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40"/>
  </p:notesMasterIdLst>
  <p:sldIdLst>
    <p:sldId id="2147375458" r:id="rId5"/>
    <p:sldId id="459" r:id="rId6"/>
    <p:sldId id="2147469545" r:id="rId7"/>
    <p:sldId id="2147469548" r:id="rId8"/>
    <p:sldId id="4776" r:id="rId9"/>
    <p:sldId id="2147469550" r:id="rId10"/>
    <p:sldId id="361" r:id="rId11"/>
    <p:sldId id="359" r:id="rId12"/>
    <p:sldId id="5974" r:id="rId13"/>
    <p:sldId id="2147375459" r:id="rId14"/>
    <p:sldId id="2147469551" r:id="rId15"/>
    <p:sldId id="2147375451" r:id="rId16"/>
    <p:sldId id="2147375452" r:id="rId17"/>
    <p:sldId id="5988" r:id="rId18"/>
    <p:sldId id="2147469547" r:id="rId19"/>
    <p:sldId id="2147375454" r:id="rId20"/>
    <p:sldId id="2147469544" r:id="rId21"/>
    <p:sldId id="2147469546" r:id="rId22"/>
    <p:sldId id="2147375431" r:id="rId23"/>
    <p:sldId id="6006" r:id="rId24"/>
    <p:sldId id="2147375460" r:id="rId25"/>
    <p:sldId id="2147469549" r:id="rId26"/>
    <p:sldId id="256" r:id="rId27"/>
    <p:sldId id="2147375436" r:id="rId28"/>
    <p:sldId id="5986" r:id="rId29"/>
    <p:sldId id="2147375455" r:id="rId30"/>
    <p:sldId id="5864" r:id="rId31"/>
    <p:sldId id="5858" r:id="rId32"/>
    <p:sldId id="2147469552" r:id="rId33"/>
    <p:sldId id="2147375485" r:id="rId34"/>
    <p:sldId id="2147375457" r:id="rId35"/>
    <p:sldId id="261" r:id="rId36"/>
    <p:sldId id="274" r:id="rId37"/>
    <p:sldId id="281" r:id="rId38"/>
    <p:sldId id="552" r:id="rId3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79" autoAdjust="0"/>
    <p:restoredTop sz="94586"/>
  </p:normalViewPr>
  <p:slideViewPr>
    <p:cSldViewPr snapToGrid="0">
      <p:cViewPr varScale="1">
        <p:scale>
          <a:sx n="119" d="100"/>
          <a:sy n="119" d="100"/>
        </p:scale>
        <p:origin x="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In-Kind</a:t>
            </a:r>
            <a:r>
              <a:rPr lang="en-US" baseline="0"/>
              <a:t> Labor FTEs for ASICs development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Sheet1!$A$3:$C$3</c:f>
              <c:strCache>
                <c:ptCount val="3"/>
                <c:pt idx="0">
                  <c:v>CALOROC</c:v>
                </c:pt>
                <c:pt idx="1">
                  <c:v>France</c:v>
                </c:pt>
                <c:pt idx="2">
                  <c:v>OMEGA/IN2P3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Sheet1!$D$3:$K$3</c:f>
              <c:numCache>
                <c:formatCode>General</c:formatCode>
                <c:ptCount val="8"/>
                <c:pt idx="2">
                  <c:v>1.5</c:v>
                </c:pt>
                <c:pt idx="3">
                  <c:v>2.25</c:v>
                </c:pt>
                <c:pt idx="4">
                  <c:v>3.7</c:v>
                </c:pt>
                <c:pt idx="5">
                  <c:v>3.9</c:v>
                </c:pt>
                <c:pt idx="6">
                  <c:v>3</c:v>
                </c:pt>
                <c:pt idx="7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88-4EB1-9C62-791186D2AEC6}"/>
            </c:ext>
          </c:extLst>
        </c:ser>
        <c:ser>
          <c:idx val="1"/>
          <c:order val="1"/>
          <c:tx>
            <c:strRef>
              <c:f>Sheet1!$A$5:$C$5</c:f>
              <c:strCache>
                <c:ptCount val="3"/>
                <c:pt idx="0">
                  <c:v>EICROC</c:v>
                </c:pt>
                <c:pt idx="1">
                  <c:v>France</c:v>
                </c:pt>
                <c:pt idx="2">
                  <c:v>OMEGA/IN2P3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Sheet1!$D$5:$K$5</c:f>
              <c:numCache>
                <c:formatCode>General</c:formatCode>
                <c:ptCount val="8"/>
                <c:pt idx="1">
                  <c:v>1</c:v>
                </c:pt>
                <c:pt idx="2">
                  <c:v>0.5</c:v>
                </c:pt>
                <c:pt idx="3">
                  <c:v>2.0499999999999998</c:v>
                </c:pt>
                <c:pt idx="4">
                  <c:v>2.5</c:v>
                </c:pt>
                <c:pt idx="5">
                  <c:v>4.3</c:v>
                </c:pt>
                <c:pt idx="6">
                  <c:v>4</c:v>
                </c:pt>
                <c:pt idx="7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88-4EB1-9C62-791186D2AEC6}"/>
            </c:ext>
          </c:extLst>
        </c:ser>
        <c:ser>
          <c:idx val="2"/>
          <c:order val="2"/>
          <c:tx>
            <c:strRef>
              <c:f>Sheet1!$A$6:$C$6</c:f>
              <c:strCache>
                <c:ptCount val="3"/>
                <c:pt idx="0">
                  <c:v>EICROC</c:v>
                </c:pt>
                <c:pt idx="1">
                  <c:v>France</c:v>
                </c:pt>
                <c:pt idx="2">
                  <c:v>CEA/IRFU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Sheet1!$D$6:$K$6</c:f>
              <c:numCache>
                <c:formatCode>General</c:formatCode>
                <c:ptCount val="8"/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88-4EB1-9C62-791186D2AEC6}"/>
            </c:ext>
          </c:extLst>
        </c:ser>
        <c:ser>
          <c:idx val="3"/>
          <c:order val="3"/>
          <c:tx>
            <c:strRef>
              <c:f>Sheet1!$A$7:$C$7</c:f>
              <c:strCache>
                <c:ptCount val="3"/>
                <c:pt idx="0">
                  <c:v>SALSA</c:v>
                </c:pt>
                <c:pt idx="1">
                  <c:v>France</c:v>
                </c:pt>
                <c:pt idx="2">
                  <c:v>CEA/IRFU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Sheet1!$D$7:$K$7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88-4EB1-9C62-791186D2AEC6}"/>
            </c:ext>
          </c:extLst>
        </c:ser>
        <c:ser>
          <c:idx val="4"/>
          <c:order val="4"/>
          <c:tx>
            <c:strRef>
              <c:f>Sheet1!$A$8:$C$8</c:f>
              <c:strCache>
                <c:ptCount val="3"/>
                <c:pt idx="0">
                  <c:v>SALSA</c:v>
                </c:pt>
                <c:pt idx="1">
                  <c:v>Brazil</c:v>
                </c:pt>
                <c:pt idx="2">
                  <c:v>USP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Sheet1!$D$8:$K$8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88-4EB1-9C62-791186D2AEC6}"/>
            </c:ext>
          </c:extLst>
        </c:ser>
        <c:ser>
          <c:idx val="5"/>
          <c:order val="5"/>
          <c:tx>
            <c:strRef>
              <c:f>Sheet1!$A$9:$C$9</c:f>
              <c:strCache>
                <c:ptCount val="3"/>
                <c:pt idx="0">
                  <c:v>ALCOR</c:v>
                </c:pt>
                <c:pt idx="1">
                  <c:v>Italy</c:v>
                </c:pt>
                <c:pt idx="2">
                  <c:v>INFN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Sheet1!$D$9:$K$9</c:f>
              <c:numCache>
                <c:formatCode>General</c:formatCode>
                <c:ptCount val="8"/>
                <c:pt idx="0">
                  <c:v>2.2999999999999998</c:v>
                </c:pt>
                <c:pt idx="1">
                  <c:v>2.5</c:v>
                </c:pt>
                <c:pt idx="2">
                  <c:v>2.8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88-4EB1-9C62-791186D2AEC6}"/>
            </c:ext>
          </c:extLst>
        </c:ser>
        <c:ser>
          <c:idx val="6"/>
          <c:order val="6"/>
          <c:tx>
            <c:strRef>
              <c:f>Sheet1!$A$10:$C$10</c:f>
              <c:strCache>
                <c:ptCount val="3"/>
                <c:pt idx="0">
                  <c:v>FCFD</c:v>
                </c:pt>
                <c:pt idx="1">
                  <c:v>US</c:v>
                </c:pt>
                <c:pt idx="2">
                  <c:v>FNAL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Sheet1!$D$10:$K$10</c:f>
              <c:numCache>
                <c:formatCode>General</c:formatCode>
                <c:ptCount val="8"/>
                <c:pt idx="0">
                  <c:v>0.5</c:v>
                </c:pt>
                <c:pt idx="1">
                  <c:v>0.7</c:v>
                </c:pt>
                <c:pt idx="2">
                  <c:v>0.7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88-4EB1-9C62-791186D2AE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5444496"/>
        <c:axId val="345443536"/>
      </c:barChart>
      <c:catAx>
        <c:axId val="34544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443536"/>
        <c:crosses val="autoZero"/>
        <c:auto val="1"/>
        <c:lblAlgn val="ctr"/>
        <c:lblOffset val="100"/>
        <c:noMultiLvlLbl val="0"/>
      </c:catAx>
      <c:valAx>
        <c:axId val="34544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444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84315-6545-7EA8-A049-4D4984D1C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16CE24-1B70-FCD6-6618-E90CB4CE1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4C4C66-13D7-343C-2CD7-6E39DFFF7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8691B-4C24-3789-CD2B-608DF1273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8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3DAD8-D2D3-3921-EB00-85883306E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EE20D-70CF-CBBA-E18E-74A08DB88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C11BD-6712-73DB-1D95-99E802D77C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3BDC2-20AA-4F71-9CCA-361C5F9BA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515839EF-EF2D-A244-8B03-02564FD3872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6342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CC285-335E-F7F0-4C94-D2879878A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295F74-6588-FCFD-54AE-15E0CA2E9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DE5DC4-76EA-3BB9-5A33-43E15D6B4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3E494-F2B2-A73F-E0D6-C1260525C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515839EF-EF2D-A244-8B03-02564FD3872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362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C842A-DC95-DE51-472B-B771F5766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C0D1A-E0CC-C97C-6A49-BF7B777DC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8D214-2EA7-D5E5-21BF-B56F8C676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8020F-8391-9BE8-436B-B2D88401A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09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4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08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01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A5C2D-D5B8-7580-8CF9-AB3C0FEE3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CF3D9-97A6-448E-0AE3-B5BE87C56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531F65-1EF8-0824-D55F-6FDC5BAD1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83078-E5F8-3A72-08D0-1B9DF74F5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04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3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606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31841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6C0E84-380F-366C-4306-E94FF03B03B3}"/>
              </a:ext>
            </a:extLst>
          </p:cNvPr>
          <p:cNvSpPr txBox="1">
            <a:spLocks/>
          </p:cNvSpPr>
          <p:nvPr userDrawn="1"/>
        </p:nvSpPr>
        <p:spPr>
          <a:xfrm>
            <a:off x="358088" y="6580385"/>
            <a:ext cx="5183847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aseline="0" dirty="0"/>
              <a:t>6</a:t>
            </a:r>
            <a:r>
              <a:rPr lang="en-US" sz="1200" baseline="30000" dirty="0"/>
              <a:t>th</a:t>
            </a:r>
            <a:r>
              <a:rPr lang="en-US" sz="1200" dirty="0"/>
              <a:t> EIC RRB Meeting, BNL, November, 4</a:t>
            </a:r>
            <a:r>
              <a:rPr lang="en-US" sz="1200" baseline="30000" dirty="0"/>
              <a:t>th</a:t>
            </a:r>
            <a:r>
              <a:rPr lang="en-US" sz="1200" dirty="0"/>
              <a:t> - 6</a:t>
            </a:r>
            <a:r>
              <a:rPr lang="en-US" sz="1200" baseline="30000" dirty="0"/>
              <a:t>th</a:t>
            </a:r>
            <a:r>
              <a:rPr lang="en-US" sz="1200" dirty="0"/>
              <a:t>, 2025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45DC5C9-76EE-9B0F-1436-0E7E80908FCC}"/>
              </a:ext>
            </a:extLst>
          </p:cNvPr>
          <p:cNvSpPr txBox="1">
            <a:spLocks/>
          </p:cNvSpPr>
          <p:nvPr userDrawn="1"/>
        </p:nvSpPr>
        <p:spPr>
          <a:xfrm>
            <a:off x="5783626" y="6553200"/>
            <a:ext cx="2648199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&amp; R. Ent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5342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797420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309509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49394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x4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2743200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1088134"/>
            <a:ext cx="27432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1088136"/>
            <a:ext cx="2743200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1088135"/>
            <a:ext cx="2743200" cy="222311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E7892FF4-91B9-0E02-9B31-F1D09B96C27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7" y="3941062"/>
            <a:ext cx="27432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5B305AEF-B71B-7C75-3BDE-A39F06AE08B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7182" y="3941062"/>
            <a:ext cx="2743200" cy="223482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EFCA8854-3AF7-882B-BD4F-CE5BCBC23A7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7167" y="3937370"/>
            <a:ext cx="2743200" cy="223482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57BF677-8C36-4955-17BF-F78BF3D90CD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17152" y="3941064"/>
            <a:ext cx="2743200" cy="223915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962708-D314-9ACB-697C-454F10ABB8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CB31883-9799-AD5B-85D8-56F4AE3B69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77183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EDC0647-E3AB-0961-4862-1344B36017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716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FB59CC3-B432-6C4E-1042-0C6E550BF9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17153" y="685798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A3D57F7-61D0-3526-76BA-F41806DFE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197" y="3538728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2C9C60C-F296-6D0E-F5DB-6F5D31DF9D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77183" y="3538726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C8E6CCE-AD65-9015-9CD7-30AA78CA66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7166" y="3535999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C2AC413-A233-723E-5DB5-C2205F7ED4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17153" y="3545781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3017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0276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x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685800"/>
            <a:ext cx="11503152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44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55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667824"/>
            <a:ext cx="11499925" cy="544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555154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29698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0142F3F-21FE-455F-BFBC-88611ED28229}"/>
              </a:ext>
            </a:extLst>
          </p:cNvPr>
          <p:cNvSpPr txBox="1">
            <a:spLocks/>
          </p:cNvSpPr>
          <p:nvPr userDrawn="1"/>
        </p:nvSpPr>
        <p:spPr>
          <a:xfrm>
            <a:off x="358088" y="6580385"/>
            <a:ext cx="5183847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aseline="0" dirty="0"/>
              <a:t>6</a:t>
            </a:r>
            <a:r>
              <a:rPr lang="en-US" sz="1200" baseline="30000" dirty="0"/>
              <a:t>th</a:t>
            </a:r>
            <a:r>
              <a:rPr lang="en-US" sz="1200" dirty="0"/>
              <a:t> EIC RRB Meeting, BNL, November, 4</a:t>
            </a:r>
            <a:r>
              <a:rPr lang="en-US" sz="1200" baseline="30000" dirty="0"/>
              <a:t>th</a:t>
            </a:r>
            <a:r>
              <a:rPr lang="en-US" sz="1200" dirty="0"/>
              <a:t> - 6</a:t>
            </a:r>
            <a:r>
              <a:rPr lang="en-US" sz="1200" baseline="30000" dirty="0"/>
              <a:t>th</a:t>
            </a:r>
            <a:r>
              <a:rPr lang="en-US" sz="1200" dirty="0"/>
              <a:t>, 2025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A537CF8-2DD8-42D0-9C51-0209F3FE4357}"/>
              </a:ext>
            </a:extLst>
          </p:cNvPr>
          <p:cNvSpPr txBox="1">
            <a:spLocks/>
          </p:cNvSpPr>
          <p:nvPr userDrawn="1"/>
        </p:nvSpPr>
        <p:spPr>
          <a:xfrm>
            <a:off x="5783626" y="6553200"/>
            <a:ext cx="2648199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&amp; R. 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53F8-A717-D119-40D4-96606CB26870}"/>
              </a:ext>
            </a:extLst>
          </p:cNvPr>
          <p:cNvSpPr txBox="1"/>
          <p:nvPr userDrawn="1"/>
        </p:nvSpPr>
        <p:spPr>
          <a:xfrm>
            <a:off x="11321716" y="6328965"/>
            <a:ext cx="5369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3A556B-7C63-244D-9B7C-B0EA8042B330}" type="slidenum">
              <a:rPr lang="en-US" sz="1100" b="1" smtClean="0"/>
              <a:pPr/>
              <a:t>‹#›</a:t>
            </a:fld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9" r:id="rId4"/>
    <p:sldLayoutId id="2147483671" r:id="rId5"/>
    <p:sldLayoutId id="2147483673" r:id="rId6"/>
    <p:sldLayoutId id="2147483674" r:id="rId7"/>
    <p:sldLayoutId id="2147483675" r:id="rId8"/>
    <p:sldLayoutId id="2147483676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view-image.php?image=119665&amp;picture=&amp;jazyk=DE" TargetMode="External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12" Type="http://schemas.openxmlformats.org/officeDocument/2006/relationships/hyperlink" Target="https://en.wikipedia.org/wiki/Flag_of_the_United_Kingdom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Flag_of_Italy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hyperlink" Target="https://www.flickr.com/photos/lac-bac/6483307775" TargetMode="External"/><Relationship Id="rId10" Type="http://schemas.openxmlformats.org/officeDocument/2006/relationships/image" Target="../media/image42.png"/><Relationship Id="rId4" Type="http://schemas.openxmlformats.org/officeDocument/2006/relationships/image" Target="../media/image38.jpeg"/><Relationship Id="rId9" Type="http://schemas.openxmlformats.org/officeDocument/2006/relationships/image" Target="../media/image41.png"/><Relationship Id="rId1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eic.jlab.org/Detect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eic.jlab.org/Detector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jlab.org/Detector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17" Type="http://schemas.openxmlformats.org/officeDocument/2006/relationships/image" Target="../media/image72.png"/><Relationship Id="rId2" Type="http://schemas.openxmlformats.org/officeDocument/2006/relationships/image" Target="../media/image6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view-image.php?image=119665&amp;picture=&amp;jazyk=DE" TargetMode="External"/><Relationship Id="rId11" Type="http://schemas.openxmlformats.org/officeDocument/2006/relationships/hyperlink" Target="https://en.wikipedia.org/wiki/Flag_of_the_United_Kingdom" TargetMode="External"/><Relationship Id="rId5" Type="http://schemas.openxmlformats.org/officeDocument/2006/relationships/image" Target="../media/image65.jpeg"/><Relationship Id="rId15" Type="http://schemas.openxmlformats.org/officeDocument/2006/relationships/hyperlink" Target="https://www.flickr.com/photos/lac-bac/6483307775" TargetMode="External"/><Relationship Id="rId10" Type="http://schemas.openxmlformats.org/officeDocument/2006/relationships/image" Target="../media/image69.png"/><Relationship Id="rId4" Type="http://schemas.openxmlformats.org/officeDocument/2006/relationships/hyperlink" Target="https://en.wikipedia.org/wiki/Flag_of_Italy" TargetMode="External"/><Relationship Id="rId9" Type="http://schemas.openxmlformats.org/officeDocument/2006/relationships/image" Target="../media/image68.png"/><Relationship Id="rId1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ag_of_Italy" TargetMode="External"/><Relationship Id="rId13" Type="http://schemas.openxmlformats.org/officeDocument/2006/relationships/hyperlink" Target="https://www.publicdomainpictures.net/view-image.php?image=119665&amp;picture=&amp;jazyk=DE" TargetMode="External"/><Relationship Id="rId18" Type="http://schemas.openxmlformats.org/officeDocument/2006/relationships/image" Target="../media/image70.png"/><Relationship Id="rId3" Type="http://schemas.openxmlformats.org/officeDocument/2006/relationships/image" Target="../media/image77.png"/><Relationship Id="rId7" Type="http://schemas.openxmlformats.org/officeDocument/2006/relationships/image" Target="../media/image64.png"/><Relationship Id="rId12" Type="http://schemas.openxmlformats.org/officeDocument/2006/relationships/image" Target="../media/image80.jpeg"/><Relationship Id="rId17" Type="http://schemas.openxmlformats.org/officeDocument/2006/relationships/image" Target="../media/image67.png"/><Relationship Id="rId2" Type="http://schemas.openxmlformats.org/officeDocument/2006/relationships/image" Target="../media/image76.pn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9.png"/><Relationship Id="rId5" Type="http://schemas.openxmlformats.org/officeDocument/2006/relationships/hyperlink" Target="https://en.wikipedia.org/wiki/Flag_of_the_United_Kingdom" TargetMode="External"/><Relationship Id="rId15" Type="http://schemas.openxmlformats.org/officeDocument/2006/relationships/image" Target="../media/image81.png"/><Relationship Id="rId10" Type="http://schemas.openxmlformats.org/officeDocument/2006/relationships/hyperlink" Target="https://www.flickr.com/photos/lac-bac/6483307775" TargetMode="External"/><Relationship Id="rId4" Type="http://schemas.openxmlformats.org/officeDocument/2006/relationships/image" Target="../media/image69.png"/><Relationship Id="rId9" Type="http://schemas.openxmlformats.org/officeDocument/2006/relationships/image" Target="../media/image78.jpeg"/><Relationship Id="rId1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74" y="1600980"/>
            <a:ext cx="11226052" cy="798509"/>
          </a:xfrm>
        </p:spPr>
        <p:txBody>
          <a:bodyPr>
            <a:normAutofit/>
          </a:bodyPr>
          <a:lstStyle/>
          <a:p>
            <a:r>
              <a:rPr lang="en-US" sz="3600" dirty="0"/>
              <a:t>EIC Project Detector Overview</a:t>
            </a:r>
          </a:p>
        </p:txBody>
      </p: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5CDA84A7-E2AC-4682-991D-6E32ECB00388}"/>
              </a:ext>
            </a:extLst>
          </p:cNvPr>
          <p:cNvSpPr txBox="1">
            <a:spLocks/>
          </p:cNvSpPr>
          <p:nvPr/>
        </p:nvSpPr>
        <p:spPr>
          <a:xfrm>
            <a:off x="482974" y="2112492"/>
            <a:ext cx="5460625" cy="5016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528863" y="3125654"/>
            <a:ext cx="5282825" cy="88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E.C. Aschenauer (BNL)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R. Ent (</a:t>
            </a:r>
            <a:r>
              <a:rPr lang="en-US" sz="2800" b="1" dirty="0" err="1">
                <a:solidFill>
                  <a:schemeClr val="bg1"/>
                </a:solidFill>
              </a:rPr>
              <a:t>JLab</a:t>
            </a:r>
            <a:r>
              <a:rPr lang="en-US" sz="28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089BC854-B888-4A23-A414-786CF2F4989B}"/>
              </a:ext>
            </a:extLst>
          </p:cNvPr>
          <p:cNvSpPr txBox="1">
            <a:spLocks/>
          </p:cNvSpPr>
          <p:nvPr/>
        </p:nvSpPr>
        <p:spPr>
          <a:xfrm>
            <a:off x="534001" y="4062268"/>
            <a:ext cx="9328847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Co-Associate Directors for the Experimental Program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86BF940C-484A-47DD-A144-785578E150B7}"/>
              </a:ext>
            </a:extLst>
          </p:cNvPr>
          <p:cNvSpPr txBox="1">
            <a:spLocks/>
          </p:cNvSpPr>
          <p:nvPr/>
        </p:nvSpPr>
        <p:spPr>
          <a:xfrm>
            <a:off x="482973" y="5001686"/>
            <a:ext cx="6027996" cy="88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6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EIC RRB Meeting, BNL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November 4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– 5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15650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3C5C6-E8B6-7A36-BB64-6E6962196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99E2-E36A-AF1E-2188-61373EDF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22308"/>
            <a:ext cx="11809445" cy="440715"/>
          </a:xfrm>
        </p:spPr>
        <p:txBody>
          <a:bodyPr>
            <a:noAutofit/>
          </a:bodyPr>
          <a:lstStyle/>
          <a:p>
            <a:r>
              <a:rPr lang="en-US" sz="2800" dirty="0"/>
              <a:t>ASICs – Path to Completion (all compatible with streaming readout!)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352E4D-60E6-48EE-ED17-D41AAA023222}"/>
              </a:ext>
            </a:extLst>
          </p:cNvPr>
          <p:cNvGraphicFramePr>
            <a:graphicFrameLocks noGrp="1"/>
          </p:cNvGraphicFramePr>
          <p:nvPr/>
        </p:nvGraphicFramePr>
        <p:xfrm>
          <a:off x="450602" y="593360"/>
          <a:ext cx="11499234" cy="4965532"/>
        </p:xfrm>
        <a:graphic>
          <a:graphicData uri="http://schemas.openxmlformats.org/drawingml/2006/table">
            <a:tbl>
              <a:tblPr firstRow="1" bandRow="1"/>
              <a:tblGrid>
                <a:gridCol w="1445860">
                  <a:extLst>
                    <a:ext uri="{9D8B030D-6E8A-4147-A177-3AD203B41FA5}">
                      <a16:colId xmlns:a16="http://schemas.microsoft.com/office/drawing/2014/main" val="1723603135"/>
                    </a:ext>
                  </a:extLst>
                </a:gridCol>
                <a:gridCol w="4873978">
                  <a:extLst>
                    <a:ext uri="{9D8B030D-6E8A-4147-A177-3AD203B41FA5}">
                      <a16:colId xmlns:a16="http://schemas.microsoft.com/office/drawing/2014/main" val="543706014"/>
                    </a:ext>
                  </a:extLst>
                </a:gridCol>
                <a:gridCol w="2721429">
                  <a:extLst>
                    <a:ext uri="{9D8B030D-6E8A-4147-A177-3AD203B41FA5}">
                      <a16:colId xmlns:a16="http://schemas.microsoft.com/office/drawing/2014/main" val="3048827544"/>
                    </a:ext>
                  </a:extLst>
                </a:gridCol>
                <a:gridCol w="1119615">
                  <a:extLst>
                    <a:ext uri="{9D8B030D-6E8A-4147-A177-3AD203B41FA5}">
                      <a16:colId xmlns:a16="http://schemas.microsoft.com/office/drawing/2014/main" val="3212647360"/>
                    </a:ext>
                  </a:extLst>
                </a:gridCol>
                <a:gridCol w="1338352">
                  <a:extLst>
                    <a:ext uri="{9D8B030D-6E8A-4147-A177-3AD203B41FA5}">
                      <a16:colId xmlns:a16="http://schemas.microsoft.com/office/drawing/2014/main" val="1472731062"/>
                    </a:ext>
                  </a:extLst>
                </a:gridCol>
              </a:tblGrid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Status &amp; Development Summary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Next Steps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Institution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91798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CALOROC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Interface design FY23- FY24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CALOROC1A/B designed FY24-</a:t>
                      </a:r>
                      <a:r>
                        <a:rPr lang="en-US" sz="135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FY25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CALOROC1A: ADC/TOT + TOA, full SRO interface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CALOROC1B: Switched gain (4) + ADC + TDC, full  SRO interface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Tests: Oct 2025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CALOROC2 (64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– FY25-FY26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Select version and increase channels from 32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64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ch.</a:t>
                      </a:r>
                      <a:endParaRPr lang="en-US" sz="135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OMEGA/IN2P3/IJCL, ORNL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105017"/>
                  </a:ext>
                </a:extLst>
              </a:tr>
              <a:tr h="3243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EICROC (32x32)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EICROC0A (4x4) designed FY24-FY25, EICROC1 (32x32) </a:t>
                      </a:r>
                      <a:r>
                        <a:rPr lang="en-US" sz="135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FY25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EICROC0A: ADC + TOA, improved testability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EICROC0B: Replaced ADC with peak sensing, Wilkinson ADC, lower power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EICROC1: added full SRO interface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EICROC2 (32x32) FY26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Derandomizer</a:t>
                      </a:r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ZS. Digital on Top design for lower power (~1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).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OMEGA/IN2P3/IJCL/CEA-</a:t>
                      </a:r>
                      <a:r>
                        <a:rPr lang="en-US" dirty="0" err="1"/>
                        <a:t>Saclay</a:t>
                      </a:r>
                      <a:r>
                        <a:rPr lang="en-US" dirty="0"/>
                        <a:t>, AGH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83484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FCFD (128)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Front end characterized, FCFDv1 (6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FY23-FY24 characterized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FCFDv1.1 FY25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Optimized for HPK sensor characteristics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FCFDv2 (32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FY25-FY26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 ADC, TDC, interfaces from ETROC, ECON CERN.</a:t>
                      </a:r>
                    </a:p>
                    <a:p>
                      <a:r>
                        <a:rPr lang="en-US" sz="135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FCFDv3 (128 </a:t>
                      </a:r>
                      <a:r>
                        <a:rPr lang="en-US" sz="1350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FNAL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488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 Variant (64)</a:t>
                      </a:r>
                    </a:p>
                    <a:p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FCFDv1.1 FY25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Preliminary tests with sensors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35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rmonize 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sensor/ASIC specifications, adapt FCFD for 64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ch.</a:t>
                      </a:r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954283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ALCOR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ALCORv2.1 (32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beam tests FY24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ALCOR v3 (64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FY24-FY26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specification, SRO interface, 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ALCOR-64 – FY26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Final iteration for production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FY26 – 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INFN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493455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SALSA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SALSA0/1 FY24, SALSA2 (32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designed FY23-FY25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SRO interface, most DSP features, Submission October 2025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SALSA3 (64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FY25-FY27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DSP, 64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endParaRPr lang="en-US" sz="135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 – FY28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CEA-</a:t>
                      </a:r>
                      <a:r>
                        <a:rPr lang="en-US" dirty="0" err="1"/>
                        <a:t>Saclay</a:t>
                      </a:r>
                      <a:r>
                        <a:rPr lang="en-US" dirty="0"/>
                        <a:t>, U Sao Paulo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3021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9764AD-B606-27AE-3A7A-DF8E91F012BD}"/>
              </a:ext>
            </a:extLst>
          </p:cNvPr>
          <p:cNvSpPr txBox="1"/>
          <p:nvPr/>
        </p:nvSpPr>
        <p:spPr>
          <a:xfrm>
            <a:off x="473479" y="5650119"/>
            <a:ext cx="11354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3333FF"/>
                </a:solidFill>
              </a:rPr>
              <a:t>ASIC production is ~1 Year: Fab, Packaging, Test. Additional information in the following slides. PED is expected to be completed in FY26.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32A27A-50BA-1112-B19E-1B304CEDB974}"/>
              </a:ext>
            </a:extLst>
          </p:cNvPr>
          <p:cNvSpPr/>
          <p:nvPr/>
        </p:nvSpPr>
        <p:spPr>
          <a:xfrm>
            <a:off x="3296083" y="6037780"/>
            <a:ext cx="370114" cy="1415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3C2CD6-26FB-4A2C-DE05-A8446E00C0AE}"/>
              </a:ext>
            </a:extLst>
          </p:cNvPr>
          <p:cNvSpPr/>
          <p:nvPr/>
        </p:nvSpPr>
        <p:spPr>
          <a:xfrm>
            <a:off x="4941273" y="6034314"/>
            <a:ext cx="370114" cy="141514"/>
          </a:xfrm>
          <a:prstGeom prst="rect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D4320-47E6-0AC4-4C82-AF14308A08CD}"/>
              </a:ext>
            </a:extLst>
          </p:cNvPr>
          <p:cNvSpPr txBox="1"/>
          <p:nvPr/>
        </p:nvSpPr>
        <p:spPr>
          <a:xfrm>
            <a:off x="5311387" y="5951182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Fab submission is imminent.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B60F9-0A65-45D8-9593-D64C23706D7A}"/>
              </a:ext>
            </a:extLst>
          </p:cNvPr>
          <p:cNvSpPr txBox="1"/>
          <p:nvPr/>
        </p:nvSpPr>
        <p:spPr>
          <a:xfrm>
            <a:off x="8429946" y="6344451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Fernando Barbosa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15C10-D60C-4827-969F-6C2BF6C89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526" y="1576782"/>
            <a:ext cx="485310" cy="360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9D5A5-AD28-43A6-9C42-F14E5A44C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1848" y="2740640"/>
            <a:ext cx="485310" cy="360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BBC02B-5923-4EC2-99D7-0F52EFB00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7181" y="5068356"/>
            <a:ext cx="485310" cy="360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081554-FBB5-45B4-922E-6770130AB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6479" y="5452893"/>
            <a:ext cx="461357" cy="338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1BC278-842C-4519-A289-6A9BFAA02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746" y="4654821"/>
            <a:ext cx="501451" cy="338328"/>
          </a:xfrm>
          <a:prstGeom prst="rect">
            <a:avLst/>
          </a:prstGeom>
        </p:spPr>
      </p:pic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E91D392C-6587-4496-8CDB-3ED4168E0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067" y="3685720"/>
            <a:ext cx="538090" cy="310896"/>
          </a:xfrm>
          <a:prstGeom prst="rect">
            <a:avLst/>
          </a:prstGeom>
        </p:spPr>
      </p:pic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EB354A45-CA12-4F12-BCB1-99ADC5C2D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067" y="4197749"/>
            <a:ext cx="538090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31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3D0D8-258C-2E94-EEAD-2CA0906B0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59FB42-B0D0-A09D-4812-7CAFC300E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C5A54-CB12-BF88-8639-195E3CBBFAC1}"/>
              </a:ext>
            </a:extLst>
          </p:cNvPr>
          <p:cNvSpPr txBox="1"/>
          <p:nvPr/>
        </p:nvSpPr>
        <p:spPr>
          <a:xfrm>
            <a:off x="3696946" y="3075057"/>
            <a:ext cx="4798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Cost and Schedule</a:t>
            </a:r>
          </a:p>
        </p:txBody>
      </p:sp>
    </p:spTree>
    <p:extLst>
      <p:ext uri="{BB962C8B-B14F-4D97-AF65-F5344CB8AC3E}">
        <p14:creationId xmlns:p14="http://schemas.microsoft.com/office/powerpoint/2010/main" val="224475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CC312-9083-8FF3-F3A6-E0918F460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8BF24B-A197-3CD5-AB74-5061E611A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Cost Estimate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991AA-ABEA-AEC9-1248-6264B6FEE53E}"/>
              </a:ext>
            </a:extLst>
          </p:cNvPr>
          <p:cNvSpPr txBox="1"/>
          <p:nvPr/>
        </p:nvSpPr>
        <p:spPr>
          <a:xfrm>
            <a:off x="582314" y="606175"/>
            <a:ext cx="4194018" cy="152349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Cost Drivers: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There are no specific cost drivers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/>
              <a:t>The </a:t>
            </a:r>
            <a:r>
              <a:rPr lang="en-US" sz="1400" dirty="0"/>
              <a:t>different subsystems have relatively equal costs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cost driven by amount of critical subsystems required for EIC science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E56F7-BF21-DF33-1E7D-419ECEAC3BEA}"/>
              </a:ext>
            </a:extLst>
          </p:cNvPr>
          <p:cNvSpPr txBox="1"/>
          <p:nvPr/>
        </p:nvSpPr>
        <p:spPr>
          <a:xfrm>
            <a:off x="582314" y="2459504"/>
            <a:ext cx="4194018" cy="19389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P6 Readiness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all activities are already included in P6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the labor estimates for installation need to be updated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/>
              <a:t> we are currently updating BOE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/>
              <a:t>Critical Task: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/>
              <a:t>formalize In-Kind contributions by signing </a:t>
            </a:r>
            <a:r>
              <a:rPr lang="en-US" sz="1500" dirty="0" err="1"/>
              <a:t>iCRADAs</a:t>
            </a:r>
            <a:endParaRPr lang="en-US"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EF181-0C83-4073-8D1C-AE5F097F7EB9}"/>
              </a:ext>
            </a:extLst>
          </p:cNvPr>
          <p:cNvSpPr txBox="1"/>
          <p:nvPr/>
        </p:nvSpPr>
        <p:spPr>
          <a:xfrm>
            <a:off x="525528" y="5176338"/>
            <a:ext cx="43075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(*) these subsystems have large IKC</a:t>
            </a:r>
          </a:p>
          <a:p>
            <a:r>
              <a:rPr lang="en-US" sz="1400" i="1" dirty="0"/>
              <a:t>(</a:t>
            </a:r>
            <a:r>
              <a:rPr lang="en-US" sz="1400" i="1" dirty="0">
                <a:solidFill>
                  <a:srgbClr val="00B050"/>
                </a:solidFill>
              </a:rPr>
              <a:t>**</a:t>
            </a:r>
            <a:r>
              <a:rPr lang="en-US" sz="1400" i="1" dirty="0"/>
              <a:t>) these subsystems have scope in CD-3A/CD-3B </a:t>
            </a:r>
          </a:p>
          <a:p>
            <a:r>
              <a:rPr lang="en-US" sz="1400" i="1" dirty="0"/>
              <a:t>     or reuse equipment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515FEE4-5CC5-25F6-7A42-E4E2A7A08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191203"/>
              </p:ext>
            </p:extLst>
          </p:nvPr>
        </p:nvGraphicFramePr>
        <p:xfrm>
          <a:off x="5113979" y="616375"/>
          <a:ext cx="6777580" cy="562525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4257361">
                  <a:extLst>
                    <a:ext uri="{9D8B030D-6E8A-4147-A177-3AD203B41FA5}">
                      <a16:colId xmlns:a16="http://schemas.microsoft.com/office/drawing/2014/main" val="487975367"/>
                    </a:ext>
                  </a:extLst>
                </a:gridCol>
                <a:gridCol w="1249327">
                  <a:extLst>
                    <a:ext uri="{9D8B030D-6E8A-4147-A177-3AD203B41FA5}">
                      <a16:colId xmlns:a16="http://schemas.microsoft.com/office/drawing/2014/main" val="89245106"/>
                    </a:ext>
                  </a:extLst>
                </a:gridCol>
                <a:gridCol w="1270892">
                  <a:extLst>
                    <a:ext uri="{9D8B030D-6E8A-4147-A177-3AD203B41FA5}">
                      <a16:colId xmlns:a16="http://schemas.microsoft.com/office/drawing/2014/main" val="1768445473"/>
                    </a:ext>
                  </a:extLst>
                </a:gridCol>
              </a:tblGrid>
              <a:tr h="7909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Detector Subproject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WBS 6.03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b="1" kern="1200" dirty="0">
                          <a:solidFill>
                            <a:schemeClr val="bg1"/>
                          </a:solidFill>
                          <a:effectLst/>
                        </a:rPr>
                        <a:t>Point Estimate (Burd/Esc)</a:t>
                      </a:r>
                      <a:endParaRPr lang="en-US" sz="1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b="1" kern="1200" dirty="0">
                          <a:solidFill>
                            <a:schemeClr val="bg1"/>
                          </a:solidFill>
                          <a:effectLst/>
                        </a:rPr>
                        <a:t>Estimate Class</a:t>
                      </a:r>
                      <a:endParaRPr lang="en-US" sz="1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645214"/>
                  </a:ext>
                </a:extLst>
              </a:tr>
              <a:tr h="25963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6.03.01 – Detector Systems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$232M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812097"/>
                  </a:ext>
                </a:extLst>
              </a:tr>
              <a:tr h="2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6.03.01.01 – DS Management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$25M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195575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</a:rPr>
                        <a:t>6.03.01.02 – DS Tracking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$25M (*)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469065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6.03.01.03 – DS Particle Identification (PID)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$29M (*,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19628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6.03.01.04 – DS Electromagnetic Calorimetry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$25M (*,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825698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6.03.01.05 – DS Hadronic Calorimetry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$21M (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620447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6.03.01.06 – DS Detector Solenoid Magnet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$4M (*,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257664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6.03.01.07 – DS Electronics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$31M (*,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169356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6.03.01.08 – DS DAQ / Computing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$13M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482874"/>
                  </a:ext>
                </a:extLst>
              </a:tr>
              <a:tr h="38998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6.03.01.09 – DS Integration, Installation and Infrastructure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$33M (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104699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6.03.01.10 – DS Auxiliary Detectors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$4M (*)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223727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6.03.01.11 – DS Polarimetry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$10M (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2-3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867768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6.03.01.12 – DS Non-Beam Commissioning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$12M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593925"/>
                  </a:ext>
                </a:extLst>
              </a:tr>
              <a:tr h="225095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</a:rPr>
                        <a:t>Total Point Estimate (DET)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</a:rPr>
                        <a:t>$232M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630431"/>
                  </a:ext>
                </a:extLst>
              </a:tr>
              <a:tr h="139280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kern="12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 b="0" kern="12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654146"/>
                  </a:ext>
                </a:extLst>
              </a:tr>
              <a:tr h="225095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</a:rPr>
                        <a:t>Actual Costs thru Sept-25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$39M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565603"/>
                  </a:ext>
                </a:extLst>
              </a:tr>
              <a:tr h="225095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</a:rPr>
                        <a:t>Estimated Contingency (35% on work to go)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$68M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742274"/>
                  </a:ext>
                </a:extLst>
              </a:tr>
              <a:tr h="225095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Proposed TPC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$300M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/>
                </a:tc>
                <a:extLst>
                  <a:ext uri="{0D108BD9-81ED-4DB2-BD59-A6C34878D82A}">
                    <a16:rowId xmlns:a16="http://schemas.microsoft.com/office/drawing/2014/main" val="2565517933"/>
                  </a:ext>
                </a:extLst>
              </a:tr>
              <a:tr h="225095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 Detector Cost Target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$300M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/>
                </a:tc>
                <a:extLst>
                  <a:ext uri="{0D108BD9-81ED-4DB2-BD59-A6C34878D82A}">
                    <a16:rowId xmlns:a16="http://schemas.microsoft.com/office/drawing/2014/main" val="1501575155"/>
                  </a:ext>
                </a:extLst>
              </a:tr>
              <a:tr h="135392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</a:rPr>
                        <a:t>Delta between Target and proposed TPC 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$0M</a:t>
                      </a:r>
                    </a:p>
                  </a:txBody>
                  <a:tcPr marL="117091" marR="1170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/>
                </a:tc>
                <a:extLst>
                  <a:ext uri="{0D108BD9-81ED-4DB2-BD59-A6C34878D82A}">
                    <a16:rowId xmlns:a16="http://schemas.microsoft.com/office/drawing/2014/main" val="3472898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66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A6C5-7A16-11A0-B0C2-697BBC7E9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CD-3A Status and CD-3B Scope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3FE4CB-BBF5-3631-AF40-48B26CEB0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9006"/>
              </p:ext>
            </p:extLst>
          </p:nvPr>
        </p:nvGraphicFramePr>
        <p:xfrm>
          <a:off x="616209" y="606035"/>
          <a:ext cx="10941231" cy="59410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26374">
                  <a:extLst>
                    <a:ext uri="{9D8B030D-6E8A-4147-A177-3AD203B41FA5}">
                      <a16:colId xmlns:a16="http://schemas.microsoft.com/office/drawing/2014/main" val="186432601"/>
                    </a:ext>
                  </a:extLst>
                </a:gridCol>
                <a:gridCol w="4492292">
                  <a:extLst>
                    <a:ext uri="{9D8B030D-6E8A-4147-A177-3AD203B41FA5}">
                      <a16:colId xmlns:a16="http://schemas.microsoft.com/office/drawing/2014/main" val="1577759042"/>
                    </a:ext>
                  </a:extLst>
                </a:gridCol>
                <a:gridCol w="5522565">
                  <a:extLst>
                    <a:ext uri="{9D8B030D-6E8A-4147-A177-3AD203B41FA5}">
                      <a16:colId xmlns:a16="http://schemas.microsoft.com/office/drawing/2014/main" val="156860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50855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CD-3A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 Tungstate Crystals for the Detector Backward Electro-Magnetic (EM)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(1500 of 3000 crystals)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 awarded 3/5/2025 (CRYTUR) 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840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crystals delivered – quality tests completed 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720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crystals, all passed specifications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076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Scintillating Fibers for the Detector Barrel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1125 km of 4900 km)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Forward EM Calorimeters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(750 km of 3000 km)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</a:t>
                      </a:r>
                      <a:r>
                        <a:rPr lang="en-US" sz="1200" b="1" dirty="0" err="1"/>
                        <a:t>SciFi</a:t>
                      </a:r>
                      <a:r>
                        <a:rPr lang="en-US" sz="1200" b="1" dirty="0"/>
                        <a:t>: </a:t>
                      </a:r>
                      <a:r>
                        <a:rPr lang="en-US" sz="1200" b="0" dirty="0"/>
                        <a:t>C</a:t>
                      </a:r>
                      <a:r>
                        <a:rPr lang="en-US" sz="1200" dirty="0"/>
                        <a:t>ontract with Kuraray close to be awarded </a:t>
                      </a:r>
                      <a:r>
                        <a:rPr lang="en-US" sz="1200" dirty="0">
                          <a:sym typeface="Wingdings" pitchFamily="2" charset="2"/>
                        </a:rPr>
                        <a:t> for signature at Kuraray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</a:t>
                      </a:r>
                      <a:r>
                        <a:rPr lang="en-US" sz="1200" b="1" dirty="0" err="1"/>
                        <a:t>SciFi</a:t>
                      </a:r>
                      <a:r>
                        <a:rPr lang="en-US" sz="1200" b="1" dirty="0"/>
                        <a:t>: </a:t>
                      </a:r>
                      <a:r>
                        <a:rPr lang="en-US" sz="1200" b="0" dirty="0"/>
                        <a:t>C</a:t>
                      </a:r>
                      <a:r>
                        <a:rPr lang="en-US" sz="1200" dirty="0"/>
                        <a:t>ontract awarded 3/12/2025 (</a:t>
                      </a:r>
                      <a:r>
                        <a:rPr lang="en-US" sz="1200" dirty="0" err="1"/>
                        <a:t>Luxium</a:t>
                      </a:r>
                      <a:r>
                        <a:rPr lang="en-US" sz="1200" dirty="0"/>
                        <a:t>) -&gt; 2</a:t>
                      </a:r>
                      <a:r>
                        <a:rPr lang="en-US" sz="1200" baseline="30000" dirty="0"/>
                        <a:t>nd</a:t>
                      </a:r>
                      <a:r>
                        <a:rPr lang="en-US" sz="1200" dirty="0"/>
                        <a:t> batch fulfills requirements </a:t>
                      </a:r>
                      <a:r>
                        <a:rPr lang="en-US" sz="1200" dirty="0">
                          <a:sym typeface="Wingdings" pitchFamily="2" charset="2"/>
                        </a:rPr>
                        <a:t> 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 km received to date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8685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Silicon Photomultipliers for the Detector Forward Hadronic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(321k of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540k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Contract awarded 11/25/2024 (Hamamatsu)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/>
                        <a:t> first delivery of 165000 arrived at </a:t>
                      </a:r>
                      <a:r>
                        <a:rPr lang="en-US" sz="1200"/>
                        <a:t>BNL </a:t>
                      </a:r>
                      <a:r>
                        <a:rPr lang="en-US" sz="1200">
                          <a:sym typeface="Wingdings" pitchFamily="2" charset="2"/>
                        </a:rPr>
                        <a:t> 96k </a:t>
                      </a:r>
                      <a:r>
                        <a:rPr lang="en-US" sz="1200" dirty="0">
                          <a:sym typeface="Wingdings" pitchFamily="2" charset="2"/>
                        </a:rPr>
                        <a:t>have </a:t>
                      </a:r>
                      <a:r>
                        <a:rPr lang="en-US" sz="1200">
                          <a:sym typeface="Wingdings" pitchFamily="2" charset="2"/>
                        </a:rPr>
                        <a:t>been tested.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2819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Steel towers for the Detector Forward Hadronic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(650 towers of 1500)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All engineering test articles are finalized; </a:t>
                      </a:r>
                      <a:r>
                        <a:rPr lang="en-US" sz="1200" dirty="0">
                          <a:sym typeface="Wingdings" pitchFamily="2" charset="2"/>
                        </a:rPr>
                        <a:t>DOE approved bidding process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4010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Detector Solenoid Magnet Design and Fabrication and Conductor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Solenoid: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becomes in-kind. Tender process starting in early 2026 led by Italy</a:t>
                      </a: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Conductor: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Contract awarded 9/23/2025 (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Luvata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🥂 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057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94923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000" dirty="0"/>
                    </a:p>
                    <a:p>
                      <a:pPr algn="ctr"/>
                      <a:r>
                        <a:rPr lang="en-US" sz="1800" dirty="0"/>
                        <a:t>CD-3B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 Tungstate Crystals for the Detector Backward Electro-Magnetic (EM)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(1000 pieces cont. CD-3A)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Waiting for CD-3B approval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Implemented as options in CD-3A contracts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0241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Scintillating Fibers for the Detector Barrel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1264 km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cont. CD-3A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)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Forward EM Calorimeters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(1065 km cont. CD-3A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7977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Steel towers for the Detector Forward Hadronic Calorimeter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(200 towers cont. CD-3A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2601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a typeface="Times New Roman" panose="02020603050405020304" pitchFamily="18" charset="0"/>
                        </a:rPr>
                        <a:t>Detector Solenoid Magnet Power Supply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SOW is signed and approved; the specification document is approved.</a:t>
                      </a:r>
                    </a:p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TPRR completed in August 2025; PRR completed October 29, 2025.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4758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Flux Return Steel for the Electron and Hadron Endcap Structures </a:t>
                      </a:r>
                      <a:r>
                        <a:rPr lang="en-US" sz="11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(50% of needed steel </a:t>
                      </a:r>
                      <a:r>
                        <a:rPr lang="en-US" sz="11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itchFamily="2" charset="2"/>
                        </a:rPr>
                        <a:t> first phase hadron endcap)</a:t>
                      </a:r>
                      <a:endParaRPr lang="en-US" sz="1100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procurement package nearly finalized, PRR planned for January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5302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VTRx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+: Versatile Link Plus Transceivers (</a:t>
                      </a:r>
                      <a:r>
                        <a:rPr lang="en-US" sz="1100" dirty="0">
                          <a:ea typeface="Times New Roman" panose="02020603050405020304" pitchFamily="18" charset="0"/>
                        </a:rPr>
                        <a:t>5500 pieces ) and </a:t>
                      </a: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lpGBT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: Low Power </a:t>
                      </a: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GigaBit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 Transceivers </a:t>
                      </a:r>
                      <a:r>
                        <a:rPr lang="en-US" sz="1100" dirty="0">
                          <a:ea typeface="Times New Roman" panose="02020603050405020304" pitchFamily="18" charset="0"/>
                        </a:rPr>
                        <a:t>(1500 pieces)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Procurement of components proceeding following the ER_2 MAPS sensor example --&gt; assembly will happen after HI-LHC components are done.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546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257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944E6-B8A6-AA78-1CFF-2D4BA0D7D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E8704A-E433-476B-45BA-712D84A183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4" r="2204"/>
          <a:stretch/>
        </p:blipFill>
        <p:spPr>
          <a:xfrm>
            <a:off x="308324" y="914400"/>
            <a:ext cx="7063486" cy="44481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07F51B-8465-791B-A01D-1E20A54B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 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48CD4-C8AD-4B20-E6DE-59F114713A74}"/>
              </a:ext>
            </a:extLst>
          </p:cNvPr>
          <p:cNvSpPr txBox="1"/>
          <p:nvPr/>
        </p:nvSpPr>
        <p:spPr>
          <a:xfrm>
            <a:off x="7519018" y="729187"/>
            <a:ext cx="4443486" cy="295465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Schedule Drivers:</a:t>
            </a:r>
            <a:endParaRPr lang="en-US" sz="1500" dirty="0"/>
          </a:p>
          <a:p>
            <a:pPr marL="20574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b="1" dirty="0">
                <a:solidFill>
                  <a:srgbClr val="0432FF"/>
                </a:solidFill>
              </a:rPr>
              <a:t>To hold the date for the CD-2 IPR of June 2026</a:t>
            </a:r>
          </a:p>
          <a:p>
            <a:pPr marL="20574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To keep the (inter)national user community engaged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       and limit the danger to lose groups 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all subdetectors need to be more or less ready at the same time to be assembled to </a:t>
            </a:r>
            <a:r>
              <a:rPr lang="en-US" sz="1300" dirty="0" err="1"/>
              <a:t>ePIC</a:t>
            </a:r>
            <a:endParaRPr lang="en-US" sz="1300" dirty="0"/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Superconducting Solenoid </a:t>
            </a:r>
            <a:r>
              <a:rPr lang="en-US" sz="13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300" dirty="0">
                <a:sym typeface="Wingdings" pitchFamily="2" charset="2"/>
              </a:rPr>
              <a:t> CD-3A item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Silicon Sensors (MAPS, AC-LGAD &amp; ASTROPIX)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ASIC long time frames only one ASIC designed from scratch all others are modifications to existing ASICS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Items with long production times, single vendor and complex assembly  </a:t>
            </a:r>
            <a:r>
              <a:rPr lang="en-US" sz="13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300" dirty="0">
                <a:sym typeface="Wingdings" pitchFamily="2" charset="2"/>
              </a:rPr>
              <a:t> CD-3A &amp; CD-3B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International agreements driving in-kind and MAPS design (agreement with CERN)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D2F048E-0CDE-9A6B-F39E-F57C253B8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764537"/>
              </p:ext>
            </p:extLst>
          </p:nvPr>
        </p:nvGraphicFramePr>
        <p:xfrm>
          <a:off x="7519018" y="3900473"/>
          <a:ext cx="4443486" cy="239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833">
                  <a:extLst>
                    <a:ext uri="{9D8B030D-6E8A-4147-A177-3AD203B41FA5}">
                      <a16:colId xmlns:a16="http://schemas.microsoft.com/office/drawing/2014/main" val="2199012983"/>
                    </a:ext>
                  </a:extLst>
                </a:gridCol>
                <a:gridCol w="3370653">
                  <a:extLst>
                    <a:ext uri="{9D8B030D-6E8A-4147-A177-3AD203B41FA5}">
                      <a16:colId xmlns:a16="http://schemas.microsoft.com/office/drawing/2014/main" val="730239008"/>
                    </a:ext>
                  </a:extLst>
                </a:gridCol>
              </a:tblGrid>
              <a:tr h="405061">
                <a:tc gridSpan="2">
                  <a:txBody>
                    <a:bodyPr/>
                    <a:lstStyle/>
                    <a:p>
                      <a:r>
                        <a:rPr lang="en-US" sz="1700" b="0">
                          <a:solidFill>
                            <a:schemeClr val="bg1"/>
                          </a:solidFill>
                        </a:rPr>
                        <a:t>Planning Dates 2025 - 2026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353594"/>
                  </a:ext>
                </a:extLst>
              </a:tr>
              <a:tr h="555944">
                <a:tc>
                  <a:txBody>
                    <a:bodyPr/>
                    <a:lstStyle/>
                    <a:p>
                      <a:r>
                        <a:rPr lang="en-US" sz="1700" dirty="0"/>
                        <a:t>June 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Technical Design Review conducted by DAC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200253"/>
                  </a:ext>
                </a:extLst>
              </a:tr>
              <a:tr h="555944">
                <a:tc>
                  <a:txBody>
                    <a:bodyPr/>
                    <a:lstStyle/>
                    <a:p>
                      <a:r>
                        <a:rPr lang="en-US" sz="1700" strike="sngStrike" dirty="0"/>
                        <a:t>Nov 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trike="sngStrike" dirty="0"/>
                        <a:t>Nov. 12-14: </a:t>
                      </a:r>
                      <a:r>
                        <a:rPr lang="en-US" sz="1600" dirty="0"/>
                        <a:t>Baseline Readiness Assessment review scheduled</a:t>
                      </a:r>
                    </a:p>
                    <a:p>
                      <a:r>
                        <a:rPr lang="en-US" sz="1600" dirty="0"/>
                        <a:t>postponed to Feb. 3-5, 2026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527058"/>
                  </a:ext>
                </a:extLst>
              </a:tr>
              <a:tr h="561553">
                <a:tc>
                  <a:txBody>
                    <a:bodyPr/>
                    <a:lstStyle/>
                    <a:p>
                      <a:r>
                        <a:rPr lang="en-US" sz="1700"/>
                        <a:t>Q3 FY26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June 2026 CD-2 IPR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086630"/>
                  </a:ext>
                </a:extLst>
              </a:tr>
            </a:tbl>
          </a:graphicData>
        </a:graphic>
      </p:graphicFrame>
      <p:sp>
        <p:nvSpPr>
          <p:cNvPr id="6" name="5-Point Star 5">
            <a:extLst>
              <a:ext uri="{FF2B5EF4-FFF2-40B4-BE49-F238E27FC236}">
                <a16:creationId xmlns:a16="http://schemas.microsoft.com/office/drawing/2014/main" id="{14C14366-C359-9A9F-4FA8-0869C0B9FD33}"/>
              </a:ext>
            </a:extLst>
          </p:cNvPr>
          <p:cNvSpPr/>
          <p:nvPr/>
        </p:nvSpPr>
        <p:spPr>
          <a:xfrm>
            <a:off x="5514276" y="1209075"/>
            <a:ext cx="167268" cy="2007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60173483-9DA3-5F89-276F-8678644AE997}"/>
              </a:ext>
            </a:extLst>
          </p:cNvPr>
          <p:cNvSpPr/>
          <p:nvPr/>
        </p:nvSpPr>
        <p:spPr>
          <a:xfrm>
            <a:off x="5857975" y="1442226"/>
            <a:ext cx="167268" cy="2007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B2D74-5EB0-F0BA-5E02-2C1AC2A23DC5}"/>
              </a:ext>
            </a:extLst>
          </p:cNvPr>
          <p:cNvSpPr txBox="1"/>
          <p:nvPr/>
        </p:nvSpPr>
        <p:spPr>
          <a:xfrm>
            <a:off x="4238379" y="1165227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Ready for non-beam</a:t>
            </a:r>
          </a:p>
          <a:p>
            <a:pPr algn="r"/>
            <a:r>
              <a:rPr lang="en-US" sz="1000" dirty="0"/>
              <a:t>commissioning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D2705-2130-02DD-A0D3-30715C75328D}"/>
              </a:ext>
            </a:extLst>
          </p:cNvPr>
          <p:cNvSpPr txBox="1"/>
          <p:nvPr/>
        </p:nvSpPr>
        <p:spPr>
          <a:xfrm>
            <a:off x="5955970" y="1409797"/>
            <a:ext cx="163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Ready for commissioning</a:t>
            </a:r>
          </a:p>
          <a:p>
            <a:r>
              <a:rPr lang="en-US" sz="1000" dirty="0"/>
              <a:t>with beam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7F76FB-D002-7555-02C5-D222B592B8B7}"/>
              </a:ext>
            </a:extLst>
          </p:cNvPr>
          <p:cNvSpPr txBox="1"/>
          <p:nvPr/>
        </p:nvSpPr>
        <p:spPr>
          <a:xfrm>
            <a:off x="694301" y="5648925"/>
            <a:ext cx="6291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Detector subproject critical path goes through Silicon Vertex Tracker design to MARCO solenoid construction and arrival to </a:t>
            </a:r>
            <a:r>
              <a:rPr lang="en-US" sz="1400" i="1" dirty="0" err="1"/>
              <a:t>ePIC</a:t>
            </a:r>
            <a:r>
              <a:rPr lang="en-US" sz="1400" i="1" dirty="0"/>
              <a:t> assembly and installation.</a:t>
            </a:r>
          </a:p>
        </p:txBody>
      </p:sp>
    </p:spTree>
    <p:extLst>
      <p:ext uri="{BB962C8B-B14F-4D97-AF65-F5344CB8AC3E}">
        <p14:creationId xmlns:p14="http://schemas.microsoft.com/office/powerpoint/2010/main" val="246019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04A7A-C8CC-250E-3EBF-C3624A586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2A6262-9603-AC35-8CE6-DE133E08B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CF3AA-B80B-0958-C540-35B156EF7711}"/>
              </a:ext>
            </a:extLst>
          </p:cNvPr>
          <p:cNvSpPr txBox="1"/>
          <p:nvPr/>
        </p:nvSpPr>
        <p:spPr>
          <a:xfrm>
            <a:off x="3361191" y="3075057"/>
            <a:ext cx="5452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In-Kind Contributions</a:t>
            </a:r>
          </a:p>
        </p:txBody>
      </p:sp>
    </p:spTree>
    <p:extLst>
      <p:ext uri="{BB962C8B-B14F-4D97-AF65-F5344CB8AC3E}">
        <p14:creationId xmlns:p14="http://schemas.microsoft.com/office/powerpoint/2010/main" val="3453787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D89C1E94-E88B-32C9-1E91-730881DBE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391" y="570729"/>
            <a:ext cx="2725405" cy="1824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5FC0A8-9BA5-3416-21DB-0D7B1391B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In-Kind Contributions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D5B61-59B9-AEBF-84BD-79C7DCB6C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0" r="15687"/>
          <a:stretch>
            <a:fillRect/>
          </a:stretch>
        </p:blipFill>
        <p:spPr>
          <a:xfrm>
            <a:off x="8852391" y="1052505"/>
            <a:ext cx="3226401" cy="691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98A220-109F-37F8-A84B-E88A225D3440}"/>
              </a:ext>
            </a:extLst>
          </p:cNvPr>
          <p:cNvSpPr txBox="1"/>
          <p:nvPr/>
        </p:nvSpPr>
        <p:spPr>
          <a:xfrm>
            <a:off x="10860806" y="730172"/>
            <a:ext cx="901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Zero Degree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BC3F0E-4FFA-DA47-78DF-DDB7078995AA}"/>
              </a:ext>
            </a:extLst>
          </p:cNvPr>
          <p:cNvCxnSpPr>
            <a:cxnSpLocks/>
          </p:cNvCxnSpPr>
          <p:nvPr/>
        </p:nvCxnSpPr>
        <p:spPr>
          <a:xfrm>
            <a:off x="11646359" y="1045222"/>
            <a:ext cx="151411" cy="369293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B4179AD-B699-56E4-8C62-B915AA325E2F}"/>
              </a:ext>
            </a:extLst>
          </p:cNvPr>
          <p:cNvSpPr txBox="1"/>
          <p:nvPr/>
        </p:nvSpPr>
        <p:spPr>
          <a:xfrm>
            <a:off x="10164639" y="1702877"/>
            <a:ext cx="1029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Off Momentum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01BD91-0F9A-D87D-1906-794F8DF615D6}"/>
              </a:ext>
            </a:extLst>
          </p:cNvPr>
          <p:cNvCxnSpPr>
            <a:cxnSpLocks/>
          </p:cNvCxnSpPr>
          <p:nvPr/>
        </p:nvCxnSpPr>
        <p:spPr>
          <a:xfrm flipV="1">
            <a:off x="10679363" y="1506905"/>
            <a:ext cx="59521" cy="27460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520C50-2B51-E0DE-DD48-AAB6CC9A26BC}"/>
              </a:ext>
            </a:extLst>
          </p:cNvPr>
          <p:cNvCxnSpPr>
            <a:cxnSpLocks/>
          </p:cNvCxnSpPr>
          <p:nvPr/>
        </p:nvCxnSpPr>
        <p:spPr>
          <a:xfrm flipV="1">
            <a:off x="11569313" y="1516064"/>
            <a:ext cx="59521" cy="27460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07298C-CD94-B840-AB05-0BA4B94FE71E}"/>
              </a:ext>
            </a:extLst>
          </p:cNvPr>
          <p:cNvSpPr txBox="1"/>
          <p:nvPr/>
        </p:nvSpPr>
        <p:spPr>
          <a:xfrm>
            <a:off x="11314023" y="1718916"/>
            <a:ext cx="596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1EF588-ED87-AAF2-C2D2-FF1CF564E548}"/>
              </a:ext>
            </a:extLst>
          </p:cNvPr>
          <p:cNvSpPr txBox="1"/>
          <p:nvPr/>
        </p:nvSpPr>
        <p:spPr>
          <a:xfrm>
            <a:off x="8991053" y="784455"/>
            <a:ext cx="92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B0 Detectors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ADC4E9-F85E-36AA-446E-F6D679FCDAC2}"/>
              </a:ext>
            </a:extLst>
          </p:cNvPr>
          <p:cNvCxnSpPr>
            <a:cxnSpLocks/>
          </p:cNvCxnSpPr>
          <p:nvPr/>
        </p:nvCxnSpPr>
        <p:spPr>
          <a:xfrm flipH="1">
            <a:off x="9022520" y="972459"/>
            <a:ext cx="156126" cy="315889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DCA8F43-B4C8-8D1E-79D7-9934288115F3}"/>
              </a:ext>
            </a:extLst>
          </p:cNvPr>
          <p:cNvSpPr txBox="1"/>
          <p:nvPr/>
        </p:nvSpPr>
        <p:spPr>
          <a:xfrm>
            <a:off x="9166869" y="1082802"/>
            <a:ext cx="1367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200000"/>
            </a:pPr>
            <a:r>
              <a:rPr lang="en-US" sz="1000" dirty="0">
                <a:solidFill>
                  <a:srgbClr val="FF8AD8"/>
                </a:solidFill>
              </a:rPr>
              <a:t>Electron Storage Ring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2C1663-52CB-3E49-4C34-79559E40D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r="49440"/>
          <a:stretch>
            <a:fillRect/>
          </a:stretch>
        </p:blipFill>
        <p:spPr>
          <a:xfrm>
            <a:off x="359346" y="1011661"/>
            <a:ext cx="5796042" cy="6912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053BD7-A556-822D-16DE-16955B5BCD8B}"/>
              </a:ext>
            </a:extLst>
          </p:cNvPr>
          <p:cNvSpPr txBox="1"/>
          <p:nvPr/>
        </p:nvSpPr>
        <p:spPr>
          <a:xfrm>
            <a:off x="3005636" y="1693256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Low Q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Taggers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47D648-DF5E-F750-70CA-B0D70E8512A8}"/>
              </a:ext>
            </a:extLst>
          </p:cNvPr>
          <p:cNvCxnSpPr>
            <a:cxnSpLocks/>
          </p:cNvCxnSpPr>
          <p:nvPr/>
        </p:nvCxnSpPr>
        <p:spPr>
          <a:xfrm flipV="1">
            <a:off x="3351630" y="1466184"/>
            <a:ext cx="401154" cy="313193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9352D1-B4D1-BE06-8837-0C47D6D86901}"/>
              </a:ext>
            </a:extLst>
          </p:cNvPr>
          <p:cNvCxnSpPr>
            <a:cxnSpLocks/>
          </p:cNvCxnSpPr>
          <p:nvPr/>
        </p:nvCxnSpPr>
        <p:spPr>
          <a:xfrm flipH="1" flipV="1">
            <a:off x="2707166" y="1479127"/>
            <a:ext cx="599839" cy="30025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D45BCD-C10D-DBF9-8D48-22BF3FAF48CB}"/>
              </a:ext>
            </a:extLst>
          </p:cNvPr>
          <p:cNvSpPr txBox="1"/>
          <p:nvPr/>
        </p:nvSpPr>
        <p:spPr>
          <a:xfrm>
            <a:off x="3138610" y="641296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Hadron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Polarimeter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83F761F-B42F-FD14-9EC9-781C38386703}"/>
              </a:ext>
            </a:extLst>
          </p:cNvPr>
          <p:cNvCxnSpPr>
            <a:cxnSpLocks/>
          </p:cNvCxnSpPr>
          <p:nvPr/>
        </p:nvCxnSpPr>
        <p:spPr>
          <a:xfrm>
            <a:off x="3535681" y="977127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A5DD12A-BFB6-F13F-E73F-48CFB0990607}"/>
              </a:ext>
            </a:extLst>
          </p:cNvPr>
          <p:cNvSpPr/>
          <p:nvPr/>
        </p:nvSpPr>
        <p:spPr>
          <a:xfrm>
            <a:off x="359346" y="1341951"/>
            <a:ext cx="1073901" cy="12060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9022AD-E2B4-56CE-7B82-26D186AF55CC}"/>
              </a:ext>
            </a:extLst>
          </p:cNvPr>
          <p:cNvSpPr txBox="1"/>
          <p:nvPr/>
        </p:nvSpPr>
        <p:spPr>
          <a:xfrm>
            <a:off x="466237" y="736010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Luminosity 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AE549B-C8B8-0629-B801-CDE425813617}"/>
              </a:ext>
            </a:extLst>
          </p:cNvPr>
          <p:cNvCxnSpPr>
            <a:cxnSpLocks/>
          </p:cNvCxnSpPr>
          <p:nvPr/>
        </p:nvCxnSpPr>
        <p:spPr>
          <a:xfrm>
            <a:off x="859300" y="1071841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8C25B7B-C730-0F5E-892E-9BC7CE07425B}"/>
              </a:ext>
            </a:extLst>
          </p:cNvPr>
          <p:cNvSpPr txBox="1"/>
          <p:nvPr/>
        </p:nvSpPr>
        <p:spPr>
          <a:xfrm>
            <a:off x="4013085" y="1063068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FF00"/>
              </a:buClr>
              <a:buSzPct val="200000"/>
            </a:pPr>
            <a:r>
              <a:rPr lang="en-US" sz="1000" dirty="0">
                <a:solidFill>
                  <a:srgbClr val="FFFF00"/>
                </a:solidFill>
              </a:rPr>
              <a:t>Hadron Storage Ring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5A44FAE6-1DF4-43FA-1DAA-E30C68421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679921"/>
              </p:ext>
            </p:extLst>
          </p:nvPr>
        </p:nvGraphicFramePr>
        <p:xfrm>
          <a:off x="265889" y="2753359"/>
          <a:ext cx="11891381" cy="410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0818">
                  <a:extLst>
                    <a:ext uri="{9D8B030D-6E8A-4147-A177-3AD203B41FA5}">
                      <a16:colId xmlns:a16="http://schemas.microsoft.com/office/drawing/2014/main" val="4167279802"/>
                    </a:ext>
                  </a:extLst>
                </a:gridCol>
                <a:gridCol w="1160818">
                  <a:extLst>
                    <a:ext uri="{9D8B030D-6E8A-4147-A177-3AD203B41FA5}">
                      <a16:colId xmlns:a16="http://schemas.microsoft.com/office/drawing/2014/main" val="603468297"/>
                    </a:ext>
                  </a:extLst>
                </a:gridCol>
                <a:gridCol w="1160818">
                  <a:extLst>
                    <a:ext uri="{9D8B030D-6E8A-4147-A177-3AD203B41FA5}">
                      <a16:colId xmlns:a16="http://schemas.microsoft.com/office/drawing/2014/main" val="2308507957"/>
                    </a:ext>
                  </a:extLst>
                </a:gridCol>
                <a:gridCol w="1346277">
                  <a:extLst>
                    <a:ext uri="{9D8B030D-6E8A-4147-A177-3AD203B41FA5}">
                      <a16:colId xmlns:a16="http://schemas.microsoft.com/office/drawing/2014/main" val="3672127164"/>
                    </a:ext>
                  </a:extLst>
                </a:gridCol>
                <a:gridCol w="775062">
                  <a:extLst>
                    <a:ext uri="{9D8B030D-6E8A-4147-A177-3AD203B41FA5}">
                      <a16:colId xmlns:a16="http://schemas.microsoft.com/office/drawing/2014/main" val="243430750"/>
                    </a:ext>
                  </a:extLst>
                </a:gridCol>
                <a:gridCol w="1166948">
                  <a:extLst>
                    <a:ext uri="{9D8B030D-6E8A-4147-A177-3AD203B41FA5}">
                      <a16:colId xmlns:a16="http://schemas.microsoft.com/office/drawing/2014/main" val="3681165125"/>
                    </a:ext>
                  </a:extLst>
                </a:gridCol>
                <a:gridCol w="1193075">
                  <a:extLst>
                    <a:ext uri="{9D8B030D-6E8A-4147-A177-3AD203B41FA5}">
                      <a16:colId xmlns:a16="http://schemas.microsoft.com/office/drawing/2014/main" val="988641550"/>
                    </a:ext>
                  </a:extLst>
                </a:gridCol>
                <a:gridCol w="1471748">
                  <a:extLst>
                    <a:ext uri="{9D8B030D-6E8A-4147-A177-3AD203B41FA5}">
                      <a16:colId xmlns:a16="http://schemas.microsoft.com/office/drawing/2014/main" val="312087519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256793282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5446918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Up-To Cost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ECal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HCal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Auxiliary Det.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Luminosity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Electronics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22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Barrel </a:t>
                      </a:r>
                      <a:r>
                        <a:rPr lang="en-US" sz="1000" dirty="0" err="1"/>
                        <a:t>ECal</a:t>
                      </a:r>
                      <a:r>
                        <a:rPr lang="en-US" sz="1000" dirty="0"/>
                        <a:t> 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791628"/>
                  </a:ext>
                </a:extLst>
              </a:tr>
              <a:tr h="189335">
                <a:tc>
                  <a:txBody>
                    <a:bodyPr/>
                    <a:lstStyle/>
                    <a:p>
                      <a:r>
                        <a:rPr lang="en-US" sz="1400" dirty="0"/>
                        <a:t>France  IN2P3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$7.7 </a:t>
                      </a:r>
                      <a:r>
                        <a:rPr lang="en-US" sz="14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Rear </a:t>
                      </a:r>
                      <a:r>
                        <a:rPr lang="en-US" sz="1000" dirty="0" err="1"/>
                        <a:t>Ecal</a:t>
                      </a:r>
                      <a:r>
                        <a:rPr lang="en-US" sz="1000" dirty="0"/>
                        <a:t>: Cooling, Readout, 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RP &amp; Off-momentum Det.: Cooling, 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CaloRoc</a:t>
                      </a:r>
                      <a:r>
                        <a:rPr lang="en-US" sz="1000" dirty="0"/>
                        <a:t> &amp; </a:t>
                      </a:r>
                      <a:r>
                        <a:rPr lang="en-US" sz="1000"/>
                        <a:t>EICROC ASICs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68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France IRFU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Barrel </a:t>
                      </a:r>
                      <a:r>
                        <a:rPr lang="en-US" sz="1000" dirty="0" err="1"/>
                        <a:t>MicroMegas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Construction Oversight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Salsa ASIC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897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$24.5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MAPS L0-L2</a:t>
                      </a:r>
                    </a:p>
                    <a:p>
                      <a:r>
                        <a:rPr lang="en-US" sz="1000" dirty="0" err="1">
                          <a:latin typeface="Symbol" pitchFamily="2" charset="2"/>
                        </a:rPr>
                        <a:t>m</a:t>
                      </a:r>
                      <a:r>
                        <a:rPr lang="en-US" sz="1000" dirty="0" err="1"/>
                        <a:t>RWell</a:t>
                      </a:r>
                      <a:r>
                        <a:rPr lang="en-US" sz="1000" dirty="0"/>
                        <a:t> Disks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dRICH</a:t>
                      </a:r>
                      <a:r>
                        <a:rPr lang="en-US" sz="1000" dirty="0"/>
                        <a:t> (but not mirrors)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Alcor ASIC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986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Israel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B0 Tracker &amp; </a:t>
                      </a:r>
                      <a:r>
                        <a:rPr lang="en-US" sz="1000" dirty="0" err="1"/>
                        <a:t>ECal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904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$14.6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Barrel 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ZDC - </a:t>
                      </a:r>
                      <a:r>
                        <a:rPr lang="en-US" sz="1000" dirty="0" err="1"/>
                        <a:t>HCal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741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$7.6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Barrel</a:t>
                      </a:r>
                      <a:r>
                        <a:rPr lang="en-US" sz="1000" dirty="0">
                          <a:latin typeface="Symbol" pitchFamily="2" charset="2"/>
                        </a:rPr>
                        <a:t> </a:t>
                      </a:r>
                      <a:r>
                        <a:rPr lang="en-US" sz="1000" dirty="0" err="1">
                          <a:latin typeface="Symbol" pitchFamily="2" charset="2"/>
                        </a:rPr>
                        <a:t>m</a:t>
                      </a:r>
                      <a:r>
                        <a:rPr lang="en-US" sz="1000" dirty="0" err="1"/>
                        <a:t>RWell</a:t>
                      </a:r>
                      <a:r>
                        <a:rPr lang="en-US" sz="1000" dirty="0"/>
                        <a:t> 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Half of Barrel </a:t>
                      </a:r>
                      <a:r>
                        <a:rPr lang="en-US" sz="1000" dirty="0" err="1"/>
                        <a:t>ECal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Barrel &amp; Forward 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Contribution to ZDC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65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Taiwan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$4.5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Barrel &amp; Forward 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ZDC - </a:t>
                      </a:r>
                      <a:r>
                        <a:rPr lang="en-US" sz="1000" dirty="0" err="1"/>
                        <a:t>ECal</a:t>
                      </a:r>
                      <a:endParaRPr lang="en-US" sz="1000" dirty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994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MAPS L3 - 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Construction of Low-Q</a:t>
                      </a:r>
                      <a:r>
                        <a:rPr lang="en-US" sz="1000" baseline="30000" dirty="0"/>
                        <a:t>2</a:t>
                      </a:r>
                      <a:r>
                        <a:rPr lang="en-US" sz="1000" dirty="0"/>
                        <a:t> Tagger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Construction of Lumi-Detector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153249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0A3ADD3A-A9BB-919D-5176-EF126CAD85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02880" y="4585084"/>
            <a:ext cx="463704" cy="3091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253D1D-642E-EB90-A94A-2ED9199CB7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39633" y="4075592"/>
            <a:ext cx="463704" cy="322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CD9B3A-533A-8651-6E0D-2FE73DF6C4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60171" y="3641647"/>
            <a:ext cx="463704" cy="322708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F46C828D-0F6C-C506-DB38-0EA15B44E6E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76" y="5307597"/>
            <a:ext cx="488994" cy="3227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051B8048-9C28-C562-AB8A-93276D2F54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42" y="6085891"/>
            <a:ext cx="500982" cy="3381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611C11E-012B-776F-D1B7-4C3D5B77B0A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33472" y="6490125"/>
            <a:ext cx="537353" cy="372271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6CEFCBF-E85A-9A98-94CB-66A99324B41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31" y="5716429"/>
            <a:ext cx="486015" cy="3022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B2D0BC6-14A7-7956-214A-C59F4BD5003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85634" y="3150147"/>
            <a:ext cx="544770" cy="276017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8E743D50-FAFC-E826-A8FF-F614F8D440D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33" y="4958660"/>
            <a:ext cx="438335" cy="31237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B4B77B5-C4F2-0C99-93F4-6B97A2372A01}"/>
              </a:ext>
            </a:extLst>
          </p:cNvPr>
          <p:cNvSpPr txBox="1"/>
          <p:nvPr/>
        </p:nvSpPr>
        <p:spPr>
          <a:xfrm>
            <a:off x="359346" y="2073356"/>
            <a:ext cx="10448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In-kind contribution goal: 30% of Detector TPC </a:t>
            </a:r>
            <a:r>
              <a:rPr lang="en-US" sz="1600" dirty="0">
                <a:sym typeface="Wingdings" pitchFamily="2" charset="2"/>
              </a:rPr>
              <a:t> ~100M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ym typeface="Wingdings" pitchFamily="2" charset="2"/>
              </a:rPr>
              <a:t>Reused equipment is not listed (~$22.5M); R&amp;D and PED in-kind is not listed (~$10M)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Up-To Cost are DOE construction costs; they will differ greatly from the country proposals that include engineering and design and research activities</a:t>
            </a:r>
          </a:p>
        </p:txBody>
      </p:sp>
    </p:spTree>
    <p:extLst>
      <p:ext uri="{BB962C8B-B14F-4D97-AF65-F5344CB8AC3E}">
        <p14:creationId xmlns:p14="http://schemas.microsoft.com/office/powerpoint/2010/main" val="211748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84B1A-15D0-B166-D3AF-AC3956A74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8062-7E6B-9095-19FC-8583854A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3" y="0"/>
            <a:ext cx="11583241" cy="440715"/>
          </a:xfrm>
        </p:spPr>
        <p:txBody>
          <a:bodyPr>
            <a:noAutofit/>
          </a:bodyPr>
          <a:lstStyle/>
          <a:p>
            <a:r>
              <a:rPr lang="en-US" sz="2800" dirty="0" err="1"/>
              <a:t>ePIC</a:t>
            </a:r>
            <a:r>
              <a:rPr lang="en-US" sz="2800" dirty="0"/>
              <a:t> Streaming Electronics, DAQ and Computing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D088FD-9E84-E4D7-D660-00D3EF8925FB}"/>
              </a:ext>
            </a:extLst>
          </p:cNvPr>
          <p:cNvGraphicFramePr>
            <a:graphicFrameLocks noGrp="1"/>
          </p:cNvGraphicFramePr>
          <p:nvPr/>
        </p:nvGraphicFramePr>
        <p:xfrm>
          <a:off x="661833" y="3429000"/>
          <a:ext cx="11018100" cy="297229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67270">
                  <a:extLst>
                    <a:ext uri="{9D8B030D-6E8A-4147-A177-3AD203B41FA5}">
                      <a16:colId xmlns:a16="http://schemas.microsoft.com/office/drawing/2014/main" val="3992711554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918244072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4260708535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797497931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523845223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620912378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655784391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02428168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01195415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116587080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494704286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556298243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383233987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950658831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747489892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167688649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940442898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516355396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920567850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126620283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173997539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4155420635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100643317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843011965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839997269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4087047921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619631328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479043531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559260475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622897400"/>
                    </a:ext>
                  </a:extLst>
                </a:gridCol>
              </a:tblGrid>
              <a:tr h="32202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FY25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FY26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FY28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FY29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FY31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034018"/>
                  </a:ext>
                </a:extLst>
              </a:tr>
              <a:tr h="3652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PicoDAQ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MicroDAQ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MiniDAQ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Full DAQ-v-1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Production DAQ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DAQ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074771"/>
                  </a:ext>
                </a:extLst>
              </a:tr>
              <a:tr h="365264"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Streaming Orchestration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Streaming Challenges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838725"/>
                  </a:ext>
                </a:extLst>
              </a:tr>
              <a:tr h="365264">
                <a:tc gridSpan="1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AI-Empowered Streaming Data Processing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Analysis Challenges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Computing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513510"/>
                  </a:ext>
                </a:extLst>
              </a:tr>
              <a:tr h="365264">
                <a:tc gridSpan="16"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Distributed Data Challenges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2094914"/>
                  </a:ext>
                </a:extLst>
              </a:tr>
              <a:tr h="365264"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AI-Driven Autonomous Alignment and Calibration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Self-Driven </a:t>
                      </a:r>
                      <a:r>
                        <a:rPr lang="en-US" sz="14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ePIC</a:t>
                      </a: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Experiment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AI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537557"/>
                  </a:ext>
                </a:extLst>
              </a:tr>
              <a:tr h="365264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60561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7505914-0D34-4800-B71D-2F47728544A3}"/>
              </a:ext>
            </a:extLst>
          </p:cNvPr>
          <p:cNvSpPr txBox="1"/>
          <p:nvPr/>
        </p:nvSpPr>
        <p:spPr>
          <a:xfrm>
            <a:off x="8058871" y="6296786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courtesy Markus </a:t>
            </a:r>
            <a:r>
              <a:rPr lang="en-US" dirty="0" err="1"/>
              <a:t>Diefenthaler</a:t>
            </a: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ED5D2CF-2DEA-DA13-DDB8-4829B1837E62}"/>
              </a:ext>
            </a:extLst>
          </p:cNvPr>
          <p:cNvGraphicFramePr>
            <a:graphicFrameLocks/>
          </p:cNvGraphicFramePr>
          <p:nvPr/>
        </p:nvGraphicFramePr>
        <p:xfrm>
          <a:off x="661833" y="608977"/>
          <a:ext cx="473202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8A8016F-1770-4499-A172-21C87A293220}"/>
              </a:ext>
            </a:extLst>
          </p:cNvPr>
          <p:cNvSpPr txBox="1"/>
          <p:nvPr/>
        </p:nvSpPr>
        <p:spPr>
          <a:xfrm>
            <a:off x="5977794" y="657585"/>
            <a:ext cx="5816100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EIC benefits tremendously from a huge effort to develop streaming-compatible ASICs!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Planning for DAQ systems (</a:t>
            </a:r>
            <a:r>
              <a:rPr lang="en-US" sz="2000" dirty="0" err="1"/>
              <a:t>ePIC</a:t>
            </a:r>
            <a:r>
              <a:rPr lang="en-US" sz="2000" dirty="0"/>
              <a:t>/EIC project), for computing data challenges (together with ECSJI/host labs), and for integration of AI fits seamlessly.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(</a:t>
            </a:r>
            <a:r>
              <a:rPr lang="en-US" sz="2000" b="1" dirty="0"/>
              <a:t>International</a:t>
            </a:r>
            <a:r>
              <a:rPr lang="en-US" sz="2000" dirty="0"/>
              <a:t>) EIC Computing Organization structure approved at last RRB </a:t>
            </a:r>
          </a:p>
        </p:txBody>
      </p:sp>
    </p:spTree>
    <p:extLst>
      <p:ext uri="{BB962C8B-B14F-4D97-AF65-F5344CB8AC3E}">
        <p14:creationId xmlns:p14="http://schemas.microsoft.com/office/powerpoint/2010/main" val="302355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21C78-7E0B-00BE-B4AE-ED53DFB93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358E3-6685-EA9C-3F7E-6E2FF84ADFD0}"/>
              </a:ext>
            </a:extLst>
          </p:cNvPr>
          <p:cNvSpPr txBox="1"/>
          <p:nvPr/>
        </p:nvSpPr>
        <p:spPr>
          <a:xfrm>
            <a:off x="4464784" y="3075057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Path to CD-2</a:t>
            </a:r>
          </a:p>
        </p:txBody>
      </p:sp>
    </p:spTree>
    <p:extLst>
      <p:ext uri="{BB962C8B-B14F-4D97-AF65-F5344CB8AC3E}">
        <p14:creationId xmlns:p14="http://schemas.microsoft.com/office/powerpoint/2010/main" val="3366898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DC7AC-78E4-AD44-0294-5297026DE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8EB36E-86EC-76BA-D855-83C2B06E1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 &amp; Interface Documentation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5993D-6B19-2C4B-60FC-7930C30A5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795639"/>
            <a:ext cx="7295444" cy="5294610"/>
          </a:xfrm>
        </p:spPr>
        <p:txBody>
          <a:bodyPr>
            <a:normAutofit fontScale="92500"/>
          </a:bodyPr>
          <a:lstStyle/>
          <a:p>
            <a:pPr marL="0" indent="-288925">
              <a:lnSpc>
                <a:spcPct val="100000"/>
              </a:lnSpc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Documentation: see </a:t>
            </a: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https://eic.jlab.org/Detector</a:t>
            </a: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-288925">
              <a:lnSpc>
                <a:spcPct val="100000"/>
              </a:lnSpc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Documents signed and posted for the collaboration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General, functional, and performance requirements leading to design and specifications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phase completed by L2 managers.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Routinely reviewed in all sub-system design reviews.</a:t>
            </a:r>
          </a:p>
          <a:p>
            <a:pPr marL="0" indent="-288925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Requirements signed and posted for the collaboration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interrogation plan has been successfully used to collect interfaces.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in 2024 to include a categorization field to collect quantitative information for the interfaces collected earlier.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basic template that can be used to auto-generate all Interface Control Documents (ICDs) from the interfaces database, with minimal effort.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Auto-generator used to produce ICDs for the Detector Magnet (CD-3A) and Endcap Steel (CD-3B). We are working on the one for hadron polarimetry.</a:t>
            </a:r>
          </a:p>
          <a:p>
            <a:pPr marL="112713" lvl="1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all ICDs was the topic for this calendar year.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delay due to changeover to subprojects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auto-generated ICDs are posted but without context and introduction.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adjusting the auto-generator to allow easier inclusion of context and introduction.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1CC46-6172-C375-D5AD-C4DDAD70822A}"/>
              </a:ext>
            </a:extLst>
          </p:cNvPr>
          <p:cNvSpPr txBox="1"/>
          <p:nvPr/>
        </p:nvSpPr>
        <p:spPr>
          <a:xfrm>
            <a:off x="1422838" y="3228568"/>
            <a:ext cx="718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BF767-8F76-0198-71A1-E80EAC72E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4030" y="91443"/>
            <a:ext cx="3089217" cy="3344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E5D470-9E0F-0F10-CB76-F1D88EE9F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520" y="3531711"/>
            <a:ext cx="4515480" cy="27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01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66" y="679269"/>
            <a:ext cx="11499925" cy="486585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dirty="0"/>
              <a:t>Subproject Scope</a:t>
            </a:r>
          </a:p>
          <a:p>
            <a:r>
              <a:rPr lang="en-US" sz="2000" dirty="0"/>
              <a:t>Technical Progress</a:t>
            </a:r>
          </a:p>
          <a:p>
            <a:r>
              <a:rPr lang="en-US" sz="2000" dirty="0"/>
              <a:t>Cost</a:t>
            </a:r>
          </a:p>
          <a:p>
            <a:r>
              <a:rPr lang="en-US" sz="2000" dirty="0"/>
              <a:t>Schedule </a:t>
            </a:r>
          </a:p>
          <a:p>
            <a:r>
              <a:rPr lang="en-US" sz="2000" dirty="0"/>
              <a:t>In-kind Contributions</a:t>
            </a:r>
          </a:p>
          <a:p>
            <a:r>
              <a:rPr lang="en-US" sz="2000" dirty="0"/>
              <a:t>Path to Baseline</a:t>
            </a:r>
          </a:p>
          <a:p>
            <a:r>
              <a:rPr lang="en-US" sz="2000" dirty="0"/>
              <a:t>Risks</a:t>
            </a:r>
          </a:p>
          <a:p>
            <a:r>
              <a:rPr lang="en-US" sz="2000" dirty="0"/>
              <a:t>Summary</a:t>
            </a:r>
          </a:p>
        </p:txBody>
      </p:sp>
      <p:pic>
        <p:nvPicPr>
          <p:cNvPr id="7" name="Picture 6" descr="A diagram of a machine&#10;&#10;AI-generated content may be incorrect.">
            <a:extLst>
              <a:ext uri="{FF2B5EF4-FFF2-40B4-BE49-F238E27FC236}">
                <a16:creationId xmlns:a16="http://schemas.microsoft.com/office/drawing/2014/main" id="{2A5275A3-A99A-5767-601E-C1BAE46B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629" y="661851"/>
            <a:ext cx="5393871" cy="539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9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20B05-CA3A-1022-6FD8-F958B476B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01A950-9817-53BD-9E32-50EAEF12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Quality Control Documentation + Installation Planning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6A8EA-A3A6-1DCE-A189-686E9A0B7449}"/>
              </a:ext>
            </a:extLst>
          </p:cNvPr>
          <p:cNvSpPr txBox="1"/>
          <p:nvPr/>
        </p:nvSpPr>
        <p:spPr>
          <a:xfrm>
            <a:off x="1422838" y="3228568"/>
            <a:ext cx="718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43EE44-89DA-4D55-43B9-F3B529430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38" y="612486"/>
            <a:ext cx="8285568" cy="59212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Control Documents being developed in three-tier system</a:t>
            </a:r>
          </a:p>
          <a:p>
            <a:pPr marL="569913" lvl="2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Detector 6.10 Quality Control Plan is complete</a:t>
            </a:r>
          </a:p>
          <a:p>
            <a:pPr marL="1033463"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This umbrella document includes the quality control processes for the detector sub-systems, and defines provider categories including: vendor contracts, assembly by collaboration or institutional partners, and in-house construction.</a:t>
            </a:r>
          </a:p>
          <a:p>
            <a:pPr marL="1033463"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Includes a description of the flow of requirements and quality assurance through the system acquisition process and identifies components in each sub-detector that are subject to quality control. </a:t>
            </a:r>
          </a:p>
          <a:p>
            <a:pPr marL="569913" lvl="2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Individual Quality Control Plans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are in progress</a:t>
            </a:r>
          </a:p>
          <a:p>
            <a:pPr marL="1033463"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Documents are developed for each sub-detector and describe the quality control for each component at various stages of the system acquisition process.</a:t>
            </a:r>
          </a:p>
          <a:p>
            <a:pPr marL="569913" lvl="2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Individual components have Inspection and test Plans (ITPs)</a:t>
            </a:r>
          </a:p>
          <a:p>
            <a:pPr marL="1033463"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ITPs currently exist for the magnet, conductor, and aerogel.  </a:t>
            </a:r>
          </a:p>
          <a:p>
            <a:pPr marL="1033463"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These documents will typically be provided by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collaborators.</a:t>
            </a:r>
          </a:p>
          <a:p>
            <a:pPr marL="0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quality control setups exist already!</a:t>
            </a:r>
          </a:p>
          <a:p>
            <a:pPr marL="569913" marR="0" lvl="2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Aerogel test station (Temple), lead-tungstate test station, HRPPD test station (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BNL, INFN), Photo-sensor test stations (BNL, Glasgow, INFN), Scintillating Fibers (UCLA, BNL, Regina), MPGD test station (CEA,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UVA, FIT, Roma), Cosmic Ray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hpDIRC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Telescope (SBU), etc.</a:t>
            </a:r>
          </a:p>
          <a:p>
            <a:pPr marL="569913" marR="0" lvl="2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Inspection and Test Plans under development (see: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https://eic.jlab.org/Detector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Plan Document has been written to communicate detector assembly schedule and timeline.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6E719F-960C-6F63-D4F1-F70CB512B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336" y="612486"/>
            <a:ext cx="3338176" cy="32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74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FD7F4-9889-F3FD-E151-847F9F1D0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70E5F3C-C165-78EC-D55E-0BC200A1D9E5}"/>
              </a:ext>
            </a:extLst>
          </p:cNvPr>
          <p:cNvSpPr txBox="1">
            <a:spLocks/>
          </p:cNvSpPr>
          <p:nvPr/>
        </p:nvSpPr>
        <p:spPr>
          <a:xfrm>
            <a:off x="5181600" y="64008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81D3CC-1EA5-47FA-A1CC-C7419F014A45}" type="slidenum">
              <a:rPr lang="en-US">
                <a:latin typeface="Franklin Gothic Book" panose="020F0502020204030204"/>
              </a:rPr>
              <a:pPr/>
              <a:t>21</a:t>
            </a:fld>
            <a:endParaRPr lang="en-US" dirty="0">
              <a:latin typeface="Franklin Gothic Book" panose="020F050202020403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9D4E83-8136-6254-3957-D54E11C22254}"/>
              </a:ext>
            </a:extLst>
          </p:cNvPr>
          <p:cNvSpPr txBox="1">
            <a:spLocks noChangeAspect="1"/>
          </p:cNvSpPr>
          <p:nvPr/>
        </p:nvSpPr>
        <p:spPr>
          <a:xfrm>
            <a:off x="445478" y="32368"/>
            <a:ext cx="11512060" cy="55857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Condensing and Collecting the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BCC76-BE47-7936-1705-BF7EA7372303}"/>
              </a:ext>
            </a:extLst>
          </p:cNvPr>
          <p:cNvSpPr txBox="1"/>
          <p:nvPr/>
        </p:nvSpPr>
        <p:spPr>
          <a:xfrm>
            <a:off x="5712643" y="612498"/>
            <a:ext cx="624489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For the magnet there are 12 components prone to quality control but they are condensed into three inspection and test plans (ITPs): conductor, magnet and magnet power supply.</a:t>
            </a:r>
          </a:p>
          <a:p>
            <a:pPr marL="915988" lvl="2" indent="-28575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All three are </a:t>
            </a:r>
            <a:r>
              <a:rPr lang="en-US" sz="1400" u="sng" dirty="0">
                <a:solidFill>
                  <a:srgbClr val="FF0000"/>
                </a:solidFill>
                <a:latin typeface="Candara" panose="020E0502030303020204" pitchFamily="34" charset="0"/>
              </a:rPr>
              <a:t>posted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 on 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  <a:hlinkClick r:id="rId3"/>
              </a:rPr>
              <a:t>https://eic.jlab.org/Detector/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The backward EM calorimeter has 2 components prone to quality control</a:t>
            </a:r>
          </a:p>
          <a:p>
            <a:pPr marL="915988" lvl="2" indent="-28575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The PbWO4 crystal ITP has been </a:t>
            </a:r>
            <a:r>
              <a:rPr lang="en-US" sz="1400" u="sng" dirty="0">
                <a:solidFill>
                  <a:srgbClr val="FF0000"/>
                </a:solidFill>
                <a:latin typeface="Candara" panose="020E0502030303020204" pitchFamily="34" charset="0"/>
              </a:rPr>
              <a:t>posted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, and can also be used for the B0 detector, the ZDC</a:t>
            </a:r>
          </a:p>
          <a:p>
            <a:pPr marL="915988" lvl="2" indent="-28575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The </a:t>
            </a:r>
            <a:r>
              <a:rPr lang="en-US" sz="1400" dirty="0" err="1">
                <a:solidFill>
                  <a:srgbClr val="000000"/>
                </a:solidFill>
                <a:latin typeface="Candara" panose="020E0502030303020204" pitchFamily="34" charset="0"/>
              </a:rPr>
              <a:t>SiPM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 board and daughter board ITP has been be </a:t>
            </a:r>
            <a:r>
              <a:rPr lang="en-US" sz="1400" u="sng" dirty="0">
                <a:solidFill>
                  <a:srgbClr val="FF0000"/>
                </a:solidFill>
                <a:latin typeface="Candara" panose="020E0502030303020204" pitchFamily="34" charset="0"/>
              </a:rPr>
              <a:t>posted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DAQ/computing has three components, FELIX boards, fibers and trunks, and GTU. All three have been </a:t>
            </a:r>
            <a:r>
              <a:rPr lang="en-US" sz="1400" u="sng" dirty="0">
                <a:solidFill>
                  <a:srgbClr val="FF0000"/>
                </a:solidFill>
                <a:latin typeface="Candara" panose="020E0502030303020204" pitchFamily="34" charset="0"/>
              </a:rPr>
              <a:t>posted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For electronics we </a:t>
            </a:r>
            <a:r>
              <a:rPr lang="en-US" sz="1400" u="sng" dirty="0">
                <a:solidFill>
                  <a:srgbClr val="FF0000"/>
                </a:solidFill>
                <a:latin typeface="Candara" panose="020E0502030303020204" pitchFamily="34" charset="0"/>
              </a:rPr>
              <a:t>posted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 an ITP for the CALOROC ASICs (thanks to Frederic </a:t>
            </a:r>
            <a:r>
              <a:rPr lang="en-US" sz="1400" dirty="0" err="1">
                <a:solidFill>
                  <a:srgbClr val="000000"/>
                </a:solidFill>
                <a:latin typeface="Candara" panose="020E0502030303020204" pitchFamily="34" charset="0"/>
              </a:rPr>
              <a:t>Dulucq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 for input!)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SVT is working on draft ITPs for the sensor characterization (SVT/WP2), the FPCs (SVT/WP3) and the modules (SVT/WP4)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The </a:t>
            </a:r>
            <a:r>
              <a:rPr lang="en-US" sz="1400" dirty="0" err="1">
                <a:solidFill>
                  <a:srgbClr val="000000"/>
                </a:solidFill>
                <a:latin typeface="Candara" panose="020E0502030303020204" pitchFamily="34" charset="0"/>
              </a:rPr>
              <a:t>pfRICH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 is working on remaining ITPs: HRPPDs, mirrors, LMS, the vessel ITP for the </a:t>
            </a:r>
            <a:r>
              <a:rPr lang="en-US" sz="1400" dirty="0" err="1">
                <a:solidFill>
                  <a:srgbClr val="000000"/>
                </a:solidFill>
                <a:latin typeface="Candara" panose="020E0502030303020204" pitchFamily="34" charset="0"/>
              </a:rPr>
              <a:t>pfRICH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 (&amp; </a:t>
            </a:r>
            <a:r>
              <a:rPr lang="en-US" sz="1400" dirty="0" err="1">
                <a:solidFill>
                  <a:srgbClr val="000000"/>
                </a:solidFill>
                <a:latin typeface="Candara" panose="020E0502030303020204" pitchFamily="34" charset="0"/>
              </a:rPr>
              <a:t>dRICH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) will be written as a short and simple inspection and test plan, the aerogel ITP (</a:t>
            </a:r>
            <a:r>
              <a:rPr lang="en-US" sz="1400" u="sng" dirty="0">
                <a:solidFill>
                  <a:srgbClr val="FF0000"/>
                </a:solidFill>
                <a:latin typeface="Candara" panose="020E0502030303020204" pitchFamily="34" charset="0"/>
              </a:rPr>
              <a:t>posted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) can be shared.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400" dirty="0" err="1">
                <a:solidFill>
                  <a:srgbClr val="000000"/>
                </a:solidFill>
                <a:latin typeface="Candara" panose="020E0502030303020204" pitchFamily="34" charset="0"/>
              </a:rPr>
              <a:t>hpDIRC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 is working on the ITP for the DIRC bars (CD-3B scope)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The hadron calorimeters have much in common so are written as one individual quality control plan</a:t>
            </a:r>
          </a:p>
          <a:p>
            <a:pPr marL="915988" lvl="2" indent="-28575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Some common ITPs, some are specific to an individual HCAL</a:t>
            </a:r>
          </a:p>
          <a:p>
            <a:pPr marL="915988" lvl="2" indent="-28575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401638" algn="l"/>
                <a:tab pos="5834063" algn="r"/>
              </a:tabLst>
            </a:pP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The </a:t>
            </a:r>
            <a:r>
              <a:rPr lang="en-US" sz="1400" dirty="0" err="1">
                <a:solidFill>
                  <a:srgbClr val="000000"/>
                </a:solidFill>
                <a:latin typeface="Candara" panose="020E0502030303020204" pitchFamily="34" charset="0"/>
              </a:rPr>
              <a:t>SiPM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 ITP is written as generic plan following CD-3A </a:t>
            </a:r>
            <a:r>
              <a:rPr lang="en-US" sz="1400" dirty="0" err="1">
                <a:solidFill>
                  <a:srgbClr val="000000"/>
                </a:solidFill>
                <a:latin typeface="Candara" panose="020E0502030303020204" pitchFamily="34" charset="0"/>
              </a:rPr>
              <a:t>procurementrs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 and has been </a:t>
            </a:r>
            <a:r>
              <a:rPr lang="en-US" sz="1400" u="sng" dirty="0">
                <a:solidFill>
                  <a:srgbClr val="FF0000"/>
                </a:solidFill>
                <a:latin typeface="Candara" panose="020E0502030303020204" pitchFamily="34" charset="0"/>
              </a:rPr>
              <a:t>posted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E1B77392-563C-E491-0099-E514178C1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58" y="590945"/>
            <a:ext cx="477926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28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51960-CE2D-AB6F-F9AE-88FEC31D1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Subsystem Reviews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55739E-D67C-9B5B-AF5C-77AB2318C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567505"/>
              </p:ext>
            </p:extLst>
          </p:nvPr>
        </p:nvGraphicFramePr>
        <p:xfrm>
          <a:off x="659962" y="609308"/>
          <a:ext cx="10960540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517">
                  <a:extLst>
                    <a:ext uri="{9D8B030D-6E8A-4147-A177-3AD203B41FA5}">
                      <a16:colId xmlns:a16="http://schemas.microsoft.com/office/drawing/2014/main" val="1989074427"/>
                    </a:ext>
                  </a:extLst>
                </a:gridCol>
                <a:gridCol w="2720196">
                  <a:extLst>
                    <a:ext uri="{9D8B030D-6E8A-4147-A177-3AD203B41FA5}">
                      <a16:colId xmlns:a16="http://schemas.microsoft.com/office/drawing/2014/main" val="1837531394"/>
                    </a:ext>
                  </a:extLst>
                </a:gridCol>
                <a:gridCol w="3502325">
                  <a:extLst>
                    <a:ext uri="{9D8B030D-6E8A-4147-A177-3AD203B41FA5}">
                      <a16:colId xmlns:a16="http://schemas.microsoft.com/office/drawing/2014/main" val="3113911058"/>
                    </a:ext>
                  </a:extLst>
                </a:gridCol>
                <a:gridCol w="2476502">
                  <a:extLst>
                    <a:ext uri="{9D8B030D-6E8A-4147-A177-3AD203B41FA5}">
                      <a16:colId xmlns:a16="http://schemas.microsoft.com/office/drawing/2014/main" val="11589629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Subsystem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PDR 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PDR Scheduled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FDR 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803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40% Si &amp; MPGD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60% Si &amp; MPGD week of Jan. 26, 2026  - week of Dec. 15, 2025, resp.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385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40% &amp; 60% </a:t>
                      </a:r>
                      <a:r>
                        <a:rPr lang="en-US" sz="1200" dirty="0" err="1"/>
                        <a:t>hpDIRC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pfRICH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dRICH</a:t>
                      </a:r>
                      <a:r>
                        <a:rPr lang="en-US" sz="1200" dirty="0"/>
                        <a:t> </a:t>
                      </a:r>
                    </a:p>
                    <a:p>
                      <a:r>
                        <a:rPr lang="en-US" sz="1200" dirty="0" err="1"/>
                        <a:t>ToF</a:t>
                      </a:r>
                      <a:r>
                        <a:rPr lang="en-US" sz="1200" dirty="0"/>
                        <a:t> 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  <a:p>
                      <a:r>
                        <a:rPr lang="en-US" sz="1200" dirty="0"/>
                        <a:t>ToF 60% - week of Dec. 1,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DIRC Bar refurbishment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23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ECals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60% </a:t>
                      </a:r>
                      <a:r>
                        <a:rPr lang="en-US" sz="1200" dirty="0" err="1"/>
                        <a:t>bECal</a:t>
                      </a:r>
                      <a:r>
                        <a:rPr lang="en-US" sz="1200" dirty="0"/>
                        <a:t>, BECal, </a:t>
                      </a:r>
                      <a:r>
                        <a:rPr lang="en-US" sz="1200" dirty="0" err="1"/>
                        <a:t>fECal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&amp; </a:t>
                      </a:r>
                      <a:r>
                        <a:rPr lang="en-US" sz="1200" dirty="0" err="1"/>
                        <a:t>SciFi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fECal</a:t>
                      </a:r>
                      <a:r>
                        <a:rPr lang="en-US" sz="1200" dirty="0"/>
                        <a:t>, BEcal</a:t>
                      </a:r>
                    </a:p>
                    <a:p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&amp; PbW04 </a:t>
                      </a:r>
                      <a:r>
                        <a:rPr lang="en-US" sz="1200" dirty="0" err="1"/>
                        <a:t>bECal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638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HCals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40% &amp; 60% </a:t>
                      </a:r>
                      <a:r>
                        <a:rPr lang="en-US" sz="1200" dirty="0" err="1"/>
                        <a:t>BHCal</a:t>
                      </a:r>
                      <a:r>
                        <a:rPr lang="en-US" sz="1200" dirty="0"/>
                        <a:t> &amp; </a:t>
                      </a:r>
                      <a:r>
                        <a:rPr lang="en-US" sz="1200" dirty="0" err="1"/>
                        <a:t>fHCal</a:t>
                      </a:r>
                      <a:endParaRPr lang="en-US" sz="1200" dirty="0"/>
                    </a:p>
                    <a:p>
                      <a:r>
                        <a:rPr lang="en-US" sz="1200" dirty="0"/>
                        <a:t>40% &amp; 50% </a:t>
                      </a:r>
                      <a:r>
                        <a:rPr lang="en-US" sz="1200" dirty="0" err="1"/>
                        <a:t>bHCal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bHcal</a:t>
                      </a:r>
                      <a:r>
                        <a:rPr lang="en-US" sz="1200" dirty="0"/>
                        <a:t> &amp; </a:t>
                      </a:r>
                      <a:r>
                        <a:rPr lang="en-US" sz="1200" dirty="0" err="1"/>
                        <a:t>fHcal</a:t>
                      </a:r>
                      <a:endParaRPr lang="en-US" sz="1200" dirty="0"/>
                    </a:p>
                    <a:p>
                      <a:r>
                        <a:rPr lang="en-US" sz="1200" dirty="0"/>
                        <a:t>Lead blocks </a:t>
                      </a:r>
                      <a:r>
                        <a:rPr lang="en-US" sz="1200" dirty="0" err="1"/>
                        <a:t>fHCal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061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60% PDR </a:t>
                      </a:r>
                      <a:r>
                        <a:rPr lang="en-US" sz="1200" dirty="0" err="1"/>
                        <a:t>Cryo</a:t>
                      </a:r>
                      <a:r>
                        <a:rPr lang="en-US" sz="1200" dirty="0"/>
                        <a:t> on Nov </a:t>
                      </a:r>
                      <a:r>
                        <a:rPr lang="en-US" sz="1200" baseline="0" dirty="0"/>
                        <a:t>5, 2025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Magnet, Conductor and Power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97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40%, 50% &amp; 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VTRX+  &amp; </a:t>
                      </a:r>
                      <a:r>
                        <a:rPr lang="en-US" sz="1200" dirty="0" err="1"/>
                        <a:t>lpGBT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45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40%, 50% &amp; 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113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Integration- Installation -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60% Inner and outer Barrel support-structures on Dec. 8-9</a:t>
                      </a:r>
                      <a:r>
                        <a:rPr lang="en-US" sz="1200" baseline="0" dirty="0"/>
                        <a:t>, 2025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electron and hadron endcap support structures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52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Auxiliary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30% &amp; 40% RP, B0, ZDC, Low Q2-Tagger, Lumi.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60% RP, B0, ZDC, Low Q2-Tagger, Lumi: Late March/early April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78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Polarimetry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40% RCS &amp; ESR Compton Polarimeter &amp; HSR Polarimeters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60% RCS &amp; ESR Compton Polarimeter &amp; HSR Polarimeters aim for February 18-19, 2026.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66887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C0C6C1D-5DDF-9BD0-F479-64AD32FBC6B9}"/>
              </a:ext>
            </a:extLst>
          </p:cNvPr>
          <p:cNvSpPr txBox="1"/>
          <p:nvPr/>
        </p:nvSpPr>
        <p:spPr>
          <a:xfrm>
            <a:off x="2624504" y="5656098"/>
            <a:ext cx="694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June 11-13, 2025: Comprehensive Design Review by DAC</a:t>
            </a:r>
          </a:p>
          <a:p>
            <a:pPr algn="ctr"/>
            <a:r>
              <a:rPr lang="en-US" dirty="0"/>
              <a:t>Feb 3-5, 2026: Baseline Readiness Assessment review scheduled</a:t>
            </a:r>
          </a:p>
        </p:txBody>
      </p:sp>
    </p:spTree>
    <p:extLst>
      <p:ext uri="{BB962C8B-B14F-4D97-AF65-F5344CB8AC3E}">
        <p14:creationId xmlns:p14="http://schemas.microsoft.com/office/powerpoint/2010/main" val="3965368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5503D847-A5FD-001A-2D35-9763523B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PDR for integration, Installation and Infrastructure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E691882-58AD-B735-1843-CE4ECDCCDA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1" y="682111"/>
            <a:ext cx="5663183" cy="1398938"/>
          </a:xfrm>
        </p:spPr>
        <p:txBody>
          <a:bodyPr>
            <a:normAutofit/>
          </a:bodyPr>
          <a:lstStyle/>
          <a:p>
            <a:r>
              <a:rPr lang="en-US" dirty="0"/>
              <a:t>PDR Scheduled for December 8</a:t>
            </a:r>
            <a:r>
              <a:rPr lang="en-US" baseline="30000" dirty="0"/>
              <a:t>th</a:t>
            </a:r>
            <a:r>
              <a:rPr lang="en-US" dirty="0"/>
              <a:t> and 9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Includes all installation tooling, detector structures.14 talks on ~15 detectors, facilities, services and cooling, etc.</a:t>
            </a:r>
          </a:p>
        </p:txBody>
      </p:sp>
      <p:pic>
        <p:nvPicPr>
          <p:cNvPr id="58" name="Content Placeholder 57">
            <a:extLst>
              <a:ext uri="{FF2B5EF4-FFF2-40B4-BE49-F238E27FC236}">
                <a16:creationId xmlns:a16="http://schemas.microsoft.com/office/drawing/2014/main" id="{4F59F581-3EEE-97CA-0933-5A775D2D8443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888136" y="3819745"/>
            <a:ext cx="3064782" cy="2313818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87D3C45-89DB-C911-5DDD-F486044854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Barrel Cradle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282CF4E-81C5-D44D-3D98-A0BB789A0D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Endcap Movement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5CC5326-5D93-9905-7231-89E0920B5E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Barrel </a:t>
            </a:r>
            <a:r>
              <a:rPr lang="en-US" dirty="0" err="1"/>
              <a:t>EMCal</a:t>
            </a:r>
            <a:r>
              <a:rPr lang="en-US" dirty="0"/>
              <a:t> Install</a:t>
            </a:r>
          </a:p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B31E97F-BB4C-A3F6-1E44-5714557EC3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dRICH</a:t>
            </a:r>
            <a:r>
              <a:rPr lang="en-US" dirty="0"/>
              <a:t> Install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DFE8558-8448-4451-28C4-BCF9B8456BB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Autofit/>
          </a:bodyPr>
          <a:lstStyle/>
          <a:p>
            <a:r>
              <a:rPr lang="en-US" sz="1290" dirty="0"/>
              <a:t>DIRC, MPGD, </a:t>
            </a:r>
            <a:r>
              <a:rPr lang="en-US" sz="1290" dirty="0" err="1"/>
              <a:t>ToF</a:t>
            </a:r>
            <a:r>
              <a:rPr lang="en-US" sz="1290" dirty="0"/>
              <a:t>, Cymbal Install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A112BA6-1F09-E9F3-E073-9EF5E8864C2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GST and PST Structure</a:t>
            </a:r>
          </a:p>
        </p:txBody>
      </p:sp>
      <p:pic>
        <p:nvPicPr>
          <p:cNvPr id="53" name="Content Placeholder 44">
            <a:extLst>
              <a:ext uri="{FF2B5EF4-FFF2-40B4-BE49-F238E27FC236}">
                <a16:creationId xmlns:a16="http://schemas.microsoft.com/office/drawing/2014/main" id="{8BFD9615-8034-E451-A9FF-58379CBB9FB9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3884" y="3818192"/>
            <a:ext cx="3233870" cy="2354010"/>
          </a:xfrm>
          <a:prstGeom prst="rect">
            <a:avLst/>
          </a:prstGeom>
        </p:spPr>
      </p:pic>
      <p:pic>
        <p:nvPicPr>
          <p:cNvPr id="64" name="Content Placeholder 45">
            <a:extLst>
              <a:ext uri="{FF2B5EF4-FFF2-40B4-BE49-F238E27FC236}">
                <a16:creationId xmlns:a16="http://schemas.microsoft.com/office/drawing/2014/main" id="{1B240620-634C-70B7-974B-640DE8584D83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223" r="6269" b="10095"/>
          <a:stretch>
            <a:fillRect/>
          </a:stretch>
        </p:blipFill>
        <p:spPr>
          <a:xfrm>
            <a:off x="457200" y="3980400"/>
            <a:ext cx="2743200" cy="2153162"/>
          </a:xfrm>
          <a:prstGeom prst="rect">
            <a:avLst/>
          </a:prstGeom>
        </p:spPr>
      </p:pic>
      <p:pic>
        <p:nvPicPr>
          <p:cNvPr id="67" name="Content Placeholder 29">
            <a:extLst>
              <a:ext uri="{FF2B5EF4-FFF2-40B4-BE49-F238E27FC236}">
                <a16:creationId xmlns:a16="http://schemas.microsoft.com/office/drawing/2014/main" id="{86877682-8DB9-5FA6-0716-CA4911934DBA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r="32506" b="27510"/>
          <a:stretch>
            <a:fillRect/>
          </a:stretch>
        </p:blipFill>
        <p:spPr>
          <a:xfrm flipH="1">
            <a:off x="9224331" y="1087438"/>
            <a:ext cx="2728587" cy="2224087"/>
          </a:xfrm>
          <a:prstGeom prst="rect">
            <a:avLst/>
          </a:prstGeom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ACDFE58C-5EA1-10F6-C6B1-FCFD81094205}"/>
              </a:ext>
            </a:extLst>
          </p:cNvPr>
          <p:cNvPicPr>
            <a:picLocks noGrp="1" noChangeAspect="1" noChangeArrowheads="1"/>
          </p:cNvPicPr>
          <p:nvPr>
            <p:ph sz="quarter" idx="18"/>
          </p:nvPr>
        </p:nvPicPr>
        <p:blipFill rotWithShape="1">
          <a:blip r:embed="rId6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3093" r="4589" b="3286"/>
          <a:stretch>
            <a:fillRect/>
          </a:stretch>
        </p:blipFill>
        <p:spPr bwMode="auto">
          <a:xfrm flipH="1">
            <a:off x="3451796" y="3941763"/>
            <a:ext cx="2592833" cy="223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Content Placeholder 55">
            <a:extLst>
              <a:ext uri="{FF2B5EF4-FFF2-40B4-BE49-F238E27FC236}">
                <a16:creationId xmlns:a16="http://schemas.microsoft.com/office/drawing/2014/main" id="{0F5C6EF1-CDFF-AA80-8E14-105A4874C3F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7"/>
          <a:srcRect l="8626" t="2768" r="10309" b="14011"/>
          <a:stretch>
            <a:fillRect/>
          </a:stretch>
        </p:blipFill>
        <p:spPr>
          <a:xfrm flipH="1">
            <a:off x="457200" y="1272088"/>
            <a:ext cx="2743200" cy="18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73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20B39-149C-445B-89B5-8AB777D84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74A229-E986-D76E-E8CB-E8DB051C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Path to Baseline – Design Maturity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51349A-89E6-0D90-763A-E24875AAE248}"/>
              </a:ext>
            </a:extLst>
          </p:cNvPr>
          <p:cNvSpPr txBox="1">
            <a:spLocks/>
          </p:cNvSpPr>
          <p:nvPr/>
        </p:nvSpPr>
        <p:spPr>
          <a:xfrm>
            <a:off x="571500" y="1642650"/>
            <a:ext cx="4087210" cy="2968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1800" b="1" dirty="0"/>
              <a:t>Cost-weighted design maturity: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Present design maturity above 60%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Projected ~80% in June, 2026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6FF"/>
              </a:buClr>
            </a:pPr>
            <a:r>
              <a:rPr lang="en-US" sz="1800" dirty="0"/>
              <a:t>All 26 subsystems have already received at least one PDR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6FF"/>
              </a:buClr>
            </a:pPr>
            <a:r>
              <a:rPr lang="en-US" sz="1800" dirty="0"/>
              <a:t>Till Late 2025/Early 2026: need to complete the final PDR for 6 subsystems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73703-8F39-2740-4745-723E1F691C91}"/>
              </a:ext>
            </a:extLst>
          </p:cNvPr>
          <p:cNvSpPr txBox="1">
            <a:spLocks/>
          </p:cNvSpPr>
          <p:nvPr/>
        </p:nvSpPr>
        <p:spPr>
          <a:xfrm>
            <a:off x="462579" y="2896761"/>
            <a:ext cx="3600400" cy="256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FF782-7610-313E-4FCB-2583B912E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97973" y="1162050"/>
            <a:ext cx="7015654" cy="428822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5B271B5-F6D6-6FA4-543A-458F45BF1BDF}"/>
              </a:ext>
            </a:extLst>
          </p:cNvPr>
          <p:cNvSpPr/>
          <p:nvPr/>
        </p:nvSpPr>
        <p:spPr>
          <a:xfrm rot="2580000">
            <a:off x="7750696" y="2376715"/>
            <a:ext cx="264544" cy="2012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7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5DBA2-2C79-2E87-9258-1BD9B8994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CBF475-F18E-9D12-976B-B7FFD348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Risks: Threats and Opportunities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F01D870-87A1-083F-BB17-13ABB19BD6D0}"/>
              </a:ext>
            </a:extLst>
          </p:cNvPr>
          <p:cNvSpPr txBox="1">
            <a:spLocks/>
          </p:cNvSpPr>
          <p:nvPr/>
        </p:nvSpPr>
        <p:spPr>
          <a:xfrm>
            <a:off x="450860" y="822960"/>
            <a:ext cx="11521440" cy="52120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Overall Risk Register Status</a:t>
            </a:r>
          </a:p>
          <a:p>
            <a:pPr lvl="1"/>
            <a:r>
              <a:rPr lang="en-US" dirty="0"/>
              <a:t>3 high risks (one related to CD-3A scope) post-mitigated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New Experimental Solenoid Delivery Delay – has been and will remain high risk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Accelerator &amp; detector scope are not aligned and coupled – moved from moderate to high risk with subprojects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Delay in MAPS Sensors – has become our highest risk for direct work progress and impact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b="1" dirty="0"/>
              <a:t>The lack of a CERN agreement for ITS3/MAPS to get access to the design affects progress already now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7 moderate risks (backgrounds, DIRC bar reuse (or not), failure to reach $100M in-kind goal, AC-LGAD, HRPPDs, </a:t>
            </a:r>
            <a:r>
              <a:rPr lang="en-US" dirty="0" err="1"/>
              <a:t>Astropix</a:t>
            </a:r>
            <a:r>
              <a:rPr lang="en-US" dirty="0"/>
              <a:t>, hadron polarimetry @ EIC beam currents) </a:t>
            </a:r>
          </a:p>
          <a:p>
            <a:pPr lvl="1"/>
            <a:r>
              <a:rPr lang="en-US" dirty="0"/>
              <a:t>19 low risks (including those related to CD-3A &amp; CD-3B scope)</a:t>
            </a:r>
          </a:p>
          <a:p>
            <a:pPr lvl="1"/>
            <a:r>
              <a:rPr lang="en-US" dirty="0"/>
              <a:t>1 opportunity remaining </a:t>
            </a:r>
            <a:r>
              <a:rPr lang="en-US" sz="1600" dirty="0"/>
              <a:t>(additional in-kind; we retired the opportunity related to NSF scope)</a:t>
            </a:r>
          </a:p>
          <a:p>
            <a:r>
              <a:rPr lang="en-US" dirty="0"/>
              <a:t>Two Risks are in “Critical” technical category definition with HIGH risk</a:t>
            </a:r>
          </a:p>
          <a:p>
            <a:pPr marL="744538" lvl="3" indent="0">
              <a:buFont typeface="Arial" panose="020B0604020202020204" pitchFamily="34" charset="0"/>
              <a:buNone/>
            </a:pPr>
            <a:r>
              <a:rPr lang="en-US" dirty="0"/>
              <a:t>(Will impact objective draft KPP.  Possible impact to threshold draft KPPs, but workaround available.)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Accelerator &amp; detector scope are not aligned and coupled – this is also high overall risk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Detector Solenoid Doesn't Pass Acceptance Tests – this is overall low risk as the probability is very low</a:t>
            </a:r>
          </a:p>
          <a:p>
            <a:r>
              <a:rPr lang="en-US" dirty="0"/>
              <a:t>Retired risks/opportunities: 13</a:t>
            </a:r>
          </a:p>
        </p:txBody>
      </p:sp>
    </p:spTree>
    <p:extLst>
      <p:ext uri="{BB962C8B-B14F-4D97-AF65-F5344CB8AC3E}">
        <p14:creationId xmlns:p14="http://schemas.microsoft.com/office/powerpoint/2010/main" val="2913996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12E1E-0C42-05AD-373E-9A5C49365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3B63E5-3823-EE04-5599-DFF02274F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449" y="600246"/>
            <a:ext cx="12084770" cy="5482695"/>
          </a:xfrm>
        </p:spPr>
        <p:txBody>
          <a:bodyPr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EIC is a unique, high-energy, high-luminosity, polarized beam collider that will be one of the most challenging and exciting accelerator complexes ever built - </a:t>
            </a:r>
            <a:r>
              <a:rPr lang="en-US" sz="1800" b="1" dirty="0"/>
              <a:t>only new collider in the next decades.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There is strong and growing support for EIC in the scientific community and increasing international engagement</a:t>
            </a:r>
            <a:r>
              <a:rPr lang="en-US" sz="1800" dirty="0"/>
              <a:t>. 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&gt;1500 members of the EIC User Group, &gt;1000 members of the </a:t>
            </a:r>
            <a:r>
              <a:rPr lang="en-US" sz="1600" dirty="0" err="1"/>
              <a:t>ePIC</a:t>
            </a:r>
            <a:r>
              <a:rPr lang="en-US" sz="1600" dirty="0"/>
              <a:t> collaboration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Partners participated in preparing the EIC governance model (RRB meetings).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EIC science has worldwide endorsement (UK/STFC Infrastructure grant, Canada Long-Range Plan, NSAC Long-Range Plan, India </a:t>
            </a:r>
            <a:r>
              <a:rPr lang="en-US" sz="1600" dirty="0" err="1"/>
              <a:t>MegaScience</a:t>
            </a:r>
            <a:r>
              <a:rPr lang="en-US" sz="1600" dirty="0"/>
              <a:t> Vision Plan, </a:t>
            </a:r>
            <a:r>
              <a:rPr lang="en-US" sz="1600" dirty="0" err="1"/>
              <a:t>NuPECC</a:t>
            </a:r>
            <a:r>
              <a:rPr lang="en-US" sz="1600" dirty="0"/>
              <a:t> recommendation,…).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b="1" dirty="0" err="1"/>
              <a:t>ePIC</a:t>
            </a:r>
            <a:r>
              <a:rPr lang="en-US" sz="1800" b="1" dirty="0"/>
              <a:t> Collaboration formed and EIC Detector technically baselined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June 11-13 Comprehensive Design Review by Detector Advisory Committee:</a:t>
            </a:r>
          </a:p>
          <a:p>
            <a:pPr marL="457200" lvl="2" indent="0">
              <a:buNone/>
            </a:pPr>
            <a:r>
              <a:rPr lang="en-US" sz="1600" dirty="0"/>
              <a:t>	“Very significant progress has been made in many areas of the </a:t>
            </a:r>
            <a:r>
              <a:rPr lang="en-US" sz="1600" dirty="0" err="1"/>
              <a:t>ePIC</a:t>
            </a:r>
            <a:r>
              <a:rPr lang="en-US" sz="1600" dirty="0"/>
              <a:t> detector project.”</a:t>
            </a:r>
          </a:p>
          <a:p>
            <a:pPr marL="457200" lvl="2" indent="0">
              <a:buNone/>
            </a:pPr>
            <a:r>
              <a:rPr lang="en-US" sz="1600" dirty="0"/>
              <a:t>	“the </a:t>
            </a:r>
            <a:r>
              <a:rPr lang="en-US" sz="1600" dirty="0" err="1"/>
              <a:t>ePIC</a:t>
            </a:r>
            <a:r>
              <a:rPr lang="en-US" sz="1600" dirty="0"/>
              <a:t> detector should be ready for baselining in late 2025/early 2026.”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The detector has reached ~60% cost-weighted design maturity and is expected to be at ~80% in June 2026.</a:t>
            </a:r>
          </a:p>
          <a:p>
            <a:pPr marL="623887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CD-3A scope is making good progress. Items are coming in. The magnet will become in-kind.</a:t>
            </a:r>
          </a:p>
          <a:p>
            <a:pPr marL="623887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Preparing for CD-3B authorization, some procurements are ready as they are folded in as options in CD-3A.</a:t>
            </a:r>
          </a:p>
          <a:p>
            <a:pPr marL="623887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All subsystems will have passed a (60%) PDR by June 2026, and several subsystems have passed FDR</a:t>
            </a:r>
          </a:p>
          <a:p>
            <a:pPr marL="623887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Feb 3-5, 2026: Baseline Readiness Assessment review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Documentation is well advanced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203463-BFFF-7E27-3690-97DABEB9D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54864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04613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936094-5F7A-089B-903E-FD4A319D7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54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8712C-A7E8-A711-FFEC-48B735CE6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40EB1-6355-5938-8740-88347460D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44286"/>
          </a:xfrm>
        </p:spPr>
        <p:txBody>
          <a:bodyPr>
            <a:normAutofit/>
          </a:bodyPr>
          <a:lstStyle/>
          <a:p>
            <a:r>
              <a:rPr lang="en-US" dirty="0"/>
              <a:t>What is needed for CD-2 – Prep was well in 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40171-6922-487A-97BF-09838CE75868}"/>
              </a:ext>
            </a:extLst>
          </p:cNvPr>
          <p:cNvSpPr txBox="1"/>
          <p:nvPr/>
        </p:nvSpPr>
        <p:spPr>
          <a:xfrm>
            <a:off x="659956" y="760356"/>
            <a:ext cx="11215838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Aptos" panose="020B0004020202020204" pitchFamily="34" charset="0"/>
              </a:rPr>
              <a:t>Draft Preliminary Design Report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Aptos" panose="020B0004020202020204" pitchFamily="34" charset="0"/>
              </a:rPr>
              <a:t>WBS dictionary updates with scope descriptions and deliverables – </a:t>
            </a:r>
            <a:r>
              <a:rPr lang="en-US" sz="1600" dirty="0">
                <a:solidFill>
                  <a:srgbClr val="3333FF"/>
                </a:solidFill>
                <a:latin typeface="Aptos" panose="020B0004020202020204" pitchFamily="34" charset="0"/>
              </a:rPr>
              <a:t>done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P6 updates – largely done </a:t>
            </a:r>
            <a:r>
              <a:rPr lang="en-US" sz="1600" dirty="0">
                <a:solidFill>
                  <a:srgbClr val="3333FF"/>
                </a:solidFill>
                <a:latin typeface="Aptos" panose="020B0004020202020204" pitchFamily="34" charset="0"/>
              </a:rPr>
              <a:t>- great progress made in various detector systems, working on tracking. Often just reshuffles without cost additions. Have now approved cost additions for electronics, a second engineering test article run for HRPPDs, an air bearing system for detector installation driven by (accelerator) alignment needs, rigging labor, and a more complex global support tube allowing for detector serviceability.</a:t>
            </a:r>
            <a:endParaRPr lang="en-US" sz="16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Basis Of Estimates in good order such that they are traceable </a:t>
            </a:r>
            <a:r>
              <a:rPr lang="en-US" sz="1600" dirty="0">
                <a:solidFill>
                  <a:srgbClr val="3333FF"/>
                </a:solidFill>
                <a:latin typeface="Aptos" panose="020B0004020202020204" pitchFamily="34" charset="0"/>
              </a:rPr>
              <a:t>– ongoing, thanks for providing input to CAMs!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Remaining review (PDR, FDR) dates finalized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Interface Control Documents in development – several completed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Some Subsystem Individual Quality Control Plans</a:t>
            </a:r>
            <a:endParaRPr lang="en-US" sz="1600" dirty="0">
              <a:solidFill>
                <a:srgbClr val="3333FF"/>
              </a:solidFill>
              <a:latin typeface="Aptos" panose="020B00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Some Inspection and Test Plans (component and unit tests, transportation)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Multi-Party ICRADAs started and Draft (In-Kind) Project Planning Document</a:t>
            </a:r>
            <a:r>
              <a:rPr lang="en-US" sz="1600" dirty="0">
                <a:solidFill>
                  <a:srgbClr val="3333FF"/>
                </a:solidFill>
                <a:latin typeface="Aptos" panose="020B0004020202020204" pitchFamily="34" charset="0"/>
              </a:rPr>
              <a:t> – ICRADA for magnet went to INFN but may take until January for signing, BNL &amp; </a:t>
            </a:r>
            <a:r>
              <a:rPr lang="en-US" sz="1600" dirty="0" err="1">
                <a:solidFill>
                  <a:srgbClr val="3333FF"/>
                </a:solidFill>
                <a:latin typeface="Aptos" panose="020B0004020202020204" pitchFamily="34" charset="0"/>
              </a:rPr>
              <a:t>JLab</a:t>
            </a:r>
            <a:r>
              <a:rPr lang="en-US" sz="1600" dirty="0">
                <a:solidFill>
                  <a:srgbClr val="3333FF"/>
                </a:solidFill>
                <a:latin typeface="Aptos" panose="020B0004020202020204" pitchFamily="34" charset="0"/>
              </a:rPr>
              <a:t> working on synchronized submission to DOE. Started work on ICRADA for detector/UK.</a:t>
            </a:r>
            <a:endParaRPr lang="en-US" sz="800" dirty="0">
              <a:solidFill>
                <a:srgbClr val="3333FF"/>
              </a:solidFill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Many Inspection and Test Plans</a:t>
            </a:r>
            <a:r>
              <a:rPr lang="en-US" sz="1600" dirty="0">
                <a:solidFill>
                  <a:srgbClr val="3333FF"/>
                </a:solidFill>
                <a:latin typeface="Aptos" panose="020B0004020202020204" pitchFamily="34" charset="0"/>
              </a:rPr>
              <a:t> – many posted on eic.jlab.org/Detector, some more in progress</a:t>
            </a:r>
            <a:endParaRPr lang="en-US" sz="16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(In-Kind) Project Planning Documents –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Updated Budget Estimate Quotes (need them early 2026)</a:t>
            </a:r>
          </a:p>
        </p:txBody>
      </p:sp>
    </p:spTree>
    <p:extLst>
      <p:ext uri="{BB962C8B-B14F-4D97-AF65-F5344CB8AC3E}">
        <p14:creationId xmlns:p14="http://schemas.microsoft.com/office/powerpoint/2010/main" val="103751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A16F7-8164-77B8-57ED-437ACE05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Subproject 6.03 Scope Overview</a:t>
            </a:r>
          </a:p>
        </p:txBody>
      </p:sp>
      <p:pic>
        <p:nvPicPr>
          <p:cNvPr id="4" name="Picture 3" descr="A screenshot of a document&#10;&#10;AI-generated content may be incorrect.">
            <a:extLst>
              <a:ext uri="{FF2B5EF4-FFF2-40B4-BE49-F238E27FC236}">
                <a16:creationId xmlns:a16="http://schemas.microsoft.com/office/drawing/2014/main" id="{C6A510C0-9C6C-431F-922F-7522B4AF1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61" y="579686"/>
            <a:ext cx="3948400" cy="6243145"/>
          </a:xfrm>
          <a:prstGeom prst="rect">
            <a:avLst/>
          </a:prstGeom>
        </p:spPr>
      </p:pic>
      <p:pic>
        <p:nvPicPr>
          <p:cNvPr id="6" name="Picture 5" descr="A blueprint of a machine&#10;&#10;AI-generated content may be incorrect.">
            <a:extLst>
              <a:ext uri="{FF2B5EF4-FFF2-40B4-BE49-F238E27FC236}">
                <a16:creationId xmlns:a16="http://schemas.microsoft.com/office/drawing/2014/main" id="{C92999D3-40BE-B697-BD5F-584AA0372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757" y="1308538"/>
            <a:ext cx="9104583" cy="1418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0C9220-E3E8-FE89-BD81-9DBF59D8CCAC}"/>
              </a:ext>
            </a:extLst>
          </p:cNvPr>
          <p:cNvSpPr txBox="1"/>
          <p:nvPr/>
        </p:nvSpPr>
        <p:spPr>
          <a:xfrm>
            <a:off x="5727816" y="2727434"/>
            <a:ext cx="582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>
                <a:latin typeface="ArialMT"/>
              </a:rPr>
              <a:t>Scope:</a:t>
            </a:r>
            <a:endParaRPr lang="en-US" sz="2000" b="1" dirty="0">
              <a:effectLst/>
              <a:latin typeface="ArialMT"/>
            </a:endParaRPr>
          </a:p>
          <a:p>
            <a:pPr>
              <a:buNone/>
            </a:pPr>
            <a:r>
              <a:rPr lang="en-US" sz="1800" dirty="0">
                <a:effectLst/>
              </a:rPr>
              <a:t>26 subsystems over ± 40 m</a:t>
            </a:r>
          </a:p>
          <a:p>
            <a:pPr>
              <a:buNone/>
            </a:pPr>
            <a:r>
              <a:rPr lang="en-US" dirty="0"/>
              <a:t>to measure particle momenta, energy </a:t>
            </a:r>
          </a:p>
          <a:p>
            <a:pPr>
              <a:buNone/>
            </a:pPr>
            <a:r>
              <a:rPr lang="en-US" dirty="0"/>
              <a:t>and particle type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3 electromagnetic calorimeters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3 hadronic calorimeters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Silicon and Micro-pattern gas detectors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3 RICH detector + time-of-flight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7 Auxiliary detector systems (Si + </a:t>
            </a:r>
            <a:r>
              <a:rPr lang="en-US" sz="1400" dirty="0" err="1"/>
              <a:t>HCal</a:t>
            </a:r>
            <a:r>
              <a:rPr lang="en-US" sz="1400" dirty="0"/>
              <a:t> + </a:t>
            </a:r>
            <a:r>
              <a:rPr lang="en-US" sz="1400" dirty="0" err="1"/>
              <a:t>ECals</a:t>
            </a:r>
            <a:r>
              <a:rPr lang="en-US" sz="1400" dirty="0"/>
              <a:t>)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electron and hadron polarimetry</a:t>
            </a:r>
          </a:p>
          <a:p>
            <a:pPr>
              <a:buNone/>
            </a:pPr>
            <a:r>
              <a:rPr lang="en-US" sz="1800" b="1" dirty="0">
                <a:solidFill>
                  <a:srgbClr val="0230FF"/>
                </a:solidFill>
                <a:effectLst/>
                <a:sym typeface="Wingdings" pitchFamily="2" charset="2"/>
              </a:rPr>
              <a:t> </a:t>
            </a:r>
            <a:r>
              <a:rPr lang="en-US" sz="1800" b="1" dirty="0">
                <a:solidFill>
                  <a:srgbClr val="0230FF"/>
                </a:solidFill>
                <a:effectLst/>
              </a:rPr>
              <a:t>8 world first technologies</a:t>
            </a:r>
            <a:r>
              <a:rPr lang="en-US" dirty="0"/>
              <a:t> </a:t>
            </a:r>
          </a:p>
          <a:p>
            <a:r>
              <a:rPr lang="en-US" dirty="0">
                <a:sym typeface="Wingdings" pitchFamily="2" charset="2"/>
              </a:rPr>
              <a:t>fully s</a:t>
            </a:r>
            <a:r>
              <a:rPr lang="en-US" dirty="0"/>
              <a:t>treaming readout electronics and data acquisition</a:t>
            </a:r>
          </a:p>
          <a:p>
            <a:pPr>
              <a:buNone/>
            </a:pPr>
            <a:r>
              <a:rPr lang="en-US" dirty="0"/>
              <a:t>Integration, Installation and Infrastructure</a:t>
            </a:r>
          </a:p>
          <a:p>
            <a:pPr>
              <a:buNone/>
            </a:pPr>
            <a:r>
              <a:rPr lang="en-US" dirty="0"/>
              <a:t>Non-Beam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13711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615A8-4B4E-A111-B941-1093666F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45AD82-044B-AF2E-CE39-1EA51178170C}"/>
              </a:ext>
            </a:extLst>
          </p:cNvPr>
          <p:cNvSpPr txBox="1">
            <a:spLocks/>
          </p:cNvSpPr>
          <p:nvPr/>
        </p:nvSpPr>
        <p:spPr>
          <a:xfrm>
            <a:off x="5181600" y="64008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81D3CC-1EA5-47FA-A1CC-C7419F014A45}" type="slidenum">
              <a:rPr lang="en-US">
                <a:latin typeface="Franklin Gothic Book" panose="020F0502020204030204"/>
              </a:rPr>
              <a:pPr/>
              <a:t>30</a:t>
            </a:fld>
            <a:endParaRPr lang="en-US" dirty="0">
              <a:latin typeface="Franklin Gothic Book" panose="020F050202020403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C0D7FC-735B-35AC-935C-D6F05C8CFAC5}"/>
              </a:ext>
            </a:extLst>
          </p:cNvPr>
          <p:cNvSpPr txBox="1">
            <a:spLocks noChangeAspect="1"/>
          </p:cNvSpPr>
          <p:nvPr/>
        </p:nvSpPr>
        <p:spPr>
          <a:xfrm>
            <a:off x="429713" y="-67546"/>
            <a:ext cx="11512060" cy="65849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Documenting the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130BF2-30AA-41A6-B0B9-766A43A6B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27" y="626659"/>
            <a:ext cx="11691546" cy="560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96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9F39F-47C8-4759-0D1D-231C6653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- </a:t>
            </a:r>
            <a:r>
              <a:rPr lang="en-US" dirty="0" err="1"/>
              <a:t>ePIC</a:t>
            </a:r>
            <a:r>
              <a:rPr lang="en-US" dirty="0"/>
              <a:t> Commissioning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0FD34A9C-5707-6C3A-7E88-D1D26D48ACF0}"/>
              </a:ext>
            </a:extLst>
          </p:cNvPr>
          <p:cNvSpPr/>
          <p:nvPr/>
        </p:nvSpPr>
        <p:spPr>
          <a:xfrm>
            <a:off x="571500" y="889310"/>
            <a:ext cx="11049000" cy="4001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7F7FA0-E903-1827-77EA-A43761E79923}"/>
              </a:ext>
            </a:extLst>
          </p:cNvPr>
          <p:cNvCxnSpPr>
            <a:cxnSpLocks/>
          </p:cNvCxnSpPr>
          <p:nvPr/>
        </p:nvCxnSpPr>
        <p:spPr>
          <a:xfrm>
            <a:off x="1490436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B98DE5-BF3A-8F2D-B861-C4EC4C4466E4}"/>
              </a:ext>
            </a:extLst>
          </p:cNvPr>
          <p:cNvCxnSpPr>
            <a:cxnSpLocks/>
          </p:cNvCxnSpPr>
          <p:nvPr/>
        </p:nvCxnSpPr>
        <p:spPr>
          <a:xfrm>
            <a:off x="8827404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F16436-605E-716C-2353-7164E8C2E5D0}"/>
              </a:ext>
            </a:extLst>
          </p:cNvPr>
          <p:cNvCxnSpPr>
            <a:cxnSpLocks/>
          </p:cNvCxnSpPr>
          <p:nvPr/>
        </p:nvCxnSpPr>
        <p:spPr>
          <a:xfrm>
            <a:off x="10679541" y="837454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8A49B4-7C07-B7B8-4B9E-7C6EBDBC25EC}"/>
              </a:ext>
            </a:extLst>
          </p:cNvPr>
          <p:cNvCxnSpPr>
            <a:cxnSpLocks/>
          </p:cNvCxnSpPr>
          <p:nvPr/>
        </p:nvCxnSpPr>
        <p:spPr>
          <a:xfrm>
            <a:off x="6809268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29DAAB4-1284-42C3-E880-0F927ECF0714}"/>
              </a:ext>
            </a:extLst>
          </p:cNvPr>
          <p:cNvCxnSpPr>
            <a:cxnSpLocks/>
          </p:cNvCxnSpPr>
          <p:nvPr/>
        </p:nvCxnSpPr>
        <p:spPr>
          <a:xfrm>
            <a:off x="4851052" y="808908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1B4476-5F6F-4909-10C1-4559C1AD761C}"/>
              </a:ext>
            </a:extLst>
          </p:cNvPr>
          <p:cNvSpPr txBox="1"/>
          <p:nvPr/>
        </p:nvSpPr>
        <p:spPr>
          <a:xfrm>
            <a:off x="988344" y="499736"/>
            <a:ext cx="116730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Q2/2033</a:t>
            </a:r>
            <a:endParaRPr lang="en-US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B3B415-7809-7FF7-4077-C701D46DC30F}"/>
              </a:ext>
            </a:extLst>
          </p:cNvPr>
          <p:cNvSpPr txBox="1"/>
          <p:nvPr/>
        </p:nvSpPr>
        <p:spPr>
          <a:xfrm>
            <a:off x="905954" y="1540736"/>
            <a:ext cx="1240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ePIC</a:t>
            </a:r>
            <a:r>
              <a:rPr lang="en-US" sz="1600" dirty="0"/>
              <a:t> fully assembled and Ready for Cosmic Data Taking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329073-590A-511F-5405-C1ADD3C80E9F}"/>
              </a:ext>
            </a:extLst>
          </p:cNvPr>
          <p:cNvSpPr txBox="1"/>
          <p:nvPr/>
        </p:nvSpPr>
        <p:spPr>
          <a:xfrm>
            <a:off x="1992320" y="923596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ePIC</a:t>
            </a:r>
            <a:r>
              <a:rPr lang="en-US" sz="1400" dirty="0"/>
              <a:t> no-beam commissioning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0C4FDBF-1714-F13F-D739-EE0DD4E09238}"/>
              </a:ext>
            </a:extLst>
          </p:cNvPr>
          <p:cNvSpPr txBox="1"/>
          <p:nvPr/>
        </p:nvSpPr>
        <p:spPr>
          <a:xfrm>
            <a:off x="3720303" y="1469156"/>
            <a:ext cx="22331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EIC first beam commissioning</a:t>
            </a:r>
          </a:p>
          <a:p>
            <a:pPr algn="ctr"/>
            <a:r>
              <a:rPr lang="en-US" sz="1600" dirty="0"/>
              <a:t>central </a:t>
            </a:r>
            <a:r>
              <a:rPr lang="en-US" sz="1600" dirty="0" err="1"/>
              <a:t>ePIC</a:t>
            </a:r>
            <a:r>
              <a:rPr lang="en-US" sz="1600" dirty="0"/>
              <a:t> in assembly hall</a:t>
            </a:r>
          </a:p>
          <a:p>
            <a:pPr algn="ctr"/>
            <a:endParaRPr lang="en-US" sz="1200" dirty="0"/>
          </a:p>
          <a:p>
            <a:pPr algn="ctr"/>
            <a:r>
              <a:rPr lang="en-US" sz="1600" dirty="0"/>
              <a:t>endcap calorimeters</a:t>
            </a:r>
          </a:p>
          <a:p>
            <a:pPr algn="ctr"/>
            <a:r>
              <a:rPr lang="en-US" sz="1600" dirty="0"/>
              <a:t>and beam pipe with instrumentation to have a first look on backgrounds</a:t>
            </a:r>
          </a:p>
          <a:p>
            <a:pPr algn="ctr"/>
            <a:r>
              <a:rPr lang="en-US" sz="1600" dirty="0"/>
              <a:t>Luminosity detector and hadron &amp; electron polarimeters fully installed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38B7E57-0E73-10DA-E0C6-F4D21B6F93C1}"/>
              </a:ext>
            </a:extLst>
          </p:cNvPr>
          <p:cNvSpPr txBox="1"/>
          <p:nvPr/>
        </p:nvSpPr>
        <p:spPr>
          <a:xfrm>
            <a:off x="6202216" y="1580261"/>
            <a:ext cx="1240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move central</a:t>
            </a:r>
          </a:p>
          <a:p>
            <a:pPr algn="ctr"/>
            <a:r>
              <a:rPr lang="en-US" sz="1600" dirty="0" err="1"/>
              <a:t>ePIC</a:t>
            </a:r>
            <a:r>
              <a:rPr lang="en-US" sz="1600" dirty="0"/>
              <a:t> into wide-angle hall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615C96-46EE-FF3E-BDA0-F5C3839BE67C}"/>
              </a:ext>
            </a:extLst>
          </p:cNvPr>
          <p:cNvSpPr txBox="1"/>
          <p:nvPr/>
        </p:nvSpPr>
        <p:spPr>
          <a:xfrm>
            <a:off x="8159700" y="1563952"/>
            <a:ext cx="13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commission</a:t>
            </a:r>
          </a:p>
          <a:p>
            <a:pPr algn="ctr"/>
            <a:r>
              <a:rPr lang="en-US" sz="1600" dirty="0" err="1"/>
              <a:t>ePIC</a:t>
            </a:r>
            <a:r>
              <a:rPr lang="en-US" sz="1600" dirty="0"/>
              <a:t> with beam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All auxiliary detectors, but RPs and OMDs are installed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5F85C9-9DD3-E758-5D46-8C3D4986E66E}"/>
              </a:ext>
            </a:extLst>
          </p:cNvPr>
          <p:cNvSpPr txBox="1"/>
          <p:nvPr/>
        </p:nvSpPr>
        <p:spPr>
          <a:xfrm>
            <a:off x="10063148" y="1529390"/>
            <a:ext cx="1340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Start of Science</a:t>
            </a:r>
          </a:p>
          <a:p>
            <a:pPr algn="ctr"/>
            <a:r>
              <a:rPr lang="en-US" sz="1600" dirty="0"/>
              <a:t>program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RPs and OMDs will be installed in year-2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8A8CFA-019C-6810-B7A4-865A06C6E9CF}"/>
              </a:ext>
            </a:extLst>
          </p:cNvPr>
          <p:cNvSpPr txBox="1"/>
          <p:nvPr/>
        </p:nvSpPr>
        <p:spPr>
          <a:xfrm>
            <a:off x="7541440" y="935476"/>
            <a:ext cx="2683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ePIC</a:t>
            </a:r>
            <a:r>
              <a:rPr lang="en-US" sz="1400" dirty="0"/>
              <a:t> commissioning with beam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68F076D-244E-3897-9849-8B5EDDA32F95}"/>
              </a:ext>
            </a:extLst>
          </p:cNvPr>
          <p:cNvSpPr txBox="1"/>
          <p:nvPr/>
        </p:nvSpPr>
        <p:spPr>
          <a:xfrm>
            <a:off x="6642641" y="536703"/>
            <a:ext cx="304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exact dates under development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7CF7299-7525-BE9B-568E-BE002BC74228}"/>
              </a:ext>
            </a:extLst>
          </p:cNvPr>
          <p:cNvCxnSpPr>
            <a:cxnSpLocks/>
          </p:cNvCxnSpPr>
          <p:nvPr/>
        </p:nvCxnSpPr>
        <p:spPr>
          <a:xfrm>
            <a:off x="9797142" y="699791"/>
            <a:ext cx="90727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EBE94A0-9164-D061-8934-FA0FDD59DFF9}"/>
              </a:ext>
            </a:extLst>
          </p:cNvPr>
          <p:cNvCxnSpPr>
            <a:cxnSpLocks/>
          </p:cNvCxnSpPr>
          <p:nvPr/>
        </p:nvCxnSpPr>
        <p:spPr>
          <a:xfrm flipH="1">
            <a:off x="5676399" y="699791"/>
            <a:ext cx="83203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3C91B96-66FB-DF3D-752A-1E619F07FF97}"/>
              </a:ext>
            </a:extLst>
          </p:cNvPr>
          <p:cNvSpPr txBox="1"/>
          <p:nvPr/>
        </p:nvSpPr>
        <p:spPr>
          <a:xfrm>
            <a:off x="4249365" y="535366"/>
            <a:ext cx="139833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 CY 2034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8A8D4-073F-E8A4-7788-F3B64F6C1C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84" y="2874612"/>
            <a:ext cx="3722871" cy="2252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0FF542-7039-0F45-EA45-F1CAEEB4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8890" y="4257290"/>
            <a:ext cx="4367806" cy="2650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A66504-9138-54AB-1D5D-EC438D5AE3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873" t="1285" r="1740" b="6666"/>
          <a:stretch/>
        </p:blipFill>
        <p:spPr>
          <a:xfrm>
            <a:off x="7609424" y="3483117"/>
            <a:ext cx="4582576" cy="28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06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Accomplishments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5877C-4300-4270-9D3A-EF0173709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699942"/>
            <a:ext cx="11499925" cy="542543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Project detector R&amp;D completion September 2025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Technical baselining of </a:t>
            </a:r>
            <a:r>
              <a:rPr lang="en-US" sz="2000" dirty="0" err="1"/>
              <a:t>ePIC</a:t>
            </a:r>
            <a:r>
              <a:rPr lang="en-US" sz="2000" dirty="0"/>
              <a:t> detector is complete since Spring 2024.</a:t>
            </a:r>
          </a:p>
          <a:p>
            <a:r>
              <a:rPr lang="en-US" sz="2000" dirty="0"/>
              <a:t>Good coordination between </a:t>
            </a:r>
            <a:r>
              <a:rPr lang="en-US" sz="2000" dirty="0" err="1"/>
              <a:t>ePIC</a:t>
            </a:r>
            <a:r>
              <a:rPr lang="en-US" sz="2000" dirty="0"/>
              <a:t> and EIC project; the </a:t>
            </a:r>
            <a:r>
              <a:rPr lang="en-US" sz="2000" dirty="0" err="1"/>
              <a:t>ePIC</a:t>
            </a:r>
            <a:r>
              <a:rPr lang="en-US" sz="2000" dirty="0"/>
              <a:t> collaboration is well integrated.</a:t>
            </a:r>
          </a:p>
          <a:p>
            <a:r>
              <a:rPr lang="en-US" sz="2000" dirty="0" err="1"/>
              <a:t>ePIC</a:t>
            </a:r>
            <a:r>
              <a:rPr lang="en-US" sz="2000" dirty="0"/>
              <a:t> is a CERN recognized experiment</a:t>
            </a:r>
          </a:p>
          <a:p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The Resource Review Board meetings are highly successful and well attended</a:t>
            </a:r>
          </a:p>
          <a:p>
            <a:pPr lvl="1"/>
            <a:r>
              <a:rPr lang="en-US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The RRB is a critical body to the governance of the EIC experimental program</a:t>
            </a:r>
            <a:endParaRPr lang="en-US" sz="1600" dirty="0"/>
          </a:p>
          <a:p>
            <a:r>
              <a:rPr lang="en-US" sz="2000" dirty="0">
                <a:solidFill>
                  <a:srgbClr val="000000"/>
                </a:solidFill>
              </a:rPr>
              <a:t>The IKC target for the EIC detector of </a:t>
            </a:r>
            <a:r>
              <a:rPr lang="en-US" sz="2000" dirty="0">
                <a:solidFill>
                  <a:srgbClr val="3333FF"/>
                </a:solidFill>
              </a:rPr>
              <a:t>about 30% of the total scope approx. $100M </a:t>
            </a:r>
            <a:r>
              <a:rPr lang="en-US" sz="2000" dirty="0"/>
              <a:t>is well in reach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In-kind scope well defined 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sz="1600" dirty="0" err="1">
                <a:solidFill>
                  <a:srgbClr val="000000"/>
                </a:solidFill>
                <a:sym typeface="Wingdings" pitchFamily="2" charset="2"/>
              </a:rPr>
              <a:t>iCRADA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 process can start as soon as </a:t>
            </a:r>
            <a:r>
              <a:rPr lang="en-US" sz="1600" dirty="0" err="1">
                <a:solidFill>
                  <a:srgbClr val="000000"/>
                </a:solidFill>
                <a:sym typeface="Wingdings" pitchFamily="2" charset="2"/>
              </a:rPr>
              <a:t>iCRADA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 template is fully approved by DOE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9B76B4-CE88-426A-DC79-0A7BA581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618"/>
          <a:stretch>
            <a:fillRect/>
          </a:stretch>
        </p:blipFill>
        <p:spPr>
          <a:xfrm>
            <a:off x="461963" y="955900"/>
            <a:ext cx="11499233" cy="133619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522D1F3-0B9C-E6E3-6288-9F9CDB9A6329}"/>
              </a:ext>
            </a:extLst>
          </p:cNvPr>
          <p:cNvCxnSpPr/>
          <p:nvPr/>
        </p:nvCxnSpPr>
        <p:spPr>
          <a:xfrm>
            <a:off x="1469204" y="2253253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85BA7FD-5BCB-4662-6C4F-2D37B944A66E}"/>
              </a:ext>
            </a:extLst>
          </p:cNvPr>
          <p:cNvSpPr txBox="1"/>
          <p:nvPr/>
        </p:nvSpPr>
        <p:spPr>
          <a:xfrm>
            <a:off x="461963" y="2592300"/>
            <a:ext cx="153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432FF"/>
                </a:solidFill>
              </a:rPr>
              <a:t>finished in 2023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</a:rPr>
              <a:t>as not </a:t>
            </a:r>
            <a:r>
              <a:rPr lang="en-US" sz="1200" dirty="0" err="1">
                <a:solidFill>
                  <a:srgbClr val="0432FF"/>
                </a:solidFill>
              </a:rPr>
              <a:t>ePIC</a:t>
            </a:r>
            <a:r>
              <a:rPr lang="en-US" sz="1200" dirty="0">
                <a:solidFill>
                  <a:srgbClr val="0432FF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</a:rPr>
              <a:t>baseline technology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D413BA-02E1-F5AD-CDE3-695CF8C2D7A5}"/>
              </a:ext>
            </a:extLst>
          </p:cNvPr>
          <p:cNvCxnSpPr/>
          <p:nvPr/>
        </p:nvCxnSpPr>
        <p:spPr>
          <a:xfrm>
            <a:off x="4385352" y="2253253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C037131-6D2E-75F0-E3F1-502F61AB989A}"/>
              </a:ext>
            </a:extLst>
          </p:cNvPr>
          <p:cNvSpPr txBox="1"/>
          <p:nvPr/>
        </p:nvSpPr>
        <p:spPr>
          <a:xfrm>
            <a:off x="3616166" y="2592300"/>
            <a:ext cx="153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432FF"/>
                </a:solidFill>
              </a:rPr>
              <a:t>finished in 2023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</a:rPr>
              <a:t>as not </a:t>
            </a:r>
            <a:r>
              <a:rPr lang="en-US" sz="1200" dirty="0" err="1">
                <a:solidFill>
                  <a:srgbClr val="0432FF"/>
                </a:solidFill>
              </a:rPr>
              <a:t>ePIC</a:t>
            </a:r>
            <a:r>
              <a:rPr lang="en-US" sz="1200" dirty="0">
                <a:solidFill>
                  <a:srgbClr val="0432FF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</a:rPr>
              <a:t>baseline technology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2338E0-92E4-386A-4308-C79CB7AA39F1}"/>
              </a:ext>
            </a:extLst>
          </p:cNvPr>
          <p:cNvCxnSpPr>
            <a:cxnSpLocks/>
          </p:cNvCxnSpPr>
          <p:nvPr/>
        </p:nvCxnSpPr>
        <p:spPr>
          <a:xfrm>
            <a:off x="5069823" y="2253253"/>
            <a:ext cx="5" cy="1005926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1E3807-48C7-9950-FAA4-39F0D255A3B2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0792501" y="2232705"/>
            <a:ext cx="12" cy="1005926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832BFB-C454-2DFE-F00D-C8515B9E3896}"/>
              </a:ext>
            </a:extLst>
          </p:cNvPr>
          <p:cNvSpPr txBox="1"/>
          <p:nvPr/>
        </p:nvSpPr>
        <p:spPr>
          <a:xfrm>
            <a:off x="9293544" y="3238631"/>
            <a:ext cx="29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finished in 2023</a:t>
            </a:r>
          </a:p>
          <a:p>
            <a:pPr algn="ctr"/>
            <a:r>
              <a:rPr lang="en-US" sz="1200" dirty="0"/>
              <a:t>as technology is</a:t>
            </a:r>
          </a:p>
          <a:p>
            <a:pPr algn="ctr"/>
            <a:r>
              <a:rPr lang="en-US" sz="1200" dirty="0"/>
              <a:t>very mature, focus on engineering design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0B6A96-880E-122A-3CB4-CB93ECE1DD58}"/>
              </a:ext>
            </a:extLst>
          </p:cNvPr>
          <p:cNvCxnSpPr/>
          <p:nvPr/>
        </p:nvCxnSpPr>
        <p:spPr>
          <a:xfrm>
            <a:off x="3109644" y="2266451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F9D57B-10E1-D6E3-DA38-7D3C3AF124D9}"/>
              </a:ext>
            </a:extLst>
          </p:cNvPr>
          <p:cNvSpPr txBox="1"/>
          <p:nvPr/>
        </p:nvSpPr>
        <p:spPr>
          <a:xfrm>
            <a:off x="3277266" y="3198599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finished</a:t>
            </a:r>
          </a:p>
          <a:p>
            <a:pPr algn="ctr"/>
            <a:r>
              <a:rPr lang="en-US" sz="1200" dirty="0"/>
              <a:t>in FY25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233F7C-9861-E1BF-D4D8-CC9A1E6A94C8}"/>
              </a:ext>
            </a:extLst>
          </p:cNvPr>
          <p:cNvCxnSpPr/>
          <p:nvPr/>
        </p:nvCxnSpPr>
        <p:spPr>
          <a:xfrm>
            <a:off x="2279149" y="2247957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9EB384F-6D56-C006-3498-DBDE87C2E56F}"/>
              </a:ext>
            </a:extLst>
          </p:cNvPr>
          <p:cNvSpPr txBox="1"/>
          <p:nvPr/>
        </p:nvSpPr>
        <p:spPr>
          <a:xfrm>
            <a:off x="1833937" y="2548090"/>
            <a:ext cx="86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Projected to finish</a:t>
            </a:r>
          </a:p>
          <a:p>
            <a:pPr algn="ctr"/>
            <a:r>
              <a:rPr lang="en-US" sz="1200" dirty="0"/>
              <a:t>in July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2894DD-1CE1-F060-2460-ECF5300D8B84}"/>
              </a:ext>
            </a:extLst>
          </p:cNvPr>
          <p:cNvCxnSpPr/>
          <p:nvPr/>
        </p:nvCxnSpPr>
        <p:spPr>
          <a:xfrm>
            <a:off x="5558299" y="2247957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DA35B8-2DB1-C4F1-171B-758884F3D317}"/>
              </a:ext>
            </a:extLst>
          </p:cNvPr>
          <p:cNvSpPr txBox="1"/>
          <p:nvPr/>
        </p:nvSpPr>
        <p:spPr>
          <a:xfrm>
            <a:off x="5193567" y="2548090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finishing</a:t>
            </a:r>
          </a:p>
          <a:p>
            <a:pPr algn="ctr"/>
            <a:r>
              <a:rPr lang="en-US" sz="1200" dirty="0"/>
              <a:t>in FY25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8386EF-9CCC-B562-0A34-8DBB51CEE19F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6285011" y="2227537"/>
            <a:ext cx="0" cy="236159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6362D19-2260-19B0-D930-CAA6224DA442}"/>
              </a:ext>
            </a:extLst>
          </p:cNvPr>
          <p:cNvSpPr txBox="1"/>
          <p:nvPr/>
        </p:nvSpPr>
        <p:spPr>
          <a:xfrm>
            <a:off x="5863475" y="2463696"/>
            <a:ext cx="843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muRWell</a:t>
            </a:r>
            <a:r>
              <a:rPr lang="en-US" sz="1200" b="1" dirty="0"/>
              <a:t> finished</a:t>
            </a:r>
          </a:p>
          <a:p>
            <a:pPr algn="ctr"/>
            <a:r>
              <a:rPr lang="en-US" sz="1200" b="1" dirty="0"/>
              <a:t>in FY24</a:t>
            </a:r>
            <a:r>
              <a:rPr lang="en-US" sz="1200" dirty="0"/>
              <a:t>;</a:t>
            </a:r>
          </a:p>
          <a:p>
            <a:pPr algn="ctr"/>
            <a:r>
              <a:rPr lang="en-US" sz="1200" dirty="0"/>
              <a:t>CYMBAL finish in CY2025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C8D8ED-EA61-AB76-46D9-FDB24951E1E7}"/>
              </a:ext>
            </a:extLst>
          </p:cNvPr>
          <p:cNvCxnSpPr/>
          <p:nvPr/>
        </p:nvCxnSpPr>
        <p:spPr>
          <a:xfrm>
            <a:off x="11455798" y="2247957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BD9826-C3D4-9817-7E62-5B00653AA9DC}"/>
              </a:ext>
            </a:extLst>
          </p:cNvPr>
          <p:cNvSpPr txBox="1"/>
          <p:nvPr/>
        </p:nvSpPr>
        <p:spPr>
          <a:xfrm>
            <a:off x="11107096" y="254809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finished</a:t>
            </a:r>
          </a:p>
          <a:p>
            <a:pPr algn="ctr"/>
            <a:r>
              <a:rPr lang="en-US" sz="1200" dirty="0"/>
              <a:t>in FY25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A26A3F-65B1-790E-8E43-7D7B1C7FECC9}"/>
              </a:ext>
            </a:extLst>
          </p:cNvPr>
          <p:cNvCxnSpPr/>
          <p:nvPr/>
        </p:nvCxnSpPr>
        <p:spPr>
          <a:xfrm>
            <a:off x="8056478" y="2247957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AA98775-4E2D-458A-E9D2-97A47D1D2331}"/>
              </a:ext>
            </a:extLst>
          </p:cNvPr>
          <p:cNvSpPr txBox="1"/>
          <p:nvPr/>
        </p:nvSpPr>
        <p:spPr>
          <a:xfrm>
            <a:off x="7573341" y="2548090"/>
            <a:ext cx="1005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finished</a:t>
            </a:r>
          </a:p>
          <a:p>
            <a:pPr algn="ctr"/>
            <a:r>
              <a:rPr lang="en-US" sz="1200" b="1" dirty="0"/>
              <a:t>in FY24 </a:t>
            </a:r>
            <a:r>
              <a:rPr lang="en-US" sz="1200" dirty="0"/>
              <a:t>beyond INFN studies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D7BA9E6-9E53-C3B5-ED89-8968B1668005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3634094" y="2256931"/>
            <a:ext cx="1" cy="941668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A066863-A9B9-3FDC-B2B8-575FDA27C560}"/>
              </a:ext>
            </a:extLst>
          </p:cNvPr>
          <p:cNvSpPr txBox="1"/>
          <p:nvPr/>
        </p:nvSpPr>
        <p:spPr>
          <a:xfrm>
            <a:off x="2710763" y="2640422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finished</a:t>
            </a:r>
          </a:p>
          <a:p>
            <a:pPr algn="ctr"/>
            <a:r>
              <a:rPr lang="en-US" sz="1200" b="1" dirty="0"/>
              <a:t>in FY24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8301B8-7C8D-FE81-D1A4-80A64EC254FF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7151807" y="2227537"/>
            <a:ext cx="2033" cy="467221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0BF62B-4649-D268-F4E2-2A4D03B079E4}"/>
              </a:ext>
            </a:extLst>
          </p:cNvPr>
          <p:cNvSpPr txBox="1"/>
          <p:nvPr/>
        </p:nvSpPr>
        <p:spPr>
          <a:xfrm>
            <a:off x="6794978" y="2694758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finished</a:t>
            </a:r>
          </a:p>
          <a:p>
            <a:pPr algn="ctr"/>
            <a:r>
              <a:rPr lang="en-US" sz="1200" dirty="0"/>
              <a:t>in FY25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2FFA3F-80B7-DD36-FD35-986D3BB876BF}"/>
              </a:ext>
            </a:extLst>
          </p:cNvPr>
          <p:cNvSpPr txBox="1"/>
          <p:nvPr/>
        </p:nvSpPr>
        <p:spPr>
          <a:xfrm>
            <a:off x="8410467" y="3198599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finished</a:t>
            </a:r>
          </a:p>
          <a:p>
            <a:pPr algn="ctr"/>
            <a:r>
              <a:rPr lang="en-US" sz="1200" dirty="0"/>
              <a:t>in FY25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550C66-E320-23B3-1384-D66D95BE39B6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8767295" y="2256931"/>
            <a:ext cx="1" cy="941668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4132949-54FE-80AB-24E4-BF3A00F47865}"/>
              </a:ext>
            </a:extLst>
          </p:cNvPr>
          <p:cNvCxnSpPr/>
          <p:nvPr/>
        </p:nvCxnSpPr>
        <p:spPr>
          <a:xfrm>
            <a:off x="9323241" y="2266451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5E27148-2357-B49F-D6A7-EE965BDC4F13}"/>
              </a:ext>
            </a:extLst>
          </p:cNvPr>
          <p:cNvSpPr txBox="1"/>
          <p:nvPr/>
        </p:nvSpPr>
        <p:spPr>
          <a:xfrm>
            <a:off x="8897201" y="2589744"/>
            <a:ext cx="86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Projected to finish</a:t>
            </a:r>
          </a:p>
          <a:p>
            <a:pPr algn="ctr"/>
            <a:r>
              <a:rPr lang="en-US" sz="1200" dirty="0"/>
              <a:t>in CY25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3DA9AFA-2938-92F6-E589-6F48C5898136}"/>
              </a:ext>
            </a:extLst>
          </p:cNvPr>
          <p:cNvCxnSpPr/>
          <p:nvPr/>
        </p:nvCxnSpPr>
        <p:spPr>
          <a:xfrm>
            <a:off x="10139618" y="2243561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11D4285-2050-5B5E-8A8C-5E69DA075B71}"/>
              </a:ext>
            </a:extLst>
          </p:cNvPr>
          <p:cNvSpPr txBox="1"/>
          <p:nvPr/>
        </p:nvSpPr>
        <p:spPr>
          <a:xfrm>
            <a:off x="9694406" y="2543694"/>
            <a:ext cx="86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Projected to finish</a:t>
            </a:r>
          </a:p>
          <a:p>
            <a:pPr algn="ctr"/>
            <a:r>
              <a:rPr lang="en-US" sz="1200" dirty="0"/>
              <a:t>in July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8C961B0-EFEB-2295-63BF-0DEC28FCDE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74164" y="2035105"/>
            <a:ext cx="242987" cy="1619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176331A-7503-1AFF-EA4A-C304CCBFB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05194" y="2077015"/>
            <a:ext cx="242987" cy="1619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023F26-AB89-C684-44ED-1DDDDFD6A2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49149" y="2064419"/>
            <a:ext cx="252282" cy="1755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C72075-6553-A4BE-51C6-88035BB81C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42750" y="2056697"/>
            <a:ext cx="289037" cy="2011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8B1E75A-3D51-B8F4-989B-62C86F30D7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90326" y="2056697"/>
            <a:ext cx="254834" cy="1698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895F70F-DC87-8182-1FDE-178678BA9A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699" y="2056697"/>
            <a:ext cx="254833" cy="1783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3D7A0DE-579F-4787-789D-5D0772D56C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05716" y="2026217"/>
            <a:ext cx="254834" cy="1698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id="{5E20FA11-CF31-8998-DA99-1AB2F2FDD0A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968" y="2040427"/>
            <a:ext cx="304802" cy="2011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DD4B07F-82EA-D32B-BCAC-77A54B10C85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745768" y="2061962"/>
            <a:ext cx="263365" cy="1824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243B632-89E9-56F8-B90B-93BE0DDA72F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504" y="2038585"/>
            <a:ext cx="262125" cy="1629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4" name="Picture 43" descr="Chart&#10;&#10;Description automatically generated with medium confidence">
            <a:extLst>
              <a:ext uri="{FF2B5EF4-FFF2-40B4-BE49-F238E27FC236}">
                <a16:creationId xmlns:a16="http://schemas.microsoft.com/office/drawing/2014/main" id="{B6459D2A-13E3-A63B-E900-0439C5B1D25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4407" y="2257848"/>
            <a:ext cx="304130" cy="2257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B877F1E-5450-76A4-0A41-E9A1B90A21B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494872" y="2013639"/>
            <a:ext cx="397012" cy="201153"/>
          </a:xfrm>
          <a:prstGeom prst="rect">
            <a:avLst/>
          </a:prstGeom>
        </p:spPr>
      </p:pic>
      <p:pic>
        <p:nvPicPr>
          <p:cNvPr id="46" name="Picture 45" descr="A picture containing logo&#10;&#10;Description automatically generated">
            <a:extLst>
              <a:ext uri="{FF2B5EF4-FFF2-40B4-BE49-F238E27FC236}">
                <a16:creationId xmlns:a16="http://schemas.microsoft.com/office/drawing/2014/main" id="{101141CB-F42C-08CE-70E4-E02E5E547B9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088" y="2282402"/>
            <a:ext cx="298004" cy="201153"/>
          </a:xfrm>
          <a:prstGeom prst="rect">
            <a:avLst/>
          </a:prstGeom>
        </p:spPr>
      </p:pic>
      <p:pic>
        <p:nvPicPr>
          <p:cNvPr id="47" name="Picture 46" descr="Background pattern&#10;&#10;Description automatically generated">
            <a:extLst>
              <a:ext uri="{FF2B5EF4-FFF2-40B4-BE49-F238E27FC236}">
                <a16:creationId xmlns:a16="http://schemas.microsoft.com/office/drawing/2014/main" id="{867AA334-7DCB-A000-233D-1DE09D786F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2056" y="2044902"/>
            <a:ext cx="278172" cy="169890"/>
          </a:xfrm>
          <a:prstGeom prst="rect">
            <a:avLst/>
          </a:prstGeom>
        </p:spPr>
      </p:pic>
      <p:pic>
        <p:nvPicPr>
          <p:cNvPr id="48" name="Picture 47" descr="Background pattern&#10;&#10;Description automatically generated">
            <a:extLst>
              <a:ext uri="{FF2B5EF4-FFF2-40B4-BE49-F238E27FC236}">
                <a16:creationId xmlns:a16="http://schemas.microsoft.com/office/drawing/2014/main" id="{776AEEDE-35D8-91DB-2791-46C71499A7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94056" y="1557222"/>
            <a:ext cx="278172" cy="1698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7B7DC62-0D76-C9DB-9538-9794AFC8359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246908" y="2282942"/>
            <a:ext cx="263365" cy="1824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4CD79C-8C3B-D0B7-CC1B-B7414A7C46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50033" y="2294654"/>
            <a:ext cx="254834" cy="1698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618E094-9A60-BB70-9369-F89B567F5F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785133" y="2166620"/>
            <a:ext cx="263365" cy="1824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2" name="Picture 51" descr="A red white and green flag&#10;&#10;AI-generated content may be incorrect.">
            <a:extLst>
              <a:ext uri="{FF2B5EF4-FFF2-40B4-BE49-F238E27FC236}">
                <a16:creationId xmlns:a16="http://schemas.microsoft.com/office/drawing/2014/main" id="{660E8221-75DB-2D1B-06F7-8ABF0404C0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3319" y="2064420"/>
            <a:ext cx="336042" cy="1725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Picture 52" descr="A red white and green flag&#10;&#10;AI-generated content may be incorrect.">
            <a:extLst>
              <a:ext uri="{FF2B5EF4-FFF2-40B4-BE49-F238E27FC236}">
                <a16:creationId xmlns:a16="http://schemas.microsoft.com/office/drawing/2014/main" id="{EA38F96D-1ED6-D0AE-486A-1BA676C121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4657" y="2016904"/>
            <a:ext cx="336042" cy="172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9969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B9BB3-CB1D-7CA5-2496-9CDEB71B3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computer&#10;&#10;AI-generated content may be incorrect.">
            <a:extLst>
              <a:ext uri="{FF2B5EF4-FFF2-40B4-BE49-F238E27FC236}">
                <a16:creationId xmlns:a16="http://schemas.microsoft.com/office/drawing/2014/main" id="{3A5F6E2E-46D0-706A-E83F-BBFD2F5EF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132" y="738664"/>
            <a:ext cx="5333985" cy="60224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19A54D-E725-06C7-70AD-7A820A5CF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 and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CB945-0573-8F61-6B9B-ECDD2B962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03" y="604653"/>
            <a:ext cx="6850221" cy="628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43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6C197-23DD-3602-72E8-269314573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757453-5BB3-F200-D29F-5CA1A09FC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318"/>
            <a:ext cx="12192000" cy="57767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ABB38E-6DE2-424D-95C7-282049A5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35169"/>
            <a:ext cx="12101642" cy="48034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Integrating          collaboration in Detector Subproject Organization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A7CB3D47-5B49-1644-2F26-AAB95C4BBE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926" y="-48219"/>
            <a:ext cx="830774" cy="597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8B2E7-0E81-136D-6640-C5481598FD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74109" y="3483579"/>
            <a:ext cx="263365" cy="182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3558E7-3F8A-0AF9-95AB-6A407885D0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53905" y="5703091"/>
            <a:ext cx="263365" cy="182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BB0A1-B3AB-E565-DB5C-DA18BFE7DB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65948" y="4206671"/>
            <a:ext cx="263365" cy="182456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C1A6F54D-0419-25FA-9329-F10D6CB993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825" y="5633640"/>
            <a:ext cx="304802" cy="1620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BC079635-7261-2ECD-DD58-B55B854C98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786" y="4881513"/>
            <a:ext cx="304802" cy="2011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06A47D-B5BE-03CC-6C80-CC82364AE9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190215" y="3882289"/>
            <a:ext cx="242987" cy="161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2E9245-0D84-41FA-803C-1CFDD94AFB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628993" y="4270187"/>
            <a:ext cx="242987" cy="161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9BB74C-B619-00AF-3CCF-4395244DC16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070041" y="4666383"/>
            <a:ext cx="304803" cy="15443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2D367CE-3496-7857-9A14-E4AC11EB9E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145" y="3924292"/>
            <a:ext cx="263366" cy="1876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95AF10-9213-EDB3-2E11-B66B1F18F46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144626" y="3200303"/>
            <a:ext cx="312947" cy="2177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1D463F-89DA-D8C8-C227-925657E8664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953518" y="4263397"/>
            <a:ext cx="252282" cy="175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190CDB-7D5F-972B-F116-968A91A974C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742303" y="5402311"/>
            <a:ext cx="312947" cy="21779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F3D7B9A2-5518-4D3C-39EB-DD95BB8C4FA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764" y="5402311"/>
            <a:ext cx="263366" cy="187686"/>
          </a:xfrm>
          <a:prstGeom prst="rect">
            <a:avLst/>
          </a:prstGeom>
        </p:spPr>
      </p:pic>
      <p:pic>
        <p:nvPicPr>
          <p:cNvPr id="22" name="Picture 21" descr="A red and blue flag&#10;&#10;Description automatically generated">
            <a:extLst>
              <a:ext uri="{FF2B5EF4-FFF2-40B4-BE49-F238E27FC236}">
                <a16:creationId xmlns:a16="http://schemas.microsoft.com/office/drawing/2014/main" id="{C1CF6EE6-89AD-7A90-45DC-6EE877A0184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621" y="5378191"/>
            <a:ext cx="302152" cy="2011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C54D5E-0E4C-9E24-311E-44899C8D142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564701" y="5177040"/>
            <a:ext cx="289037" cy="2011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5DA99F-97AB-86CC-9202-EC6EB7F52C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906293" y="5177040"/>
            <a:ext cx="254834" cy="1698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94233D-B17E-F8C6-2A25-69785F1739F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776" y="5172792"/>
            <a:ext cx="254833" cy="178383"/>
          </a:xfrm>
          <a:prstGeom prst="rect">
            <a:avLst/>
          </a:prstGeom>
        </p:spPr>
      </p:pic>
      <p:pic>
        <p:nvPicPr>
          <p:cNvPr id="26" name="Picture 2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37DC4E-0C85-0C23-4DE9-F621F5AABA2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700" y="4100403"/>
            <a:ext cx="262125" cy="1629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668A8A-A1AC-CE8E-247C-920FD1AC86D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80481" y="4654390"/>
            <a:ext cx="289037" cy="2011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098F6E-8226-2AE0-53EC-693D864830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28701" y="1367038"/>
            <a:ext cx="242987" cy="1619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0D2275-81C8-9A55-175A-DC9FFE984C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476255" y="5418868"/>
            <a:ext cx="242987" cy="1619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7B1CA1-7AA2-9501-A2E0-E507C26D52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40704" y="3142776"/>
            <a:ext cx="242987" cy="1619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810E82-D9B4-E859-12F0-DC23CA0814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63609" y="4294775"/>
            <a:ext cx="242987" cy="1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15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Assumptions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2210A-0002-1466-DCB7-FBBAB0947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/>
              <a:t>Approximately 30% of the detector scope is anticipated and assumed to come from non-DOE in-kind contribution and reuse of components. The work scope associated with the present best-known in-kind contributions is coded within the schedule. ​</a:t>
            </a:r>
          </a:p>
          <a:p>
            <a:pPr lvl="1"/>
            <a:r>
              <a:rPr lang="en-US" sz="1400"/>
              <a:t>The identified In-kind contributions to the detector/experimental and accelerator equipment are included in the project scope and schedule but are not included in the DOE Total Project Cost (TPC).  </a:t>
            </a:r>
          </a:p>
          <a:p>
            <a:pPr lvl="1"/>
            <a:r>
              <a:rPr lang="en-US" sz="1400"/>
              <a:t>The remaining  In-kind contributions (IKC) for the detector/experimental and accelerator systems with respect to the set of project goals for IKC are assumed but the scope is not fully defined at present.  </a:t>
            </a:r>
          </a:p>
          <a:p>
            <a:r>
              <a:rPr lang="en-US" sz="1600"/>
              <a:t>The removal of RHIC accelerator and detector equipment (STAR and </a:t>
            </a:r>
            <a:r>
              <a:rPr lang="en-US" sz="1600" err="1"/>
              <a:t>sPHENIX</a:t>
            </a:r>
            <a:r>
              <a:rPr lang="en-US" sz="1600"/>
              <a:t>) is not included in the EIC Project. </a:t>
            </a:r>
          </a:p>
          <a:p>
            <a:pPr lvl="1"/>
            <a:r>
              <a:rPr lang="en-US" sz="1400"/>
              <a:t>The preparation for the RHIC collider hall at IR-6 to host the EIC detector and the EIC IR magnets is included in the schedule, but the cost is covered by the BNL NPP directorate.  </a:t>
            </a:r>
          </a:p>
          <a:p>
            <a:pPr lvl="1"/>
            <a:r>
              <a:rPr lang="en-US" sz="1400"/>
              <a:t>The preparation for the RHIC collider hall at IR-8 to deinstall the existing </a:t>
            </a:r>
            <a:r>
              <a:rPr lang="en-US" sz="1400" err="1"/>
              <a:t>sPHENIX</a:t>
            </a:r>
            <a:r>
              <a:rPr lang="en-US" sz="1400"/>
              <a:t> detector at IP-8, remove STAR detector at IP-6 and allow the EIC accelerator beams top Storage Ring component removals are funded by BNL NPP Directorate. </a:t>
            </a:r>
          </a:p>
          <a:p>
            <a:r>
              <a:rPr lang="en-US" sz="1600"/>
              <a:t>Computing resources for simulations for scientific guidance and detector optimization and design are provided by the BNL and TJNAF computing facilities.  </a:t>
            </a:r>
          </a:p>
          <a:p>
            <a:r>
              <a:rPr lang="en-US" sz="1600"/>
              <a:t>We assume off-project scientific labor to include scientific tasks accompanying detector construction, simulations, and high-level analysis software, and the efforts towards being ready for expedient science analysis folding in distributed computing.</a:t>
            </a:r>
          </a:p>
          <a:p>
            <a:r>
              <a:rPr lang="en-US" sz="1600"/>
              <a:t>We assume early beam pre-operations to start with an instrumented beam pipe only to measure beam properties and backgrounds. We assume the next stage of pre-operations with detector rolled into the experimental Hall.</a:t>
            </a:r>
          </a:p>
          <a:p>
            <a:r>
              <a:rPr lang="en-US" sz="1600"/>
              <a:t>The detector-specific non-beam commissioning is included in the detector scope. We assume the detector commissioning will be also supported by the international user community towards the EIC scientific program goals.</a:t>
            </a:r>
          </a:p>
        </p:txBody>
      </p:sp>
    </p:spTree>
    <p:extLst>
      <p:ext uri="{BB962C8B-B14F-4D97-AF65-F5344CB8AC3E}">
        <p14:creationId xmlns:p14="http://schemas.microsoft.com/office/powerpoint/2010/main" val="30281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2BE01-C9F9-E86C-450E-C2503430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Technical Progress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544FD-DC97-CECF-4B3B-4C1716B2BC69}"/>
              </a:ext>
            </a:extLst>
          </p:cNvPr>
          <p:cNvSpPr txBox="1"/>
          <p:nvPr/>
        </p:nvSpPr>
        <p:spPr>
          <a:xfrm>
            <a:off x="571500" y="575441"/>
            <a:ext cx="113896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focus since the last RRB was to allow for maintenance in beam position as possible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Remember Vacuum is absolutely critical to achieve low beam backgrounds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Need to break vacuum each time if we need to roll </a:t>
            </a:r>
            <a:r>
              <a:rPr lang="en-US" dirty="0" err="1"/>
              <a:t>ePIC</a:t>
            </a:r>
            <a:r>
              <a:rPr lang="en-US" dirty="0"/>
              <a:t> into assembly hall for maintenance 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normally a shutdown is 6 months </a:t>
            </a:r>
            <a:r>
              <a:rPr lang="en-US" dirty="0">
                <a:sym typeface="Wingdings" pitchFamily="2" charset="2"/>
              </a:rPr>
              <a:t> it takes 5 months to move </a:t>
            </a:r>
            <a:r>
              <a:rPr lang="en-US" dirty="0" err="1">
                <a:sym typeface="Wingdings" pitchFamily="2" charset="2"/>
              </a:rPr>
              <a:t>ePIC</a:t>
            </a:r>
            <a:r>
              <a:rPr lang="en-US" dirty="0">
                <a:sym typeface="Wingdings" pitchFamily="2" charset="2"/>
              </a:rPr>
              <a:t> into assembly hall and back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this leaves only 1 month to uninstall inner detectors, repair and install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need to start with lower beam currents to keep beam backgrounds under control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optimize integration of detectors to allow  for maintenance in beam position in the wide-angle Hall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 </a:t>
            </a:r>
            <a:r>
              <a:rPr lang="en-US" dirty="0">
                <a:sym typeface="Wingdings" pitchFamily="2" charset="2"/>
              </a:rPr>
              <a:t>only Maps tracker and forward and rear MPDG disks can only be serviced in the assembly hall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need very creative service routing to make this all work</a:t>
            </a:r>
          </a:p>
        </p:txBody>
      </p:sp>
      <p:pic>
        <p:nvPicPr>
          <p:cNvPr id="6" name="Picture 5" descr="A diagram of a machine&#10;&#10;AI-generated content may be incorrect.">
            <a:extLst>
              <a:ext uri="{FF2B5EF4-FFF2-40B4-BE49-F238E27FC236}">
                <a16:creationId xmlns:a16="http://schemas.microsoft.com/office/drawing/2014/main" id="{3FD24377-19C2-C8FF-B2F5-74AA5B1C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71" y="3429001"/>
            <a:ext cx="288036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EE9451-E5A1-8E82-A4C8-48D0797AF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68" y="3429000"/>
            <a:ext cx="3248065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BB3ED9-B778-9358-5438-108AE96FF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545" y="3451861"/>
            <a:ext cx="3426647" cy="27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25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7D32-9138-7E15-641C-8697D419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Routing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0CBF5-68ED-957F-D1E8-EB43BB9FFC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1597" y="896143"/>
            <a:ext cx="4241270" cy="5065713"/>
          </a:xfrm>
        </p:spPr>
        <p:txBody>
          <a:bodyPr>
            <a:normAutofit/>
          </a:bodyPr>
          <a:lstStyle/>
          <a:p>
            <a:r>
              <a:rPr lang="en-US" sz="2000" dirty="0"/>
              <a:t>Beginning to remove the contingencies from the services and replacing them with actual spaces needed for trays and such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85FAA-A9D4-CF9F-8030-C76E03F1DE8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r="6054"/>
          <a:stretch>
            <a:fillRect/>
          </a:stretch>
        </p:blipFill>
        <p:spPr>
          <a:xfrm>
            <a:off x="4732867" y="1463499"/>
            <a:ext cx="7425266" cy="4700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F19324-6B56-1C0C-F30F-360F22855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01" y="2463971"/>
            <a:ext cx="3323168" cy="28181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08755C4-B4FA-B3DA-FFF0-13C81A5719DD}"/>
              </a:ext>
            </a:extLst>
          </p:cNvPr>
          <p:cNvSpPr txBox="1">
            <a:spLocks/>
          </p:cNvSpPr>
          <p:nvPr/>
        </p:nvSpPr>
        <p:spPr>
          <a:xfrm rot="21115902">
            <a:off x="510650" y="2277429"/>
            <a:ext cx="1440356" cy="37308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FF0000"/>
                </a:solidFill>
              </a:rPr>
              <a:t>EXAMPLE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113B1-0A84-727D-EEBD-4930ADEB2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92B58-BE57-BE39-9417-313D84C8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Technical Progress – Detector Envelopes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E49C7-9C8F-6D11-FB7D-F446F84BE207}"/>
              </a:ext>
            </a:extLst>
          </p:cNvPr>
          <p:cNvSpPr txBox="1"/>
          <p:nvPr/>
        </p:nvSpPr>
        <p:spPr>
          <a:xfrm>
            <a:off x="571500" y="575441"/>
            <a:ext cx="10028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New maintenance strategy resulted in:</a:t>
            </a:r>
          </a:p>
          <a:p>
            <a:r>
              <a:rPr lang="en-US" dirty="0">
                <a:sym typeface="Wingdings" pitchFamily="2" charset="2"/>
              </a:rPr>
              <a:t> new envelope drawings detailing the spatial interfaces between subsystems shared with </a:t>
            </a:r>
            <a:r>
              <a:rPr lang="en-US" dirty="0" err="1">
                <a:sym typeface="Wingdings" pitchFamily="2" charset="2"/>
              </a:rPr>
              <a:t>ePIC</a:t>
            </a:r>
            <a:endParaRPr lang="en-US" dirty="0"/>
          </a:p>
        </p:txBody>
      </p:sp>
      <p:pic>
        <p:nvPicPr>
          <p:cNvPr id="5" name="Picture 4" descr="A blueprint of a machine&#10;&#10;AI-generated content may be incorrect.">
            <a:extLst>
              <a:ext uri="{FF2B5EF4-FFF2-40B4-BE49-F238E27FC236}">
                <a16:creationId xmlns:a16="http://schemas.microsoft.com/office/drawing/2014/main" id="{21868BA0-B08D-41EC-8047-73A92EA80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690" y="1230609"/>
            <a:ext cx="7191703" cy="5627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39197-5437-FC88-6FAD-BF424BF72171}"/>
              </a:ext>
            </a:extLst>
          </p:cNvPr>
          <p:cNvSpPr txBox="1"/>
          <p:nvPr/>
        </p:nvSpPr>
        <p:spPr>
          <a:xfrm>
            <a:off x="9306245" y="5481392"/>
            <a:ext cx="2793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These detector envelopes serve as Interface Control Document for inside the detector systems.</a:t>
            </a:r>
          </a:p>
        </p:txBody>
      </p:sp>
    </p:spTree>
    <p:extLst>
      <p:ext uri="{BB962C8B-B14F-4D97-AF65-F5344CB8AC3E}">
        <p14:creationId xmlns:p14="http://schemas.microsoft.com/office/powerpoint/2010/main" val="1831734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6CC32-0A94-F9C4-CBA8-B1477DFA2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F0B28A-6888-405E-6957-D52AAB052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9711B-697E-85C3-C4CB-827CD43B3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Design Progress for all Subsystems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0D53E-CBEB-2D25-64AD-B3EC295C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0770" y="919645"/>
            <a:ext cx="3033462" cy="2457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B70E4B-50C7-86B2-D68A-BB2B5B3E09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30" y="1074713"/>
            <a:ext cx="2987001" cy="22294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6C79796-4130-969C-DBEC-5BDC3991A304}"/>
              </a:ext>
            </a:extLst>
          </p:cNvPr>
          <p:cNvSpPr txBox="1"/>
          <p:nvPr/>
        </p:nvSpPr>
        <p:spPr>
          <a:xfrm>
            <a:off x="267478" y="849072"/>
            <a:ext cx="990359" cy="369332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1:</a:t>
            </a:r>
          </a:p>
          <a:p>
            <a:r>
              <a:rPr lang="en-US" sz="900" dirty="0"/>
              <a:t>Detector Cradle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E15079-338D-53F9-FC5A-33C04F0F1903}"/>
              </a:ext>
            </a:extLst>
          </p:cNvPr>
          <p:cNvSpPr txBox="1"/>
          <p:nvPr/>
        </p:nvSpPr>
        <p:spPr>
          <a:xfrm>
            <a:off x="2798788" y="849072"/>
            <a:ext cx="846515" cy="646331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2:</a:t>
            </a:r>
          </a:p>
          <a:p>
            <a:r>
              <a:rPr lang="en-US" sz="900" dirty="0"/>
              <a:t>HCAL Bottom Half Installation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C988F48-46F6-E875-1C8F-1AA34215CC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7937" y="949082"/>
            <a:ext cx="2735289" cy="26439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27E7C08-EBEE-2D1E-6D65-92A2CB3E2A9D}"/>
              </a:ext>
            </a:extLst>
          </p:cNvPr>
          <p:cNvSpPr txBox="1"/>
          <p:nvPr/>
        </p:nvSpPr>
        <p:spPr>
          <a:xfrm>
            <a:off x="8375813" y="849072"/>
            <a:ext cx="1193190" cy="646331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4:</a:t>
            </a:r>
          </a:p>
          <a:p>
            <a:r>
              <a:rPr lang="en-US" sz="900" dirty="0"/>
              <a:t>HCAL Top Half and Magnet Chimney Installation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717B005-F79A-61A8-3595-8960389F0EF8}"/>
              </a:ext>
            </a:extLst>
          </p:cNvPr>
          <p:cNvSpPr/>
          <p:nvPr/>
        </p:nvSpPr>
        <p:spPr>
          <a:xfrm>
            <a:off x="2817575" y="2064833"/>
            <a:ext cx="483261" cy="2064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27A9297-6049-D674-F66C-06998F09F5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4576" y="794614"/>
            <a:ext cx="3186068" cy="27742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5AE5214-3956-DD93-C625-488C11BC3DD9}"/>
              </a:ext>
            </a:extLst>
          </p:cNvPr>
          <p:cNvSpPr txBox="1"/>
          <p:nvPr/>
        </p:nvSpPr>
        <p:spPr>
          <a:xfrm>
            <a:off x="5485464" y="858840"/>
            <a:ext cx="1059813" cy="646331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3:</a:t>
            </a:r>
          </a:p>
          <a:p>
            <a:r>
              <a:rPr lang="en-US" sz="900" dirty="0"/>
              <a:t>Magnet &amp; Support Rings Installation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C43007B3-D290-DAEF-9FAD-F1E89E4ABA98}"/>
              </a:ext>
            </a:extLst>
          </p:cNvPr>
          <p:cNvSpPr/>
          <p:nvPr/>
        </p:nvSpPr>
        <p:spPr>
          <a:xfrm>
            <a:off x="5735673" y="2064833"/>
            <a:ext cx="382097" cy="2064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B2783DC7-9220-C3DC-6DC6-FF0B4B74CE3F}"/>
              </a:ext>
            </a:extLst>
          </p:cNvPr>
          <p:cNvSpPr/>
          <p:nvPr/>
        </p:nvSpPr>
        <p:spPr>
          <a:xfrm>
            <a:off x="8756815" y="1975251"/>
            <a:ext cx="394415" cy="206494"/>
          </a:xfrm>
          <a:prstGeom prst="rightArrow">
            <a:avLst>
              <a:gd name="adj1" fmla="val 58315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7345B7-A7D8-AFF1-65B2-20D65DC3975C}"/>
              </a:ext>
            </a:extLst>
          </p:cNvPr>
          <p:cNvSpPr txBox="1"/>
          <p:nvPr/>
        </p:nvSpPr>
        <p:spPr>
          <a:xfrm>
            <a:off x="11324823" y="849072"/>
            <a:ext cx="806764" cy="707886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Step 5: Magnet Mapping </a:t>
            </a:r>
          </a:p>
          <a:p>
            <a:r>
              <a:rPr lang="en-US" sz="1000" dirty="0"/>
              <a:t>(6 Months)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D78651-CBDB-9330-F650-C710EA3D9DEC}"/>
              </a:ext>
            </a:extLst>
          </p:cNvPr>
          <p:cNvSpPr txBox="1"/>
          <p:nvPr/>
        </p:nvSpPr>
        <p:spPr>
          <a:xfrm>
            <a:off x="302300" y="3445767"/>
            <a:ext cx="6833087" cy="246221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While Magnet Mapping Takes place, We can Assemble PST with Silicon Detectors, MPGD Disks and TOF Disks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27AB4E-08D2-4589-97DE-DDCD5F18FAA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068" y="4171912"/>
            <a:ext cx="2902389" cy="189432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36C01CB-41D0-B68A-53F0-527C9125648F}"/>
              </a:ext>
            </a:extLst>
          </p:cNvPr>
          <p:cNvSpPr txBox="1"/>
          <p:nvPr/>
        </p:nvSpPr>
        <p:spPr>
          <a:xfrm>
            <a:off x="302300" y="3760245"/>
            <a:ext cx="2998536" cy="230832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6: PST Bottom half assembly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16AC0AA-0106-DBD3-7E35-A8EF2C57B1EF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2766849" y="4595169"/>
            <a:ext cx="304011" cy="90194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56B2CC5-E67A-C743-1D57-E4D6F5D41B56}"/>
              </a:ext>
            </a:extLst>
          </p:cNvPr>
          <p:cNvSpPr/>
          <p:nvPr/>
        </p:nvSpPr>
        <p:spPr>
          <a:xfrm rot="19760047">
            <a:off x="1123091" y="4543633"/>
            <a:ext cx="545036" cy="27762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</a:rPr>
              <a:t>SVT Tracker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7DB69C8-5766-8D8A-9A09-158975995806}"/>
              </a:ext>
            </a:extLst>
          </p:cNvPr>
          <p:cNvSpPr/>
          <p:nvPr/>
        </p:nvSpPr>
        <p:spPr>
          <a:xfrm rot="19760047">
            <a:off x="1950624" y="5621458"/>
            <a:ext cx="877588" cy="1989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MPGD Disks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DA98B57-C0DF-7912-E936-693978860240}"/>
              </a:ext>
            </a:extLst>
          </p:cNvPr>
          <p:cNvSpPr/>
          <p:nvPr/>
        </p:nvSpPr>
        <p:spPr>
          <a:xfrm rot="19760047">
            <a:off x="812224" y="4301599"/>
            <a:ext cx="736643" cy="19804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SVT Disks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92143F5-5678-0818-2637-318D6E9756F6}"/>
              </a:ext>
            </a:extLst>
          </p:cNvPr>
          <p:cNvCxnSpPr>
            <a:cxnSpLocks/>
          </p:cNvCxnSpPr>
          <p:nvPr/>
        </p:nvCxnSpPr>
        <p:spPr>
          <a:xfrm>
            <a:off x="1502163" y="4809881"/>
            <a:ext cx="198654" cy="23485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48A3FA6-C6D3-1356-5634-D652BE0AC664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1497359" y="4212764"/>
            <a:ext cx="766425" cy="38240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51486C5-1104-367E-ACB1-D7BE800E2DFD}"/>
              </a:ext>
            </a:extLst>
          </p:cNvPr>
          <p:cNvCxnSpPr>
            <a:cxnSpLocks/>
            <a:stCxn id="46" idx="1"/>
          </p:cNvCxnSpPr>
          <p:nvPr/>
        </p:nvCxnSpPr>
        <p:spPr>
          <a:xfrm>
            <a:off x="863732" y="4588474"/>
            <a:ext cx="226669" cy="67639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4C1C4F7-70BD-1E65-DC5C-798E2926B1C7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1017781" y="5720913"/>
            <a:ext cx="994206" cy="22379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13096E3-33F4-90E1-FCBD-E8C776E2D490}"/>
              </a:ext>
            </a:extLst>
          </p:cNvPr>
          <p:cNvSpPr txBox="1"/>
          <p:nvPr/>
        </p:nvSpPr>
        <p:spPr>
          <a:xfrm>
            <a:off x="3718843" y="3760245"/>
            <a:ext cx="2138262" cy="230832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7: Beampipe Installation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1499BC6-2DDB-0C62-5F56-B075E91F09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2961" y="3937172"/>
            <a:ext cx="3713538" cy="214720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150DD53-CC3A-7100-BDD7-0C450C37CB2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6732" y="3972345"/>
            <a:ext cx="3487823" cy="223856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8FB9557-2F32-FB9E-FDF7-1872A4D62420}"/>
              </a:ext>
            </a:extLst>
          </p:cNvPr>
          <p:cNvSpPr txBox="1"/>
          <p:nvPr/>
        </p:nvSpPr>
        <p:spPr>
          <a:xfrm>
            <a:off x="7470896" y="3760245"/>
            <a:ext cx="1857701" cy="230832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8: PST Top half Installation</a:t>
            </a:r>
          </a:p>
        </p:txBody>
      </p:sp>
    </p:spTree>
    <p:extLst>
      <p:ext uri="{BB962C8B-B14F-4D97-AF65-F5344CB8AC3E}">
        <p14:creationId xmlns:p14="http://schemas.microsoft.com/office/powerpoint/2010/main" val="2933288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DCCAD-5454-DA86-6D45-426BB9438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BF8FC065-0439-8CF5-8F01-352E952561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21" t="2816" r="2110" b="2786"/>
          <a:stretch>
            <a:fillRect/>
          </a:stretch>
        </p:blipFill>
        <p:spPr>
          <a:xfrm>
            <a:off x="7583000" y="3377930"/>
            <a:ext cx="3021207" cy="29852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EB4C08-CED7-18D9-BBB0-3E4EA83E4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E95262-529A-59CF-8718-E45E4F14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Design Progress for all Subsystems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B0ADA1-156D-BAD1-8279-ADD89A2E5165}"/>
              </a:ext>
            </a:extLst>
          </p:cNvPr>
          <p:cNvSpPr txBox="1"/>
          <p:nvPr/>
        </p:nvSpPr>
        <p:spPr>
          <a:xfrm>
            <a:off x="267478" y="849072"/>
            <a:ext cx="2499371" cy="230832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9:BEMCAL Assembly and Installation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52E5E64-AC3E-3971-634D-6125359E9E1F}"/>
              </a:ext>
            </a:extLst>
          </p:cNvPr>
          <p:cNvSpPr/>
          <p:nvPr/>
        </p:nvSpPr>
        <p:spPr>
          <a:xfrm>
            <a:off x="2692719" y="2025944"/>
            <a:ext cx="388475" cy="2064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11381C-223E-2DF6-1454-ADADFAF0145B}"/>
              </a:ext>
            </a:extLst>
          </p:cNvPr>
          <p:cNvSpPr txBox="1"/>
          <p:nvPr/>
        </p:nvSpPr>
        <p:spPr>
          <a:xfrm>
            <a:off x="6334619" y="825178"/>
            <a:ext cx="1470282" cy="230832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10: GST Installation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AC99C11B-213D-15A9-811F-6E3101DA3DF1}"/>
              </a:ext>
            </a:extLst>
          </p:cNvPr>
          <p:cNvSpPr/>
          <p:nvPr/>
        </p:nvSpPr>
        <p:spPr>
          <a:xfrm>
            <a:off x="5709455" y="1807412"/>
            <a:ext cx="382097" cy="2064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5089FA9E-2FEB-15DE-CF07-A69C1061EEFB}"/>
              </a:ext>
            </a:extLst>
          </p:cNvPr>
          <p:cNvSpPr/>
          <p:nvPr/>
        </p:nvSpPr>
        <p:spPr>
          <a:xfrm>
            <a:off x="9020812" y="2218120"/>
            <a:ext cx="394415" cy="206494"/>
          </a:xfrm>
          <a:prstGeom prst="rightArrow">
            <a:avLst>
              <a:gd name="adj1" fmla="val 58315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220B910-D87A-635E-4805-4BA4B93B614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8" y="1102987"/>
            <a:ext cx="2638333" cy="19230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7C7188-FC37-D99B-BBF1-5077821C2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20115" t="11367" r="3995" b="14097"/>
          <a:stretch>
            <a:fillRect/>
          </a:stretch>
        </p:blipFill>
        <p:spPr>
          <a:xfrm>
            <a:off x="3105565" y="964488"/>
            <a:ext cx="2809337" cy="222846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6F83C24-AB48-9EDD-9345-C80AF73983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1875" y="1102987"/>
            <a:ext cx="2941729" cy="239278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9DAC82F5-9F6B-5434-363D-62AAB887BD74}"/>
              </a:ext>
            </a:extLst>
          </p:cNvPr>
          <p:cNvSpPr/>
          <p:nvPr/>
        </p:nvSpPr>
        <p:spPr>
          <a:xfrm rot="20556791">
            <a:off x="8428416" y="1938302"/>
            <a:ext cx="489871" cy="151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GST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82BA163-0129-3422-E8EA-A0AECF707906}"/>
              </a:ext>
            </a:extLst>
          </p:cNvPr>
          <p:cNvCxnSpPr>
            <a:cxnSpLocks/>
            <a:stCxn id="60" idx="1"/>
          </p:cNvCxnSpPr>
          <p:nvPr/>
        </p:nvCxnSpPr>
        <p:spPr>
          <a:xfrm flipH="1">
            <a:off x="8172730" y="2087098"/>
            <a:ext cx="266877" cy="9377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CA6898C-7ED4-A891-3DC3-F43AAEAD4EED}"/>
              </a:ext>
            </a:extLst>
          </p:cNvPr>
          <p:cNvSpPr txBox="1"/>
          <p:nvPr/>
        </p:nvSpPr>
        <p:spPr>
          <a:xfrm>
            <a:off x="9453135" y="855271"/>
            <a:ext cx="2142144" cy="230832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11: MPGD and DIRC Installation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3323EB4-C8E4-744C-9358-2FD2D714A83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9125" y="1116196"/>
            <a:ext cx="2847832" cy="2452672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5826CE28-6109-EF5B-0C04-64EB5CA448E5}"/>
              </a:ext>
            </a:extLst>
          </p:cNvPr>
          <p:cNvSpPr/>
          <p:nvPr/>
        </p:nvSpPr>
        <p:spPr>
          <a:xfrm rot="19760047">
            <a:off x="9225580" y="2890562"/>
            <a:ext cx="943725" cy="20564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DIRC Bar Boxes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5A42308-F119-F828-A0F9-BD63A109E843}"/>
              </a:ext>
            </a:extLst>
          </p:cNvPr>
          <p:cNvCxnSpPr>
            <a:cxnSpLocks/>
          </p:cNvCxnSpPr>
          <p:nvPr/>
        </p:nvCxnSpPr>
        <p:spPr>
          <a:xfrm flipV="1">
            <a:off x="10109081" y="2556288"/>
            <a:ext cx="319193" cy="18018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D8B5894B-65A9-47B2-DD87-D53E93C11D82}"/>
              </a:ext>
            </a:extLst>
          </p:cNvPr>
          <p:cNvSpPr/>
          <p:nvPr/>
        </p:nvSpPr>
        <p:spPr>
          <a:xfrm rot="19784381">
            <a:off x="11169533" y="1803602"/>
            <a:ext cx="936532" cy="1528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Outer</a:t>
            </a:r>
            <a:r>
              <a:rPr lang="en-US" sz="800" dirty="0"/>
              <a:t> </a:t>
            </a:r>
            <a:r>
              <a:rPr lang="en-US" sz="700" dirty="0">
                <a:solidFill>
                  <a:schemeClr val="tx1"/>
                </a:solidFill>
              </a:rPr>
              <a:t>MPGDs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0E66DE0-5209-7795-C56F-A65BA8DD4E6C}"/>
              </a:ext>
            </a:extLst>
          </p:cNvPr>
          <p:cNvCxnSpPr>
            <a:cxnSpLocks/>
          </p:cNvCxnSpPr>
          <p:nvPr/>
        </p:nvCxnSpPr>
        <p:spPr>
          <a:xfrm flipH="1">
            <a:off x="10916824" y="2095258"/>
            <a:ext cx="352644" cy="21234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A95CF638-A443-14B6-7BE6-53ECF7A7AEE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t="7161" r="13211" b="10357"/>
          <a:stretch>
            <a:fillRect/>
          </a:stretch>
        </p:blipFill>
        <p:spPr>
          <a:xfrm>
            <a:off x="355123" y="4158561"/>
            <a:ext cx="2950455" cy="1923057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7217641C-05BE-7C60-96FE-10F67EE64D5D}"/>
              </a:ext>
            </a:extLst>
          </p:cNvPr>
          <p:cNvSpPr txBox="1"/>
          <p:nvPr/>
        </p:nvSpPr>
        <p:spPr>
          <a:xfrm>
            <a:off x="346169" y="3871074"/>
            <a:ext cx="2474303" cy="230832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12: PST, TOF and Cymbal Installation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A63DB18D-7EF1-6189-89F0-5D8D9D40B7C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1752" y="3871074"/>
            <a:ext cx="2807372" cy="2228465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57209F7E-33E7-12BD-92EA-91C197BF0C05}"/>
              </a:ext>
            </a:extLst>
          </p:cNvPr>
          <p:cNvSpPr txBox="1"/>
          <p:nvPr/>
        </p:nvSpPr>
        <p:spPr>
          <a:xfrm>
            <a:off x="3773510" y="3665048"/>
            <a:ext cx="2474303" cy="230832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Step 13: EEEMCAL, pfRICH and dRICH</a:t>
            </a: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F3941C79-799D-4FD5-4034-1C902A3A3FA4}"/>
              </a:ext>
            </a:extLst>
          </p:cNvPr>
          <p:cNvSpPr/>
          <p:nvPr/>
        </p:nvSpPr>
        <p:spPr>
          <a:xfrm>
            <a:off x="3365659" y="5445284"/>
            <a:ext cx="388475" cy="2064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E6417FA1-E5AC-C897-B770-D194074DFA42}"/>
              </a:ext>
            </a:extLst>
          </p:cNvPr>
          <p:cNvSpPr/>
          <p:nvPr/>
        </p:nvSpPr>
        <p:spPr>
          <a:xfrm>
            <a:off x="6642586" y="5445284"/>
            <a:ext cx="388475" cy="2064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8911DD4-405B-EB02-C9B8-8E805D65B2C0}"/>
              </a:ext>
            </a:extLst>
          </p:cNvPr>
          <p:cNvSpPr txBox="1"/>
          <p:nvPr/>
        </p:nvSpPr>
        <p:spPr>
          <a:xfrm>
            <a:off x="6577491" y="4115318"/>
            <a:ext cx="1005509" cy="658451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ePIC</a:t>
            </a:r>
            <a:r>
              <a:rPr lang="en-US" sz="1200" dirty="0"/>
              <a:t> Barrel Detector Ready</a:t>
            </a:r>
          </a:p>
        </p:txBody>
      </p:sp>
    </p:spTree>
    <p:extLst>
      <p:ext uri="{BB962C8B-B14F-4D97-AF65-F5344CB8AC3E}">
        <p14:creationId xmlns:p14="http://schemas.microsoft.com/office/powerpoint/2010/main" val="13362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546DC-956C-9058-EF19-FCEE39B80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227FBC0-FF87-26A9-FE19-C488AA6D2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 Integration of </a:t>
            </a:r>
            <a:r>
              <a:rPr lang="en-US" dirty="0" err="1"/>
              <a:t>ePIC</a:t>
            </a:r>
            <a:r>
              <a:rPr lang="en-US" dirty="0"/>
              <a:t> in Interaction-Region</a:t>
            </a:r>
          </a:p>
        </p:txBody>
      </p:sp>
      <p:pic>
        <p:nvPicPr>
          <p:cNvPr id="3" name="Picture 2" descr="A computer screen shot of a diagram&#10;&#10;AI-generated content may be incorrect.">
            <a:extLst>
              <a:ext uri="{FF2B5EF4-FFF2-40B4-BE49-F238E27FC236}">
                <a16:creationId xmlns:a16="http://schemas.microsoft.com/office/drawing/2014/main" id="{6801A888-D9A7-D1C2-1AE3-9FD506AF4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973" y="3013055"/>
            <a:ext cx="7772400" cy="3840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27ED3-BA57-AC37-72A7-3C49026A94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6248"/>
            <a:ext cx="12192000" cy="2498436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BBD4C170-B2EB-9A48-CACC-8E2F82690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504" y="2397544"/>
            <a:ext cx="438709" cy="31562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C1727A-3FFF-E373-B34A-2329AB21625B}"/>
              </a:ext>
            </a:extLst>
          </p:cNvPr>
          <p:cNvCxnSpPr>
            <a:cxnSpLocks/>
          </p:cNvCxnSpPr>
          <p:nvPr/>
        </p:nvCxnSpPr>
        <p:spPr>
          <a:xfrm flipV="1">
            <a:off x="3764338" y="1796537"/>
            <a:ext cx="1630843" cy="196542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805B4B-D994-C0E8-D26F-B608EE3DEB47}"/>
              </a:ext>
            </a:extLst>
          </p:cNvPr>
          <p:cNvCxnSpPr>
            <a:cxnSpLocks/>
          </p:cNvCxnSpPr>
          <p:nvPr/>
        </p:nvCxnSpPr>
        <p:spPr>
          <a:xfrm flipH="1">
            <a:off x="7790575" y="1128074"/>
            <a:ext cx="1901402" cy="227402"/>
          </a:xfrm>
          <a:prstGeom prst="straightConnector1">
            <a:avLst/>
          </a:prstGeom>
          <a:ln w="38100">
            <a:solidFill>
              <a:srgbClr val="FF8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E05E42-B3FF-3065-7964-863BDF904629}"/>
              </a:ext>
            </a:extLst>
          </p:cNvPr>
          <p:cNvSpPr txBox="1"/>
          <p:nvPr/>
        </p:nvSpPr>
        <p:spPr>
          <a:xfrm rot="21264767">
            <a:off x="7822123" y="90497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electron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0355D-8F83-561C-48A6-DB37E3D8384A}"/>
              </a:ext>
            </a:extLst>
          </p:cNvPr>
          <p:cNvSpPr txBox="1"/>
          <p:nvPr/>
        </p:nvSpPr>
        <p:spPr>
          <a:xfrm rot="21129391">
            <a:off x="3856957" y="1561643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p/A beam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519F77-375D-9435-83FD-87B452518891}"/>
              </a:ext>
            </a:extLst>
          </p:cNvPr>
          <p:cNvCxnSpPr>
            <a:cxnSpLocks/>
          </p:cNvCxnSpPr>
          <p:nvPr/>
        </p:nvCxnSpPr>
        <p:spPr>
          <a:xfrm>
            <a:off x="7971198" y="1837498"/>
            <a:ext cx="1758983" cy="130659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632F4E-81AF-2079-481D-9850AE79D6C8}"/>
              </a:ext>
            </a:extLst>
          </p:cNvPr>
          <p:cNvCxnSpPr>
            <a:cxnSpLocks/>
          </p:cNvCxnSpPr>
          <p:nvPr/>
        </p:nvCxnSpPr>
        <p:spPr>
          <a:xfrm flipH="1">
            <a:off x="2317531" y="2082625"/>
            <a:ext cx="3049717" cy="106146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">
            <a:extLst>
              <a:ext uri="{FF2B5EF4-FFF2-40B4-BE49-F238E27FC236}">
                <a16:creationId xmlns:a16="http://schemas.microsoft.com/office/drawing/2014/main" id="{53A1FF83-6A02-A84E-948B-7C907E962C41}"/>
              </a:ext>
            </a:extLst>
          </p:cNvPr>
          <p:cNvSpPr/>
          <p:nvPr/>
        </p:nvSpPr>
        <p:spPr>
          <a:xfrm>
            <a:off x="3021980" y="1582372"/>
            <a:ext cx="629905" cy="729353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A5E425A8-1DF7-A321-179D-6E3C44E89266}"/>
              </a:ext>
            </a:extLst>
          </p:cNvPr>
          <p:cNvSpPr/>
          <p:nvPr/>
        </p:nvSpPr>
        <p:spPr>
          <a:xfrm>
            <a:off x="1990805" y="1582372"/>
            <a:ext cx="73567" cy="944528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4BDCC3D-F512-0724-E8D1-610146B1BC17}"/>
              </a:ext>
            </a:extLst>
          </p:cNvPr>
          <p:cNvSpPr/>
          <p:nvPr/>
        </p:nvSpPr>
        <p:spPr>
          <a:xfrm flipH="1">
            <a:off x="319230" y="1582372"/>
            <a:ext cx="198231" cy="100050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B2946DE9-A64C-C10D-5C2F-A8C27893F36D}"/>
              </a:ext>
            </a:extLst>
          </p:cNvPr>
          <p:cNvSpPr txBox="1"/>
          <p:nvPr/>
        </p:nvSpPr>
        <p:spPr>
          <a:xfrm>
            <a:off x="314186" y="1092595"/>
            <a:ext cx="93605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ystem 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E108F12A-B018-49EF-5129-5A1DAAFBD637}"/>
              </a:ext>
            </a:extLst>
          </p:cNvPr>
          <p:cNvSpPr txBox="1"/>
          <p:nvPr/>
        </p:nvSpPr>
        <p:spPr>
          <a:xfrm>
            <a:off x="1854226" y="1289932"/>
            <a:ext cx="1780505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id="{2E65C62B-E0C3-F914-E2D0-7C8DA463FEB7}"/>
              </a:ext>
            </a:extLst>
          </p:cNvPr>
          <p:cNvSpPr txBox="1"/>
          <p:nvPr/>
        </p:nvSpPr>
        <p:spPr>
          <a:xfrm>
            <a:off x="9847373" y="561975"/>
            <a:ext cx="1883701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200" b="0" dirty="0"/>
              <a:t>Zero Degree Calorimeter</a:t>
            </a:r>
            <a:endParaRPr sz="1200" b="0" dirty="0"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1B339545-0C50-B1D7-91CE-DF361E432346}"/>
              </a:ext>
            </a:extLst>
          </p:cNvPr>
          <p:cNvSpPr/>
          <p:nvPr/>
        </p:nvSpPr>
        <p:spPr>
          <a:xfrm flipH="1" flipV="1">
            <a:off x="9754840" y="1530014"/>
            <a:ext cx="357697" cy="54346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119A90DB-560E-3902-1417-71E80058B72A}"/>
              </a:ext>
            </a:extLst>
          </p:cNvPr>
          <p:cNvSpPr/>
          <p:nvPr/>
        </p:nvSpPr>
        <p:spPr>
          <a:xfrm>
            <a:off x="10691115" y="832848"/>
            <a:ext cx="361757" cy="55399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221AED3-166C-1325-0418-01E84D0130B1}"/>
              </a:ext>
            </a:extLst>
          </p:cNvPr>
          <p:cNvSpPr txBox="1"/>
          <p:nvPr/>
        </p:nvSpPr>
        <p:spPr>
          <a:xfrm>
            <a:off x="7570558" y="2146921"/>
            <a:ext cx="110639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 dirty="0"/>
              <a:t>B0 </a:t>
            </a:r>
            <a:r>
              <a:rPr lang="en-US" sz="1200" b="0" dirty="0"/>
              <a:t>M</a:t>
            </a:r>
            <a:r>
              <a:rPr sz="1200" b="0" dirty="0"/>
              <a:t>agnet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Spectrometer</a:t>
            </a:r>
            <a:endParaRPr sz="1200" b="0" dirty="0"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0FAD6F43-FBB5-E7EC-799D-E1706946D52E}"/>
              </a:ext>
            </a:extLst>
          </p:cNvPr>
          <p:cNvSpPr/>
          <p:nvPr/>
        </p:nvSpPr>
        <p:spPr>
          <a:xfrm flipH="1" flipV="1">
            <a:off x="7502279" y="1867054"/>
            <a:ext cx="629904" cy="364677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" name="TextBox 33">
            <a:extLst>
              <a:ext uri="{FF2B5EF4-FFF2-40B4-BE49-F238E27FC236}">
                <a16:creationId xmlns:a16="http://schemas.microsoft.com/office/drawing/2014/main" id="{7EBBE3A9-2859-D230-D8C8-44E303767B02}"/>
              </a:ext>
            </a:extLst>
          </p:cNvPr>
          <p:cNvSpPr txBox="1"/>
          <p:nvPr/>
        </p:nvSpPr>
        <p:spPr>
          <a:xfrm>
            <a:off x="9691977" y="1978039"/>
            <a:ext cx="2524682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 dirty="0"/>
              <a:t>Roman Pots </a:t>
            </a:r>
            <a:r>
              <a:rPr lang="en-US" sz="1200" b="0" dirty="0"/>
              <a:t>(RPs) </a:t>
            </a:r>
            <a:r>
              <a:rPr sz="1200" b="0" dirty="0"/>
              <a:t>and </a:t>
            </a:r>
            <a:endParaRPr lang="en-US" sz="1200" b="0" dirty="0"/>
          </a:p>
          <a:p>
            <a:r>
              <a:rPr sz="1200" b="0" dirty="0"/>
              <a:t>Off-Momentum </a:t>
            </a:r>
            <a:r>
              <a:rPr lang="en-US" sz="1200" b="0" dirty="0"/>
              <a:t>D</a:t>
            </a:r>
            <a:r>
              <a:rPr sz="1200" b="0" dirty="0"/>
              <a:t>etectors</a:t>
            </a:r>
            <a:r>
              <a:rPr lang="en-US" sz="1200" b="0" dirty="0"/>
              <a:t> (OMDs)</a:t>
            </a:r>
            <a:r>
              <a:rPr sz="1200" b="0" dirty="0"/>
              <a:t> </a:t>
            </a:r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A1407374-BBF7-83A0-D586-1A9A783EB62F}"/>
              </a:ext>
            </a:extLst>
          </p:cNvPr>
          <p:cNvSpPr/>
          <p:nvPr/>
        </p:nvSpPr>
        <p:spPr>
          <a:xfrm flipV="1">
            <a:off x="10597481" y="1478118"/>
            <a:ext cx="213273" cy="59536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96640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_PPT_Template_TITLE_NAME.potx" id="{20BAE615-E1D6-4082-AD3D-765DD0DDCD0A}" vid="{385897CC-7FDC-417F-9B66-0FE921BA92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F7BBD725-0114-4428-BA0F-93B7117E4C7A">Draft in Progress</Status>
    <AssignedTo xmlns="F7BBD725-0114-4428-BA0F-93B7117E4C7A">
      <UserInfo>
        <DisplayName/>
        <AccountId xsi:nil="true"/>
        <AccountType/>
      </UserInfo>
    </AssignedTo>
    <Sequence xmlns="F7BBD725-0114-4428-BA0F-93B7117E4C7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5894D0AD2FA645919F0C26D18C0D3D" ma:contentTypeVersion="" ma:contentTypeDescription="Create a new document." ma:contentTypeScope="" ma:versionID="7bc232b12b76dda6286c3689ba679633">
  <xsd:schema xmlns:xsd="http://www.w3.org/2001/XMLSchema" xmlns:xs="http://www.w3.org/2001/XMLSchema" xmlns:p="http://schemas.microsoft.com/office/2006/metadata/properties" xmlns:ns2="F7BBD725-0114-4428-BA0F-93B7117E4C7A" targetNamespace="http://schemas.microsoft.com/office/2006/metadata/properties" ma:root="true" ma:fieldsID="71f06f52397c0842a810cdd6188cb8c9" ns2:_="">
    <xsd:import namespace="F7BBD725-0114-4428-BA0F-93B7117E4C7A"/>
    <xsd:element name="properties">
      <xsd:complexType>
        <xsd:sequence>
          <xsd:element name="documentManagement">
            <xsd:complexType>
              <xsd:all>
                <xsd:element ref="ns2:AssignedTo" minOccurs="0"/>
                <xsd:element ref="ns2:Statu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Sequen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BD725-0114-4428-BA0F-93B7117E4C7A" elementFormDefault="qualified">
    <xsd:import namespace="http://schemas.microsoft.com/office/2006/documentManagement/types"/>
    <xsd:import namespace="http://schemas.microsoft.com/office/infopath/2007/PartnerControls"/>
    <xsd:element name="AssignedTo" ma:index="2" nillable="true" ma:displayName="AssignedTo" ma:list="UserInfo" ma:SharePointGroup="0" ma:internalName="AssignedTo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" ma:index="3" nillable="true" ma:displayName="Status" ma:default="Draft in Progress" ma:format="Dropdown" ma:internalName="Status">
      <xsd:simpleType>
        <xsd:restriction base="dms:Choice">
          <xsd:enumeration value="Draft in Progress"/>
          <xsd:enumeration value="Ready for Page Turns"/>
          <xsd:enumeration value="Ready for Review"/>
          <xsd:enumeration value="Final Changes Completed"/>
          <xsd:enumeration value="Ready to Post"/>
          <xsd:enumeration value="Post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equence" ma:index="14" nillable="true" ma:displayName="Sequence" ma:decimals="2" ma:internalName="Sequenc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66BDAA-DFEF-4721-B461-181B05E60D2C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F7BBD725-0114-4428-BA0F-93B7117E4C7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0E351D-BD5F-4313-88B9-EFBA5FC36A4B}">
  <ds:schemaRefs>
    <ds:schemaRef ds:uri="F7BBD725-0114-4428-BA0F-93B7117E4C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00_TITLE_NAME_[OPA_Outline_Template]</Template>
  <TotalTime>6932</TotalTime>
  <Words>4392</Words>
  <Application>Microsoft Macintosh PowerPoint</Application>
  <PresentationFormat>Widescreen</PresentationFormat>
  <Paragraphs>623</Paragraphs>
  <Slides>35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Aptos</vt:lpstr>
      <vt:lpstr>Arial</vt:lpstr>
      <vt:lpstr>ArialMT</vt:lpstr>
      <vt:lpstr>Calibri</vt:lpstr>
      <vt:lpstr>Candara</vt:lpstr>
      <vt:lpstr>Courier New</vt:lpstr>
      <vt:lpstr>Franklin Gothic Book</vt:lpstr>
      <vt:lpstr>Symbol</vt:lpstr>
      <vt:lpstr>Times New Roman</vt:lpstr>
      <vt:lpstr>Wingdings</vt:lpstr>
      <vt:lpstr>BNL</vt:lpstr>
      <vt:lpstr>EIC Project Detector Overview</vt:lpstr>
      <vt:lpstr>Outline</vt:lpstr>
      <vt:lpstr>Subproject 6.03 Scope Overview</vt:lpstr>
      <vt:lpstr>Technical Progress</vt:lpstr>
      <vt:lpstr>Services Routing</vt:lpstr>
      <vt:lpstr>Technical Progress – Detector Envelopes</vt:lpstr>
      <vt:lpstr>Technical Design Progress for all Subsystems</vt:lpstr>
      <vt:lpstr>Technical Design Progress for all Subsystems</vt:lpstr>
      <vt:lpstr>Overall Integration of ePIC in Interaction-Region</vt:lpstr>
      <vt:lpstr>ASICs – Path to Completion (all compatible with streaming readout!)</vt:lpstr>
      <vt:lpstr>PowerPoint Presentation</vt:lpstr>
      <vt:lpstr>Cost Estimate</vt:lpstr>
      <vt:lpstr>CD-3A Status and CD-3B Scope</vt:lpstr>
      <vt:lpstr>DET Schedule</vt:lpstr>
      <vt:lpstr>PowerPoint Presentation</vt:lpstr>
      <vt:lpstr>In-Kind Contributions</vt:lpstr>
      <vt:lpstr>ePIC Streaming Electronics, DAQ and Computing</vt:lpstr>
      <vt:lpstr>PowerPoint Presentation</vt:lpstr>
      <vt:lpstr>Requirement &amp; Interface Documentation</vt:lpstr>
      <vt:lpstr>Quality Control Documentation + Installation Planning</vt:lpstr>
      <vt:lpstr>PowerPoint Presentation</vt:lpstr>
      <vt:lpstr>Subsystem Reviews</vt:lpstr>
      <vt:lpstr>Example: PDR for integration, Installation and Infrastructure</vt:lpstr>
      <vt:lpstr>Path to Baseline – Design Maturity</vt:lpstr>
      <vt:lpstr>Risks: Threats and Opportunities</vt:lpstr>
      <vt:lpstr>Summary</vt:lpstr>
      <vt:lpstr>PowerPoint Presentation</vt:lpstr>
      <vt:lpstr>PowerPoint Presentation</vt:lpstr>
      <vt:lpstr>What is needed for CD-2 – Prep was well in motion</vt:lpstr>
      <vt:lpstr>PowerPoint Presentation</vt:lpstr>
      <vt:lpstr>EIC - ePIC Commissioning</vt:lpstr>
      <vt:lpstr>Recent Accomplishments</vt:lpstr>
      <vt:lpstr>Organization and Management</vt:lpstr>
      <vt:lpstr>Integrating          collaboration in Detector Subproject Organization</vt:lpstr>
      <vt:lpstr>Assumptions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Hoffman, Caitlin</dc:creator>
  <cp:keywords/>
  <dc:description/>
  <cp:lastModifiedBy>Elke-Caroline Aschenauer</cp:lastModifiedBy>
  <cp:revision>65</cp:revision>
  <cp:lastPrinted>2025-07-21T11:56:27Z</cp:lastPrinted>
  <dcterms:created xsi:type="dcterms:W3CDTF">2025-05-22T14:57:47Z</dcterms:created>
  <dcterms:modified xsi:type="dcterms:W3CDTF">2025-11-03T19:58:02Z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0x010100CF5894D0AD2FA645919F0C26D18C0D3D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</Properties>
</file>