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78" r:id="rId4"/>
    <p:sldMasterId id="2147483690" r:id="rId5"/>
  </p:sldMasterIdLst>
  <p:notesMasterIdLst>
    <p:notesMasterId r:id="rId40"/>
  </p:notesMasterIdLst>
  <p:handoutMasterIdLst>
    <p:handoutMasterId r:id="rId41"/>
  </p:handoutMasterIdLst>
  <p:sldIdLst>
    <p:sldId id="4729" r:id="rId6"/>
    <p:sldId id="2147469538" r:id="rId7"/>
    <p:sldId id="2147469545" r:id="rId8"/>
    <p:sldId id="2147469546" r:id="rId9"/>
    <p:sldId id="2147469547" r:id="rId10"/>
    <p:sldId id="5916" r:id="rId11"/>
    <p:sldId id="2147375501" r:id="rId12"/>
    <p:sldId id="2147375503" r:id="rId13"/>
    <p:sldId id="2147469555" r:id="rId14"/>
    <p:sldId id="2147375497" r:id="rId15"/>
    <p:sldId id="2147469556" r:id="rId16"/>
    <p:sldId id="2147375505" r:id="rId17"/>
    <p:sldId id="2147375504" r:id="rId18"/>
    <p:sldId id="2147469557" r:id="rId19"/>
    <p:sldId id="2147375509" r:id="rId20"/>
    <p:sldId id="2147375510" r:id="rId21"/>
    <p:sldId id="2147469558" r:id="rId22"/>
    <p:sldId id="2147375512" r:id="rId23"/>
    <p:sldId id="2147375513" r:id="rId24"/>
    <p:sldId id="2147375347" r:id="rId25"/>
    <p:sldId id="2147375432" r:id="rId26"/>
    <p:sldId id="5824" r:id="rId27"/>
    <p:sldId id="365" r:id="rId28"/>
    <p:sldId id="2147375462" r:id="rId29"/>
    <p:sldId id="2147469554" r:id="rId30"/>
    <p:sldId id="258" r:id="rId31"/>
    <p:sldId id="2147375343" r:id="rId32"/>
    <p:sldId id="2147375342" r:id="rId33"/>
    <p:sldId id="2147375365" r:id="rId34"/>
    <p:sldId id="2147375459" r:id="rId35"/>
    <p:sldId id="5854" r:id="rId36"/>
    <p:sldId id="2147375434" r:id="rId37"/>
    <p:sldId id="5821" r:id="rId38"/>
    <p:sldId id="5759" r:id="rId39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8" autoAdjust="0"/>
    <p:restoredTop sz="91562" autoAdjust="0"/>
  </p:normalViewPr>
  <p:slideViewPr>
    <p:cSldViewPr snapToGrid="0">
      <p:cViewPr varScale="1">
        <p:scale>
          <a:sx n="91" d="100"/>
          <a:sy n="91" d="100"/>
        </p:scale>
        <p:origin x="114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82"/>
    </p:cViewPr>
  </p:sorterViewPr>
  <p:notesViewPr>
    <p:cSldViewPr snapToGrid="0">
      <p:cViewPr varScale="1">
        <p:scale>
          <a:sx n="68" d="100"/>
          <a:sy n="68" d="100"/>
        </p:scale>
        <p:origin x="34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1B380B-59BD-4648-99FC-57D8C3A05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FF8C0-86E1-4C7D-B2E7-755CD2385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r">
              <a:defRPr sz="1300"/>
            </a:lvl1pPr>
          </a:lstStyle>
          <a:p>
            <a:fld id="{A9BEFCC0-7B02-4266-B144-81B583BBDA7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903E7-9306-4A12-9B25-53A9033FB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0B37-24CF-4EFC-94A7-680BE6966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29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r">
              <a:defRPr sz="1300"/>
            </a:lvl1pPr>
          </a:lstStyle>
          <a:p>
            <a:fld id="{15CD4F64-A18C-4548-A7E3-DDEA481A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r">
              <a:defRPr sz="1500"/>
            </a:lvl1pPr>
          </a:lstStyle>
          <a:p>
            <a:fld id="{10A07F3E-2FAC-4F25-AB2D-57652CFB3F7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4638"/>
            <a:ext cx="7404100" cy="4164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84" tIns="56143" rIns="112284" bIns="561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284" tIns="56143" rIns="112284" bIns="561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r">
              <a:defRPr sz="1500"/>
            </a:lvl1pPr>
          </a:lstStyle>
          <a:p>
            <a:fld id="{0F27E3DE-8F3D-4442-9E56-0EDB4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2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6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7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0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2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3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7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2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0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19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74F84E-EF76-CA39-E301-A3348DE274D5}"/>
              </a:ext>
            </a:extLst>
          </p:cNvPr>
          <p:cNvSpPr txBox="1">
            <a:spLocks/>
          </p:cNvSpPr>
          <p:nvPr userDrawn="1"/>
        </p:nvSpPr>
        <p:spPr>
          <a:xfrm>
            <a:off x="8841202" y="6328469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R. Ent, E.C. </a:t>
            </a:r>
            <a:r>
              <a:rPr lang="en-US" dirty="0" err="1"/>
              <a:t>Aschenauer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606582-D36F-CC3D-2707-211D1BDF8842}"/>
              </a:ext>
            </a:extLst>
          </p:cNvPr>
          <p:cNvSpPr txBox="1">
            <a:spLocks/>
          </p:cNvSpPr>
          <p:nvPr userDrawn="1"/>
        </p:nvSpPr>
        <p:spPr>
          <a:xfrm>
            <a:off x="369000" y="6511032"/>
            <a:ext cx="10841306" cy="246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Incremental Preliminary Design and Safety Review of the EIC Detector DAQ and Electronics, September 3 &amp; 4, 2025</a:t>
            </a:r>
          </a:p>
        </p:txBody>
      </p:sp>
    </p:spTree>
    <p:extLst>
      <p:ext uri="{BB962C8B-B14F-4D97-AF65-F5344CB8AC3E}">
        <p14:creationId xmlns:p14="http://schemas.microsoft.com/office/powerpoint/2010/main" val="4046710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5342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3329902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217568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89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3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82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4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11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9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7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1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5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0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92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7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6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6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0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5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89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9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76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55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667824"/>
            <a:ext cx="11499925" cy="54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13863-74DF-E737-6E5D-784BD5DB1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11/4/2025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4809B9-BF30-8113-3D67-0C84444E3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6th EIC RRB Meeting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F7F87-12A5-D87B-B1F0-9FF0F3081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5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4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indico.global/event/15249/timetable/#20250917" TargetMode="Externa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indico.bnl.gov/event/30283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9343/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g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2493831"/>
            <a:ext cx="5429865" cy="111201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Report from the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ePIC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Collaboration Spokesperson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084" y="3734888"/>
            <a:ext cx="4391680" cy="9649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Oak Ridge National Laboratory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3F0B00B-8131-0F7B-AE7F-98038627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5" y="5333977"/>
            <a:ext cx="3153398" cy="1020913"/>
          </a:xfrm>
          <a:prstGeom prst="rect">
            <a:avLst/>
          </a:prstGeom>
        </p:spPr>
      </p:pic>
      <p:pic>
        <p:nvPicPr>
          <p:cNvPr id="2050" name="Picture 2" descr="Logos – Website Standards">
            <a:extLst>
              <a:ext uri="{FF2B5EF4-FFF2-40B4-BE49-F238E27FC236}">
                <a16:creationId xmlns:a16="http://schemas.microsoft.com/office/drawing/2014/main" id="{53A8FA21-CE72-7157-BAD5-55139C87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10" y="5333977"/>
            <a:ext cx="3342843" cy="8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17" y="1205804"/>
            <a:ext cx="1314575" cy="94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358B-1178-214A-1EA0-9636B2BE9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1953" y="139421"/>
            <a:ext cx="6067035" cy="50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3" y="960012"/>
            <a:ext cx="4174509" cy="291771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We had a very fruitful and productive Physics Readiness Workshop 17th and 18th Sept…"/>
          <p:cNvSpPr txBox="1"/>
          <p:nvPr/>
        </p:nvSpPr>
        <p:spPr>
          <a:xfrm>
            <a:off x="5152336" y="960012"/>
            <a:ext cx="6702672" cy="5004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9" hangingPunct="0">
              <a:lnSpc>
                <a:spcPct val="90000"/>
              </a:lnSpc>
              <a:spcBef>
                <a:spcPts val="1650"/>
              </a:spcBef>
              <a:defRPr sz="2800">
                <a:solidFill>
                  <a:srgbClr val="FF2600"/>
                </a:solidFill>
              </a:defRPr>
            </a:pPr>
            <a:r>
              <a:rPr kern="0" dirty="0">
                <a:solidFill>
                  <a:schemeClr val="accent2">
                    <a:lumMod val="75000"/>
                  </a:schemeClr>
                </a:solidFill>
                <a:latin typeface="Helvetica Neue"/>
                <a:sym typeface="Helvetica Neue"/>
              </a:rPr>
              <a:t>We had a very f</a:t>
            </a:r>
            <a:r>
              <a:rPr lang="en-US" kern="0" dirty="0">
                <a:solidFill>
                  <a:schemeClr val="accent2">
                    <a:lumMod val="75000"/>
                  </a:schemeClr>
                </a:solidFill>
                <a:latin typeface="Helvetica Neue"/>
                <a:sym typeface="Helvetica Neue"/>
              </a:rPr>
              <a:t>ruitful and productive Physics Readiness </a:t>
            </a:r>
            <a:r>
              <a:rPr kern="0" dirty="0">
                <a:solidFill>
                  <a:schemeClr val="accent2">
                    <a:lumMod val="75000"/>
                  </a:schemeClr>
                </a:solidFill>
                <a:latin typeface="Helvetica Neue"/>
                <a:sym typeface="Helvetica Neue"/>
              </a:rPr>
              <a:t>Workshop</a:t>
            </a:r>
            <a:r>
              <a:rPr lang="en-US" kern="0" dirty="0">
                <a:solidFill>
                  <a:schemeClr val="accent2">
                    <a:lumMod val="75000"/>
                  </a:schemeClr>
                </a:solidFill>
                <a:latin typeface="Helvetica Neue"/>
                <a:sym typeface="Helvetica Neue"/>
              </a:rPr>
              <a:t>! </a:t>
            </a:r>
          </a:p>
          <a:p>
            <a:pPr defTabSz="1219169" hangingPunct="0">
              <a:lnSpc>
                <a:spcPct val="90000"/>
              </a:lnSpc>
              <a:spcBef>
                <a:spcPts val="1650"/>
              </a:spcBef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25 in person and ~25 online</a:t>
            </a:r>
          </a:p>
          <a:p>
            <a:pPr defTabSz="1219169" hangingPunct="0">
              <a:lnSpc>
                <a:spcPct val="90000"/>
              </a:lnSpc>
              <a:spcBef>
                <a:spcPts val="1650"/>
              </a:spcBef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Topics included: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PWG convenor status reports for </a:t>
            </a:r>
            <a:r>
              <a:rPr sz="1600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preTDR</a:t>
            </a: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 and Early Science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Analysis Updates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Background and Systematic discussions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Impact studies for Early Science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Discussions on path forward for </a:t>
            </a:r>
            <a:r>
              <a:rPr sz="1600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pTDR</a:t>
            </a: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 and Early Science, including generation of some action items we will start to work on</a:t>
            </a: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We also solved some analysis issues in real time!</a:t>
            </a:r>
            <a:endParaRPr lang="en-GB" sz="16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marL="222250" indent="-222250" defTabSz="1219169" hangingPunct="0">
              <a:lnSpc>
                <a:spcPct val="90000"/>
              </a:lnSpc>
              <a:spcBef>
                <a:spcPts val="1650"/>
              </a:spcBef>
              <a:buSzPct val="123000"/>
              <a:buFontTx/>
              <a:buChar char="•"/>
              <a:defRPr sz="2800"/>
            </a:pPr>
            <a:r>
              <a:rPr lang="en-GB"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Social dinner</a:t>
            </a:r>
            <a:endParaRPr sz="16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73" name="Physics Readiness Workshop"/>
          <p:cNvSpPr txBox="1"/>
          <p:nvPr/>
        </p:nvSpPr>
        <p:spPr>
          <a:xfrm>
            <a:off x="1283889" y="218441"/>
            <a:ext cx="9566721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sz="3600" kern="0" dirty="0">
                <a:solidFill>
                  <a:schemeClr val="accent1"/>
                </a:solidFill>
                <a:latin typeface="Helvetica Neue"/>
                <a:sym typeface="Helvetica Neue"/>
              </a:rPr>
              <a:t>Physics Readiness Workshop</a:t>
            </a:r>
            <a:r>
              <a:rPr lang="en-US" sz="3600" kern="0" dirty="0">
                <a:solidFill>
                  <a:schemeClr val="accent1"/>
                </a:solidFill>
                <a:latin typeface="Helvetica Neue"/>
                <a:sym typeface="Helvetica Neue"/>
              </a:rPr>
              <a:t> – Sept. 17-19</a:t>
            </a:r>
            <a:r>
              <a:rPr lang="en-US" sz="3600" kern="0" baseline="30000" dirty="0">
                <a:solidFill>
                  <a:schemeClr val="accent1"/>
                </a:solidFill>
                <a:latin typeface="Helvetica Neue"/>
                <a:sym typeface="Helvetica Neue"/>
              </a:rPr>
              <a:t>th</a:t>
            </a:r>
            <a:r>
              <a:rPr lang="en-US" sz="3600" kern="0" dirty="0">
                <a:solidFill>
                  <a:schemeClr val="accent1"/>
                </a:solidFill>
                <a:latin typeface="Helvetica Neue"/>
                <a:sym typeface="Helvetica Neue"/>
              </a:rPr>
              <a:t> </a:t>
            </a:r>
            <a:endParaRPr sz="3600" kern="0" dirty="0">
              <a:solidFill>
                <a:schemeClr val="accent1"/>
              </a:solidFill>
              <a:latin typeface="Helvetica Neue"/>
              <a:sym typeface="Helvetica Neue"/>
            </a:endParaRPr>
          </a:p>
        </p:txBody>
      </p:sp>
      <p:pic>
        <p:nvPicPr>
          <p:cNvPr id="174" name="IMG_5747.HEIC" descr="IMG_5747.HE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6" y="4394581"/>
            <a:ext cx="2164867" cy="162365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ome participants at dinner!"/>
          <p:cNvSpPr txBox="1"/>
          <p:nvPr/>
        </p:nvSpPr>
        <p:spPr>
          <a:xfrm>
            <a:off x="453896" y="6023893"/>
            <a:ext cx="1718434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>
              <a:defRPr sz="2500"/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sz="1250" kern="0" dirty="0">
                <a:solidFill>
                  <a:srgbClr val="000000"/>
                </a:solidFill>
                <a:latin typeface="Helvetica Neue"/>
                <a:sym typeface="Helvetica Neue"/>
              </a:rPr>
              <a:t>Some participants at dinner!</a:t>
            </a:r>
          </a:p>
        </p:txBody>
      </p:sp>
      <p:pic>
        <p:nvPicPr>
          <p:cNvPr id="176" name="IMG_5758.HEIC" descr="IMG_5758.HE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989" y="4401119"/>
            <a:ext cx="2164821" cy="162361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View from our meeting room"/>
          <p:cNvSpPr txBox="1"/>
          <p:nvPr/>
        </p:nvSpPr>
        <p:spPr>
          <a:xfrm>
            <a:off x="2722183" y="6030431"/>
            <a:ext cx="1718434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>
              <a:defRPr sz="2500"/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sz="1250" kern="0">
                <a:solidFill>
                  <a:srgbClr val="000000"/>
                </a:solidFill>
                <a:latin typeface="Helvetica Neue"/>
                <a:sym typeface="Helvetica Neue"/>
              </a:rPr>
              <a:t>View from our meeting room</a:t>
            </a:r>
          </a:p>
        </p:txBody>
      </p:sp>
      <p:sp>
        <p:nvSpPr>
          <p:cNvPr id="178" name="Indico: https://indico.global/event/15249/timetable/#20250917…"/>
          <p:cNvSpPr txBox="1"/>
          <p:nvPr/>
        </p:nvSpPr>
        <p:spPr>
          <a:xfrm>
            <a:off x="336992" y="3999259"/>
            <a:ext cx="4674542" cy="203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  <a:defRPr sz="2200"/>
            </a:pPr>
            <a:r>
              <a:rPr sz="1100" kern="0" dirty="0">
                <a:solidFill>
                  <a:srgbClr val="009051"/>
                </a:solidFill>
                <a:latin typeface="Helvetica Neue"/>
                <a:sym typeface="Helvetica Neue"/>
              </a:rPr>
              <a:t>Indico:</a:t>
            </a:r>
            <a:r>
              <a:rPr sz="1100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100" u="sng" kern="0" dirty="0">
                <a:solidFill>
                  <a:srgbClr val="000000"/>
                </a:solidFill>
                <a:latin typeface="Helvetica Neue"/>
                <a:sym typeface="Helvetica Neue"/>
                <a:hlinkClick r:id="rId5"/>
              </a:rPr>
              <a:t>https://indico.global/event/15249/timetable/#20250917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DECD2-14A2-EAA7-EC96-39F9EF1D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50BD7-713C-F6BE-D2C1-7478B62C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E68F5-AF37-E575-DBE3-B2B40459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C7C7-D8C6-FEB7-92FD-F786B35A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70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Third Software and Computing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CE6E-2ED2-159D-D13E-D38C39914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04" y="1342421"/>
            <a:ext cx="10515600" cy="482365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Review held Oct. 6-7</a:t>
            </a:r>
            <a:r>
              <a:rPr lang="en-US" baseline="30000" dirty="0"/>
              <a:t>th</a:t>
            </a:r>
            <a:r>
              <a:rPr lang="en-US" dirty="0"/>
              <a:t> at Jefferson Lab</a:t>
            </a:r>
          </a:p>
          <a:p>
            <a:r>
              <a:rPr lang="en-US" b="1" dirty="0"/>
              <a:t>Charge Questions: </a:t>
            </a:r>
          </a:p>
          <a:p>
            <a:pPr lvl="1"/>
            <a:r>
              <a:rPr lang="en-US" b="1" dirty="0" err="1"/>
              <a:t>ePIC</a:t>
            </a:r>
            <a:r>
              <a:rPr lang="en-US" b="1" dirty="0"/>
              <a:t> Computing and Software</a:t>
            </a:r>
            <a:r>
              <a:rPr lang="en-US" dirty="0"/>
              <a:t>: Assess the progress towards TDR readiness and implementing the </a:t>
            </a:r>
            <a:r>
              <a:rPr lang="en-US" dirty="0" err="1"/>
              <a:t>ePIC</a:t>
            </a:r>
            <a:r>
              <a:rPr lang="en-US" dirty="0"/>
              <a:t> computing model. As appropriate, assess the plans and outcomes for data challenges and other prototypes/testbeds. Assess the interfaces between the EIC detector DAQ and the </a:t>
            </a:r>
            <a:r>
              <a:rPr lang="en-US" dirty="0" err="1"/>
              <a:t>ePIC</a:t>
            </a:r>
            <a:r>
              <a:rPr lang="en-US" dirty="0"/>
              <a:t> computing and software organization as appropriate.</a:t>
            </a:r>
          </a:p>
          <a:p>
            <a:pPr lvl="1"/>
            <a:r>
              <a:rPr lang="en-US" b="1" dirty="0"/>
              <a:t>Resources</a:t>
            </a:r>
            <a:r>
              <a:rPr lang="en-US" dirty="0"/>
              <a:t>: Assess the short-term and long-term resource planning relative to the near-term outcomes and long-term goals. As appropriate, comment on the delivery of resources by international partners. </a:t>
            </a:r>
          </a:p>
          <a:p>
            <a:pPr lvl="1"/>
            <a:r>
              <a:rPr lang="en-US" b="1" dirty="0"/>
              <a:t>ECSJI</a:t>
            </a:r>
            <a:r>
              <a:rPr lang="en-US" dirty="0"/>
              <a:t>: Evaluate short and long terms support resource planning and delivery by the host laboratories through the ECSJI. As appropriate, evaluate the collaboration and division of responsibilities between the two labs.  </a:t>
            </a:r>
          </a:p>
          <a:p>
            <a:pPr lvl="1"/>
            <a:r>
              <a:rPr lang="en-US" b="1" dirty="0"/>
              <a:t>Broader Community</a:t>
            </a:r>
            <a:r>
              <a:rPr lang="en-US" dirty="0"/>
              <a:t>: Assess as appropriate engagements with aligned Software and Computing organizations across nuclear physics and particle physics communities and other relevant communities.</a:t>
            </a:r>
          </a:p>
          <a:p>
            <a:pPr lvl="1"/>
            <a:r>
              <a:rPr lang="en-US" b="1" dirty="0"/>
              <a:t>Overall</a:t>
            </a:r>
            <a:r>
              <a:rPr lang="en-US" dirty="0"/>
              <a:t>: Assess the </a:t>
            </a:r>
            <a:r>
              <a:rPr lang="en-US" dirty="0" err="1"/>
              <a:t>ePIC</a:t>
            </a:r>
            <a:r>
              <a:rPr lang="en-US" dirty="0"/>
              <a:t> and ECSJI communication and collaboration.  Assess the response to previous review recommendations.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B0228-C3CD-BFFB-EB8E-264E8F74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E89FE-B5E2-0201-B283-15402C7A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DA2E7-DC0D-D333-055F-45EBF00B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04FFE-1B52-FF66-6FA5-D2C7FEC1CB28}"/>
              </a:ext>
            </a:extLst>
          </p:cNvPr>
          <p:cNvSpPr txBox="1"/>
          <p:nvPr/>
        </p:nvSpPr>
        <p:spPr>
          <a:xfrm>
            <a:off x="7836408" y="1280160"/>
            <a:ext cx="29900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in the talk from Markus</a:t>
            </a:r>
          </a:p>
        </p:txBody>
      </p:sp>
    </p:spTree>
    <p:extLst>
      <p:ext uri="{BB962C8B-B14F-4D97-AF65-F5344CB8AC3E}">
        <p14:creationId xmlns:p14="http://schemas.microsoft.com/office/powerpoint/2010/main" val="54160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97C1-38D6-4BB6-6C90-0CF4EAA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77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Editorial Board and </a:t>
            </a:r>
            <a:r>
              <a:rPr lang="en-US" b="1" dirty="0" err="1">
                <a:solidFill>
                  <a:schemeClr val="accent1"/>
                </a:solidFill>
              </a:rPr>
              <a:t>pTDR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9022-E53B-57C0-66EB-F4807F2B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04" y="1324589"/>
            <a:ext cx="10515600" cy="4616520"/>
          </a:xfrm>
        </p:spPr>
        <p:txBody>
          <a:bodyPr/>
          <a:lstStyle/>
          <a:p>
            <a:r>
              <a:rPr lang="en-US" dirty="0"/>
              <a:t>The Editorial Board was established at the July Collaboration Meeting with a mandate to evolve the next draft of the </a:t>
            </a:r>
            <a:r>
              <a:rPr lang="en-US" dirty="0" err="1"/>
              <a:t>pTDR</a:t>
            </a:r>
            <a:r>
              <a:rPr lang="en-US" dirty="0"/>
              <a:t>.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AB5C6-B3B4-D479-87AE-79C4068B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2AC68-BFD6-F880-2C8E-A695B60C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12BF5-92FA-BE4D-6924-6ACCC071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49FBA-FFFB-BE54-D735-F344BDDF2F3A}"/>
              </a:ext>
            </a:extLst>
          </p:cNvPr>
          <p:cNvSpPr txBox="1"/>
          <p:nvPr/>
        </p:nvSpPr>
        <p:spPr>
          <a:xfrm>
            <a:off x="1395984" y="2319195"/>
            <a:ext cx="2898648" cy="397031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John Haggerty (co-chair)</a:t>
            </a:r>
          </a:p>
          <a:p>
            <a:r>
              <a:rPr lang="en-US" dirty="0"/>
              <a:t>Silvia Dalla Torre (co-chair)</a:t>
            </a:r>
          </a:p>
          <a:p>
            <a:r>
              <a:rPr lang="en-US" dirty="0"/>
              <a:t>Rosario Turrisi</a:t>
            </a:r>
          </a:p>
          <a:p>
            <a:r>
              <a:rPr lang="en-US" dirty="0"/>
              <a:t>Olga Evdokimov</a:t>
            </a:r>
          </a:p>
          <a:p>
            <a:r>
              <a:rPr lang="en-US" dirty="0"/>
              <a:t>Yulia Furletova</a:t>
            </a:r>
          </a:p>
          <a:p>
            <a:r>
              <a:rPr lang="en-US" dirty="0"/>
              <a:t>Yongsun Kim</a:t>
            </a:r>
          </a:p>
          <a:p>
            <a:r>
              <a:rPr lang="en-US" dirty="0"/>
              <a:t>Zhenyu Ye</a:t>
            </a:r>
          </a:p>
          <a:p>
            <a:r>
              <a:rPr lang="en-US" dirty="0"/>
              <a:t>(Peter Jones)</a:t>
            </a:r>
          </a:p>
          <a:p>
            <a:endParaRPr lang="en-US" dirty="0"/>
          </a:p>
          <a:p>
            <a:r>
              <a:rPr lang="en-US" dirty="0"/>
              <a:t>Ex-</a:t>
            </a:r>
            <a:r>
              <a:rPr lang="en-US" dirty="0" err="1"/>
              <a:t>Offico</a:t>
            </a:r>
            <a:r>
              <a:rPr lang="en-US" dirty="0"/>
              <a:t>: </a:t>
            </a:r>
          </a:p>
          <a:p>
            <a:r>
              <a:rPr lang="en-US" dirty="0"/>
              <a:t>Thomas Ullrich</a:t>
            </a:r>
          </a:p>
          <a:p>
            <a:r>
              <a:rPr lang="en-US" dirty="0"/>
              <a:t>Renee Fatemi</a:t>
            </a:r>
          </a:p>
          <a:p>
            <a:r>
              <a:rPr lang="en-US" dirty="0"/>
              <a:t>Elke Aschenauer</a:t>
            </a:r>
          </a:p>
          <a:p>
            <a:r>
              <a:rPr lang="en-US" dirty="0"/>
              <a:t>John Lajoie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44D30-AB9A-89A6-58C7-DC0A0F04A9DF}"/>
              </a:ext>
            </a:extLst>
          </p:cNvPr>
          <p:cNvSpPr txBox="1"/>
          <p:nvPr/>
        </p:nvSpPr>
        <p:spPr>
          <a:xfrm>
            <a:off x="5018532" y="2586043"/>
            <a:ext cx="552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a large effort from both the Editorial Board and the DSC’s – substantially restructured as a separate document.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7363F-1DE0-B6AC-D4D8-1A4E16319A36}"/>
              </a:ext>
            </a:extLst>
          </p:cNvPr>
          <p:cNvSpPr txBox="1"/>
          <p:nvPr/>
        </p:nvSpPr>
        <p:spPr>
          <a:xfrm>
            <a:off x="5538216" y="4887080"/>
            <a:ext cx="44439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on the Editorial Board and progress on the </a:t>
            </a:r>
            <a:r>
              <a:rPr lang="en-US" dirty="0" err="1"/>
              <a:t>pTDR</a:t>
            </a:r>
            <a:r>
              <a:rPr lang="en-US" dirty="0"/>
              <a:t> in the talk from Silvia. </a:t>
            </a:r>
          </a:p>
        </p:txBody>
      </p:sp>
    </p:spTree>
    <p:extLst>
      <p:ext uri="{BB962C8B-B14F-4D97-AF65-F5344CB8AC3E}">
        <p14:creationId xmlns:p14="http://schemas.microsoft.com/office/powerpoint/2010/main" val="254748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F6DE-72FD-EB60-2766-8584B6C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539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pTDR</a:t>
            </a:r>
            <a:r>
              <a:rPr lang="en-US" b="1" dirty="0">
                <a:solidFill>
                  <a:schemeClr val="accent1"/>
                </a:solidFill>
              </a:rPr>
              <a:t> and October Simulation Campaign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95634-D869-C729-8D8D-0AC9810A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3EC5-78C2-4A07-966E-F708B939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D6BE9-D642-055E-C9A1-1251097F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A4A7EDB0-3FD1-C517-C701-7DEDBE21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40" y="1431018"/>
            <a:ext cx="9405256" cy="5290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CD85C-A5CB-AC19-D735-29F494041B60}"/>
              </a:ext>
            </a:extLst>
          </p:cNvPr>
          <p:cNvSpPr txBox="1"/>
          <p:nvPr/>
        </p:nvSpPr>
        <p:spPr>
          <a:xfrm>
            <a:off x="231648" y="1284591"/>
            <a:ext cx="2279904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Major focus over the past two months – lost of engagement and activity. Great coordination between S&amp;C, PAC and DSC’s!</a:t>
            </a:r>
          </a:p>
          <a:p>
            <a:endParaRPr lang="en-US" dirty="0"/>
          </a:p>
          <a:p>
            <a:r>
              <a:rPr lang="en-US" dirty="0"/>
              <a:t>Discussions ongoing with S&amp;C and all coordinators to organize the effort for 2026.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F2B13-302F-1F95-FED8-A28C9AD0CDF1}"/>
              </a:ext>
            </a:extLst>
          </p:cNvPr>
          <p:cNvSpPr txBox="1"/>
          <p:nvPr/>
        </p:nvSpPr>
        <p:spPr>
          <a:xfrm>
            <a:off x="199697" y="5202621"/>
            <a:ext cx="2280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from Markus later in this session. </a:t>
            </a:r>
          </a:p>
        </p:txBody>
      </p:sp>
    </p:spTree>
    <p:extLst>
      <p:ext uri="{BB962C8B-B14F-4D97-AF65-F5344CB8AC3E}">
        <p14:creationId xmlns:p14="http://schemas.microsoft.com/office/powerpoint/2010/main" val="389447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51C6A651-2A5C-D6E2-A270-FC97B5A8938D}"/>
              </a:ext>
            </a:extLst>
          </p:cNvPr>
          <p:cNvSpPr/>
          <p:nvPr/>
        </p:nvSpPr>
        <p:spPr>
          <a:xfrm>
            <a:off x="8931987" y="1226718"/>
            <a:ext cx="855024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6F8C3-EF93-B290-D91C-48B1846E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91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pTDR</a:t>
            </a:r>
            <a:r>
              <a:rPr lang="en-US" b="1" dirty="0">
                <a:solidFill>
                  <a:schemeClr val="accent1"/>
                </a:solidFill>
              </a:rPr>
              <a:t> and Publication Plan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E9C2DB4-1CE7-4A6E-088A-A48552BB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291" y="3654394"/>
            <a:ext cx="9853387" cy="28627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Preparation of the </a:t>
            </a:r>
            <a:r>
              <a:rPr lang="en-US" dirty="0" err="1"/>
              <a:t>pTDR</a:t>
            </a:r>
            <a:r>
              <a:rPr lang="en-US" dirty="0"/>
              <a:t> a major focus for the collaboration </a:t>
            </a:r>
          </a:p>
          <a:p>
            <a:pPr lvl="1"/>
            <a:r>
              <a:rPr lang="en-US" dirty="0"/>
              <a:t>Required for CD-2 baseline review</a:t>
            </a:r>
          </a:p>
          <a:p>
            <a:pPr lvl="1"/>
            <a:r>
              <a:rPr lang="en-US" dirty="0"/>
              <a:t>A “whole of collaboration” effort</a:t>
            </a:r>
          </a:p>
          <a:p>
            <a:r>
              <a:rPr lang="en-US" dirty="0"/>
              <a:t>Will open a NIM Special Issue in early 2026, open for ~6 </a:t>
            </a:r>
            <a:r>
              <a:rPr lang="en-US" dirty="0" err="1"/>
              <a:t>mos</a:t>
            </a:r>
            <a:endParaRPr lang="en-US" dirty="0"/>
          </a:p>
          <a:p>
            <a:pPr lvl="1"/>
            <a:r>
              <a:rPr lang="en-US" dirty="0"/>
              <a:t>Publish a super-set of the material prepared for the pre-TDR </a:t>
            </a:r>
          </a:p>
          <a:p>
            <a:pPr lvl="1"/>
            <a:r>
              <a:rPr lang="en-US" dirty="0"/>
              <a:t>Early Science whitepaper</a:t>
            </a:r>
          </a:p>
          <a:p>
            <a:r>
              <a:rPr lang="en-US" dirty="0"/>
              <a:t>Streaming Computing Model publication in preparation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553BB87D-4E3E-DA9F-28CA-DE72F71720A7}"/>
              </a:ext>
            </a:extLst>
          </p:cNvPr>
          <p:cNvSpPr/>
          <p:nvPr/>
        </p:nvSpPr>
        <p:spPr>
          <a:xfrm>
            <a:off x="5105395" y="1252298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60785AE7-A1AE-D34F-3400-3B9223131A1A}"/>
              </a:ext>
            </a:extLst>
          </p:cNvPr>
          <p:cNvSpPr/>
          <p:nvPr/>
        </p:nvSpPr>
        <p:spPr>
          <a:xfrm>
            <a:off x="313566" y="1250194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4967A4A4-626D-8E48-E0D1-3D799C6E6F98}"/>
              </a:ext>
            </a:extLst>
          </p:cNvPr>
          <p:cNvSpPr/>
          <p:nvPr/>
        </p:nvSpPr>
        <p:spPr>
          <a:xfrm>
            <a:off x="1787187" y="1250194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F292165-BDDE-0B15-D567-8C88DBF2E5C6}"/>
              </a:ext>
            </a:extLst>
          </p:cNvPr>
          <p:cNvSpPr/>
          <p:nvPr/>
        </p:nvSpPr>
        <p:spPr>
          <a:xfrm>
            <a:off x="3417566" y="1244342"/>
            <a:ext cx="2117529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8C2072C-4C0C-5AF6-627B-B532B67C426B}"/>
              </a:ext>
            </a:extLst>
          </p:cNvPr>
          <p:cNvSpPr/>
          <p:nvPr/>
        </p:nvSpPr>
        <p:spPr>
          <a:xfrm>
            <a:off x="9468904" y="1214535"/>
            <a:ext cx="2083413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BDAB1-5EFD-93BE-B2DF-EB54CA4B1852}"/>
              </a:ext>
            </a:extLst>
          </p:cNvPr>
          <p:cNvSpPr txBox="1"/>
          <p:nvPr/>
        </p:nvSpPr>
        <p:spPr>
          <a:xfrm>
            <a:off x="914924" y="1302047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2717B-3602-6E9F-7E74-5BB2136730DB}"/>
              </a:ext>
            </a:extLst>
          </p:cNvPr>
          <p:cNvSpPr txBox="1"/>
          <p:nvPr/>
        </p:nvSpPr>
        <p:spPr>
          <a:xfrm>
            <a:off x="2206612" y="1420007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BA8F6-22F8-5E38-95FC-14072A19C5D8}"/>
              </a:ext>
            </a:extLst>
          </p:cNvPr>
          <p:cNvSpPr txBox="1"/>
          <p:nvPr/>
        </p:nvSpPr>
        <p:spPr>
          <a:xfrm>
            <a:off x="3836145" y="1321928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4AC92-5F03-F664-580E-6F780252717D}"/>
              </a:ext>
            </a:extLst>
          </p:cNvPr>
          <p:cNvSpPr txBox="1"/>
          <p:nvPr/>
        </p:nvSpPr>
        <p:spPr>
          <a:xfrm>
            <a:off x="9885736" y="1208415"/>
            <a:ext cx="160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7EA415-6E87-EBA3-36AD-D19B8EAB010B}"/>
              </a:ext>
            </a:extLst>
          </p:cNvPr>
          <p:cNvGrpSpPr/>
          <p:nvPr/>
        </p:nvGrpSpPr>
        <p:grpSpPr>
          <a:xfrm>
            <a:off x="1123812" y="2243094"/>
            <a:ext cx="1199925" cy="590641"/>
            <a:chOff x="2381475" y="5248468"/>
            <a:chExt cx="1199925" cy="6164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F19FA7-1E06-1B0B-95E1-14624F5EA3BE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9393344-77E2-7C88-112A-5E26E420DF06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7F449FD-1115-6104-EEE0-EBC6C0DE96B2}"/>
              </a:ext>
            </a:extLst>
          </p:cNvPr>
          <p:cNvSpPr txBox="1"/>
          <p:nvPr/>
        </p:nvSpPr>
        <p:spPr>
          <a:xfrm>
            <a:off x="6384866" y="2402110"/>
            <a:ext cx="1206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Formation of Editorial Board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F39DC-4CB3-C2DB-9617-A8ECC15D718D}"/>
              </a:ext>
            </a:extLst>
          </p:cNvPr>
          <p:cNvGrpSpPr/>
          <p:nvPr/>
        </p:nvGrpSpPr>
        <p:grpSpPr>
          <a:xfrm>
            <a:off x="4671054" y="1712394"/>
            <a:ext cx="1384927" cy="1320657"/>
            <a:chOff x="5507055" y="4083139"/>
            <a:chExt cx="1384927" cy="1378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030FDA-31AC-1FA2-B494-89AA9407D83F}"/>
                </a:ext>
              </a:extLst>
            </p:cNvPr>
            <p:cNvSpPr txBox="1"/>
            <p:nvPr/>
          </p:nvSpPr>
          <p:spPr>
            <a:xfrm>
              <a:off x="5507055" y="4851157"/>
              <a:ext cx="1384927" cy="610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preTDR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v1.0</a:t>
              </a:r>
              <a:endPara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</a:t>
              </a: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642CE0-C676-A03C-C856-F63A65FCF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330" y="4083139"/>
              <a:ext cx="0" cy="754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80E29-5340-86F2-5E1A-EEC542A1609B}"/>
              </a:ext>
            </a:extLst>
          </p:cNvPr>
          <p:cNvGrpSpPr/>
          <p:nvPr/>
        </p:nvGrpSpPr>
        <p:grpSpPr>
          <a:xfrm>
            <a:off x="2695701" y="2216494"/>
            <a:ext cx="1199925" cy="622295"/>
            <a:chOff x="2339197" y="4860092"/>
            <a:chExt cx="1199925" cy="64946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1E3F56-1046-CFFD-CFB8-EF6FFD22775D}"/>
                </a:ext>
              </a:extLst>
            </p:cNvPr>
            <p:cNvSpPr txBox="1"/>
            <p:nvPr/>
          </p:nvSpPr>
          <p:spPr>
            <a:xfrm>
              <a:off x="2339197" y="517100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C85AFF5-AC39-C6A6-A069-77DD1760F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873" y="4860092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9D5C645-1C68-15B3-F031-EB8598BD62C0}"/>
              </a:ext>
            </a:extLst>
          </p:cNvPr>
          <p:cNvSpPr/>
          <p:nvPr/>
        </p:nvSpPr>
        <p:spPr>
          <a:xfrm>
            <a:off x="6778410" y="1244342"/>
            <a:ext cx="2493044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EFB742-EC81-92E9-BBAA-6AC569101B14}"/>
              </a:ext>
            </a:extLst>
          </p:cNvPr>
          <p:cNvSpPr txBox="1"/>
          <p:nvPr/>
        </p:nvSpPr>
        <p:spPr>
          <a:xfrm>
            <a:off x="8031303" y="2359898"/>
            <a:ext cx="174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 2025 Next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pTDR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draft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44EC32-3479-7B70-D561-F4BE60C4534F}"/>
              </a:ext>
            </a:extLst>
          </p:cNvPr>
          <p:cNvCxnSpPr>
            <a:cxnSpLocks/>
          </p:cNvCxnSpPr>
          <p:nvPr/>
        </p:nvCxnSpPr>
        <p:spPr>
          <a:xfrm flipV="1">
            <a:off x="6954135" y="1795219"/>
            <a:ext cx="0" cy="55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EFB7D77-11C4-7D68-CB7B-4005428A055F}"/>
              </a:ext>
            </a:extLst>
          </p:cNvPr>
          <p:cNvSpPr txBox="1"/>
          <p:nvPr/>
        </p:nvSpPr>
        <p:spPr>
          <a:xfrm>
            <a:off x="7269635" y="1392423"/>
            <a:ext cx="185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v2.0 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(internal/external)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B68DBB-E50E-204E-2A4B-BCABCE8339A7}"/>
              </a:ext>
            </a:extLst>
          </p:cNvPr>
          <p:cNvSpPr txBox="1"/>
          <p:nvPr/>
        </p:nvSpPr>
        <p:spPr>
          <a:xfrm>
            <a:off x="5568176" y="1484806"/>
            <a:ext cx="1607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preTDR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v2.0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FC1C9D-3D75-D155-3267-E25C8CB008B9}"/>
              </a:ext>
            </a:extLst>
          </p:cNvPr>
          <p:cNvCxnSpPr>
            <a:cxnSpLocks/>
          </p:cNvCxnSpPr>
          <p:nvPr/>
        </p:nvCxnSpPr>
        <p:spPr>
          <a:xfrm flipV="1">
            <a:off x="9112424" y="1773537"/>
            <a:ext cx="0" cy="586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061BC28-E3A2-C3C2-7670-9BFC82840B3F}"/>
              </a:ext>
            </a:extLst>
          </p:cNvPr>
          <p:cNvSpPr txBox="1"/>
          <p:nvPr/>
        </p:nvSpPr>
        <p:spPr>
          <a:xfrm>
            <a:off x="10618502" y="2226227"/>
            <a:ext cx="129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NIM Special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id-2026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6C89A-7A8E-F620-69C0-8DA1A3C8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5471D-1E42-E573-DE07-24C8800C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D809D-C73E-E6E5-11BE-0F9F5BF5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2D3C-C5C7-E049-DB98-0D5EBFC7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CC WG Charges and Conveners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53990-58CE-EBC4-B102-70073BB6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2"/>
            <a:ext cx="5731565" cy="4656275"/>
          </a:xfrm>
        </p:spPr>
        <p:txBody>
          <a:bodyPr/>
          <a:lstStyle/>
          <a:p>
            <a:r>
              <a:rPr lang="en-US" dirty="0"/>
              <a:t>SP Office wanted to focus the CC WG’s on tasks needed to baseline </a:t>
            </a:r>
            <a:r>
              <a:rPr lang="en-US" dirty="0" err="1"/>
              <a:t>ePIC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Developed charges for each CC WG, in conjunction with the coordinators and the CC WG conveners</a:t>
            </a:r>
          </a:p>
          <a:p>
            <a:r>
              <a:rPr lang="en-US" dirty="0"/>
              <a:t>Several of the existing CC WG conveners have been serving for 2+ years and expressed a desire to step down.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3836B-2909-66C0-F778-AE3E46A4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E5C4-A7A1-A145-B565-31348460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E195F-90B7-42F7-F52C-B67DD79D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E0327D24-04B2-D56E-5E78-97551D4D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57" y="1421296"/>
            <a:ext cx="5118544" cy="4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B618-EB2D-5ADE-9396-7B934739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18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Outgoing CC WG Conveners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7CA92-297D-6250-2F18-15C213DB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A83A-678A-47BC-3CD6-615F5B54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EBC2F-007F-04A0-6F5A-9C357AA5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Ernst Sichtermann - Physicist, APS fellow | LinkedIn">
            <a:extLst>
              <a:ext uri="{FF2B5EF4-FFF2-40B4-BE49-F238E27FC236}">
                <a16:creationId xmlns:a16="http://schemas.microsoft.com/office/drawing/2014/main" id="{4CBA1781-74C4-FEF6-180B-D3658AC8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2" y="3332694"/>
            <a:ext cx="1357588" cy="13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0BF89F-B284-B2F0-70B8-250E8467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975" y="1600003"/>
            <a:ext cx="1520977" cy="15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llrich-bnl (Thomas Ullrich) · GitHub">
            <a:extLst>
              <a:ext uri="{FF2B5EF4-FFF2-40B4-BE49-F238E27FC236}">
                <a16:creationId xmlns:a16="http://schemas.microsoft.com/office/drawing/2014/main" id="{82516AE4-63F1-180F-021C-70AF1AB9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39" y="1600003"/>
            <a:ext cx="1520977" cy="15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iederike Bock | ORNL">
            <a:extLst>
              <a:ext uri="{FF2B5EF4-FFF2-40B4-BE49-F238E27FC236}">
                <a16:creationId xmlns:a16="http://schemas.microsoft.com/office/drawing/2014/main" id="{7D2E492F-6FB8-093B-3B06-278AAD11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08" y="4268062"/>
            <a:ext cx="1311933" cy="16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4B44BA28-1979-968D-8A6D-80457830B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856" y="1676282"/>
            <a:ext cx="5118544" cy="444279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A71576-1498-83E9-5977-495900DA88B3}"/>
              </a:ext>
            </a:extLst>
          </p:cNvPr>
          <p:cNvCxnSpPr>
            <a:cxnSpLocks/>
            <a:stCxn id="1026" idx="2"/>
          </p:cNvCxnSpPr>
          <p:nvPr/>
        </p:nvCxnSpPr>
        <p:spPr>
          <a:xfrm>
            <a:off x="1525496" y="4690282"/>
            <a:ext cx="1765333" cy="764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AAD502-BDB3-F9E0-D1C2-919555D082E6}"/>
              </a:ext>
            </a:extLst>
          </p:cNvPr>
          <p:cNvCxnSpPr>
            <a:cxnSpLocks/>
            <a:stCxn id="1030" idx="2"/>
          </p:cNvCxnSpPr>
          <p:nvPr/>
        </p:nvCxnSpPr>
        <p:spPr>
          <a:xfrm flipH="1">
            <a:off x="7745003" y="3120980"/>
            <a:ext cx="1293725" cy="102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88ED7F-5725-54F6-2B48-49AC3327426C}"/>
              </a:ext>
            </a:extLst>
          </p:cNvPr>
          <p:cNvCxnSpPr>
            <a:cxnSpLocks/>
            <a:stCxn id="1028" idx="2"/>
          </p:cNvCxnSpPr>
          <p:nvPr/>
        </p:nvCxnSpPr>
        <p:spPr>
          <a:xfrm flipH="1">
            <a:off x="7913337" y="3120980"/>
            <a:ext cx="2972127" cy="1295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92D8F-35CB-6F43-A19E-E7CA1C64529B}"/>
              </a:ext>
            </a:extLst>
          </p:cNvPr>
          <p:cNvCxnSpPr>
            <a:cxnSpLocks/>
            <a:stCxn id="1032" idx="1"/>
          </p:cNvCxnSpPr>
          <p:nvPr/>
        </p:nvCxnSpPr>
        <p:spPr>
          <a:xfrm flipH="1">
            <a:off x="7866727" y="5088020"/>
            <a:ext cx="1602281" cy="64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CBE69B-0019-9564-6F10-8D52FF08D688}"/>
              </a:ext>
            </a:extLst>
          </p:cNvPr>
          <p:cNvSpPr txBox="1"/>
          <p:nvPr/>
        </p:nvSpPr>
        <p:spPr>
          <a:xfrm>
            <a:off x="255398" y="1425108"/>
            <a:ext cx="542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huge thanks from to the outgoing CC WG Conveners for their tireless service!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B5792044-0255-555E-1DC5-B2343EC5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73" y="24849"/>
            <a:ext cx="1958531" cy="14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41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89DD3-A094-BA2F-F776-DCA614B95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agram&#10;&#10;AI-generated content may be incorrect.">
            <a:extLst>
              <a:ext uri="{FF2B5EF4-FFF2-40B4-BE49-F238E27FC236}">
                <a16:creationId xmlns:a16="http://schemas.microsoft.com/office/drawing/2014/main" id="{D53A7A32-BBA5-0513-F591-621457F0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616" y="2035112"/>
            <a:ext cx="5009372" cy="4170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A71F-C010-93F0-D550-26B74856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18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CC WG Nominations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CD586-56B4-3DD7-36DB-4A8D4168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4582-BBF9-4365-FCAB-19E34724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2EB08-CC23-9DFC-E4D1-B4955BC0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90E0C-C379-DCFB-8CE6-1B33C95C9634}"/>
              </a:ext>
            </a:extLst>
          </p:cNvPr>
          <p:cNvSpPr txBox="1"/>
          <p:nvPr/>
        </p:nvSpPr>
        <p:spPr>
          <a:xfrm>
            <a:off x="9817185" y="5829928"/>
            <a:ext cx="543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TBD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6D0758-6E48-1B3A-6786-2067210EE6A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567414" y="4722623"/>
            <a:ext cx="1778819" cy="830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3DC4FD-7B6E-3297-BBF0-167A5161F07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800407" y="3173761"/>
            <a:ext cx="1302006" cy="1068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C117C1-3289-A62E-C80A-922704EEDAC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7800407" y="3160685"/>
            <a:ext cx="2899602" cy="1439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802AE3-506A-FE06-37C5-309E6CF48B7F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7922131" y="5156170"/>
            <a:ext cx="1477610" cy="673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DD6612-773C-00E3-91BA-7B7BA12D258A}"/>
              </a:ext>
            </a:extLst>
          </p:cNvPr>
          <p:cNvSpPr txBox="1"/>
          <p:nvPr/>
        </p:nvSpPr>
        <p:spPr>
          <a:xfrm>
            <a:off x="333238" y="1388781"/>
            <a:ext cx="602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individuals will be nominated as CC WG conveners at an upcoming Collaboration Council Meeting: </a:t>
            </a:r>
          </a:p>
        </p:txBody>
      </p:sp>
      <p:pic>
        <p:nvPicPr>
          <p:cNvPr id="11" name="Picture 4" descr="Barbara Jacak">
            <a:extLst>
              <a:ext uri="{FF2B5EF4-FFF2-40B4-BE49-F238E27FC236}">
                <a16:creationId xmlns:a16="http://schemas.microsoft.com/office/drawing/2014/main" id="{28EBDE84-D40B-7E8A-BA29-286592BB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7" y="3327312"/>
            <a:ext cx="1674373" cy="13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ith curly hair&#10;&#10;AI-generated content may be incorrect.">
            <a:extLst>
              <a:ext uri="{FF2B5EF4-FFF2-40B4-BE49-F238E27FC236}">
                <a16:creationId xmlns:a16="http://schemas.microsoft.com/office/drawing/2014/main" id="{6BEEF492-455A-86C1-29A0-B75AB4F7A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758" y="1850827"/>
            <a:ext cx="1333309" cy="1322934"/>
          </a:xfrm>
          <a:prstGeom prst="rect">
            <a:avLst/>
          </a:prstGeom>
        </p:spPr>
      </p:pic>
      <p:pic>
        <p:nvPicPr>
          <p:cNvPr id="16" name="Picture 15" descr="A person standing on a hill&#10;&#10;AI-generated content may be incorrect.">
            <a:extLst>
              <a:ext uri="{FF2B5EF4-FFF2-40B4-BE49-F238E27FC236}">
                <a16:creationId xmlns:a16="http://schemas.microsoft.com/office/drawing/2014/main" id="{C6040C0E-22B3-E227-38E3-5858E71BD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074" y="1732107"/>
            <a:ext cx="1325870" cy="1428578"/>
          </a:xfrm>
          <a:prstGeom prst="rect">
            <a:avLst/>
          </a:prstGeom>
        </p:spPr>
      </p:pic>
      <p:pic>
        <p:nvPicPr>
          <p:cNvPr id="20" name="Picture 2" descr="Syed Haider Abidi">
            <a:extLst>
              <a:ext uri="{FF2B5EF4-FFF2-40B4-BE49-F238E27FC236}">
                <a16:creationId xmlns:a16="http://schemas.microsoft.com/office/drawing/2014/main" id="{078325DA-E40D-C288-47C3-611C0226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41" y="4482411"/>
            <a:ext cx="1347517" cy="134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E3CA3B5-1DC0-0F9F-B725-41DA1B23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02" y="37841"/>
            <a:ext cx="1958531" cy="14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6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FC33-181A-DF48-3894-47C15438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5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Reconstruction WG Convener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9D232-179E-9822-AB47-70610381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8F54F-5CD8-AB8C-BA0A-D3046BE2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5A340-29E9-D5FD-0E1D-CECFC767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894FF-62BD-9457-B685-6C313C12906B}"/>
              </a:ext>
            </a:extLst>
          </p:cNvPr>
          <p:cNvSpPr txBox="1"/>
          <p:nvPr/>
        </p:nvSpPr>
        <p:spPr>
          <a:xfrm>
            <a:off x="5680457" y="203760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Chandradoy</a:t>
            </a:r>
            <a:r>
              <a:rPr lang="en-US" dirty="0"/>
              <a:t> Chatterjee </a:t>
            </a:r>
          </a:p>
        </p:txBody>
      </p:sp>
      <p:pic>
        <p:nvPicPr>
          <p:cNvPr id="9" name="Picture 8" descr="A person wearing sunglasses&#10;&#10;AI-generated content may be incorrect.">
            <a:extLst>
              <a:ext uri="{FF2B5EF4-FFF2-40B4-BE49-F238E27FC236}">
                <a16:creationId xmlns:a16="http://schemas.microsoft.com/office/drawing/2014/main" id="{AF35D8C2-9E31-F2B4-0832-DF007289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527" y="2406940"/>
            <a:ext cx="3144521" cy="3030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5C51285-F6D1-F41C-F475-6785D43E969E}"/>
              </a:ext>
            </a:extLst>
          </p:cNvPr>
          <p:cNvGrpSpPr/>
          <p:nvPr/>
        </p:nvGrpSpPr>
        <p:grpSpPr>
          <a:xfrm>
            <a:off x="676289" y="1205639"/>
            <a:ext cx="3862151" cy="5227773"/>
            <a:chOff x="676289" y="1205639"/>
            <a:chExt cx="3862151" cy="5227773"/>
          </a:xfrm>
        </p:grpSpPr>
        <p:pic>
          <p:nvPicPr>
            <p:cNvPr id="8" name="Picture 7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25C7127F-3FB2-EE77-EC0D-001073DC6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89" y="1205639"/>
              <a:ext cx="3862151" cy="52277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AD83F4-4B3B-4AAF-F106-976B8DC85420}"/>
                </a:ext>
              </a:extLst>
            </p:cNvPr>
            <p:cNvSpPr/>
            <p:nvPr/>
          </p:nvSpPr>
          <p:spPr>
            <a:xfrm>
              <a:off x="2843327" y="4483874"/>
              <a:ext cx="1510748" cy="36512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CDB1931-E962-0365-62F6-1097E189CC0B}"/>
              </a:ext>
            </a:extLst>
          </p:cNvPr>
          <p:cNvSpPr txBox="1"/>
          <p:nvPr/>
        </p:nvSpPr>
        <p:spPr>
          <a:xfrm>
            <a:off x="8839200" y="2747558"/>
            <a:ext cx="2901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Chandra will organize the development of reconstruction software for the PID detectors. </a:t>
            </a:r>
          </a:p>
          <a:p>
            <a:endParaRPr lang="en-US" dirty="0"/>
          </a:p>
          <a:p>
            <a:r>
              <a:rPr lang="en-US" dirty="0"/>
              <a:t>His nomination will be presented to the Collaboration Council at the upcoming CC meeting.  </a:t>
            </a:r>
          </a:p>
        </p:txBody>
      </p:sp>
    </p:spTree>
    <p:extLst>
      <p:ext uri="{BB962C8B-B14F-4D97-AF65-F5344CB8AC3E}">
        <p14:creationId xmlns:p14="http://schemas.microsoft.com/office/powerpoint/2010/main" val="1588322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3963-A565-3AAA-0ECA-88F36565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08" y="1365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Thank You Matt Posik!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42DE-CB24-09C9-B364-4190A8D2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77DC-C602-C978-1753-1423BA80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09A9C-04F8-421A-D0C3-493384FC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7B56F-D4AA-2FC5-AC30-075FEA23BADF}"/>
              </a:ext>
            </a:extLst>
          </p:cNvPr>
          <p:cNvSpPr txBox="1"/>
          <p:nvPr/>
        </p:nvSpPr>
        <p:spPr>
          <a:xfrm>
            <a:off x="436806" y="1843950"/>
            <a:ext cx="43320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Matt Posik will be stepping down as a Deputy Technical Coordinator.  His work to understand the resolution of track projections into the </a:t>
            </a:r>
            <a:r>
              <a:rPr lang="en-US" sz="2000" dirty="0" err="1"/>
              <a:t>hpDIRC</a:t>
            </a:r>
            <a:r>
              <a:rPr lang="en-US" sz="2000" dirty="0"/>
              <a:t> was an early driver for the development of the ACTS tracking and the development of the </a:t>
            </a:r>
            <a:r>
              <a:rPr lang="en-US" sz="2000" dirty="0" err="1"/>
              <a:t>ePIC</a:t>
            </a:r>
            <a:r>
              <a:rPr lang="en-US" sz="2000" dirty="0"/>
              <a:t> software stack. He also made important contributions to the MPGD simulations and is working on the aerogel test stand at Temple.  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C9FD73B3-0E8F-08A0-86D9-52FD5978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85" y="1514434"/>
            <a:ext cx="5009372" cy="4170766"/>
          </a:xfrm>
          <a:prstGeom prst="rect">
            <a:avLst/>
          </a:prstGeom>
        </p:spPr>
      </p:pic>
      <p:pic>
        <p:nvPicPr>
          <p:cNvPr id="8" name="Picture 2" descr="Matthew Posik">
            <a:extLst>
              <a:ext uri="{FF2B5EF4-FFF2-40B4-BE49-F238E27FC236}">
                <a16:creationId xmlns:a16="http://schemas.microsoft.com/office/drawing/2014/main" id="{C978A1FB-D133-3FD5-3C03-02DE1D24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853" y="1000207"/>
            <a:ext cx="1939341" cy="193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C1A8E5-414B-DD8B-C08B-0B2CF4C2F66C}"/>
              </a:ext>
            </a:extLst>
          </p:cNvPr>
          <p:cNvCxnSpPr/>
          <p:nvPr/>
        </p:nvCxnSpPr>
        <p:spPr>
          <a:xfrm flipH="1">
            <a:off x="8380071" y="2002420"/>
            <a:ext cx="1398186" cy="995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97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diagram of a machine&#10;&#10;AI-generated content may be incorrect.">
            <a:extLst>
              <a:ext uri="{FF2B5EF4-FFF2-40B4-BE49-F238E27FC236}">
                <a16:creationId xmlns:a16="http://schemas.microsoft.com/office/drawing/2014/main" id="{918F3A02-326E-2E6E-5551-6E009F00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97" y="2916820"/>
            <a:ext cx="5918758" cy="3941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D9768-DFD6-33B8-CF61-5AE16D6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45" y="102883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ePIC</a:t>
            </a:r>
            <a:r>
              <a:rPr lang="en-US" sz="3200" dirty="0">
                <a:solidFill>
                  <a:srgbClr val="0070C0"/>
                </a:solidFill>
              </a:rPr>
              <a:t> – The EIC State-of-the-Art General-Purpose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97DD5-062C-0E14-41D1-FF9263B0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6248"/>
            <a:ext cx="12192000" cy="2498436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3A8F2EC-13C1-D364-39E0-FA6E8625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932" y="2233618"/>
            <a:ext cx="438709" cy="3156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F1529A-EE13-BFB9-6C81-DA108B94B830}"/>
              </a:ext>
            </a:extLst>
          </p:cNvPr>
          <p:cNvCxnSpPr>
            <a:cxnSpLocks/>
          </p:cNvCxnSpPr>
          <p:nvPr/>
        </p:nvCxnSpPr>
        <p:spPr>
          <a:xfrm flipV="1">
            <a:off x="3518704" y="1208519"/>
            <a:ext cx="1655930" cy="136714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DE921C-AC5E-70C7-8E68-325FA80CD0F4}"/>
              </a:ext>
            </a:extLst>
          </p:cNvPr>
          <p:cNvCxnSpPr>
            <a:cxnSpLocks/>
          </p:cNvCxnSpPr>
          <p:nvPr/>
        </p:nvCxnSpPr>
        <p:spPr>
          <a:xfrm flipH="1">
            <a:off x="7630689" y="873829"/>
            <a:ext cx="1883701" cy="183214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64F1B9-B2AA-CEA4-0416-77138C820877}"/>
              </a:ext>
            </a:extLst>
          </p:cNvPr>
          <p:cNvSpPr txBox="1"/>
          <p:nvPr/>
        </p:nvSpPr>
        <p:spPr>
          <a:xfrm rot="21264767">
            <a:off x="7760083" y="6569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61DE3-FF88-CA72-28B0-4CE5C09D16A6}"/>
              </a:ext>
            </a:extLst>
          </p:cNvPr>
          <p:cNvSpPr txBox="1"/>
          <p:nvPr/>
        </p:nvSpPr>
        <p:spPr>
          <a:xfrm rot="21333826">
            <a:off x="3777056" y="920894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p/A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9B5D4-EAF2-D106-1FA9-CE46ED644653}"/>
              </a:ext>
            </a:extLst>
          </p:cNvPr>
          <p:cNvSpPr txBox="1"/>
          <p:nvPr/>
        </p:nvSpPr>
        <p:spPr>
          <a:xfrm>
            <a:off x="7015734" y="2933910"/>
            <a:ext cx="5176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26 subsystems over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Math"/>
                <a:ea typeface="+mn-ea"/>
                <a:cs typeface="+mn-cs"/>
              </a:rPr>
              <a:t>±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40 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measure particle momenta, energy and particle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electromagnetic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hadronic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Silicon and Multi-pattern gas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RICH detector + time-of-flight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Auxiliary detectors (Si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ECals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and hadron polarimetry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Integration, Installation and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Non-Beam Commissioning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3EA2200-B648-F095-33B6-B2C9FC75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06" y="679644"/>
            <a:ext cx="556781" cy="4005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BEC045-E0BE-5A97-1EC6-5516C8BD3B82}"/>
              </a:ext>
            </a:extLst>
          </p:cNvPr>
          <p:cNvSpPr txBox="1"/>
          <p:nvPr/>
        </p:nvSpPr>
        <p:spPr>
          <a:xfrm>
            <a:off x="7015733" y="5752981"/>
            <a:ext cx="4767652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Highest scientific flexibility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fully 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treaming readout electronics and data acquisition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integration AI/ML capabilities from the start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B735236-AD62-DA22-51D0-6A77057B9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09" y="2802941"/>
            <a:ext cx="705051" cy="50724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56AF36-C897-F4C0-C415-40B19470AA83}"/>
              </a:ext>
            </a:extLst>
          </p:cNvPr>
          <p:cNvCxnSpPr>
            <a:cxnSpLocks/>
          </p:cNvCxnSpPr>
          <p:nvPr/>
        </p:nvCxnSpPr>
        <p:spPr>
          <a:xfrm flipH="1">
            <a:off x="5927252" y="2337418"/>
            <a:ext cx="1401362" cy="835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02C89B-DAB0-D202-A76B-E5758FCA9218}"/>
              </a:ext>
            </a:extLst>
          </p:cNvPr>
          <p:cNvCxnSpPr>
            <a:cxnSpLocks/>
          </p:cNvCxnSpPr>
          <p:nvPr/>
        </p:nvCxnSpPr>
        <p:spPr>
          <a:xfrm flipH="1">
            <a:off x="1686345" y="2389885"/>
            <a:ext cx="4751065" cy="688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ine">
            <a:extLst>
              <a:ext uri="{FF2B5EF4-FFF2-40B4-BE49-F238E27FC236}">
                <a16:creationId xmlns:a16="http://schemas.microsoft.com/office/drawing/2014/main" id="{67A45868-8373-2DC2-BB1F-004B2F625F16}"/>
              </a:ext>
            </a:extLst>
          </p:cNvPr>
          <p:cNvSpPr/>
          <p:nvPr/>
        </p:nvSpPr>
        <p:spPr>
          <a:xfrm>
            <a:off x="3021980" y="1582372"/>
            <a:ext cx="629905" cy="7293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29078175-DC1A-E3EE-8982-D1D8D667A207}"/>
              </a:ext>
            </a:extLst>
          </p:cNvPr>
          <p:cNvSpPr/>
          <p:nvPr/>
        </p:nvSpPr>
        <p:spPr>
          <a:xfrm>
            <a:off x="1990805" y="1582372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F3FEFB21-78AC-1038-9385-C22B5E1E4AF0}"/>
              </a:ext>
            </a:extLst>
          </p:cNvPr>
          <p:cNvSpPr/>
          <p:nvPr/>
        </p:nvSpPr>
        <p:spPr>
          <a:xfrm flipH="1">
            <a:off x="319230" y="1582372"/>
            <a:ext cx="198231" cy="100050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EF71E5D3-9D82-53DC-E21E-BB486CEC656D}"/>
              </a:ext>
            </a:extLst>
          </p:cNvPr>
          <p:cNvSpPr txBox="1"/>
          <p:nvPr/>
        </p:nvSpPr>
        <p:spPr>
          <a:xfrm>
            <a:off x="314186" y="1092595"/>
            <a:ext cx="93605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Luminosity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 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E9623A74-E7A8-D1AF-6695-20AA13C026C4}"/>
              </a:ext>
            </a:extLst>
          </p:cNvPr>
          <p:cNvSpPr txBox="1"/>
          <p:nvPr/>
        </p:nvSpPr>
        <p:spPr>
          <a:xfrm>
            <a:off x="1854226" y="1289932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Low-Q2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aggers</a:t>
            </a: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4A2C8418-B5DE-4F81-EB1E-666BFAF79BC8}"/>
              </a:ext>
            </a:extLst>
          </p:cNvPr>
          <p:cNvSpPr txBox="1"/>
          <p:nvPr/>
        </p:nvSpPr>
        <p:spPr>
          <a:xfrm>
            <a:off x="9847373" y="561975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Zero Degree Calorimeter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22F9000E-329E-3E0A-E236-95223D7AD3F8}"/>
              </a:ext>
            </a:extLst>
          </p:cNvPr>
          <p:cNvSpPr/>
          <p:nvPr/>
        </p:nvSpPr>
        <p:spPr>
          <a:xfrm flipH="1" flipV="1">
            <a:off x="9754840" y="1530014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0E91119-D30C-038A-8912-6CBD3F698E1D}"/>
              </a:ext>
            </a:extLst>
          </p:cNvPr>
          <p:cNvSpPr/>
          <p:nvPr/>
        </p:nvSpPr>
        <p:spPr>
          <a:xfrm>
            <a:off x="10691115" y="832848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FC5B667-84F0-A4EA-6877-417B055436BE}"/>
              </a:ext>
            </a:extLst>
          </p:cNvPr>
          <p:cNvSpPr txBox="1"/>
          <p:nvPr/>
        </p:nvSpPr>
        <p:spPr>
          <a:xfrm>
            <a:off x="8388677" y="1909370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agnet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Spectrometer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D2568108-C697-4E16-3A0B-96D6939FF739}"/>
              </a:ext>
            </a:extLst>
          </p:cNvPr>
          <p:cNvSpPr/>
          <p:nvPr/>
        </p:nvSpPr>
        <p:spPr>
          <a:xfrm flipH="1" flipV="1">
            <a:off x="7502279" y="1867055"/>
            <a:ext cx="1017711" cy="33081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07C9FEC6-88BE-2780-FC2E-B9E4FD5E36E3}"/>
              </a:ext>
            </a:extLst>
          </p:cNvPr>
          <p:cNvSpPr txBox="1"/>
          <p:nvPr/>
        </p:nvSpPr>
        <p:spPr>
          <a:xfrm>
            <a:off x="9691977" y="1978039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Roman Pots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(RPs)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Off-Momentum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etectors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(OMDs)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4991121-01ED-16E2-E15E-EAA24590A7AF}"/>
              </a:ext>
            </a:extLst>
          </p:cNvPr>
          <p:cNvSpPr/>
          <p:nvPr/>
        </p:nvSpPr>
        <p:spPr>
          <a:xfrm flipV="1">
            <a:off x="10597481" y="1478118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B1E8B34-9BEA-C57D-F323-3633A69DEFC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8A47-0B71-6F76-3875-C04B9B49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41"/>
            <a:ext cx="10515600" cy="10008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2026 Collaboration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EFDEC-32CB-ACF2-2C04-D6183E25CE5D}"/>
              </a:ext>
            </a:extLst>
          </p:cNvPr>
          <p:cNvSpPr txBox="1"/>
          <p:nvPr/>
        </p:nvSpPr>
        <p:spPr>
          <a:xfrm>
            <a:off x="924933" y="1356860"/>
            <a:ext cx="1004428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Continued authorship in the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Collaboration requires membership in a signing institution and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inclusion in an annual institutional “statement of service”.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The annual statement of service is intended to reflect institutional commitments for the coming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year, and document contributions to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carried out during the previous year. It is expected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that the majority of institutions will maintain signing status, once obtained, while they are active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members of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35DC5-2A85-2198-26B4-277A4AE923FD}"/>
              </a:ext>
            </a:extLst>
          </p:cNvPr>
          <p:cNvSpPr txBox="1"/>
          <p:nvPr/>
        </p:nvSpPr>
        <p:spPr>
          <a:xfrm>
            <a:off x="298704" y="1014889"/>
            <a:ext cx="34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</a:t>
            </a:r>
            <a:r>
              <a:rPr lang="en-US" dirty="0" err="1"/>
              <a:t>ePIC</a:t>
            </a:r>
            <a:r>
              <a:rPr lang="en-US" dirty="0"/>
              <a:t> Membership Policy: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A2A8BD0-2B55-37E5-1969-BD84C091842E}"/>
              </a:ext>
            </a:extLst>
          </p:cNvPr>
          <p:cNvSpPr txBox="1">
            <a:spLocks/>
          </p:cNvSpPr>
          <p:nvPr/>
        </p:nvSpPr>
        <p:spPr>
          <a:xfrm>
            <a:off x="480530" y="3752498"/>
            <a:ext cx="7423931" cy="2331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67% of collaborators intended to qualify for authorship in 2025</a:t>
            </a:r>
          </a:p>
          <a:p>
            <a:pPr lvl="1"/>
            <a:r>
              <a:rPr lang="en-US" sz="2000" dirty="0"/>
              <a:t>176.4 FTE* on detector, 23.1 FTE* on Physics Analysis</a:t>
            </a:r>
          </a:p>
          <a:p>
            <a:r>
              <a:rPr lang="en-US" sz="2000" dirty="0"/>
              <a:t>Process in 2026 involves a review of 2025 commitments as well as new commitments for 2026</a:t>
            </a:r>
          </a:p>
          <a:p>
            <a:pPr lvl="1"/>
            <a:r>
              <a:rPr lang="en-US" sz="1600" dirty="0"/>
              <a:t>This will tell us a lot about how </a:t>
            </a:r>
            <a:r>
              <a:rPr lang="en-US" sz="1600" dirty="0" err="1"/>
              <a:t>ePIC</a:t>
            </a:r>
            <a:r>
              <a:rPr lang="en-US" sz="1600" dirty="0"/>
              <a:t> is evolving </a:t>
            </a:r>
          </a:p>
          <a:p>
            <a:r>
              <a:rPr lang="en-US" sz="2000" dirty="0"/>
              <a:t>Survey data made available to DSC’s, WG’s to improve engagement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DD8F8A-E907-9CD0-6904-CEAE2EDA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61" y="3604980"/>
            <a:ext cx="3688898" cy="32530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8CC19-879A-8471-3CAA-B41C1560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26772-DEA5-8EF6-9D46-A9510851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F2C26-0ED9-6E77-B1C1-C108D341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AC96C-B4E4-B3C7-9B14-0896E6BD3C64}"/>
              </a:ext>
            </a:extLst>
          </p:cNvPr>
          <p:cNvSpPr txBox="1"/>
          <p:nvPr/>
        </p:nvSpPr>
        <p:spPr>
          <a:xfrm>
            <a:off x="10507453" y="3555230"/>
            <a:ext cx="153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2025 FTE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7B14A-8F50-84FE-5B75-2432DCDADED0}"/>
              </a:ext>
            </a:extLst>
          </p:cNvPr>
          <p:cNvSpPr txBox="1"/>
          <p:nvPr/>
        </p:nvSpPr>
        <p:spPr>
          <a:xfrm>
            <a:off x="1214129" y="6068105"/>
            <a:ext cx="517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FTE data undercounted due to inability of some institutions to provide data</a:t>
            </a:r>
          </a:p>
        </p:txBody>
      </p:sp>
    </p:spTree>
    <p:extLst>
      <p:ext uri="{BB962C8B-B14F-4D97-AF65-F5344CB8AC3E}">
        <p14:creationId xmlns:p14="http://schemas.microsoft.com/office/powerpoint/2010/main" val="152458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omas Jefferson National Accelerator Facility - Simple English Wikipedia,  the free encyclopedia">
            <a:extLst>
              <a:ext uri="{FF2B5EF4-FFF2-40B4-BE49-F238E27FC236}">
                <a16:creationId xmlns:a16="http://schemas.microsoft.com/office/drawing/2014/main" id="{2178E430-E2D6-6E99-FD0A-ABF67BD0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22F93-C656-BC2C-A03E-13FB547F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04" y="182563"/>
            <a:ext cx="3224452" cy="2431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Summer 2025 EICUG/</a:t>
            </a:r>
            <a:r>
              <a:rPr lang="en-US" sz="4000" b="1" dirty="0" err="1">
                <a:solidFill>
                  <a:schemeClr val="accent1"/>
                </a:solidFill>
              </a:rPr>
              <a:t>ePIC</a:t>
            </a:r>
            <a:r>
              <a:rPr lang="en-US" sz="4000" b="1" dirty="0">
                <a:solidFill>
                  <a:schemeClr val="accent1"/>
                </a:solidFill>
              </a:rPr>
              <a:t> Collaboration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60B4-E426-FFD0-F89D-71853E7D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804" y="2700509"/>
            <a:ext cx="3630609" cy="3320224"/>
          </a:xfrm>
        </p:spPr>
        <p:txBody>
          <a:bodyPr>
            <a:normAutofit/>
          </a:bodyPr>
          <a:lstStyle/>
          <a:p>
            <a:r>
              <a:rPr lang="en-US" sz="2000" dirty="0"/>
              <a:t>July 14-18</a:t>
            </a:r>
            <a:r>
              <a:rPr lang="en-US" sz="2000" baseline="30000" dirty="0"/>
              <a:t>th</a:t>
            </a:r>
            <a:r>
              <a:rPr lang="en-US" sz="2000" dirty="0"/>
              <a:t> at </a:t>
            </a:r>
            <a:r>
              <a:rPr lang="en-US" sz="2000" dirty="0" err="1"/>
              <a:t>JLab</a:t>
            </a:r>
            <a:endParaRPr lang="en-US" sz="2000" dirty="0"/>
          </a:p>
          <a:p>
            <a:r>
              <a:rPr lang="en-US" sz="2000" dirty="0"/>
              <a:t>EICUG Early Career Workshop </a:t>
            </a:r>
            <a:br>
              <a:rPr lang="en-US" sz="2000" dirty="0"/>
            </a:br>
            <a:r>
              <a:rPr lang="en-US" sz="2000" dirty="0"/>
              <a:t>July 11-13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0095A-459D-4A66-F661-CA5E3D47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0DF4D-BF3A-F55C-74AF-2499CA99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7E50B-B8E4-F591-F6EC-CE204E42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72E73-D6AF-E477-2FA6-E6F66375A74D}"/>
              </a:ext>
            </a:extLst>
          </p:cNvPr>
          <p:cNvSpPr txBox="1"/>
          <p:nvPr/>
        </p:nvSpPr>
        <p:spPr>
          <a:xfrm>
            <a:off x="8658508" y="4761786"/>
            <a:ext cx="29183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200+ </a:t>
            </a:r>
            <a:r>
              <a:rPr lang="en-US" dirty="0"/>
              <a:t>registered participants (</a:t>
            </a:r>
            <a:r>
              <a:rPr lang="en-US" dirty="0">
                <a:solidFill>
                  <a:srgbClr val="FF0000"/>
                </a:solidFill>
              </a:rPr>
              <a:t>158</a:t>
            </a:r>
            <a:r>
              <a:rPr lang="en-US" dirty="0"/>
              <a:t> in person, </a:t>
            </a:r>
            <a:r>
              <a:rPr lang="en-US" dirty="0">
                <a:solidFill>
                  <a:srgbClr val="FF0000"/>
                </a:solidFill>
              </a:rPr>
              <a:t>64</a:t>
            </a:r>
            <a:r>
              <a:rPr lang="en-US" dirty="0"/>
              <a:t> remote, </a:t>
            </a:r>
            <a:r>
              <a:rPr lang="en-US" dirty="0">
                <a:solidFill>
                  <a:srgbClr val="FF0000"/>
                </a:solidFill>
              </a:rPr>
              <a:t>30</a:t>
            </a:r>
            <a:r>
              <a:rPr lang="en-US" dirty="0"/>
              <a:t> students)</a:t>
            </a:r>
          </a:p>
        </p:txBody>
      </p:sp>
    </p:spTree>
    <p:extLst>
      <p:ext uri="{BB962C8B-B14F-4D97-AF65-F5344CB8AC3E}">
        <p14:creationId xmlns:p14="http://schemas.microsoft.com/office/powerpoint/2010/main" val="179115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ridge, water, river, building&#10;&#10;AI-generated content may be incorrect.">
            <a:extLst>
              <a:ext uri="{FF2B5EF4-FFF2-40B4-BE49-F238E27FC236}">
                <a16:creationId xmlns:a16="http://schemas.microsoft.com/office/drawing/2014/main" id="{FFA54229-CBA8-AE3C-903A-B38B9883BC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09D6B-CAF5-330C-40A0-A7BAE6E2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6120"/>
            <a:ext cx="10515600" cy="105460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 2026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6D4B-EC07-79A6-FF4A-F14D01C1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BD27-9F1F-F7DD-730C-65FE0A49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pic>
        <p:nvPicPr>
          <p:cNvPr id="2052" name="Picture 4" descr="Visually searched image">
            <a:extLst>
              <a:ext uri="{FF2B5EF4-FFF2-40B4-BE49-F238E27FC236}">
                <a16:creationId xmlns:a16="http://schemas.microsoft.com/office/drawing/2014/main" id="{214E24EA-35CB-A61E-9AF8-E5C33DCB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2987492"/>
            <a:ext cx="4919663" cy="24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5605E-A3A6-9974-4C7B-A0E7B16590F0}"/>
              </a:ext>
            </a:extLst>
          </p:cNvPr>
          <p:cNvSpPr txBox="1"/>
          <p:nvPr/>
        </p:nvSpPr>
        <p:spPr>
          <a:xfrm>
            <a:off x="1766783" y="5487432"/>
            <a:ext cx="346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(logo shamelessly stolen from </a:t>
            </a:r>
            <a:r>
              <a:rPr lang="en-US" sz="1200" dirty="0" err="1">
                <a:solidFill>
                  <a:schemeClr val="bg1"/>
                </a:solidFill>
              </a:rPr>
              <a:t>Estudiar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Canada)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6021D-7EC4-AC48-D671-891BE30CBF4B}"/>
              </a:ext>
            </a:extLst>
          </p:cNvPr>
          <p:cNvSpPr txBox="1"/>
          <p:nvPr/>
        </p:nvSpPr>
        <p:spPr>
          <a:xfrm>
            <a:off x="6352840" y="1007878"/>
            <a:ext cx="558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next </a:t>
            </a:r>
            <a:r>
              <a:rPr lang="en-US" dirty="0" err="1"/>
              <a:t>ePIC</a:t>
            </a:r>
            <a:r>
              <a:rPr lang="en-US" dirty="0"/>
              <a:t> Collaboration meeting will be </a:t>
            </a:r>
            <a:br>
              <a:rPr lang="en-US" dirty="0"/>
            </a:br>
            <a:r>
              <a:rPr lang="en-US" sz="3600" b="1" dirty="0"/>
              <a:t>January 12-16, 2026 </a:t>
            </a:r>
            <a:br>
              <a:rPr lang="en-US" dirty="0"/>
            </a:br>
            <a:r>
              <a:rPr lang="en-US" dirty="0"/>
              <a:t>in Vancouver BC, hosted by EIC Canada and TRIUMF. </a:t>
            </a:r>
          </a:p>
        </p:txBody>
      </p:sp>
      <p:sp>
        <p:nvSpPr>
          <p:cNvPr id="9" name="AutoShape 6" descr="Brand Kit | TRIUMF – Canada's Particle Accelerator Centre – TRIUMF">
            <a:extLst>
              <a:ext uri="{FF2B5EF4-FFF2-40B4-BE49-F238E27FC236}">
                <a16:creationId xmlns:a16="http://schemas.microsoft.com/office/drawing/2014/main" id="{276303E4-651A-7E92-9082-81299C0D9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47823ACF-CEC0-201F-3C65-082D4D827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734593"/>
            <a:ext cx="5200650" cy="947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2E0C94-2C99-D2EA-AD3E-E29A156ABE07}"/>
              </a:ext>
            </a:extLst>
          </p:cNvPr>
          <p:cNvSpPr txBox="1"/>
          <p:nvPr/>
        </p:nvSpPr>
        <p:spPr>
          <a:xfrm>
            <a:off x="6377224" y="3429000"/>
            <a:ext cx="2447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venue will be the Vancouver Marriott Pinnacle Downtown!</a:t>
            </a:r>
          </a:p>
          <a:p>
            <a:endParaRPr lang="en-US" dirty="0"/>
          </a:p>
          <a:p>
            <a:r>
              <a:rPr lang="en-US" dirty="0"/>
              <a:t>Registration opening soon!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82686-157C-867F-301E-76001882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 descr="Vancouver Marriott Pinnacle Downtown Hotel, Vancouver (updated prices 2025)">
            <a:extLst>
              <a:ext uri="{FF2B5EF4-FFF2-40B4-BE49-F238E27FC236}">
                <a16:creationId xmlns:a16="http://schemas.microsoft.com/office/drawing/2014/main" id="{5429C2BD-88B9-6350-926F-58E2C0E8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39" y="2489230"/>
            <a:ext cx="2784119" cy="41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03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551867-560F-575B-0358-4D6409FE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23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8E9DC1-C34B-CD3E-C901-78AE5FCB3BE4}"/>
              </a:ext>
            </a:extLst>
          </p:cNvPr>
          <p:cNvSpPr txBox="1"/>
          <p:nvPr/>
        </p:nvSpPr>
        <p:spPr>
          <a:xfrm>
            <a:off x="6906259" y="1174277"/>
            <a:ext cx="50504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 discussion on performance continues!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Next Physics Readiness Workshop scheduled for March 17-19</a:t>
            </a:r>
            <a:endParaRPr lang="en-US" sz="2000" b="1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Hosted by the University of Calabria &amp; INFN Cosenza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Indico: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indico.bnl.gov</a:t>
            </a:r>
            <a:r>
              <a:rPr lang="en-US" sz="2000" dirty="0">
                <a:hlinkClick r:id="rId2"/>
              </a:rPr>
              <a:t>/event/30283/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Hybrid format </a:t>
            </a:r>
            <a:r>
              <a:rPr lang="en-US" sz="2000" b="1" dirty="0"/>
              <a:t>- Please register </a:t>
            </a:r>
            <a:r>
              <a:rPr lang="en-US" sz="2000" dirty="0"/>
              <a:t>even if attending online (select proper option)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€150 FEE waived for students/postdocs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Possibility (limited) for ECRs support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The workshop will focus on the finalization of studies and text for the </a:t>
            </a:r>
            <a:r>
              <a:rPr lang="en-US" sz="2000" b="1" dirty="0"/>
              <a:t>TDR</a:t>
            </a:r>
            <a:r>
              <a:rPr lang="en-US" sz="2000" dirty="0"/>
              <a:t> and </a:t>
            </a:r>
            <a:r>
              <a:rPr lang="en-US" sz="2000" b="1" dirty="0"/>
              <a:t>early science</a:t>
            </a:r>
            <a:r>
              <a:rPr lang="en-US" sz="2000" dirty="0"/>
              <a:t> documents </a:t>
            </a: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9EF9750-022A-A5D0-0650-4383714E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7" y="0"/>
            <a:ext cx="6784502" cy="62245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C3929-FBA1-4724-5E0C-A2771E0F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87768-1BDA-01C4-E2E5-653868D4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</p:spTree>
    <p:extLst>
      <p:ext uri="{BB962C8B-B14F-4D97-AF65-F5344CB8AC3E}">
        <p14:creationId xmlns:p14="http://schemas.microsoft.com/office/powerpoint/2010/main" val="289438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0436-1E47-A0C9-1B9D-3047A6C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103C-9E79-C22D-854B-6331CE05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0611-9551-4881-A7A5-B252CBC7F5AC}" type="slidenum">
              <a:rPr lang="en-US" smtClean="0"/>
              <a:t>24</a:t>
            </a:fld>
            <a:endParaRPr lang="en-US"/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E603E-71E9-0A8C-47EA-3E94805DF42B}"/>
              </a:ext>
            </a:extLst>
          </p:cNvPr>
          <p:cNvSpPr txBox="1"/>
          <p:nvPr/>
        </p:nvSpPr>
        <p:spPr>
          <a:xfrm>
            <a:off x="838200" y="1572768"/>
            <a:ext cx="51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discussions with the EICUG SC, the </a:t>
            </a:r>
            <a:r>
              <a:rPr lang="en-US" dirty="0" err="1"/>
              <a:t>ePIC</a:t>
            </a:r>
            <a:r>
              <a:rPr lang="en-US" dirty="0"/>
              <a:t> CC Chair/Vice-Chair, and the </a:t>
            </a:r>
            <a:r>
              <a:rPr lang="en-US" dirty="0" err="1"/>
              <a:t>ePIC</a:t>
            </a:r>
            <a:r>
              <a:rPr lang="en-US" dirty="0"/>
              <a:t> Spokespersons and coordinators, we have accepted a bid by the UK to host the Summer 2026 joint EICUG/</a:t>
            </a:r>
            <a:r>
              <a:rPr lang="en-US" dirty="0" err="1"/>
              <a:t>ePIC</a:t>
            </a:r>
            <a:r>
              <a:rPr lang="en-US" dirty="0"/>
              <a:t> meeting at the University of Glasgow July 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</a:p>
          <a:p>
            <a:endParaRPr lang="en-US" dirty="0"/>
          </a:p>
          <a:p>
            <a:r>
              <a:rPr lang="en-US" dirty="0"/>
              <a:t>More information coming soon!</a:t>
            </a:r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9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4" y="1295400"/>
            <a:ext cx="11313629" cy="5062538"/>
          </a:xfrm>
        </p:spPr>
        <p:txBody>
          <a:bodyPr>
            <a:normAutofit/>
          </a:bodyPr>
          <a:lstStyle/>
          <a:p>
            <a:r>
              <a:rPr lang="en-US" dirty="0"/>
              <a:t>The ePIC Collaboration is strong, active and growing!</a:t>
            </a:r>
          </a:p>
          <a:p>
            <a:pPr lvl="1"/>
            <a:r>
              <a:rPr lang="en-US" dirty="0"/>
              <a:t>International participation is key to the success of </a:t>
            </a:r>
            <a:r>
              <a:rPr lang="en-US" dirty="0" err="1"/>
              <a:t>ePIC</a:t>
            </a:r>
            <a:endParaRPr lang="en-US" dirty="0"/>
          </a:p>
          <a:p>
            <a:r>
              <a:rPr lang="en-US" dirty="0"/>
              <a:t>The collaboration is committed to advancing the technical design of the detector and supporting baselining (CD-2) for the DET subproject.</a:t>
            </a:r>
          </a:p>
          <a:p>
            <a:r>
              <a:rPr lang="en-US" dirty="0"/>
              <a:t>Physics Working groups are developing the EIC Early Science Program</a:t>
            </a:r>
          </a:p>
          <a:p>
            <a:r>
              <a:rPr lang="en-US" dirty="0" err="1"/>
              <a:t>ePIC</a:t>
            </a:r>
            <a:r>
              <a:rPr lang="en-US" dirty="0"/>
              <a:t> Software and Computing has made great progress in both supporting the simulation effort and developing the </a:t>
            </a:r>
            <a:r>
              <a:rPr lang="en-US" dirty="0" err="1"/>
              <a:t>ePIC</a:t>
            </a:r>
            <a:r>
              <a:rPr lang="en-US" dirty="0"/>
              <a:t> Streaming Computing Model</a:t>
            </a:r>
          </a:p>
          <a:p>
            <a:r>
              <a:rPr lang="en-US" dirty="0"/>
              <a:t>The 2026 survey will further clarify commitments from </a:t>
            </a:r>
            <a:r>
              <a:rPr lang="en-US" dirty="0" err="1"/>
              <a:t>ePIC</a:t>
            </a:r>
            <a:r>
              <a:rPr lang="en-US" dirty="0"/>
              <a:t> institutions and the trajectory of </a:t>
            </a:r>
            <a:r>
              <a:rPr lang="en-US" dirty="0" err="1"/>
              <a:t>ePIC</a:t>
            </a:r>
            <a:r>
              <a:rPr lang="en-US" dirty="0"/>
              <a:t> engagement</a:t>
            </a:r>
          </a:p>
          <a:p>
            <a:pPr lvl="1"/>
            <a:r>
              <a:rPr lang="en-US" dirty="0"/>
              <a:t>This is an opportunity for collaboration leadership to engage with institutions and improve engagement in all parts of the collaboration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Status of the Collaboration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616" y="136525"/>
            <a:ext cx="1894108" cy="13634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4C1D4-5382-302D-4310-6F27474C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CF49E-2578-676C-9455-AB88A720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03A6E-9846-65CA-0E52-DF040573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44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05312-A196-08F1-FB0C-7EB88602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A4B52-52E0-3A12-EC6E-B2D77E09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5F8D-FD8C-BDA3-A6D6-595051A4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meline&#10;&#10;AI-generated content may be incorrect.">
            <a:extLst>
              <a:ext uri="{FF2B5EF4-FFF2-40B4-BE49-F238E27FC236}">
                <a16:creationId xmlns:a16="http://schemas.microsoft.com/office/drawing/2014/main" id="{609111DF-126E-C934-5AE7-FF12CB47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7" y="932907"/>
            <a:ext cx="9915004" cy="5577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23612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DSC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447A4-A8C3-2B69-CF62-8A393A1AC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0BA2D-BCC7-8E3F-C184-A833898D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9A708-B8C2-AE32-4406-450F662C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3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31DC65-5052-F4CF-1E07-CB09601E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7" y="994518"/>
            <a:ext cx="10423967" cy="5863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79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Working Group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82072-F7AE-58DA-B006-BFBD173B7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5CD4E-A970-A56F-C099-1E8C4BE5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F297F-84CF-5B15-D5D0-69E1A5A5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5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F4BF34-D8AC-E3DE-24B8-14A7D2E9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ight Arrow 2">
            <a:extLst>
              <a:ext uri="{FF2B5EF4-FFF2-40B4-BE49-F238E27FC236}">
                <a16:creationId xmlns:a16="http://schemas.microsoft.com/office/drawing/2014/main" id="{0002404F-A29A-5163-3469-5F36550DF768}"/>
              </a:ext>
            </a:extLst>
          </p:cNvPr>
          <p:cNvSpPr/>
          <p:nvPr/>
        </p:nvSpPr>
        <p:spPr>
          <a:xfrm>
            <a:off x="461963" y="1051853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00ACDB">
              <a:lumMod val="60000"/>
              <a:lumOff val="40000"/>
            </a:srgbClr>
          </a:solidFill>
          <a:ln w="6350" cap="flat" cmpd="sng" algn="ctr">
            <a:solidFill>
              <a:srgbClr val="00ACD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2E5BDE-DDC5-EC97-644C-3AE546FD1B60}"/>
              </a:ext>
            </a:extLst>
          </p:cNvPr>
          <p:cNvCxnSpPr/>
          <p:nvPr/>
        </p:nvCxnSpPr>
        <p:spPr bwMode="auto">
          <a:xfrm>
            <a:off x="750277" y="1049264"/>
            <a:ext cx="0" cy="60960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A70998-E5CF-9134-FCB1-85C787D9376D}"/>
              </a:ext>
            </a:extLst>
          </p:cNvPr>
          <p:cNvSpPr txBox="1"/>
          <p:nvPr/>
        </p:nvSpPr>
        <p:spPr>
          <a:xfrm>
            <a:off x="247545" y="157680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C07190-03BE-CE2D-2D0A-67FEA88C8A50}"/>
              </a:ext>
            </a:extLst>
          </p:cNvPr>
          <p:cNvSpPr txBox="1"/>
          <p:nvPr/>
        </p:nvSpPr>
        <p:spPr>
          <a:xfrm>
            <a:off x="244286" y="1940627"/>
            <a:ext cx="22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Capability: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electron polarization in parallel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electrons on 115 GeV/u heavy ion beams  (Ru or Cu)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B2F85E-197C-123F-9BB9-D13194AD6265}"/>
              </a:ext>
            </a:extLst>
          </p:cNvPr>
          <p:cNvCxnSpPr/>
          <p:nvPr/>
        </p:nvCxnSpPr>
        <p:spPr bwMode="auto">
          <a:xfrm>
            <a:off x="3133989" y="1014206"/>
            <a:ext cx="0" cy="60960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D1706A3-AA1A-0977-913C-5CAEA7C2C6C4}"/>
              </a:ext>
            </a:extLst>
          </p:cNvPr>
          <p:cNvSpPr txBox="1"/>
          <p:nvPr/>
        </p:nvSpPr>
        <p:spPr>
          <a:xfrm>
            <a:off x="2631257" y="1541745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695188-267F-FF83-73F0-E922DD3818A4}"/>
              </a:ext>
            </a:extLst>
          </p:cNvPr>
          <p:cNvSpPr txBox="1"/>
          <p:nvPr/>
        </p:nvSpPr>
        <p:spPr>
          <a:xfrm>
            <a:off x="2331258" y="1882234"/>
            <a:ext cx="222927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electron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Capability: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proton polarization in parallel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polarized electrons on 130 GeV/u Deuterium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weeks 10 GeV electrons and 130 GeV polarized protons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7178BA-4EE1-DE2D-B112-8C57C793D872}"/>
              </a:ext>
            </a:extLst>
          </p:cNvPr>
          <p:cNvCxnSpPr/>
          <p:nvPr/>
        </p:nvCxnSpPr>
        <p:spPr bwMode="auto">
          <a:xfrm>
            <a:off x="5345775" y="979037"/>
            <a:ext cx="0" cy="60960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C544655-BEBF-6E31-21BA-C19DECD3E61D}"/>
              </a:ext>
            </a:extLst>
          </p:cNvPr>
          <p:cNvSpPr txBox="1"/>
          <p:nvPr/>
        </p:nvSpPr>
        <p:spPr>
          <a:xfrm>
            <a:off x="4843043" y="1541745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D818F1-C7A8-5A36-9BE5-B2D83E234AB6}"/>
              </a:ext>
            </a:extLst>
          </p:cNvPr>
          <p:cNvSpPr txBox="1"/>
          <p:nvPr/>
        </p:nvSpPr>
        <p:spPr>
          <a:xfrm>
            <a:off x="4534987" y="1905569"/>
            <a:ext cx="22292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electron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proton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Capability: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running with hadron spin rotators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polarized electrons on 130 GeV transverse polarized protons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weeks switch to longitudinal proton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06D539-4774-51B2-E0CB-43C9675B46B9}"/>
              </a:ext>
            </a:extLst>
          </p:cNvPr>
          <p:cNvCxnSpPr/>
          <p:nvPr/>
        </p:nvCxnSpPr>
        <p:spPr bwMode="auto">
          <a:xfrm>
            <a:off x="7467032" y="1004552"/>
            <a:ext cx="0" cy="60960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483C078-B250-3F4A-8C1A-645FC0C842E8}"/>
              </a:ext>
            </a:extLst>
          </p:cNvPr>
          <p:cNvSpPr txBox="1"/>
          <p:nvPr/>
        </p:nvSpPr>
        <p:spPr>
          <a:xfrm>
            <a:off x="6964300" y="156726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4C2505-213D-C45B-9111-5CC1F4ED923C}"/>
              </a:ext>
            </a:extLst>
          </p:cNvPr>
          <p:cNvSpPr txBox="1"/>
          <p:nvPr/>
        </p:nvSpPr>
        <p:spPr>
          <a:xfrm>
            <a:off x="6730686" y="1931084"/>
            <a:ext cx="23411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electron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proton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operation of hadron spin rotators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Capability: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hadron accelerator to operate with not centered orbits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polarized electrons on 100 GeV 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electrons on 250 GeV transverse and longitudinal polarized protons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2E4881-6F6D-C0F2-E03E-EA225A9A126C}"/>
              </a:ext>
            </a:extLst>
          </p:cNvPr>
          <p:cNvCxnSpPr/>
          <p:nvPr/>
        </p:nvCxnSpPr>
        <p:spPr bwMode="auto">
          <a:xfrm>
            <a:off x="9963422" y="1002009"/>
            <a:ext cx="0" cy="60960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48F134-950F-0B3B-3DD3-0F9818BA0070}"/>
              </a:ext>
            </a:extLst>
          </p:cNvPr>
          <p:cNvSpPr txBox="1"/>
          <p:nvPr/>
        </p:nvSpPr>
        <p:spPr>
          <a:xfrm>
            <a:off x="9460690" y="1564717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9EA86D-8BB6-D55E-6207-E15BB4D945CA}"/>
              </a:ext>
            </a:extLst>
          </p:cNvPr>
          <p:cNvSpPr txBox="1"/>
          <p:nvPr/>
        </p:nvSpPr>
        <p:spPr>
          <a:xfrm>
            <a:off x="9029864" y="1882234"/>
            <a:ext cx="28725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electron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proton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operation of hadron spin rotators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operation of hadron beams with not centered orbits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polarized electrons on 100 GeV 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GeV electrons on 166 GeV transverse and longitudinal polarized He-3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Physics: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your preferred science topic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82EB512-938E-9226-533A-747D83893324}"/>
              </a:ext>
            </a:extLst>
          </p:cNvPr>
          <p:cNvSpPr/>
          <p:nvPr/>
        </p:nvSpPr>
        <p:spPr>
          <a:xfrm rot="5400000">
            <a:off x="9225423" y="2905428"/>
            <a:ext cx="276858" cy="5020005"/>
          </a:xfrm>
          <a:prstGeom prst="rightBrace">
            <a:avLst/>
          </a:prstGeom>
          <a:noFill/>
          <a:ln w="38100" cap="flat" cmpd="sng" algn="ctr">
            <a:solidFill>
              <a:srgbClr val="00ACD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E59AA1-9851-84AE-D95B-0448F71547A8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to install additional ESR RF and HSR PS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 design current and max. energies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AD1AA3-CF15-B747-DB9B-BCFDF17D97E4}"/>
              </a:ext>
            </a:extLst>
          </p:cNvPr>
          <p:cNvSpPr txBox="1"/>
          <p:nvPr/>
        </p:nvSpPr>
        <p:spPr>
          <a:xfrm>
            <a:off x="244286" y="197212"/>
            <a:ext cx="1082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EIC Early Science Program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CEB9B-DCA5-2F4E-703B-8C81E4FA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11/4/2025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E830-12DE-C501-F684-57F5AC7F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6th EIC RRB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61F5A-DBE3-EFA4-5437-71E37659BEDB}"/>
              </a:ext>
            </a:extLst>
          </p:cNvPr>
          <p:cNvSpPr txBox="1"/>
          <p:nvPr/>
        </p:nvSpPr>
        <p:spPr>
          <a:xfrm>
            <a:off x="459358" y="5377454"/>
            <a:ext cx="519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Readiness and Early Science Workshop: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Sept. 17 - 18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2025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https://indico.bnl.gov/event/29343/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04AB-8402-5FCA-349E-2CD01B7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3" y="312057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70C0"/>
                </a:solidFill>
              </a:rPr>
              <a:t>Computing-Detector </a:t>
            </a:r>
            <a:r>
              <a:rPr lang="en-US" dirty="0">
                <a:solidFill>
                  <a:srgbClr val="0070C0"/>
                </a:solidFill>
              </a:rPr>
              <a:t>Integration</a:t>
            </a: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E55D473F-25D2-244C-FDF8-078999AA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6" y="1320799"/>
            <a:ext cx="5468363" cy="5225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01860-2319-1450-E6A2-1C7FC0A02427}"/>
              </a:ext>
            </a:extLst>
          </p:cNvPr>
          <p:cNvSpPr txBox="1"/>
          <p:nvPr/>
        </p:nvSpPr>
        <p:spPr>
          <a:xfrm>
            <a:off x="272186" y="1436915"/>
            <a:ext cx="4564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event display by Dmitry Romanov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D5AC-183D-A0A6-0A93-A12956ECD841}"/>
              </a:ext>
            </a:extLst>
          </p:cNvPr>
          <p:cNvSpPr txBox="1"/>
          <p:nvPr/>
        </p:nvSpPr>
        <p:spPr>
          <a:xfrm>
            <a:off x="6096000" y="312057"/>
            <a:ext cx="562188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Readout and DAQ: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High-speed data flow: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front-end electronics are designed to support a total bandwidth of up to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Tbps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with over 3,000 fiber streams feeding data from the detector to the computing system.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 dead time: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avoiding a traditional hardware trigger, the system eliminates dead time and allows for unbiased data collection.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and ML in the Data Pipeline: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Intelligent data filtering: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AI/ML algorithms can select the most relevant collision events to study.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Real-time feedback: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AI can enable rapid detector diagnostics and optimization, with systems capable of automatically calibrating detectors and validating data.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Computing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calibration and alignment: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rapid delivery of scientific results.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Echelon Model: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Organizes resources across the computing hierarchy and enables international contributions. </a:t>
            </a:r>
          </a:p>
        </p:txBody>
      </p:sp>
    </p:spTree>
    <p:extLst>
      <p:ext uri="{BB962C8B-B14F-4D97-AF65-F5344CB8AC3E}">
        <p14:creationId xmlns:p14="http://schemas.microsoft.com/office/powerpoint/2010/main" val="1661412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E7A976-62F2-D69E-3995-512CD4A2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355971"/>
            <a:ext cx="10515600" cy="614589"/>
          </a:xfrm>
        </p:spPr>
        <p:txBody>
          <a:bodyPr>
            <a:noAutofit/>
          </a:bodyPr>
          <a:lstStyle/>
          <a:p>
            <a:pPr algn="l"/>
            <a:r>
              <a:rPr lang="en-US" sz="4000" b="1" i="0" dirty="0">
                <a:solidFill>
                  <a:schemeClr val="accent1"/>
                </a:solidFill>
                <a:effectLst/>
              </a:rPr>
              <a:t>Reminder: </a:t>
            </a:r>
            <a:r>
              <a:rPr lang="en-US" sz="4000" b="1" i="0" dirty="0" err="1">
                <a:solidFill>
                  <a:schemeClr val="accent1"/>
                </a:solidFill>
                <a:effectLst/>
              </a:rPr>
              <a:t>ePIC</a:t>
            </a:r>
            <a:r>
              <a:rPr lang="en-US" sz="4000" b="1" i="0" dirty="0">
                <a:solidFill>
                  <a:schemeClr val="accent1"/>
                </a:solidFill>
                <a:effectLst/>
              </a:rPr>
              <a:t> Collaboration Structure </a:t>
            </a:r>
          </a:p>
        </p:txBody>
      </p:sp>
      <p:pic>
        <p:nvPicPr>
          <p:cNvPr id="2" name="Google Shape;389;p41" descr="Logo&#10;&#10;Description automatically generated">
            <a:extLst>
              <a:ext uri="{FF2B5EF4-FFF2-40B4-BE49-F238E27FC236}">
                <a16:creationId xmlns:a16="http://schemas.microsoft.com/office/drawing/2014/main" id="{F013533C-D746-830B-2FEC-4D56E768A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672" y="74877"/>
            <a:ext cx="1384185" cy="1054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1B7224-A23A-1621-75B3-F3B407949003}"/>
              </a:ext>
            </a:extLst>
          </p:cNvPr>
          <p:cNvGrpSpPr/>
          <p:nvPr/>
        </p:nvGrpSpPr>
        <p:grpSpPr>
          <a:xfrm>
            <a:off x="613322" y="1251654"/>
            <a:ext cx="11248478" cy="2909119"/>
            <a:chOff x="685305" y="279869"/>
            <a:chExt cx="11248478" cy="29091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0BF6E0-85DF-B318-B792-7696D9A0117F}"/>
                </a:ext>
              </a:extLst>
            </p:cNvPr>
            <p:cNvSpPr/>
            <p:nvPr/>
          </p:nvSpPr>
          <p:spPr>
            <a:xfrm>
              <a:off x="685305" y="279869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86244D-5EE7-F3C8-AA24-74C48E99A8B1}"/>
                </a:ext>
              </a:extLst>
            </p:cNvPr>
            <p:cNvSpPr/>
            <p:nvPr/>
          </p:nvSpPr>
          <p:spPr>
            <a:xfrm>
              <a:off x="3334979" y="1754904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B33C2F-8863-AF48-4A6D-C0397F0EA651}"/>
                </a:ext>
              </a:extLst>
            </p:cNvPr>
            <p:cNvSpPr/>
            <p:nvPr/>
          </p:nvSpPr>
          <p:spPr>
            <a:xfrm>
              <a:off x="685305" y="1754904"/>
              <a:ext cx="2320065" cy="14303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>
                  <a:solidFill>
                    <a:schemeClr val="tx1"/>
                  </a:solidFill>
                </a:rPr>
                <a:t>Professional Conduct</a:t>
              </a:r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F354BF-DF0E-1221-6701-AEFD80A21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463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0067BD-FAB7-D58A-7AE7-74A08CE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965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282DE0-0BE5-4849-A129-3AC09DE52C60}"/>
                </a:ext>
              </a:extLst>
            </p:cNvPr>
            <p:cNvSpPr/>
            <p:nvPr/>
          </p:nvSpPr>
          <p:spPr>
            <a:xfrm>
              <a:off x="6396667" y="279869"/>
              <a:ext cx="2030819" cy="1444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Spokesperson’s Office</a:t>
              </a:r>
            </a:p>
            <a:p>
              <a:pPr algn="ctr"/>
              <a:r>
                <a:rPr lang="en-US" sz="1600" dirty="0"/>
                <a:t>Spokesperson (SP)</a:t>
              </a:r>
            </a:p>
            <a:p>
              <a:pPr algn="ctr"/>
              <a:r>
                <a:rPr lang="en-US" sz="1600" dirty="0"/>
                <a:t>Deputies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D58520-2D96-203B-A495-EE21B543F361}"/>
                </a:ext>
              </a:extLst>
            </p:cNvPr>
            <p:cNvSpPr/>
            <p:nvPr/>
          </p:nvSpPr>
          <p:spPr>
            <a:xfrm>
              <a:off x="8804837" y="1160722"/>
              <a:ext cx="1646638" cy="448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Executive Board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6CC22A-179E-D245-3D41-00479499A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656" y="1345189"/>
              <a:ext cx="391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A4AD32-0676-3EB0-6EB4-2A62829BFF4F}"/>
                </a:ext>
              </a:extLst>
            </p:cNvPr>
            <p:cNvSpPr/>
            <p:nvPr/>
          </p:nvSpPr>
          <p:spPr>
            <a:xfrm>
              <a:off x="3117665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Technical Coordination (TC)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9CCE86-6492-CA12-757A-A5CE587BDAC7}"/>
                </a:ext>
              </a:extLst>
            </p:cNvPr>
            <p:cNvSpPr/>
            <p:nvPr/>
          </p:nvSpPr>
          <p:spPr>
            <a:xfrm>
              <a:off x="6088322" y="2540223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Software and Computing Coordination (SCC)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0A2EE-3066-9E68-8BAD-4CD9A02613E2}"/>
                </a:ext>
              </a:extLst>
            </p:cNvPr>
            <p:cNvSpPr/>
            <p:nvPr/>
          </p:nvSpPr>
          <p:spPr>
            <a:xfrm>
              <a:off x="8893994" y="2543945"/>
              <a:ext cx="3039789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Physics Analysis Coordination 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(AC)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60CA00E-8FA4-03A7-E217-7D60ED2B8D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66097" y="775981"/>
              <a:ext cx="180148" cy="3311810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4FEFFB0-4DF6-013C-04B0-2EB5B464CD0B}"/>
                </a:ext>
              </a:extLst>
            </p:cNvPr>
            <p:cNvCxnSpPr>
              <a:cxnSpLocks/>
              <a:stCxn id="37" idx="2"/>
              <a:endCxn id="41" idx="0"/>
            </p:cNvCxnSpPr>
            <p:nvPr/>
          </p:nvCxnSpPr>
          <p:spPr>
            <a:xfrm flipH="1">
              <a:off x="7412076" y="1724343"/>
              <a:ext cx="1" cy="81588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1D0A2C-9ACB-15C4-1A67-4956967F1C3E}"/>
                </a:ext>
              </a:extLst>
            </p:cNvPr>
            <p:cNvSpPr/>
            <p:nvPr/>
          </p:nvSpPr>
          <p:spPr>
            <a:xfrm>
              <a:off x="9492471" y="342211"/>
              <a:ext cx="1646638" cy="6079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EIC Project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D5F587-1087-2876-0830-5A289FE78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223" y="640426"/>
              <a:ext cx="10649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8C6661-CE54-F889-6990-E8462C48C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8225" y="886738"/>
              <a:ext cx="9884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5CE50A6-CE01-B924-9B9F-1CDAE89D3AD4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rot="16200000" flipV="1">
              <a:off x="8811435" y="941490"/>
              <a:ext cx="203104" cy="3001805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FDE8A-B96D-1B5B-E5A5-79F3C14889D7}"/>
              </a:ext>
            </a:extLst>
          </p:cNvPr>
          <p:cNvGrpSpPr/>
          <p:nvPr/>
        </p:nvGrpSpPr>
        <p:grpSpPr>
          <a:xfrm>
            <a:off x="2115443" y="3419815"/>
            <a:ext cx="3715020" cy="2754719"/>
            <a:chOff x="2115443" y="3419815"/>
            <a:chExt cx="3715020" cy="27547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0252892-F078-4507-7258-52CA7AD37ECF}"/>
                </a:ext>
              </a:extLst>
            </p:cNvPr>
            <p:cNvGrpSpPr/>
            <p:nvPr/>
          </p:nvGrpSpPr>
          <p:grpSpPr>
            <a:xfrm>
              <a:off x="2495592" y="3419815"/>
              <a:ext cx="3334871" cy="2754719"/>
              <a:chOff x="2495592" y="3419815"/>
              <a:chExt cx="3334871" cy="275471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AE980E5-BA92-9558-5ADD-BCD7D0A7FCD6}"/>
                  </a:ext>
                </a:extLst>
              </p:cNvPr>
              <p:cNvSpPr txBox="1"/>
              <p:nvPr/>
            </p:nvSpPr>
            <p:spPr>
              <a:xfrm>
                <a:off x="2495592" y="4450985"/>
                <a:ext cx="3334871" cy="172354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Technical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 (Acting)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Silvia Dalla Torre (INFN)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Deputy TC’s: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Prakhar Garg (Yale)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John Haggerty (BNL)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Oskar Hartbrich (ORNL)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Matt Posik (Temple)</a:t>
                </a:r>
              </a:p>
            </p:txBody>
          </p:sp>
          <p:pic>
            <p:nvPicPr>
              <p:cNvPr id="50" name="Picture 49" descr="A person wearing glasses and a blue shirt&#10;&#10;Description automatically generated">
                <a:extLst>
                  <a:ext uri="{FF2B5EF4-FFF2-40B4-BE49-F238E27FC236}">
                    <a16:creationId xmlns:a16="http://schemas.microsoft.com/office/drawing/2014/main" id="{0DCC1FDE-0FBD-4BF5-AB5E-A3E9105BC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9458" y="3419815"/>
                <a:ext cx="1054432" cy="993932"/>
              </a:xfrm>
              <a:prstGeom prst="rect">
                <a:avLst/>
              </a:prstGeom>
            </p:spPr>
          </p:pic>
        </p:grpSp>
        <p:pic>
          <p:nvPicPr>
            <p:cNvPr id="3" name="Picture 2" descr="Flag of Italy - Wikipedia">
              <a:extLst>
                <a:ext uri="{FF2B5EF4-FFF2-40B4-BE49-F238E27FC236}">
                  <a16:creationId xmlns:a16="http://schemas.microsoft.com/office/drawing/2014/main" id="{34E1D303-FA2C-903C-1C00-0C8FAFFE6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443" y="4443212"/>
              <a:ext cx="501311" cy="3349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B58801-1745-7836-F76E-A671EDDA60FD}"/>
              </a:ext>
            </a:extLst>
          </p:cNvPr>
          <p:cNvGrpSpPr/>
          <p:nvPr/>
        </p:nvGrpSpPr>
        <p:grpSpPr>
          <a:xfrm>
            <a:off x="5107003" y="3407523"/>
            <a:ext cx="3921057" cy="3036358"/>
            <a:chOff x="5107003" y="3407523"/>
            <a:chExt cx="3921057" cy="303635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9E3CEAF-CE1E-B758-55A3-E39397C730CD}"/>
                </a:ext>
              </a:extLst>
            </p:cNvPr>
            <p:cNvGrpSpPr/>
            <p:nvPr/>
          </p:nvGrpSpPr>
          <p:grpSpPr>
            <a:xfrm>
              <a:off x="5693189" y="3407523"/>
              <a:ext cx="3334871" cy="2985332"/>
              <a:chOff x="5693189" y="3407523"/>
              <a:chExt cx="3334871" cy="298533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CC89405-F95D-9AC3-ACC0-F1E6BF0C6B59}"/>
                  </a:ext>
                </a:extLst>
              </p:cNvPr>
              <p:cNvSpPr txBox="1"/>
              <p:nvPr/>
            </p:nvSpPr>
            <p:spPr>
              <a:xfrm>
                <a:off x="5693189" y="4453863"/>
                <a:ext cx="3334871" cy="193899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SCC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Markus Diefenthaler (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JLab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Dmitry </a:t>
                </a:r>
                <a:r>
                  <a:rPr lang="en-US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Kalinkin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Kentucky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Deputy SCC for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Development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Torre Wenaus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(BNL, Deputy SCC for Infrastructure)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Wouter Deconinck 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(U. Manitoba, Deputy SCC for Operations)</a:t>
                </a:r>
              </a:p>
            </p:txBody>
          </p:sp>
          <p:pic>
            <p:nvPicPr>
              <p:cNvPr id="52" name="Picture 4" descr="About Us">
                <a:extLst>
                  <a:ext uri="{FF2B5EF4-FFF2-40B4-BE49-F238E27FC236}">
                    <a16:creationId xmlns:a16="http://schemas.microsoft.com/office/drawing/2014/main" id="{D2C21F26-4314-3E96-23BE-12CEE8682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831" y="3407523"/>
                <a:ext cx="1018516" cy="1018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239D185E-29A6-0982-8557-A7E4AC3DA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03" y="6062381"/>
              <a:ext cx="634707" cy="381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04D9-2708-A387-F449-6EBEB545D191}"/>
              </a:ext>
            </a:extLst>
          </p:cNvPr>
          <p:cNvGrpSpPr/>
          <p:nvPr/>
        </p:nvGrpSpPr>
        <p:grpSpPr>
          <a:xfrm>
            <a:off x="8818145" y="3359314"/>
            <a:ext cx="3334871" cy="2815220"/>
            <a:chOff x="8758254" y="3380188"/>
            <a:chExt cx="3334871" cy="2815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C6F81D-A3D4-6B26-010E-9A1918410062}"/>
                </a:ext>
              </a:extLst>
            </p:cNvPr>
            <p:cNvGrpSpPr/>
            <p:nvPr/>
          </p:nvGrpSpPr>
          <p:grpSpPr>
            <a:xfrm>
              <a:off x="8758254" y="3380188"/>
              <a:ext cx="3334871" cy="2815220"/>
              <a:chOff x="8758254" y="3380188"/>
              <a:chExt cx="3334871" cy="281522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23450E0-AFC0-35F6-AD14-B41FEFA3ECF9}"/>
                  </a:ext>
                </a:extLst>
              </p:cNvPr>
              <p:cNvGrpSpPr/>
              <p:nvPr/>
            </p:nvGrpSpPr>
            <p:grpSpPr>
              <a:xfrm>
                <a:off x="8758254" y="3380188"/>
                <a:ext cx="3334871" cy="2815220"/>
                <a:chOff x="8758254" y="3380188"/>
                <a:chExt cx="3334871" cy="281522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DEDBDB6-3072-1083-7B29-C6F6E042CB64}"/>
                    </a:ext>
                  </a:extLst>
                </p:cNvPr>
                <p:cNvGrpSpPr/>
                <p:nvPr/>
              </p:nvGrpSpPr>
              <p:grpSpPr>
                <a:xfrm>
                  <a:off x="8758254" y="3380188"/>
                  <a:ext cx="3334871" cy="2815220"/>
                  <a:chOff x="8758254" y="3380188"/>
                  <a:chExt cx="3334871" cy="2815220"/>
                </a:xfrm>
              </p:grpSpPr>
              <p:pic>
                <p:nvPicPr>
                  <p:cNvPr id="54" name="Picture 53" descr="A person in a red shir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1A37EF6-7927-518B-75C0-672F3A949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46889" y="3380188"/>
                    <a:ext cx="710591" cy="888566"/>
                  </a:xfrm>
                  <a:prstGeom prst="rect">
                    <a:avLst/>
                  </a:prstGeom>
                </p:spPr>
              </p:pic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9BC4039A-F47C-53A9-8C9F-280D5D79BE34}"/>
                      </a:ext>
                    </a:extLst>
                  </p:cNvPr>
                  <p:cNvSpPr txBox="1"/>
                  <p:nvPr/>
                </p:nvSpPr>
                <p:spPr>
                  <a:xfrm>
                    <a:off x="8758254" y="4471859"/>
                    <a:ext cx="3334871" cy="1723549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Physics Analysis Co-Coordinators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Rachel Montgomery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</a:t>
                    </a: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Glasgow</a:t>
                    </a: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)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Salvatore Fazio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(Univ. Calabria)</a:t>
                    </a:r>
                  </a:p>
                  <a:p>
                    <a:pPr marL="285750" marR="0" indent="-285750"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Rosi Reed (Deputy, Lehigh)</a:t>
                    </a:r>
                  </a:p>
                </p:txBody>
              </p:sp>
            </p:grpSp>
            <p:pic>
              <p:nvPicPr>
                <p:cNvPr id="8" name="Picture 2" descr="Flag of Italy - Wikipedia">
                  <a:extLst>
                    <a:ext uri="{FF2B5EF4-FFF2-40B4-BE49-F238E27FC236}">
                      <a16:creationId xmlns:a16="http://schemas.microsoft.com/office/drawing/2014/main" id="{0F5960B4-7785-1E1E-B71D-4FA9DCD69B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5672" y="5496010"/>
                  <a:ext cx="501311" cy="3349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3" name="Picture 2" descr="Rachel Montgomery (@physicsrachelm) / X">
                <a:extLst>
                  <a:ext uri="{FF2B5EF4-FFF2-40B4-BE49-F238E27FC236}">
                    <a16:creationId xmlns:a16="http://schemas.microsoft.com/office/drawing/2014/main" id="{2A145ECB-F8A4-A61C-A6E5-1A9D935B4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225" y="3388307"/>
                <a:ext cx="888567" cy="888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0" descr="Flag of the United Kingdom - Wikipedia">
              <a:extLst>
                <a:ext uri="{FF2B5EF4-FFF2-40B4-BE49-F238E27FC236}">
                  <a16:creationId xmlns:a16="http://schemas.microsoft.com/office/drawing/2014/main" id="{1E38DFEA-14F9-951D-F88F-29FAB4E5B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126" y="4867705"/>
              <a:ext cx="501311" cy="3237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D6044-DDD3-EAC5-D7B6-6267AE75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9493F-78CC-FAC7-9BAF-5116A414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13D82-2FBC-A16C-AB07-81ABCE92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Professional Conduct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6476902" y="1928577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Professional Conduct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Francesco </a:t>
              </a:r>
              <a:r>
                <a:rPr lang="en-US" sz="1400" dirty="0" err="1">
                  <a:solidFill>
                    <a:srgbClr val="FF0000"/>
                  </a:solidFill>
                </a:rPr>
                <a:t>Bossù</a:t>
              </a:r>
              <a:r>
                <a:rPr lang="en-US" sz="1400" dirty="0">
                  <a:solidFill>
                    <a:srgbClr val="FF0000"/>
                  </a:solidFill>
                </a:rPr>
                <a:t> (CEA-</a:t>
              </a:r>
              <a:r>
                <a:rPr lang="en-US" sz="1400" dirty="0" err="1">
                  <a:solidFill>
                    <a:srgbClr val="FF0000"/>
                  </a:solidFill>
                </a:rPr>
                <a:t>Saclay</a:t>
              </a:r>
              <a:r>
                <a:rPr lang="en-US" sz="1400" dirty="0">
                  <a:solidFill>
                    <a:srgbClr val="FF0000"/>
                  </a:solidFill>
                </a:rPr>
                <a:t>), Wouter Deconinck (University of Manitoba)</a:t>
              </a:r>
              <a:r>
                <a:rPr lang="en-US" sz="1400" dirty="0"/>
                <a:t>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</a:t>
              </a:r>
              <a:r>
                <a:rPr lang="en-US" sz="1400" dirty="0">
                  <a:solidFill>
                    <a:srgbClr val="FF0000"/>
                  </a:solidFill>
                </a:rPr>
                <a:t>Maya Shimomura (Nara Women’s University) </a:t>
              </a:r>
              <a:r>
                <a:rPr lang="en-US" sz="1400" dirty="0"/>
                <a:t>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Committees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838200" y="3187513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</a:t>
              </a:r>
              <a:r>
                <a:rPr lang="en-US" sz="1400" dirty="0">
                  <a:solidFill>
                    <a:srgbClr val="FF0000"/>
                  </a:solidFill>
                </a:rPr>
                <a:t>Nick </a:t>
              </a:r>
              <a:r>
                <a:rPr lang="en-US" sz="1400" dirty="0" err="1">
                  <a:solidFill>
                    <a:srgbClr val="FF0000"/>
                  </a:solidFill>
                </a:rPr>
                <a:t>Zachariou</a:t>
              </a:r>
              <a:r>
                <a:rPr lang="en-US" sz="1400" dirty="0">
                  <a:solidFill>
                    <a:srgbClr val="FF0000"/>
                  </a:solidFill>
                </a:rPr>
                <a:t> (York), </a:t>
              </a:r>
              <a:r>
                <a:rPr lang="en-US" sz="1400" dirty="0"/>
                <a:t>Xuan Li (LANL), </a:t>
              </a:r>
              <a:r>
                <a:rPr lang="en-US" sz="1400" dirty="0">
                  <a:solidFill>
                    <a:srgbClr val="FF0000"/>
                  </a:solidFill>
                </a:rPr>
                <a:t>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545402" y="279758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</a:t>
              </a:r>
              <a:r>
                <a:rPr lang="en-US" sz="1600" dirty="0">
                  <a:solidFill>
                    <a:srgbClr val="FF0000"/>
                  </a:solidFill>
                </a:rPr>
                <a:t>Pietro Antonioli (INFN-Bologna)</a:t>
              </a:r>
            </a:p>
            <a:p>
              <a:r>
                <a:rPr lang="en-US" sz="1400" dirty="0"/>
                <a:t>Friederike Bock (ORNL), Helen Caines (Yale), Doug Higinbotham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>
                  <a:solidFill>
                    <a:srgbClr val="FF0000"/>
                  </a:solidFill>
                </a:rPr>
                <a:t>Bedhanga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Moharty</a:t>
              </a:r>
              <a:r>
                <a:rPr lang="en-US" sz="1400" dirty="0">
                  <a:solidFill>
                    <a:srgbClr val="FF0000"/>
                  </a:solidFill>
                </a:rPr>
                <a:t> (NISER), Silvia </a:t>
              </a:r>
              <a:r>
                <a:rPr lang="en-US" sz="1400" dirty="0" err="1">
                  <a:solidFill>
                    <a:srgbClr val="FF0000"/>
                  </a:solidFill>
                </a:rPr>
                <a:t>Niccolai</a:t>
              </a:r>
              <a:r>
                <a:rPr lang="en-US" sz="1400" dirty="0">
                  <a:solidFill>
                    <a:srgbClr val="FF0000"/>
                  </a:solidFill>
                </a:rPr>
                <a:t> (IJCLAB)</a:t>
              </a:r>
              <a:r>
                <a:rPr lang="en-US" sz="1400" dirty="0"/>
                <a:t>, Marzia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2515972" y="4887290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</a:t>
              </a:r>
              <a:r>
                <a:rPr lang="en-US" sz="1400" dirty="0">
                  <a:solidFill>
                    <a:srgbClr val="FF0000"/>
                  </a:solidFill>
                </a:rPr>
                <a:t>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6847790" y="4165152"/>
            <a:ext cx="4581619" cy="2000548"/>
            <a:chOff x="6071892" y="2915559"/>
            <a:chExt cx="4581619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</a:t>
              </a:r>
              <a:r>
                <a:rPr lang="en-US" sz="1600" dirty="0">
                  <a:solidFill>
                    <a:srgbClr val="FF0000"/>
                  </a:solidFill>
                </a:rPr>
                <a:t>Annalisa </a:t>
              </a:r>
              <a:r>
                <a:rPr lang="en-US" sz="1600" dirty="0" err="1">
                  <a:solidFill>
                    <a:srgbClr val="FF0000"/>
                  </a:solidFill>
                </a:rPr>
                <a:t>Mastroserio</a:t>
              </a:r>
              <a:r>
                <a:rPr lang="en-US" sz="1600" dirty="0">
                  <a:solidFill>
                    <a:srgbClr val="FF0000"/>
                  </a:solidFill>
                </a:rPr>
                <a:t> (INFN Bari)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Lokesh Kumar (Panjab U.), Michela </a:t>
              </a:r>
              <a:r>
                <a:rPr lang="en-US" sz="1400" dirty="0" err="1">
                  <a:solidFill>
                    <a:srgbClr val="FF0000"/>
                  </a:solidFill>
                </a:rPr>
                <a:t>Chiosso</a:t>
              </a:r>
              <a:r>
                <a:rPr lang="en-US" sz="1400" dirty="0">
                  <a:solidFill>
                    <a:srgbClr val="FF0000"/>
                  </a:solidFill>
                </a:rPr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991999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414624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075" y="3684342"/>
              <a:ext cx="340436" cy="22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C32A6-BB59-6DFC-FA89-2FAF7FA7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5EF9F-60FC-ADC1-0FD2-34BB4CE7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3B40C-1526-BC39-DCF1-40ECFD00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Several </a:t>
            </a:r>
            <a:r>
              <a:rPr lang="en-US" dirty="0" err="1"/>
              <a:t>ePIC</a:t>
            </a:r>
            <a:r>
              <a:rPr lang="en-US" dirty="0"/>
              <a:t> groups successfully registered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AAB08-5C40-C463-2BE0-3CB564B2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4AB40-9AA3-A66D-B688-38A753BD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BAA804-1499-DB1A-559E-6B97CB04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8DF16-7DE3-B510-3964-64F17E91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F283-EF18-4842-FF28-0020732D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3FF3-9F54-BA8C-73CD-6DFF877D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4269-B406-E596-B3BD-312584C0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49F9E-05A3-9ED2-F6EF-6AD84E87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4D1A7-7F7C-C679-6445-C0A5C259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1023950"/>
            <a:ext cx="7542712" cy="3159278"/>
            <a:chOff x="4604495" y="1023950"/>
            <a:chExt cx="7542712" cy="3159278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10192901" y="1156533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70" y="175906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Jan. 2023</a:t>
              </a: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05" y="63407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is a community of scientists dedicated to realizing the EIC science 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ePIC Collaboration is as unique as the ePIC detector.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084976" y="6272859"/>
            <a:ext cx="177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ANL, 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285970" y="1807800"/>
            <a:ext cx="10080774" cy="3523732"/>
            <a:chOff x="419100" y="1615440"/>
            <a:chExt cx="11353800" cy="4011230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6611561" y="5206242"/>
              <a:ext cx="4916023" cy="42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EICUG/ePIC Meeting – Lehigh, July 2024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109470-7FAA-B3B1-1E80-6888A379E992}"/>
              </a:ext>
            </a:extLst>
          </p:cNvPr>
          <p:cNvGrpSpPr/>
          <p:nvPr/>
        </p:nvGrpSpPr>
        <p:grpSpPr>
          <a:xfrm>
            <a:off x="4978257" y="913908"/>
            <a:ext cx="6635507" cy="4412821"/>
            <a:chOff x="1897192" y="1023950"/>
            <a:chExt cx="6635507" cy="4412821"/>
          </a:xfrm>
        </p:grpSpPr>
        <p:pic>
          <p:nvPicPr>
            <p:cNvPr id="6" name="Picture 5" descr="A group of people posing for a photo in front of a building&#10;&#10;Description automatically generated">
              <a:extLst>
                <a:ext uri="{FF2B5EF4-FFF2-40B4-BE49-F238E27FC236}">
                  <a16:creationId xmlns:a16="http://schemas.microsoft.com/office/drawing/2014/main" id="{CD0B9EF9-DAC8-6AE1-A315-1AA67A7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192" y="1023950"/>
              <a:ext cx="6635507" cy="44128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D54C68-ABBF-7746-2363-DD58E06580B4}"/>
                </a:ext>
              </a:extLst>
            </p:cNvPr>
            <p:cNvSpPr txBox="1"/>
            <p:nvPr/>
          </p:nvSpPr>
          <p:spPr>
            <a:xfrm>
              <a:off x="6041069" y="4735779"/>
              <a:ext cx="236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Frascati, January 2025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CE348-5ACF-0424-7E3B-FC909B1B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5B8C2-702B-6D03-7A66-2E0DFEFB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87146C-B51D-1CD5-ADF7-D50B2ADB9621}"/>
              </a:ext>
            </a:extLst>
          </p:cNvPr>
          <p:cNvGrpSpPr/>
          <p:nvPr/>
        </p:nvGrpSpPr>
        <p:grpSpPr>
          <a:xfrm>
            <a:off x="1825256" y="1171065"/>
            <a:ext cx="8126606" cy="5313025"/>
            <a:chOff x="1825256" y="1171065"/>
            <a:chExt cx="8126606" cy="5313025"/>
          </a:xfrm>
        </p:grpSpPr>
        <p:pic>
          <p:nvPicPr>
            <p:cNvPr id="21" name="Picture 20" descr="A large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C4A77455-950E-F0A2-88CC-363FF5E65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5256" y="1171065"/>
              <a:ext cx="8126606" cy="53130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F84C8D-E0EC-FD35-1CFB-C5DC1ADBA71E}"/>
                </a:ext>
              </a:extLst>
            </p:cNvPr>
            <p:cNvSpPr txBox="1"/>
            <p:nvPr/>
          </p:nvSpPr>
          <p:spPr>
            <a:xfrm>
              <a:off x="4860773" y="5944092"/>
              <a:ext cx="2470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Jefferson Lab, July 2025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91501-D22C-1FBF-78D9-4B906EAB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</p:spTree>
    <p:extLst>
      <p:ext uri="{BB962C8B-B14F-4D97-AF65-F5344CB8AC3E}">
        <p14:creationId xmlns:p14="http://schemas.microsoft.com/office/powerpoint/2010/main" val="40334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AI-generated content may be incorrect.">
            <a:extLst>
              <a:ext uri="{FF2B5EF4-FFF2-40B4-BE49-F238E27FC236}">
                <a16:creationId xmlns:a16="http://schemas.microsoft.com/office/drawing/2014/main" id="{B41D32BD-2A36-97C8-60A2-DAFA796B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72" y="0"/>
            <a:ext cx="7985435" cy="518121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5C24F37-D63E-40B4-5573-2477C2784283}"/>
              </a:ext>
            </a:extLst>
          </p:cNvPr>
          <p:cNvGrpSpPr/>
          <p:nvPr/>
        </p:nvGrpSpPr>
        <p:grpSpPr>
          <a:xfrm>
            <a:off x="621000" y="341573"/>
            <a:ext cx="4021012" cy="2160793"/>
            <a:chOff x="2741443" y="4474838"/>
            <a:chExt cx="4021012" cy="2160793"/>
          </a:xfrm>
        </p:grpSpPr>
        <p:pic>
          <p:nvPicPr>
            <p:cNvPr id="13" name="Picture 12" descr="Chart, pie chart&#10;&#10;AI-generated content may be incorrect.">
              <a:extLst>
                <a:ext uri="{FF2B5EF4-FFF2-40B4-BE49-F238E27FC236}">
                  <a16:creationId xmlns:a16="http://schemas.microsoft.com/office/drawing/2014/main" id="{6BDED916-C868-2DEA-02CB-163E6A19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1443" y="4771509"/>
              <a:ext cx="2143089" cy="186412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C679AF-E916-2373-2615-668146527165}"/>
                </a:ext>
              </a:extLst>
            </p:cNvPr>
            <p:cNvSpPr txBox="1"/>
            <p:nvPr/>
          </p:nvSpPr>
          <p:spPr>
            <a:xfrm>
              <a:off x="2741444" y="4474838"/>
              <a:ext cx="1356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Institutions: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136C71-6596-45EF-6BD1-A769FBD7B78D}"/>
                </a:ext>
              </a:extLst>
            </p:cNvPr>
            <p:cNvSpPr txBox="1"/>
            <p:nvPr/>
          </p:nvSpPr>
          <p:spPr>
            <a:xfrm>
              <a:off x="4884532" y="4474838"/>
              <a:ext cx="1356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Collaborators:</a:t>
              </a:r>
            </a:p>
          </p:txBody>
        </p:sp>
        <p:pic>
          <p:nvPicPr>
            <p:cNvPr id="49" name="Picture 48" descr="A picture containing text, device, meter&#10;&#10;AI-generated content may be incorrect.">
              <a:extLst>
                <a:ext uri="{FF2B5EF4-FFF2-40B4-BE49-F238E27FC236}">
                  <a16:creationId xmlns:a16="http://schemas.microsoft.com/office/drawing/2014/main" id="{8BFDB525-5D53-4200-0B69-432CB2F8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605" y="4771509"/>
              <a:ext cx="1836850" cy="186412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8615989" y="592653"/>
            <a:ext cx="29190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&gt;1000 collaborators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182 institutions, 26 countries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015" y="66638"/>
            <a:ext cx="1721204" cy="12389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402CEC7-CADE-212F-E4F6-DB375E5D0030}"/>
              </a:ext>
            </a:extLst>
          </p:cNvPr>
          <p:cNvGrpSpPr/>
          <p:nvPr/>
        </p:nvGrpSpPr>
        <p:grpSpPr>
          <a:xfrm>
            <a:off x="5758360" y="4014062"/>
            <a:ext cx="6346128" cy="2657959"/>
            <a:chOff x="5633624" y="4069411"/>
            <a:chExt cx="6530083" cy="2788589"/>
          </a:xfrm>
        </p:grpSpPr>
        <p:pic>
          <p:nvPicPr>
            <p:cNvPr id="17" name="Picture 16" descr="A large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5AAE719B-2F23-14FE-FADC-796A8AC7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24" y="4069411"/>
              <a:ext cx="6530083" cy="278858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A502A7-1B21-3903-B045-D671436B7803}"/>
                </a:ext>
              </a:extLst>
            </p:cNvPr>
            <p:cNvSpPr txBox="1"/>
            <p:nvPr/>
          </p:nvSpPr>
          <p:spPr>
            <a:xfrm>
              <a:off x="7262192" y="6488668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Collaboration - July 2025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F84926-7CDF-3B85-4D67-50AB4B8E882D}"/>
              </a:ext>
            </a:extLst>
          </p:cNvPr>
          <p:cNvSpPr txBox="1"/>
          <p:nvPr/>
        </p:nvSpPr>
        <p:spPr>
          <a:xfrm>
            <a:off x="87512" y="3357434"/>
            <a:ext cx="5730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 is strong, active and growing: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Recognized Experiment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Adding new collaborating institutions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subdetector design reviews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Priorities: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next draft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Dec. 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the EIC Early Science plan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baselining for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detector in 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5DBA6-6CD3-59CB-8413-62B04947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11/4/2025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D4664-4BE3-C032-EEF3-1C937E9E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5E835-F6C1-87C3-8182-DE7B3C9E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</p:spTree>
    <p:extLst>
      <p:ext uri="{BB962C8B-B14F-4D97-AF65-F5344CB8AC3E}">
        <p14:creationId xmlns:p14="http://schemas.microsoft.com/office/powerpoint/2010/main" val="245390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of Hawaii at Manoa Announced as IAFOR Global Partner - The  International Academic Forum (IAFOR)">
            <a:extLst>
              <a:ext uri="{FF2B5EF4-FFF2-40B4-BE49-F238E27FC236}">
                <a16:creationId xmlns:a16="http://schemas.microsoft.com/office/drawing/2014/main" id="{2B0D2ED9-87EA-3443-BA59-226A4C6D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06" y="5390254"/>
            <a:ext cx="1484148" cy="74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               Institutions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289" y="1566746"/>
            <a:ext cx="7647598" cy="47496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RCNP/Osaka</a:t>
            </a:r>
          </a:p>
          <a:p>
            <a:pPr lvl="1"/>
            <a:r>
              <a:rPr lang="en-US" dirty="0"/>
              <a:t>CC Member Shinsuke Ota</a:t>
            </a:r>
          </a:p>
          <a:p>
            <a:r>
              <a:rPr lang="en-US" dirty="0"/>
              <a:t>Seoul National University</a:t>
            </a:r>
          </a:p>
          <a:p>
            <a:pPr lvl="1"/>
            <a:r>
              <a:rPr lang="en-US" dirty="0"/>
              <a:t>CC Member Seonho Choi</a:t>
            </a:r>
          </a:p>
          <a:p>
            <a:r>
              <a:rPr lang="en-US" dirty="0"/>
              <a:t>Texas Southern University</a:t>
            </a:r>
          </a:p>
          <a:p>
            <a:pPr lvl="1"/>
            <a:r>
              <a:rPr lang="en-US" dirty="0"/>
              <a:t>CC member </a:t>
            </a:r>
            <a:r>
              <a:rPr lang="en-US" dirty="0" err="1"/>
              <a:t>Nissem</a:t>
            </a:r>
            <a:r>
              <a:rPr lang="en-US" dirty="0"/>
              <a:t> Abdelrahman</a:t>
            </a:r>
          </a:p>
          <a:p>
            <a:r>
              <a:rPr lang="en-US" dirty="0"/>
              <a:t>Johannes Gutenberg University Mainz</a:t>
            </a:r>
          </a:p>
          <a:p>
            <a:pPr lvl="1"/>
            <a:r>
              <a:rPr lang="en-US" dirty="0"/>
              <a:t>CC member Tyler Kutz</a:t>
            </a:r>
          </a:p>
          <a:p>
            <a:r>
              <a:rPr lang="en-US" dirty="0"/>
              <a:t>Mount Allison University</a:t>
            </a:r>
          </a:p>
          <a:p>
            <a:pPr lvl="1"/>
            <a:r>
              <a:rPr lang="en-US" dirty="0"/>
              <a:t>CC member David Hornidge</a:t>
            </a:r>
          </a:p>
          <a:p>
            <a:r>
              <a:rPr lang="en-US" dirty="0"/>
              <a:t>University of Hawaii at Manoa</a:t>
            </a:r>
          </a:p>
          <a:p>
            <a:pPr lvl="1"/>
            <a:r>
              <a:rPr lang="en-US" dirty="0"/>
              <a:t>CC member Jennifer Ott</a:t>
            </a:r>
          </a:p>
        </p:txBody>
      </p:sp>
      <p:pic>
        <p:nvPicPr>
          <p:cNvPr id="1026" name="Picture 2" descr="Texas Southern University - Wikipedia">
            <a:extLst>
              <a:ext uri="{FF2B5EF4-FFF2-40B4-BE49-F238E27FC236}">
                <a16:creationId xmlns:a16="http://schemas.microsoft.com/office/drawing/2014/main" id="{AD64F58B-645F-5DA6-F387-67739C52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68" y="3159401"/>
            <a:ext cx="687531" cy="6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 Mainz - Apps on Google Play">
            <a:extLst>
              <a:ext uri="{FF2B5EF4-FFF2-40B4-BE49-F238E27FC236}">
                <a16:creationId xmlns:a16="http://schemas.microsoft.com/office/drawing/2014/main" id="{1B3A4163-4D7D-2142-573D-BADE04C6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26" y="3954797"/>
            <a:ext cx="1092263" cy="5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nt Allison University - Wikipedia">
            <a:extLst>
              <a:ext uri="{FF2B5EF4-FFF2-40B4-BE49-F238E27FC236}">
                <a16:creationId xmlns:a16="http://schemas.microsoft.com/office/drawing/2014/main" id="{87E59990-98B6-D89C-4D2B-0F3CE3C6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27" y="4682185"/>
            <a:ext cx="668072" cy="6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353" y="136525"/>
            <a:ext cx="1804597" cy="1299014"/>
          </a:xfrm>
          <a:prstGeom prst="rect">
            <a:avLst/>
          </a:prstGeom>
        </p:spPr>
      </p:pic>
      <p:pic>
        <p:nvPicPr>
          <p:cNvPr id="8" name="Picture 2" descr="Seoul National University - Wikipedia">
            <a:extLst>
              <a:ext uri="{FF2B5EF4-FFF2-40B4-BE49-F238E27FC236}">
                <a16:creationId xmlns:a16="http://schemas.microsoft.com/office/drawing/2014/main" id="{E6DC24F6-1D79-30CE-41BE-34C8E376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67" y="2421685"/>
            <a:ext cx="687531" cy="6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5E26-ABAA-E5F7-BC6A-7A770BF28A21}"/>
              </a:ext>
            </a:extLst>
          </p:cNvPr>
          <p:cNvSpPr txBox="1"/>
          <p:nvPr/>
        </p:nvSpPr>
        <p:spPr>
          <a:xfrm>
            <a:off x="9215519" y="4829589"/>
            <a:ext cx="23425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18 new institutions added since the start of 2024!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49B74-7845-DA1A-4B48-BB2783AA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4D5400-21EE-A191-8186-D2F19A3C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154521-466A-E3DA-1572-047431B4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2" descr="NSTAR2015">
            <a:extLst>
              <a:ext uri="{FF2B5EF4-FFF2-40B4-BE49-F238E27FC236}">
                <a16:creationId xmlns:a16="http://schemas.microsoft.com/office/drawing/2014/main" id="{E1899EDB-BB51-21BE-764F-DCEF96E8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81" y="1475535"/>
            <a:ext cx="784931" cy="7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D1F86-3489-72C0-98BD-148B1932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Effect of Lapse in Appropriations on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DF66E-EEF7-C0F6-DCDF-34FD3E7F5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49" y="1489719"/>
            <a:ext cx="10515600" cy="46662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unfortunate lapse in appropriations in the U.S. has had a number of consequences for </a:t>
            </a:r>
            <a:r>
              <a:rPr lang="en-US" dirty="0" err="1"/>
              <a:t>ePIC</a:t>
            </a:r>
            <a:r>
              <a:rPr lang="en-US" dirty="0"/>
              <a:t> already: </a:t>
            </a:r>
          </a:p>
          <a:p>
            <a:pPr lvl="1"/>
            <a:r>
              <a:rPr lang="en-US" dirty="0"/>
              <a:t>Restricted travel to conferences for U.S. lab personnel </a:t>
            </a:r>
          </a:p>
          <a:p>
            <a:pPr lvl="2"/>
            <a:r>
              <a:rPr lang="en-US" dirty="0"/>
              <a:t>Not just travel but participation at all in conferences has been curtailed </a:t>
            </a:r>
          </a:p>
          <a:p>
            <a:pPr lvl="1"/>
            <a:r>
              <a:rPr lang="en-US" dirty="0"/>
              <a:t>Upcoming CERN test beam: </a:t>
            </a:r>
          </a:p>
          <a:p>
            <a:pPr lvl="2"/>
            <a:r>
              <a:rPr lang="en-US" dirty="0"/>
              <a:t>Cancelled of part of MPGD test beam at CERN</a:t>
            </a:r>
          </a:p>
          <a:p>
            <a:pPr lvl="2"/>
            <a:r>
              <a:rPr lang="en-US" dirty="0"/>
              <a:t>Shuffled travel for LFHCAL CERN test beam</a:t>
            </a:r>
          </a:p>
          <a:p>
            <a:pPr lvl="2"/>
            <a:r>
              <a:rPr lang="en-US" dirty="0"/>
              <a:t>Delay in coating </a:t>
            </a:r>
            <a:r>
              <a:rPr lang="en-US" dirty="0" err="1"/>
              <a:t>dRICH</a:t>
            </a:r>
            <a:r>
              <a:rPr lang="en-US" dirty="0"/>
              <a:t> mid-sized mirror demonstrator</a:t>
            </a:r>
          </a:p>
          <a:p>
            <a:pPr lvl="1"/>
            <a:r>
              <a:rPr lang="en-US" dirty="0"/>
              <a:t>Slow down of </a:t>
            </a:r>
            <a:r>
              <a:rPr lang="en-US" dirty="0" err="1"/>
              <a:t>hpDIRC</a:t>
            </a:r>
            <a:r>
              <a:rPr lang="en-US" dirty="0"/>
              <a:t> bar refurbishment</a:t>
            </a:r>
          </a:p>
          <a:p>
            <a:pPr lvl="1"/>
            <a:r>
              <a:rPr lang="en-US" dirty="0"/>
              <a:t>Postponement of DET Subproject Readiness Review</a:t>
            </a:r>
          </a:p>
          <a:p>
            <a:pPr lvl="1"/>
            <a:r>
              <a:rPr lang="en-US" dirty="0"/>
              <a:t>Delays in research funding for university groups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Loss of productivity (enforced vacation, etc.)</a:t>
            </a:r>
          </a:p>
          <a:p>
            <a:pPr lvl="2"/>
            <a:r>
              <a:rPr lang="en-US" dirty="0"/>
              <a:t>Also lost time and effort either dealing with shutdown planning or worrying about it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9F324-E3FD-5D19-F410-DC31C882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9254A-429C-12EC-BA12-EFC44823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61C2-D1D3-26B6-6683-497255E7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DC2A-6274-62D8-7CBF-56490265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19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is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Responding?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F1A81-7418-A58F-28E4-6E64D5E09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52" y="1417321"/>
            <a:ext cx="10870096" cy="4630434"/>
          </a:xfrm>
        </p:spPr>
        <p:txBody>
          <a:bodyPr>
            <a:normAutofit/>
          </a:bodyPr>
          <a:lstStyle/>
          <a:p>
            <a:r>
              <a:rPr lang="en-US" dirty="0"/>
              <a:t>Continue to support EIC project PDR’s and move these reviews forward as much as we possibly can</a:t>
            </a:r>
          </a:p>
          <a:p>
            <a:pPr lvl="1"/>
            <a:r>
              <a:rPr lang="en-US" dirty="0"/>
              <a:t>This is absolutely critical to baselining in 2026!</a:t>
            </a:r>
          </a:p>
          <a:p>
            <a:r>
              <a:rPr lang="en-US" dirty="0"/>
              <a:t>Adapt where we can: </a:t>
            </a:r>
          </a:p>
          <a:p>
            <a:pPr lvl="1"/>
            <a:r>
              <a:rPr lang="en-US" dirty="0"/>
              <a:t>We may need to switch speakers for upcoming conferences.  This is unfortunate and will be taken into account in future speaking opportunities. </a:t>
            </a:r>
          </a:p>
          <a:p>
            <a:pPr lvl="1"/>
            <a:r>
              <a:rPr lang="en-US" dirty="0"/>
              <a:t>Plan test beam participation and support so that it can be robust against missing personnel. </a:t>
            </a:r>
          </a:p>
          <a:p>
            <a:r>
              <a:rPr lang="en-US" dirty="0"/>
              <a:t>Coming out of the shutdown will take a while as well, and effects may linger event after it is over.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0BCB-C47B-6DAB-DAF6-A4D9A800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64956-5FD3-71EF-A29E-5CF72A1E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405D-4C67-6934-34C3-F716179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5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s | 3D Arrow Right Green">
            <a:extLst>
              <a:ext uri="{FF2B5EF4-FFF2-40B4-BE49-F238E27FC236}">
                <a16:creationId xmlns:a16="http://schemas.microsoft.com/office/drawing/2014/main" id="{EA86CB8E-9667-813F-6534-F5A66824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2337228"/>
            <a:ext cx="118757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58D90-69F9-4840-D220-8445B32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85" y="258427"/>
            <a:ext cx="10515600" cy="10329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   2025 -2026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A3D427B-E578-BF6F-0798-BDD3DC27A671}"/>
              </a:ext>
            </a:extLst>
          </p:cNvPr>
          <p:cNvSpPr/>
          <p:nvPr/>
        </p:nvSpPr>
        <p:spPr>
          <a:xfrm>
            <a:off x="6003241" y="5390016"/>
            <a:ext cx="1816283" cy="1214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8975-A478-213F-0F20-B35E68B1EC59}"/>
              </a:ext>
            </a:extLst>
          </p:cNvPr>
          <p:cNvSpPr/>
          <p:nvPr/>
        </p:nvSpPr>
        <p:spPr>
          <a:xfrm>
            <a:off x="6694474" y="2258654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E4B43-AD77-DAE4-4EAC-ECA61DE19D7A}"/>
              </a:ext>
            </a:extLst>
          </p:cNvPr>
          <p:cNvSpPr/>
          <p:nvPr/>
        </p:nvSpPr>
        <p:spPr>
          <a:xfrm>
            <a:off x="5870937" y="1378248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92E5-ACE9-8689-5150-C5B0F4C05949}"/>
              </a:ext>
            </a:extLst>
          </p:cNvPr>
          <p:cNvSpPr/>
          <p:nvPr/>
        </p:nvSpPr>
        <p:spPr>
          <a:xfrm>
            <a:off x="5065457" y="4968697"/>
            <a:ext cx="1264449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572927D0-CAE3-A09F-C8A5-3AABF7B4D693}"/>
              </a:ext>
            </a:extLst>
          </p:cNvPr>
          <p:cNvCxnSpPr>
            <a:cxnSpLocks/>
          </p:cNvCxnSpPr>
          <p:nvPr/>
        </p:nvCxnSpPr>
        <p:spPr>
          <a:xfrm flipV="1">
            <a:off x="89838" y="3803912"/>
            <a:ext cx="11912497" cy="8938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81DCDB6-D2BA-D747-F2E7-348FE5158C69}"/>
              </a:ext>
            </a:extLst>
          </p:cNvPr>
          <p:cNvGrpSpPr/>
          <p:nvPr/>
        </p:nvGrpSpPr>
        <p:grpSpPr>
          <a:xfrm>
            <a:off x="0" y="2660811"/>
            <a:ext cx="1471769" cy="1339342"/>
            <a:chOff x="10562764" y="3493347"/>
            <a:chExt cx="1471769" cy="133934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39B412-6948-6B08-7159-0DB26F0AD119}"/>
                </a:ext>
              </a:extLst>
            </p:cNvPr>
            <p:cNvSpPr txBox="1"/>
            <p:nvPr/>
          </p:nvSpPr>
          <p:spPr>
            <a:xfrm>
              <a:off x="10562764" y="3493347"/>
              <a:ext cx="1471769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20-24,2025</a:t>
              </a:r>
            </a:p>
          </p:txBody>
        </p:sp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D1240A29-7AFE-DB0C-4CB4-E53CC0D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8194" y="4005209"/>
              <a:ext cx="704774" cy="827480"/>
            </a:xfrm>
            <a:prstGeom prst="rect">
              <a:avLst/>
            </a:prstGeom>
          </p:spPr>
        </p:pic>
      </p:grpSp>
      <p:pic>
        <p:nvPicPr>
          <p:cNvPr id="1099" name="Picture 1098" descr="Logo&#10;&#10;Description automatically generated">
            <a:extLst>
              <a:ext uri="{FF2B5EF4-FFF2-40B4-BE49-F238E27FC236}">
                <a16:creationId xmlns:a16="http://schemas.microsoft.com/office/drawing/2014/main" id="{50FFC686-45E9-F919-AC75-28860ED5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5" y="37396"/>
            <a:ext cx="1804597" cy="12990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6A843-1CB4-946C-C687-A2124D10900E}"/>
              </a:ext>
            </a:extLst>
          </p:cNvPr>
          <p:cNvSpPr txBox="1"/>
          <p:nvPr/>
        </p:nvSpPr>
        <p:spPr>
          <a:xfrm>
            <a:off x="10810913" y="5906958"/>
            <a:ext cx="12287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CD-2 Review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 2026</a:t>
            </a:r>
          </a:p>
        </p:txBody>
      </p:sp>
      <p:pic>
        <p:nvPicPr>
          <p:cNvPr id="24" name="Picture 4" descr="You Are Here PNG Transparent Images Free Download | Vector Files | Pngtree">
            <a:extLst>
              <a:ext uri="{FF2B5EF4-FFF2-40B4-BE49-F238E27FC236}">
                <a16:creationId xmlns:a16="http://schemas.microsoft.com/office/drawing/2014/main" id="{CCE87F71-02C8-94F2-D313-E6F14F39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76" y="2692537"/>
            <a:ext cx="1241874" cy="12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CC04B-2111-8B8F-94DE-4EAB5CB9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C457-2C4A-C75B-CFEC-CD98BF75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6th EIC RRB Meeting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09946A-C1F8-AF35-8A91-B7293DB4051D}"/>
              </a:ext>
            </a:extLst>
          </p:cNvPr>
          <p:cNvGrpSpPr/>
          <p:nvPr/>
        </p:nvGrpSpPr>
        <p:grpSpPr>
          <a:xfrm>
            <a:off x="10298374" y="3829634"/>
            <a:ext cx="1097104" cy="703622"/>
            <a:chOff x="3956982" y="4339546"/>
            <a:chExt cx="1337187" cy="70362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8F9447-61AA-DB71-CD63-080A86CC2A01}"/>
                </a:ext>
              </a:extLst>
            </p:cNvPr>
            <p:cNvSpPr txBox="1"/>
            <p:nvPr/>
          </p:nvSpPr>
          <p:spPr>
            <a:xfrm>
              <a:off x="3956982" y="4519948"/>
              <a:ext cx="133718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Vancouver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Jan. 12-16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725CB5-9D56-0895-F5F7-82A44C18B5AA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82" y="4339546"/>
              <a:ext cx="0" cy="171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029908F-3816-DA4A-EFF6-6F1B4467B0D9}"/>
              </a:ext>
            </a:extLst>
          </p:cNvPr>
          <p:cNvGrpSpPr/>
          <p:nvPr/>
        </p:nvGrpSpPr>
        <p:grpSpPr>
          <a:xfrm>
            <a:off x="5569398" y="822577"/>
            <a:ext cx="6465078" cy="4750718"/>
            <a:chOff x="5569398" y="822577"/>
            <a:chExt cx="6465078" cy="475071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70BEF0-666A-B898-F9A9-3C07355205F9}"/>
                </a:ext>
              </a:extLst>
            </p:cNvPr>
            <p:cNvGrpSpPr/>
            <p:nvPr/>
          </p:nvGrpSpPr>
          <p:grpSpPr>
            <a:xfrm>
              <a:off x="5569398" y="822577"/>
              <a:ext cx="6465078" cy="2970045"/>
              <a:chOff x="5569398" y="822577"/>
              <a:chExt cx="6465078" cy="297004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C8912FB-E4B7-DB16-8653-711C157CB403}"/>
                  </a:ext>
                </a:extLst>
              </p:cNvPr>
              <p:cNvGrpSpPr/>
              <p:nvPr/>
            </p:nvGrpSpPr>
            <p:grpSpPr>
              <a:xfrm>
                <a:off x="5569398" y="822577"/>
                <a:ext cx="1226631" cy="2970045"/>
                <a:chOff x="6106188" y="1412835"/>
                <a:chExt cx="1226631" cy="2970045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EE0B54-744B-5FBA-2A4E-E9BDB37D0AA8}"/>
                    </a:ext>
                  </a:extLst>
                </p:cNvPr>
                <p:cNvSpPr txBox="1"/>
                <p:nvPr/>
              </p:nvSpPr>
              <p:spPr>
                <a:xfrm>
                  <a:off x="6106188" y="1412835"/>
                  <a:ext cx="1226631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DOE OPA Status </a:t>
                  </a:r>
                  <a:b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5-7</a:t>
                  </a:r>
                  <a:r>
                    <a:rPr kumimoji="0" lang="en-US" sz="105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August, 2025</a:t>
                  </a: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C0C00C86-6E67-829E-3A63-B14674B5C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1579" y="1926668"/>
                  <a:ext cx="0" cy="24562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12E10FB-481E-43A9-CA3C-FF668EAFF6B7}"/>
                  </a:ext>
                </a:extLst>
              </p:cNvPr>
              <p:cNvGrpSpPr/>
              <p:nvPr/>
            </p:nvGrpSpPr>
            <p:grpSpPr>
              <a:xfrm>
                <a:off x="11145726" y="2814343"/>
                <a:ext cx="888750" cy="978279"/>
                <a:chOff x="11145726" y="2814343"/>
                <a:chExt cx="888750" cy="978279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713F0BF-97E7-DBC7-C5F9-9D30E224BF1A}"/>
                    </a:ext>
                  </a:extLst>
                </p:cNvPr>
                <p:cNvSpPr txBox="1"/>
                <p:nvPr/>
              </p:nvSpPr>
              <p:spPr>
                <a:xfrm>
                  <a:off x="11145726" y="2814343"/>
                  <a:ext cx="888750" cy="5770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DOE IPR and ICR, 9-13</a:t>
                  </a:r>
                  <a:r>
                    <a:rPr kumimoji="0" lang="en-US" sz="105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March. 2026</a:t>
                  </a: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B2E02F8-E053-FF25-C195-E1DA1AAC8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0939" y="3418328"/>
                  <a:ext cx="0" cy="3742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1F7C6F-15FB-A882-12D6-06230B948DB0}"/>
                </a:ext>
              </a:extLst>
            </p:cNvPr>
            <p:cNvSpPr txBox="1"/>
            <p:nvPr/>
          </p:nvSpPr>
          <p:spPr>
            <a:xfrm>
              <a:off x="10629736" y="4803854"/>
              <a:ext cx="12830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</a:rPr>
                <a:t>Detector Baseline Readiness Review</a:t>
              </a:r>
              <a:br>
                <a:rPr lang="en-US" sz="1100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</a:rPr>
                <a:t>February 3-5,2026 </a:t>
              </a:r>
              <a:br>
                <a:rPr lang="en-US" sz="1100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</a:rPr>
                <a:t>(tentative)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063129C8-03F4-9054-0DDE-254B58A11AD3}"/>
                </a:ext>
              </a:extLst>
            </p:cNvPr>
            <p:cNvCxnSpPr>
              <a:cxnSpLocks/>
            </p:cNvCxnSpPr>
            <p:nvPr/>
          </p:nvCxnSpPr>
          <p:spPr>
            <a:xfrm>
              <a:off x="11459141" y="3813006"/>
              <a:ext cx="0" cy="1001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6CECAEA2-3381-7E06-7567-B96381116A27}"/>
              </a:ext>
            </a:extLst>
          </p:cNvPr>
          <p:cNvGrpSpPr/>
          <p:nvPr/>
        </p:nvGrpSpPr>
        <p:grpSpPr>
          <a:xfrm>
            <a:off x="1660870" y="1189966"/>
            <a:ext cx="8864296" cy="5248026"/>
            <a:chOff x="1660870" y="1189966"/>
            <a:chExt cx="8864296" cy="5248026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0E1517A9-15B2-59E4-3637-31EF7340E70C}"/>
                </a:ext>
              </a:extLst>
            </p:cNvPr>
            <p:cNvGrpSpPr/>
            <p:nvPr/>
          </p:nvGrpSpPr>
          <p:grpSpPr>
            <a:xfrm>
              <a:off x="6257490" y="1189966"/>
              <a:ext cx="1397987" cy="2579318"/>
              <a:chOff x="6257490" y="1189966"/>
              <a:chExt cx="1397987" cy="2579318"/>
            </a:xfrm>
          </p:grpSpPr>
          <p:cxnSp>
            <p:nvCxnSpPr>
              <p:cNvPr id="1024" name="Straight Arrow Connector 1023">
                <a:extLst>
                  <a:ext uri="{FF2B5EF4-FFF2-40B4-BE49-F238E27FC236}">
                    <a16:creationId xmlns:a16="http://schemas.microsoft.com/office/drawing/2014/main" id="{AD40859B-4F5B-3DFC-965C-E0777AA332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7748" y="1830973"/>
                <a:ext cx="0" cy="19383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F8E1A0C-AD78-DCA6-4559-CBB287D57DA3}"/>
                  </a:ext>
                </a:extLst>
              </p:cNvPr>
              <p:cNvSpPr txBox="1"/>
              <p:nvPr/>
            </p:nvSpPr>
            <p:spPr>
              <a:xfrm>
                <a:off x="6257490" y="1189966"/>
                <a:ext cx="1397987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Physics Readiness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Sept. 17-18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30BB4AFA-9BCE-99E9-5765-E7D3BCC62E2F}"/>
                </a:ext>
              </a:extLst>
            </p:cNvPr>
            <p:cNvGrpSpPr/>
            <p:nvPr/>
          </p:nvGrpSpPr>
          <p:grpSpPr>
            <a:xfrm>
              <a:off x="3332040" y="2147067"/>
              <a:ext cx="1070606" cy="1669597"/>
              <a:chOff x="3923024" y="2152198"/>
              <a:chExt cx="1070606" cy="166959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285ACE-41A2-E2E5-01EE-CCCB52473273}"/>
                  </a:ext>
                </a:extLst>
              </p:cNvPr>
              <p:cNvSpPr txBox="1"/>
              <p:nvPr/>
            </p:nvSpPr>
            <p:spPr>
              <a:xfrm>
                <a:off x="3923024" y="2152198"/>
                <a:ext cx="1070606" cy="10618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Technical Interchange – May 12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751484D4-6ADF-D0B2-9A79-8AC7E588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310" y="3214027"/>
                <a:ext cx="0" cy="6077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F65D60-FF65-A57E-6384-53ED19785CCC}"/>
                </a:ext>
              </a:extLst>
            </p:cNvPr>
            <p:cNvGrpSpPr/>
            <p:nvPr/>
          </p:nvGrpSpPr>
          <p:grpSpPr>
            <a:xfrm>
              <a:off x="2815809" y="1377858"/>
              <a:ext cx="1237691" cy="2430725"/>
              <a:chOff x="7432359" y="1150419"/>
              <a:chExt cx="1237691" cy="243072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3CC3DC5-294F-C15D-9B7C-184F7441B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1766799"/>
                <a:ext cx="0" cy="18143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795986-B893-FFE2-60C1-92CAEB953B68}"/>
                  </a:ext>
                </a:extLst>
              </p:cNvPr>
              <p:cNvSpPr txBox="1"/>
              <p:nvPr/>
            </p:nvSpPr>
            <p:spPr>
              <a:xfrm>
                <a:off x="7432359" y="1150419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Early Physics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24-25, 2025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A6558E-336E-F7B0-A3B3-110366CDE69D}"/>
                </a:ext>
              </a:extLst>
            </p:cNvPr>
            <p:cNvGrpSpPr/>
            <p:nvPr/>
          </p:nvGrpSpPr>
          <p:grpSpPr>
            <a:xfrm>
              <a:off x="9298535" y="2834807"/>
              <a:ext cx="1226631" cy="994828"/>
              <a:chOff x="1364259" y="3215250"/>
              <a:chExt cx="680654" cy="90604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9FBF5BE-C3C5-9760-3D1A-3304B9A987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2741" y="3887990"/>
                <a:ext cx="1229" cy="2333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01AD7F-DDE1-F6FA-5384-A1FF51E96FB6}"/>
                  </a:ext>
                </a:extLst>
              </p:cNvPr>
              <p:cNvSpPr txBox="1"/>
              <p:nvPr/>
            </p:nvSpPr>
            <p:spPr>
              <a:xfrm>
                <a:off x="1364259" y="3215250"/>
                <a:ext cx="680654" cy="672740"/>
              </a:xfrm>
              <a:prstGeom prst="rect">
                <a:avLst/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pre-TDR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Next Draft</a:t>
                </a:r>
                <a:b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(Dec 2025)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205390-DCEC-7A4A-F755-B710CAD222A2}"/>
                </a:ext>
              </a:extLst>
            </p:cNvPr>
            <p:cNvGrpSpPr/>
            <p:nvPr/>
          </p:nvGrpSpPr>
          <p:grpSpPr>
            <a:xfrm>
              <a:off x="1660870" y="3800530"/>
              <a:ext cx="766204" cy="1640677"/>
              <a:chOff x="3733929" y="3225098"/>
              <a:chExt cx="766204" cy="196157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C16FC-55C9-354D-5BE8-FF153E700585}"/>
                  </a:ext>
                </a:extLst>
              </p:cNvPr>
              <p:cNvSpPr txBox="1"/>
              <p:nvPr/>
            </p:nvSpPr>
            <p:spPr>
              <a:xfrm>
                <a:off x="3733929" y="4496724"/>
                <a:ext cx="766204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EICO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2-4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659BF5-40BF-8932-626E-D951B1DD2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4574" y="3225098"/>
                <a:ext cx="6269" cy="12126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C11A1E-CD77-7311-300E-BE82D981D6D2}"/>
                </a:ext>
              </a:extLst>
            </p:cNvPr>
            <p:cNvGrpSpPr/>
            <p:nvPr/>
          </p:nvGrpSpPr>
          <p:grpSpPr>
            <a:xfrm>
              <a:off x="3088034" y="3800530"/>
              <a:ext cx="1237691" cy="2252478"/>
              <a:chOff x="7340205" y="477818"/>
              <a:chExt cx="1237691" cy="225247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FB02C6C-49E7-116D-EB2C-F61A877CB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5835" y="477818"/>
                <a:ext cx="0" cy="16406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85B80F-C463-AE07-8665-7DE674CBFDAF}"/>
                  </a:ext>
                </a:extLst>
              </p:cNvPr>
              <p:cNvSpPr txBox="1"/>
              <p:nvPr/>
            </p:nvSpPr>
            <p:spPr>
              <a:xfrm>
                <a:off x="7340205" y="2153215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HSF-India/</a:t>
                </a: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13-17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FF18E07-2EC3-E200-8A70-EE007B9AD42D}"/>
                </a:ext>
              </a:extLst>
            </p:cNvPr>
            <p:cNvGrpSpPr/>
            <p:nvPr/>
          </p:nvGrpSpPr>
          <p:grpSpPr>
            <a:xfrm>
              <a:off x="2307412" y="2242651"/>
              <a:ext cx="943457" cy="1526370"/>
              <a:chOff x="7408957" y="2038142"/>
              <a:chExt cx="943457" cy="154300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3E7D35E-3D3C-DDE9-F2E4-9B1435988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2782457"/>
                <a:ext cx="0" cy="7986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F035E0-06BB-41F7-DB4F-FFCBEC83DD9E}"/>
                  </a:ext>
                </a:extLst>
              </p:cNvPr>
              <p:cNvSpPr txBox="1"/>
              <p:nvPr/>
            </p:nvSpPr>
            <p:spPr>
              <a:xfrm>
                <a:off x="7408957" y="2038142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BIC In-Person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9-11,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9070AE-727B-54F7-8CB1-A145961E33D3}"/>
                </a:ext>
              </a:extLst>
            </p:cNvPr>
            <p:cNvGrpSpPr/>
            <p:nvPr/>
          </p:nvGrpSpPr>
          <p:grpSpPr>
            <a:xfrm>
              <a:off x="4553229" y="2286997"/>
              <a:ext cx="943457" cy="1526370"/>
              <a:chOff x="7408957" y="2038142"/>
              <a:chExt cx="943457" cy="1543002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6470837-4A8F-E565-C784-4556B79C5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2782457"/>
                <a:ext cx="0" cy="7986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04BD7E-F64F-AC0A-CB32-11E99CA1D5E8}"/>
                  </a:ext>
                </a:extLst>
              </p:cNvPr>
              <p:cNvSpPr txBox="1"/>
              <p:nvPr/>
            </p:nvSpPr>
            <p:spPr>
              <a:xfrm>
                <a:off x="7408957" y="2038142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SVT Summer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Workfest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9-11,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27F832-D0C4-550F-3C79-D1C5B7323191}"/>
                </a:ext>
              </a:extLst>
            </p:cNvPr>
            <p:cNvGrpSpPr/>
            <p:nvPr/>
          </p:nvGrpSpPr>
          <p:grpSpPr>
            <a:xfrm>
              <a:off x="3803683" y="3817645"/>
              <a:ext cx="944630" cy="1659804"/>
              <a:chOff x="7518391" y="477818"/>
              <a:chExt cx="944630" cy="165980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7C7139A-9E96-7ECE-6BD9-D9A891FF1F6C}"/>
                  </a:ext>
                </a:extLst>
              </p:cNvPr>
              <p:cNvCxnSpPr>
                <a:cxnSpLocks/>
                <a:endCxn id="63" idx="0"/>
              </p:cNvCxnSpPr>
              <p:nvPr/>
            </p:nvCxnSpPr>
            <p:spPr>
              <a:xfrm>
                <a:off x="7975835" y="477818"/>
                <a:ext cx="14871" cy="921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EC4600A-07E4-13E0-BA4C-D918F0B0E516}"/>
                  </a:ext>
                </a:extLst>
              </p:cNvPr>
              <p:cNvSpPr txBox="1"/>
              <p:nvPr/>
            </p:nvSpPr>
            <p:spPr>
              <a:xfrm>
                <a:off x="7518391" y="1398958"/>
                <a:ext cx="944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Calorimetry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5-9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30783E-5627-E6D5-6EC5-95B65DBC5B4C}"/>
                </a:ext>
              </a:extLst>
            </p:cNvPr>
            <p:cNvGrpSpPr/>
            <p:nvPr/>
          </p:nvGrpSpPr>
          <p:grpSpPr>
            <a:xfrm>
              <a:off x="6817688" y="1787360"/>
              <a:ext cx="1207099" cy="1995824"/>
              <a:chOff x="1021998" y="2071529"/>
              <a:chExt cx="750973" cy="167412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02CA8-B607-1E93-B22B-5D6D446A9FB8}"/>
                  </a:ext>
                </a:extLst>
              </p:cNvPr>
              <p:cNvSpPr txBox="1"/>
              <p:nvPr/>
            </p:nvSpPr>
            <p:spPr>
              <a:xfrm>
                <a:off x="1021998" y="2071529"/>
                <a:ext cx="750973" cy="619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Review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 6-7, 2025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8140A9-5213-5160-95F7-DF20AE808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105" y="2631729"/>
                <a:ext cx="2698" cy="11139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20EF6F1A-E797-B609-DF7B-930D2BB3C953}"/>
                </a:ext>
              </a:extLst>
            </p:cNvPr>
            <p:cNvGrpSpPr/>
            <p:nvPr/>
          </p:nvGrpSpPr>
          <p:grpSpPr>
            <a:xfrm>
              <a:off x="9510044" y="3814749"/>
              <a:ext cx="943457" cy="2623243"/>
              <a:chOff x="10121386" y="188877"/>
              <a:chExt cx="943457" cy="2651825"/>
            </a:xfrm>
          </p:grpSpPr>
          <p:cxnSp>
            <p:nvCxnSpPr>
              <p:cNvPr id="1039" name="Straight Arrow Connector 1038">
                <a:extLst>
                  <a:ext uri="{FF2B5EF4-FFF2-40B4-BE49-F238E27FC236}">
                    <a16:creationId xmlns:a16="http://schemas.microsoft.com/office/drawing/2014/main" id="{43B74696-2C0D-69FA-A48B-0BFD031B8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5887" y="188877"/>
                <a:ext cx="0" cy="21236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99B498A6-E095-8188-A494-709F39D3EEEF}"/>
                  </a:ext>
                </a:extLst>
              </p:cNvPr>
              <p:cNvSpPr txBox="1"/>
              <p:nvPr/>
            </p:nvSpPr>
            <p:spPr>
              <a:xfrm>
                <a:off x="10121386" y="2257333"/>
                <a:ext cx="943457" cy="5833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SVT </a:t>
                </a: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Workfest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Dec 15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-19,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5B22BE1-38E6-0B63-1315-6E7652881A2E}"/>
              </a:ext>
            </a:extLst>
          </p:cNvPr>
          <p:cNvGrpSpPr/>
          <p:nvPr/>
        </p:nvGrpSpPr>
        <p:grpSpPr>
          <a:xfrm>
            <a:off x="4216857" y="3829634"/>
            <a:ext cx="859902" cy="2967541"/>
            <a:chOff x="971130" y="3076186"/>
            <a:chExt cx="859902" cy="258985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EF9008-DFE5-A24A-B259-359E0B4CCAA3}"/>
                </a:ext>
              </a:extLst>
            </p:cNvPr>
            <p:cNvSpPr txBox="1"/>
            <p:nvPr/>
          </p:nvSpPr>
          <p:spPr>
            <a:xfrm>
              <a:off x="971130" y="4896599"/>
              <a:ext cx="85990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5th EIC RRB Meeting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5-6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2025</a:t>
              </a:r>
            </a:p>
          </p:txBody>
        </p: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F982EE87-43B0-3710-CF0A-99B96737CBCC}"/>
                </a:ext>
              </a:extLst>
            </p:cNvPr>
            <p:cNvCxnSpPr>
              <a:cxnSpLocks/>
            </p:cNvCxnSpPr>
            <p:nvPr/>
          </p:nvCxnSpPr>
          <p:spPr>
            <a:xfrm>
              <a:off x="1537783" y="3076186"/>
              <a:ext cx="0" cy="1820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85EAD17D-D537-C9B9-5611-F910C7F300DB}"/>
              </a:ext>
            </a:extLst>
          </p:cNvPr>
          <p:cNvGrpSpPr/>
          <p:nvPr/>
        </p:nvGrpSpPr>
        <p:grpSpPr>
          <a:xfrm>
            <a:off x="8176663" y="3802545"/>
            <a:ext cx="879956" cy="2540192"/>
            <a:chOff x="8991918" y="3771386"/>
            <a:chExt cx="879956" cy="19778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AF918-05F4-1360-F75B-FBD96E47F52B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82" y="3771386"/>
              <a:ext cx="0" cy="13629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E4C629-3185-0040-2F52-B1C76BFC90E8}"/>
                </a:ext>
              </a:extLst>
            </p:cNvPr>
            <p:cNvSpPr txBox="1"/>
            <p:nvPr/>
          </p:nvSpPr>
          <p:spPr>
            <a:xfrm>
              <a:off x="8991918" y="5150142"/>
              <a:ext cx="879956" cy="599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6th EIC RRB Meeting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 4-5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66822EB-746C-B0EF-0688-67B5FD1EFE62}"/>
              </a:ext>
            </a:extLst>
          </p:cNvPr>
          <p:cNvGrpSpPr/>
          <p:nvPr/>
        </p:nvGrpSpPr>
        <p:grpSpPr>
          <a:xfrm>
            <a:off x="1345242" y="111260"/>
            <a:ext cx="10511125" cy="6547263"/>
            <a:chOff x="1345242" y="111260"/>
            <a:chExt cx="10511125" cy="6547263"/>
          </a:xfrm>
        </p:grpSpPr>
        <p:grpSp>
          <p:nvGrpSpPr>
            <p:cNvPr id="1098" name="Group 1097">
              <a:extLst>
                <a:ext uri="{FF2B5EF4-FFF2-40B4-BE49-F238E27FC236}">
                  <a16:creationId xmlns:a16="http://schemas.microsoft.com/office/drawing/2014/main" id="{FF9E5F5A-E13C-B67A-7A92-67A2418F5A66}"/>
                </a:ext>
              </a:extLst>
            </p:cNvPr>
            <p:cNvGrpSpPr/>
            <p:nvPr/>
          </p:nvGrpSpPr>
          <p:grpSpPr>
            <a:xfrm>
              <a:off x="4858990" y="3833755"/>
              <a:ext cx="1226631" cy="2006384"/>
              <a:chOff x="3079044" y="3801388"/>
              <a:chExt cx="1226631" cy="2006384"/>
            </a:xfrm>
          </p:grpSpPr>
          <p:sp>
            <p:nvSpPr>
              <p:cNvPr id="1094" name="TextBox 1093">
                <a:extLst>
                  <a:ext uri="{FF2B5EF4-FFF2-40B4-BE49-F238E27FC236}">
                    <a16:creationId xmlns:a16="http://schemas.microsoft.com/office/drawing/2014/main" id="{CDCC5381-0CB3-D2A1-37D1-F97642E724CB}"/>
                  </a:ext>
                </a:extLst>
              </p:cNvPr>
              <p:cNvSpPr txBox="1"/>
              <p:nvPr/>
            </p:nvSpPr>
            <p:spPr>
              <a:xfrm>
                <a:off x="3079044" y="4907526"/>
                <a:ext cx="1226631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FDR: Backward &amp; Forward EM Calorimetry, Barrel &amp; Forward HCAL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 2025</a:t>
                </a:r>
              </a:p>
            </p:txBody>
          </p: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469E181D-9E37-F647-0575-E91EA37A0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452" y="3801388"/>
                <a:ext cx="0" cy="1134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FBE8E766-3453-E9C5-7FC8-AD338A8203A9}"/>
                </a:ext>
              </a:extLst>
            </p:cNvPr>
            <p:cNvGrpSpPr/>
            <p:nvPr/>
          </p:nvGrpSpPr>
          <p:grpSpPr>
            <a:xfrm>
              <a:off x="1345242" y="1418028"/>
              <a:ext cx="1306043" cy="2341959"/>
              <a:chOff x="3490989" y="1467514"/>
              <a:chExt cx="1306043" cy="2341959"/>
            </a:xfrm>
          </p:grpSpPr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A55D02ED-04FB-3E13-C071-9A8014B9D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592" y="2253882"/>
                <a:ext cx="0" cy="15555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F1F52E58-220B-1D1C-9D0A-A7654604A113}"/>
                  </a:ext>
                </a:extLst>
              </p:cNvPr>
              <p:cNvSpPr txBox="1"/>
              <p:nvPr/>
            </p:nvSpPr>
            <p:spPr>
              <a:xfrm>
                <a:off x="3490989" y="1467514"/>
                <a:ext cx="1306043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Cerenkov PID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1-2, 2025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FDR: BABAR DIRC Bar Refurbishment</a:t>
                </a: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80191080-32B9-4041-109E-B57E40DE1FEA}"/>
                </a:ext>
              </a:extLst>
            </p:cNvPr>
            <p:cNvGrpSpPr/>
            <p:nvPr/>
          </p:nvGrpSpPr>
          <p:grpSpPr>
            <a:xfrm>
              <a:off x="4905491" y="1266879"/>
              <a:ext cx="1007114" cy="2520249"/>
              <a:chOff x="3735584" y="2097600"/>
              <a:chExt cx="1007114" cy="3013185"/>
            </a:xfrm>
          </p:grpSpPr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BFDC8A9E-1A7C-715F-2653-73CA99CF5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843" y="3225098"/>
                <a:ext cx="15045" cy="18856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CC3C030-1F63-2A96-6523-FAE7E7E179C7}"/>
                  </a:ext>
                </a:extLst>
              </p:cNvPr>
              <p:cNvSpPr txBox="1"/>
              <p:nvPr/>
            </p:nvSpPr>
            <p:spPr>
              <a:xfrm>
                <a:off x="3735584" y="2097600"/>
                <a:ext cx="1007114" cy="107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10th Detector Advisory Committee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11-13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 </a:t>
                </a:r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8353EB94-74CF-AC63-B692-6A2BB2787001}"/>
                </a:ext>
              </a:extLst>
            </p:cNvPr>
            <p:cNvGrpSpPr/>
            <p:nvPr/>
          </p:nvGrpSpPr>
          <p:grpSpPr>
            <a:xfrm>
              <a:off x="7674188" y="1302636"/>
              <a:ext cx="1349041" cy="2505745"/>
              <a:chOff x="6554163" y="1289871"/>
              <a:chExt cx="1349041" cy="2505745"/>
            </a:xfrm>
          </p:grpSpPr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EAD9C827-C599-6B11-3BF9-2701380F7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88" y="1702420"/>
                <a:ext cx="0" cy="20931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6" name="TextBox 1065">
                <a:extLst>
                  <a:ext uri="{FF2B5EF4-FFF2-40B4-BE49-F238E27FC236}">
                    <a16:creationId xmlns:a16="http://schemas.microsoft.com/office/drawing/2014/main" id="{87384E81-DAFE-1795-9851-A6CF96C3C6CC}"/>
                  </a:ext>
                </a:extLst>
              </p:cNvPr>
              <p:cNvSpPr txBox="1"/>
              <p:nvPr/>
            </p:nvSpPr>
            <p:spPr>
              <a:xfrm>
                <a:off x="6554163" y="1289871"/>
                <a:ext cx="134904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H</a:t>
                </a: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C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als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fwd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Oct. 30-31, 2025</a:t>
                </a:r>
              </a:p>
            </p:txBody>
          </p:sp>
        </p:grp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070B11E-403E-7083-FA94-FC07495B41FF}"/>
                </a:ext>
              </a:extLst>
            </p:cNvPr>
            <p:cNvGrpSpPr/>
            <p:nvPr/>
          </p:nvGrpSpPr>
          <p:grpSpPr>
            <a:xfrm>
              <a:off x="9084898" y="3820329"/>
              <a:ext cx="1048881" cy="1482388"/>
              <a:chOff x="2553955" y="2934567"/>
              <a:chExt cx="1048881" cy="1011380"/>
            </a:xfrm>
          </p:grpSpPr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B2C24C02-30B2-A55F-03F5-B2B317A87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7631" y="2934567"/>
                <a:ext cx="0" cy="3324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F6C43950-D12C-B95F-A133-3303D776202D}"/>
                  </a:ext>
                </a:extLst>
              </p:cNvPr>
              <p:cNvSpPr txBox="1"/>
              <p:nvPr/>
            </p:nvSpPr>
            <p:spPr>
              <a:xfrm>
                <a:off x="2553955" y="3221499"/>
                <a:ext cx="1048881" cy="7244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+ Installation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(inside and outside GST)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Week of Dec. 8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2026</a:t>
                </a:r>
              </a:p>
            </p:txBody>
          </p:sp>
        </p:grpSp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755C75AE-A62C-2ED9-1B7B-E9D0FCA59CCC}"/>
                </a:ext>
              </a:extLst>
            </p:cNvPr>
            <p:cNvGrpSpPr/>
            <p:nvPr/>
          </p:nvGrpSpPr>
          <p:grpSpPr>
            <a:xfrm>
              <a:off x="2450230" y="3812358"/>
              <a:ext cx="1178610" cy="2846165"/>
              <a:chOff x="3658177" y="3225098"/>
              <a:chExt cx="1178610" cy="3402849"/>
            </a:xfrm>
          </p:grpSpPr>
          <p:sp>
            <p:nvSpPr>
              <p:cNvPr id="1104" name="TextBox 1103">
                <a:extLst>
                  <a:ext uri="{FF2B5EF4-FFF2-40B4-BE49-F238E27FC236}">
                    <a16:creationId xmlns:a16="http://schemas.microsoft.com/office/drawing/2014/main" id="{65451B28-2606-6261-FA7B-39F9D42C9143}"/>
                  </a:ext>
                </a:extLst>
              </p:cNvPr>
              <p:cNvSpPr txBox="1"/>
              <p:nvPr/>
            </p:nvSpPr>
            <p:spPr>
              <a:xfrm>
                <a:off x="3658177" y="5937994"/>
                <a:ext cx="1178610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Detector R&amp;D Day (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/Project)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16-17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ECBFA884-C239-EC8A-C08C-309720123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843" y="3225098"/>
                <a:ext cx="3761" cy="26631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A82E9981-AF5F-8D3D-8892-7AD0A5434CFD}"/>
                </a:ext>
              </a:extLst>
            </p:cNvPr>
            <p:cNvGrpSpPr/>
            <p:nvPr/>
          </p:nvGrpSpPr>
          <p:grpSpPr>
            <a:xfrm>
              <a:off x="8430977" y="2010597"/>
              <a:ext cx="1226631" cy="1782025"/>
              <a:chOff x="8430977" y="2010597"/>
              <a:chExt cx="1226631" cy="178202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3541F9D-CFD6-9A62-0F5A-2360BE713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347" y="2564516"/>
                <a:ext cx="0" cy="12281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9" name="TextBox 1068">
                <a:extLst>
                  <a:ext uri="{FF2B5EF4-FFF2-40B4-BE49-F238E27FC236}">
                    <a16:creationId xmlns:a16="http://schemas.microsoft.com/office/drawing/2014/main" id="{1F361114-952E-F393-5327-9A4512590CC1}"/>
                  </a:ext>
                </a:extLst>
              </p:cNvPr>
              <p:cNvSpPr txBox="1"/>
              <p:nvPr/>
            </p:nvSpPr>
            <p:spPr>
              <a:xfrm>
                <a:off x="8430977" y="2010597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Magnet/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Cryo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Infrastructure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Nov. 4-5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</a:t>
                </a:r>
              </a:p>
            </p:txBody>
          </p: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71086C82-8978-B5F1-64E9-F315A8ABA586}"/>
                </a:ext>
              </a:extLst>
            </p:cNvPr>
            <p:cNvGrpSpPr/>
            <p:nvPr/>
          </p:nvGrpSpPr>
          <p:grpSpPr>
            <a:xfrm>
              <a:off x="9569984" y="111260"/>
              <a:ext cx="2286383" cy="2523961"/>
              <a:chOff x="9569984" y="111260"/>
              <a:chExt cx="2286383" cy="2523961"/>
            </a:xfrm>
          </p:grpSpPr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E3F3AF97-F880-7416-72E6-4958977EDE0C}"/>
                  </a:ext>
                </a:extLst>
              </p:cNvPr>
              <p:cNvSpPr txBox="1"/>
              <p:nvPr/>
            </p:nvSpPr>
            <p:spPr>
              <a:xfrm>
                <a:off x="10629736" y="782841"/>
                <a:ext cx="1226631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Si Tracking  Detectors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Week of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Jan 26, 2026</a:t>
                </a: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1989055B-2AED-269A-4DD0-F74A309B6B06}"/>
                  </a:ext>
                </a:extLst>
              </p:cNvPr>
              <p:cNvSpPr txBox="1"/>
              <p:nvPr/>
            </p:nvSpPr>
            <p:spPr>
              <a:xfrm>
                <a:off x="10629736" y="1524887"/>
                <a:ext cx="1063675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AC-LGAD  Detectors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Dec. 2025</a:t>
                </a:r>
              </a:p>
            </p:txBody>
          </p:sp>
          <p:sp>
            <p:nvSpPr>
              <p:cNvPr id="1076" name="TextBox 1075">
                <a:extLst>
                  <a:ext uri="{FF2B5EF4-FFF2-40B4-BE49-F238E27FC236}">
                    <a16:creationId xmlns:a16="http://schemas.microsoft.com/office/drawing/2014/main" id="{6E22BF83-9FE3-1F93-4E80-BDA767687575}"/>
                  </a:ext>
                </a:extLst>
              </p:cNvPr>
              <p:cNvSpPr txBox="1"/>
              <p:nvPr/>
            </p:nvSpPr>
            <p:spPr>
              <a:xfrm>
                <a:off x="9569984" y="189285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DAQ - Slow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Spring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2026</a:t>
                </a:r>
              </a:p>
            </p:txBody>
          </p:sp>
          <p:sp>
            <p:nvSpPr>
              <p:cNvPr id="1085" name="TextBox 1084">
                <a:extLst>
                  <a:ext uri="{FF2B5EF4-FFF2-40B4-BE49-F238E27FC236}">
                    <a16:creationId xmlns:a16="http://schemas.microsoft.com/office/drawing/2014/main" id="{0033D5FF-E00E-1626-54AB-7AF401DCDE82}"/>
                  </a:ext>
                </a:extLst>
              </p:cNvPr>
              <p:cNvSpPr txBox="1"/>
              <p:nvPr/>
            </p:nvSpPr>
            <p:spPr>
              <a:xfrm>
                <a:off x="9569984" y="809386"/>
                <a:ext cx="1059752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 IR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&amp; Aux. Det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March/April 2026</a:t>
                </a:r>
              </a:p>
            </p:txBody>
          </p:sp>
          <p:sp>
            <p:nvSpPr>
              <p:cNvPr id="1089" name="TextBox 1088">
                <a:extLst>
                  <a:ext uri="{FF2B5EF4-FFF2-40B4-BE49-F238E27FC236}">
                    <a16:creationId xmlns:a16="http://schemas.microsoft.com/office/drawing/2014/main" id="{21F3360B-F23F-2584-9933-9248AEE53B10}"/>
                  </a:ext>
                </a:extLst>
              </p:cNvPr>
              <p:cNvSpPr txBox="1"/>
              <p:nvPr/>
            </p:nvSpPr>
            <p:spPr>
              <a:xfrm>
                <a:off x="10629736" y="197677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Polarimetry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Week of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18-19, 2026</a:t>
                </a:r>
              </a:p>
            </p:txBody>
          </p:sp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1873D8A7-B6F2-7210-9276-F3AE0F4358F8}"/>
                  </a:ext>
                </a:extLst>
              </p:cNvPr>
              <p:cNvSpPr txBox="1"/>
              <p:nvPr/>
            </p:nvSpPr>
            <p:spPr>
              <a:xfrm>
                <a:off x="9584528" y="1491969"/>
                <a:ext cx="104888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MPGD Detectors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Dec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F3EE7-B8AC-C52D-B3A6-E1E84784EBB2}"/>
                  </a:ext>
                </a:extLst>
              </p:cNvPr>
              <p:cNvSpPr txBox="1"/>
              <p:nvPr/>
            </p:nvSpPr>
            <p:spPr>
              <a:xfrm>
                <a:off x="9603243" y="2031884"/>
                <a:ext cx="104888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FDR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Backward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 Calorimetry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202</a:t>
                </a: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208DE030-C578-A941-0428-7702F78D7B09}"/>
                  </a:ext>
                </a:extLst>
              </p:cNvPr>
              <p:cNvSpPr/>
              <p:nvPr/>
            </p:nvSpPr>
            <p:spPr>
              <a:xfrm>
                <a:off x="9603243" y="111260"/>
                <a:ext cx="2209709" cy="25239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323F4647-5861-6EF7-B87B-58ABF702E049}"/>
                </a:ext>
              </a:extLst>
            </p:cNvPr>
            <p:cNvGrpSpPr/>
            <p:nvPr/>
          </p:nvGrpSpPr>
          <p:grpSpPr>
            <a:xfrm>
              <a:off x="6819182" y="3843726"/>
              <a:ext cx="1226631" cy="1592419"/>
              <a:chOff x="6819182" y="3843726"/>
              <a:chExt cx="1226631" cy="1592419"/>
            </a:xfrm>
          </p:grpSpPr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09A940AA-5FA1-DA03-9ED3-483405FD0722}"/>
                  </a:ext>
                </a:extLst>
              </p:cNvPr>
              <p:cNvSpPr txBox="1"/>
              <p:nvPr/>
            </p:nvSpPr>
            <p:spPr>
              <a:xfrm>
                <a:off x="6819182" y="4697481"/>
                <a:ext cx="1226631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Barrel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Sept. 17-18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</a:t>
                </a:r>
              </a:p>
            </p:txBody>
          </p: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CEB7FE3A-7098-F235-1C9D-0DEE025AE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132" y="3843726"/>
                <a:ext cx="0" cy="7930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9" name="Group 1048">
              <a:extLst>
                <a:ext uri="{FF2B5EF4-FFF2-40B4-BE49-F238E27FC236}">
                  <a16:creationId xmlns:a16="http://schemas.microsoft.com/office/drawing/2014/main" id="{3339B5E5-A307-9434-2C54-300A8F73C549}"/>
                </a:ext>
              </a:extLst>
            </p:cNvPr>
            <p:cNvGrpSpPr/>
            <p:nvPr/>
          </p:nvGrpSpPr>
          <p:grpSpPr>
            <a:xfrm>
              <a:off x="5973211" y="2456264"/>
              <a:ext cx="1226631" cy="1312756"/>
              <a:chOff x="5973211" y="2456264"/>
              <a:chExt cx="1226631" cy="1312756"/>
            </a:xfrm>
          </p:grpSpPr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B573FB0B-EC8F-2BBC-1DB5-B2A0CF8D6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838148"/>
                <a:ext cx="0" cy="9308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2" name="TextBox 1071">
                <a:extLst>
                  <a:ext uri="{FF2B5EF4-FFF2-40B4-BE49-F238E27FC236}">
                    <a16:creationId xmlns:a16="http://schemas.microsoft.com/office/drawing/2014/main" id="{35FB91D3-93D1-4A79-AC03-C7C01383CDAE}"/>
                  </a:ext>
                </a:extLst>
              </p:cNvPr>
              <p:cNvSpPr txBox="1"/>
              <p:nvPr/>
            </p:nvSpPr>
            <p:spPr>
              <a:xfrm>
                <a:off x="5973211" y="2456264"/>
                <a:ext cx="122663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Elec./DAQ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Sept. 3-4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</p:grpSp>
      <p:sp>
        <p:nvSpPr>
          <p:cNvPr id="1051" name="Slide Number Placeholder 1050">
            <a:extLst>
              <a:ext uri="{FF2B5EF4-FFF2-40B4-BE49-F238E27FC236}">
                <a16:creationId xmlns:a16="http://schemas.microsoft.com/office/drawing/2014/main" id="{455735F9-08C9-75E2-DA4B-AB9E691B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5A33CBBE-49C2-1703-DBFD-D07A5E1CC106}"/>
              </a:ext>
            </a:extLst>
          </p:cNvPr>
          <p:cNvGrpSpPr/>
          <p:nvPr/>
        </p:nvGrpSpPr>
        <p:grpSpPr>
          <a:xfrm>
            <a:off x="5354882" y="3814749"/>
            <a:ext cx="1337187" cy="694327"/>
            <a:chOff x="4323757" y="4318293"/>
            <a:chExt cx="1337187" cy="69432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1EE819-0FF0-9036-0C8D-F93D9E5D21B8}"/>
                </a:ext>
              </a:extLst>
            </p:cNvPr>
            <p:cNvSpPr txBox="1"/>
            <p:nvPr/>
          </p:nvSpPr>
          <p:spPr>
            <a:xfrm>
              <a:off x="4323757" y="4489400"/>
              <a:ext cx="133718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Jefferson Lab. July 14-18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FF325E-EDCA-FD01-8C5B-F473AED78D4C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42" y="4318293"/>
              <a:ext cx="0" cy="171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31" descr="A picture containing logo&#10;&#10;AI-generated content may be incorrect.">
            <a:extLst>
              <a:ext uri="{FF2B5EF4-FFF2-40B4-BE49-F238E27FC236}">
                <a16:creationId xmlns:a16="http://schemas.microsoft.com/office/drawing/2014/main" id="{3496CADD-4493-6409-F461-26C09AC2F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232" y="4502067"/>
            <a:ext cx="786377" cy="674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18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_PPT_Template_TITLE_NAME.potx" id="{20BAE615-E1D6-4082-AD3D-765DD0DDCD0A}" vid="{385897CC-7FDC-417F-9B66-0FE921BA923B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6027</TotalTime>
  <Words>3522</Words>
  <Application>Microsoft Office PowerPoint</Application>
  <PresentationFormat>Widescreen</PresentationFormat>
  <Paragraphs>554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Aptos</vt:lpstr>
      <vt:lpstr>Arial</vt:lpstr>
      <vt:lpstr>ArialMT</vt:lpstr>
      <vt:lpstr>Calibri</vt:lpstr>
      <vt:lpstr>Calibri Light</vt:lpstr>
      <vt:lpstr>CambriaMath</vt:lpstr>
      <vt:lpstr>Courier New</vt:lpstr>
      <vt:lpstr>Helvetica Neue</vt:lpstr>
      <vt:lpstr>Wingdings</vt:lpstr>
      <vt:lpstr>Office Theme</vt:lpstr>
      <vt:lpstr>1_Office Theme</vt:lpstr>
      <vt:lpstr>BNL</vt:lpstr>
      <vt:lpstr>2_Office Theme</vt:lpstr>
      <vt:lpstr>3_Office Theme</vt:lpstr>
      <vt:lpstr>Report from the ePIC Collaboration Spokesperson</vt:lpstr>
      <vt:lpstr>ePIC – The EIC State-of-the-Art General-Purpose Detector</vt:lpstr>
      <vt:lpstr>Computing-Detector Integration</vt:lpstr>
      <vt:lpstr>The             Collaboration</vt:lpstr>
      <vt:lpstr>PowerPoint Presentation</vt:lpstr>
      <vt:lpstr>New                Institutions in 2025</vt:lpstr>
      <vt:lpstr>Effect of Lapse in Appropriations on ePIC</vt:lpstr>
      <vt:lpstr>How is ePIC Responding? </vt:lpstr>
      <vt:lpstr>               2025 -2026</vt:lpstr>
      <vt:lpstr>PowerPoint Presentation</vt:lpstr>
      <vt:lpstr>Third Software and Computing Review</vt:lpstr>
      <vt:lpstr>Editorial Board and pTDR </vt:lpstr>
      <vt:lpstr>pTDR and October Simulation Campaign</vt:lpstr>
      <vt:lpstr>ePIC pTDR and Publication Plan</vt:lpstr>
      <vt:lpstr>CC WG Charges and Conveners </vt:lpstr>
      <vt:lpstr>Outgoing CC WG Conveners</vt:lpstr>
      <vt:lpstr>CC WG Nominations</vt:lpstr>
      <vt:lpstr>New Reconstruction WG Convener</vt:lpstr>
      <vt:lpstr>Thank You Matt Posik!</vt:lpstr>
      <vt:lpstr>2026 Collaboration Survey</vt:lpstr>
      <vt:lpstr>Summer 2025 EICUG/ePIC Collaboration Meeting </vt:lpstr>
      <vt:lpstr>Jan 2026 ePIC Collaboration Meeting</vt:lpstr>
      <vt:lpstr>PowerPoint Presentation</vt:lpstr>
      <vt:lpstr>Summer 2026 Joint EICUG/ePIC Meeting</vt:lpstr>
      <vt:lpstr>The Status of the Collaboration</vt:lpstr>
      <vt:lpstr>PowerPoint Presentation</vt:lpstr>
      <vt:lpstr>Reminder: ePIC DSC Structure</vt:lpstr>
      <vt:lpstr>Reminder: ePIC Working Group Structure</vt:lpstr>
      <vt:lpstr>PowerPoint Presentation</vt:lpstr>
      <vt:lpstr>Reminder: ePIC Collaboration Structure </vt:lpstr>
      <vt:lpstr>ePIC Committees </vt:lpstr>
      <vt:lpstr>CERN Recognized Experiment Status: RE47</vt:lpstr>
      <vt:lpstr>ePIC Resources</vt:lpstr>
      <vt:lpstr>EICUG Membership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Detectors</dc:title>
  <dc:creator>John Lajoie</dc:creator>
  <cp:lastModifiedBy>Lajoie, John</cp:lastModifiedBy>
  <cp:revision>1556</cp:revision>
  <cp:lastPrinted>2024-05-03T12:42:00Z</cp:lastPrinted>
  <dcterms:created xsi:type="dcterms:W3CDTF">2022-06-05T17:25:16Z</dcterms:created>
  <dcterms:modified xsi:type="dcterms:W3CDTF">2025-10-31T16:16:55Z</dcterms:modified>
</cp:coreProperties>
</file>