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309" r:id="rId5"/>
    <p:sldId id="38884" r:id="rId6"/>
    <p:sldId id="38886" r:id="rId7"/>
    <p:sldId id="38885" r:id="rId8"/>
    <p:sldId id="38883" r:id="rId9"/>
    <p:sldId id="38877" r:id="rId10"/>
    <p:sldId id="38875" r:id="rId11"/>
    <p:sldId id="38878" r:id="rId12"/>
    <p:sldId id="38879" r:id="rId13"/>
    <p:sldId id="38895" r:id="rId14"/>
    <p:sldId id="38881" r:id="rId15"/>
    <p:sldId id="38896" r:id="rId16"/>
    <p:sldId id="38880" r:id="rId17"/>
    <p:sldId id="388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F6720-4B9F-2721-E108-69622687FF56}" name="Lancon, Eric" initials="EL" userId="S::elancon@bnl.gov::99ce055a-68d0-4033-8e07-a08c2a896ef5" providerId="AD"/>
  <p188:author id="{9C72C873-F5B5-7F8F-CD5F-1934AAAADB79}" name="Amber Boehnlein" initials="AB" userId="S::amber_jlab.org#ext#@brookhavenlab.onmicrosoft.com::a341d27f-b6ac-4dc9-89c2-ca15ac7752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p:restoredTop sz="94730"/>
  </p:normalViewPr>
  <p:slideViewPr>
    <p:cSldViewPr snapToGrid="0">
      <p:cViewPr varScale="1">
        <p:scale>
          <a:sx n="118" d="100"/>
          <a:sy n="118" d="100"/>
        </p:scale>
        <p:origin x="224" y="2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6AC0-8C0E-81B1-6969-E00F726C2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ECBBC-ADA0-EEE7-8C33-5E900802D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2C250-408E-E040-52ED-03D16D5B9A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E4463-DA06-CCC2-8726-08AA7B7CF038}"/>
              </a:ext>
            </a:extLst>
          </p:cNvPr>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409789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0F95-E92A-F9E4-E0F9-E1B08BDDF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AB791-09DE-BFFF-F3C3-6676F44EB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ABA77-3A60-5EA5-A86F-1987B7A47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26929-B491-3B43-FC42-FA0E31F09641}"/>
              </a:ext>
            </a:extLst>
          </p:cNvPr>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196892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7</a:t>
            </a:fld>
            <a:endParaRPr lang="en-US"/>
          </a:p>
        </p:txBody>
      </p:sp>
    </p:spTree>
    <p:extLst>
      <p:ext uri="{BB962C8B-B14F-4D97-AF65-F5344CB8AC3E}">
        <p14:creationId xmlns:p14="http://schemas.microsoft.com/office/powerpoint/2010/main" val="126918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Monday, November 3, 2025</a:t>
            </a:fld>
            <a:endParaRPr lang="en-US"/>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a:t>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Monday, November 3, 2025</a:t>
            </a:fld>
            <a:endParaRPr lang="en-US"/>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a:t>Author</a:t>
            </a:r>
          </a:p>
          <a:p>
            <a:pPr lvl="0"/>
            <a:r>
              <a:rPr lang="en-US"/>
              <a:t>Title</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Agenda Topics Covered:</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11285837" cy="5381694"/>
          </a:xfrm>
        </p:spPr>
        <p:txBody>
          <a:bodyPr>
            <a:noAutofit/>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pic>
        <p:nvPicPr>
          <p:cNvPr id="10" name="Picture 9">
            <a:extLst>
              <a:ext uri="{FF2B5EF4-FFF2-40B4-BE49-F238E27FC236}">
                <a16:creationId xmlns:a16="http://schemas.microsoft.com/office/drawing/2014/main" id="{455B4E5A-46BB-47A2-A8E6-78B26CF6637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83CF0DF-32B2-431C-AAD7-4E41CE684AA2}"/>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7D8D029-96AC-CFDF-D9BD-1EA96AFC91E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Monday, November 3, 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04468" y="1420726"/>
            <a:ext cx="10583064" cy="1708481"/>
          </a:xfrm>
        </p:spPr>
        <p:txBody>
          <a:bodyPr>
            <a:noAutofit/>
          </a:bodyPr>
          <a:lstStyle/>
          <a:p>
            <a:pPr algn="ctr">
              <a:lnSpc>
                <a:spcPct val="150000"/>
              </a:lnSpc>
              <a:spcBef>
                <a:spcPts val="1800"/>
              </a:spcBef>
            </a:pPr>
            <a:r>
              <a:rPr lang="en-US" sz="3600" dirty="0"/>
              <a:t>EIC Computing and Software Joint Institute</a:t>
            </a:r>
            <a:br>
              <a:rPr lang="en-US" sz="3600" dirty="0"/>
            </a:br>
            <a:r>
              <a:rPr lang="en-US" sz="3600" dirty="0"/>
              <a:t>Status Report</a:t>
            </a:r>
          </a:p>
        </p:txBody>
      </p:sp>
      <p:sp>
        <p:nvSpPr>
          <p:cNvPr id="4" name="Date Placeholder 3"/>
          <p:cNvSpPr>
            <a:spLocks noGrp="1"/>
          </p:cNvSpPr>
          <p:nvPr>
            <p:ph type="dt" sz="half" idx="12"/>
          </p:nvPr>
        </p:nvSpPr>
        <p:spPr>
          <a:xfrm>
            <a:off x="3375830" y="5877805"/>
            <a:ext cx="5652555" cy="627422"/>
          </a:xfrm>
        </p:spPr>
        <p:txBody>
          <a:bodyPr/>
          <a:lstStyle/>
          <a:p>
            <a:pPr algn="ctr"/>
            <a:r>
              <a:rPr lang="en-US" sz="1600" dirty="0"/>
              <a:t>EIC Resources Review Board.  </a:t>
            </a:r>
          </a:p>
          <a:p>
            <a:pPr algn="ctr"/>
            <a:r>
              <a:rPr lang="en-US" sz="1600" dirty="0"/>
              <a:t>November 4-5, 2025</a:t>
            </a:r>
          </a:p>
        </p:txBody>
      </p:sp>
      <p:sp>
        <p:nvSpPr>
          <p:cNvPr id="5" name="Text Placeholder 4"/>
          <p:cNvSpPr>
            <a:spLocks noGrp="1"/>
          </p:cNvSpPr>
          <p:nvPr>
            <p:ph type="body" sz="quarter" idx="14"/>
          </p:nvPr>
        </p:nvSpPr>
        <p:spPr>
          <a:xfrm>
            <a:off x="7926172" y="4779373"/>
            <a:ext cx="2334210" cy="946207"/>
          </a:xfrm>
        </p:spPr>
        <p:txBody>
          <a:bodyPr/>
          <a:lstStyle/>
          <a:p>
            <a:pPr algn="ctr"/>
            <a:r>
              <a:rPr lang="en-US">
                <a:solidFill>
                  <a:schemeClr val="tx1"/>
                </a:solidFill>
              </a:rPr>
              <a:t>Amber Boehnlein</a:t>
            </a:r>
          </a:p>
          <a:p>
            <a:pPr algn="ctr">
              <a:spcBef>
                <a:spcPts val="600"/>
              </a:spcBef>
            </a:pPr>
            <a:r>
              <a:rPr lang="en-US">
                <a:solidFill>
                  <a:schemeClr val="bg1">
                    <a:lumMod val="50000"/>
                  </a:schemeClr>
                </a:solidFill>
              </a:rPr>
              <a:t>amber@jlab.org</a:t>
            </a:r>
          </a:p>
        </p:txBody>
      </p:sp>
      <p:sp>
        <p:nvSpPr>
          <p:cNvPr id="7" name="Text Placeholder 4">
            <a:extLst>
              <a:ext uri="{FF2B5EF4-FFF2-40B4-BE49-F238E27FC236}">
                <a16:creationId xmlns:a16="http://schemas.microsoft.com/office/drawing/2014/main" id="{4CD1A1D1-6581-4E67-BCF7-3EC56BDFA097}"/>
              </a:ext>
            </a:extLst>
          </p:cNvPr>
          <p:cNvSpPr txBox="1">
            <a:spLocks/>
          </p:cNvSpPr>
          <p:nvPr/>
        </p:nvSpPr>
        <p:spPr>
          <a:xfrm>
            <a:off x="1932944" y="4779374"/>
            <a:ext cx="2482898" cy="9462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20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solidFill>
              </a:rPr>
              <a:t>Alexei Klimentov</a:t>
            </a:r>
          </a:p>
          <a:p>
            <a:pPr algn="ctr">
              <a:spcBef>
                <a:spcPts val="600"/>
              </a:spcBef>
            </a:pPr>
            <a:r>
              <a:rPr lang="en-US" dirty="0" err="1">
                <a:solidFill>
                  <a:schemeClr val="bg1">
                    <a:lumMod val="50000"/>
                  </a:schemeClr>
                </a:solidFill>
              </a:rPr>
              <a:t>aak@bnl.gov</a:t>
            </a:r>
            <a:endParaRPr lang="en-US" dirty="0">
              <a:solidFill>
                <a:schemeClr val="bg1">
                  <a:lumMod val="50000"/>
                </a:schemeClr>
              </a:solidFill>
            </a:endParaRPr>
          </a:p>
        </p:txBody>
      </p:sp>
      <p:pic>
        <p:nvPicPr>
          <p:cNvPr id="8" name="Picture 7">
            <a:extLst>
              <a:ext uri="{FF2B5EF4-FFF2-40B4-BE49-F238E27FC236}">
                <a16:creationId xmlns:a16="http://schemas.microsoft.com/office/drawing/2014/main" id="{E93F6561-C48D-4EB6-8B38-46D32287C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8809" y="3547062"/>
            <a:ext cx="3953121" cy="1280160"/>
          </a:xfrm>
          <a:prstGeom prst="rect">
            <a:avLst/>
          </a:prstGeom>
        </p:spPr>
      </p:pic>
      <p:pic>
        <p:nvPicPr>
          <p:cNvPr id="9" name="Picture 8">
            <a:extLst>
              <a:ext uri="{FF2B5EF4-FFF2-40B4-BE49-F238E27FC236}">
                <a16:creationId xmlns:a16="http://schemas.microsoft.com/office/drawing/2014/main" id="{895C749A-0336-4D68-BC76-EDE5192E7FF7}"/>
              </a:ext>
            </a:extLst>
          </p:cNvPr>
          <p:cNvPicPr>
            <a:picLocks noChangeAspect="1"/>
          </p:cNvPicPr>
          <p:nvPr/>
        </p:nvPicPr>
        <p:blipFill>
          <a:blip r:embed="rId3"/>
          <a:stretch>
            <a:fillRect/>
          </a:stretch>
        </p:blipFill>
        <p:spPr>
          <a:xfrm>
            <a:off x="1345593" y="3728792"/>
            <a:ext cx="3657600" cy="916701"/>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EB5B8-6953-2FB3-6210-C30C211AE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086A5-75B3-93FB-E39E-B880A758CA38}"/>
              </a:ext>
            </a:extLst>
          </p:cNvPr>
          <p:cNvSpPr>
            <a:spLocks noGrp="1"/>
          </p:cNvSpPr>
          <p:nvPr>
            <p:ph type="title"/>
          </p:nvPr>
        </p:nvSpPr>
        <p:spPr/>
        <p:txBody>
          <a:bodyPr/>
          <a:lstStyle/>
          <a:p>
            <a:r>
              <a:rPr lang="en-US" dirty="0"/>
              <a:t>Major Elements from the Charter. EICO Technical Forum</a:t>
            </a:r>
          </a:p>
        </p:txBody>
      </p:sp>
      <p:sp>
        <p:nvSpPr>
          <p:cNvPr id="3" name="Content Placeholder 2">
            <a:extLst>
              <a:ext uri="{FF2B5EF4-FFF2-40B4-BE49-F238E27FC236}">
                <a16:creationId xmlns:a16="http://schemas.microsoft.com/office/drawing/2014/main" id="{1E9BAF31-A6F7-66B4-9415-A6287617097C}"/>
              </a:ext>
            </a:extLst>
          </p:cNvPr>
          <p:cNvSpPr>
            <a:spLocks noGrp="1"/>
          </p:cNvSpPr>
          <p:nvPr>
            <p:ph idx="1"/>
          </p:nvPr>
        </p:nvSpPr>
        <p:spPr/>
        <p:txBody>
          <a:bodyPr/>
          <a:lstStyle/>
          <a:p>
            <a:pPr algn="l" rtl="0">
              <a:buNone/>
            </a:pPr>
            <a:r>
              <a:rPr lang="en-US" b="1" dirty="0"/>
              <a:t>EICO Technical Forum : </a:t>
            </a:r>
            <a:r>
              <a:rPr lang="en-US" sz="2000" b="0" i="0" u="none" strike="noStrike" dirty="0">
                <a:solidFill>
                  <a:srgbClr val="000000"/>
                </a:solidFill>
                <a:effectLst/>
                <a:latin typeface="Arial" panose="020B0604020202020204" pitchFamily="34" charset="0"/>
              </a:rPr>
              <a:t>The Technical Forum (TF) is part of the EICO and represents in particular the computing centers (including Echelon 1 centers). The TF has several roles, including:</a:t>
            </a:r>
            <a:endParaRPr lang="en-US" sz="1800" b="0" i="0" u="none" strike="noStrike" dirty="0">
              <a:solidFill>
                <a:srgbClr val="000000"/>
              </a:solidFill>
              <a:effectLst/>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exchange information;</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act as a forum for technical discussions and planning, including schedules, resources utilization and technical solutions, challenges and requirements;</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organize technical discussions related to production system and middleware, </a:t>
            </a:r>
            <a:r>
              <a:rPr lang="en-US" sz="1600" b="0" i="0" u="none" strike="noStrike" dirty="0" err="1">
                <a:solidFill>
                  <a:srgbClr val="000000"/>
                </a:solidFill>
                <a:effectLst/>
                <a:latin typeface="Arial" panose="020B0604020202020204" pitchFamily="34" charset="0"/>
              </a:rPr>
              <a:t>etc</a:t>
            </a:r>
            <a:r>
              <a:rPr lang="en-US" sz="1600" b="0" i="0" u="none" strike="noStrike" dirty="0">
                <a:solidFill>
                  <a:srgbClr val="000000"/>
                </a:solidFill>
                <a:effectLst/>
                <a:latin typeface="Arial" panose="020B0604020202020204" pitchFamily="34" charset="0"/>
              </a:rPr>
              <a:t> and make proposals to the MB;</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discuss technical roadmap for the evolution of EIC facilities and services;</a:t>
            </a:r>
            <a:endParaRPr lang="en-US" sz="1600" dirty="0">
              <a:solidFill>
                <a:srgbClr val="333333"/>
              </a:solidFill>
              <a:latin typeface="Arial" panose="020B0604020202020204" pitchFamily="34" charset="0"/>
            </a:endParaRPr>
          </a:p>
          <a:p>
            <a:pPr fontAlgn="base"/>
            <a:r>
              <a:rPr lang="en-US" sz="2000" b="0" i="0" u="none" strike="noStrike" dirty="0">
                <a:solidFill>
                  <a:srgbClr val="000000"/>
                </a:solidFill>
                <a:effectLst/>
                <a:latin typeface="Arial" panose="020B0604020202020204" pitchFamily="34" charset="0"/>
              </a:rPr>
              <a:t>The TF meetings are open to all interested members of the EIC computing</a:t>
            </a:r>
            <a:r>
              <a:rPr lang="en-US" sz="2400" b="0" i="0" u="none" strike="noStrike" dirty="0">
                <a:solidFill>
                  <a:srgbClr val="000000"/>
                </a:solidFill>
                <a:effectLst/>
                <a:latin typeface="Arial" panose="020B0604020202020204" pitchFamily="34" charset="0"/>
              </a:rPr>
              <a:t>. </a:t>
            </a:r>
          </a:p>
          <a:p>
            <a:pPr algn="l" rtl="0"/>
            <a:r>
              <a:rPr lang="en-US" sz="2000" b="0" i="0" u="none" strike="noStrike" dirty="0">
                <a:solidFill>
                  <a:srgbClr val="000000"/>
                </a:solidFill>
                <a:effectLst/>
                <a:latin typeface="Arial" panose="020B0604020202020204" pitchFamily="34" charset="0"/>
              </a:rPr>
              <a:t>Other parties may be invited for topical discussions.</a:t>
            </a:r>
          </a:p>
          <a:p>
            <a:pPr algn="l" rtl="0"/>
            <a:r>
              <a:rPr lang="en-US" sz="2000" b="0" i="0" u="none" strike="noStrike" dirty="0">
                <a:solidFill>
                  <a:srgbClr val="000000"/>
                </a:solidFill>
                <a:effectLst/>
                <a:latin typeface="Arial" panose="020B0604020202020204" pitchFamily="34" charset="0"/>
              </a:rPr>
              <a:t>The TF chairperson is appointed by MB for a two-year period. </a:t>
            </a:r>
          </a:p>
          <a:p>
            <a:pPr algn="l" rtl="0"/>
            <a:r>
              <a:rPr lang="en-US" sz="2000" b="0" i="0" u="none" strike="noStrike" dirty="0">
                <a:solidFill>
                  <a:srgbClr val="000000"/>
                </a:solidFill>
                <a:effectLst/>
                <a:latin typeface="Arial" panose="020B0604020202020204" pitchFamily="34" charset="0"/>
              </a:rPr>
              <a:t>Extension is possible with full concurrence of OB. The TF reports to the MB. </a:t>
            </a:r>
          </a:p>
          <a:p>
            <a:pPr algn="l" rtl="0"/>
            <a:r>
              <a:rPr lang="en-US" sz="2000" b="0" i="0" u="none" strike="noStrike" dirty="0">
                <a:solidFill>
                  <a:srgbClr val="000000"/>
                </a:solidFill>
                <a:effectLst/>
                <a:latin typeface="Arial" panose="020B0604020202020204" pitchFamily="34" charset="0"/>
              </a:rPr>
              <a:t>The chair of the TF is an ex officio member of the EICO Management Board. </a:t>
            </a:r>
          </a:p>
          <a:p>
            <a:pPr algn="l" rtl="0"/>
            <a:r>
              <a:rPr lang="en-US" sz="2000" b="0" i="0" u="none" strike="noStrike" dirty="0">
                <a:solidFill>
                  <a:srgbClr val="000000"/>
                </a:solidFill>
                <a:effectLst/>
                <a:latin typeface="Arial" panose="020B0604020202020204" pitchFamily="34" charset="0"/>
              </a:rPr>
              <a:t>The TF may start and stop working groups when needed to address technical issues. </a:t>
            </a:r>
          </a:p>
          <a:p>
            <a:pPr algn="l" rtl="0"/>
            <a:r>
              <a:rPr lang="en-US" sz="2000" b="0" i="0" u="none" strike="noStrike" dirty="0">
                <a:solidFill>
                  <a:srgbClr val="000000"/>
                </a:solidFill>
                <a:effectLst/>
                <a:latin typeface="Arial" panose="020B0604020202020204" pitchFamily="34" charset="0"/>
              </a:rPr>
              <a:t>TF shall provide regular (bi-monthly) updates on its activity to MB. </a:t>
            </a:r>
            <a:br>
              <a:rPr lang="en-US" sz="1800" dirty="0"/>
            </a:br>
            <a:endParaRPr lang="en-US" sz="2400" dirty="0"/>
          </a:p>
        </p:txBody>
      </p:sp>
      <p:sp>
        <p:nvSpPr>
          <p:cNvPr id="4" name="Slide Number Placeholder 3">
            <a:extLst>
              <a:ext uri="{FF2B5EF4-FFF2-40B4-BE49-F238E27FC236}">
                <a16:creationId xmlns:a16="http://schemas.microsoft.com/office/drawing/2014/main" id="{77C2401B-211F-13B0-7745-1009C19D6C5C}"/>
              </a:ext>
            </a:extLst>
          </p:cNvPr>
          <p:cNvSpPr>
            <a:spLocks noGrp="1"/>
          </p:cNvSpPr>
          <p:nvPr>
            <p:ph type="sldNum" sz="quarter" idx="12"/>
          </p:nvPr>
        </p:nvSpPr>
        <p:spPr/>
        <p:txBody>
          <a:bodyPr/>
          <a:lstStyle/>
          <a:p>
            <a:fld id="{07E1C93C-5050-FC42-8F10-D22D4F119D13}" type="slidenum">
              <a:rPr lang="en-US" smtClean="0"/>
              <a:pPr/>
              <a:t>10</a:t>
            </a:fld>
            <a:endParaRPr lang="en-US"/>
          </a:p>
        </p:txBody>
      </p:sp>
    </p:spTree>
    <p:extLst>
      <p:ext uri="{BB962C8B-B14F-4D97-AF65-F5344CB8AC3E}">
        <p14:creationId xmlns:p14="http://schemas.microsoft.com/office/powerpoint/2010/main" val="27895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AEC8-7047-D8C3-8739-F4AEDF921CED}"/>
              </a:ext>
            </a:extLst>
          </p:cNvPr>
          <p:cNvSpPr>
            <a:spLocks noGrp="1"/>
          </p:cNvSpPr>
          <p:nvPr>
            <p:ph type="title"/>
          </p:nvPr>
        </p:nvSpPr>
        <p:spPr/>
        <p:txBody>
          <a:bodyPr/>
          <a:lstStyle/>
          <a:p>
            <a:r>
              <a:rPr lang="en-US" dirty="0"/>
              <a:t>Open Questions for RRB Discussion</a:t>
            </a:r>
          </a:p>
        </p:txBody>
      </p:sp>
      <p:sp>
        <p:nvSpPr>
          <p:cNvPr id="3" name="Content Placeholder 2">
            <a:extLst>
              <a:ext uri="{FF2B5EF4-FFF2-40B4-BE49-F238E27FC236}">
                <a16:creationId xmlns:a16="http://schemas.microsoft.com/office/drawing/2014/main" id="{FC22715A-2C60-54BE-9DEC-C3B71F5A9CE6}"/>
              </a:ext>
            </a:extLst>
          </p:cNvPr>
          <p:cNvSpPr>
            <a:spLocks noGrp="1"/>
          </p:cNvSpPr>
          <p:nvPr>
            <p:ph idx="1"/>
          </p:nvPr>
        </p:nvSpPr>
        <p:spPr/>
        <p:txBody>
          <a:bodyPr/>
          <a:lstStyle/>
          <a:p>
            <a:r>
              <a:rPr lang="en-US" dirty="0"/>
              <a:t>The Charter establishes the EICO and outlines basic functions.  </a:t>
            </a:r>
          </a:p>
          <a:p>
            <a:r>
              <a:rPr lang="en-US" dirty="0"/>
              <a:t>There remains a need to establish ownership of the operating procedures and draft those procedures (if deemed necessary)</a:t>
            </a:r>
          </a:p>
          <a:p>
            <a:r>
              <a:rPr lang="en-US" dirty="0"/>
              <a:t>Procedure for </a:t>
            </a:r>
          </a:p>
          <a:p>
            <a:pPr lvl="1"/>
            <a:r>
              <a:rPr lang="en-US" sz="1800" dirty="0"/>
              <a:t>Approval of the EICO charter and thereafter monitoring its execution.</a:t>
            </a:r>
          </a:p>
          <a:p>
            <a:pPr lvl="1"/>
            <a:r>
              <a:rPr lang="en-US" sz="1800" dirty="0"/>
              <a:t>Approval of Amendments and Addenda .</a:t>
            </a:r>
          </a:p>
          <a:p>
            <a:pPr lvl="1"/>
            <a:r>
              <a:rPr lang="en-US" sz="1800" dirty="0"/>
              <a:t>Resolution of disputes forwarded by OB.</a:t>
            </a:r>
          </a:p>
          <a:p>
            <a:pPr lvl="1"/>
            <a:r>
              <a:rPr lang="en-US" sz="1800" dirty="0"/>
              <a:t> Endorsement of new Members of the EICO on the proposal of the ECSJI.</a:t>
            </a:r>
          </a:p>
          <a:p>
            <a:r>
              <a:rPr lang="en-US" b="0" i="0" u="none" strike="noStrike" dirty="0">
                <a:solidFill>
                  <a:srgbClr val="000000"/>
                </a:solidFill>
                <a:effectLst/>
                <a:latin typeface="Arial" panose="020B0604020202020204" pitchFamily="34" charset="0"/>
              </a:rPr>
              <a:t>It is envisaged that the RRB has the following approval and oversight roles</a:t>
            </a:r>
            <a:endParaRPr lang="en-US" dirty="0"/>
          </a:p>
          <a:p>
            <a:pPr lvl="1"/>
            <a:r>
              <a:rPr lang="en-US" sz="1800" b="0" i="0" u="none" strike="noStrike" dirty="0">
                <a:solidFill>
                  <a:srgbClr val="000000"/>
                </a:solidFill>
                <a:effectLst/>
                <a:latin typeface="Arial" panose="020B0604020202020204" pitchFamily="34" charset="0"/>
              </a:rPr>
              <a:t>Annual approval at its autumn meeting of the Computing Resource Levels pledged to the EIC Experiment(s) by the Institutions for the following year. </a:t>
            </a:r>
          </a:p>
          <a:p>
            <a:pPr lvl="1"/>
            <a:r>
              <a:rPr lang="en-US" sz="1800" b="0" i="0" u="none" strike="noStrike" dirty="0">
                <a:solidFill>
                  <a:srgbClr val="000000"/>
                </a:solidFill>
                <a:effectLst/>
                <a:latin typeface="Arial" panose="020B0604020202020204" pitchFamily="34" charset="0"/>
              </a:rPr>
              <a:t>For each Institution, the Computing Resource Levels </a:t>
            </a:r>
            <a:r>
              <a:rPr lang="en-US" sz="1800" b="0" i="0" u="none" strike="noStrike" dirty="0" err="1">
                <a:solidFill>
                  <a:srgbClr val="000000"/>
                </a:solidFill>
                <a:effectLst/>
                <a:latin typeface="Arial" panose="020B0604020202020204" pitchFamily="34" charset="0"/>
              </a:rPr>
              <a:t>i</a:t>
            </a:r>
            <a:r>
              <a:rPr lang="en-US" sz="1800" b="0" i="0" u="none" strike="noStrike" dirty="0">
                <a:solidFill>
                  <a:srgbClr val="000000"/>
                </a:solidFill>
                <a:effectLst/>
                <a:latin typeface="Arial" panose="020B0604020202020204" pitchFamily="34" charset="0"/>
              </a:rPr>
              <a:t>) actually made available by the Institution and ii) actually used by each of the EIC Experiment(s) and EIC users are monitored centrally by the management of the ECSJI, which reports the figures for the previous year to the RRB at its spring meeting, along with the equivalent cost of providing these Computing Resource Levels at host labs. The RRB shall take note of the participation of the Institutions concerned, in terms of the Computing Resource Levels that were actually made available, and shall act accordingly.</a:t>
            </a:r>
          </a:p>
          <a:p>
            <a:pPr marL="0" indent="0">
              <a:buNone/>
            </a:pPr>
            <a:endParaRPr lang="en-US" dirty="0"/>
          </a:p>
        </p:txBody>
      </p:sp>
      <p:sp>
        <p:nvSpPr>
          <p:cNvPr id="4" name="Slide Number Placeholder 3">
            <a:extLst>
              <a:ext uri="{FF2B5EF4-FFF2-40B4-BE49-F238E27FC236}">
                <a16:creationId xmlns:a16="http://schemas.microsoft.com/office/drawing/2014/main" id="{306DE550-D927-3301-604F-E749592D0DB8}"/>
              </a:ext>
            </a:extLst>
          </p:cNvPr>
          <p:cNvSpPr>
            <a:spLocks noGrp="1"/>
          </p:cNvSpPr>
          <p:nvPr>
            <p:ph type="sldNum" sz="quarter" idx="12"/>
          </p:nvPr>
        </p:nvSpPr>
        <p:spPr/>
        <p:txBody>
          <a:bodyPr/>
          <a:lstStyle/>
          <a:p>
            <a:fld id="{07E1C93C-5050-FC42-8F10-D22D4F119D13}" type="slidenum">
              <a:rPr lang="en-US" smtClean="0"/>
              <a:pPr/>
              <a:t>11</a:t>
            </a:fld>
            <a:endParaRPr lang="en-US"/>
          </a:p>
        </p:txBody>
      </p:sp>
    </p:spTree>
    <p:extLst>
      <p:ext uri="{BB962C8B-B14F-4D97-AF65-F5344CB8AC3E}">
        <p14:creationId xmlns:p14="http://schemas.microsoft.com/office/powerpoint/2010/main" val="274731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9EFF-5EC1-69DA-8374-C55B91D4EBD4}"/>
              </a:ext>
            </a:extLst>
          </p:cNvPr>
          <p:cNvSpPr>
            <a:spLocks noGrp="1"/>
          </p:cNvSpPr>
          <p:nvPr>
            <p:ph type="title"/>
          </p:nvPr>
        </p:nvSpPr>
        <p:spPr/>
        <p:txBody>
          <a:bodyPr>
            <a:normAutofit fontScale="90000"/>
          </a:bodyPr>
          <a:lstStyle/>
          <a:p>
            <a:r>
              <a:rPr lang="en-US" dirty="0"/>
              <a:t>EIC Computing and Software Advisory Board Recommendations. October 2025</a:t>
            </a:r>
          </a:p>
        </p:txBody>
      </p:sp>
      <p:sp>
        <p:nvSpPr>
          <p:cNvPr id="3" name="Content Placeholder 2">
            <a:extLst>
              <a:ext uri="{FF2B5EF4-FFF2-40B4-BE49-F238E27FC236}">
                <a16:creationId xmlns:a16="http://schemas.microsoft.com/office/drawing/2014/main" id="{B2399732-B532-2789-E478-82AD4E91D5B3}"/>
              </a:ext>
            </a:extLst>
          </p:cNvPr>
          <p:cNvSpPr>
            <a:spLocks noGrp="1"/>
          </p:cNvSpPr>
          <p:nvPr>
            <p:ph idx="1"/>
          </p:nvPr>
        </p:nvSpPr>
        <p:spPr/>
        <p:txBody>
          <a:bodyPr/>
          <a:lstStyle/>
          <a:p>
            <a:pPr marL="0" indent="0">
              <a:buNone/>
            </a:pPr>
            <a:r>
              <a:rPr lang="en-US" sz="2000" dirty="0"/>
              <a:t>The EIC Computing &amp; Software Advisory Committee (ECSAC) met on the 6th and 7th of October 2025 with </a:t>
            </a:r>
            <a:r>
              <a:rPr lang="en-US" sz="2000" dirty="0" err="1"/>
              <a:t>ePIC</a:t>
            </a:r>
            <a:r>
              <a:rPr lang="en-US" sz="2000" dirty="0"/>
              <a:t> and ECSJI representatives at Jefferson Lab in Newport News, VA.</a:t>
            </a:r>
          </a:p>
          <a:p>
            <a:pPr lvl="1"/>
            <a:r>
              <a:rPr lang="en-US" sz="1800" dirty="0"/>
              <a:t>ECSAC Members : Simone Campana (CERN, chair), Pere Mato (PIC), Verena Martinez </a:t>
            </a:r>
            <a:r>
              <a:rPr lang="en-US" sz="1800" dirty="0" err="1"/>
              <a:t>Outschoorn</a:t>
            </a:r>
            <a:r>
              <a:rPr lang="en-US" sz="1800" dirty="0"/>
              <a:t> (UMass), Ilya Baldin (</a:t>
            </a:r>
            <a:r>
              <a:rPr lang="en-US" sz="1800" dirty="0" err="1"/>
              <a:t>JLab</a:t>
            </a:r>
            <a:r>
              <a:rPr lang="en-US" sz="1800" dirty="0"/>
              <a:t>), Mario </a:t>
            </a:r>
            <a:r>
              <a:rPr lang="en-US" sz="1800" dirty="0" err="1"/>
              <a:t>Cromaz</a:t>
            </a:r>
            <a:r>
              <a:rPr lang="en-US" sz="1800" dirty="0"/>
              <a:t> (LBNL), Wei Yang (SLAC)</a:t>
            </a:r>
          </a:p>
          <a:p>
            <a:pPr marL="0" indent="0">
              <a:buNone/>
            </a:pPr>
            <a:endParaRPr lang="en-US" sz="2000" b="1" i="1" dirty="0"/>
          </a:p>
          <a:p>
            <a:pPr marL="0" indent="0">
              <a:buNone/>
            </a:pPr>
            <a:r>
              <a:rPr lang="en-US" sz="2000" b="1" i="1" dirty="0"/>
              <a:t>Charge Question #4</a:t>
            </a:r>
            <a:r>
              <a:rPr lang="en-US" sz="2000" i="1" dirty="0"/>
              <a:t>: Broader Community. Assess as appropriate engagements with aligned</a:t>
            </a:r>
            <a:r>
              <a:rPr lang="en-US" sz="2000" dirty="0"/>
              <a:t> </a:t>
            </a:r>
            <a:r>
              <a:rPr lang="en-US" sz="2000" i="1" dirty="0"/>
              <a:t>Software and Computing organizations across nuclear physics and particle physics communities</a:t>
            </a:r>
            <a:r>
              <a:rPr lang="en-US" sz="2000" dirty="0"/>
              <a:t> </a:t>
            </a:r>
            <a:r>
              <a:rPr lang="en-US" sz="2000" i="1" dirty="0"/>
              <a:t>and other relevant communities.</a:t>
            </a:r>
          </a:p>
          <a:p>
            <a:r>
              <a:rPr lang="en-US" sz="1600" b="1" i="1" dirty="0"/>
              <a:t>ECSAC Comments </a:t>
            </a:r>
            <a:r>
              <a:rPr lang="en-US" sz="1600" i="1" dirty="0"/>
              <a:t>: We believe that the EICO is a reasonable construct to structure the international</a:t>
            </a:r>
            <a:r>
              <a:rPr lang="en-US" sz="1600" dirty="0"/>
              <a:t> </a:t>
            </a:r>
            <a:r>
              <a:rPr lang="en-US" sz="1600" i="1" dirty="0"/>
              <a:t>distributed computing framework for the EIC experiment(s). It maps well with existing</a:t>
            </a:r>
            <a:r>
              <a:rPr lang="en-US" sz="1600" dirty="0"/>
              <a:t> </a:t>
            </a:r>
            <a:r>
              <a:rPr lang="en-US" sz="1600" i="1" dirty="0"/>
              <a:t>structures such as WLCG and many of the involved parties are familiar with these</a:t>
            </a:r>
            <a:r>
              <a:rPr lang="en-US" sz="1600" dirty="0"/>
              <a:t> </a:t>
            </a:r>
            <a:r>
              <a:rPr lang="en-US" sz="1600" i="1" dirty="0"/>
              <a:t>structures as they have been in place for many years.</a:t>
            </a:r>
          </a:p>
          <a:p>
            <a:r>
              <a:rPr lang="en-US" sz="1600" b="1" i="1" dirty="0"/>
              <a:t>ECSAC Recommendation </a:t>
            </a:r>
            <a:r>
              <a:rPr lang="en-US" sz="1600" i="1" dirty="0"/>
              <a:t>: We recommend implementing the EICO as described during the review. We suggest a</a:t>
            </a:r>
            <a:r>
              <a:rPr lang="en-US" sz="1600" dirty="0"/>
              <a:t> </a:t>
            </a:r>
            <a:r>
              <a:rPr lang="en-US" sz="1600" i="1" dirty="0"/>
              <a:t>staged approach focusing initially on the aspects more related to the collaboration</a:t>
            </a:r>
            <a:r>
              <a:rPr lang="en-US" sz="1600" dirty="0"/>
              <a:t> </a:t>
            </a:r>
            <a:r>
              <a:rPr lang="en-US" sz="1600" i="1" dirty="0"/>
              <a:t>(Collaboration/Overview boards) and the links with WLCG</a:t>
            </a:r>
            <a:endParaRPr lang="en-US" sz="1600" dirty="0"/>
          </a:p>
          <a:p>
            <a:pPr marL="0" indent="0">
              <a:buNone/>
            </a:pPr>
            <a:r>
              <a:rPr lang="en-US" sz="2000" b="1" i="1" dirty="0"/>
              <a:t>Charge Question #5</a:t>
            </a:r>
            <a:r>
              <a:rPr lang="en-US" sz="2000" i="1" dirty="0"/>
              <a:t>: </a:t>
            </a:r>
            <a:r>
              <a:rPr lang="en-US" i="1" dirty="0"/>
              <a:t>Assess the </a:t>
            </a:r>
            <a:r>
              <a:rPr lang="en-US" i="1" dirty="0" err="1"/>
              <a:t>ePIC</a:t>
            </a:r>
            <a:r>
              <a:rPr lang="en-US" i="1" dirty="0"/>
              <a:t> and ECSJI communication and collaboration</a:t>
            </a:r>
            <a:endParaRPr lang="en-US" dirty="0"/>
          </a:p>
          <a:p>
            <a:r>
              <a:rPr lang="en-US" sz="1600" b="1" i="1" dirty="0"/>
              <a:t>ECSAC Comments </a:t>
            </a:r>
            <a:r>
              <a:rPr lang="en-US" sz="1600" i="1" dirty="0"/>
              <a:t>: We have evidence of effective collaboration between </a:t>
            </a:r>
            <a:r>
              <a:rPr lang="en-US" sz="1600" i="1" dirty="0" err="1"/>
              <a:t>ePIC</a:t>
            </a:r>
            <a:r>
              <a:rPr lang="en-US" sz="1600" i="1" dirty="0"/>
              <a:t> and ECSJI and we encourage</a:t>
            </a:r>
            <a:r>
              <a:rPr lang="en-US" sz="1600" dirty="0"/>
              <a:t> </a:t>
            </a:r>
            <a:r>
              <a:rPr lang="en-US" sz="1600" i="1" dirty="0"/>
              <a:t>such collaboration to continue.</a:t>
            </a:r>
            <a:endParaRPr lang="en-US" sz="1600" dirty="0"/>
          </a:p>
          <a:p>
            <a:endParaRPr lang="en-US" sz="2000" dirty="0"/>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5B014447-2A87-D4A4-EA0C-6CD1810DCDFD}"/>
              </a:ext>
            </a:extLst>
          </p:cNvPr>
          <p:cNvSpPr>
            <a:spLocks noGrp="1"/>
          </p:cNvSpPr>
          <p:nvPr>
            <p:ph type="sldNum" sz="quarter" idx="12"/>
          </p:nvPr>
        </p:nvSpPr>
        <p:spPr/>
        <p:txBody>
          <a:bodyPr/>
          <a:lstStyle/>
          <a:p>
            <a:fld id="{07E1C93C-5050-FC42-8F10-D22D4F119D13}" type="slidenum">
              <a:rPr lang="en-US" smtClean="0"/>
              <a:pPr/>
              <a:t>12</a:t>
            </a:fld>
            <a:endParaRPr lang="en-US"/>
          </a:p>
        </p:txBody>
      </p:sp>
    </p:spTree>
    <p:extLst>
      <p:ext uri="{BB962C8B-B14F-4D97-AF65-F5344CB8AC3E}">
        <p14:creationId xmlns:p14="http://schemas.microsoft.com/office/powerpoint/2010/main" val="136000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1BA0-B753-4B47-9BE7-A490741AE0B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CF1AD0A-77A6-4DF8-53BF-FDD0D846AE0F}"/>
              </a:ext>
            </a:extLst>
          </p:cNvPr>
          <p:cNvSpPr>
            <a:spLocks noGrp="1"/>
          </p:cNvSpPr>
          <p:nvPr>
            <p:ph idx="1"/>
          </p:nvPr>
        </p:nvSpPr>
        <p:spPr/>
        <p:txBody>
          <a:bodyPr/>
          <a:lstStyle/>
          <a:p>
            <a:r>
              <a:rPr lang="en-US" dirty="0"/>
              <a:t>The RRB is responsible for approving the EICO charter</a:t>
            </a:r>
          </a:p>
          <a:p>
            <a:pPr lvl="1"/>
            <a:r>
              <a:rPr lang="en-US" dirty="0"/>
              <a:t>Presenting for comments in June 2025</a:t>
            </a:r>
          </a:p>
          <a:p>
            <a:pPr lvl="1"/>
            <a:r>
              <a:rPr lang="en-US" dirty="0"/>
              <a:t>Finalize in fall 2025 </a:t>
            </a:r>
          </a:p>
          <a:p>
            <a:r>
              <a:rPr lang="en-US" dirty="0"/>
              <a:t>Reopen the ECSJI charter</a:t>
            </a:r>
          </a:p>
          <a:p>
            <a:pPr lvl="1"/>
            <a:r>
              <a:rPr lang="en-US" dirty="0"/>
              <a:t>Rationalize </a:t>
            </a:r>
            <a:r>
              <a:rPr lang="en-US" dirty="0" err="1"/>
              <a:t>wrt</a:t>
            </a:r>
            <a:r>
              <a:rPr lang="en-US" dirty="0"/>
              <a:t> to the approved EICO charter as well as other changes (target: Spring 2026)</a:t>
            </a:r>
          </a:p>
          <a:p>
            <a:r>
              <a:rPr lang="en-US" dirty="0"/>
              <a:t>EICO Working group drafts the EICO Cooperation agreement (Target: first draft Fall 2026)</a:t>
            </a:r>
          </a:p>
          <a:p>
            <a:r>
              <a:rPr lang="en-US" dirty="0"/>
              <a:t>An appropriate working group drafts major procedural issues</a:t>
            </a:r>
          </a:p>
          <a:p>
            <a:r>
              <a:rPr lang="en-US" dirty="0"/>
              <a:t>Documents to be prepared by the EICO WG and ECSJI after the EICO charter will be approved by the RRB</a:t>
            </a:r>
          </a:p>
          <a:p>
            <a:pPr lvl="1"/>
            <a:r>
              <a:rPr lang="en-US" dirty="0"/>
              <a:t>Cooperation agreement template</a:t>
            </a:r>
          </a:p>
          <a:p>
            <a:pPr lvl="1"/>
            <a:r>
              <a:rPr lang="en-US" dirty="0"/>
              <a:t>Echelon 1 and Echelon 2 requirements</a:t>
            </a:r>
          </a:p>
          <a:p>
            <a:pPr lvl="1"/>
            <a:r>
              <a:rPr lang="en-US" dirty="0"/>
              <a:t>EICO OB and MB composition and membership</a:t>
            </a:r>
          </a:p>
          <a:p>
            <a:pPr lvl="1"/>
            <a:r>
              <a:rPr lang="en-US" dirty="0"/>
              <a:t>…</a:t>
            </a:r>
          </a:p>
        </p:txBody>
      </p:sp>
      <p:sp>
        <p:nvSpPr>
          <p:cNvPr id="4" name="Slide Number Placeholder 3">
            <a:extLst>
              <a:ext uri="{FF2B5EF4-FFF2-40B4-BE49-F238E27FC236}">
                <a16:creationId xmlns:a16="http://schemas.microsoft.com/office/drawing/2014/main" id="{8DA4F156-EB19-7A9A-8591-FD10C0CFA768}"/>
              </a:ext>
            </a:extLst>
          </p:cNvPr>
          <p:cNvSpPr>
            <a:spLocks noGrp="1"/>
          </p:cNvSpPr>
          <p:nvPr>
            <p:ph type="sldNum" sz="quarter" idx="12"/>
          </p:nvPr>
        </p:nvSpPr>
        <p:spPr/>
        <p:txBody>
          <a:bodyPr/>
          <a:lstStyle/>
          <a:p>
            <a:fld id="{07E1C93C-5050-FC42-8F10-D22D4F119D13}" type="slidenum">
              <a:rPr lang="en-US" smtClean="0"/>
              <a:pPr/>
              <a:t>13</a:t>
            </a:fld>
            <a:endParaRPr lang="en-US"/>
          </a:p>
        </p:txBody>
      </p:sp>
    </p:spTree>
    <p:extLst>
      <p:ext uri="{BB962C8B-B14F-4D97-AF65-F5344CB8AC3E}">
        <p14:creationId xmlns:p14="http://schemas.microsoft.com/office/powerpoint/2010/main" val="75426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3FC6-ED47-6D18-CDFD-C78F79C87BE1}"/>
              </a:ext>
            </a:extLst>
          </p:cNvPr>
          <p:cNvSpPr>
            <a:spLocks noGrp="1"/>
          </p:cNvSpPr>
          <p:nvPr>
            <p:ph type="title"/>
          </p:nvPr>
        </p:nvSpPr>
        <p:spPr/>
        <p:txBody>
          <a:bodyPr/>
          <a:lstStyle/>
          <a:p>
            <a:r>
              <a:rPr lang="en-US" dirty="0"/>
              <a:t>Glossary and Abbreviations</a:t>
            </a:r>
          </a:p>
        </p:txBody>
      </p:sp>
      <p:sp>
        <p:nvSpPr>
          <p:cNvPr id="3" name="Content Placeholder 2">
            <a:extLst>
              <a:ext uri="{FF2B5EF4-FFF2-40B4-BE49-F238E27FC236}">
                <a16:creationId xmlns:a16="http://schemas.microsoft.com/office/drawing/2014/main" id="{7BF07629-44ED-1808-5EDD-CD4BD882950D}"/>
              </a:ext>
            </a:extLst>
          </p:cNvPr>
          <p:cNvSpPr>
            <a:spLocks noGrp="1"/>
          </p:cNvSpPr>
          <p:nvPr>
            <p:ph idx="1"/>
          </p:nvPr>
        </p:nvSpPr>
        <p:spPr>
          <a:xfrm>
            <a:off x="0" y="906835"/>
            <a:ext cx="5635743" cy="5381694"/>
          </a:xfrm>
        </p:spPr>
        <p:txBody>
          <a:bodyPr/>
          <a:lstStyle/>
          <a:p>
            <a:r>
              <a:rPr lang="en-US" sz="2000" dirty="0">
                <a:latin typeface="Arial" panose="020B0604020202020204" pitchFamily="34" charset="0"/>
              </a:rPr>
              <a:t>AHM – All Hands Meeting</a:t>
            </a:r>
          </a:p>
          <a:p>
            <a:r>
              <a:rPr lang="en-US" sz="2000" dirty="0">
                <a:solidFill>
                  <a:schemeClr val="tx1">
                    <a:lumMod val="95000"/>
                    <a:lumOff val="5000"/>
                  </a:schemeClr>
                </a:solidFill>
                <a:highlight>
                  <a:srgbClr val="FFFFFF"/>
                </a:highlight>
                <a:latin typeface="Arial" panose="020B0604020202020204" pitchFamily="34" charset="0"/>
              </a:rPr>
              <a:t>ALD – Associated </a:t>
            </a:r>
            <a:r>
              <a:rPr lang="en-US" sz="2000">
                <a:solidFill>
                  <a:schemeClr val="tx1">
                    <a:lumMod val="95000"/>
                    <a:lumOff val="5000"/>
                  </a:schemeClr>
                </a:solidFill>
                <a:highlight>
                  <a:srgbClr val="FFFFFF"/>
                </a:highlight>
                <a:latin typeface="Arial" panose="020B0604020202020204" pitchFamily="34" charset="0"/>
              </a:rPr>
              <a:t>Laboratory Director</a:t>
            </a:r>
            <a:endParaRPr lang="en-US" sz="2000" dirty="0">
              <a:solidFill>
                <a:schemeClr val="tx1">
                  <a:lumMod val="95000"/>
                  <a:lumOff val="5000"/>
                </a:schemeClr>
              </a:solidFill>
              <a:highlight>
                <a:srgbClr val="FFFFFF"/>
              </a:highlight>
              <a:latin typeface="Arial" panose="020B0604020202020204" pitchFamily="34" charset="0"/>
            </a:endParaRPr>
          </a:p>
          <a:p>
            <a:r>
              <a:rPr lang="en-US" sz="2000" dirty="0">
                <a:solidFill>
                  <a:schemeClr val="tx1">
                    <a:lumMod val="95000"/>
                    <a:lumOff val="5000"/>
                  </a:schemeClr>
                </a:solidFill>
                <a:highlight>
                  <a:srgbClr val="FFFFFF"/>
                </a:highlight>
                <a:latin typeface="Arial" panose="020B0604020202020204" pitchFamily="34" charset="0"/>
              </a:rPr>
              <a:t>CM – Computing Model</a:t>
            </a:r>
            <a:endParaRPr lang="en-US" sz="2000" b="0" i="0" u="none" strike="noStrike" dirty="0">
              <a:solidFill>
                <a:schemeClr val="tx1">
                  <a:lumMod val="95000"/>
                  <a:lumOff val="5000"/>
                </a:schemeClr>
              </a:solidFill>
              <a:effectLst/>
              <a:highlight>
                <a:srgbClr val="FFFFFF"/>
              </a:highlight>
              <a:latin typeface="Arial" panose="020B0604020202020204" pitchFamily="34" charset="0"/>
            </a:endParaRPr>
          </a:p>
          <a:p>
            <a:r>
              <a:rPr lang="en-US" sz="2000" dirty="0">
                <a:solidFill>
                  <a:schemeClr val="tx1">
                    <a:lumMod val="95000"/>
                    <a:lumOff val="5000"/>
                  </a:schemeClr>
                </a:solidFill>
                <a:highlight>
                  <a:srgbClr val="FFFFFF"/>
                </a:highlight>
                <a:latin typeface="Arial" panose="020B0604020202020204" pitchFamily="34" charset="0"/>
              </a:rPr>
              <a:t>DDST – Deputy Director for Science and Technology</a:t>
            </a:r>
          </a:p>
          <a:p>
            <a:r>
              <a:rPr lang="en-US" sz="2000" dirty="0">
                <a:solidFill>
                  <a:schemeClr val="tx1">
                    <a:lumMod val="95000"/>
                    <a:lumOff val="5000"/>
                  </a:schemeClr>
                </a:solidFill>
                <a:highlight>
                  <a:srgbClr val="FFFFFF"/>
                </a:highlight>
                <a:latin typeface="Arial" panose="020B0604020202020204" pitchFamily="34" charset="0"/>
              </a:rPr>
              <a:t>E0, E1, E2 – Echelon0, 1, 2 sites according to </a:t>
            </a:r>
            <a:r>
              <a:rPr lang="en-US" sz="2000" dirty="0" err="1">
                <a:solidFill>
                  <a:schemeClr val="tx1">
                    <a:lumMod val="95000"/>
                    <a:lumOff val="5000"/>
                  </a:schemeClr>
                </a:solidFill>
                <a:highlight>
                  <a:srgbClr val="FFFFFF"/>
                </a:highlight>
                <a:latin typeface="Arial" panose="020B0604020202020204" pitchFamily="34" charset="0"/>
              </a:rPr>
              <a:t>ePIC</a:t>
            </a:r>
            <a:r>
              <a:rPr lang="en-US" sz="2000" dirty="0">
                <a:solidFill>
                  <a:schemeClr val="tx1">
                    <a:lumMod val="95000"/>
                    <a:lumOff val="5000"/>
                  </a:schemeClr>
                </a:solidFill>
                <a:highlight>
                  <a:srgbClr val="FFFFFF"/>
                </a:highlight>
                <a:latin typeface="Arial" panose="020B0604020202020204" pitchFamily="34" charset="0"/>
              </a:rPr>
              <a:t> computing model</a:t>
            </a:r>
            <a:endParaRPr lang="en-US" sz="2000" dirty="0">
              <a:latin typeface="Arial" panose="020B0604020202020204" pitchFamily="34" charset="0"/>
            </a:endParaRPr>
          </a:p>
          <a:p>
            <a:r>
              <a:rPr lang="en-US" sz="2000" dirty="0">
                <a:latin typeface="Arial" panose="020B0604020202020204" pitchFamily="34" charset="0"/>
              </a:rPr>
              <a:t>ECC  - EIC Computing Council</a:t>
            </a:r>
          </a:p>
          <a:p>
            <a:r>
              <a:rPr lang="en-US" sz="2000" dirty="0">
                <a:latin typeface="Arial" panose="020B0604020202020204" pitchFamily="34" charset="0"/>
              </a:rPr>
              <a:t>ECSAC – EIC Computing and Software Advisory Committee</a:t>
            </a:r>
          </a:p>
          <a:p>
            <a:r>
              <a:rPr lang="en-US" sz="2000" dirty="0">
                <a:latin typeface="Arial" panose="020B0604020202020204" pitchFamily="34" charset="0"/>
              </a:rPr>
              <a:t>EICO – EIC International Computing Organization</a:t>
            </a:r>
          </a:p>
          <a:p>
            <a:r>
              <a:rPr lang="en-US" sz="2000" dirty="0">
                <a:latin typeface="Arial" panose="020B0604020202020204" pitchFamily="34" charset="0"/>
              </a:rPr>
              <a:t>ECSJI – EIC Software and Computing Joint Institute</a:t>
            </a:r>
          </a:p>
        </p:txBody>
      </p:sp>
      <p:sp>
        <p:nvSpPr>
          <p:cNvPr id="4" name="Slide Number Placeholder 3">
            <a:extLst>
              <a:ext uri="{FF2B5EF4-FFF2-40B4-BE49-F238E27FC236}">
                <a16:creationId xmlns:a16="http://schemas.microsoft.com/office/drawing/2014/main" id="{5A822ECA-238A-E381-E27D-3B80D01BB1BA}"/>
              </a:ext>
            </a:extLst>
          </p:cNvPr>
          <p:cNvSpPr>
            <a:spLocks noGrp="1"/>
          </p:cNvSpPr>
          <p:nvPr>
            <p:ph type="sldNum" sz="quarter" idx="12"/>
          </p:nvPr>
        </p:nvSpPr>
        <p:spPr/>
        <p:txBody>
          <a:bodyPr/>
          <a:lstStyle/>
          <a:p>
            <a:fld id="{07E1C93C-5050-FC42-8F10-D22D4F119D13}" type="slidenum">
              <a:rPr lang="en-US" smtClean="0"/>
              <a:pPr/>
              <a:t>14</a:t>
            </a:fld>
            <a:endParaRPr lang="en-US"/>
          </a:p>
        </p:txBody>
      </p:sp>
      <p:sp>
        <p:nvSpPr>
          <p:cNvPr id="6" name="Content Placeholder 2">
            <a:extLst>
              <a:ext uri="{FF2B5EF4-FFF2-40B4-BE49-F238E27FC236}">
                <a16:creationId xmlns:a16="http://schemas.microsoft.com/office/drawing/2014/main" id="{106A466E-9963-E2E2-48C4-933A107BE96F}"/>
              </a:ext>
            </a:extLst>
          </p:cNvPr>
          <p:cNvSpPr txBox="1">
            <a:spLocks/>
          </p:cNvSpPr>
          <p:nvPr/>
        </p:nvSpPr>
        <p:spPr>
          <a:xfrm>
            <a:off x="6350620" y="906835"/>
            <a:ext cx="5635743" cy="5381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IKC – in-kind contribution</a:t>
            </a:r>
          </a:p>
          <a:p>
            <a:r>
              <a:rPr lang="en-US" sz="2000" dirty="0"/>
              <a:t>MB – Management Board</a:t>
            </a:r>
          </a:p>
          <a:p>
            <a:r>
              <a:rPr lang="en-US" sz="2000" dirty="0"/>
              <a:t>NPP – Nuclear and Particle Physics</a:t>
            </a:r>
          </a:p>
          <a:p>
            <a:r>
              <a:rPr lang="en-US" sz="2000" dirty="0"/>
              <a:t>OB – Overview Board</a:t>
            </a:r>
          </a:p>
          <a:p>
            <a:r>
              <a:rPr lang="en-US" sz="2000" dirty="0"/>
              <a:t>ONP – DOE Office of Nuclear Physics</a:t>
            </a:r>
          </a:p>
          <a:p>
            <a:r>
              <a:rPr lang="en-US" sz="2000" dirty="0"/>
              <a:t>OSG - Open Science Grid (NSF supported computing consortium)</a:t>
            </a:r>
          </a:p>
          <a:p>
            <a:r>
              <a:rPr lang="en-US" sz="2000" dirty="0"/>
              <a:t>RRB – Resource Review Board</a:t>
            </a:r>
          </a:p>
          <a:p>
            <a:r>
              <a:rPr lang="en-US" sz="2000" dirty="0"/>
              <a:t>SLA – Service Level Agreement</a:t>
            </a:r>
          </a:p>
          <a:p>
            <a:r>
              <a:rPr lang="en-US" sz="2000" dirty="0"/>
              <a:t>SW&amp;C – Software and Computing</a:t>
            </a:r>
          </a:p>
          <a:p>
            <a:r>
              <a:rPr lang="en-US" sz="2000" dirty="0"/>
              <a:t>TF – Technical Forum</a:t>
            </a:r>
          </a:p>
          <a:p>
            <a:r>
              <a:rPr lang="en-US" sz="2000" dirty="0"/>
              <a:t>WLCG – World LHC Computing Grid</a:t>
            </a:r>
            <a:endParaRPr lang="en-US" sz="1900" dirty="0"/>
          </a:p>
        </p:txBody>
      </p:sp>
    </p:spTree>
    <p:extLst>
      <p:ext uri="{BB962C8B-B14F-4D97-AF65-F5344CB8AC3E}">
        <p14:creationId xmlns:p14="http://schemas.microsoft.com/office/powerpoint/2010/main" val="63443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818D-D6AC-2072-CE6B-F6AEBBCA33E0}"/>
              </a:ext>
            </a:extLst>
          </p:cNvPr>
          <p:cNvSpPr>
            <a:spLocks noGrp="1"/>
          </p:cNvSpPr>
          <p:nvPr>
            <p:ph type="title"/>
          </p:nvPr>
        </p:nvSpPr>
        <p:spPr/>
        <p:txBody>
          <a:bodyPr/>
          <a:lstStyle/>
          <a:p>
            <a:r>
              <a:rPr lang="en-US" dirty="0"/>
              <a:t>EIC Computing and Software Joint Institute. Background</a:t>
            </a:r>
          </a:p>
        </p:txBody>
      </p:sp>
      <p:sp>
        <p:nvSpPr>
          <p:cNvPr id="3" name="Content Placeholder 2">
            <a:extLst>
              <a:ext uri="{FF2B5EF4-FFF2-40B4-BE49-F238E27FC236}">
                <a16:creationId xmlns:a16="http://schemas.microsoft.com/office/drawing/2014/main" id="{DA9378B2-3E80-666C-272D-626903E68542}"/>
              </a:ext>
            </a:extLst>
          </p:cNvPr>
          <p:cNvSpPr>
            <a:spLocks noGrp="1"/>
          </p:cNvSpPr>
          <p:nvPr>
            <p:ph idx="1"/>
          </p:nvPr>
        </p:nvSpPr>
        <p:spPr/>
        <p:txBody>
          <a:bodyPr/>
          <a:lstStyle/>
          <a:p>
            <a:pPr marL="0" indent="0">
              <a:buNone/>
            </a:pPr>
            <a:r>
              <a:rPr lang="en-US" dirty="0"/>
              <a:t>EIC Computing and Software Joint Institute</a:t>
            </a:r>
            <a:r>
              <a:rPr lang="en-US" b="1" dirty="0"/>
              <a:t> </a:t>
            </a:r>
            <a:r>
              <a:rPr lang="en-US" dirty="0"/>
              <a:t>provides for EIC computing and software matters:</a:t>
            </a:r>
          </a:p>
          <a:p>
            <a:pPr marL="0" indent="0">
              <a:buNone/>
            </a:pPr>
            <a:r>
              <a:rPr lang="en-US" dirty="0"/>
              <a:t>1) A single entity to interface with the EIC </a:t>
            </a:r>
            <a:r>
              <a:rPr lang="en-US" dirty="0" err="1"/>
              <a:t>programme</a:t>
            </a:r>
            <a:r>
              <a:rPr lang="en-US" dirty="0"/>
              <a:t> and the </a:t>
            </a:r>
            <a:r>
              <a:rPr lang="en-US" dirty="0" err="1"/>
              <a:t>ePIC</a:t>
            </a:r>
            <a:r>
              <a:rPr lang="en-US" dirty="0"/>
              <a:t> collaboration,</a:t>
            </a:r>
          </a:p>
          <a:p>
            <a:pPr marL="0" indent="0">
              <a:buNone/>
            </a:pPr>
            <a:r>
              <a:rPr lang="en-US" dirty="0"/>
              <a:t>2) Maintains Service Level Agreements and statements of work outlining the host labs’ contribution to the </a:t>
            </a:r>
            <a:r>
              <a:rPr lang="en-US" dirty="0" err="1"/>
              <a:t>ePIC</a:t>
            </a:r>
            <a:r>
              <a:rPr lang="en-US" dirty="0"/>
              <a:t> collaboration concerning computing resources, services, and</a:t>
            </a:r>
            <a:br>
              <a:rPr lang="en-US" dirty="0"/>
            </a:br>
            <a:r>
              <a:rPr lang="en-US" dirty="0"/>
              <a:t>personnel assigned to work on </a:t>
            </a:r>
            <a:r>
              <a:rPr lang="en-US" dirty="0" err="1"/>
              <a:t>ePIC</a:t>
            </a:r>
            <a:r>
              <a:rPr lang="en-US" dirty="0"/>
              <a:t> computing and software deliverables,</a:t>
            </a:r>
          </a:p>
          <a:p>
            <a:pPr marL="0" indent="0">
              <a:buNone/>
            </a:pPr>
            <a:r>
              <a:rPr lang="en-US" dirty="0"/>
              <a:t>3) A coordinating body for interacting with international partners providing computing resources as in-kind contributions. This includes assessing resources, managing the agreements of cooperation with the sites delivering resources (including service levels agreements), and facilitating and assessing the delivery against the agreements,</a:t>
            </a:r>
          </a:p>
          <a:p>
            <a:pPr marL="0" indent="0">
              <a:buNone/>
            </a:pPr>
            <a:r>
              <a:rPr lang="en-US" dirty="0"/>
              <a:t>4) Execution of host laboratories responsibilities</a:t>
            </a:r>
          </a:p>
          <a:p>
            <a:pPr lvl="1" fontAlgn="base"/>
            <a:r>
              <a:rPr lang="en-US" dirty="0"/>
              <a:t>Assessing resources.</a:t>
            </a:r>
          </a:p>
          <a:p>
            <a:pPr lvl="1" fontAlgn="base"/>
            <a:r>
              <a:rPr lang="en-US" dirty="0"/>
              <a:t>Managing the agreements with the sites delivering resources (including service levels).</a:t>
            </a:r>
          </a:p>
          <a:p>
            <a:pPr lvl="1" fontAlgn="base"/>
            <a:r>
              <a:rPr lang="en-US" dirty="0"/>
              <a:t>Facilitating and assessing the delivery against the agreements.</a:t>
            </a:r>
          </a:p>
          <a:p>
            <a:endParaRPr lang="en-US" dirty="0"/>
          </a:p>
        </p:txBody>
      </p:sp>
      <p:sp>
        <p:nvSpPr>
          <p:cNvPr id="4" name="Slide Number Placeholder 3">
            <a:extLst>
              <a:ext uri="{FF2B5EF4-FFF2-40B4-BE49-F238E27FC236}">
                <a16:creationId xmlns:a16="http://schemas.microsoft.com/office/drawing/2014/main" id="{DBC2C542-9F2B-1775-9FC4-56AE87F1D96D}"/>
              </a:ext>
            </a:extLst>
          </p:cNvPr>
          <p:cNvSpPr>
            <a:spLocks noGrp="1"/>
          </p:cNvSpPr>
          <p:nvPr>
            <p:ph type="sldNum" sz="quarter" idx="12"/>
          </p:nvPr>
        </p:nvSpPr>
        <p:spPr/>
        <p:txBody>
          <a:bodyPr/>
          <a:lstStyle/>
          <a:p>
            <a:fld id="{07E1C93C-5050-FC42-8F10-D22D4F119D13}" type="slidenum">
              <a:rPr lang="en-US" smtClean="0"/>
              <a:pPr/>
              <a:t>2</a:t>
            </a:fld>
            <a:endParaRPr lang="en-US"/>
          </a:p>
        </p:txBody>
      </p:sp>
    </p:spTree>
    <p:extLst>
      <p:ext uri="{BB962C8B-B14F-4D97-AF65-F5344CB8AC3E}">
        <p14:creationId xmlns:p14="http://schemas.microsoft.com/office/powerpoint/2010/main" val="373625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A064-E9A7-D52C-0D04-4F015E999573}"/>
              </a:ext>
            </a:extLst>
          </p:cNvPr>
          <p:cNvSpPr>
            <a:spLocks noGrp="1"/>
          </p:cNvSpPr>
          <p:nvPr>
            <p:ph type="title"/>
          </p:nvPr>
        </p:nvSpPr>
        <p:spPr/>
        <p:txBody>
          <a:bodyPr/>
          <a:lstStyle/>
          <a:p>
            <a:r>
              <a:rPr lang="en-US" dirty="0"/>
              <a:t>ECSJI Progress and Priorities since June 2025 EIC RRB</a:t>
            </a:r>
          </a:p>
        </p:txBody>
      </p:sp>
      <p:sp>
        <p:nvSpPr>
          <p:cNvPr id="3" name="Content Placeholder 2">
            <a:extLst>
              <a:ext uri="{FF2B5EF4-FFF2-40B4-BE49-F238E27FC236}">
                <a16:creationId xmlns:a16="http://schemas.microsoft.com/office/drawing/2014/main" id="{A90F6E0D-132F-70EA-F58B-8A20810C71F8}"/>
              </a:ext>
            </a:extLst>
          </p:cNvPr>
          <p:cNvSpPr>
            <a:spLocks noGrp="1"/>
          </p:cNvSpPr>
          <p:nvPr>
            <p:ph idx="1"/>
          </p:nvPr>
        </p:nvSpPr>
        <p:spPr>
          <a:xfrm>
            <a:off x="187124" y="906834"/>
            <a:ext cx="11817752" cy="5560501"/>
          </a:xfrm>
        </p:spPr>
        <p:txBody>
          <a:bodyPr/>
          <a:lstStyle/>
          <a:p>
            <a:r>
              <a:rPr lang="en-US" sz="2300" dirty="0"/>
              <a:t>Two main tracks since June 2025 RRB</a:t>
            </a:r>
          </a:p>
          <a:p>
            <a:pPr lvl="1"/>
            <a:r>
              <a:rPr lang="en-US" dirty="0"/>
              <a:t>Finalizing the EIC International Computing Organization (EICO) Charter</a:t>
            </a:r>
          </a:p>
          <a:p>
            <a:pPr lvl="2"/>
            <a:r>
              <a:rPr lang="en-US" sz="2000" dirty="0"/>
              <a:t>Together with EICO Working Group</a:t>
            </a:r>
          </a:p>
          <a:p>
            <a:pPr lvl="1"/>
            <a:r>
              <a:rPr lang="en-US" dirty="0"/>
              <a:t>Estimating BNL and </a:t>
            </a:r>
            <a:r>
              <a:rPr lang="en-US" dirty="0" err="1"/>
              <a:t>JLab</a:t>
            </a:r>
            <a:r>
              <a:rPr lang="en-US" dirty="0"/>
              <a:t> Requirements for </a:t>
            </a:r>
            <a:r>
              <a:rPr lang="en-US" dirty="0" err="1"/>
              <a:t>ePIC</a:t>
            </a:r>
            <a:r>
              <a:rPr lang="en-US" dirty="0"/>
              <a:t>/EIC Computing in 2027–2032 (aka “white paper for DOE ONP”)</a:t>
            </a:r>
          </a:p>
          <a:p>
            <a:pPr lvl="2"/>
            <a:r>
              <a:rPr lang="en-US" sz="2000" dirty="0"/>
              <a:t>Address ECSAC recommendation 2024 : </a:t>
            </a:r>
          </a:p>
          <a:p>
            <a:pPr lvl="3"/>
            <a:r>
              <a:rPr lang="en-US" i="1" dirty="0">
                <a:solidFill>
                  <a:srgbClr val="FF0000"/>
                </a:solidFill>
              </a:rPr>
              <a:t>Assign dedicated effort to the </a:t>
            </a:r>
            <a:r>
              <a:rPr lang="en-US" i="1" dirty="0" err="1">
                <a:solidFill>
                  <a:srgbClr val="FF0000"/>
                </a:solidFill>
              </a:rPr>
              <a:t>ePIC</a:t>
            </a:r>
            <a:r>
              <a:rPr lang="en-US" i="1" dirty="0">
                <a:solidFill>
                  <a:srgbClr val="FF0000"/>
                </a:solidFill>
              </a:rPr>
              <a:t> S&amp;C team before the next ECSAC meeting</a:t>
            </a:r>
            <a:endParaRPr lang="en-US" sz="2400" i="1" dirty="0">
              <a:solidFill>
                <a:srgbClr val="FF0000"/>
              </a:solidFill>
            </a:endParaRPr>
          </a:p>
          <a:p>
            <a:r>
              <a:rPr lang="en-US" sz="2300" dirty="0"/>
              <a:t>Work closely with the BNL and </a:t>
            </a:r>
            <a:r>
              <a:rPr lang="en-US" sz="2300" dirty="0" err="1"/>
              <a:t>JLab</a:t>
            </a:r>
            <a:r>
              <a:rPr lang="en-US" sz="2300" dirty="0"/>
              <a:t> Management, EIC project and </a:t>
            </a:r>
            <a:r>
              <a:rPr lang="en-US" sz="2300" dirty="0" err="1"/>
              <a:t>ePIC</a:t>
            </a:r>
            <a:r>
              <a:rPr lang="en-US" sz="2300" dirty="0"/>
              <a:t> collaboration on computer-related issues. Selected events since the last ECSAC review</a:t>
            </a:r>
            <a:endParaRPr lang="en-US" sz="1600" dirty="0"/>
          </a:p>
          <a:p>
            <a:pPr lvl="1"/>
            <a:r>
              <a:rPr lang="en-US" sz="1800" dirty="0">
                <a:solidFill>
                  <a:schemeClr val="bg1">
                    <a:lumMod val="65000"/>
                  </a:schemeClr>
                </a:solidFill>
              </a:rPr>
              <a:t>Echelon0-Echelon1 workshop #1 at BNL ( April)</a:t>
            </a:r>
          </a:p>
          <a:p>
            <a:pPr lvl="1"/>
            <a:r>
              <a:rPr lang="en-US" sz="1800" dirty="0">
                <a:solidFill>
                  <a:schemeClr val="bg1">
                    <a:lumMod val="65000"/>
                  </a:schemeClr>
                </a:solidFill>
              </a:rPr>
              <a:t>EICO meeting at BNL (April)</a:t>
            </a:r>
          </a:p>
          <a:p>
            <a:pPr lvl="1"/>
            <a:r>
              <a:rPr lang="en-US" sz="1800" dirty="0" err="1">
                <a:solidFill>
                  <a:schemeClr val="bg1">
                    <a:lumMod val="65000"/>
                  </a:schemeClr>
                </a:solidFill>
              </a:rPr>
              <a:t>ePIC</a:t>
            </a:r>
            <a:r>
              <a:rPr lang="en-US" sz="1800" dirty="0">
                <a:solidFill>
                  <a:schemeClr val="bg1">
                    <a:lumMod val="65000"/>
                  </a:schemeClr>
                </a:solidFill>
              </a:rPr>
              <a:t>/ECSJI/ECSAC Technical Interchange Meeting  (May)</a:t>
            </a:r>
          </a:p>
          <a:p>
            <a:pPr lvl="1"/>
            <a:r>
              <a:rPr lang="en-US" sz="1800" dirty="0" err="1"/>
              <a:t>ePIC</a:t>
            </a:r>
            <a:r>
              <a:rPr lang="en-US" sz="1800" dirty="0"/>
              <a:t>/EIC RRB (June) </a:t>
            </a:r>
          </a:p>
          <a:p>
            <a:pPr lvl="1"/>
            <a:r>
              <a:rPr lang="en-US" sz="1800" dirty="0"/>
              <a:t>DOE Review of Injector Operations and RHIC Removals and Repurposing at BNL (September) </a:t>
            </a:r>
          </a:p>
          <a:p>
            <a:pPr lvl="1"/>
            <a:r>
              <a:rPr lang="en-US" sz="1800" dirty="0" err="1"/>
              <a:t>ePIC</a:t>
            </a:r>
            <a:r>
              <a:rPr lang="en-US" sz="1800" dirty="0"/>
              <a:t> Software and Computing Review by ECSAC (October)</a:t>
            </a:r>
          </a:p>
          <a:p>
            <a:pPr lvl="2"/>
            <a:r>
              <a:rPr lang="en-US" sz="1600" dirty="0"/>
              <a:t>EICO charter and Echelon 1 computing needs were discussed</a:t>
            </a:r>
          </a:p>
          <a:p>
            <a:pPr lvl="1"/>
            <a:r>
              <a:rPr lang="en-US" sz="1800" dirty="0"/>
              <a:t>Echelon0-Echelon1 workshop #2 at </a:t>
            </a:r>
            <a:r>
              <a:rPr lang="en-US" sz="1800" dirty="0" err="1"/>
              <a:t>JLab</a:t>
            </a:r>
            <a:r>
              <a:rPr lang="en-US" sz="1800" dirty="0"/>
              <a:t> (October)</a:t>
            </a:r>
          </a:p>
        </p:txBody>
      </p:sp>
      <p:sp>
        <p:nvSpPr>
          <p:cNvPr id="4" name="Slide Number Placeholder 3">
            <a:extLst>
              <a:ext uri="{FF2B5EF4-FFF2-40B4-BE49-F238E27FC236}">
                <a16:creationId xmlns:a16="http://schemas.microsoft.com/office/drawing/2014/main" id="{4DF00034-492A-4FD3-D558-FC3839A362CD}"/>
              </a:ext>
            </a:extLst>
          </p:cNvPr>
          <p:cNvSpPr>
            <a:spLocks noGrp="1"/>
          </p:cNvSpPr>
          <p:nvPr>
            <p:ph type="sldNum" sz="quarter" idx="12"/>
          </p:nvPr>
        </p:nvSpPr>
        <p:spPr/>
        <p:txBody>
          <a:bodyPr/>
          <a:lstStyle/>
          <a:p>
            <a:fld id="{07E1C93C-5050-FC42-8F10-D22D4F119D13}" type="slidenum">
              <a:rPr lang="en-US" smtClean="0"/>
              <a:pPr/>
              <a:t>3</a:t>
            </a:fld>
            <a:endParaRPr lang="en-US"/>
          </a:p>
        </p:txBody>
      </p:sp>
    </p:spTree>
    <p:extLst>
      <p:ext uri="{BB962C8B-B14F-4D97-AF65-F5344CB8AC3E}">
        <p14:creationId xmlns:p14="http://schemas.microsoft.com/office/powerpoint/2010/main" val="372672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DOE Context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a:p>
        </p:txBody>
      </p:sp>
      <p:sp>
        <p:nvSpPr>
          <p:cNvPr id="7" name="Rounded Rectangle 6">
            <a:extLst>
              <a:ext uri="{FF2B5EF4-FFF2-40B4-BE49-F238E27FC236}">
                <a16:creationId xmlns:a16="http://schemas.microsoft.com/office/drawing/2014/main" id="{A8B42FB5-9B90-A631-9FE2-C3437AF06C25}"/>
              </a:ext>
            </a:extLst>
          </p:cNvPr>
          <p:cNvSpPr/>
          <p:nvPr/>
        </p:nvSpPr>
        <p:spPr>
          <a:xfrm>
            <a:off x="411892" y="2134902"/>
            <a:ext cx="2154620" cy="105103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EIC Project</a:t>
            </a:r>
          </a:p>
          <a:p>
            <a:pPr algn="ctr"/>
            <a:r>
              <a:rPr lang="en-US" dirty="0">
                <a:ln w="0"/>
                <a:solidFill>
                  <a:schemeClr val="tx1"/>
                </a:solidFill>
                <a:effectLst>
                  <a:outerShdw blurRad="38100" dist="19050" dir="2700000" algn="tl" rotWithShape="0">
                    <a:schemeClr val="dk1">
                      <a:alpha val="40000"/>
                    </a:schemeClr>
                  </a:outerShdw>
                </a:effectLst>
              </a:rPr>
              <a:t>[&amp; EIC Committees]</a:t>
            </a:r>
          </a:p>
        </p:txBody>
      </p:sp>
      <p:sp>
        <p:nvSpPr>
          <p:cNvPr id="10" name="Rectangle 9">
            <a:extLst>
              <a:ext uri="{FF2B5EF4-FFF2-40B4-BE49-F238E27FC236}">
                <a16:creationId xmlns:a16="http://schemas.microsoft.com/office/drawing/2014/main" id="{316556AA-C72D-BA6A-A447-D272DD1B8B3A}"/>
              </a:ext>
            </a:extLst>
          </p:cNvPr>
          <p:cNvSpPr/>
          <p:nvPr/>
        </p:nvSpPr>
        <p:spPr>
          <a:xfrm>
            <a:off x="3698869" y="3099437"/>
            <a:ext cx="4450969" cy="276683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Computing &amp; Software</a:t>
            </a:r>
          </a:p>
          <a:p>
            <a:pPr algn="ctr"/>
            <a:r>
              <a:rPr lang="en-US" dirty="0">
                <a:solidFill>
                  <a:schemeClr val="tx1"/>
                </a:solidFill>
              </a:rPr>
              <a:t> Joint Institute [ECSJI]</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EA3D5F7E-4C4B-436F-90A7-8A7DFA18BF48}"/>
              </a:ext>
            </a:extLst>
          </p:cNvPr>
          <p:cNvSpPr/>
          <p:nvPr/>
        </p:nvSpPr>
        <p:spPr>
          <a:xfrm>
            <a:off x="3690608" y="2037237"/>
            <a:ext cx="4450969" cy="10510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170DC34-4698-1AA9-36BF-BCED8BCF52CC}"/>
              </a:ext>
            </a:extLst>
          </p:cNvPr>
          <p:cNvSpPr/>
          <p:nvPr/>
        </p:nvSpPr>
        <p:spPr>
          <a:xfrm>
            <a:off x="668108" y="4351283"/>
            <a:ext cx="1870842" cy="119188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Computing &amp; Software Advisory Committee</a:t>
            </a:r>
          </a:p>
          <a:p>
            <a:pPr algn="ctr"/>
            <a:r>
              <a:rPr lang="en-US" dirty="0">
                <a:solidFill>
                  <a:schemeClr val="tx1"/>
                </a:solidFill>
              </a:rPr>
              <a:t>[ECSAC]</a:t>
            </a:r>
          </a:p>
        </p:txBody>
      </p:sp>
      <p:sp>
        <p:nvSpPr>
          <p:cNvPr id="17" name="Rectangle 16">
            <a:extLst>
              <a:ext uri="{FF2B5EF4-FFF2-40B4-BE49-F238E27FC236}">
                <a16:creationId xmlns:a16="http://schemas.microsoft.com/office/drawing/2014/main" id="{180C8BE1-2A6F-2517-6C9D-CAA25BC40F78}"/>
              </a:ext>
            </a:extLst>
          </p:cNvPr>
          <p:cNvSpPr/>
          <p:nvPr/>
        </p:nvSpPr>
        <p:spPr>
          <a:xfrm>
            <a:off x="3969923" y="2484594"/>
            <a:ext cx="4005482" cy="5692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BNL NPP ALD, </a:t>
            </a:r>
            <a:r>
              <a:rPr lang="en-US" sz="1600" dirty="0" err="1">
                <a:ln w="0"/>
                <a:solidFill>
                  <a:schemeClr val="tx1"/>
                </a:solidFill>
                <a:effectLst>
                  <a:outerShdw blurRad="38100" dist="19050" dir="2700000" algn="tl" rotWithShape="0">
                    <a:schemeClr val="dk1">
                      <a:alpha val="40000"/>
                    </a:schemeClr>
                  </a:outerShdw>
                </a:effectLst>
              </a:rPr>
              <a:t>JLab</a:t>
            </a:r>
            <a:r>
              <a:rPr lang="en-US" sz="1600" dirty="0">
                <a:ln w="0"/>
                <a:solidFill>
                  <a:schemeClr val="tx1"/>
                </a:solidFill>
                <a:effectLst>
                  <a:outerShdw blurRad="38100" dist="19050" dir="2700000" algn="tl" rotWithShape="0">
                    <a:schemeClr val="dk1">
                      <a:alpha val="40000"/>
                    </a:schemeClr>
                  </a:outerShdw>
                </a:effectLst>
              </a:rPr>
              <a:t> DDST</a:t>
            </a:r>
          </a:p>
        </p:txBody>
      </p:sp>
      <p:sp>
        <p:nvSpPr>
          <p:cNvPr id="19" name="Rectangle 18">
            <a:extLst>
              <a:ext uri="{FF2B5EF4-FFF2-40B4-BE49-F238E27FC236}">
                <a16:creationId xmlns:a16="http://schemas.microsoft.com/office/drawing/2014/main" id="{F6D0A726-6CDA-A716-10B5-6F0EAA2D3B0F}"/>
              </a:ext>
            </a:extLst>
          </p:cNvPr>
          <p:cNvSpPr/>
          <p:nvPr/>
        </p:nvSpPr>
        <p:spPr>
          <a:xfrm>
            <a:off x="3889316" y="4232646"/>
            <a:ext cx="3987026" cy="583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Two ECSJI co-directors [nominated by ECC]</a:t>
            </a:r>
          </a:p>
        </p:txBody>
      </p:sp>
      <p:sp>
        <p:nvSpPr>
          <p:cNvPr id="36" name="Rounded Rectangle 35">
            <a:extLst>
              <a:ext uri="{FF2B5EF4-FFF2-40B4-BE49-F238E27FC236}">
                <a16:creationId xmlns:a16="http://schemas.microsoft.com/office/drawing/2014/main" id="{62C34B60-2F5A-F68C-CCF3-0C2021CA7D20}"/>
              </a:ext>
            </a:extLst>
          </p:cNvPr>
          <p:cNvSpPr/>
          <p:nvPr/>
        </p:nvSpPr>
        <p:spPr>
          <a:xfrm>
            <a:off x="9423554" y="4232646"/>
            <a:ext cx="2009464" cy="118377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SW &amp; Computing</a:t>
            </a:r>
          </a:p>
          <a:p>
            <a:pPr algn="ctr"/>
            <a:r>
              <a:rPr lang="en-US" dirty="0">
                <a:ln w="0"/>
                <a:solidFill>
                  <a:schemeClr val="tx1"/>
                </a:solidFill>
                <a:effectLst>
                  <a:outerShdw blurRad="38100" dist="19050" dir="2700000" algn="tl" rotWithShape="0">
                    <a:schemeClr val="dk1">
                      <a:alpha val="40000"/>
                    </a:schemeClr>
                  </a:outerShdw>
                </a:effectLst>
              </a:rPr>
              <a:t>Coordination</a:t>
            </a:r>
          </a:p>
        </p:txBody>
      </p:sp>
      <p:sp>
        <p:nvSpPr>
          <p:cNvPr id="18" name="TextBox 17">
            <a:extLst>
              <a:ext uri="{FF2B5EF4-FFF2-40B4-BE49-F238E27FC236}">
                <a16:creationId xmlns:a16="http://schemas.microsoft.com/office/drawing/2014/main" id="{64A1035D-547A-3AC3-218B-323AEA1F7741}"/>
              </a:ext>
            </a:extLst>
          </p:cNvPr>
          <p:cNvSpPr txBox="1"/>
          <p:nvPr/>
        </p:nvSpPr>
        <p:spPr>
          <a:xfrm>
            <a:off x="4463363" y="2081832"/>
            <a:ext cx="3265273" cy="369332"/>
          </a:xfrm>
          <a:prstGeom prst="rect">
            <a:avLst/>
          </a:prstGeom>
          <a:noFill/>
        </p:spPr>
        <p:txBody>
          <a:bodyPr wrap="square" rtlCol="0">
            <a:spAutoFit/>
          </a:bodyPr>
          <a:lstStyle/>
          <a:p>
            <a:r>
              <a:rPr lang="en-US" dirty="0"/>
              <a:t>EIC Computing Council [ECC]</a:t>
            </a:r>
          </a:p>
        </p:txBody>
      </p:sp>
      <p:cxnSp>
        <p:nvCxnSpPr>
          <p:cNvPr id="28" name="Straight Arrow Connector 27">
            <a:extLst>
              <a:ext uri="{FF2B5EF4-FFF2-40B4-BE49-F238E27FC236}">
                <a16:creationId xmlns:a16="http://schemas.microsoft.com/office/drawing/2014/main" id="{C0422872-4060-A150-FB7E-DC8B84BF9B6D}"/>
              </a:ext>
            </a:extLst>
          </p:cNvPr>
          <p:cNvCxnSpPr>
            <a:cxnSpLocks/>
          </p:cNvCxnSpPr>
          <p:nvPr/>
        </p:nvCxnSpPr>
        <p:spPr>
          <a:xfrm flipH="1">
            <a:off x="2566512" y="2679300"/>
            <a:ext cx="1124096"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568E157-B621-4316-1AB4-2E7F565614A5}"/>
              </a:ext>
            </a:extLst>
          </p:cNvPr>
          <p:cNvSpPr/>
          <p:nvPr/>
        </p:nvSpPr>
        <p:spPr>
          <a:xfrm>
            <a:off x="3545645" y="901094"/>
            <a:ext cx="4330697" cy="662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601A82-81FE-F6EB-34CD-547FA9790F0F}"/>
              </a:ext>
            </a:extLst>
          </p:cNvPr>
          <p:cNvSpPr txBox="1"/>
          <p:nvPr/>
        </p:nvSpPr>
        <p:spPr>
          <a:xfrm>
            <a:off x="3772123" y="1011183"/>
            <a:ext cx="3727239" cy="400110"/>
          </a:xfrm>
          <a:prstGeom prst="rect">
            <a:avLst/>
          </a:prstGeom>
          <a:noFill/>
        </p:spPr>
        <p:txBody>
          <a:bodyPr wrap="none" rtlCol="0">
            <a:spAutoFit/>
          </a:bodyPr>
          <a:lstStyle/>
          <a:p>
            <a:r>
              <a:rPr lang="en-US" sz="2000" dirty="0"/>
              <a:t>DOE OFFICE OF NUCLEAR PHYSICS</a:t>
            </a:r>
          </a:p>
        </p:txBody>
      </p:sp>
      <p:cxnSp>
        <p:nvCxnSpPr>
          <p:cNvPr id="37" name="Straight Arrow Connector 36">
            <a:extLst>
              <a:ext uri="{FF2B5EF4-FFF2-40B4-BE49-F238E27FC236}">
                <a16:creationId xmlns:a16="http://schemas.microsoft.com/office/drawing/2014/main" id="{358135B1-6CE2-9122-50D7-B98912552141}"/>
              </a:ext>
            </a:extLst>
          </p:cNvPr>
          <p:cNvCxnSpPr>
            <a:cxnSpLocks/>
          </p:cNvCxnSpPr>
          <p:nvPr/>
        </p:nvCxnSpPr>
        <p:spPr>
          <a:xfrm>
            <a:off x="5792359" y="1563703"/>
            <a:ext cx="0" cy="484699"/>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CE963DA-4E58-1CC2-FF82-AFEAD3BA56A9}"/>
              </a:ext>
            </a:extLst>
          </p:cNvPr>
          <p:cNvCxnSpPr>
            <a:cxnSpLocks/>
          </p:cNvCxnSpPr>
          <p:nvPr/>
        </p:nvCxnSpPr>
        <p:spPr>
          <a:xfrm flipH="1">
            <a:off x="8149838" y="4947225"/>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20661761-F4F9-E9E3-898D-6452906BFCDC}"/>
              </a:ext>
            </a:extLst>
          </p:cNvPr>
          <p:cNvSpPr/>
          <p:nvPr/>
        </p:nvSpPr>
        <p:spPr>
          <a:xfrm>
            <a:off x="9417145" y="2317009"/>
            <a:ext cx="2009464" cy="62015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Spokesperson</a:t>
            </a:r>
          </a:p>
        </p:txBody>
      </p:sp>
      <p:cxnSp>
        <p:nvCxnSpPr>
          <p:cNvPr id="16" name="Straight Connector 15">
            <a:extLst>
              <a:ext uri="{FF2B5EF4-FFF2-40B4-BE49-F238E27FC236}">
                <a16:creationId xmlns:a16="http://schemas.microsoft.com/office/drawing/2014/main" id="{88AE1ED3-BB06-58D5-B5AD-84A137504C4A}"/>
              </a:ext>
            </a:extLst>
          </p:cNvPr>
          <p:cNvCxnSpPr>
            <a:cxnSpLocks/>
          </p:cNvCxnSpPr>
          <p:nvPr/>
        </p:nvCxnSpPr>
        <p:spPr>
          <a:xfrm flipH="1">
            <a:off x="2528328" y="4857854"/>
            <a:ext cx="1162280" cy="7626"/>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6B04F3-6661-ECF3-D117-A88249A1C2F1}"/>
              </a:ext>
            </a:extLst>
          </p:cNvPr>
          <p:cNvCxnSpPr>
            <a:cxnSpLocks/>
          </p:cNvCxnSpPr>
          <p:nvPr/>
        </p:nvCxnSpPr>
        <p:spPr>
          <a:xfrm>
            <a:off x="10499634" y="2937167"/>
            <a:ext cx="6409" cy="1295479"/>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0A4C92F-C98A-C46D-64EF-272DB186D3B0}"/>
              </a:ext>
            </a:extLst>
          </p:cNvPr>
          <p:cNvCxnSpPr>
            <a:cxnSpLocks/>
          </p:cNvCxnSpPr>
          <p:nvPr/>
        </p:nvCxnSpPr>
        <p:spPr>
          <a:xfrm flipH="1">
            <a:off x="2547154" y="5345544"/>
            <a:ext cx="1143454"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1714F9-B8AF-7308-E715-21D3053F1248}"/>
              </a:ext>
            </a:extLst>
          </p:cNvPr>
          <p:cNvSpPr txBox="1"/>
          <p:nvPr/>
        </p:nvSpPr>
        <p:spPr>
          <a:xfrm>
            <a:off x="668108" y="6119650"/>
            <a:ext cx="1265090" cy="253916"/>
          </a:xfrm>
          <a:prstGeom prst="rect">
            <a:avLst/>
          </a:prstGeom>
          <a:noFill/>
        </p:spPr>
        <p:txBody>
          <a:bodyPr wrap="none" rtlCol="0">
            <a:spAutoFit/>
          </a:bodyPr>
          <a:lstStyle/>
          <a:p>
            <a:r>
              <a:rPr lang="en-US" sz="1050" dirty="0"/>
              <a:t>v0.25 May 27, 2025</a:t>
            </a:r>
          </a:p>
        </p:txBody>
      </p:sp>
      <p:cxnSp>
        <p:nvCxnSpPr>
          <p:cNvPr id="52" name="Straight Arrow Connector 51">
            <a:extLst>
              <a:ext uri="{FF2B5EF4-FFF2-40B4-BE49-F238E27FC236}">
                <a16:creationId xmlns:a16="http://schemas.microsoft.com/office/drawing/2014/main" id="{78B6A193-DA42-18BF-E25A-2FF3D2ECB03C}"/>
              </a:ext>
            </a:extLst>
          </p:cNvPr>
          <p:cNvCxnSpPr/>
          <p:nvPr/>
        </p:nvCxnSpPr>
        <p:spPr>
          <a:xfrm>
            <a:off x="9704376" y="904790"/>
            <a:ext cx="680224" cy="0"/>
          </a:xfrm>
          <a:prstGeom prst="straightConnector1">
            <a:avLst/>
          </a:prstGeom>
          <a:ln w="15875">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593BB3D-D2EA-708B-CC16-6F0F87F3AFA8}"/>
              </a:ext>
            </a:extLst>
          </p:cNvPr>
          <p:cNvCxnSpPr/>
          <p:nvPr/>
        </p:nvCxnSpPr>
        <p:spPr>
          <a:xfrm>
            <a:off x="9704376" y="1104845"/>
            <a:ext cx="680224" cy="0"/>
          </a:xfrm>
          <a:prstGeom prst="straightConnector1">
            <a:avLst/>
          </a:prstGeom>
          <a:ln w="15875">
            <a:solidFill>
              <a:srgbClr val="00B0F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86575B-4053-0D80-7B14-41D08E1B9CCD}"/>
              </a:ext>
            </a:extLst>
          </p:cNvPr>
          <p:cNvSpPr txBox="1"/>
          <p:nvPr/>
        </p:nvSpPr>
        <p:spPr>
          <a:xfrm>
            <a:off x="10469296" y="775865"/>
            <a:ext cx="957313" cy="230832"/>
          </a:xfrm>
          <a:prstGeom prst="rect">
            <a:avLst/>
          </a:prstGeom>
          <a:noFill/>
        </p:spPr>
        <p:txBody>
          <a:bodyPr wrap="none" rtlCol="0">
            <a:spAutoFit/>
          </a:bodyPr>
          <a:lstStyle/>
          <a:p>
            <a:r>
              <a:rPr lang="en-US" sz="900" dirty="0"/>
              <a:t>Communication</a:t>
            </a:r>
          </a:p>
        </p:txBody>
      </p:sp>
      <p:sp>
        <p:nvSpPr>
          <p:cNvPr id="57" name="TextBox 56">
            <a:extLst>
              <a:ext uri="{FF2B5EF4-FFF2-40B4-BE49-F238E27FC236}">
                <a16:creationId xmlns:a16="http://schemas.microsoft.com/office/drawing/2014/main" id="{879F225C-5BEB-6BF1-E513-293113863B35}"/>
              </a:ext>
            </a:extLst>
          </p:cNvPr>
          <p:cNvSpPr txBox="1"/>
          <p:nvPr/>
        </p:nvSpPr>
        <p:spPr>
          <a:xfrm>
            <a:off x="10354968" y="1000439"/>
            <a:ext cx="647934" cy="230832"/>
          </a:xfrm>
          <a:prstGeom prst="rect">
            <a:avLst/>
          </a:prstGeom>
          <a:noFill/>
        </p:spPr>
        <p:txBody>
          <a:bodyPr wrap="none" rtlCol="0">
            <a:spAutoFit/>
          </a:bodyPr>
          <a:lstStyle/>
          <a:p>
            <a:r>
              <a:rPr lang="en-US" sz="900" dirty="0"/>
              <a:t>Reporting</a:t>
            </a:r>
          </a:p>
        </p:txBody>
      </p:sp>
      <p:sp>
        <p:nvSpPr>
          <p:cNvPr id="60" name="Rounded Rectangle 59">
            <a:extLst>
              <a:ext uri="{FF2B5EF4-FFF2-40B4-BE49-F238E27FC236}">
                <a16:creationId xmlns:a16="http://schemas.microsoft.com/office/drawing/2014/main" id="{65AD8D87-CF0F-C7A3-A3EF-CE5A636925FD}"/>
              </a:ext>
            </a:extLst>
          </p:cNvPr>
          <p:cNvSpPr/>
          <p:nvPr/>
        </p:nvSpPr>
        <p:spPr>
          <a:xfrm>
            <a:off x="9569048" y="1214819"/>
            <a:ext cx="764919" cy="196391"/>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392690AF-9338-00B6-7EDC-54B268487BE0}"/>
              </a:ext>
            </a:extLst>
          </p:cNvPr>
          <p:cNvSpPr/>
          <p:nvPr/>
        </p:nvSpPr>
        <p:spPr>
          <a:xfrm>
            <a:off x="9582457" y="1478780"/>
            <a:ext cx="764919" cy="19639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1DC46BFD-1EE7-5973-691F-5E1F3D7686DE}"/>
              </a:ext>
            </a:extLst>
          </p:cNvPr>
          <p:cNvSpPr/>
          <p:nvPr/>
        </p:nvSpPr>
        <p:spPr>
          <a:xfrm>
            <a:off x="9582456" y="1733644"/>
            <a:ext cx="764919" cy="19639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ADAE7597-3513-3CB5-15AB-387F472F5DBE}"/>
              </a:ext>
            </a:extLst>
          </p:cNvPr>
          <p:cNvSpPr txBox="1"/>
          <p:nvPr/>
        </p:nvSpPr>
        <p:spPr>
          <a:xfrm>
            <a:off x="10376315" y="1214819"/>
            <a:ext cx="688009" cy="230832"/>
          </a:xfrm>
          <a:prstGeom prst="rect">
            <a:avLst/>
          </a:prstGeom>
          <a:noFill/>
        </p:spPr>
        <p:txBody>
          <a:bodyPr wrap="none" rtlCol="0">
            <a:spAutoFit/>
          </a:bodyPr>
          <a:lstStyle/>
          <a:p>
            <a:r>
              <a:rPr lang="en-US" sz="900" dirty="0"/>
              <a:t>EIC Project</a:t>
            </a:r>
          </a:p>
        </p:txBody>
      </p:sp>
      <p:sp>
        <p:nvSpPr>
          <p:cNvPr id="65" name="TextBox 64">
            <a:extLst>
              <a:ext uri="{FF2B5EF4-FFF2-40B4-BE49-F238E27FC236}">
                <a16:creationId xmlns:a16="http://schemas.microsoft.com/office/drawing/2014/main" id="{F3411FF3-2624-202A-AA1D-77E45D2A156F}"/>
              </a:ext>
            </a:extLst>
          </p:cNvPr>
          <p:cNvSpPr txBox="1"/>
          <p:nvPr/>
        </p:nvSpPr>
        <p:spPr>
          <a:xfrm>
            <a:off x="10376314" y="1489467"/>
            <a:ext cx="420308" cy="230832"/>
          </a:xfrm>
          <a:prstGeom prst="rect">
            <a:avLst/>
          </a:prstGeom>
          <a:noFill/>
        </p:spPr>
        <p:txBody>
          <a:bodyPr wrap="none" rtlCol="0">
            <a:spAutoFit/>
          </a:bodyPr>
          <a:lstStyle/>
          <a:p>
            <a:r>
              <a:rPr lang="en-US" sz="900" dirty="0"/>
              <a:t>ECSJI</a:t>
            </a:r>
          </a:p>
        </p:txBody>
      </p:sp>
      <p:sp>
        <p:nvSpPr>
          <p:cNvPr id="66" name="TextBox 65">
            <a:extLst>
              <a:ext uri="{FF2B5EF4-FFF2-40B4-BE49-F238E27FC236}">
                <a16:creationId xmlns:a16="http://schemas.microsoft.com/office/drawing/2014/main" id="{DF6B406E-821A-CF63-6DF7-5C364644416C}"/>
              </a:ext>
            </a:extLst>
          </p:cNvPr>
          <p:cNvSpPr txBox="1"/>
          <p:nvPr/>
        </p:nvSpPr>
        <p:spPr>
          <a:xfrm>
            <a:off x="10374718" y="1699203"/>
            <a:ext cx="1051891" cy="230832"/>
          </a:xfrm>
          <a:prstGeom prst="rect">
            <a:avLst/>
          </a:prstGeom>
          <a:noFill/>
        </p:spPr>
        <p:txBody>
          <a:bodyPr wrap="none" rtlCol="0">
            <a:spAutoFit/>
          </a:bodyPr>
          <a:lstStyle/>
          <a:p>
            <a:r>
              <a:rPr lang="en-US" sz="900" dirty="0" err="1"/>
              <a:t>ePIC</a:t>
            </a:r>
            <a:r>
              <a:rPr lang="en-US" sz="900" dirty="0"/>
              <a:t> Collaboration</a:t>
            </a:r>
          </a:p>
        </p:txBody>
      </p:sp>
      <p:cxnSp>
        <p:nvCxnSpPr>
          <p:cNvPr id="30" name="Straight Arrow Connector 29">
            <a:extLst>
              <a:ext uri="{FF2B5EF4-FFF2-40B4-BE49-F238E27FC236}">
                <a16:creationId xmlns:a16="http://schemas.microsoft.com/office/drawing/2014/main" id="{3D71D1A3-92DC-C716-B81A-2FE2DED61FEC}"/>
              </a:ext>
            </a:extLst>
          </p:cNvPr>
          <p:cNvCxnSpPr>
            <a:cxnSpLocks/>
          </p:cNvCxnSpPr>
          <p:nvPr/>
        </p:nvCxnSpPr>
        <p:spPr>
          <a:xfrm flipH="1">
            <a:off x="8141577" y="2655609"/>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88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8078-6AB9-5265-19CB-A11E3766B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41CB3-9CD7-F3F2-1700-DEAAF530D504}"/>
              </a:ext>
            </a:extLst>
          </p:cNvPr>
          <p:cNvSpPr>
            <a:spLocks noGrp="1"/>
          </p:cNvSpPr>
          <p:nvPr>
            <p:ph type="title"/>
          </p:nvPr>
        </p:nvSpPr>
        <p:spPr/>
        <p:txBody>
          <a:bodyPr/>
          <a:lstStyle/>
          <a:p>
            <a:r>
              <a:rPr lang="en-US" dirty="0"/>
              <a:t>Background. EIC International Computing Organization (EICO)</a:t>
            </a:r>
          </a:p>
        </p:txBody>
      </p:sp>
      <p:sp>
        <p:nvSpPr>
          <p:cNvPr id="3" name="Content Placeholder 2">
            <a:extLst>
              <a:ext uri="{FF2B5EF4-FFF2-40B4-BE49-F238E27FC236}">
                <a16:creationId xmlns:a16="http://schemas.microsoft.com/office/drawing/2014/main" id="{82CF6586-6644-7572-BC9F-07B870D2AEBA}"/>
              </a:ext>
            </a:extLst>
          </p:cNvPr>
          <p:cNvSpPr>
            <a:spLocks noGrp="1"/>
          </p:cNvSpPr>
          <p:nvPr>
            <p:ph idx="1"/>
          </p:nvPr>
        </p:nvSpPr>
        <p:spPr>
          <a:xfrm>
            <a:off x="138222" y="906835"/>
            <a:ext cx="11911023" cy="5381694"/>
          </a:xfrm>
        </p:spPr>
        <p:txBody>
          <a:bodyPr/>
          <a:lstStyle/>
          <a:p>
            <a:r>
              <a:rPr lang="en-US" sz="2000" dirty="0"/>
              <a:t>International Contributions for the EIC extraordinary computing needs were discussed in the RRB meeting in May 2024 in Rome and in November 2024 at BNL</a:t>
            </a:r>
          </a:p>
          <a:p>
            <a:r>
              <a:rPr lang="en-US" sz="2000" dirty="0"/>
              <a:t>The proposed mechanism for managing the contributions at a technical level is the EIC International Computing Organization (EICO) to include representatives of the organizations contributing resources,</a:t>
            </a:r>
          </a:p>
          <a:p>
            <a:r>
              <a:rPr lang="en-US" sz="2000" dirty="0"/>
              <a:t>EICO kick-off meeting in October 2024. Regular EICO/ECSJI meetings in 2024/25. These meetings are held every two weeks. EICO WG : Representatives of CA, FR, JP, IT, TW, UK, and ECSJI/</a:t>
            </a:r>
            <a:r>
              <a:rPr lang="en-US" sz="2000" dirty="0" err="1"/>
              <a:t>ePIC</a:t>
            </a:r>
            <a:r>
              <a:rPr lang="en-US" sz="2000" dirty="0"/>
              <a:t>.</a:t>
            </a:r>
          </a:p>
          <a:p>
            <a:pPr lvl="1"/>
            <a:r>
              <a:rPr lang="en-US" dirty="0"/>
              <a:t>The following points have  been discussed  in October 2024 – May 2025:</a:t>
            </a:r>
          </a:p>
          <a:p>
            <a:pPr lvl="2"/>
            <a:r>
              <a:rPr lang="en-US" sz="1700" dirty="0"/>
              <a:t>Organization of funding for Nuclear Physics computing at the national level.</a:t>
            </a:r>
          </a:p>
          <a:p>
            <a:pPr lvl="2"/>
            <a:r>
              <a:rPr lang="en-US" sz="1700" dirty="0"/>
              <a:t>Structure of computing for the EIC and for </a:t>
            </a:r>
            <a:r>
              <a:rPr lang="en-US" sz="1700" dirty="0" err="1"/>
              <a:t>ePIC</a:t>
            </a:r>
            <a:r>
              <a:rPr lang="en-US" sz="1700" dirty="0"/>
              <a:t> within each respective country.</a:t>
            </a:r>
          </a:p>
          <a:p>
            <a:pPr lvl="2"/>
            <a:r>
              <a:rPr lang="en-US" sz="1700" dirty="0"/>
              <a:t>Existing support and commitment for EIC computing.</a:t>
            </a:r>
          </a:p>
          <a:p>
            <a:pPr lvl="2"/>
            <a:r>
              <a:rPr lang="en-US" sz="1700" dirty="0" err="1"/>
              <a:t>ePIC</a:t>
            </a:r>
            <a:r>
              <a:rPr lang="en-US" sz="1700" dirty="0"/>
              <a:t> Streaming Computing Model</a:t>
            </a:r>
          </a:p>
          <a:p>
            <a:pPr lvl="2"/>
            <a:r>
              <a:rPr lang="en-US" sz="1700" dirty="0"/>
              <a:t>EIC Computing in global context (WLCG, OSG, DUNE, SKA,…)</a:t>
            </a:r>
          </a:p>
          <a:p>
            <a:pPr lvl="2"/>
            <a:r>
              <a:rPr lang="en-US" sz="1700" dirty="0"/>
              <a:t>EICO boards and forums</a:t>
            </a:r>
          </a:p>
          <a:p>
            <a:pPr lvl="2"/>
            <a:r>
              <a:rPr lang="en-US" sz="1700" dirty="0"/>
              <a:t>EICO and RRB communication</a:t>
            </a:r>
          </a:p>
          <a:p>
            <a:pPr lvl="2"/>
            <a:r>
              <a:rPr lang="en-US" sz="1700" dirty="0"/>
              <a:t>Intellectual property</a:t>
            </a:r>
          </a:p>
          <a:p>
            <a:endParaRPr lang="en-US" sz="2000" dirty="0"/>
          </a:p>
          <a:p>
            <a:endParaRPr lang="en-US" sz="2000" dirty="0"/>
          </a:p>
          <a:p>
            <a:pPr lvl="2"/>
            <a:endParaRPr lang="en-US" sz="1600"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19642A56-A176-1030-D55B-073994A28831}"/>
              </a:ext>
            </a:extLst>
          </p:cNvPr>
          <p:cNvSpPr>
            <a:spLocks noGrp="1"/>
          </p:cNvSpPr>
          <p:nvPr>
            <p:ph type="sldNum" sz="quarter" idx="12"/>
          </p:nvPr>
        </p:nvSpPr>
        <p:spPr/>
        <p:txBody>
          <a:bodyPr/>
          <a:lstStyle/>
          <a:p>
            <a:fld id="{07E1C93C-5050-FC42-8F10-D22D4F119D13}" type="slidenum">
              <a:rPr lang="en-US" smtClean="0"/>
              <a:pPr/>
              <a:t>5</a:t>
            </a:fld>
            <a:endParaRPr lang="en-US"/>
          </a:p>
        </p:txBody>
      </p:sp>
    </p:spTree>
    <p:extLst>
      <p:ext uri="{BB962C8B-B14F-4D97-AF65-F5344CB8AC3E}">
        <p14:creationId xmlns:p14="http://schemas.microsoft.com/office/powerpoint/2010/main" val="248819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89A8-8E52-8667-C349-DB1B7EAF6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399B8-CFA7-DD73-6A20-0233C74E44EB}"/>
              </a:ext>
            </a:extLst>
          </p:cNvPr>
          <p:cNvSpPr>
            <a:spLocks noGrp="1"/>
          </p:cNvSpPr>
          <p:nvPr>
            <p:ph type="title"/>
          </p:nvPr>
        </p:nvSpPr>
        <p:spPr/>
        <p:txBody>
          <a:bodyPr/>
          <a:lstStyle/>
          <a:p>
            <a:r>
              <a:rPr lang="en-US" dirty="0"/>
              <a:t>Background. EICO. Cont’d</a:t>
            </a:r>
          </a:p>
        </p:txBody>
      </p:sp>
      <p:sp>
        <p:nvSpPr>
          <p:cNvPr id="3" name="Content Placeholder 2">
            <a:extLst>
              <a:ext uri="{FF2B5EF4-FFF2-40B4-BE49-F238E27FC236}">
                <a16:creationId xmlns:a16="http://schemas.microsoft.com/office/drawing/2014/main" id="{D5CCEF8A-A3CA-E9A4-DD2F-A5009AFAB5E9}"/>
              </a:ext>
            </a:extLst>
          </p:cNvPr>
          <p:cNvSpPr>
            <a:spLocks noGrp="1"/>
          </p:cNvSpPr>
          <p:nvPr>
            <p:ph idx="1"/>
          </p:nvPr>
        </p:nvSpPr>
        <p:spPr>
          <a:xfrm>
            <a:off x="138222" y="906835"/>
            <a:ext cx="11911023" cy="5112000"/>
          </a:xfrm>
        </p:spPr>
        <p:txBody>
          <a:bodyPr/>
          <a:lstStyle/>
          <a:p>
            <a:r>
              <a:rPr lang="en-US" sz="2000" dirty="0"/>
              <a:t>In-person meeting in April 2-3 at BNL</a:t>
            </a:r>
            <a:r>
              <a:rPr lang="en-US" sz="2000" baseline="30000" dirty="0"/>
              <a:t>1</a:t>
            </a:r>
            <a:r>
              <a:rPr lang="en-US" sz="2000" dirty="0"/>
              <a:t> to complete first draft </a:t>
            </a:r>
          </a:p>
          <a:p>
            <a:pPr lvl="1"/>
            <a:r>
              <a:rPr lang="en-US" sz="1800" i="1" dirty="0"/>
              <a:t> Drafting committee: </a:t>
            </a:r>
          </a:p>
          <a:p>
            <a:pPr lvl="2"/>
            <a:r>
              <a:rPr lang="en-US" sz="1600" i="1" dirty="0" err="1"/>
              <a:t>A.Boehnlein</a:t>
            </a:r>
            <a:r>
              <a:rPr lang="en-US" sz="1600" i="1" dirty="0"/>
              <a:t> (</a:t>
            </a:r>
            <a:r>
              <a:rPr lang="en-US" sz="1600" i="1" dirty="0" err="1"/>
              <a:t>Jlab</a:t>
            </a:r>
            <a:r>
              <a:rPr lang="en-US" sz="1600" i="1" dirty="0"/>
              <a:t>), </a:t>
            </a:r>
            <a:r>
              <a:rPr lang="en-US" sz="1600" i="1" dirty="0" err="1"/>
              <a:t>M.Diefenthaler</a:t>
            </a:r>
            <a:r>
              <a:rPr lang="en-US" sz="1600" i="1" dirty="0"/>
              <a:t> (</a:t>
            </a:r>
            <a:r>
              <a:rPr lang="en-US" sz="1600" i="1" dirty="0" err="1"/>
              <a:t>Jlab</a:t>
            </a:r>
            <a:r>
              <a:rPr lang="en-US" sz="1600" i="1" dirty="0"/>
              <a:t>), </a:t>
            </a:r>
            <a:r>
              <a:rPr lang="en-US" sz="1600" i="1" dirty="0" err="1"/>
              <a:t>A.Klimentov</a:t>
            </a:r>
            <a:r>
              <a:rPr lang="en-US" sz="1600" i="1" dirty="0"/>
              <a:t>, (BNL) </a:t>
            </a:r>
          </a:p>
          <a:p>
            <a:pPr lvl="2"/>
            <a:r>
              <a:rPr lang="en-US" sz="1600" i="1" dirty="0" err="1"/>
              <a:t>A.Bressan</a:t>
            </a:r>
            <a:r>
              <a:rPr lang="en-US" sz="1600" i="1" dirty="0"/>
              <a:t>(INFN)</a:t>
            </a:r>
          </a:p>
          <a:p>
            <a:pPr lvl="2"/>
            <a:r>
              <a:rPr lang="en-US" sz="1600" i="1" dirty="0" err="1"/>
              <a:t>R.W.L.Jones</a:t>
            </a:r>
            <a:r>
              <a:rPr lang="en-US" sz="1600" i="1" dirty="0"/>
              <a:t> (Lancaster U)  </a:t>
            </a:r>
          </a:p>
          <a:p>
            <a:pPr lvl="2"/>
            <a:r>
              <a:rPr lang="en-US" sz="1600" i="1" dirty="0" err="1"/>
              <a:t>T.Gunji</a:t>
            </a:r>
            <a:r>
              <a:rPr lang="en-US" sz="1600" i="1" dirty="0"/>
              <a:t> (Tokyo U)</a:t>
            </a:r>
          </a:p>
          <a:p>
            <a:pPr lvl="2"/>
            <a:r>
              <a:rPr lang="en-US" sz="1600" i="1" dirty="0"/>
              <a:t>C. Munoz Camacho (ORSAY) </a:t>
            </a:r>
          </a:p>
          <a:p>
            <a:pPr lvl="2"/>
            <a:r>
              <a:rPr lang="en-US" sz="1600" i="1" dirty="0"/>
              <a:t>E. Yen (ASGC) </a:t>
            </a:r>
          </a:p>
          <a:p>
            <a:r>
              <a:rPr lang="en-US" sz="2000" dirty="0"/>
              <a:t>Addressed comments from IT and CA FA at EICO working group – 2</a:t>
            </a:r>
            <a:r>
              <a:rPr lang="en-US" sz="2000" baseline="30000" dirty="0"/>
              <a:t>nd</a:t>
            </a:r>
            <a:r>
              <a:rPr lang="en-US" sz="2000" dirty="0"/>
              <a:t> draft of comments</a:t>
            </a:r>
          </a:p>
          <a:p>
            <a:r>
              <a:rPr lang="en-US" sz="2000" dirty="0"/>
              <a:t>Addressed comments from EIC and </a:t>
            </a:r>
            <a:r>
              <a:rPr lang="en-US" sz="2000" dirty="0" err="1"/>
              <a:t>ePIC</a:t>
            </a:r>
            <a:r>
              <a:rPr lang="en-US" sz="2000" dirty="0"/>
              <a:t> stakeholders – 3</a:t>
            </a:r>
            <a:r>
              <a:rPr lang="en-US" sz="2000" baseline="30000" dirty="0"/>
              <a:t>rd</a:t>
            </a:r>
            <a:r>
              <a:rPr lang="en-US" sz="2000" dirty="0"/>
              <a:t> draft out for comments</a:t>
            </a:r>
          </a:p>
          <a:p>
            <a:r>
              <a:rPr lang="en-US" sz="2000" dirty="0"/>
              <a:t>Addressed comments from DOE NP – 4</a:t>
            </a:r>
            <a:r>
              <a:rPr lang="en-US" sz="2000" baseline="30000" dirty="0"/>
              <a:t>th</a:t>
            </a:r>
            <a:r>
              <a:rPr lang="en-US" sz="2000" dirty="0"/>
              <a:t> draft out of comment</a:t>
            </a:r>
          </a:p>
          <a:p>
            <a:r>
              <a:rPr lang="en-US" sz="2000" dirty="0"/>
              <a:t>The EICO may apply for observer status to the WLCG</a:t>
            </a:r>
          </a:p>
          <a:p>
            <a:pPr lvl="2"/>
            <a:r>
              <a:rPr lang="en-US" sz="1400" dirty="0"/>
              <a:t>It was discussed with WLCG and WLCG is in favor of this</a:t>
            </a:r>
          </a:p>
          <a:p>
            <a:pPr lvl="2"/>
            <a:r>
              <a:rPr lang="en-US" sz="1400" dirty="0"/>
              <a:t>EICO Overview Board Chairs will be PoC to WLCG</a:t>
            </a:r>
            <a:endParaRPr lang="en-US" sz="1200" dirty="0"/>
          </a:p>
          <a:p>
            <a:pPr lvl="2"/>
            <a:r>
              <a:rPr lang="en-US" sz="1400" dirty="0"/>
              <a:t>Utilization of WLCG network infrastructure by EIC computing is one of the topics to be addressed </a:t>
            </a:r>
          </a:p>
          <a:p>
            <a:r>
              <a:rPr lang="en-US" sz="1800" dirty="0">
                <a:solidFill>
                  <a:srgbClr val="FF0000"/>
                </a:solidFill>
                <a:effectLst/>
                <a:highlight>
                  <a:srgbClr val="FFFFFF"/>
                </a:highlight>
                <a:latin typeface="ArialMT"/>
              </a:rPr>
              <a:t>Sep-Oct 2025 meetings : discuss ECSAC review recommendations and Echelon </a:t>
            </a:r>
            <a:r>
              <a:rPr lang="en-US" sz="1800" dirty="0">
                <a:solidFill>
                  <a:srgbClr val="FF0000"/>
                </a:solidFill>
                <a:highlight>
                  <a:srgbClr val="FFFFFF"/>
                </a:highlight>
                <a:latin typeface="ArialMT"/>
              </a:rPr>
              <a:t>1/2</a:t>
            </a:r>
            <a:r>
              <a:rPr lang="en-US" sz="1800" dirty="0">
                <a:solidFill>
                  <a:srgbClr val="FF0000"/>
                </a:solidFill>
                <a:effectLst/>
                <a:highlight>
                  <a:srgbClr val="FFFFFF"/>
                </a:highlight>
                <a:latin typeface="ArialMT"/>
              </a:rPr>
              <a:t> Computing needs</a:t>
            </a:r>
            <a:endParaRPr lang="en-US" sz="1800" dirty="0">
              <a:effectLst/>
              <a:highlight>
                <a:srgbClr val="FFFFFF"/>
              </a:highlight>
              <a:latin typeface="ArialMT"/>
            </a:endParaRPr>
          </a:p>
          <a:p>
            <a:endParaRPr lang="en-US" sz="2000" dirty="0"/>
          </a:p>
          <a:p>
            <a:endParaRPr lang="en-US" sz="2000" dirty="0"/>
          </a:p>
          <a:p>
            <a:endParaRPr lang="en-US" sz="2000" dirty="0"/>
          </a:p>
          <a:p>
            <a:pPr lvl="2"/>
            <a:endParaRPr lang="en-US" sz="1600"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AC50208-7C10-8D45-8E56-490D874F04C3}"/>
              </a:ext>
            </a:extLst>
          </p:cNvPr>
          <p:cNvSpPr>
            <a:spLocks noGrp="1"/>
          </p:cNvSpPr>
          <p:nvPr>
            <p:ph type="sldNum" sz="quarter" idx="12"/>
          </p:nvPr>
        </p:nvSpPr>
        <p:spPr/>
        <p:txBody>
          <a:bodyPr/>
          <a:lstStyle/>
          <a:p>
            <a:fld id="{07E1C93C-5050-FC42-8F10-D22D4F119D13}" type="slidenum">
              <a:rPr lang="en-US" smtClean="0"/>
              <a:pPr/>
              <a:t>6</a:t>
            </a:fld>
            <a:endParaRPr lang="en-US"/>
          </a:p>
        </p:txBody>
      </p:sp>
      <p:sp>
        <p:nvSpPr>
          <p:cNvPr id="5" name="TextBox 4">
            <a:extLst>
              <a:ext uri="{FF2B5EF4-FFF2-40B4-BE49-F238E27FC236}">
                <a16:creationId xmlns:a16="http://schemas.microsoft.com/office/drawing/2014/main" id="{81F9C308-EAF0-1766-5AFF-4A0207AA25B2}"/>
              </a:ext>
            </a:extLst>
          </p:cNvPr>
          <p:cNvSpPr txBox="1"/>
          <p:nvPr/>
        </p:nvSpPr>
        <p:spPr>
          <a:xfrm>
            <a:off x="6093733" y="6098004"/>
            <a:ext cx="5825697" cy="369332"/>
          </a:xfrm>
          <a:prstGeom prst="rect">
            <a:avLst/>
          </a:prstGeom>
          <a:noFill/>
        </p:spPr>
        <p:txBody>
          <a:bodyPr wrap="none" rtlCol="0">
            <a:spAutoFit/>
          </a:bodyPr>
          <a:lstStyle/>
          <a:p>
            <a:r>
              <a:rPr lang="en-US" sz="1400" baseline="30000" dirty="0"/>
              <a:t>1</a:t>
            </a:r>
            <a:r>
              <a:rPr lang="en-US" dirty="0"/>
              <a:t> </a:t>
            </a:r>
            <a:r>
              <a:rPr lang="en-US" sz="1200" dirty="0"/>
              <a:t>the first day was co-located with Echelon0/1 mini-WS organized by ECSJI and </a:t>
            </a:r>
            <a:r>
              <a:rPr lang="en-US" sz="1200" dirty="0" err="1"/>
              <a:t>ePIC</a:t>
            </a:r>
            <a:r>
              <a:rPr lang="en-US" sz="1200" dirty="0"/>
              <a:t> SW&amp;C</a:t>
            </a:r>
            <a:endParaRPr lang="en-US" dirty="0"/>
          </a:p>
        </p:txBody>
      </p:sp>
    </p:spTree>
    <p:extLst>
      <p:ext uri="{BB962C8B-B14F-4D97-AF65-F5344CB8AC3E}">
        <p14:creationId xmlns:p14="http://schemas.microsoft.com/office/powerpoint/2010/main" val="73419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International Context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a:p>
        </p:txBody>
      </p:sp>
      <p:sp>
        <p:nvSpPr>
          <p:cNvPr id="7" name="Rounded Rectangle 6">
            <a:extLst>
              <a:ext uri="{FF2B5EF4-FFF2-40B4-BE49-F238E27FC236}">
                <a16:creationId xmlns:a16="http://schemas.microsoft.com/office/drawing/2014/main" id="{A8B42FB5-9B90-A631-9FE2-C3437AF06C25}"/>
              </a:ext>
            </a:extLst>
          </p:cNvPr>
          <p:cNvSpPr/>
          <p:nvPr/>
        </p:nvSpPr>
        <p:spPr>
          <a:xfrm>
            <a:off x="384091" y="2363572"/>
            <a:ext cx="2154620" cy="105103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EIC Project</a:t>
            </a:r>
          </a:p>
          <a:p>
            <a:pPr algn="ctr"/>
            <a:r>
              <a:rPr lang="en-US" dirty="0">
                <a:ln w="0"/>
                <a:solidFill>
                  <a:schemeClr val="tx1"/>
                </a:solidFill>
                <a:effectLst>
                  <a:outerShdw blurRad="38100" dist="19050" dir="2700000" algn="tl" rotWithShape="0">
                    <a:schemeClr val="dk1">
                      <a:alpha val="40000"/>
                    </a:schemeClr>
                  </a:outerShdw>
                </a:effectLst>
              </a:rPr>
              <a:t>[&amp; EIC Committees]</a:t>
            </a:r>
          </a:p>
        </p:txBody>
      </p:sp>
      <p:sp>
        <p:nvSpPr>
          <p:cNvPr id="10" name="Rectangle 9">
            <a:extLst>
              <a:ext uri="{FF2B5EF4-FFF2-40B4-BE49-F238E27FC236}">
                <a16:creationId xmlns:a16="http://schemas.microsoft.com/office/drawing/2014/main" id="{316556AA-C72D-BA6A-A447-D272DD1B8B3A}"/>
              </a:ext>
            </a:extLst>
          </p:cNvPr>
          <p:cNvSpPr/>
          <p:nvPr/>
        </p:nvSpPr>
        <p:spPr>
          <a:xfrm>
            <a:off x="3639883" y="3769220"/>
            <a:ext cx="4450969" cy="23642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EIC Computing &amp; Software</a:t>
            </a:r>
          </a:p>
          <a:p>
            <a:pPr algn="ctr"/>
            <a:r>
              <a:rPr lang="en-US" dirty="0">
                <a:solidFill>
                  <a:schemeClr val="tx1"/>
                </a:solidFill>
              </a:rPr>
              <a:t> Joint Institute [ECSJI]</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EA3D5F7E-4C4B-436F-90A7-8A7DFA18BF48}"/>
              </a:ext>
            </a:extLst>
          </p:cNvPr>
          <p:cNvSpPr/>
          <p:nvPr/>
        </p:nvSpPr>
        <p:spPr>
          <a:xfrm>
            <a:off x="3645862" y="2718186"/>
            <a:ext cx="4450968" cy="10510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170DC34-4698-1AA9-36BF-BCED8BCF52CC}"/>
              </a:ext>
            </a:extLst>
          </p:cNvPr>
          <p:cNvSpPr/>
          <p:nvPr/>
        </p:nvSpPr>
        <p:spPr>
          <a:xfrm>
            <a:off x="622306" y="4306794"/>
            <a:ext cx="1870842" cy="110271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Computing &amp; Software Advisory Committee</a:t>
            </a:r>
          </a:p>
          <a:p>
            <a:pPr algn="ctr"/>
            <a:r>
              <a:rPr lang="en-US" dirty="0">
                <a:solidFill>
                  <a:schemeClr val="tx1"/>
                </a:solidFill>
              </a:rPr>
              <a:t>[ECSAC]</a:t>
            </a:r>
          </a:p>
        </p:txBody>
      </p:sp>
      <p:sp>
        <p:nvSpPr>
          <p:cNvPr id="19" name="Rectangle 18">
            <a:extLst>
              <a:ext uri="{FF2B5EF4-FFF2-40B4-BE49-F238E27FC236}">
                <a16:creationId xmlns:a16="http://schemas.microsoft.com/office/drawing/2014/main" id="{F6D0A726-6CDA-A716-10B5-6F0EAA2D3B0F}"/>
              </a:ext>
            </a:extLst>
          </p:cNvPr>
          <p:cNvSpPr/>
          <p:nvPr/>
        </p:nvSpPr>
        <p:spPr>
          <a:xfrm>
            <a:off x="3948972" y="4895887"/>
            <a:ext cx="3987026" cy="583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Two ECSJI co-directors [nominated by ECC]</a:t>
            </a:r>
          </a:p>
        </p:txBody>
      </p:sp>
      <p:sp>
        <p:nvSpPr>
          <p:cNvPr id="36" name="Rounded Rectangle 35">
            <a:extLst>
              <a:ext uri="{FF2B5EF4-FFF2-40B4-BE49-F238E27FC236}">
                <a16:creationId xmlns:a16="http://schemas.microsoft.com/office/drawing/2014/main" id="{62C34B60-2F5A-F68C-CCF3-0C2021CA7D20}"/>
              </a:ext>
            </a:extLst>
          </p:cNvPr>
          <p:cNvSpPr/>
          <p:nvPr/>
        </p:nvSpPr>
        <p:spPr>
          <a:xfrm>
            <a:off x="9350118" y="3621650"/>
            <a:ext cx="2009464" cy="118377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SW &amp; Computing</a:t>
            </a:r>
          </a:p>
          <a:p>
            <a:pPr algn="ctr"/>
            <a:r>
              <a:rPr lang="en-US" dirty="0">
                <a:ln w="0"/>
                <a:solidFill>
                  <a:schemeClr val="tx1"/>
                </a:solidFill>
                <a:effectLst>
                  <a:outerShdw blurRad="38100" dist="19050" dir="2700000" algn="tl" rotWithShape="0">
                    <a:schemeClr val="dk1">
                      <a:alpha val="40000"/>
                    </a:schemeClr>
                  </a:outerShdw>
                </a:effectLst>
              </a:rPr>
              <a:t>Coordination</a:t>
            </a:r>
          </a:p>
        </p:txBody>
      </p:sp>
      <p:sp>
        <p:nvSpPr>
          <p:cNvPr id="18" name="TextBox 17">
            <a:extLst>
              <a:ext uri="{FF2B5EF4-FFF2-40B4-BE49-F238E27FC236}">
                <a16:creationId xmlns:a16="http://schemas.microsoft.com/office/drawing/2014/main" id="{64A1035D-547A-3AC3-218B-323AEA1F7741}"/>
              </a:ext>
            </a:extLst>
          </p:cNvPr>
          <p:cNvSpPr txBox="1"/>
          <p:nvPr/>
        </p:nvSpPr>
        <p:spPr>
          <a:xfrm>
            <a:off x="4441050" y="2728088"/>
            <a:ext cx="2860591" cy="369332"/>
          </a:xfrm>
          <a:prstGeom prst="rect">
            <a:avLst/>
          </a:prstGeom>
          <a:noFill/>
        </p:spPr>
        <p:txBody>
          <a:bodyPr wrap="none" rtlCol="0">
            <a:spAutoFit/>
          </a:bodyPr>
          <a:lstStyle/>
          <a:p>
            <a:r>
              <a:rPr lang="en-US" dirty="0"/>
              <a:t>EIC Computing Council [ECC]</a:t>
            </a:r>
          </a:p>
        </p:txBody>
      </p:sp>
      <p:sp>
        <p:nvSpPr>
          <p:cNvPr id="3" name="Rounded Rectangle 2">
            <a:extLst>
              <a:ext uri="{FF2B5EF4-FFF2-40B4-BE49-F238E27FC236}">
                <a16:creationId xmlns:a16="http://schemas.microsoft.com/office/drawing/2014/main" id="{94BAA9EC-5985-FE78-58BB-2653AB3CB93C}"/>
              </a:ext>
            </a:extLst>
          </p:cNvPr>
          <p:cNvSpPr/>
          <p:nvPr/>
        </p:nvSpPr>
        <p:spPr>
          <a:xfrm>
            <a:off x="3522899" y="820644"/>
            <a:ext cx="4795345" cy="8055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132C66-2468-B778-29B3-EC38D152C25F}"/>
              </a:ext>
            </a:extLst>
          </p:cNvPr>
          <p:cNvSpPr txBox="1"/>
          <p:nvPr/>
        </p:nvSpPr>
        <p:spPr>
          <a:xfrm>
            <a:off x="4443399" y="797044"/>
            <a:ext cx="2860583" cy="369332"/>
          </a:xfrm>
          <a:prstGeom prst="rect">
            <a:avLst/>
          </a:prstGeom>
          <a:noFill/>
        </p:spPr>
        <p:txBody>
          <a:bodyPr wrap="square" rtlCol="0">
            <a:spAutoFit/>
          </a:bodyPr>
          <a:lstStyle/>
          <a:p>
            <a:r>
              <a:rPr lang="en-US" dirty="0"/>
              <a:t>EIC Resources Review Board</a:t>
            </a:r>
          </a:p>
        </p:txBody>
      </p:sp>
      <p:sp>
        <p:nvSpPr>
          <p:cNvPr id="6" name="TextBox 5">
            <a:extLst>
              <a:ext uri="{FF2B5EF4-FFF2-40B4-BE49-F238E27FC236}">
                <a16:creationId xmlns:a16="http://schemas.microsoft.com/office/drawing/2014/main" id="{1A5696B8-79AB-AD20-2D3A-21368A05B8FE}"/>
              </a:ext>
            </a:extLst>
          </p:cNvPr>
          <p:cNvSpPr txBox="1"/>
          <p:nvPr/>
        </p:nvSpPr>
        <p:spPr>
          <a:xfrm>
            <a:off x="3786044" y="1028322"/>
            <a:ext cx="4269054" cy="338554"/>
          </a:xfrm>
          <a:prstGeom prst="rect">
            <a:avLst/>
          </a:prstGeom>
          <a:noFill/>
        </p:spPr>
        <p:txBody>
          <a:bodyPr wrap="none" rtlCol="0">
            <a:spAutoFit/>
          </a:bodyPr>
          <a:lstStyle/>
          <a:p>
            <a:r>
              <a:rPr lang="en-US" sz="1600" dirty="0"/>
              <a:t>[US National and International Funding Agencies]</a:t>
            </a:r>
          </a:p>
        </p:txBody>
      </p:sp>
      <p:sp>
        <p:nvSpPr>
          <p:cNvPr id="8" name="Rectangle 7">
            <a:extLst>
              <a:ext uri="{FF2B5EF4-FFF2-40B4-BE49-F238E27FC236}">
                <a16:creationId xmlns:a16="http://schemas.microsoft.com/office/drawing/2014/main" id="{1FB76C41-904A-032B-6649-A436DD8144D6}"/>
              </a:ext>
            </a:extLst>
          </p:cNvPr>
          <p:cNvSpPr/>
          <p:nvPr/>
        </p:nvSpPr>
        <p:spPr>
          <a:xfrm>
            <a:off x="9156454" y="5610681"/>
            <a:ext cx="2770496" cy="8566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International Computing  Organization</a:t>
            </a:r>
          </a:p>
          <a:p>
            <a:pPr algn="ctr"/>
            <a:r>
              <a:rPr lang="en-US" dirty="0">
                <a:solidFill>
                  <a:schemeClr val="tx1"/>
                </a:solidFill>
              </a:rPr>
              <a:t>[EICO]</a:t>
            </a:r>
          </a:p>
        </p:txBody>
      </p:sp>
      <p:cxnSp>
        <p:nvCxnSpPr>
          <p:cNvPr id="24" name="Straight Arrow Connector 23">
            <a:extLst>
              <a:ext uri="{FF2B5EF4-FFF2-40B4-BE49-F238E27FC236}">
                <a16:creationId xmlns:a16="http://schemas.microsoft.com/office/drawing/2014/main" id="{E502811F-C1DA-062A-ED6E-AE747296B6A3}"/>
              </a:ext>
            </a:extLst>
          </p:cNvPr>
          <p:cNvCxnSpPr>
            <a:cxnSpLocks/>
          </p:cNvCxnSpPr>
          <p:nvPr/>
        </p:nvCxnSpPr>
        <p:spPr>
          <a:xfrm>
            <a:off x="10172283" y="1895942"/>
            <a:ext cx="0" cy="541747"/>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00E7698C-37D7-3F56-5BD0-63FFF935CA30}"/>
              </a:ext>
            </a:extLst>
          </p:cNvPr>
          <p:cNvSpPr/>
          <p:nvPr/>
        </p:nvSpPr>
        <p:spPr>
          <a:xfrm>
            <a:off x="9226989" y="2441192"/>
            <a:ext cx="2009464" cy="52221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Spokesperson</a:t>
            </a:r>
          </a:p>
        </p:txBody>
      </p:sp>
      <p:cxnSp>
        <p:nvCxnSpPr>
          <p:cNvPr id="31" name="Straight Arrow Connector 30">
            <a:extLst>
              <a:ext uri="{FF2B5EF4-FFF2-40B4-BE49-F238E27FC236}">
                <a16:creationId xmlns:a16="http://schemas.microsoft.com/office/drawing/2014/main" id="{6BAF4CAE-ACD9-5969-9858-55FB04F9C10A}"/>
              </a:ext>
            </a:extLst>
          </p:cNvPr>
          <p:cNvCxnSpPr>
            <a:cxnSpLocks/>
          </p:cNvCxnSpPr>
          <p:nvPr/>
        </p:nvCxnSpPr>
        <p:spPr>
          <a:xfrm>
            <a:off x="11711866" y="1488449"/>
            <a:ext cx="1" cy="4131360"/>
          </a:xfrm>
          <a:prstGeom prst="straightConnector1">
            <a:avLst/>
          </a:prstGeom>
          <a:ln w="41275">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CBDD9B8-F488-2508-7F66-3690187AB1B5}"/>
              </a:ext>
            </a:extLst>
          </p:cNvPr>
          <p:cNvCxnSpPr>
            <a:cxnSpLocks/>
          </p:cNvCxnSpPr>
          <p:nvPr/>
        </p:nvCxnSpPr>
        <p:spPr>
          <a:xfrm>
            <a:off x="10354850" y="4766239"/>
            <a:ext cx="0" cy="842629"/>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44E905F-C2D1-0250-8824-2120F6EB40C8}"/>
              </a:ext>
            </a:extLst>
          </p:cNvPr>
          <p:cNvCxnSpPr>
            <a:cxnSpLocks/>
            <a:stCxn id="26" idx="2"/>
          </p:cNvCxnSpPr>
          <p:nvPr/>
        </p:nvCxnSpPr>
        <p:spPr>
          <a:xfrm>
            <a:off x="10231721" y="2963405"/>
            <a:ext cx="0" cy="658245"/>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24D2740F-CC60-FC98-2111-8774429A752F}"/>
              </a:ext>
            </a:extLst>
          </p:cNvPr>
          <p:cNvSpPr/>
          <p:nvPr/>
        </p:nvSpPr>
        <p:spPr>
          <a:xfrm>
            <a:off x="6347360" y="1329844"/>
            <a:ext cx="1824589" cy="25929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A980E5-8391-EBA1-ED8D-D3AAE947355C}"/>
              </a:ext>
            </a:extLst>
          </p:cNvPr>
          <p:cNvSpPr txBox="1"/>
          <p:nvPr/>
        </p:nvSpPr>
        <p:spPr>
          <a:xfrm>
            <a:off x="6337803" y="1311973"/>
            <a:ext cx="1833579" cy="276999"/>
          </a:xfrm>
          <a:prstGeom prst="rect">
            <a:avLst/>
          </a:prstGeom>
          <a:noFill/>
        </p:spPr>
        <p:txBody>
          <a:bodyPr wrap="none" rtlCol="0">
            <a:spAutoFit/>
          </a:bodyPr>
          <a:lstStyle/>
          <a:p>
            <a:r>
              <a:rPr lang="en-US" sz="1200" dirty="0"/>
              <a:t>Computing Scrutiny Group</a:t>
            </a:r>
          </a:p>
        </p:txBody>
      </p:sp>
      <p:cxnSp>
        <p:nvCxnSpPr>
          <p:cNvPr id="20" name="Straight Connector 19">
            <a:extLst>
              <a:ext uri="{FF2B5EF4-FFF2-40B4-BE49-F238E27FC236}">
                <a16:creationId xmlns:a16="http://schemas.microsoft.com/office/drawing/2014/main" id="{2DCE456F-118B-4544-BD0A-DF767CF46B3E}"/>
              </a:ext>
            </a:extLst>
          </p:cNvPr>
          <p:cNvCxnSpPr>
            <a:cxnSpLocks/>
          </p:cNvCxnSpPr>
          <p:nvPr/>
        </p:nvCxnSpPr>
        <p:spPr>
          <a:xfrm flipV="1">
            <a:off x="8318244" y="1450472"/>
            <a:ext cx="3379485" cy="37977"/>
          </a:xfrm>
          <a:prstGeom prst="line">
            <a:avLst/>
          </a:prstGeom>
          <a:ln w="41275">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E733D1-E4AF-A7BA-658C-F238E8F7F44E}"/>
              </a:ext>
            </a:extLst>
          </p:cNvPr>
          <p:cNvCxnSpPr>
            <a:cxnSpLocks/>
          </p:cNvCxnSpPr>
          <p:nvPr/>
        </p:nvCxnSpPr>
        <p:spPr>
          <a:xfrm flipH="1" flipV="1">
            <a:off x="5993180" y="1644424"/>
            <a:ext cx="13370" cy="267559"/>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A3660F-38FD-BB74-D07E-7E9E489EB365}"/>
              </a:ext>
            </a:extLst>
          </p:cNvPr>
          <p:cNvCxnSpPr>
            <a:cxnSpLocks/>
          </p:cNvCxnSpPr>
          <p:nvPr/>
        </p:nvCxnSpPr>
        <p:spPr>
          <a:xfrm flipV="1">
            <a:off x="5314859" y="1644424"/>
            <a:ext cx="0" cy="281459"/>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76543A4-7586-697F-064A-D5BCA8A58682}"/>
              </a:ext>
            </a:extLst>
          </p:cNvPr>
          <p:cNvCxnSpPr>
            <a:cxnSpLocks/>
          </p:cNvCxnSpPr>
          <p:nvPr/>
        </p:nvCxnSpPr>
        <p:spPr>
          <a:xfrm flipH="1">
            <a:off x="5991719" y="1895942"/>
            <a:ext cx="4165733" cy="14864"/>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68DD8106-F335-2D38-B13D-BFC18A271C7E}"/>
              </a:ext>
            </a:extLst>
          </p:cNvPr>
          <p:cNvCxnSpPr>
            <a:cxnSpLocks/>
          </p:cNvCxnSpPr>
          <p:nvPr/>
        </p:nvCxnSpPr>
        <p:spPr>
          <a:xfrm flipH="1">
            <a:off x="1376089" y="1911983"/>
            <a:ext cx="3931936" cy="14864"/>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7698714C-60BC-EBD8-222E-2FFC9970D5AD}"/>
              </a:ext>
            </a:extLst>
          </p:cNvPr>
          <p:cNvCxnSpPr>
            <a:cxnSpLocks/>
          </p:cNvCxnSpPr>
          <p:nvPr/>
        </p:nvCxnSpPr>
        <p:spPr>
          <a:xfrm>
            <a:off x="1398472" y="1944041"/>
            <a:ext cx="0" cy="413068"/>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18E5FC-23BA-C6ED-25BE-1690B83482CF}"/>
              </a:ext>
            </a:extLst>
          </p:cNvPr>
          <p:cNvSpPr txBox="1"/>
          <p:nvPr/>
        </p:nvSpPr>
        <p:spPr>
          <a:xfrm>
            <a:off x="10464459" y="812130"/>
            <a:ext cx="1265090" cy="253916"/>
          </a:xfrm>
          <a:prstGeom prst="rect">
            <a:avLst/>
          </a:prstGeom>
          <a:noFill/>
        </p:spPr>
        <p:txBody>
          <a:bodyPr wrap="none" rtlCol="0">
            <a:spAutoFit/>
          </a:bodyPr>
          <a:lstStyle/>
          <a:p>
            <a:r>
              <a:rPr lang="en-US" sz="1050" dirty="0"/>
              <a:t>v0.25 May 27, 2025</a:t>
            </a:r>
          </a:p>
        </p:txBody>
      </p:sp>
      <p:sp>
        <p:nvSpPr>
          <p:cNvPr id="33" name="Rectangle 32">
            <a:extLst>
              <a:ext uri="{FF2B5EF4-FFF2-40B4-BE49-F238E27FC236}">
                <a16:creationId xmlns:a16="http://schemas.microsoft.com/office/drawing/2014/main" id="{95AF0DCA-D0A0-D215-101B-2C70DC06E65E}"/>
              </a:ext>
            </a:extLst>
          </p:cNvPr>
          <p:cNvSpPr/>
          <p:nvPr/>
        </p:nvSpPr>
        <p:spPr>
          <a:xfrm>
            <a:off x="3896326" y="3132536"/>
            <a:ext cx="4005482" cy="5692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BNL NPP ALD, </a:t>
            </a:r>
            <a:r>
              <a:rPr lang="en-US" sz="1600" dirty="0" err="1">
                <a:ln w="0"/>
                <a:solidFill>
                  <a:schemeClr val="tx1"/>
                </a:solidFill>
                <a:effectLst>
                  <a:outerShdw blurRad="38100" dist="19050" dir="2700000" algn="tl" rotWithShape="0">
                    <a:schemeClr val="dk1">
                      <a:alpha val="40000"/>
                    </a:schemeClr>
                  </a:outerShdw>
                </a:effectLst>
              </a:rPr>
              <a:t>JLab</a:t>
            </a:r>
            <a:r>
              <a:rPr lang="en-US" sz="1600" dirty="0">
                <a:ln w="0"/>
                <a:solidFill>
                  <a:schemeClr val="tx1"/>
                </a:solidFill>
                <a:effectLst>
                  <a:outerShdw blurRad="38100" dist="19050" dir="2700000" algn="tl" rotWithShape="0">
                    <a:schemeClr val="dk1">
                      <a:alpha val="40000"/>
                    </a:schemeClr>
                  </a:outerShdw>
                </a:effectLst>
              </a:rPr>
              <a:t> DDST </a:t>
            </a:r>
          </a:p>
        </p:txBody>
      </p:sp>
      <p:cxnSp>
        <p:nvCxnSpPr>
          <p:cNvPr id="34" name="Straight Arrow Connector 33">
            <a:extLst>
              <a:ext uri="{FF2B5EF4-FFF2-40B4-BE49-F238E27FC236}">
                <a16:creationId xmlns:a16="http://schemas.microsoft.com/office/drawing/2014/main" id="{14D99969-A532-8640-6A99-5D30E7F86C42}"/>
              </a:ext>
            </a:extLst>
          </p:cNvPr>
          <p:cNvCxnSpPr>
            <a:cxnSpLocks/>
          </p:cNvCxnSpPr>
          <p:nvPr/>
        </p:nvCxnSpPr>
        <p:spPr>
          <a:xfrm flipH="1">
            <a:off x="2538712" y="2933180"/>
            <a:ext cx="1083506"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A92F6D-12F6-5CBF-CC97-4D2D6359DA40}"/>
              </a:ext>
            </a:extLst>
          </p:cNvPr>
          <p:cNvCxnSpPr>
            <a:cxnSpLocks/>
          </p:cNvCxnSpPr>
          <p:nvPr/>
        </p:nvCxnSpPr>
        <p:spPr>
          <a:xfrm flipH="1">
            <a:off x="3033724" y="3292527"/>
            <a:ext cx="616666" cy="0"/>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FF44F6F-5F5B-1E5A-82DF-254C536BF78E}"/>
              </a:ext>
            </a:extLst>
          </p:cNvPr>
          <p:cNvCxnSpPr>
            <a:cxnSpLocks/>
          </p:cNvCxnSpPr>
          <p:nvPr/>
        </p:nvCxnSpPr>
        <p:spPr>
          <a:xfrm flipH="1">
            <a:off x="2463529" y="5187553"/>
            <a:ext cx="1186861"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061CCC8-6793-5590-9000-8400A6A27A20}"/>
              </a:ext>
            </a:extLst>
          </p:cNvPr>
          <p:cNvCxnSpPr>
            <a:cxnSpLocks/>
          </p:cNvCxnSpPr>
          <p:nvPr/>
        </p:nvCxnSpPr>
        <p:spPr>
          <a:xfrm flipH="1">
            <a:off x="8101359" y="5964060"/>
            <a:ext cx="1055095" cy="509"/>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F9CE58-744D-38D8-0C1A-56CE7C69BF66}"/>
              </a:ext>
            </a:extLst>
          </p:cNvPr>
          <p:cNvCxnSpPr/>
          <p:nvPr/>
        </p:nvCxnSpPr>
        <p:spPr>
          <a:xfrm>
            <a:off x="3033724" y="3292527"/>
            <a:ext cx="0" cy="1473712"/>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83E5BC0-4D28-A138-2688-99FD352AC85E}"/>
              </a:ext>
            </a:extLst>
          </p:cNvPr>
          <p:cNvCxnSpPr/>
          <p:nvPr/>
        </p:nvCxnSpPr>
        <p:spPr>
          <a:xfrm flipH="1">
            <a:off x="2493148" y="4766239"/>
            <a:ext cx="540576"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8A3E241-90D5-22C7-0E52-E1F743454124}"/>
              </a:ext>
            </a:extLst>
          </p:cNvPr>
          <p:cNvCxnSpPr>
            <a:cxnSpLocks/>
          </p:cNvCxnSpPr>
          <p:nvPr/>
        </p:nvCxnSpPr>
        <p:spPr>
          <a:xfrm>
            <a:off x="152737" y="854725"/>
            <a:ext cx="680224" cy="0"/>
          </a:xfrm>
          <a:prstGeom prst="straightConnector1">
            <a:avLst/>
          </a:prstGeom>
          <a:ln w="15875">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F55D3ED-3BB2-3299-C4B5-711CB0893FC7}"/>
              </a:ext>
            </a:extLst>
          </p:cNvPr>
          <p:cNvCxnSpPr>
            <a:cxnSpLocks/>
          </p:cNvCxnSpPr>
          <p:nvPr/>
        </p:nvCxnSpPr>
        <p:spPr>
          <a:xfrm>
            <a:off x="152737" y="1054780"/>
            <a:ext cx="680224" cy="0"/>
          </a:xfrm>
          <a:prstGeom prst="straightConnector1">
            <a:avLst/>
          </a:prstGeom>
          <a:ln w="15875">
            <a:solidFill>
              <a:srgbClr val="00B0F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ABE2E14-E573-D352-5144-CF88649A60C8}"/>
              </a:ext>
            </a:extLst>
          </p:cNvPr>
          <p:cNvSpPr txBox="1"/>
          <p:nvPr/>
        </p:nvSpPr>
        <p:spPr>
          <a:xfrm>
            <a:off x="917657" y="725800"/>
            <a:ext cx="957313" cy="230832"/>
          </a:xfrm>
          <a:prstGeom prst="rect">
            <a:avLst/>
          </a:prstGeom>
          <a:noFill/>
        </p:spPr>
        <p:txBody>
          <a:bodyPr wrap="square" rtlCol="0">
            <a:spAutoFit/>
          </a:bodyPr>
          <a:lstStyle/>
          <a:p>
            <a:r>
              <a:rPr lang="en-US" sz="900" dirty="0"/>
              <a:t>Communication</a:t>
            </a:r>
          </a:p>
        </p:txBody>
      </p:sp>
      <p:sp>
        <p:nvSpPr>
          <p:cNvPr id="74" name="TextBox 73">
            <a:extLst>
              <a:ext uri="{FF2B5EF4-FFF2-40B4-BE49-F238E27FC236}">
                <a16:creationId xmlns:a16="http://schemas.microsoft.com/office/drawing/2014/main" id="{A8A942E9-7FC7-C245-3ED1-C67507A5E25F}"/>
              </a:ext>
            </a:extLst>
          </p:cNvPr>
          <p:cNvSpPr txBox="1"/>
          <p:nvPr/>
        </p:nvSpPr>
        <p:spPr>
          <a:xfrm>
            <a:off x="803329" y="950374"/>
            <a:ext cx="647934" cy="230832"/>
          </a:xfrm>
          <a:prstGeom prst="rect">
            <a:avLst/>
          </a:prstGeom>
          <a:noFill/>
        </p:spPr>
        <p:txBody>
          <a:bodyPr wrap="square" rtlCol="0">
            <a:spAutoFit/>
          </a:bodyPr>
          <a:lstStyle/>
          <a:p>
            <a:r>
              <a:rPr lang="en-US" sz="900" dirty="0"/>
              <a:t>Reporting</a:t>
            </a:r>
          </a:p>
        </p:txBody>
      </p:sp>
      <p:sp>
        <p:nvSpPr>
          <p:cNvPr id="75" name="Rounded Rectangle 74">
            <a:extLst>
              <a:ext uri="{FF2B5EF4-FFF2-40B4-BE49-F238E27FC236}">
                <a16:creationId xmlns:a16="http://schemas.microsoft.com/office/drawing/2014/main" id="{26466AD5-8675-A681-D774-23DDEFAFFEFA}"/>
              </a:ext>
            </a:extLst>
          </p:cNvPr>
          <p:cNvSpPr/>
          <p:nvPr/>
        </p:nvSpPr>
        <p:spPr>
          <a:xfrm>
            <a:off x="17409" y="1164754"/>
            <a:ext cx="764919" cy="196391"/>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2712D256-9F4B-49C6-B6D5-788DE947988E}"/>
              </a:ext>
            </a:extLst>
          </p:cNvPr>
          <p:cNvSpPr/>
          <p:nvPr/>
        </p:nvSpPr>
        <p:spPr>
          <a:xfrm>
            <a:off x="30818" y="1428715"/>
            <a:ext cx="764919" cy="19639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ADDFC8D6-EA32-C7F0-1CCD-E36D7A22F598}"/>
              </a:ext>
            </a:extLst>
          </p:cNvPr>
          <p:cNvSpPr/>
          <p:nvPr/>
        </p:nvSpPr>
        <p:spPr>
          <a:xfrm>
            <a:off x="30817" y="1683579"/>
            <a:ext cx="764919" cy="19639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555C85B-7786-F85F-5D1C-154F786B8587}"/>
              </a:ext>
            </a:extLst>
          </p:cNvPr>
          <p:cNvSpPr txBox="1"/>
          <p:nvPr/>
        </p:nvSpPr>
        <p:spPr>
          <a:xfrm>
            <a:off x="824676" y="1164754"/>
            <a:ext cx="688009" cy="230832"/>
          </a:xfrm>
          <a:prstGeom prst="rect">
            <a:avLst/>
          </a:prstGeom>
          <a:noFill/>
        </p:spPr>
        <p:txBody>
          <a:bodyPr wrap="square" rtlCol="0">
            <a:spAutoFit/>
          </a:bodyPr>
          <a:lstStyle/>
          <a:p>
            <a:r>
              <a:rPr lang="en-US" sz="900" dirty="0"/>
              <a:t>EIC Project</a:t>
            </a:r>
          </a:p>
        </p:txBody>
      </p:sp>
      <p:sp>
        <p:nvSpPr>
          <p:cNvPr id="79" name="TextBox 78">
            <a:extLst>
              <a:ext uri="{FF2B5EF4-FFF2-40B4-BE49-F238E27FC236}">
                <a16:creationId xmlns:a16="http://schemas.microsoft.com/office/drawing/2014/main" id="{F5312F41-46F6-1972-C372-2D4531FEB0DE}"/>
              </a:ext>
            </a:extLst>
          </p:cNvPr>
          <p:cNvSpPr txBox="1"/>
          <p:nvPr/>
        </p:nvSpPr>
        <p:spPr>
          <a:xfrm>
            <a:off x="824675" y="1439402"/>
            <a:ext cx="420308" cy="230832"/>
          </a:xfrm>
          <a:prstGeom prst="rect">
            <a:avLst/>
          </a:prstGeom>
          <a:noFill/>
        </p:spPr>
        <p:txBody>
          <a:bodyPr wrap="square" rtlCol="0">
            <a:spAutoFit/>
          </a:bodyPr>
          <a:lstStyle/>
          <a:p>
            <a:r>
              <a:rPr lang="en-US" sz="900" dirty="0"/>
              <a:t>ECSJI</a:t>
            </a:r>
          </a:p>
        </p:txBody>
      </p:sp>
      <p:sp>
        <p:nvSpPr>
          <p:cNvPr id="80" name="TextBox 79">
            <a:extLst>
              <a:ext uri="{FF2B5EF4-FFF2-40B4-BE49-F238E27FC236}">
                <a16:creationId xmlns:a16="http://schemas.microsoft.com/office/drawing/2014/main" id="{4BF44638-B819-EAB0-B64D-75C53257E865}"/>
              </a:ext>
            </a:extLst>
          </p:cNvPr>
          <p:cNvSpPr txBox="1"/>
          <p:nvPr/>
        </p:nvSpPr>
        <p:spPr>
          <a:xfrm>
            <a:off x="823079" y="1649138"/>
            <a:ext cx="1051891" cy="230832"/>
          </a:xfrm>
          <a:prstGeom prst="rect">
            <a:avLst/>
          </a:prstGeom>
          <a:noFill/>
        </p:spPr>
        <p:txBody>
          <a:bodyPr wrap="square" rtlCol="0">
            <a:spAutoFit/>
          </a:bodyPr>
          <a:lstStyle/>
          <a:p>
            <a:r>
              <a:rPr lang="en-US" sz="900" dirty="0" err="1"/>
              <a:t>ePIC</a:t>
            </a:r>
            <a:r>
              <a:rPr lang="en-US" sz="900" dirty="0"/>
              <a:t> Collaboration</a:t>
            </a:r>
          </a:p>
        </p:txBody>
      </p:sp>
      <p:cxnSp>
        <p:nvCxnSpPr>
          <p:cNvPr id="16" name="Straight Connector 15">
            <a:extLst>
              <a:ext uri="{FF2B5EF4-FFF2-40B4-BE49-F238E27FC236}">
                <a16:creationId xmlns:a16="http://schemas.microsoft.com/office/drawing/2014/main" id="{5B06BE1A-F970-7455-1576-6A542150B4DE}"/>
              </a:ext>
            </a:extLst>
          </p:cNvPr>
          <p:cNvCxnSpPr>
            <a:cxnSpLocks/>
          </p:cNvCxnSpPr>
          <p:nvPr/>
        </p:nvCxnSpPr>
        <p:spPr>
          <a:xfrm flipV="1">
            <a:off x="5637867" y="1625106"/>
            <a:ext cx="0" cy="416345"/>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5232736-17E7-CCAD-34CD-E45F3CD96248}"/>
              </a:ext>
            </a:extLst>
          </p:cNvPr>
          <p:cNvCxnSpPr>
            <a:cxnSpLocks/>
          </p:cNvCxnSpPr>
          <p:nvPr/>
        </p:nvCxnSpPr>
        <p:spPr>
          <a:xfrm flipH="1">
            <a:off x="5632741" y="2041451"/>
            <a:ext cx="3342481" cy="0"/>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A37ACA0-932D-0652-B753-4C87CB88F93E}"/>
              </a:ext>
            </a:extLst>
          </p:cNvPr>
          <p:cNvCxnSpPr>
            <a:cxnSpLocks/>
          </p:cNvCxnSpPr>
          <p:nvPr/>
        </p:nvCxnSpPr>
        <p:spPr>
          <a:xfrm>
            <a:off x="8975222" y="2041451"/>
            <a:ext cx="0" cy="3232298"/>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700192-1AFB-75F1-FC2D-5CE3E442574C}"/>
              </a:ext>
            </a:extLst>
          </p:cNvPr>
          <p:cNvCxnSpPr>
            <a:cxnSpLocks/>
          </p:cNvCxnSpPr>
          <p:nvPr/>
        </p:nvCxnSpPr>
        <p:spPr>
          <a:xfrm flipH="1">
            <a:off x="8975222" y="5273749"/>
            <a:ext cx="83862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D6564D-8A8E-3DFA-63CF-2525C46EF845}"/>
              </a:ext>
            </a:extLst>
          </p:cNvPr>
          <p:cNvCxnSpPr>
            <a:cxnSpLocks/>
          </p:cNvCxnSpPr>
          <p:nvPr/>
        </p:nvCxnSpPr>
        <p:spPr>
          <a:xfrm flipV="1">
            <a:off x="9800482" y="5275732"/>
            <a:ext cx="0" cy="333136"/>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241B222-D233-EBCC-8828-0C99585BFAAD}"/>
              </a:ext>
            </a:extLst>
          </p:cNvPr>
          <p:cNvSpPr/>
          <p:nvPr/>
        </p:nvSpPr>
        <p:spPr>
          <a:xfrm>
            <a:off x="3871660" y="2252164"/>
            <a:ext cx="3931937" cy="413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75BDAEF-0402-9A23-817C-DBA584C2D70C}"/>
              </a:ext>
            </a:extLst>
          </p:cNvPr>
          <p:cNvSpPr txBox="1"/>
          <p:nvPr/>
        </p:nvSpPr>
        <p:spPr>
          <a:xfrm>
            <a:off x="3948972" y="2308876"/>
            <a:ext cx="6124352" cy="369332"/>
          </a:xfrm>
          <a:prstGeom prst="rect">
            <a:avLst/>
          </a:prstGeom>
          <a:noFill/>
        </p:spPr>
        <p:txBody>
          <a:bodyPr wrap="square">
            <a:spAutoFit/>
          </a:bodyPr>
          <a:lstStyle/>
          <a:p>
            <a:r>
              <a:rPr lang="en-US" sz="1800" dirty="0"/>
              <a:t>DOE OFFICE OF NUCLEAR PHYSICS</a:t>
            </a:r>
          </a:p>
        </p:txBody>
      </p:sp>
    </p:spTree>
    <p:extLst>
      <p:ext uri="{BB962C8B-B14F-4D97-AF65-F5344CB8AC3E}">
        <p14:creationId xmlns:p14="http://schemas.microsoft.com/office/powerpoint/2010/main" val="380526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544B-6C3F-1593-9E46-14B2C2EA8350}"/>
              </a:ext>
            </a:extLst>
          </p:cNvPr>
          <p:cNvSpPr>
            <a:spLocks noGrp="1"/>
          </p:cNvSpPr>
          <p:nvPr>
            <p:ph type="title"/>
          </p:nvPr>
        </p:nvSpPr>
        <p:spPr/>
        <p:txBody>
          <a:bodyPr/>
          <a:lstStyle/>
          <a:p>
            <a:r>
              <a:rPr lang="en-US" dirty="0"/>
              <a:t>Major Elements from the Charter</a:t>
            </a:r>
          </a:p>
        </p:txBody>
      </p:sp>
      <p:sp>
        <p:nvSpPr>
          <p:cNvPr id="3" name="Content Placeholder 2">
            <a:extLst>
              <a:ext uri="{FF2B5EF4-FFF2-40B4-BE49-F238E27FC236}">
                <a16:creationId xmlns:a16="http://schemas.microsoft.com/office/drawing/2014/main" id="{CB56344F-7B0A-623B-37ED-15CABA86DC59}"/>
              </a:ext>
            </a:extLst>
          </p:cNvPr>
          <p:cNvSpPr>
            <a:spLocks noGrp="1"/>
          </p:cNvSpPr>
          <p:nvPr>
            <p:ph idx="1"/>
          </p:nvPr>
        </p:nvSpPr>
        <p:spPr/>
        <p:txBody>
          <a:bodyPr/>
          <a:lstStyle/>
          <a:p>
            <a:r>
              <a:rPr lang="en-US" b="1" dirty="0"/>
              <a:t>EIC International Computing Organization</a:t>
            </a:r>
            <a:r>
              <a:rPr lang="en-US" dirty="0"/>
              <a:t> is led by the Institute's co-directors and administered by the ECSJI. This organization exists to provide computing resources, infrastructure, and services related to the EIC. The current focus is on the </a:t>
            </a:r>
            <a:r>
              <a:rPr lang="en-US" dirty="0" err="1"/>
              <a:t>ePIC</a:t>
            </a:r>
            <a:r>
              <a:rPr lang="en-US" dirty="0"/>
              <a:t> experiment. This will be extended to other foci as endorsed by the EIC RRB. Funding agencies will indicate the activities and services they will provide, and this will be approved by RRB. The EICO structure is formally documented in this charter.</a:t>
            </a:r>
          </a:p>
          <a:p>
            <a:r>
              <a:rPr lang="en-US" b="1" dirty="0"/>
              <a:t>EICO Overview Board.</a:t>
            </a:r>
            <a:r>
              <a:rPr lang="en-US" dirty="0"/>
              <a:t> The Overview Board (OB) oversees the functioning of the EICO. It is composed of a representative of each Institution that is a member of the EICO, the ECSJI directors and the Spokesperson(s) of each EIC Experiment with voting rights.  The OB is co-chaired by EIC Computing Council Members (or one of </a:t>
            </a:r>
            <a:r>
              <a:rPr lang="en-US"/>
              <a:t>ECSJI directors), </a:t>
            </a:r>
            <a:r>
              <a:rPr lang="en-US" dirty="0"/>
              <a:t>which include a member of the OB appointed as a co-chair. </a:t>
            </a:r>
          </a:p>
          <a:p>
            <a:pPr lvl="1"/>
            <a:r>
              <a:rPr lang="en-US" dirty="0"/>
              <a:t>OB approves the report that details the accomplishments of the EICO, and the individual site metrics outlined in the cooperation agreement.  </a:t>
            </a:r>
          </a:p>
          <a:p>
            <a:pPr lvl="1"/>
            <a:r>
              <a:rPr lang="en-US" dirty="0"/>
              <a:t>The OB has the responsibility to manage external relationships with partner organizations, such as WLCG  </a:t>
            </a:r>
          </a:p>
          <a:p>
            <a:pPr lvl="1"/>
            <a:r>
              <a:rPr lang="en-US" dirty="0"/>
              <a:t>The OB also provides a resolution path for institutional issues relative to the cooperation agreement   . </a:t>
            </a:r>
          </a:p>
          <a:p>
            <a:endParaRPr lang="en-US" dirty="0"/>
          </a:p>
          <a:p>
            <a:endParaRPr lang="en-US" dirty="0"/>
          </a:p>
        </p:txBody>
      </p:sp>
      <p:sp>
        <p:nvSpPr>
          <p:cNvPr id="4" name="Slide Number Placeholder 3">
            <a:extLst>
              <a:ext uri="{FF2B5EF4-FFF2-40B4-BE49-F238E27FC236}">
                <a16:creationId xmlns:a16="http://schemas.microsoft.com/office/drawing/2014/main" id="{5891E3AD-851F-1D75-3C1F-E621A62E819D}"/>
              </a:ext>
            </a:extLst>
          </p:cNvPr>
          <p:cNvSpPr>
            <a:spLocks noGrp="1"/>
          </p:cNvSpPr>
          <p:nvPr>
            <p:ph type="sldNum" sz="quarter" idx="12"/>
          </p:nvPr>
        </p:nvSpPr>
        <p:spPr/>
        <p:txBody>
          <a:bodyPr/>
          <a:lstStyle/>
          <a:p>
            <a:fld id="{07E1C93C-5050-FC42-8F10-D22D4F119D13}" type="slidenum">
              <a:rPr lang="en-US" smtClean="0"/>
              <a:pPr/>
              <a:t>8</a:t>
            </a:fld>
            <a:endParaRPr lang="en-US"/>
          </a:p>
        </p:txBody>
      </p:sp>
    </p:spTree>
    <p:extLst>
      <p:ext uri="{BB962C8B-B14F-4D97-AF65-F5344CB8AC3E}">
        <p14:creationId xmlns:p14="http://schemas.microsoft.com/office/powerpoint/2010/main" val="187032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C97C-3A13-010A-08DB-A2FC0269DBF8}"/>
              </a:ext>
            </a:extLst>
          </p:cNvPr>
          <p:cNvSpPr>
            <a:spLocks noGrp="1"/>
          </p:cNvSpPr>
          <p:nvPr>
            <p:ph type="title"/>
          </p:nvPr>
        </p:nvSpPr>
        <p:spPr/>
        <p:txBody>
          <a:bodyPr/>
          <a:lstStyle/>
          <a:p>
            <a:r>
              <a:rPr lang="en-US" dirty="0"/>
              <a:t>Major Elements from the Charter. EICO Management Board</a:t>
            </a:r>
          </a:p>
        </p:txBody>
      </p:sp>
      <p:sp>
        <p:nvSpPr>
          <p:cNvPr id="3" name="Content Placeholder 2">
            <a:extLst>
              <a:ext uri="{FF2B5EF4-FFF2-40B4-BE49-F238E27FC236}">
                <a16:creationId xmlns:a16="http://schemas.microsoft.com/office/drawing/2014/main" id="{358A5B3D-3761-95DB-812C-387E13A28701}"/>
              </a:ext>
            </a:extLst>
          </p:cNvPr>
          <p:cNvSpPr>
            <a:spLocks noGrp="1"/>
          </p:cNvSpPr>
          <p:nvPr>
            <p:ph idx="1"/>
          </p:nvPr>
        </p:nvSpPr>
        <p:spPr/>
        <p:txBody>
          <a:bodyPr/>
          <a:lstStyle/>
          <a:p>
            <a:r>
              <a:rPr lang="en-US" b="1" dirty="0"/>
              <a:t>EICO Management Board : </a:t>
            </a:r>
            <a:r>
              <a:rPr lang="en-US" sz="2000" dirty="0"/>
              <a:t>The Management Board (MB) </a:t>
            </a:r>
            <a:r>
              <a:rPr lang="en-US" sz="2000" dirty="0" err="1"/>
              <a:t>organises</a:t>
            </a:r>
            <a:r>
              <a:rPr lang="en-US" sz="2000" dirty="0"/>
              <a:t> the work of the EIC Computing as a set of formal activities. It maintains the overall </a:t>
            </a:r>
            <a:r>
              <a:rPr lang="en-US" sz="2000" dirty="0" err="1"/>
              <a:t>programme</a:t>
            </a:r>
            <a:r>
              <a:rPr lang="en-US" sz="2000" dirty="0"/>
              <a:t> of work and all other planning data necessary to ensure the smooth execution of the work of the EIC Computing. It provides half-year progress and status reports to the OB. The MB membership includes the ECSJI directors, the Technical Heads of the Echelon 0, Echelon 1 and Echelon 2 </a:t>
            </a:r>
            <a:r>
              <a:rPr lang="en-US" sz="2000" dirty="0" err="1"/>
              <a:t>Centres</a:t>
            </a:r>
            <a:r>
              <a:rPr lang="en-US" sz="2000" dirty="0"/>
              <a:t>, the leaders of the major activities and projects managed by the Board, the Computing Coordinator of each EIC experiment, the Chair of the Technical Forum, a Scientific Secretary and other members as decided from time to time by the Board.   MB meetings are held on a regular basis (usually monthly). MB has several roles, including : </a:t>
            </a:r>
          </a:p>
          <a:p>
            <a:pPr lvl="1"/>
            <a:r>
              <a:rPr lang="en-US" sz="1800" dirty="0"/>
              <a:t>To broker and manage agreements between the resource </a:t>
            </a:r>
            <a:r>
              <a:rPr lang="en-US" sz="1800" dirty="0" err="1"/>
              <a:t>centres</a:t>
            </a:r>
            <a:r>
              <a:rPr lang="en-US" sz="1800" dirty="0"/>
              <a:t> and the experiment(s). In practice, this will require background agreements with other </a:t>
            </a:r>
            <a:r>
              <a:rPr lang="en-US" sz="1800" dirty="0" err="1"/>
              <a:t>organisations</a:t>
            </a:r>
            <a:r>
              <a:rPr lang="en-US" sz="1800" dirty="0"/>
              <a:t> that run various parts of the infrastructure, such as fabrics and storage operations, certificate authorities, network providers, etc.;</a:t>
            </a:r>
          </a:p>
          <a:p>
            <a:pPr lvl="1"/>
            <a:r>
              <a:rPr lang="en-US" sz="1800" dirty="0"/>
              <a:t>to broker and manage agreements between resource </a:t>
            </a:r>
            <a:r>
              <a:rPr lang="en-US" sz="1800" dirty="0" err="1"/>
              <a:t>centres</a:t>
            </a:r>
            <a:r>
              <a:rPr lang="en-US" sz="1800" dirty="0"/>
              <a:t>, and between resource </a:t>
            </a:r>
            <a:r>
              <a:rPr lang="en-US" sz="1800" dirty="0" err="1"/>
              <a:t>centres</a:t>
            </a:r>
            <a:r>
              <a:rPr lang="en-US" sz="1800" dirty="0"/>
              <a:t> and EIC host labs;</a:t>
            </a:r>
          </a:p>
          <a:p>
            <a:pPr lvl="1"/>
            <a:r>
              <a:rPr lang="en-US" sz="1800" dirty="0"/>
              <a:t>to review schedules, service performance, resource </a:t>
            </a:r>
            <a:r>
              <a:rPr lang="en-US" sz="1800" dirty="0" err="1"/>
              <a:t>utilisation</a:t>
            </a:r>
            <a:r>
              <a:rPr lang="en-US" sz="1800" dirty="0"/>
              <a:t>, etc. and decide about tools to be used to assess centers reliability and availability;</a:t>
            </a:r>
          </a:p>
          <a:p>
            <a:pPr lvl="1"/>
            <a:r>
              <a:rPr lang="en-US" sz="1800" dirty="0"/>
              <a:t>to oversee publications, communications, conference submissions, and speakers, where it concerns software and computing activities that are not completely within EIC experiment(s).</a:t>
            </a:r>
          </a:p>
          <a:p>
            <a:endParaRPr lang="en-US" dirty="0"/>
          </a:p>
        </p:txBody>
      </p:sp>
      <p:sp>
        <p:nvSpPr>
          <p:cNvPr id="4" name="Slide Number Placeholder 3">
            <a:extLst>
              <a:ext uri="{FF2B5EF4-FFF2-40B4-BE49-F238E27FC236}">
                <a16:creationId xmlns:a16="http://schemas.microsoft.com/office/drawing/2014/main" id="{4E1B11CC-7ECC-FE01-0BBE-97BDA362E3F5}"/>
              </a:ext>
            </a:extLst>
          </p:cNvPr>
          <p:cNvSpPr>
            <a:spLocks noGrp="1"/>
          </p:cNvSpPr>
          <p:nvPr>
            <p:ph type="sldNum" sz="quarter" idx="12"/>
          </p:nvPr>
        </p:nvSpPr>
        <p:spPr/>
        <p:txBody>
          <a:bodyPr/>
          <a:lstStyle/>
          <a:p>
            <a:fld id="{07E1C93C-5050-FC42-8F10-D22D4F119D13}" type="slidenum">
              <a:rPr lang="en-US" smtClean="0"/>
              <a:pPr/>
              <a:t>9</a:t>
            </a:fld>
            <a:endParaRPr lang="en-US"/>
          </a:p>
        </p:txBody>
      </p:sp>
    </p:spTree>
    <p:extLst>
      <p:ext uri="{BB962C8B-B14F-4D97-AF65-F5344CB8AC3E}">
        <p14:creationId xmlns:p14="http://schemas.microsoft.com/office/powerpoint/2010/main" val="1429501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_Widescreen" id="{7B6BC214-CE7D-5C48-9BF6-77FBFE1E69EC}" vid="{7428E7A7-0EE4-AE4F-9C3B-0381D78A7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58C6F3143F384AAF8BCD10EB7B8E8F" ma:contentTypeVersion="6" ma:contentTypeDescription="Create a new document." ma:contentTypeScope="" ma:versionID="e5a81fa7cca057ffd6626261e9c2e507">
  <xsd:schema xmlns:xsd="http://www.w3.org/2001/XMLSchema" xmlns:xs="http://www.w3.org/2001/XMLSchema" xmlns:p="http://schemas.microsoft.com/office/2006/metadata/properties" xmlns:ns2="e4ab640d-d1a7-41cb-b248-52d149f1c7d5" xmlns:ns3="12fce16f-a975-4559-8c88-f7bfd7ba4a7c" targetNamespace="http://schemas.microsoft.com/office/2006/metadata/properties" ma:root="true" ma:fieldsID="a5ca428d353a153dddff8f7800a6ed14" ns2:_="" ns3:_="">
    <xsd:import namespace="e4ab640d-d1a7-41cb-b248-52d149f1c7d5"/>
    <xsd:import namespace="12fce16f-a975-4559-8c88-f7bfd7ba4a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b640d-d1a7-41cb-b248-52d149f1c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fce16f-a975-4559-8c88-f7bfd7ba4a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D8B5C4-C067-4CD2-82BF-C850BF945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b640d-d1a7-41cb-b248-52d149f1c7d5"/>
    <ds:schemaRef ds:uri="12fce16f-a975-4559-8c88-f7bfd7ba4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A30ED9-0493-4C4E-A546-E8E87B32EE58}">
  <ds:schemaRefs>
    <ds:schemaRef ds:uri="http://schemas.microsoft.com/sharepoint/v3/contenttype/forms"/>
  </ds:schemaRefs>
</ds:datastoreItem>
</file>

<file path=customXml/itemProps3.xml><?xml version="1.0" encoding="utf-8"?>
<ds:datastoreItem xmlns:ds="http://schemas.openxmlformats.org/officeDocument/2006/customXml" ds:itemID="{82A4AC21-AE6A-49D0-9897-9B103CAD7D60}">
  <ds:schemaRefs>
    <ds:schemaRef ds:uri="http://schemas.microsoft.com/office/2006/documentManagement/types"/>
    <ds:schemaRef ds:uri="http://purl.org/dc/dcmitype/"/>
    <ds:schemaRef ds:uri="http://www.w3.org/XML/1998/namespace"/>
    <ds:schemaRef ds:uri="http://schemas.microsoft.com/office/2006/metadata/properties"/>
    <ds:schemaRef ds:uri="12fce16f-a975-4559-8c88-f7bfd7ba4a7c"/>
    <ds:schemaRef ds:uri="http://purl.org/dc/elements/1.1/"/>
    <ds:schemaRef ds:uri="http://schemas.microsoft.com/office/infopath/2007/PartnerControls"/>
    <ds:schemaRef ds:uri="http://schemas.openxmlformats.org/package/2006/metadata/core-properties"/>
    <ds:schemaRef ds:uri="e4ab640d-d1a7-41cb-b248-52d149f1c7d5"/>
    <ds:schemaRef ds:uri="http://purl.org/dc/terms/"/>
  </ds:schemaRefs>
</ds:datastoreItem>
</file>

<file path=docProps/app.xml><?xml version="1.0" encoding="utf-8"?>
<Properties xmlns="http://schemas.openxmlformats.org/officeDocument/2006/extended-properties" xmlns:vt="http://schemas.openxmlformats.org/officeDocument/2006/docPropsVTypes">
  <Template>JeffersonLab_Widescreen</Template>
  <TotalTime>31339</TotalTime>
  <Words>2323</Words>
  <Application>Microsoft Macintosh PowerPoint</Application>
  <PresentationFormat>Widescreen</PresentationFormat>
  <Paragraphs>228</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.PingFangSC-Regular</vt:lpstr>
      <vt:lpstr>Arial</vt:lpstr>
      <vt:lpstr>ArialMT</vt:lpstr>
      <vt:lpstr>Calibri</vt:lpstr>
      <vt:lpstr>Courier New</vt:lpstr>
      <vt:lpstr>PingFangSC-Regular</vt:lpstr>
      <vt:lpstr>Office Theme</vt:lpstr>
      <vt:lpstr>EIC Computing and Software Joint Institute Status Report</vt:lpstr>
      <vt:lpstr>EIC Computing and Software Joint Institute. Background</vt:lpstr>
      <vt:lpstr>ECSJI Progress and Priorities since June 2025 EIC RRB</vt:lpstr>
      <vt:lpstr>EIC Computing, DOE Context  </vt:lpstr>
      <vt:lpstr>Background. EIC International Computing Organization (EICO)</vt:lpstr>
      <vt:lpstr>Background. EICO. Cont’d</vt:lpstr>
      <vt:lpstr>EIC Computing, International Context </vt:lpstr>
      <vt:lpstr>Major Elements from the Charter</vt:lpstr>
      <vt:lpstr>Major Elements from the Charter. EICO Management Board</vt:lpstr>
      <vt:lpstr>Major Elements from the Charter. EICO Technical Forum</vt:lpstr>
      <vt:lpstr>Open Questions for RRB Discussion</vt:lpstr>
      <vt:lpstr>EIC Computing and Software Advisory Board Recommendations. October 2025</vt:lpstr>
      <vt:lpstr>Next Steps</vt:lpstr>
      <vt:lpstr>Glossary and Abbreviations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DeVasher</dc:creator>
  <cp:lastModifiedBy>Amber Boehnlein</cp:lastModifiedBy>
  <cp:revision>95</cp:revision>
  <cp:lastPrinted>2024-09-26T12:44:51Z</cp:lastPrinted>
  <dcterms:created xsi:type="dcterms:W3CDTF">2023-10-11T15:21:55Z</dcterms:created>
  <dcterms:modified xsi:type="dcterms:W3CDTF">2025-11-03T21:47:29Z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0x0101009758C6F3143F384AAF8BCD10EB7B8E8F</vt:lpwstr>
  </property>
</Properties>
</file>