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sldIdLst>
    <p:sldId id="4729" r:id="rId2"/>
    <p:sldId id="5907" r:id="rId3"/>
    <p:sldId id="5922" r:id="rId4"/>
    <p:sldId id="5911" r:id="rId5"/>
    <p:sldId id="5925" r:id="rId6"/>
    <p:sldId id="5926" r:id="rId7"/>
    <p:sldId id="5931" r:id="rId8"/>
    <p:sldId id="5923" r:id="rId9"/>
    <p:sldId id="5932" r:id="rId10"/>
    <p:sldId id="5933" r:id="rId11"/>
    <p:sldId id="5934" r:id="rId12"/>
    <p:sldId id="5920" r:id="rId13"/>
    <p:sldId id="5935" r:id="rId14"/>
    <p:sldId id="5921" r:id="rId15"/>
    <p:sldId id="5928" r:id="rId16"/>
    <p:sldId id="5924" r:id="rId17"/>
    <p:sldId id="5930" r:id="rId18"/>
    <p:sldId id="5918" r:id="rId19"/>
    <p:sldId id="5912" r:id="rId20"/>
    <p:sldId id="5913" r:id="rId21"/>
    <p:sldId id="5914" r:id="rId22"/>
    <p:sldId id="5915" r:id="rId23"/>
    <p:sldId id="5916" r:id="rId24"/>
    <p:sldId id="5917"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3" d="100"/>
          <a:sy n="123" d="100"/>
        </p:scale>
        <p:origin x="114" y="186"/>
      </p:cViewPr>
      <p:guideLst/>
    </p:cSldViewPr>
  </p:slideViewPr>
  <p:notesTextViewPr>
    <p:cViewPr>
      <p:scale>
        <a:sx n="1" d="1"/>
        <a:sy n="1" d="1"/>
      </p:scale>
      <p:origin x="0" y="0"/>
    </p:cViewPr>
  </p:notesTextViewPr>
  <p:sorterViewPr>
    <p:cViewPr>
      <p:scale>
        <a:sx n="100" d="100"/>
        <a:sy n="100" d="100"/>
      </p:scale>
      <p:origin x="0" y="-3837"/>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Category A Percentage</c:v>
                </c:pt>
              </c:strCache>
            </c:strRef>
          </c:tx>
          <c:spPr>
            <a:solidFill>
              <a:schemeClr val="accent1"/>
            </a:solidFill>
            <a:ln>
              <a:noFill/>
            </a:ln>
            <a:effectLst/>
          </c:spPr>
          <c:invertIfNegative val="0"/>
          <c:cat>
            <c:numRef>
              <c:f>Sheet1!$A$2:$A$13</c:f>
              <c:numCache>
                <c:formatCode>General</c:formatCode>
                <c:ptCount val="12"/>
                <c:pt idx="0">
                  <c:v>2028</c:v>
                </c:pt>
                <c:pt idx="1">
                  <c:v>2029</c:v>
                </c:pt>
                <c:pt idx="2">
                  <c:v>2030</c:v>
                </c:pt>
                <c:pt idx="3">
                  <c:v>2031</c:v>
                </c:pt>
                <c:pt idx="4">
                  <c:v>2032</c:v>
                </c:pt>
                <c:pt idx="5">
                  <c:v>2033</c:v>
                </c:pt>
                <c:pt idx="6">
                  <c:v>2034</c:v>
                </c:pt>
                <c:pt idx="7">
                  <c:v>2035</c:v>
                </c:pt>
                <c:pt idx="8">
                  <c:v>2036</c:v>
                </c:pt>
                <c:pt idx="9">
                  <c:v>2037</c:v>
                </c:pt>
                <c:pt idx="10">
                  <c:v>2038</c:v>
                </c:pt>
                <c:pt idx="11">
                  <c:v>2039</c:v>
                </c:pt>
              </c:numCache>
            </c:numRef>
          </c:cat>
          <c:val>
            <c:numRef>
              <c:f>Sheet1!$B$2:$B$13</c:f>
              <c:numCache>
                <c:formatCode>General</c:formatCode>
                <c:ptCount val="12"/>
                <c:pt idx="0">
                  <c:v>0</c:v>
                </c:pt>
                <c:pt idx="1">
                  <c:v>0</c:v>
                </c:pt>
                <c:pt idx="2">
                  <c:v>10</c:v>
                </c:pt>
                <c:pt idx="3">
                  <c:v>15</c:v>
                </c:pt>
                <c:pt idx="4">
                  <c:v>20</c:v>
                </c:pt>
                <c:pt idx="5">
                  <c:v>30</c:v>
                </c:pt>
                <c:pt idx="6">
                  <c:v>50</c:v>
                </c:pt>
                <c:pt idx="7">
                  <c:v>80</c:v>
                </c:pt>
                <c:pt idx="8">
                  <c:v>95</c:v>
                </c:pt>
                <c:pt idx="9">
                  <c:v>100</c:v>
                </c:pt>
                <c:pt idx="10">
                  <c:v>100</c:v>
                </c:pt>
                <c:pt idx="11">
                  <c:v>100</c:v>
                </c:pt>
              </c:numCache>
            </c:numRef>
          </c:val>
          <c:extLst xmlns:c15="http://schemas.microsoft.com/office/drawing/2012/chart">
            <c:ext xmlns:c16="http://schemas.microsoft.com/office/drawing/2014/chart" uri="{C3380CC4-5D6E-409C-BE32-E72D297353CC}">
              <c16:uniqueId val="{00000000-441F-4D12-B0B0-67E5A471A022}"/>
            </c:ext>
          </c:extLst>
        </c:ser>
        <c:dLbls>
          <c:showLegendKey val="0"/>
          <c:showVal val="0"/>
          <c:showCatName val="0"/>
          <c:showSerName val="0"/>
          <c:showPercent val="0"/>
          <c:showBubbleSize val="0"/>
        </c:dLbls>
        <c:gapWidth val="150"/>
        <c:overlap val="100"/>
        <c:axId val="1061731824"/>
        <c:axId val="1073660432"/>
        <c:extLst>
          <c:ext xmlns:c15="http://schemas.microsoft.com/office/drawing/2012/chart" uri="{02D57815-91ED-43cb-92C2-25804820EDAC}">
            <c15:filteredBarSeries>
              <c15:ser>
                <c:idx val="1"/>
                <c:order val="1"/>
                <c:tx>
                  <c:strRef>
                    <c:extLst>
                      <c:ext uri="{02D57815-91ED-43cb-92C2-25804820EDAC}">
                        <c15:formulaRef>
                          <c15:sqref>Sheet1!$C$1</c15:sqref>
                        </c15:formulaRef>
                      </c:ext>
                    </c:extLst>
                    <c:strCache>
                      <c:ptCount val="1"/>
                      <c:pt idx="0">
                        <c:v>M&amp;O A funds (k$)</c:v>
                      </c:pt>
                    </c:strCache>
                  </c:strRef>
                </c:tx>
                <c:spPr>
                  <a:solidFill>
                    <a:schemeClr val="accent2"/>
                  </a:solidFill>
                  <a:ln>
                    <a:noFill/>
                  </a:ln>
                  <a:effectLst/>
                </c:spPr>
                <c:invertIfNegative val="0"/>
                <c:cat>
                  <c:numRef>
                    <c:extLst>
                      <c:ext uri="{02D57815-91ED-43cb-92C2-25804820EDAC}">
                        <c15:formulaRef>
                          <c15:sqref>Sheet1!$A$2:$A$13</c15:sqref>
                        </c15:formulaRef>
                      </c:ext>
                    </c:extLst>
                    <c:numCache>
                      <c:formatCode>General</c:formatCode>
                      <c:ptCount val="12"/>
                      <c:pt idx="0">
                        <c:v>2028</c:v>
                      </c:pt>
                      <c:pt idx="1">
                        <c:v>2029</c:v>
                      </c:pt>
                      <c:pt idx="2">
                        <c:v>2030</c:v>
                      </c:pt>
                      <c:pt idx="3">
                        <c:v>2031</c:v>
                      </c:pt>
                      <c:pt idx="4">
                        <c:v>2032</c:v>
                      </c:pt>
                      <c:pt idx="5">
                        <c:v>2033</c:v>
                      </c:pt>
                      <c:pt idx="6">
                        <c:v>2034</c:v>
                      </c:pt>
                      <c:pt idx="7">
                        <c:v>2035</c:v>
                      </c:pt>
                      <c:pt idx="8">
                        <c:v>2036</c:v>
                      </c:pt>
                      <c:pt idx="9">
                        <c:v>2037</c:v>
                      </c:pt>
                      <c:pt idx="10">
                        <c:v>2038</c:v>
                      </c:pt>
                      <c:pt idx="11">
                        <c:v>2039</c:v>
                      </c:pt>
                    </c:numCache>
                  </c:numRef>
                </c:cat>
                <c:val>
                  <c:numRef>
                    <c:extLst>
                      <c:ext uri="{02D57815-91ED-43cb-92C2-25804820EDAC}">
                        <c15:formulaRef>
                          <c15:sqref>Sheet1!$C$2:$C$13</c15:sqref>
                        </c15:formulaRef>
                      </c:ext>
                    </c:extLst>
                    <c:numCache>
                      <c:formatCode>General</c:formatCode>
                      <c:ptCount val="12"/>
                      <c:pt idx="0">
                        <c:v>0</c:v>
                      </c:pt>
                      <c:pt idx="1">
                        <c:v>0</c:v>
                      </c:pt>
                      <c:pt idx="2">
                        <c:v>520</c:v>
                      </c:pt>
                      <c:pt idx="3">
                        <c:v>780</c:v>
                      </c:pt>
                      <c:pt idx="4">
                        <c:v>1040</c:v>
                      </c:pt>
                      <c:pt idx="5">
                        <c:v>1560</c:v>
                      </c:pt>
                      <c:pt idx="6">
                        <c:v>2600</c:v>
                      </c:pt>
                      <c:pt idx="7">
                        <c:v>4160</c:v>
                      </c:pt>
                      <c:pt idx="8">
                        <c:v>4940</c:v>
                      </c:pt>
                      <c:pt idx="9">
                        <c:v>5200</c:v>
                      </c:pt>
                      <c:pt idx="10">
                        <c:v>5200</c:v>
                      </c:pt>
                      <c:pt idx="11">
                        <c:v>5200</c:v>
                      </c:pt>
                    </c:numCache>
                  </c:numRef>
                </c:val>
                <c:extLst>
                  <c:ext xmlns:c16="http://schemas.microsoft.com/office/drawing/2014/chart" uri="{C3380CC4-5D6E-409C-BE32-E72D297353CC}">
                    <c16:uniqueId val="{00000001-441F-4D12-B0B0-67E5A471A022}"/>
                  </c:ext>
                </c:extLst>
              </c15:ser>
            </c15:filteredBarSeries>
          </c:ext>
        </c:extLst>
      </c:barChart>
      <c:catAx>
        <c:axId val="1061731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73660432"/>
        <c:crosses val="autoZero"/>
        <c:auto val="1"/>
        <c:lblAlgn val="ctr"/>
        <c:lblOffset val="100"/>
        <c:noMultiLvlLbl val="0"/>
      </c:catAx>
      <c:valAx>
        <c:axId val="10736604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617318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Category B Percentage</c:v>
                </c:pt>
              </c:strCache>
            </c:strRef>
          </c:tx>
          <c:spPr>
            <a:solidFill>
              <a:schemeClr val="accent6"/>
            </a:solidFill>
            <a:ln>
              <a:noFill/>
            </a:ln>
            <a:effectLst/>
          </c:spPr>
          <c:invertIfNegative val="0"/>
          <c:cat>
            <c:numRef>
              <c:f>Sheet1!$A$2:$A$13</c:f>
              <c:numCache>
                <c:formatCode>General</c:formatCode>
                <c:ptCount val="12"/>
                <c:pt idx="0">
                  <c:v>2028</c:v>
                </c:pt>
                <c:pt idx="1">
                  <c:v>2029</c:v>
                </c:pt>
                <c:pt idx="2">
                  <c:v>2030</c:v>
                </c:pt>
                <c:pt idx="3">
                  <c:v>2031</c:v>
                </c:pt>
                <c:pt idx="4">
                  <c:v>2032</c:v>
                </c:pt>
                <c:pt idx="5">
                  <c:v>2033</c:v>
                </c:pt>
                <c:pt idx="6">
                  <c:v>2034</c:v>
                </c:pt>
                <c:pt idx="7">
                  <c:v>2035</c:v>
                </c:pt>
                <c:pt idx="8">
                  <c:v>2036</c:v>
                </c:pt>
                <c:pt idx="9">
                  <c:v>2037</c:v>
                </c:pt>
                <c:pt idx="10">
                  <c:v>2038</c:v>
                </c:pt>
                <c:pt idx="11">
                  <c:v>2039</c:v>
                </c:pt>
              </c:numCache>
            </c:numRef>
          </c:cat>
          <c:val>
            <c:numRef>
              <c:f>Sheet1!$B$2:$B$13</c:f>
              <c:numCache>
                <c:formatCode>General</c:formatCode>
                <c:ptCount val="12"/>
                <c:pt idx="0">
                  <c:v>0</c:v>
                </c:pt>
                <c:pt idx="1">
                  <c:v>0</c:v>
                </c:pt>
                <c:pt idx="2">
                  <c:v>0</c:v>
                </c:pt>
                <c:pt idx="3">
                  <c:v>0</c:v>
                </c:pt>
                <c:pt idx="4">
                  <c:v>0</c:v>
                </c:pt>
                <c:pt idx="5">
                  <c:v>100</c:v>
                </c:pt>
                <c:pt idx="6">
                  <c:v>100</c:v>
                </c:pt>
                <c:pt idx="7">
                  <c:v>100</c:v>
                </c:pt>
                <c:pt idx="8">
                  <c:v>100</c:v>
                </c:pt>
                <c:pt idx="9">
                  <c:v>100</c:v>
                </c:pt>
                <c:pt idx="10">
                  <c:v>100</c:v>
                </c:pt>
                <c:pt idx="11">
                  <c:v>100</c:v>
                </c:pt>
              </c:numCache>
            </c:numRef>
          </c:val>
          <c:extLst xmlns:c15="http://schemas.microsoft.com/office/drawing/2012/chart">
            <c:ext xmlns:c16="http://schemas.microsoft.com/office/drawing/2014/chart" uri="{C3380CC4-5D6E-409C-BE32-E72D297353CC}">
              <c16:uniqueId val="{00000000-A5D9-4447-B3FD-11947210AB07}"/>
            </c:ext>
          </c:extLst>
        </c:ser>
        <c:dLbls>
          <c:showLegendKey val="0"/>
          <c:showVal val="0"/>
          <c:showCatName val="0"/>
          <c:showSerName val="0"/>
          <c:showPercent val="0"/>
          <c:showBubbleSize val="0"/>
        </c:dLbls>
        <c:gapWidth val="150"/>
        <c:overlap val="100"/>
        <c:axId val="1061731824"/>
        <c:axId val="1073660432"/>
        <c:extLst>
          <c:ext xmlns:c15="http://schemas.microsoft.com/office/drawing/2012/chart" uri="{02D57815-91ED-43cb-92C2-25804820EDAC}">
            <c15:filteredBarSeries>
              <c15:ser>
                <c:idx val="1"/>
                <c:order val="1"/>
                <c:tx>
                  <c:strRef>
                    <c:extLst>
                      <c:ext uri="{02D57815-91ED-43cb-92C2-25804820EDAC}">
                        <c15:formulaRef>
                          <c15:sqref>Sheet1!$C$1</c15:sqref>
                        </c15:formulaRef>
                      </c:ext>
                    </c:extLst>
                    <c:strCache>
                      <c:ptCount val="1"/>
                      <c:pt idx="0">
                        <c:v>M&amp;O B funds (k$)</c:v>
                      </c:pt>
                    </c:strCache>
                  </c:strRef>
                </c:tx>
                <c:spPr>
                  <a:solidFill>
                    <a:schemeClr val="accent5"/>
                  </a:solidFill>
                  <a:ln>
                    <a:noFill/>
                  </a:ln>
                  <a:effectLst/>
                </c:spPr>
                <c:invertIfNegative val="0"/>
                <c:cat>
                  <c:numRef>
                    <c:extLst>
                      <c:ext uri="{02D57815-91ED-43cb-92C2-25804820EDAC}">
                        <c15:formulaRef>
                          <c15:sqref>Sheet1!$A$2:$A$13</c15:sqref>
                        </c15:formulaRef>
                      </c:ext>
                    </c:extLst>
                    <c:numCache>
                      <c:formatCode>General</c:formatCode>
                      <c:ptCount val="12"/>
                      <c:pt idx="0">
                        <c:v>2028</c:v>
                      </c:pt>
                      <c:pt idx="1">
                        <c:v>2029</c:v>
                      </c:pt>
                      <c:pt idx="2">
                        <c:v>2030</c:v>
                      </c:pt>
                      <c:pt idx="3">
                        <c:v>2031</c:v>
                      </c:pt>
                      <c:pt idx="4">
                        <c:v>2032</c:v>
                      </c:pt>
                      <c:pt idx="5">
                        <c:v>2033</c:v>
                      </c:pt>
                      <c:pt idx="6">
                        <c:v>2034</c:v>
                      </c:pt>
                      <c:pt idx="7">
                        <c:v>2035</c:v>
                      </c:pt>
                      <c:pt idx="8">
                        <c:v>2036</c:v>
                      </c:pt>
                      <c:pt idx="9">
                        <c:v>2037</c:v>
                      </c:pt>
                      <c:pt idx="10">
                        <c:v>2038</c:v>
                      </c:pt>
                      <c:pt idx="11">
                        <c:v>2039</c:v>
                      </c:pt>
                    </c:numCache>
                  </c:numRef>
                </c:cat>
                <c:val>
                  <c:numRef>
                    <c:extLst>
                      <c:ext uri="{02D57815-91ED-43cb-92C2-25804820EDAC}">
                        <c15:formulaRef>
                          <c15:sqref>Sheet1!$C$2:$C$13</c15:sqref>
                        </c15:formulaRef>
                      </c:ext>
                    </c:extLst>
                    <c:numCache>
                      <c:formatCode>General</c:formatCode>
                      <c:ptCount val="12"/>
                      <c:pt idx="0">
                        <c:v>0</c:v>
                      </c:pt>
                      <c:pt idx="1">
                        <c:v>0</c:v>
                      </c:pt>
                      <c:pt idx="2">
                        <c:v>0</c:v>
                      </c:pt>
                      <c:pt idx="3">
                        <c:v>0</c:v>
                      </c:pt>
                      <c:pt idx="4">
                        <c:v>0</c:v>
                      </c:pt>
                      <c:pt idx="5">
                        <c:v>5200</c:v>
                      </c:pt>
                      <c:pt idx="6">
                        <c:v>5200</c:v>
                      </c:pt>
                      <c:pt idx="7">
                        <c:v>5200</c:v>
                      </c:pt>
                      <c:pt idx="8">
                        <c:v>5200</c:v>
                      </c:pt>
                      <c:pt idx="9">
                        <c:v>5200</c:v>
                      </c:pt>
                      <c:pt idx="10">
                        <c:v>5200</c:v>
                      </c:pt>
                      <c:pt idx="11">
                        <c:v>5200</c:v>
                      </c:pt>
                    </c:numCache>
                  </c:numRef>
                </c:val>
                <c:extLst>
                  <c:ext xmlns:c16="http://schemas.microsoft.com/office/drawing/2014/chart" uri="{C3380CC4-5D6E-409C-BE32-E72D297353CC}">
                    <c16:uniqueId val="{00000001-A5D9-4447-B3FD-11947210AB07}"/>
                  </c:ext>
                </c:extLst>
              </c15:ser>
            </c15:filteredBarSeries>
          </c:ext>
        </c:extLst>
      </c:barChart>
      <c:catAx>
        <c:axId val="1061731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73660432"/>
        <c:crosses val="autoZero"/>
        <c:auto val="1"/>
        <c:lblAlgn val="ctr"/>
        <c:lblOffset val="100"/>
        <c:noMultiLvlLbl val="0"/>
      </c:catAx>
      <c:valAx>
        <c:axId val="10736604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617318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Category C Percentage</c:v>
                </c:pt>
              </c:strCache>
            </c:strRef>
          </c:tx>
          <c:spPr>
            <a:solidFill>
              <a:schemeClr val="accent2"/>
            </a:solidFill>
            <a:ln>
              <a:noFill/>
            </a:ln>
            <a:effectLst/>
          </c:spPr>
          <c:invertIfNegative val="0"/>
          <c:cat>
            <c:numRef>
              <c:f>Sheet1!$A$2:$A$13</c:f>
              <c:numCache>
                <c:formatCode>General</c:formatCode>
                <c:ptCount val="12"/>
                <c:pt idx="0">
                  <c:v>2028</c:v>
                </c:pt>
                <c:pt idx="1">
                  <c:v>2029</c:v>
                </c:pt>
                <c:pt idx="2">
                  <c:v>2030</c:v>
                </c:pt>
                <c:pt idx="3">
                  <c:v>2031</c:v>
                </c:pt>
                <c:pt idx="4">
                  <c:v>2032</c:v>
                </c:pt>
                <c:pt idx="5">
                  <c:v>2033</c:v>
                </c:pt>
                <c:pt idx="6">
                  <c:v>2034</c:v>
                </c:pt>
                <c:pt idx="7">
                  <c:v>2035</c:v>
                </c:pt>
                <c:pt idx="8">
                  <c:v>2036</c:v>
                </c:pt>
                <c:pt idx="9">
                  <c:v>2037</c:v>
                </c:pt>
                <c:pt idx="10">
                  <c:v>2038</c:v>
                </c:pt>
                <c:pt idx="11">
                  <c:v>2039</c:v>
                </c:pt>
              </c:numCache>
            </c:numRef>
          </c:cat>
          <c:val>
            <c:numRef>
              <c:f>Sheet1!$B$2:$B$13</c:f>
              <c:numCache>
                <c:formatCode>General</c:formatCode>
                <c:ptCount val="12"/>
                <c:pt idx="0">
                  <c:v>0</c:v>
                </c:pt>
                <c:pt idx="1">
                  <c:v>15</c:v>
                </c:pt>
                <c:pt idx="2">
                  <c:v>30</c:v>
                </c:pt>
                <c:pt idx="3">
                  <c:v>45</c:v>
                </c:pt>
                <c:pt idx="4">
                  <c:v>60</c:v>
                </c:pt>
                <c:pt idx="5">
                  <c:v>70</c:v>
                </c:pt>
                <c:pt idx="6">
                  <c:v>80</c:v>
                </c:pt>
                <c:pt idx="7">
                  <c:v>90</c:v>
                </c:pt>
                <c:pt idx="8">
                  <c:v>100</c:v>
                </c:pt>
                <c:pt idx="9">
                  <c:v>100</c:v>
                </c:pt>
                <c:pt idx="10">
                  <c:v>100</c:v>
                </c:pt>
                <c:pt idx="11">
                  <c:v>100</c:v>
                </c:pt>
              </c:numCache>
            </c:numRef>
          </c:val>
          <c:extLst xmlns:c15="http://schemas.microsoft.com/office/drawing/2012/chart">
            <c:ext xmlns:c16="http://schemas.microsoft.com/office/drawing/2014/chart" uri="{C3380CC4-5D6E-409C-BE32-E72D297353CC}">
              <c16:uniqueId val="{00000000-C1F9-45DE-8BA6-653919AB941E}"/>
            </c:ext>
          </c:extLst>
        </c:ser>
        <c:dLbls>
          <c:showLegendKey val="0"/>
          <c:showVal val="0"/>
          <c:showCatName val="0"/>
          <c:showSerName val="0"/>
          <c:showPercent val="0"/>
          <c:showBubbleSize val="0"/>
        </c:dLbls>
        <c:gapWidth val="150"/>
        <c:overlap val="100"/>
        <c:axId val="1061731824"/>
        <c:axId val="1073660432"/>
        <c:extLst>
          <c:ext xmlns:c15="http://schemas.microsoft.com/office/drawing/2012/chart" uri="{02D57815-91ED-43cb-92C2-25804820EDAC}">
            <c15:filteredBarSeries>
              <c15:ser>
                <c:idx val="1"/>
                <c:order val="1"/>
                <c:tx>
                  <c:strRef>
                    <c:extLst>
                      <c:ext uri="{02D57815-91ED-43cb-92C2-25804820EDAC}">
                        <c15:formulaRef>
                          <c15:sqref>Sheet1!$C$1</c15:sqref>
                        </c15:formulaRef>
                      </c:ext>
                    </c:extLst>
                    <c:strCache>
                      <c:ptCount val="1"/>
                      <c:pt idx="0">
                        <c:v>M&amp;O A funds (k$)</c:v>
                      </c:pt>
                    </c:strCache>
                  </c:strRef>
                </c:tx>
                <c:spPr>
                  <a:solidFill>
                    <a:schemeClr val="accent4"/>
                  </a:solidFill>
                  <a:ln>
                    <a:noFill/>
                  </a:ln>
                  <a:effectLst/>
                </c:spPr>
                <c:invertIfNegative val="0"/>
                <c:cat>
                  <c:numRef>
                    <c:extLst>
                      <c:ext uri="{02D57815-91ED-43cb-92C2-25804820EDAC}">
                        <c15:formulaRef>
                          <c15:sqref>Sheet1!$A$2:$A$13</c15:sqref>
                        </c15:formulaRef>
                      </c:ext>
                    </c:extLst>
                    <c:numCache>
                      <c:formatCode>General</c:formatCode>
                      <c:ptCount val="12"/>
                      <c:pt idx="0">
                        <c:v>2028</c:v>
                      </c:pt>
                      <c:pt idx="1">
                        <c:v>2029</c:v>
                      </c:pt>
                      <c:pt idx="2">
                        <c:v>2030</c:v>
                      </c:pt>
                      <c:pt idx="3">
                        <c:v>2031</c:v>
                      </c:pt>
                      <c:pt idx="4">
                        <c:v>2032</c:v>
                      </c:pt>
                      <c:pt idx="5">
                        <c:v>2033</c:v>
                      </c:pt>
                      <c:pt idx="6">
                        <c:v>2034</c:v>
                      </c:pt>
                      <c:pt idx="7">
                        <c:v>2035</c:v>
                      </c:pt>
                      <c:pt idx="8">
                        <c:v>2036</c:v>
                      </c:pt>
                      <c:pt idx="9">
                        <c:v>2037</c:v>
                      </c:pt>
                      <c:pt idx="10">
                        <c:v>2038</c:v>
                      </c:pt>
                      <c:pt idx="11">
                        <c:v>2039</c:v>
                      </c:pt>
                    </c:numCache>
                  </c:numRef>
                </c:cat>
                <c:val>
                  <c:numRef>
                    <c:extLst>
                      <c:ext uri="{02D57815-91ED-43cb-92C2-25804820EDAC}">
                        <c15:formulaRef>
                          <c15:sqref>Sheet1!$C$2:$C$13</c15:sqref>
                        </c15:formulaRef>
                      </c:ext>
                    </c:extLst>
                    <c:numCache>
                      <c:formatCode>General</c:formatCode>
                      <c:ptCount val="12"/>
                      <c:pt idx="0">
                        <c:v>0</c:v>
                      </c:pt>
                      <c:pt idx="1">
                        <c:v>780</c:v>
                      </c:pt>
                      <c:pt idx="2">
                        <c:v>1560</c:v>
                      </c:pt>
                      <c:pt idx="3">
                        <c:v>2340</c:v>
                      </c:pt>
                      <c:pt idx="4">
                        <c:v>3120</c:v>
                      </c:pt>
                      <c:pt idx="5">
                        <c:v>3640</c:v>
                      </c:pt>
                      <c:pt idx="6">
                        <c:v>4160</c:v>
                      </c:pt>
                      <c:pt idx="7">
                        <c:v>4680</c:v>
                      </c:pt>
                      <c:pt idx="8">
                        <c:v>5200</c:v>
                      </c:pt>
                      <c:pt idx="9">
                        <c:v>5200</c:v>
                      </c:pt>
                      <c:pt idx="10">
                        <c:v>5200</c:v>
                      </c:pt>
                      <c:pt idx="11">
                        <c:v>5200</c:v>
                      </c:pt>
                    </c:numCache>
                  </c:numRef>
                </c:val>
                <c:extLst>
                  <c:ext xmlns:c16="http://schemas.microsoft.com/office/drawing/2014/chart" uri="{C3380CC4-5D6E-409C-BE32-E72D297353CC}">
                    <c16:uniqueId val="{00000001-C1F9-45DE-8BA6-653919AB941E}"/>
                  </c:ext>
                </c:extLst>
              </c15:ser>
            </c15:filteredBarSeries>
          </c:ext>
        </c:extLst>
      </c:barChart>
      <c:catAx>
        <c:axId val="1061731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73660432"/>
        <c:crosses val="autoZero"/>
        <c:auto val="1"/>
        <c:lblAlgn val="ctr"/>
        <c:lblOffset val="100"/>
        <c:noMultiLvlLbl val="0"/>
      </c:catAx>
      <c:valAx>
        <c:axId val="10736604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617318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232988-2239-4FD2-93BA-860C18BC41A0}" type="datetimeFigureOut">
              <a:rPr lang="en-US" smtClean="0"/>
              <a:t>11/5/2025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5AE5BD-3571-4654-BBB7-FC2B7A4F1C1F}" type="slidenum">
              <a:rPr lang="en-US" smtClean="0"/>
              <a:t>‹#›</a:t>
            </a:fld>
            <a:endParaRPr lang="en-US"/>
          </a:p>
        </p:txBody>
      </p:sp>
    </p:spTree>
    <p:extLst>
      <p:ext uri="{BB962C8B-B14F-4D97-AF65-F5344CB8AC3E}">
        <p14:creationId xmlns:p14="http://schemas.microsoft.com/office/powerpoint/2010/main" val="1261410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27E3DE-8F3D-4442-9E56-0EDB4E26FAF2}" type="slidenum">
              <a:rPr lang="en-US" smtClean="0"/>
              <a:t>1</a:t>
            </a:fld>
            <a:endParaRPr lang="en-US"/>
          </a:p>
        </p:txBody>
      </p:sp>
    </p:spTree>
    <p:extLst>
      <p:ext uri="{BB962C8B-B14F-4D97-AF65-F5344CB8AC3E}">
        <p14:creationId xmlns:p14="http://schemas.microsoft.com/office/powerpoint/2010/main" val="2990593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4758D-67C0-44CF-BD0B-3894F0A3855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8CA0A7D-A4B0-4437-A9A9-277A623709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2931D6F-9F01-42FE-9F56-8747209EC450}"/>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7A693451-EC36-4C52-B772-90FC60666420}"/>
              </a:ext>
            </a:extLst>
          </p:cNvPr>
          <p:cNvSpPr>
            <a:spLocks noGrp="1"/>
          </p:cNvSpPr>
          <p:nvPr>
            <p:ph type="ftr" sz="quarter" idx="11"/>
          </p:nvPr>
        </p:nvSpPr>
        <p:spPr/>
        <p:txBody>
          <a:bodyPr/>
          <a:lstStyle/>
          <a:p>
            <a:r>
              <a:rPr lang="en-US" dirty="0"/>
              <a:t>6th EIC Resource Review Board</a:t>
            </a:r>
          </a:p>
        </p:txBody>
      </p:sp>
      <p:sp>
        <p:nvSpPr>
          <p:cNvPr id="6" name="Slide Number Placeholder 5">
            <a:extLst>
              <a:ext uri="{FF2B5EF4-FFF2-40B4-BE49-F238E27FC236}">
                <a16:creationId xmlns:a16="http://schemas.microsoft.com/office/drawing/2014/main" id="{B58AA05F-B809-4748-9869-9B97C2F6744E}"/>
              </a:ext>
            </a:extLst>
          </p:cNvPr>
          <p:cNvSpPr>
            <a:spLocks noGrp="1"/>
          </p:cNvSpPr>
          <p:nvPr>
            <p:ph type="sldNum" sz="quarter" idx="12"/>
          </p:nvPr>
        </p:nvSpPr>
        <p:spPr/>
        <p:txBody>
          <a:bodyPr/>
          <a:lstStyle/>
          <a:p>
            <a:fld id="{283F8101-B901-4CEF-BE9E-35476C343ECF}" type="slidenum">
              <a:rPr lang="en-US" smtClean="0"/>
              <a:t>‹#›</a:t>
            </a:fld>
            <a:endParaRPr lang="en-US"/>
          </a:p>
        </p:txBody>
      </p:sp>
    </p:spTree>
    <p:extLst>
      <p:ext uri="{BB962C8B-B14F-4D97-AF65-F5344CB8AC3E}">
        <p14:creationId xmlns:p14="http://schemas.microsoft.com/office/powerpoint/2010/main" val="1594271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65507-D709-43AA-9509-EFC4F9D4252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34EC8C9-1C95-4E1F-A157-0C4333D60FF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19CF76-5D4F-4E39-9460-9C49760357C5}"/>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9F47B719-BC07-437C-8CEF-D41CD243D519}"/>
              </a:ext>
            </a:extLst>
          </p:cNvPr>
          <p:cNvSpPr>
            <a:spLocks noGrp="1"/>
          </p:cNvSpPr>
          <p:nvPr>
            <p:ph type="ftr" sz="quarter" idx="11"/>
          </p:nvPr>
        </p:nvSpPr>
        <p:spPr/>
        <p:txBody>
          <a:bodyPr/>
          <a:lstStyle/>
          <a:p>
            <a:r>
              <a:rPr lang="en-US" dirty="0"/>
              <a:t>6th EIC Resource Review Board</a:t>
            </a:r>
          </a:p>
        </p:txBody>
      </p:sp>
      <p:sp>
        <p:nvSpPr>
          <p:cNvPr id="6" name="Slide Number Placeholder 5">
            <a:extLst>
              <a:ext uri="{FF2B5EF4-FFF2-40B4-BE49-F238E27FC236}">
                <a16:creationId xmlns:a16="http://schemas.microsoft.com/office/drawing/2014/main" id="{9F5C1A80-B363-46C7-B92A-3A6B073216EE}"/>
              </a:ext>
            </a:extLst>
          </p:cNvPr>
          <p:cNvSpPr>
            <a:spLocks noGrp="1"/>
          </p:cNvSpPr>
          <p:nvPr>
            <p:ph type="sldNum" sz="quarter" idx="12"/>
          </p:nvPr>
        </p:nvSpPr>
        <p:spPr/>
        <p:txBody>
          <a:bodyPr/>
          <a:lstStyle/>
          <a:p>
            <a:fld id="{283F8101-B901-4CEF-BE9E-35476C343ECF}" type="slidenum">
              <a:rPr lang="en-US" smtClean="0"/>
              <a:t>‹#›</a:t>
            </a:fld>
            <a:endParaRPr lang="en-US"/>
          </a:p>
        </p:txBody>
      </p:sp>
    </p:spTree>
    <p:extLst>
      <p:ext uri="{BB962C8B-B14F-4D97-AF65-F5344CB8AC3E}">
        <p14:creationId xmlns:p14="http://schemas.microsoft.com/office/powerpoint/2010/main" val="1399715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C35BF0-D8F3-4336-BDDB-0B8DDF97C45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C1CD1B-EA35-4BEA-AB29-D937C24C8F7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637F9F-192F-4CA8-B0A8-C205D340DE99}"/>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B5A7FE41-4CDA-41F5-B819-479791E1F215}"/>
              </a:ext>
            </a:extLst>
          </p:cNvPr>
          <p:cNvSpPr>
            <a:spLocks noGrp="1"/>
          </p:cNvSpPr>
          <p:nvPr>
            <p:ph type="ftr" sz="quarter" idx="11"/>
          </p:nvPr>
        </p:nvSpPr>
        <p:spPr/>
        <p:txBody>
          <a:bodyPr/>
          <a:lstStyle/>
          <a:p>
            <a:r>
              <a:rPr lang="en-US" dirty="0"/>
              <a:t>6th EIC Resource Review Board</a:t>
            </a:r>
          </a:p>
        </p:txBody>
      </p:sp>
      <p:sp>
        <p:nvSpPr>
          <p:cNvPr id="6" name="Slide Number Placeholder 5">
            <a:extLst>
              <a:ext uri="{FF2B5EF4-FFF2-40B4-BE49-F238E27FC236}">
                <a16:creationId xmlns:a16="http://schemas.microsoft.com/office/drawing/2014/main" id="{D3178C2F-9238-4197-A7A8-857F259265AE}"/>
              </a:ext>
            </a:extLst>
          </p:cNvPr>
          <p:cNvSpPr>
            <a:spLocks noGrp="1"/>
          </p:cNvSpPr>
          <p:nvPr>
            <p:ph type="sldNum" sz="quarter" idx="12"/>
          </p:nvPr>
        </p:nvSpPr>
        <p:spPr/>
        <p:txBody>
          <a:bodyPr/>
          <a:lstStyle/>
          <a:p>
            <a:fld id="{283F8101-B901-4CEF-BE9E-35476C343ECF}" type="slidenum">
              <a:rPr lang="en-US" smtClean="0"/>
              <a:t>‹#›</a:t>
            </a:fld>
            <a:endParaRPr lang="en-US"/>
          </a:p>
        </p:txBody>
      </p:sp>
    </p:spTree>
    <p:extLst>
      <p:ext uri="{BB962C8B-B14F-4D97-AF65-F5344CB8AC3E}">
        <p14:creationId xmlns:p14="http://schemas.microsoft.com/office/powerpoint/2010/main" val="4172229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FADD8-CD63-4DB7-8DCE-8F13E22D46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E32D33-9238-4760-99BF-50DBDD4F635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908EFB-AEDD-43BD-8D63-A95646A955C4}"/>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1257C079-E3D6-49A0-BE6B-460044374930}"/>
              </a:ext>
            </a:extLst>
          </p:cNvPr>
          <p:cNvSpPr>
            <a:spLocks noGrp="1"/>
          </p:cNvSpPr>
          <p:nvPr>
            <p:ph type="ftr" sz="quarter" idx="11"/>
          </p:nvPr>
        </p:nvSpPr>
        <p:spPr/>
        <p:txBody>
          <a:bodyPr/>
          <a:lstStyle/>
          <a:p>
            <a:r>
              <a:rPr lang="en-US" dirty="0"/>
              <a:t>6th EIC Resource Review Board</a:t>
            </a:r>
          </a:p>
        </p:txBody>
      </p:sp>
      <p:sp>
        <p:nvSpPr>
          <p:cNvPr id="6" name="Slide Number Placeholder 5">
            <a:extLst>
              <a:ext uri="{FF2B5EF4-FFF2-40B4-BE49-F238E27FC236}">
                <a16:creationId xmlns:a16="http://schemas.microsoft.com/office/drawing/2014/main" id="{33847558-AF24-455B-A291-E154A6AEAD91}"/>
              </a:ext>
            </a:extLst>
          </p:cNvPr>
          <p:cNvSpPr>
            <a:spLocks noGrp="1"/>
          </p:cNvSpPr>
          <p:nvPr>
            <p:ph type="sldNum" sz="quarter" idx="12"/>
          </p:nvPr>
        </p:nvSpPr>
        <p:spPr/>
        <p:txBody>
          <a:bodyPr/>
          <a:lstStyle/>
          <a:p>
            <a:fld id="{283F8101-B901-4CEF-BE9E-35476C343ECF}" type="slidenum">
              <a:rPr lang="en-US" smtClean="0"/>
              <a:t>‹#›</a:t>
            </a:fld>
            <a:endParaRPr lang="en-US"/>
          </a:p>
        </p:txBody>
      </p:sp>
    </p:spTree>
    <p:extLst>
      <p:ext uri="{BB962C8B-B14F-4D97-AF65-F5344CB8AC3E}">
        <p14:creationId xmlns:p14="http://schemas.microsoft.com/office/powerpoint/2010/main" val="159691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CBC62-6062-419D-A569-DDD7052F96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DE3A32E-1A78-4044-94FF-9A4D79F107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B26849E-06F3-45E0-8F8D-AE7B2A7DEF2C}"/>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49C670CE-E83E-484C-872C-253F6A0031BD}"/>
              </a:ext>
            </a:extLst>
          </p:cNvPr>
          <p:cNvSpPr>
            <a:spLocks noGrp="1"/>
          </p:cNvSpPr>
          <p:nvPr>
            <p:ph type="ftr" sz="quarter" idx="11"/>
          </p:nvPr>
        </p:nvSpPr>
        <p:spPr/>
        <p:txBody>
          <a:bodyPr/>
          <a:lstStyle/>
          <a:p>
            <a:r>
              <a:rPr lang="en-US" dirty="0"/>
              <a:t>6th EIC Resource Review Board</a:t>
            </a:r>
          </a:p>
        </p:txBody>
      </p:sp>
      <p:sp>
        <p:nvSpPr>
          <p:cNvPr id="6" name="Slide Number Placeholder 5">
            <a:extLst>
              <a:ext uri="{FF2B5EF4-FFF2-40B4-BE49-F238E27FC236}">
                <a16:creationId xmlns:a16="http://schemas.microsoft.com/office/drawing/2014/main" id="{B0BB32FD-4728-4AC5-A178-A50D80EB970B}"/>
              </a:ext>
            </a:extLst>
          </p:cNvPr>
          <p:cNvSpPr>
            <a:spLocks noGrp="1"/>
          </p:cNvSpPr>
          <p:nvPr>
            <p:ph type="sldNum" sz="quarter" idx="12"/>
          </p:nvPr>
        </p:nvSpPr>
        <p:spPr/>
        <p:txBody>
          <a:bodyPr/>
          <a:lstStyle/>
          <a:p>
            <a:fld id="{283F8101-B901-4CEF-BE9E-35476C343ECF}" type="slidenum">
              <a:rPr lang="en-US" smtClean="0"/>
              <a:t>‹#›</a:t>
            </a:fld>
            <a:endParaRPr lang="en-US"/>
          </a:p>
        </p:txBody>
      </p:sp>
    </p:spTree>
    <p:extLst>
      <p:ext uri="{BB962C8B-B14F-4D97-AF65-F5344CB8AC3E}">
        <p14:creationId xmlns:p14="http://schemas.microsoft.com/office/powerpoint/2010/main" val="3732957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23ECC-4CDB-44E6-94F3-99AC6BC4B0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1DA3334-2D2D-4977-AB94-8788256683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21FE1D1-C84A-48FE-BDD3-1C093774AD5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D3150C3-6E18-4365-A0C3-6F7311F6F5DB}"/>
              </a:ext>
            </a:extLst>
          </p:cNvPr>
          <p:cNvSpPr>
            <a:spLocks noGrp="1"/>
          </p:cNvSpPr>
          <p:nvPr>
            <p:ph type="dt" sz="half" idx="10"/>
          </p:nvPr>
        </p:nvSpPr>
        <p:spPr/>
        <p:txBody>
          <a:bodyPr/>
          <a:lstStyle/>
          <a:p>
            <a:r>
              <a:rPr lang="en-US" dirty="0"/>
              <a:t>06/06/2025</a:t>
            </a:r>
          </a:p>
        </p:txBody>
      </p:sp>
      <p:sp>
        <p:nvSpPr>
          <p:cNvPr id="6" name="Footer Placeholder 5">
            <a:extLst>
              <a:ext uri="{FF2B5EF4-FFF2-40B4-BE49-F238E27FC236}">
                <a16:creationId xmlns:a16="http://schemas.microsoft.com/office/drawing/2014/main" id="{3A1FD29C-54E9-4A37-958E-21503D1E76D5}"/>
              </a:ext>
            </a:extLst>
          </p:cNvPr>
          <p:cNvSpPr>
            <a:spLocks noGrp="1"/>
          </p:cNvSpPr>
          <p:nvPr>
            <p:ph type="ftr" sz="quarter" idx="11"/>
          </p:nvPr>
        </p:nvSpPr>
        <p:spPr/>
        <p:txBody>
          <a:bodyPr/>
          <a:lstStyle/>
          <a:p>
            <a:r>
              <a:rPr lang="en-US" dirty="0"/>
              <a:t>6th EIC Resource Review Board</a:t>
            </a:r>
          </a:p>
        </p:txBody>
      </p:sp>
      <p:sp>
        <p:nvSpPr>
          <p:cNvPr id="7" name="Slide Number Placeholder 6">
            <a:extLst>
              <a:ext uri="{FF2B5EF4-FFF2-40B4-BE49-F238E27FC236}">
                <a16:creationId xmlns:a16="http://schemas.microsoft.com/office/drawing/2014/main" id="{8DE2F3AC-92EE-4315-ABDC-12D3EC3D4FE0}"/>
              </a:ext>
            </a:extLst>
          </p:cNvPr>
          <p:cNvSpPr>
            <a:spLocks noGrp="1"/>
          </p:cNvSpPr>
          <p:nvPr>
            <p:ph type="sldNum" sz="quarter" idx="12"/>
          </p:nvPr>
        </p:nvSpPr>
        <p:spPr/>
        <p:txBody>
          <a:bodyPr/>
          <a:lstStyle/>
          <a:p>
            <a:fld id="{283F8101-B901-4CEF-BE9E-35476C343ECF}" type="slidenum">
              <a:rPr lang="en-US" smtClean="0"/>
              <a:t>‹#›</a:t>
            </a:fld>
            <a:endParaRPr lang="en-US"/>
          </a:p>
        </p:txBody>
      </p:sp>
    </p:spTree>
    <p:extLst>
      <p:ext uri="{BB962C8B-B14F-4D97-AF65-F5344CB8AC3E}">
        <p14:creationId xmlns:p14="http://schemas.microsoft.com/office/powerpoint/2010/main" val="774501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719BB-7818-4B48-807E-3E253B24FF2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444CC68-E8CF-478F-98BB-101E01F9F0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10272A7-717C-41AB-AF3B-8F268DBF03F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31E743-1303-4367-9ADB-B526F1D595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AF523-5E1D-4252-ABE8-EAF7864284D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C500F87-814E-4108-B596-97D972EE9305}"/>
              </a:ext>
            </a:extLst>
          </p:cNvPr>
          <p:cNvSpPr>
            <a:spLocks noGrp="1"/>
          </p:cNvSpPr>
          <p:nvPr>
            <p:ph type="dt" sz="half" idx="10"/>
          </p:nvPr>
        </p:nvSpPr>
        <p:spPr/>
        <p:txBody>
          <a:bodyPr/>
          <a:lstStyle/>
          <a:p>
            <a:r>
              <a:rPr lang="en-US" dirty="0"/>
              <a:t>06/06/2025</a:t>
            </a:r>
          </a:p>
        </p:txBody>
      </p:sp>
      <p:sp>
        <p:nvSpPr>
          <p:cNvPr id="8" name="Footer Placeholder 7">
            <a:extLst>
              <a:ext uri="{FF2B5EF4-FFF2-40B4-BE49-F238E27FC236}">
                <a16:creationId xmlns:a16="http://schemas.microsoft.com/office/drawing/2014/main" id="{C2985FAC-693D-425F-A218-15955B4017EE}"/>
              </a:ext>
            </a:extLst>
          </p:cNvPr>
          <p:cNvSpPr>
            <a:spLocks noGrp="1"/>
          </p:cNvSpPr>
          <p:nvPr>
            <p:ph type="ftr" sz="quarter" idx="11"/>
          </p:nvPr>
        </p:nvSpPr>
        <p:spPr/>
        <p:txBody>
          <a:bodyPr/>
          <a:lstStyle/>
          <a:p>
            <a:r>
              <a:rPr lang="en-US" dirty="0"/>
              <a:t>6th EIC Resource Review Board</a:t>
            </a:r>
          </a:p>
        </p:txBody>
      </p:sp>
      <p:sp>
        <p:nvSpPr>
          <p:cNvPr id="9" name="Slide Number Placeholder 8">
            <a:extLst>
              <a:ext uri="{FF2B5EF4-FFF2-40B4-BE49-F238E27FC236}">
                <a16:creationId xmlns:a16="http://schemas.microsoft.com/office/drawing/2014/main" id="{4997FD57-1EE4-4515-9B1D-DBA50C7FB735}"/>
              </a:ext>
            </a:extLst>
          </p:cNvPr>
          <p:cNvSpPr>
            <a:spLocks noGrp="1"/>
          </p:cNvSpPr>
          <p:nvPr>
            <p:ph type="sldNum" sz="quarter" idx="12"/>
          </p:nvPr>
        </p:nvSpPr>
        <p:spPr/>
        <p:txBody>
          <a:bodyPr/>
          <a:lstStyle/>
          <a:p>
            <a:fld id="{283F8101-B901-4CEF-BE9E-35476C343ECF}" type="slidenum">
              <a:rPr lang="en-US" smtClean="0"/>
              <a:t>‹#›</a:t>
            </a:fld>
            <a:endParaRPr lang="en-US"/>
          </a:p>
        </p:txBody>
      </p:sp>
    </p:spTree>
    <p:extLst>
      <p:ext uri="{BB962C8B-B14F-4D97-AF65-F5344CB8AC3E}">
        <p14:creationId xmlns:p14="http://schemas.microsoft.com/office/powerpoint/2010/main" val="1847693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F05DF-A706-49E9-BF13-EC99E4975B1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39A3643-490A-4780-87F2-74E554563063}"/>
              </a:ext>
            </a:extLst>
          </p:cNvPr>
          <p:cNvSpPr>
            <a:spLocks noGrp="1"/>
          </p:cNvSpPr>
          <p:nvPr>
            <p:ph type="dt" sz="half" idx="10"/>
          </p:nvPr>
        </p:nvSpPr>
        <p:spPr/>
        <p:txBody>
          <a:bodyPr/>
          <a:lstStyle/>
          <a:p>
            <a:r>
              <a:rPr lang="en-US" dirty="0"/>
              <a:t>06/06/2025</a:t>
            </a:r>
          </a:p>
        </p:txBody>
      </p:sp>
      <p:sp>
        <p:nvSpPr>
          <p:cNvPr id="4" name="Footer Placeholder 3">
            <a:extLst>
              <a:ext uri="{FF2B5EF4-FFF2-40B4-BE49-F238E27FC236}">
                <a16:creationId xmlns:a16="http://schemas.microsoft.com/office/drawing/2014/main" id="{056FC925-4F87-4A80-8533-7D6E272E9A47}"/>
              </a:ext>
            </a:extLst>
          </p:cNvPr>
          <p:cNvSpPr>
            <a:spLocks noGrp="1"/>
          </p:cNvSpPr>
          <p:nvPr>
            <p:ph type="ftr" sz="quarter" idx="11"/>
          </p:nvPr>
        </p:nvSpPr>
        <p:spPr/>
        <p:txBody>
          <a:bodyPr/>
          <a:lstStyle/>
          <a:p>
            <a:r>
              <a:rPr lang="en-US" dirty="0"/>
              <a:t>6th EIC Resource Review Board</a:t>
            </a:r>
          </a:p>
        </p:txBody>
      </p:sp>
      <p:sp>
        <p:nvSpPr>
          <p:cNvPr id="5" name="Slide Number Placeholder 4">
            <a:extLst>
              <a:ext uri="{FF2B5EF4-FFF2-40B4-BE49-F238E27FC236}">
                <a16:creationId xmlns:a16="http://schemas.microsoft.com/office/drawing/2014/main" id="{8F8DAADD-29C6-491E-A45A-180A52D43DA5}"/>
              </a:ext>
            </a:extLst>
          </p:cNvPr>
          <p:cNvSpPr>
            <a:spLocks noGrp="1"/>
          </p:cNvSpPr>
          <p:nvPr>
            <p:ph type="sldNum" sz="quarter" idx="12"/>
          </p:nvPr>
        </p:nvSpPr>
        <p:spPr/>
        <p:txBody>
          <a:bodyPr/>
          <a:lstStyle/>
          <a:p>
            <a:fld id="{283F8101-B901-4CEF-BE9E-35476C343ECF}" type="slidenum">
              <a:rPr lang="en-US" smtClean="0"/>
              <a:t>‹#›</a:t>
            </a:fld>
            <a:endParaRPr lang="en-US"/>
          </a:p>
        </p:txBody>
      </p:sp>
    </p:spTree>
    <p:extLst>
      <p:ext uri="{BB962C8B-B14F-4D97-AF65-F5344CB8AC3E}">
        <p14:creationId xmlns:p14="http://schemas.microsoft.com/office/powerpoint/2010/main" val="2419766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4DA7CE-F1DB-4B2F-A203-BF49101D6A81}"/>
              </a:ext>
            </a:extLst>
          </p:cNvPr>
          <p:cNvSpPr>
            <a:spLocks noGrp="1"/>
          </p:cNvSpPr>
          <p:nvPr>
            <p:ph type="dt" sz="half" idx="10"/>
          </p:nvPr>
        </p:nvSpPr>
        <p:spPr/>
        <p:txBody>
          <a:bodyPr/>
          <a:lstStyle/>
          <a:p>
            <a:r>
              <a:rPr lang="en-US" dirty="0"/>
              <a:t>06/06/2025</a:t>
            </a:r>
          </a:p>
        </p:txBody>
      </p:sp>
      <p:sp>
        <p:nvSpPr>
          <p:cNvPr id="3" name="Footer Placeholder 2">
            <a:extLst>
              <a:ext uri="{FF2B5EF4-FFF2-40B4-BE49-F238E27FC236}">
                <a16:creationId xmlns:a16="http://schemas.microsoft.com/office/drawing/2014/main" id="{0CB479D4-6B97-4F0E-B34B-F13EEA837F62}"/>
              </a:ext>
            </a:extLst>
          </p:cNvPr>
          <p:cNvSpPr>
            <a:spLocks noGrp="1"/>
          </p:cNvSpPr>
          <p:nvPr>
            <p:ph type="ftr" sz="quarter" idx="11"/>
          </p:nvPr>
        </p:nvSpPr>
        <p:spPr/>
        <p:txBody>
          <a:bodyPr/>
          <a:lstStyle/>
          <a:p>
            <a:r>
              <a:rPr lang="en-US" dirty="0"/>
              <a:t>6th EIC Resource Review Board</a:t>
            </a:r>
          </a:p>
        </p:txBody>
      </p:sp>
      <p:sp>
        <p:nvSpPr>
          <p:cNvPr id="4" name="Slide Number Placeholder 3">
            <a:extLst>
              <a:ext uri="{FF2B5EF4-FFF2-40B4-BE49-F238E27FC236}">
                <a16:creationId xmlns:a16="http://schemas.microsoft.com/office/drawing/2014/main" id="{A093CE12-7B8F-45D1-B087-35EC7FC1955F}"/>
              </a:ext>
            </a:extLst>
          </p:cNvPr>
          <p:cNvSpPr>
            <a:spLocks noGrp="1"/>
          </p:cNvSpPr>
          <p:nvPr>
            <p:ph type="sldNum" sz="quarter" idx="12"/>
          </p:nvPr>
        </p:nvSpPr>
        <p:spPr/>
        <p:txBody>
          <a:bodyPr/>
          <a:lstStyle/>
          <a:p>
            <a:fld id="{283F8101-B901-4CEF-BE9E-35476C343ECF}" type="slidenum">
              <a:rPr lang="en-US" smtClean="0"/>
              <a:t>‹#›</a:t>
            </a:fld>
            <a:endParaRPr lang="en-US"/>
          </a:p>
        </p:txBody>
      </p:sp>
    </p:spTree>
    <p:extLst>
      <p:ext uri="{BB962C8B-B14F-4D97-AF65-F5344CB8AC3E}">
        <p14:creationId xmlns:p14="http://schemas.microsoft.com/office/powerpoint/2010/main" val="1662764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75B84-7FB0-4D15-8C95-E503C610A7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9BB1E9B-3E36-4005-8CD6-08816E8A72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652CD9-1E17-4409-9ED8-0185BB32D8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B80A609-19EB-4410-A06C-B73AD74FB430}"/>
              </a:ext>
            </a:extLst>
          </p:cNvPr>
          <p:cNvSpPr>
            <a:spLocks noGrp="1"/>
          </p:cNvSpPr>
          <p:nvPr>
            <p:ph type="dt" sz="half" idx="10"/>
          </p:nvPr>
        </p:nvSpPr>
        <p:spPr/>
        <p:txBody>
          <a:bodyPr/>
          <a:lstStyle/>
          <a:p>
            <a:r>
              <a:rPr lang="en-US" dirty="0"/>
              <a:t>06/06/2025</a:t>
            </a:r>
          </a:p>
        </p:txBody>
      </p:sp>
      <p:sp>
        <p:nvSpPr>
          <p:cNvPr id="6" name="Footer Placeholder 5">
            <a:extLst>
              <a:ext uri="{FF2B5EF4-FFF2-40B4-BE49-F238E27FC236}">
                <a16:creationId xmlns:a16="http://schemas.microsoft.com/office/drawing/2014/main" id="{D7880687-A526-4A11-B92B-E85C074F2F69}"/>
              </a:ext>
            </a:extLst>
          </p:cNvPr>
          <p:cNvSpPr>
            <a:spLocks noGrp="1"/>
          </p:cNvSpPr>
          <p:nvPr>
            <p:ph type="ftr" sz="quarter" idx="11"/>
          </p:nvPr>
        </p:nvSpPr>
        <p:spPr/>
        <p:txBody>
          <a:bodyPr/>
          <a:lstStyle/>
          <a:p>
            <a:r>
              <a:rPr lang="en-US" dirty="0"/>
              <a:t>6th EIC Resource Review Board</a:t>
            </a:r>
          </a:p>
        </p:txBody>
      </p:sp>
      <p:sp>
        <p:nvSpPr>
          <p:cNvPr id="7" name="Slide Number Placeholder 6">
            <a:extLst>
              <a:ext uri="{FF2B5EF4-FFF2-40B4-BE49-F238E27FC236}">
                <a16:creationId xmlns:a16="http://schemas.microsoft.com/office/drawing/2014/main" id="{9B896621-DF29-4AB6-8E2B-0C596DDBBB2D}"/>
              </a:ext>
            </a:extLst>
          </p:cNvPr>
          <p:cNvSpPr>
            <a:spLocks noGrp="1"/>
          </p:cNvSpPr>
          <p:nvPr>
            <p:ph type="sldNum" sz="quarter" idx="12"/>
          </p:nvPr>
        </p:nvSpPr>
        <p:spPr/>
        <p:txBody>
          <a:bodyPr/>
          <a:lstStyle/>
          <a:p>
            <a:fld id="{283F8101-B901-4CEF-BE9E-35476C343ECF}" type="slidenum">
              <a:rPr lang="en-US" smtClean="0"/>
              <a:t>‹#›</a:t>
            </a:fld>
            <a:endParaRPr lang="en-US"/>
          </a:p>
        </p:txBody>
      </p:sp>
    </p:spTree>
    <p:extLst>
      <p:ext uri="{BB962C8B-B14F-4D97-AF65-F5344CB8AC3E}">
        <p14:creationId xmlns:p14="http://schemas.microsoft.com/office/powerpoint/2010/main" val="1874794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05F92-4A5E-4988-AA2C-49BE247B13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65C00DB-1E99-4C41-8A08-A7DC5049E4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301DCD7-9311-4854-93DC-8E58EC1784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AFE64DA-D98E-423E-9BEE-047B5A749CC9}"/>
              </a:ext>
            </a:extLst>
          </p:cNvPr>
          <p:cNvSpPr>
            <a:spLocks noGrp="1"/>
          </p:cNvSpPr>
          <p:nvPr>
            <p:ph type="dt" sz="half" idx="10"/>
          </p:nvPr>
        </p:nvSpPr>
        <p:spPr/>
        <p:txBody>
          <a:bodyPr/>
          <a:lstStyle/>
          <a:p>
            <a:r>
              <a:rPr lang="en-US" dirty="0"/>
              <a:t>06/06/2025</a:t>
            </a:r>
          </a:p>
        </p:txBody>
      </p:sp>
      <p:sp>
        <p:nvSpPr>
          <p:cNvPr id="6" name="Footer Placeholder 5">
            <a:extLst>
              <a:ext uri="{FF2B5EF4-FFF2-40B4-BE49-F238E27FC236}">
                <a16:creationId xmlns:a16="http://schemas.microsoft.com/office/drawing/2014/main" id="{0A5FDB84-294B-496A-9870-AB0BD5ABD9CF}"/>
              </a:ext>
            </a:extLst>
          </p:cNvPr>
          <p:cNvSpPr>
            <a:spLocks noGrp="1"/>
          </p:cNvSpPr>
          <p:nvPr>
            <p:ph type="ftr" sz="quarter" idx="11"/>
          </p:nvPr>
        </p:nvSpPr>
        <p:spPr/>
        <p:txBody>
          <a:bodyPr/>
          <a:lstStyle/>
          <a:p>
            <a:r>
              <a:rPr lang="en-US" dirty="0"/>
              <a:t>6th EIC Resource Review Board</a:t>
            </a:r>
          </a:p>
        </p:txBody>
      </p:sp>
      <p:sp>
        <p:nvSpPr>
          <p:cNvPr id="7" name="Slide Number Placeholder 6">
            <a:extLst>
              <a:ext uri="{FF2B5EF4-FFF2-40B4-BE49-F238E27FC236}">
                <a16:creationId xmlns:a16="http://schemas.microsoft.com/office/drawing/2014/main" id="{71498302-D40F-4E90-A4B3-0300D7DA04AF}"/>
              </a:ext>
            </a:extLst>
          </p:cNvPr>
          <p:cNvSpPr>
            <a:spLocks noGrp="1"/>
          </p:cNvSpPr>
          <p:nvPr>
            <p:ph type="sldNum" sz="quarter" idx="12"/>
          </p:nvPr>
        </p:nvSpPr>
        <p:spPr/>
        <p:txBody>
          <a:bodyPr/>
          <a:lstStyle/>
          <a:p>
            <a:fld id="{283F8101-B901-4CEF-BE9E-35476C343ECF}" type="slidenum">
              <a:rPr lang="en-US" smtClean="0"/>
              <a:t>‹#›</a:t>
            </a:fld>
            <a:endParaRPr lang="en-US"/>
          </a:p>
        </p:txBody>
      </p:sp>
    </p:spTree>
    <p:extLst>
      <p:ext uri="{BB962C8B-B14F-4D97-AF65-F5344CB8AC3E}">
        <p14:creationId xmlns:p14="http://schemas.microsoft.com/office/powerpoint/2010/main" val="494397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C506AD-CB70-4B23-B03D-074A3B25CB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5AB4268-2880-4017-AEA3-60D8E8E3D6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E5D99AB-43C6-449C-9BA8-8050ACA8AF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06/06/2025</a:t>
            </a:r>
          </a:p>
        </p:txBody>
      </p:sp>
      <p:sp>
        <p:nvSpPr>
          <p:cNvPr id="5" name="Footer Placeholder 4">
            <a:extLst>
              <a:ext uri="{FF2B5EF4-FFF2-40B4-BE49-F238E27FC236}">
                <a16:creationId xmlns:a16="http://schemas.microsoft.com/office/drawing/2014/main" id="{0BF8A66F-E31B-4D8D-B41A-61E4006640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6th EIC Resource Review Board</a:t>
            </a:r>
          </a:p>
        </p:txBody>
      </p:sp>
      <p:sp>
        <p:nvSpPr>
          <p:cNvPr id="6" name="Slide Number Placeholder 5">
            <a:extLst>
              <a:ext uri="{FF2B5EF4-FFF2-40B4-BE49-F238E27FC236}">
                <a16:creationId xmlns:a16="http://schemas.microsoft.com/office/drawing/2014/main" id="{DDA8D537-140D-4AE2-8E9F-4B3889EC52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3F8101-B901-4CEF-BE9E-35476C343ECF}" type="slidenum">
              <a:rPr lang="en-US" smtClean="0"/>
              <a:t>‹#›</a:t>
            </a:fld>
            <a:endParaRPr lang="en-US"/>
          </a:p>
        </p:txBody>
      </p:sp>
    </p:spTree>
    <p:extLst>
      <p:ext uri="{BB962C8B-B14F-4D97-AF65-F5344CB8AC3E}">
        <p14:creationId xmlns:p14="http://schemas.microsoft.com/office/powerpoint/2010/main" val="2760091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6D571-64DA-59D8-BC2D-1823DE1E1914}"/>
              </a:ext>
            </a:extLst>
          </p:cNvPr>
          <p:cNvSpPr>
            <a:spLocks noGrp="1"/>
          </p:cNvSpPr>
          <p:nvPr>
            <p:ph type="ctrTitle"/>
          </p:nvPr>
        </p:nvSpPr>
        <p:spPr>
          <a:xfrm>
            <a:off x="503012" y="2138724"/>
            <a:ext cx="5429865" cy="1112018"/>
          </a:xfrm>
          <a:ln>
            <a:noFill/>
          </a:ln>
        </p:spPr>
        <p:txBody>
          <a:bodyPr>
            <a:normAutofit fontScale="90000"/>
          </a:bodyPr>
          <a:lstStyle/>
          <a:p>
            <a:r>
              <a:rPr lang="en-US" b="1" dirty="0">
                <a:solidFill>
                  <a:schemeClr val="accent1"/>
                </a:solidFill>
                <a:latin typeface="+mn-lt"/>
              </a:rPr>
              <a:t>Common Funds Working Group Report</a:t>
            </a:r>
          </a:p>
        </p:txBody>
      </p:sp>
      <p:sp>
        <p:nvSpPr>
          <p:cNvPr id="3" name="Subtitle 2">
            <a:extLst>
              <a:ext uri="{FF2B5EF4-FFF2-40B4-BE49-F238E27FC236}">
                <a16:creationId xmlns:a16="http://schemas.microsoft.com/office/drawing/2014/main" id="{CB1727CA-4AC4-2EC8-0469-970BF3E2EB79}"/>
              </a:ext>
            </a:extLst>
          </p:cNvPr>
          <p:cNvSpPr>
            <a:spLocks noGrp="1"/>
          </p:cNvSpPr>
          <p:nvPr>
            <p:ph type="subTitle" idx="1"/>
          </p:nvPr>
        </p:nvSpPr>
        <p:spPr>
          <a:xfrm>
            <a:off x="781235" y="3716781"/>
            <a:ext cx="5042515" cy="2630753"/>
          </a:xfrm>
        </p:spPr>
        <p:txBody>
          <a:bodyPr>
            <a:normAutofit/>
          </a:bodyPr>
          <a:lstStyle/>
          <a:p>
            <a:r>
              <a:rPr lang="en-US" dirty="0">
                <a:solidFill>
                  <a:schemeClr val="bg2">
                    <a:lumMod val="75000"/>
                  </a:schemeClr>
                </a:solidFill>
              </a:rPr>
              <a:t>Abhay Deshpande (BNL/SBU)</a:t>
            </a:r>
          </a:p>
          <a:p>
            <a:r>
              <a:rPr lang="en-US" dirty="0">
                <a:solidFill>
                  <a:schemeClr val="bg2">
                    <a:lumMod val="75000"/>
                  </a:schemeClr>
                </a:solidFill>
              </a:rPr>
              <a:t>Rolf Ent (Jefferson Lab)</a:t>
            </a:r>
          </a:p>
          <a:p>
            <a:r>
              <a:rPr lang="en-US" dirty="0">
                <a:solidFill>
                  <a:schemeClr val="bg2">
                    <a:lumMod val="75000"/>
                  </a:schemeClr>
                </a:solidFill>
              </a:rPr>
              <a:t>Paolo </a:t>
            </a:r>
            <a:r>
              <a:rPr lang="en-US" dirty="0" err="1">
                <a:solidFill>
                  <a:schemeClr val="bg2">
                    <a:lumMod val="75000"/>
                  </a:schemeClr>
                </a:solidFill>
              </a:rPr>
              <a:t>Giubellino</a:t>
            </a:r>
            <a:r>
              <a:rPr lang="en-US" dirty="0">
                <a:solidFill>
                  <a:schemeClr val="bg2">
                    <a:lumMod val="75000"/>
                  </a:schemeClr>
                </a:solidFill>
              </a:rPr>
              <a:t> (INFN)</a:t>
            </a:r>
          </a:p>
          <a:p>
            <a:r>
              <a:rPr lang="en-US" dirty="0">
                <a:solidFill>
                  <a:schemeClr val="bg2">
                    <a:lumMod val="75000"/>
                  </a:schemeClr>
                </a:solidFill>
              </a:rPr>
              <a:t>John Lajoie (ORNL)</a:t>
            </a:r>
          </a:p>
          <a:p>
            <a:r>
              <a:rPr lang="en-US" dirty="0">
                <a:solidFill>
                  <a:schemeClr val="bg2">
                    <a:lumMod val="75000"/>
                  </a:schemeClr>
                </a:solidFill>
              </a:rPr>
              <a:t>(benefits from more)</a:t>
            </a:r>
          </a:p>
        </p:txBody>
      </p:sp>
      <p:pic>
        <p:nvPicPr>
          <p:cNvPr id="4" name="Picture 3" descr="Logo&#10;&#10;Description automatically generated">
            <a:extLst>
              <a:ext uri="{FF2B5EF4-FFF2-40B4-BE49-F238E27FC236}">
                <a16:creationId xmlns:a16="http://schemas.microsoft.com/office/drawing/2014/main" id="{C7C64AE8-6DD8-3DB7-CF47-F3E3DC98D27E}"/>
              </a:ext>
            </a:extLst>
          </p:cNvPr>
          <p:cNvPicPr>
            <a:picLocks noChangeAspect="1"/>
          </p:cNvPicPr>
          <p:nvPr/>
        </p:nvPicPr>
        <p:blipFill>
          <a:blip r:embed="rId3"/>
          <a:stretch>
            <a:fillRect/>
          </a:stretch>
        </p:blipFill>
        <p:spPr>
          <a:xfrm>
            <a:off x="6554149" y="768741"/>
            <a:ext cx="4567767" cy="3288042"/>
          </a:xfrm>
          <a:prstGeom prst="rect">
            <a:avLst/>
          </a:prstGeom>
        </p:spPr>
      </p:pic>
    </p:spTree>
    <p:extLst>
      <p:ext uri="{BB962C8B-B14F-4D97-AF65-F5344CB8AC3E}">
        <p14:creationId xmlns:p14="http://schemas.microsoft.com/office/powerpoint/2010/main" val="1216037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94632-6E51-118D-F9F2-C82B3D0261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8A029D-BBBD-FE89-6D45-8876BDDB1CBB}"/>
              </a:ext>
            </a:extLst>
          </p:cNvPr>
          <p:cNvSpPr>
            <a:spLocks noGrp="1"/>
          </p:cNvSpPr>
          <p:nvPr>
            <p:ph type="title"/>
          </p:nvPr>
        </p:nvSpPr>
        <p:spPr>
          <a:xfrm>
            <a:off x="838200" y="365126"/>
            <a:ext cx="10515600" cy="1101536"/>
          </a:xfrm>
        </p:spPr>
        <p:txBody>
          <a:bodyPr/>
          <a:lstStyle/>
          <a:p>
            <a:r>
              <a:rPr lang="en-US" b="1" dirty="0">
                <a:solidFill>
                  <a:schemeClr val="accent1"/>
                </a:solidFill>
              </a:rPr>
              <a:t>High-Level View of Scrutiny Groups</a:t>
            </a:r>
          </a:p>
        </p:txBody>
      </p:sp>
      <p:sp>
        <p:nvSpPr>
          <p:cNvPr id="3" name="Content Placeholder 2">
            <a:extLst>
              <a:ext uri="{FF2B5EF4-FFF2-40B4-BE49-F238E27FC236}">
                <a16:creationId xmlns:a16="http://schemas.microsoft.com/office/drawing/2014/main" id="{72464FFB-3C0C-239E-37D5-CB15B4E6D42E}"/>
              </a:ext>
            </a:extLst>
          </p:cNvPr>
          <p:cNvSpPr>
            <a:spLocks noGrp="1"/>
          </p:cNvSpPr>
          <p:nvPr>
            <p:ph idx="1"/>
          </p:nvPr>
        </p:nvSpPr>
        <p:spPr>
          <a:xfrm>
            <a:off x="838200" y="1466662"/>
            <a:ext cx="10515600" cy="4710301"/>
          </a:xfrm>
        </p:spPr>
        <p:txBody>
          <a:bodyPr>
            <a:normAutofit/>
          </a:bodyPr>
          <a:lstStyle/>
          <a:p>
            <a:r>
              <a:rPr lang="en-US" sz="2000" dirty="0"/>
              <a:t>Two Scrutiny Groups, one related to the EIC Experiments (</a:t>
            </a:r>
            <a:r>
              <a:rPr lang="en-US" sz="2000" dirty="0" err="1"/>
              <a:t>ePIC</a:t>
            </a:r>
            <a:r>
              <a:rPr lang="en-US" sz="2000" dirty="0"/>
              <a:t>) and one to the Computing</a:t>
            </a:r>
          </a:p>
          <a:p>
            <a:r>
              <a:rPr lang="en-US" sz="2000" dirty="0"/>
              <a:t>The Scrutiny Groups (SGs) work for the RRB, and work with the collaboration(s)</a:t>
            </a:r>
          </a:p>
          <a:p>
            <a:r>
              <a:rPr lang="en-US" sz="2000" dirty="0"/>
              <a:t>The role of the SGs</a:t>
            </a:r>
          </a:p>
          <a:p>
            <a:pPr lvl="1"/>
            <a:r>
              <a:rPr lang="en-US" sz="1600" dirty="0"/>
              <a:t>Scrutiny of M&amp;O A, M&amp;O B and M&amp;O C expenditures</a:t>
            </a:r>
          </a:p>
          <a:p>
            <a:pPr lvl="1"/>
            <a:r>
              <a:rPr lang="en-US" sz="1600" dirty="0"/>
              <a:t>As required: Follow-up on planned or in the future ongoing upgrade projects</a:t>
            </a:r>
          </a:p>
          <a:p>
            <a:endParaRPr lang="en-US" sz="2000" dirty="0"/>
          </a:p>
          <a:p>
            <a:r>
              <a:rPr lang="en-US" sz="2000" dirty="0"/>
              <a:t>Consideration: The Scrutiny Groups are ad-hoc committees set up at the beginning and beyond every few years or as deemed necessary by the RRB.</a:t>
            </a:r>
          </a:p>
          <a:p>
            <a:pPr lvl="1"/>
            <a:r>
              <a:rPr lang="en-US" sz="1600" dirty="0"/>
              <a:t>This is to simplify and reflect that the common funds is not expected to change drastically year by year</a:t>
            </a:r>
          </a:p>
          <a:p>
            <a:pPr lvl="1"/>
            <a:r>
              <a:rPr lang="en-US" sz="1600" dirty="0"/>
              <a:t>Collaborations (</a:t>
            </a:r>
            <a:r>
              <a:rPr lang="en-US" sz="1600" dirty="0" err="1"/>
              <a:t>ePIC</a:t>
            </a:r>
            <a:r>
              <a:rPr lang="en-US" sz="1600" dirty="0"/>
              <a:t> and Computing/EICO) present each year to the RRB one slide with how much is spent</a:t>
            </a:r>
          </a:p>
          <a:p>
            <a:pPr lvl="1"/>
            <a:r>
              <a:rPr lang="en-US" sz="1600" dirty="0"/>
              <a:t>The RRB can initiate the SGs ad hoc for example to consider upgrades</a:t>
            </a:r>
          </a:p>
        </p:txBody>
      </p:sp>
      <p:sp>
        <p:nvSpPr>
          <p:cNvPr id="4" name="Date Placeholder 3">
            <a:extLst>
              <a:ext uri="{FF2B5EF4-FFF2-40B4-BE49-F238E27FC236}">
                <a16:creationId xmlns:a16="http://schemas.microsoft.com/office/drawing/2014/main" id="{780EFD0E-C0B3-1F24-FC81-B5BD61085892}"/>
              </a:ext>
            </a:extLst>
          </p:cNvPr>
          <p:cNvSpPr>
            <a:spLocks noGrp="1"/>
          </p:cNvSpPr>
          <p:nvPr>
            <p:ph type="dt" sz="half" idx="10"/>
          </p:nvPr>
        </p:nvSpPr>
        <p:spPr/>
        <p:txBody>
          <a:bodyPr/>
          <a:lstStyle/>
          <a:p>
            <a:r>
              <a:rPr lang="en-US" dirty="0"/>
              <a:t>11/05/2025</a:t>
            </a:r>
          </a:p>
        </p:txBody>
      </p:sp>
      <p:sp>
        <p:nvSpPr>
          <p:cNvPr id="5" name="Footer Placeholder 4">
            <a:extLst>
              <a:ext uri="{FF2B5EF4-FFF2-40B4-BE49-F238E27FC236}">
                <a16:creationId xmlns:a16="http://schemas.microsoft.com/office/drawing/2014/main" id="{9988A1F5-B3E4-81C2-495C-0358EEB20AB0}"/>
              </a:ext>
            </a:extLst>
          </p:cNvPr>
          <p:cNvSpPr>
            <a:spLocks noGrp="1"/>
          </p:cNvSpPr>
          <p:nvPr>
            <p:ph type="ftr" sz="quarter" idx="11"/>
          </p:nvPr>
        </p:nvSpPr>
        <p:spPr/>
        <p:txBody>
          <a:bodyPr/>
          <a:lstStyle/>
          <a:p>
            <a:r>
              <a:rPr lang="en-US" dirty="0"/>
              <a:t>6th EIC Resource Review Board</a:t>
            </a:r>
          </a:p>
        </p:txBody>
      </p:sp>
      <p:sp>
        <p:nvSpPr>
          <p:cNvPr id="6" name="Slide Number Placeholder 5">
            <a:extLst>
              <a:ext uri="{FF2B5EF4-FFF2-40B4-BE49-F238E27FC236}">
                <a16:creationId xmlns:a16="http://schemas.microsoft.com/office/drawing/2014/main" id="{3BE57B79-0CCB-3EAD-6C81-97099F7A4EFA}"/>
              </a:ext>
            </a:extLst>
          </p:cNvPr>
          <p:cNvSpPr>
            <a:spLocks noGrp="1"/>
          </p:cNvSpPr>
          <p:nvPr>
            <p:ph type="sldNum" sz="quarter" idx="12"/>
          </p:nvPr>
        </p:nvSpPr>
        <p:spPr/>
        <p:txBody>
          <a:bodyPr/>
          <a:lstStyle/>
          <a:p>
            <a:fld id="{283F8101-B901-4CEF-BE9E-35476C343ECF}" type="slidenum">
              <a:rPr lang="en-US" smtClean="0"/>
              <a:t>10</a:t>
            </a:fld>
            <a:endParaRPr lang="en-US"/>
          </a:p>
        </p:txBody>
      </p:sp>
      <p:sp>
        <p:nvSpPr>
          <p:cNvPr id="7" name="TextBox 6">
            <a:extLst>
              <a:ext uri="{FF2B5EF4-FFF2-40B4-BE49-F238E27FC236}">
                <a16:creationId xmlns:a16="http://schemas.microsoft.com/office/drawing/2014/main" id="{2247723A-2732-8E26-8D17-5B55C5606FB9}"/>
              </a:ext>
            </a:extLst>
          </p:cNvPr>
          <p:cNvSpPr txBox="1"/>
          <p:nvPr/>
        </p:nvSpPr>
        <p:spPr>
          <a:xfrm>
            <a:off x="10470524" y="185739"/>
            <a:ext cx="1442126" cy="369332"/>
          </a:xfrm>
          <a:prstGeom prst="rect">
            <a:avLst/>
          </a:prstGeom>
          <a:solidFill>
            <a:srgbClr val="FFC000"/>
          </a:solidFill>
        </p:spPr>
        <p:txBody>
          <a:bodyPr wrap="none" rtlCol="0">
            <a:spAutoFit/>
          </a:bodyPr>
          <a:lstStyle/>
          <a:p>
            <a:r>
              <a:rPr lang="en-US" dirty="0"/>
              <a:t>Action Item II</a:t>
            </a:r>
          </a:p>
        </p:txBody>
      </p:sp>
    </p:spTree>
    <p:extLst>
      <p:ext uri="{BB962C8B-B14F-4D97-AF65-F5344CB8AC3E}">
        <p14:creationId xmlns:p14="http://schemas.microsoft.com/office/powerpoint/2010/main" val="369361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1B5F59-82C8-8648-80AD-E38CA7D0D6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F49441-5C73-B81E-1B3B-66DD7B6B63FB}"/>
              </a:ext>
            </a:extLst>
          </p:cNvPr>
          <p:cNvSpPr>
            <a:spLocks noGrp="1"/>
          </p:cNvSpPr>
          <p:nvPr>
            <p:ph type="title"/>
          </p:nvPr>
        </p:nvSpPr>
        <p:spPr>
          <a:xfrm>
            <a:off x="838200" y="365126"/>
            <a:ext cx="10515600" cy="1101536"/>
          </a:xfrm>
        </p:spPr>
        <p:txBody>
          <a:bodyPr/>
          <a:lstStyle/>
          <a:p>
            <a:r>
              <a:rPr lang="en-US" b="1" dirty="0">
                <a:solidFill>
                  <a:schemeClr val="accent1"/>
                </a:solidFill>
              </a:rPr>
              <a:t>Formal Roles For Scrutiny Group - DRAFT</a:t>
            </a:r>
          </a:p>
        </p:txBody>
      </p:sp>
      <p:sp>
        <p:nvSpPr>
          <p:cNvPr id="3" name="Content Placeholder 2">
            <a:extLst>
              <a:ext uri="{FF2B5EF4-FFF2-40B4-BE49-F238E27FC236}">
                <a16:creationId xmlns:a16="http://schemas.microsoft.com/office/drawing/2014/main" id="{B6AFF07F-0A34-6814-5DA3-BEE8F88B80B1}"/>
              </a:ext>
            </a:extLst>
          </p:cNvPr>
          <p:cNvSpPr>
            <a:spLocks noGrp="1"/>
          </p:cNvSpPr>
          <p:nvPr>
            <p:ph idx="1"/>
          </p:nvPr>
        </p:nvSpPr>
        <p:spPr>
          <a:xfrm>
            <a:off x="838200" y="1466662"/>
            <a:ext cx="10515600" cy="4710301"/>
          </a:xfrm>
        </p:spPr>
        <p:txBody>
          <a:bodyPr>
            <a:normAutofit/>
          </a:bodyPr>
          <a:lstStyle/>
          <a:p>
            <a:pPr marL="514350" indent="-514350">
              <a:buFont typeface="+mj-lt"/>
              <a:buAutoNum type="arabicPeriod"/>
            </a:pPr>
            <a:r>
              <a:rPr lang="en-US" sz="2000" dirty="0"/>
              <a:t>The RRB of the EIC experiments shall appoint Scrutiny Groups to assist them in exercising their duties with respect to the oversight of common fund cost categories (A, B, C) and the approval of their spending for the common year.</a:t>
            </a:r>
          </a:p>
          <a:p>
            <a:pPr marL="514350" indent="-514350">
              <a:buFont typeface="+mj-lt"/>
              <a:buAutoNum type="arabicPeriod"/>
            </a:pPr>
            <a:r>
              <a:rPr lang="en-US" sz="2000" dirty="0"/>
              <a:t>There shall be two separate Scrutiny Groups, one for all of the EIC collaborations (presently one: </a:t>
            </a:r>
            <a:r>
              <a:rPr lang="en-US" sz="2000" dirty="0" err="1"/>
              <a:t>ePIC</a:t>
            </a:r>
            <a:r>
              <a:rPr lang="en-US" sz="2000" dirty="0"/>
              <a:t>) and one dedicated to computing.</a:t>
            </a:r>
          </a:p>
          <a:p>
            <a:pPr marL="514350" indent="-514350">
              <a:buFont typeface="+mj-lt"/>
              <a:buAutoNum type="arabicPeriod"/>
            </a:pPr>
            <a:r>
              <a:rPr lang="en-US" sz="2000" dirty="0"/>
              <a:t>The Scrutiny Groups have a technical role and shall be composed of six </a:t>
            </a:r>
            <a:r>
              <a:rPr lang="en-US" sz="2000" i="1" dirty="0">
                <a:solidFill>
                  <a:srgbClr val="FF0000"/>
                </a:solidFill>
              </a:rPr>
              <a:t>(or five, or four?) </a:t>
            </a:r>
            <a:r>
              <a:rPr lang="en-US" sz="2000" dirty="0"/>
              <a:t>persons chosen appropriately by the RRB acting jointly, and one person each appointed by the two host laboratories – BNL and </a:t>
            </a:r>
            <a:r>
              <a:rPr lang="en-US" sz="2000" dirty="0" err="1"/>
              <a:t>JLab</a:t>
            </a:r>
            <a:r>
              <a:rPr lang="en-US" sz="2000" dirty="0"/>
              <a:t>. BNL and </a:t>
            </a:r>
            <a:r>
              <a:rPr lang="en-US" sz="2000" dirty="0" err="1"/>
              <a:t>JLab</a:t>
            </a:r>
            <a:r>
              <a:rPr lang="en-US" sz="2000" dirty="0"/>
              <a:t> will also provide an administrative support.</a:t>
            </a:r>
          </a:p>
          <a:p>
            <a:pPr marL="514350" indent="-514350">
              <a:buFont typeface="+mj-lt"/>
              <a:buAutoNum type="arabicPeriod"/>
            </a:pPr>
            <a:r>
              <a:rPr lang="en-US" sz="2000" dirty="0"/>
              <a:t>Appointments to the Scrutiny Groups are for two years, with the possibility of reappointment. Half of the members chosen by the RRB will be replaced each year. To establish this rotation, half of the initial members of the Scrutiny Group chosen by the RRB will serve for three years.</a:t>
            </a:r>
          </a:p>
          <a:p>
            <a:pPr marL="0" indent="0">
              <a:buNone/>
            </a:pPr>
            <a:r>
              <a:rPr lang="en-US" sz="2000" i="1" dirty="0"/>
              <a:t>Alternate in case the SGs are ad-hoc committees:</a:t>
            </a:r>
          </a:p>
          <a:p>
            <a:pPr marL="457200" indent="-457200">
              <a:buFont typeface="+mj-lt"/>
              <a:buAutoNum type="arabicPeriod" startAt="4"/>
            </a:pPr>
            <a:r>
              <a:rPr lang="en-US" sz="2000" i="1" dirty="0"/>
              <a:t>The Scrutiny Groups are appointed on an as-needed basis by the RRB. Scrutiny Group members can be reappointed. </a:t>
            </a:r>
          </a:p>
        </p:txBody>
      </p:sp>
      <p:sp>
        <p:nvSpPr>
          <p:cNvPr id="4" name="Date Placeholder 3">
            <a:extLst>
              <a:ext uri="{FF2B5EF4-FFF2-40B4-BE49-F238E27FC236}">
                <a16:creationId xmlns:a16="http://schemas.microsoft.com/office/drawing/2014/main" id="{144A0D36-7A43-0FC2-C719-2CABE2CDE299}"/>
              </a:ext>
            </a:extLst>
          </p:cNvPr>
          <p:cNvSpPr>
            <a:spLocks noGrp="1"/>
          </p:cNvSpPr>
          <p:nvPr>
            <p:ph type="dt" sz="half" idx="10"/>
          </p:nvPr>
        </p:nvSpPr>
        <p:spPr/>
        <p:txBody>
          <a:bodyPr/>
          <a:lstStyle/>
          <a:p>
            <a:r>
              <a:rPr lang="en-US" dirty="0"/>
              <a:t>11/05/2025</a:t>
            </a:r>
          </a:p>
        </p:txBody>
      </p:sp>
      <p:sp>
        <p:nvSpPr>
          <p:cNvPr id="5" name="Footer Placeholder 4">
            <a:extLst>
              <a:ext uri="{FF2B5EF4-FFF2-40B4-BE49-F238E27FC236}">
                <a16:creationId xmlns:a16="http://schemas.microsoft.com/office/drawing/2014/main" id="{F0F492BC-1AC9-8DDB-5295-8C1DCDFA88C6}"/>
              </a:ext>
            </a:extLst>
          </p:cNvPr>
          <p:cNvSpPr>
            <a:spLocks noGrp="1"/>
          </p:cNvSpPr>
          <p:nvPr>
            <p:ph type="ftr" sz="quarter" idx="11"/>
          </p:nvPr>
        </p:nvSpPr>
        <p:spPr/>
        <p:txBody>
          <a:bodyPr/>
          <a:lstStyle/>
          <a:p>
            <a:r>
              <a:rPr lang="en-US" dirty="0"/>
              <a:t>6th EIC Resource Review Board</a:t>
            </a:r>
          </a:p>
        </p:txBody>
      </p:sp>
      <p:sp>
        <p:nvSpPr>
          <p:cNvPr id="6" name="Slide Number Placeholder 5">
            <a:extLst>
              <a:ext uri="{FF2B5EF4-FFF2-40B4-BE49-F238E27FC236}">
                <a16:creationId xmlns:a16="http://schemas.microsoft.com/office/drawing/2014/main" id="{9311F757-4491-785A-4E2C-E2FC87C060B9}"/>
              </a:ext>
            </a:extLst>
          </p:cNvPr>
          <p:cNvSpPr>
            <a:spLocks noGrp="1"/>
          </p:cNvSpPr>
          <p:nvPr>
            <p:ph type="sldNum" sz="quarter" idx="12"/>
          </p:nvPr>
        </p:nvSpPr>
        <p:spPr/>
        <p:txBody>
          <a:bodyPr/>
          <a:lstStyle/>
          <a:p>
            <a:fld id="{283F8101-B901-4CEF-BE9E-35476C343ECF}" type="slidenum">
              <a:rPr lang="en-US" smtClean="0"/>
              <a:t>11</a:t>
            </a:fld>
            <a:endParaRPr lang="en-US"/>
          </a:p>
        </p:txBody>
      </p:sp>
      <p:sp>
        <p:nvSpPr>
          <p:cNvPr id="8" name="TextBox 7">
            <a:extLst>
              <a:ext uri="{FF2B5EF4-FFF2-40B4-BE49-F238E27FC236}">
                <a16:creationId xmlns:a16="http://schemas.microsoft.com/office/drawing/2014/main" id="{3EB61B63-6FEC-BBD2-BD21-1AB4FA0B0C8D}"/>
              </a:ext>
            </a:extLst>
          </p:cNvPr>
          <p:cNvSpPr txBox="1"/>
          <p:nvPr/>
        </p:nvSpPr>
        <p:spPr>
          <a:xfrm>
            <a:off x="279350" y="185739"/>
            <a:ext cx="5048910" cy="369332"/>
          </a:xfrm>
          <a:prstGeom prst="rect">
            <a:avLst/>
          </a:prstGeom>
          <a:noFill/>
          <a:ln>
            <a:solidFill>
              <a:schemeClr val="tx1"/>
            </a:solidFill>
          </a:ln>
        </p:spPr>
        <p:txBody>
          <a:bodyPr wrap="square" rtlCol="0">
            <a:spAutoFit/>
          </a:bodyPr>
          <a:lstStyle/>
          <a:p>
            <a:pPr algn="r"/>
            <a:r>
              <a:rPr lang="en-US" i="1" dirty="0"/>
              <a:t>Adjusted to the US EIC model from the CERN process </a:t>
            </a:r>
          </a:p>
        </p:txBody>
      </p:sp>
      <p:sp>
        <p:nvSpPr>
          <p:cNvPr id="7" name="TextBox 6">
            <a:extLst>
              <a:ext uri="{FF2B5EF4-FFF2-40B4-BE49-F238E27FC236}">
                <a16:creationId xmlns:a16="http://schemas.microsoft.com/office/drawing/2014/main" id="{91535101-CBCF-BDA9-F8AD-7E0BCAB72292}"/>
              </a:ext>
            </a:extLst>
          </p:cNvPr>
          <p:cNvSpPr txBox="1"/>
          <p:nvPr/>
        </p:nvSpPr>
        <p:spPr>
          <a:xfrm>
            <a:off x="10470524" y="185739"/>
            <a:ext cx="1442126" cy="369332"/>
          </a:xfrm>
          <a:prstGeom prst="rect">
            <a:avLst/>
          </a:prstGeom>
          <a:solidFill>
            <a:srgbClr val="FFC000"/>
          </a:solidFill>
        </p:spPr>
        <p:txBody>
          <a:bodyPr wrap="none" rtlCol="0">
            <a:spAutoFit/>
          </a:bodyPr>
          <a:lstStyle/>
          <a:p>
            <a:r>
              <a:rPr lang="en-US" dirty="0"/>
              <a:t>Action Item II</a:t>
            </a:r>
          </a:p>
        </p:txBody>
      </p:sp>
    </p:spTree>
    <p:extLst>
      <p:ext uri="{BB962C8B-B14F-4D97-AF65-F5344CB8AC3E}">
        <p14:creationId xmlns:p14="http://schemas.microsoft.com/office/powerpoint/2010/main" val="185030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55E17-3202-922C-4A4F-5BE72C229E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17CADF-9AB8-8218-2DD0-1E8F0D43A3AA}"/>
              </a:ext>
            </a:extLst>
          </p:cNvPr>
          <p:cNvSpPr>
            <a:spLocks noGrp="1"/>
          </p:cNvSpPr>
          <p:nvPr>
            <p:ph type="title"/>
          </p:nvPr>
        </p:nvSpPr>
        <p:spPr>
          <a:xfrm>
            <a:off x="838200" y="365126"/>
            <a:ext cx="10515600" cy="1101536"/>
          </a:xfrm>
        </p:spPr>
        <p:txBody>
          <a:bodyPr/>
          <a:lstStyle/>
          <a:p>
            <a:r>
              <a:rPr lang="en-US" b="1" dirty="0">
                <a:solidFill>
                  <a:schemeClr val="accent1"/>
                </a:solidFill>
              </a:rPr>
              <a:t>Formal Roles For Scrutiny Group - DRAFT</a:t>
            </a:r>
          </a:p>
        </p:txBody>
      </p:sp>
      <p:sp>
        <p:nvSpPr>
          <p:cNvPr id="3" name="Content Placeholder 2">
            <a:extLst>
              <a:ext uri="{FF2B5EF4-FFF2-40B4-BE49-F238E27FC236}">
                <a16:creationId xmlns:a16="http://schemas.microsoft.com/office/drawing/2014/main" id="{472C98ED-554A-D575-30A5-96DCFE230601}"/>
              </a:ext>
            </a:extLst>
          </p:cNvPr>
          <p:cNvSpPr>
            <a:spLocks noGrp="1"/>
          </p:cNvSpPr>
          <p:nvPr>
            <p:ph idx="1"/>
          </p:nvPr>
        </p:nvSpPr>
        <p:spPr>
          <a:xfrm>
            <a:off x="838200" y="1326588"/>
            <a:ext cx="10515600" cy="5026212"/>
          </a:xfrm>
        </p:spPr>
        <p:txBody>
          <a:bodyPr>
            <a:normAutofit/>
          </a:bodyPr>
          <a:lstStyle/>
          <a:p>
            <a:pPr marL="514350" indent="-514350">
              <a:buFont typeface="+mj-lt"/>
              <a:buAutoNum type="arabicPeriod" startAt="5"/>
            </a:pPr>
            <a:r>
              <a:rPr lang="en-US" sz="2000" dirty="0"/>
              <a:t>The names of new Scrutiny Group members will normally be settled at the Spring RRB Meeting. BNL and </a:t>
            </a:r>
            <a:r>
              <a:rPr lang="en-US" sz="2000" dirty="0" err="1"/>
              <a:t>JLab</a:t>
            </a:r>
            <a:r>
              <a:rPr lang="en-US" sz="2000" dirty="0"/>
              <a:t> will inform the RRB of their choices. The RRB will then appoint the members of the Scrutiny Groups by consensus in plenary session.</a:t>
            </a:r>
          </a:p>
          <a:p>
            <a:pPr marL="514350" indent="-514350">
              <a:buFont typeface="+mj-lt"/>
              <a:buAutoNum type="arabicPeriod" startAt="5"/>
            </a:pPr>
            <a:r>
              <a:rPr lang="en-US" sz="2000" dirty="0"/>
              <a:t>Each Scrutiny Group shall select their Chairperson from the members chosen by the RRB.</a:t>
            </a:r>
          </a:p>
          <a:p>
            <a:pPr marL="514350" indent="-514350">
              <a:buFont typeface="+mj-lt"/>
              <a:buAutoNum type="arabicPeriod" startAt="5"/>
            </a:pPr>
            <a:r>
              <a:rPr lang="en-US" sz="2000" dirty="0"/>
              <a:t>All Scrutiny Groups meetings are assumed to be remote. Attendance of all Scrutiny Group members is required at such meetings.</a:t>
            </a:r>
          </a:p>
          <a:p>
            <a:pPr marL="514350" indent="-514350">
              <a:buFont typeface="+mj-lt"/>
              <a:buAutoNum type="arabicPeriod" startAt="5"/>
            </a:pPr>
            <a:r>
              <a:rPr lang="en-US" sz="2000" dirty="0"/>
              <a:t>At his or her discretion, the Chairperson can accept that, in exceptional circumstances, a member is replaced at an individual meeting by a named proxy.</a:t>
            </a:r>
          </a:p>
          <a:p>
            <a:pPr marL="514350" indent="-514350">
              <a:buFont typeface="+mj-lt"/>
              <a:buAutoNum type="arabicPeriod" startAt="5"/>
            </a:pPr>
            <a:r>
              <a:rPr lang="en-US" sz="2000" dirty="0"/>
              <a:t>The Scrutiny Groups will receive, normally at the Spring RRB Meeting, the Collaborations’ proposals concerning the level, provision and sharing of the Category A, B and C costs for the following year including the proposed responsibilities and commitments for these.</a:t>
            </a:r>
          </a:p>
          <a:p>
            <a:pPr marL="514350" indent="-514350">
              <a:buFont typeface="+mj-lt"/>
              <a:buAutoNum type="arabicPeriod" startAt="5"/>
            </a:pPr>
            <a:r>
              <a:rPr lang="en-US" sz="2000" dirty="0"/>
              <a:t>A draft report of the scrutiny groups shall be submitted to the RRB at least one month before the Fall RRB Meeting.</a:t>
            </a:r>
          </a:p>
          <a:p>
            <a:pPr marL="514350" indent="-514350">
              <a:buFont typeface="+mj-lt"/>
              <a:buAutoNum type="arabicPeriod" startAt="5"/>
            </a:pPr>
            <a:r>
              <a:rPr lang="en-US" sz="2000" dirty="0"/>
              <a:t>The full reports of the scrutiny groups shall be submitted to the RRB co-chairs at least seven days before the Fall RRB Meeting.</a:t>
            </a:r>
          </a:p>
        </p:txBody>
      </p:sp>
      <p:sp>
        <p:nvSpPr>
          <p:cNvPr id="4" name="Date Placeholder 3">
            <a:extLst>
              <a:ext uri="{FF2B5EF4-FFF2-40B4-BE49-F238E27FC236}">
                <a16:creationId xmlns:a16="http://schemas.microsoft.com/office/drawing/2014/main" id="{0B141D5D-7891-6CB9-9118-5A2741A63871}"/>
              </a:ext>
            </a:extLst>
          </p:cNvPr>
          <p:cNvSpPr>
            <a:spLocks noGrp="1"/>
          </p:cNvSpPr>
          <p:nvPr>
            <p:ph type="dt" sz="half" idx="10"/>
          </p:nvPr>
        </p:nvSpPr>
        <p:spPr/>
        <p:txBody>
          <a:bodyPr/>
          <a:lstStyle/>
          <a:p>
            <a:r>
              <a:rPr lang="en-US" dirty="0"/>
              <a:t>11/05/2025</a:t>
            </a:r>
          </a:p>
        </p:txBody>
      </p:sp>
      <p:sp>
        <p:nvSpPr>
          <p:cNvPr id="5" name="Footer Placeholder 4">
            <a:extLst>
              <a:ext uri="{FF2B5EF4-FFF2-40B4-BE49-F238E27FC236}">
                <a16:creationId xmlns:a16="http://schemas.microsoft.com/office/drawing/2014/main" id="{E729131C-C6A9-9E44-69DC-B2E3C29637B7}"/>
              </a:ext>
            </a:extLst>
          </p:cNvPr>
          <p:cNvSpPr>
            <a:spLocks noGrp="1"/>
          </p:cNvSpPr>
          <p:nvPr>
            <p:ph type="ftr" sz="quarter" idx="11"/>
          </p:nvPr>
        </p:nvSpPr>
        <p:spPr/>
        <p:txBody>
          <a:bodyPr/>
          <a:lstStyle/>
          <a:p>
            <a:r>
              <a:rPr lang="en-US" dirty="0"/>
              <a:t>6th EIC Resource Review Board</a:t>
            </a:r>
          </a:p>
        </p:txBody>
      </p:sp>
      <p:sp>
        <p:nvSpPr>
          <p:cNvPr id="6" name="Slide Number Placeholder 5">
            <a:extLst>
              <a:ext uri="{FF2B5EF4-FFF2-40B4-BE49-F238E27FC236}">
                <a16:creationId xmlns:a16="http://schemas.microsoft.com/office/drawing/2014/main" id="{5800D4FA-F5A7-4EA1-3B9F-C2FFEC4B324E}"/>
              </a:ext>
            </a:extLst>
          </p:cNvPr>
          <p:cNvSpPr>
            <a:spLocks noGrp="1"/>
          </p:cNvSpPr>
          <p:nvPr>
            <p:ph type="sldNum" sz="quarter" idx="12"/>
          </p:nvPr>
        </p:nvSpPr>
        <p:spPr/>
        <p:txBody>
          <a:bodyPr/>
          <a:lstStyle/>
          <a:p>
            <a:fld id="{283F8101-B901-4CEF-BE9E-35476C343ECF}" type="slidenum">
              <a:rPr lang="en-US" smtClean="0"/>
              <a:t>12</a:t>
            </a:fld>
            <a:endParaRPr lang="en-US"/>
          </a:p>
        </p:txBody>
      </p:sp>
      <p:sp>
        <p:nvSpPr>
          <p:cNvPr id="7" name="TextBox 6">
            <a:extLst>
              <a:ext uri="{FF2B5EF4-FFF2-40B4-BE49-F238E27FC236}">
                <a16:creationId xmlns:a16="http://schemas.microsoft.com/office/drawing/2014/main" id="{16FA8863-AFA6-896A-D7E2-59EE9320F0EB}"/>
              </a:ext>
            </a:extLst>
          </p:cNvPr>
          <p:cNvSpPr txBox="1"/>
          <p:nvPr/>
        </p:nvSpPr>
        <p:spPr>
          <a:xfrm>
            <a:off x="10470524" y="185739"/>
            <a:ext cx="1442126" cy="369332"/>
          </a:xfrm>
          <a:prstGeom prst="rect">
            <a:avLst/>
          </a:prstGeom>
          <a:solidFill>
            <a:srgbClr val="FFC000"/>
          </a:solidFill>
        </p:spPr>
        <p:txBody>
          <a:bodyPr wrap="none" rtlCol="0">
            <a:spAutoFit/>
          </a:bodyPr>
          <a:lstStyle/>
          <a:p>
            <a:r>
              <a:rPr lang="en-US" dirty="0"/>
              <a:t>Action Item II</a:t>
            </a:r>
          </a:p>
        </p:txBody>
      </p:sp>
    </p:spTree>
    <p:extLst>
      <p:ext uri="{BB962C8B-B14F-4D97-AF65-F5344CB8AC3E}">
        <p14:creationId xmlns:p14="http://schemas.microsoft.com/office/powerpoint/2010/main" val="3024053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36D6ED-7231-EAF0-B124-9AEF32D67A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EC8C93-7C99-A27D-5BE0-1FC738CC7F93}"/>
              </a:ext>
            </a:extLst>
          </p:cNvPr>
          <p:cNvSpPr>
            <a:spLocks noGrp="1"/>
          </p:cNvSpPr>
          <p:nvPr>
            <p:ph type="title"/>
          </p:nvPr>
        </p:nvSpPr>
        <p:spPr>
          <a:xfrm>
            <a:off x="838200" y="365126"/>
            <a:ext cx="10515600" cy="1101536"/>
          </a:xfrm>
        </p:spPr>
        <p:txBody>
          <a:bodyPr/>
          <a:lstStyle/>
          <a:p>
            <a:r>
              <a:rPr lang="en-US" b="1" dirty="0">
                <a:solidFill>
                  <a:schemeClr val="accent1"/>
                </a:solidFill>
              </a:rPr>
              <a:t>Scrutiny Groups Composition - DRAFT</a:t>
            </a:r>
          </a:p>
        </p:txBody>
      </p:sp>
      <p:sp>
        <p:nvSpPr>
          <p:cNvPr id="4" name="Date Placeholder 3">
            <a:extLst>
              <a:ext uri="{FF2B5EF4-FFF2-40B4-BE49-F238E27FC236}">
                <a16:creationId xmlns:a16="http://schemas.microsoft.com/office/drawing/2014/main" id="{15CDE882-294F-BC9D-F65B-B10317599D75}"/>
              </a:ext>
            </a:extLst>
          </p:cNvPr>
          <p:cNvSpPr>
            <a:spLocks noGrp="1"/>
          </p:cNvSpPr>
          <p:nvPr>
            <p:ph type="dt" sz="half" idx="10"/>
          </p:nvPr>
        </p:nvSpPr>
        <p:spPr/>
        <p:txBody>
          <a:bodyPr/>
          <a:lstStyle/>
          <a:p>
            <a:r>
              <a:rPr lang="en-US" dirty="0"/>
              <a:t>11/05/2025</a:t>
            </a:r>
          </a:p>
        </p:txBody>
      </p:sp>
      <p:sp>
        <p:nvSpPr>
          <p:cNvPr id="5" name="Footer Placeholder 4">
            <a:extLst>
              <a:ext uri="{FF2B5EF4-FFF2-40B4-BE49-F238E27FC236}">
                <a16:creationId xmlns:a16="http://schemas.microsoft.com/office/drawing/2014/main" id="{A00B6785-E542-CAD7-9B9F-739C9AB089ED}"/>
              </a:ext>
            </a:extLst>
          </p:cNvPr>
          <p:cNvSpPr>
            <a:spLocks noGrp="1"/>
          </p:cNvSpPr>
          <p:nvPr>
            <p:ph type="ftr" sz="quarter" idx="11"/>
          </p:nvPr>
        </p:nvSpPr>
        <p:spPr/>
        <p:txBody>
          <a:bodyPr/>
          <a:lstStyle/>
          <a:p>
            <a:r>
              <a:rPr lang="en-US" dirty="0"/>
              <a:t>6th EIC Resource Review Board</a:t>
            </a:r>
          </a:p>
        </p:txBody>
      </p:sp>
      <p:sp>
        <p:nvSpPr>
          <p:cNvPr id="6" name="Slide Number Placeholder 5">
            <a:extLst>
              <a:ext uri="{FF2B5EF4-FFF2-40B4-BE49-F238E27FC236}">
                <a16:creationId xmlns:a16="http://schemas.microsoft.com/office/drawing/2014/main" id="{9B76E599-7B19-95EC-1CC2-69F36F6673ED}"/>
              </a:ext>
            </a:extLst>
          </p:cNvPr>
          <p:cNvSpPr>
            <a:spLocks noGrp="1"/>
          </p:cNvSpPr>
          <p:nvPr>
            <p:ph type="sldNum" sz="quarter" idx="12"/>
          </p:nvPr>
        </p:nvSpPr>
        <p:spPr/>
        <p:txBody>
          <a:bodyPr/>
          <a:lstStyle/>
          <a:p>
            <a:fld id="{283F8101-B901-4CEF-BE9E-35476C343ECF}" type="slidenum">
              <a:rPr lang="en-US" smtClean="0"/>
              <a:t>13</a:t>
            </a:fld>
            <a:endParaRPr lang="en-US"/>
          </a:p>
        </p:txBody>
      </p:sp>
      <p:sp>
        <p:nvSpPr>
          <p:cNvPr id="7" name="TextBox 6">
            <a:extLst>
              <a:ext uri="{FF2B5EF4-FFF2-40B4-BE49-F238E27FC236}">
                <a16:creationId xmlns:a16="http://schemas.microsoft.com/office/drawing/2014/main" id="{040657B9-9D9C-F8B1-EBD4-FFFE07060D7B}"/>
              </a:ext>
            </a:extLst>
          </p:cNvPr>
          <p:cNvSpPr txBox="1"/>
          <p:nvPr/>
        </p:nvSpPr>
        <p:spPr>
          <a:xfrm>
            <a:off x="10470524" y="185739"/>
            <a:ext cx="1442126" cy="369332"/>
          </a:xfrm>
          <a:prstGeom prst="rect">
            <a:avLst/>
          </a:prstGeom>
          <a:solidFill>
            <a:srgbClr val="FFC000"/>
          </a:solidFill>
        </p:spPr>
        <p:txBody>
          <a:bodyPr wrap="none" rtlCol="0">
            <a:spAutoFit/>
          </a:bodyPr>
          <a:lstStyle/>
          <a:p>
            <a:r>
              <a:rPr lang="en-US" dirty="0"/>
              <a:t>Action Item II</a:t>
            </a:r>
          </a:p>
        </p:txBody>
      </p:sp>
      <p:sp>
        <p:nvSpPr>
          <p:cNvPr id="9" name="Content Placeholder 8">
            <a:extLst>
              <a:ext uri="{FF2B5EF4-FFF2-40B4-BE49-F238E27FC236}">
                <a16:creationId xmlns:a16="http://schemas.microsoft.com/office/drawing/2014/main" id="{CE3AB65A-5AC2-FAF2-AE99-503809C0226E}"/>
              </a:ext>
            </a:extLst>
          </p:cNvPr>
          <p:cNvSpPr>
            <a:spLocks noGrp="1"/>
          </p:cNvSpPr>
          <p:nvPr>
            <p:ph idx="1"/>
          </p:nvPr>
        </p:nvSpPr>
        <p:spPr>
          <a:xfrm>
            <a:off x="838200" y="1825625"/>
            <a:ext cx="10706100" cy="4351338"/>
          </a:xfrm>
        </p:spPr>
        <p:txBody>
          <a:bodyPr>
            <a:normAutofit fontScale="92500" lnSpcReduction="10000"/>
          </a:bodyPr>
          <a:lstStyle/>
          <a:p>
            <a:r>
              <a:rPr lang="en-US" dirty="0"/>
              <a:t>There are two scrutiny groups, one related to the EIC experiments (</a:t>
            </a:r>
            <a:r>
              <a:rPr lang="en-US" dirty="0" err="1"/>
              <a:t>ePIC</a:t>
            </a:r>
            <a:r>
              <a:rPr lang="en-US" dirty="0"/>
              <a:t>) and one related to the EIC computing</a:t>
            </a:r>
          </a:p>
          <a:p>
            <a:r>
              <a:rPr lang="en-US" dirty="0"/>
              <a:t>Composition of both is similar</a:t>
            </a:r>
            <a:r>
              <a:rPr lang="en-US" dirty="0">
                <a:solidFill>
                  <a:srgbClr val="FF0000"/>
                </a:solidFill>
              </a:rPr>
              <a:t> </a:t>
            </a:r>
            <a:r>
              <a:rPr lang="en-US" i="1" dirty="0">
                <a:solidFill>
                  <a:srgbClr val="FF0000"/>
                </a:solidFill>
              </a:rPr>
              <a:t>(this assumed six persons chosen by the RRB)</a:t>
            </a:r>
            <a:r>
              <a:rPr lang="en-US" dirty="0"/>
              <a:t>:</a:t>
            </a:r>
          </a:p>
          <a:p>
            <a:pPr lvl="1"/>
            <a:r>
              <a:rPr lang="en-US" dirty="0"/>
              <a:t>Member #1 appointed by RRB (later elected as chair)</a:t>
            </a:r>
          </a:p>
          <a:p>
            <a:pPr lvl="1"/>
            <a:r>
              <a:rPr lang="en-US" dirty="0"/>
              <a:t>Member #2 appointed by RRB</a:t>
            </a:r>
          </a:p>
          <a:p>
            <a:pPr lvl="1"/>
            <a:r>
              <a:rPr lang="en-US" dirty="0"/>
              <a:t>Member #3 appointed by RRB</a:t>
            </a:r>
          </a:p>
          <a:p>
            <a:pPr lvl="1"/>
            <a:r>
              <a:rPr lang="en-US" dirty="0"/>
              <a:t>Member #4 appointed by RRB</a:t>
            </a:r>
          </a:p>
          <a:p>
            <a:pPr lvl="1"/>
            <a:r>
              <a:rPr lang="en-US" dirty="0"/>
              <a:t>Member #5 appointed by RRB</a:t>
            </a:r>
          </a:p>
          <a:p>
            <a:pPr lvl="1"/>
            <a:r>
              <a:rPr lang="en-US" dirty="0"/>
              <a:t>Member #6 appointed by RRB</a:t>
            </a:r>
          </a:p>
          <a:p>
            <a:pPr lvl="1"/>
            <a:r>
              <a:rPr lang="en-US" dirty="0"/>
              <a:t>Member #7 appointed by BNL</a:t>
            </a:r>
          </a:p>
          <a:p>
            <a:pPr lvl="1"/>
            <a:r>
              <a:rPr lang="en-US" dirty="0"/>
              <a:t>Member #8 appointed by </a:t>
            </a:r>
            <a:r>
              <a:rPr lang="en-US" dirty="0" err="1"/>
              <a:t>Jlab</a:t>
            </a:r>
            <a:endParaRPr lang="en-US" dirty="0"/>
          </a:p>
          <a:p>
            <a:pPr lvl="1"/>
            <a:r>
              <a:rPr lang="en-US" dirty="0"/>
              <a:t>Administrative support provided by host labs  </a:t>
            </a:r>
          </a:p>
        </p:txBody>
      </p:sp>
    </p:spTree>
    <p:extLst>
      <p:ext uri="{BB962C8B-B14F-4D97-AF65-F5344CB8AC3E}">
        <p14:creationId xmlns:p14="http://schemas.microsoft.com/office/powerpoint/2010/main" val="27633283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D6AEB1-76C0-81E1-C186-1985FCD5A7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BFF79E-63A0-B370-F450-EF38B1B99710}"/>
              </a:ext>
            </a:extLst>
          </p:cNvPr>
          <p:cNvSpPr>
            <a:spLocks noGrp="1"/>
          </p:cNvSpPr>
          <p:nvPr>
            <p:ph type="title"/>
          </p:nvPr>
        </p:nvSpPr>
        <p:spPr>
          <a:xfrm>
            <a:off x="838200" y="365126"/>
            <a:ext cx="10515600" cy="1101536"/>
          </a:xfrm>
        </p:spPr>
        <p:txBody>
          <a:bodyPr>
            <a:normAutofit fontScale="90000"/>
          </a:bodyPr>
          <a:lstStyle/>
          <a:p>
            <a:r>
              <a:rPr lang="en-US" b="1" dirty="0">
                <a:solidFill>
                  <a:schemeClr val="accent1"/>
                </a:solidFill>
              </a:rPr>
              <a:t>What does the common fund process look like? </a:t>
            </a:r>
          </a:p>
        </p:txBody>
      </p:sp>
      <p:sp>
        <p:nvSpPr>
          <p:cNvPr id="3" name="Content Placeholder 2">
            <a:extLst>
              <a:ext uri="{FF2B5EF4-FFF2-40B4-BE49-F238E27FC236}">
                <a16:creationId xmlns:a16="http://schemas.microsoft.com/office/drawing/2014/main" id="{42E774CB-88B3-3C22-B9FF-A565A6ED1103}"/>
              </a:ext>
            </a:extLst>
          </p:cNvPr>
          <p:cNvSpPr>
            <a:spLocks noGrp="1"/>
          </p:cNvSpPr>
          <p:nvPr>
            <p:ph idx="1"/>
          </p:nvPr>
        </p:nvSpPr>
        <p:spPr>
          <a:xfrm>
            <a:off x="838200" y="1466662"/>
            <a:ext cx="10515600" cy="4710301"/>
          </a:xfrm>
        </p:spPr>
        <p:txBody>
          <a:bodyPr>
            <a:normAutofit fontScale="70000" lnSpcReduction="20000"/>
          </a:bodyPr>
          <a:lstStyle/>
          <a:p>
            <a:pPr marL="0" indent="0">
              <a:buNone/>
            </a:pPr>
            <a:r>
              <a:rPr lang="en-US" dirty="0"/>
              <a:t>An approach similar to CERN </a:t>
            </a:r>
            <a:r>
              <a:rPr lang="en-US" i="1" dirty="0"/>
              <a:t>yet folding in new aspects </a:t>
            </a:r>
            <a:r>
              <a:rPr lang="en-US" dirty="0"/>
              <a:t>seems appropriate: </a:t>
            </a:r>
          </a:p>
          <a:p>
            <a:r>
              <a:rPr lang="en-US" dirty="0"/>
              <a:t>Spring RRB Meeting, </a:t>
            </a:r>
            <a:r>
              <a:rPr lang="en-US" i="1" dirty="0"/>
              <a:t>nominally first week of May</a:t>
            </a:r>
            <a:r>
              <a:rPr lang="en-US" dirty="0"/>
              <a:t>: </a:t>
            </a:r>
          </a:p>
          <a:p>
            <a:pPr lvl="1"/>
            <a:r>
              <a:rPr lang="en-US" dirty="0"/>
              <a:t>Collaboration presents summary of previous year</a:t>
            </a:r>
          </a:p>
          <a:p>
            <a:pPr lvl="1"/>
            <a:r>
              <a:rPr lang="en-US" dirty="0"/>
              <a:t>Collaboration presents projections for coming year</a:t>
            </a:r>
          </a:p>
          <a:p>
            <a:r>
              <a:rPr lang="en-US" dirty="0"/>
              <a:t> </a:t>
            </a:r>
            <a:r>
              <a:rPr lang="en-US" i="1" dirty="0"/>
              <a:t>Late Spring/Early Summer</a:t>
            </a:r>
            <a:r>
              <a:rPr lang="en-US" dirty="0"/>
              <a:t>: </a:t>
            </a:r>
          </a:p>
          <a:p>
            <a:pPr lvl="1"/>
            <a:r>
              <a:rPr lang="en-US" dirty="0"/>
              <a:t>Scrutiny group evaluates projections for coming year</a:t>
            </a:r>
          </a:p>
          <a:p>
            <a:pPr lvl="2"/>
            <a:r>
              <a:rPr lang="en-US" i="1" dirty="0"/>
              <a:t>Scrutiny group has two subject matter expert subgroups: detector and computing</a:t>
            </a:r>
          </a:p>
          <a:p>
            <a:pPr lvl="1"/>
            <a:r>
              <a:rPr lang="en-US" dirty="0"/>
              <a:t>Iteration with Collaboration</a:t>
            </a:r>
          </a:p>
          <a:p>
            <a:r>
              <a:rPr lang="en-US" dirty="0"/>
              <a:t> </a:t>
            </a:r>
            <a:r>
              <a:rPr lang="en-US" i="1" dirty="0"/>
              <a:t>Late Summer/Early Fall:</a:t>
            </a:r>
          </a:p>
          <a:p>
            <a:pPr lvl="1"/>
            <a:r>
              <a:rPr lang="en-US" i="1" dirty="0"/>
              <a:t>Draft projections passed on to funding agencies to comment</a:t>
            </a:r>
            <a:r>
              <a:rPr lang="en-US" i="1" dirty="0">
                <a:solidFill>
                  <a:srgbClr val="3333FF"/>
                </a:solidFill>
              </a:rPr>
              <a:t> – </a:t>
            </a:r>
            <a:r>
              <a:rPr lang="en-US" dirty="0">
                <a:solidFill>
                  <a:srgbClr val="3333FF"/>
                </a:solidFill>
              </a:rPr>
              <a:t>at least one month before the Fall RRB Meeting</a:t>
            </a:r>
            <a:endParaRPr lang="en-US" dirty="0"/>
          </a:p>
          <a:p>
            <a:pPr lvl="1"/>
            <a:r>
              <a:rPr lang="en-US" dirty="0"/>
              <a:t>Collaboration M&amp;O Authors frozen at fixed date</a:t>
            </a:r>
          </a:p>
          <a:p>
            <a:pPr lvl="2"/>
            <a:r>
              <a:rPr lang="en-US" dirty="0"/>
              <a:t>Sept. 30</a:t>
            </a:r>
            <a:r>
              <a:rPr lang="en-US" baseline="30000" dirty="0"/>
              <a:t>th</a:t>
            </a:r>
            <a:r>
              <a:rPr lang="en-US" dirty="0"/>
              <a:t> in the LHC system </a:t>
            </a:r>
            <a:r>
              <a:rPr lang="en-US" dirty="0">
                <a:solidFill>
                  <a:srgbClr val="3333FF"/>
                </a:solidFill>
              </a:rPr>
              <a:t>– assume the same for the EIC</a:t>
            </a:r>
            <a:endParaRPr lang="en-US" dirty="0"/>
          </a:p>
          <a:p>
            <a:pPr lvl="1"/>
            <a:r>
              <a:rPr lang="en-US" dirty="0"/>
              <a:t>Scrutiny group meets again to discuss comments from funding agencies and fold in </a:t>
            </a:r>
            <a:r>
              <a:rPr lang="en-US" dirty="0">
                <a:solidFill>
                  <a:srgbClr val="3333FF"/>
                </a:solidFill>
              </a:rPr>
              <a:t>final report</a:t>
            </a:r>
          </a:p>
          <a:p>
            <a:pPr lvl="1"/>
            <a:r>
              <a:rPr lang="en-US" dirty="0">
                <a:solidFill>
                  <a:srgbClr val="3333FF"/>
                </a:solidFill>
              </a:rPr>
              <a:t>Final report submitted to RRB co-chairs at least seven days before the Fall RRB Meeting</a:t>
            </a:r>
            <a:endParaRPr lang="en-US" dirty="0"/>
          </a:p>
          <a:p>
            <a:r>
              <a:rPr lang="en-US" dirty="0"/>
              <a:t>Fall RRB Meeting, </a:t>
            </a:r>
            <a:r>
              <a:rPr lang="en-US" i="1" dirty="0"/>
              <a:t>nominally first week of November</a:t>
            </a:r>
            <a:r>
              <a:rPr lang="en-US" dirty="0"/>
              <a:t>:</a:t>
            </a:r>
          </a:p>
          <a:p>
            <a:pPr lvl="1"/>
            <a:r>
              <a:rPr lang="en-US" dirty="0"/>
              <a:t>Actual budget presented along with scrutiny group evaluation</a:t>
            </a:r>
          </a:p>
          <a:p>
            <a:pPr lvl="1"/>
            <a:r>
              <a:rPr lang="en-US" dirty="0"/>
              <a:t>Funding Agency approval defines billing</a:t>
            </a:r>
          </a:p>
        </p:txBody>
      </p:sp>
      <p:sp>
        <p:nvSpPr>
          <p:cNvPr id="4" name="Date Placeholder 3">
            <a:extLst>
              <a:ext uri="{FF2B5EF4-FFF2-40B4-BE49-F238E27FC236}">
                <a16:creationId xmlns:a16="http://schemas.microsoft.com/office/drawing/2014/main" id="{9CBD458E-CF23-54C8-4B4E-A37106F82F82}"/>
              </a:ext>
            </a:extLst>
          </p:cNvPr>
          <p:cNvSpPr>
            <a:spLocks noGrp="1"/>
          </p:cNvSpPr>
          <p:nvPr>
            <p:ph type="dt" sz="half" idx="10"/>
          </p:nvPr>
        </p:nvSpPr>
        <p:spPr/>
        <p:txBody>
          <a:bodyPr/>
          <a:lstStyle/>
          <a:p>
            <a:r>
              <a:rPr lang="en-US" dirty="0"/>
              <a:t>11/05/2025</a:t>
            </a:r>
          </a:p>
        </p:txBody>
      </p:sp>
      <p:sp>
        <p:nvSpPr>
          <p:cNvPr id="5" name="Footer Placeholder 4">
            <a:extLst>
              <a:ext uri="{FF2B5EF4-FFF2-40B4-BE49-F238E27FC236}">
                <a16:creationId xmlns:a16="http://schemas.microsoft.com/office/drawing/2014/main" id="{5FFE1987-C4E2-F101-861C-EE9E4A2C625F}"/>
              </a:ext>
            </a:extLst>
          </p:cNvPr>
          <p:cNvSpPr>
            <a:spLocks noGrp="1"/>
          </p:cNvSpPr>
          <p:nvPr>
            <p:ph type="ftr" sz="quarter" idx="11"/>
          </p:nvPr>
        </p:nvSpPr>
        <p:spPr/>
        <p:txBody>
          <a:bodyPr/>
          <a:lstStyle/>
          <a:p>
            <a:r>
              <a:rPr lang="en-US" dirty="0"/>
              <a:t>6th EIC Resource Review Board</a:t>
            </a:r>
          </a:p>
        </p:txBody>
      </p:sp>
      <p:sp>
        <p:nvSpPr>
          <p:cNvPr id="6" name="Slide Number Placeholder 5">
            <a:extLst>
              <a:ext uri="{FF2B5EF4-FFF2-40B4-BE49-F238E27FC236}">
                <a16:creationId xmlns:a16="http://schemas.microsoft.com/office/drawing/2014/main" id="{1FB7DF41-43C8-3635-D100-9B569541F9E2}"/>
              </a:ext>
            </a:extLst>
          </p:cNvPr>
          <p:cNvSpPr>
            <a:spLocks noGrp="1"/>
          </p:cNvSpPr>
          <p:nvPr>
            <p:ph type="sldNum" sz="quarter" idx="12"/>
          </p:nvPr>
        </p:nvSpPr>
        <p:spPr/>
        <p:txBody>
          <a:bodyPr/>
          <a:lstStyle/>
          <a:p>
            <a:fld id="{283F8101-B901-4CEF-BE9E-35476C343ECF}" type="slidenum">
              <a:rPr lang="en-US" smtClean="0"/>
              <a:t>14</a:t>
            </a:fld>
            <a:endParaRPr lang="en-US" dirty="0"/>
          </a:p>
        </p:txBody>
      </p:sp>
      <p:sp>
        <p:nvSpPr>
          <p:cNvPr id="7" name="TextBox 6">
            <a:extLst>
              <a:ext uri="{FF2B5EF4-FFF2-40B4-BE49-F238E27FC236}">
                <a16:creationId xmlns:a16="http://schemas.microsoft.com/office/drawing/2014/main" id="{887F4DC2-F9BA-624D-A56B-96F4F47F5532}"/>
              </a:ext>
            </a:extLst>
          </p:cNvPr>
          <p:cNvSpPr txBox="1"/>
          <p:nvPr/>
        </p:nvSpPr>
        <p:spPr>
          <a:xfrm>
            <a:off x="279350" y="206337"/>
            <a:ext cx="5400233" cy="369332"/>
          </a:xfrm>
          <a:prstGeom prst="rect">
            <a:avLst/>
          </a:prstGeom>
          <a:noFill/>
          <a:ln>
            <a:solidFill>
              <a:schemeClr val="tx1"/>
            </a:solidFill>
          </a:ln>
        </p:spPr>
        <p:txBody>
          <a:bodyPr wrap="square" rtlCol="0">
            <a:spAutoFit/>
          </a:bodyPr>
          <a:lstStyle/>
          <a:p>
            <a:pPr algn="r"/>
            <a:r>
              <a:rPr lang="en-US" i="1" dirty="0"/>
              <a:t>Adjusted based on roles and timeline of Scrutiny Groups </a:t>
            </a:r>
          </a:p>
        </p:txBody>
      </p:sp>
      <p:sp>
        <p:nvSpPr>
          <p:cNvPr id="8" name="TextBox 7">
            <a:extLst>
              <a:ext uri="{FF2B5EF4-FFF2-40B4-BE49-F238E27FC236}">
                <a16:creationId xmlns:a16="http://schemas.microsoft.com/office/drawing/2014/main" id="{21AEB370-D139-BF40-8102-3D204799F13E}"/>
              </a:ext>
            </a:extLst>
          </p:cNvPr>
          <p:cNvSpPr txBox="1"/>
          <p:nvPr/>
        </p:nvSpPr>
        <p:spPr>
          <a:xfrm>
            <a:off x="10470524" y="185739"/>
            <a:ext cx="1442126" cy="369332"/>
          </a:xfrm>
          <a:prstGeom prst="rect">
            <a:avLst/>
          </a:prstGeom>
          <a:solidFill>
            <a:srgbClr val="FFC000"/>
          </a:solidFill>
        </p:spPr>
        <p:txBody>
          <a:bodyPr wrap="none" rtlCol="0">
            <a:spAutoFit/>
          </a:bodyPr>
          <a:lstStyle/>
          <a:p>
            <a:r>
              <a:rPr lang="en-US" dirty="0"/>
              <a:t>Action Item II</a:t>
            </a:r>
          </a:p>
        </p:txBody>
      </p:sp>
    </p:spTree>
    <p:extLst>
      <p:ext uri="{BB962C8B-B14F-4D97-AF65-F5344CB8AC3E}">
        <p14:creationId xmlns:p14="http://schemas.microsoft.com/office/powerpoint/2010/main" val="42537006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7F35E4-3296-4D4E-512D-495CC8EAEF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C5A8AD-CCC5-9357-6D8F-5D41B26993D4}"/>
              </a:ext>
            </a:extLst>
          </p:cNvPr>
          <p:cNvSpPr>
            <a:spLocks noGrp="1"/>
          </p:cNvSpPr>
          <p:nvPr>
            <p:ph type="title"/>
          </p:nvPr>
        </p:nvSpPr>
        <p:spPr>
          <a:xfrm>
            <a:off x="838200" y="365126"/>
            <a:ext cx="10515600" cy="1101536"/>
          </a:xfrm>
        </p:spPr>
        <p:txBody>
          <a:bodyPr/>
          <a:lstStyle/>
          <a:p>
            <a:r>
              <a:rPr lang="en-US" b="1" dirty="0">
                <a:solidFill>
                  <a:schemeClr val="accent1"/>
                </a:solidFill>
              </a:rPr>
              <a:t>Scrutiny Cycle - DRAFT</a:t>
            </a:r>
          </a:p>
        </p:txBody>
      </p:sp>
      <p:sp>
        <p:nvSpPr>
          <p:cNvPr id="4" name="Date Placeholder 3">
            <a:extLst>
              <a:ext uri="{FF2B5EF4-FFF2-40B4-BE49-F238E27FC236}">
                <a16:creationId xmlns:a16="http://schemas.microsoft.com/office/drawing/2014/main" id="{E7F86378-64F2-9C90-4033-C9AE14B8A29A}"/>
              </a:ext>
            </a:extLst>
          </p:cNvPr>
          <p:cNvSpPr>
            <a:spLocks noGrp="1"/>
          </p:cNvSpPr>
          <p:nvPr>
            <p:ph type="dt" sz="half" idx="10"/>
          </p:nvPr>
        </p:nvSpPr>
        <p:spPr/>
        <p:txBody>
          <a:bodyPr/>
          <a:lstStyle/>
          <a:p>
            <a:r>
              <a:rPr lang="en-US" dirty="0"/>
              <a:t>11/05/2025</a:t>
            </a:r>
          </a:p>
        </p:txBody>
      </p:sp>
      <p:sp>
        <p:nvSpPr>
          <p:cNvPr id="5" name="Footer Placeholder 4">
            <a:extLst>
              <a:ext uri="{FF2B5EF4-FFF2-40B4-BE49-F238E27FC236}">
                <a16:creationId xmlns:a16="http://schemas.microsoft.com/office/drawing/2014/main" id="{24D94405-C610-4D21-7F06-4EB44C6B984B}"/>
              </a:ext>
            </a:extLst>
          </p:cNvPr>
          <p:cNvSpPr>
            <a:spLocks noGrp="1"/>
          </p:cNvSpPr>
          <p:nvPr>
            <p:ph type="ftr" sz="quarter" idx="11"/>
          </p:nvPr>
        </p:nvSpPr>
        <p:spPr/>
        <p:txBody>
          <a:bodyPr/>
          <a:lstStyle/>
          <a:p>
            <a:r>
              <a:rPr lang="en-US" dirty="0"/>
              <a:t>6th EIC Resource Review Board</a:t>
            </a:r>
          </a:p>
        </p:txBody>
      </p:sp>
      <p:sp>
        <p:nvSpPr>
          <p:cNvPr id="6" name="Slide Number Placeholder 5">
            <a:extLst>
              <a:ext uri="{FF2B5EF4-FFF2-40B4-BE49-F238E27FC236}">
                <a16:creationId xmlns:a16="http://schemas.microsoft.com/office/drawing/2014/main" id="{4F1A60E1-D597-EA75-E9CB-485CEC0CD034}"/>
              </a:ext>
            </a:extLst>
          </p:cNvPr>
          <p:cNvSpPr>
            <a:spLocks noGrp="1"/>
          </p:cNvSpPr>
          <p:nvPr>
            <p:ph type="sldNum" sz="quarter" idx="12"/>
          </p:nvPr>
        </p:nvSpPr>
        <p:spPr/>
        <p:txBody>
          <a:bodyPr/>
          <a:lstStyle/>
          <a:p>
            <a:fld id="{283F8101-B901-4CEF-BE9E-35476C343ECF}" type="slidenum">
              <a:rPr lang="en-US" smtClean="0"/>
              <a:t>15</a:t>
            </a:fld>
            <a:endParaRPr lang="en-US"/>
          </a:p>
        </p:txBody>
      </p:sp>
      <p:sp>
        <p:nvSpPr>
          <p:cNvPr id="7" name="TextBox 6">
            <a:extLst>
              <a:ext uri="{FF2B5EF4-FFF2-40B4-BE49-F238E27FC236}">
                <a16:creationId xmlns:a16="http://schemas.microsoft.com/office/drawing/2014/main" id="{4085B982-6812-7819-5C97-83D446338882}"/>
              </a:ext>
            </a:extLst>
          </p:cNvPr>
          <p:cNvSpPr txBox="1"/>
          <p:nvPr/>
        </p:nvSpPr>
        <p:spPr>
          <a:xfrm>
            <a:off x="10470524" y="185739"/>
            <a:ext cx="1442126" cy="369332"/>
          </a:xfrm>
          <a:prstGeom prst="rect">
            <a:avLst/>
          </a:prstGeom>
          <a:solidFill>
            <a:srgbClr val="FFC000"/>
          </a:solidFill>
        </p:spPr>
        <p:txBody>
          <a:bodyPr wrap="none" rtlCol="0">
            <a:spAutoFit/>
          </a:bodyPr>
          <a:lstStyle/>
          <a:p>
            <a:r>
              <a:rPr lang="en-US" dirty="0"/>
              <a:t>Action Item II</a:t>
            </a:r>
          </a:p>
        </p:txBody>
      </p:sp>
      <p:sp>
        <p:nvSpPr>
          <p:cNvPr id="9" name="Content Placeholder 8">
            <a:extLst>
              <a:ext uri="{FF2B5EF4-FFF2-40B4-BE49-F238E27FC236}">
                <a16:creationId xmlns:a16="http://schemas.microsoft.com/office/drawing/2014/main" id="{7280F912-2348-9C8F-FBB8-D6FFD4022780}"/>
              </a:ext>
            </a:extLst>
          </p:cNvPr>
          <p:cNvSpPr>
            <a:spLocks noGrp="1"/>
          </p:cNvSpPr>
          <p:nvPr>
            <p:ph idx="1"/>
          </p:nvPr>
        </p:nvSpPr>
        <p:spPr>
          <a:xfrm>
            <a:off x="892629" y="1575254"/>
            <a:ext cx="10515600" cy="4351338"/>
          </a:xfrm>
        </p:spPr>
        <p:txBody>
          <a:bodyPr>
            <a:normAutofit fontScale="85000" lnSpcReduction="20000"/>
          </a:bodyPr>
          <a:lstStyle/>
          <a:p>
            <a:r>
              <a:rPr lang="en-US" dirty="0"/>
              <a:t>1</a:t>
            </a:r>
            <a:r>
              <a:rPr lang="en-US" baseline="30000" dirty="0"/>
              <a:t>st</a:t>
            </a:r>
            <a:r>
              <a:rPr lang="en-US" dirty="0"/>
              <a:t> week of May – RRB Spring Meeting</a:t>
            </a:r>
          </a:p>
          <a:p>
            <a:r>
              <a:rPr lang="en-US" dirty="0"/>
              <a:t>May – Initial Scrutiny Group meeting</a:t>
            </a:r>
          </a:p>
          <a:p>
            <a:r>
              <a:rPr lang="en-US" dirty="0"/>
              <a:t>June – Scrutiny Group </a:t>
            </a:r>
            <a:r>
              <a:rPr lang="en-US" dirty="0" err="1"/>
              <a:t>followup</a:t>
            </a:r>
            <a:r>
              <a:rPr lang="en-US" dirty="0"/>
              <a:t> meetings with experiment and computing</a:t>
            </a:r>
          </a:p>
          <a:p>
            <a:r>
              <a:rPr lang="en-US" dirty="0"/>
              <a:t>July-August – Scrutiny Group work ongoing</a:t>
            </a:r>
          </a:p>
          <a:p>
            <a:r>
              <a:rPr lang="en-US" dirty="0"/>
              <a:t>Early September – Final Scrutiny Group meeting</a:t>
            </a:r>
          </a:p>
          <a:p>
            <a:r>
              <a:rPr lang="en-US" dirty="0"/>
              <a:t>Middle of September – Complete draft report elements</a:t>
            </a:r>
          </a:p>
          <a:p>
            <a:r>
              <a:rPr lang="en-US" dirty="0"/>
              <a:t>Last week of September – </a:t>
            </a:r>
            <a:r>
              <a:rPr lang="en-US" dirty="0" err="1"/>
              <a:t>ePIC</a:t>
            </a:r>
            <a:r>
              <a:rPr lang="en-US" dirty="0"/>
              <a:t> and EICO fact check</a:t>
            </a:r>
          </a:p>
          <a:p>
            <a:r>
              <a:rPr lang="en-US" dirty="0"/>
              <a:t>September 30 – Collaboration PhD Level Authors confirmed</a:t>
            </a:r>
          </a:p>
          <a:p>
            <a:r>
              <a:rPr lang="en-US" dirty="0"/>
              <a:t>1</a:t>
            </a:r>
            <a:r>
              <a:rPr lang="en-US" baseline="30000" dirty="0"/>
              <a:t>st</a:t>
            </a:r>
            <a:r>
              <a:rPr lang="en-US" dirty="0"/>
              <a:t> week of October – Submit Scrutiny Group draft reports to RRB</a:t>
            </a:r>
          </a:p>
          <a:p>
            <a:r>
              <a:rPr lang="en-US" dirty="0"/>
              <a:t>Last week of October – Submit Scrutiny Group final reports</a:t>
            </a:r>
          </a:p>
          <a:p>
            <a:r>
              <a:rPr lang="en-US" dirty="0"/>
              <a:t>1</a:t>
            </a:r>
            <a:r>
              <a:rPr lang="en-US" baseline="30000" dirty="0"/>
              <a:t>st</a:t>
            </a:r>
            <a:r>
              <a:rPr lang="en-US" dirty="0"/>
              <a:t> week of November – RRB Fall Meeting</a:t>
            </a:r>
          </a:p>
        </p:txBody>
      </p:sp>
    </p:spTree>
    <p:extLst>
      <p:ext uri="{BB962C8B-B14F-4D97-AF65-F5344CB8AC3E}">
        <p14:creationId xmlns:p14="http://schemas.microsoft.com/office/powerpoint/2010/main" val="18013655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8C11D-FD7C-692E-942A-CA2B92200C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B452B5-39A4-4732-11CB-38BAF1AE2AB6}"/>
              </a:ext>
            </a:extLst>
          </p:cNvPr>
          <p:cNvSpPr>
            <a:spLocks noGrp="1"/>
          </p:cNvSpPr>
          <p:nvPr>
            <p:ph type="title"/>
          </p:nvPr>
        </p:nvSpPr>
        <p:spPr>
          <a:xfrm>
            <a:off x="838200" y="365126"/>
            <a:ext cx="10515600" cy="1101536"/>
          </a:xfrm>
        </p:spPr>
        <p:txBody>
          <a:bodyPr/>
          <a:lstStyle/>
          <a:p>
            <a:r>
              <a:rPr lang="en-US" b="1" dirty="0">
                <a:solidFill>
                  <a:schemeClr val="accent1"/>
                </a:solidFill>
              </a:rPr>
              <a:t>Action Item III – Engagement and Coordination</a:t>
            </a:r>
          </a:p>
        </p:txBody>
      </p:sp>
      <p:sp>
        <p:nvSpPr>
          <p:cNvPr id="3" name="Content Placeholder 2">
            <a:extLst>
              <a:ext uri="{FF2B5EF4-FFF2-40B4-BE49-F238E27FC236}">
                <a16:creationId xmlns:a16="http://schemas.microsoft.com/office/drawing/2014/main" id="{F82E7DD1-CC54-4628-0307-FFD8B66346D3}"/>
              </a:ext>
            </a:extLst>
          </p:cNvPr>
          <p:cNvSpPr>
            <a:spLocks noGrp="1"/>
          </p:cNvSpPr>
          <p:nvPr>
            <p:ph idx="1"/>
          </p:nvPr>
        </p:nvSpPr>
        <p:spPr>
          <a:xfrm>
            <a:off x="838200" y="1466662"/>
            <a:ext cx="10515600" cy="4710301"/>
          </a:xfrm>
        </p:spPr>
        <p:txBody>
          <a:bodyPr>
            <a:normAutofit/>
          </a:bodyPr>
          <a:lstStyle/>
          <a:p>
            <a:r>
              <a:rPr lang="en-US" dirty="0"/>
              <a:t>Questions and comments to prepare for upcoming RRBs:</a:t>
            </a:r>
          </a:p>
          <a:p>
            <a:pPr lvl="1">
              <a:buFont typeface="Courier New" panose="02070309020205020404" pitchFamily="49" charset="0"/>
              <a:buChar char="o"/>
            </a:pPr>
            <a:r>
              <a:rPr lang="en-US" dirty="0"/>
              <a:t>Size of the contribution: Should be small enough to not discourage increase of collaboration and commitment, but not so small that large number of participants could be enrolled without agreeing on contributions. A small but non-negligible common fund contribution per participant to outreach would serve as a counter- factor against the size of the contribution.</a:t>
            </a:r>
          </a:p>
          <a:p>
            <a:pPr lvl="1">
              <a:buFont typeface="Courier New" panose="02070309020205020404" pitchFamily="49" charset="0"/>
              <a:buChar char="o"/>
            </a:pPr>
            <a:r>
              <a:rPr lang="en-US" dirty="0"/>
              <a:t>Can funding for outreach efforts be started early before the common funds are in place? Outreach funding at the levels of $10k – could be supported by BNL management.</a:t>
            </a:r>
          </a:p>
          <a:p>
            <a:pPr marL="457200" lvl="1" indent="0">
              <a:buNone/>
            </a:pPr>
            <a:r>
              <a:rPr lang="en-US" dirty="0">
                <a:solidFill>
                  <a:schemeClr val="bg1">
                    <a:lumMod val="65000"/>
                  </a:schemeClr>
                </a:solidFill>
              </a:rPr>
              <a:t>(see also earlier):</a:t>
            </a:r>
          </a:p>
          <a:p>
            <a:pPr lvl="1">
              <a:buFont typeface="Courier New" panose="02070309020205020404" pitchFamily="49" charset="0"/>
              <a:buChar char="o"/>
            </a:pPr>
            <a:r>
              <a:rPr lang="en-US" dirty="0"/>
              <a:t>Outreach efforts across the countries could be coordinated and materials could be funded locally. </a:t>
            </a:r>
          </a:p>
        </p:txBody>
      </p:sp>
      <p:sp>
        <p:nvSpPr>
          <p:cNvPr id="4" name="Date Placeholder 3">
            <a:extLst>
              <a:ext uri="{FF2B5EF4-FFF2-40B4-BE49-F238E27FC236}">
                <a16:creationId xmlns:a16="http://schemas.microsoft.com/office/drawing/2014/main" id="{DEB533CA-E64C-AFBF-BA07-58CF8219D478}"/>
              </a:ext>
            </a:extLst>
          </p:cNvPr>
          <p:cNvSpPr>
            <a:spLocks noGrp="1"/>
          </p:cNvSpPr>
          <p:nvPr>
            <p:ph type="dt" sz="half" idx="10"/>
          </p:nvPr>
        </p:nvSpPr>
        <p:spPr/>
        <p:txBody>
          <a:bodyPr/>
          <a:lstStyle/>
          <a:p>
            <a:r>
              <a:rPr lang="en-US" dirty="0"/>
              <a:t>11/05/2025</a:t>
            </a:r>
          </a:p>
        </p:txBody>
      </p:sp>
      <p:sp>
        <p:nvSpPr>
          <p:cNvPr id="5" name="Footer Placeholder 4">
            <a:extLst>
              <a:ext uri="{FF2B5EF4-FFF2-40B4-BE49-F238E27FC236}">
                <a16:creationId xmlns:a16="http://schemas.microsoft.com/office/drawing/2014/main" id="{EA06687A-709C-7E65-959B-EED6B20B1BFA}"/>
              </a:ext>
            </a:extLst>
          </p:cNvPr>
          <p:cNvSpPr>
            <a:spLocks noGrp="1"/>
          </p:cNvSpPr>
          <p:nvPr>
            <p:ph type="ftr" sz="quarter" idx="11"/>
          </p:nvPr>
        </p:nvSpPr>
        <p:spPr/>
        <p:txBody>
          <a:bodyPr/>
          <a:lstStyle/>
          <a:p>
            <a:r>
              <a:rPr lang="en-US" dirty="0"/>
              <a:t>6th EIC Resource Review Board</a:t>
            </a:r>
          </a:p>
        </p:txBody>
      </p:sp>
      <p:sp>
        <p:nvSpPr>
          <p:cNvPr id="6" name="Slide Number Placeholder 5">
            <a:extLst>
              <a:ext uri="{FF2B5EF4-FFF2-40B4-BE49-F238E27FC236}">
                <a16:creationId xmlns:a16="http://schemas.microsoft.com/office/drawing/2014/main" id="{C673C610-D54D-B520-2DD1-D82A8237D82F}"/>
              </a:ext>
            </a:extLst>
          </p:cNvPr>
          <p:cNvSpPr>
            <a:spLocks noGrp="1"/>
          </p:cNvSpPr>
          <p:nvPr>
            <p:ph type="sldNum" sz="quarter" idx="12"/>
          </p:nvPr>
        </p:nvSpPr>
        <p:spPr/>
        <p:txBody>
          <a:bodyPr/>
          <a:lstStyle/>
          <a:p>
            <a:fld id="{283F8101-B901-4CEF-BE9E-35476C343ECF}" type="slidenum">
              <a:rPr lang="en-US" smtClean="0"/>
              <a:t>16</a:t>
            </a:fld>
            <a:endParaRPr lang="en-US"/>
          </a:p>
        </p:txBody>
      </p:sp>
      <p:sp>
        <p:nvSpPr>
          <p:cNvPr id="7" name="TextBox 6">
            <a:extLst>
              <a:ext uri="{FF2B5EF4-FFF2-40B4-BE49-F238E27FC236}">
                <a16:creationId xmlns:a16="http://schemas.microsoft.com/office/drawing/2014/main" id="{4376CD02-EC27-384F-D58C-94E124B09EC7}"/>
              </a:ext>
            </a:extLst>
          </p:cNvPr>
          <p:cNvSpPr txBox="1"/>
          <p:nvPr/>
        </p:nvSpPr>
        <p:spPr>
          <a:xfrm>
            <a:off x="10470524" y="185739"/>
            <a:ext cx="1499834" cy="369332"/>
          </a:xfrm>
          <a:prstGeom prst="rect">
            <a:avLst/>
          </a:prstGeom>
          <a:solidFill>
            <a:srgbClr val="FFC000"/>
          </a:solidFill>
        </p:spPr>
        <p:txBody>
          <a:bodyPr wrap="none" rtlCol="0">
            <a:spAutoFit/>
          </a:bodyPr>
          <a:lstStyle/>
          <a:p>
            <a:r>
              <a:rPr lang="en-US" dirty="0"/>
              <a:t>Action Item III</a:t>
            </a:r>
          </a:p>
        </p:txBody>
      </p:sp>
    </p:spTree>
    <p:extLst>
      <p:ext uri="{BB962C8B-B14F-4D97-AF65-F5344CB8AC3E}">
        <p14:creationId xmlns:p14="http://schemas.microsoft.com/office/powerpoint/2010/main" val="5175952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5848A-8972-521A-D585-541259E194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524F1D-4B51-FB96-107D-9A1D41080122}"/>
              </a:ext>
            </a:extLst>
          </p:cNvPr>
          <p:cNvSpPr>
            <a:spLocks noGrp="1"/>
          </p:cNvSpPr>
          <p:nvPr>
            <p:ph type="title"/>
          </p:nvPr>
        </p:nvSpPr>
        <p:spPr>
          <a:xfrm>
            <a:off x="838200" y="365126"/>
            <a:ext cx="10515600" cy="1101536"/>
          </a:xfrm>
        </p:spPr>
        <p:txBody>
          <a:bodyPr/>
          <a:lstStyle/>
          <a:p>
            <a:r>
              <a:rPr lang="en-US" b="1" dirty="0">
                <a:solidFill>
                  <a:schemeClr val="accent1"/>
                </a:solidFill>
              </a:rPr>
              <a:t>Action Item III – Engagement and Coordination</a:t>
            </a:r>
          </a:p>
        </p:txBody>
      </p:sp>
      <p:sp>
        <p:nvSpPr>
          <p:cNvPr id="3" name="Content Placeholder 2">
            <a:extLst>
              <a:ext uri="{FF2B5EF4-FFF2-40B4-BE49-F238E27FC236}">
                <a16:creationId xmlns:a16="http://schemas.microsoft.com/office/drawing/2014/main" id="{A7FF2797-4E7E-74E8-EFC0-095338709CBD}"/>
              </a:ext>
            </a:extLst>
          </p:cNvPr>
          <p:cNvSpPr>
            <a:spLocks noGrp="1"/>
          </p:cNvSpPr>
          <p:nvPr>
            <p:ph idx="1"/>
          </p:nvPr>
        </p:nvSpPr>
        <p:spPr>
          <a:xfrm>
            <a:off x="838200" y="1466662"/>
            <a:ext cx="10308771" cy="4710301"/>
          </a:xfrm>
        </p:spPr>
        <p:txBody>
          <a:bodyPr>
            <a:normAutofit fontScale="85000" lnSpcReduction="20000"/>
          </a:bodyPr>
          <a:lstStyle/>
          <a:p>
            <a:r>
              <a:rPr lang="en-US" dirty="0"/>
              <a:t>Questions and comments to prepare for upcoming RRBs:</a:t>
            </a:r>
          </a:p>
          <a:p>
            <a:pPr lvl="1">
              <a:buFont typeface="Courier New" panose="02070309020205020404" pitchFamily="49" charset="0"/>
              <a:buChar char="o"/>
            </a:pPr>
            <a:r>
              <a:rPr lang="en-US" dirty="0"/>
              <a:t>Size of the contribution: Should be small enough to not discourage increase of collaboration and commitment, but not so small that large number of participants could be enrolled without agreeing on contributions. A small but non-negligible common fund contribution per participant to outreach would serve as a counter- factor against the size of the contribution.</a:t>
            </a:r>
          </a:p>
          <a:p>
            <a:pPr lvl="2">
              <a:buFont typeface="Courier New" panose="02070309020205020404" pitchFamily="49" charset="0"/>
              <a:buChar char="o"/>
            </a:pPr>
            <a:r>
              <a:rPr lang="en-US" dirty="0">
                <a:solidFill>
                  <a:srgbClr val="3333FF"/>
                </a:solidFill>
              </a:rPr>
              <a:t>Assuming 1000+ PhD-level </a:t>
            </a:r>
            <a:r>
              <a:rPr lang="en-US" dirty="0" err="1">
                <a:solidFill>
                  <a:srgbClr val="3333FF"/>
                </a:solidFill>
              </a:rPr>
              <a:t>ePIC</a:t>
            </a:r>
            <a:r>
              <a:rPr lang="en-US" dirty="0">
                <a:solidFill>
                  <a:srgbClr val="3333FF"/>
                </a:solidFill>
              </a:rPr>
              <a:t> members, the size of the contributions is in the range of $3K to $6K for category A and $1.6K to $3K for category C. So a few-k$ but less than 10 k$.</a:t>
            </a:r>
          </a:p>
          <a:p>
            <a:pPr lvl="2">
              <a:buFont typeface="Courier New" panose="02070309020205020404" pitchFamily="49" charset="0"/>
              <a:buChar char="o"/>
            </a:pPr>
            <a:r>
              <a:rPr lang="en-US" dirty="0">
                <a:solidFill>
                  <a:srgbClr val="3333FF"/>
                </a:solidFill>
              </a:rPr>
              <a:t>The latter seems already to have been taken care of with the concepts of flexibilities and spokesperson’s discretion (section 4.5 of common fund document).</a:t>
            </a:r>
          </a:p>
          <a:p>
            <a:pPr lvl="1">
              <a:buFont typeface="Courier New" panose="02070309020205020404" pitchFamily="49" charset="0"/>
              <a:buChar char="o"/>
            </a:pPr>
            <a:r>
              <a:rPr lang="en-US" dirty="0"/>
              <a:t>Can funding for outreach efforts be started early before the common funds are in place? Outreach funding at the levels of $10k – could be supported by BNL management.</a:t>
            </a:r>
          </a:p>
          <a:p>
            <a:pPr lvl="2">
              <a:buFont typeface="Courier New" panose="02070309020205020404" pitchFamily="49" charset="0"/>
              <a:buChar char="o"/>
            </a:pPr>
            <a:r>
              <a:rPr lang="en-US" dirty="0">
                <a:solidFill>
                  <a:srgbClr val="3333FF"/>
                </a:solidFill>
              </a:rPr>
              <a:t>Outreach funding at the levels of $10K could be supported by BNL management to expedite outreach efforts </a:t>
            </a:r>
            <a:r>
              <a:rPr lang="en-US" dirty="0">
                <a:solidFill>
                  <a:srgbClr val="3333FF"/>
                </a:solidFill>
                <a:sym typeface="Wingdings" panose="05000000000000000000" pitchFamily="2" charset="2"/>
              </a:rPr>
              <a:t></a:t>
            </a:r>
            <a:r>
              <a:rPr lang="en-US" dirty="0">
                <a:solidFill>
                  <a:srgbClr val="3333FF"/>
                </a:solidFill>
              </a:rPr>
              <a:t> Can we assume to start global strategy support at this level in CY2026?</a:t>
            </a:r>
          </a:p>
          <a:p>
            <a:pPr lvl="1">
              <a:buFont typeface="Courier New" panose="02070309020205020404" pitchFamily="49" charset="0"/>
              <a:buChar char="o"/>
            </a:pPr>
            <a:r>
              <a:rPr lang="en-US" dirty="0"/>
              <a:t>Outreach efforts across the countries could be coordinated and materials could be funded locally. </a:t>
            </a:r>
          </a:p>
          <a:p>
            <a:pPr lvl="2">
              <a:buFont typeface="Courier New" panose="02070309020205020404" pitchFamily="49" charset="0"/>
              <a:buChar char="o"/>
            </a:pPr>
            <a:r>
              <a:rPr lang="en-US" dirty="0">
                <a:solidFill>
                  <a:srgbClr val="00B0F0"/>
                </a:solidFill>
              </a:rPr>
              <a:t>Outreach-related funding in category C can just be collected at the host lab or another institution and administered centrally – materials could be funded locally</a:t>
            </a:r>
          </a:p>
          <a:p>
            <a:pPr lvl="2">
              <a:buFont typeface="Courier New" panose="02070309020205020404" pitchFamily="49" charset="0"/>
              <a:buChar char="o"/>
            </a:pPr>
            <a:r>
              <a:rPr lang="en-US" dirty="0">
                <a:solidFill>
                  <a:srgbClr val="3333FF"/>
                </a:solidFill>
              </a:rPr>
              <a:t>It would be beneficial to link this to the outreach funding above </a:t>
            </a:r>
            <a:r>
              <a:rPr lang="en-US" dirty="0">
                <a:solidFill>
                  <a:srgbClr val="3333FF"/>
                </a:solidFill>
                <a:sym typeface="Wingdings" panose="05000000000000000000" pitchFamily="2" charset="2"/>
              </a:rPr>
              <a:t> Is it possible to</a:t>
            </a:r>
            <a:r>
              <a:rPr lang="en-US" dirty="0">
                <a:solidFill>
                  <a:srgbClr val="3333FF"/>
                </a:solidFill>
              </a:rPr>
              <a:t> start the process of coordination and materials for the global strategy support in CY2026 also locally (at small level)?</a:t>
            </a:r>
          </a:p>
        </p:txBody>
      </p:sp>
      <p:sp>
        <p:nvSpPr>
          <p:cNvPr id="4" name="Date Placeholder 3">
            <a:extLst>
              <a:ext uri="{FF2B5EF4-FFF2-40B4-BE49-F238E27FC236}">
                <a16:creationId xmlns:a16="http://schemas.microsoft.com/office/drawing/2014/main" id="{71B10FB4-E77B-A4F6-FAE8-415C86FE122F}"/>
              </a:ext>
            </a:extLst>
          </p:cNvPr>
          <p:cNvSpPr>
            <a:spLocks noGrp="1"/>
          </p:cNvSpPr>
          <p:nvPr>
            <p:ph type="dt" sz="half" idx="10"/>
          </p:nvPr>
        </p:nvSpPr>
        <p:spPr/>
        <p:txBody>
          <a:bodyPr/>
          <a:lstStyle/>
          <a:p>
            <a:r>
              <a:rPr lang="en-US" dirty="0"/>
              <a:t>11/05/2025</a:t>
            </a:r>
          </a:p>
        </p:txBody>
      </p:sp>
      <p:sp>
        <p:nvSpPr>
          <p:cNvPr id="5" name="Footer Placeholder 4">
            <a:extLst>
              <a:ext uri="{FF2B5EF4-FFF2-40B4-BE49-F238E27FC236}">
                <a16:creationId xmlns:a16="http://schemas.microsoft.com/office/drawing/2014/main" id="{1DD7AF17-B092-4B0E-6D75-1181F95A9D67}"/>
              </a:ext>
            </a:extLst>
          </p:cNvPr>
          <p:cNvSpPr>
            <a:spLocks noGrp="1"/>
          </p:cNvSpPr>
          <p:nvPr>
            <p:ph type="ftr" sz="quarter" idx="11"/>
          </p:nvPr>
        </p:nvSpPr>
        <p:spPr/>
        <p:txBody>
          <a:bodyPr/>
          <a:lstStyle/>
          <a:p>
            <a:r>
              <a:rPr lang="en-US" dirty="0"/>
              <a:t>6th EIC Resource Review Board</a:t>
            </a:r>
          </a:p>
        </p:txBody>
      </p:sp>
      <p:sp>
        <p:nvSpPr>
          <p:cNvPr id="6" name="Slide Number Placeholder 5">
            <a:extLst>
              <a:ext uri="{FF2B5EF4-FFF2-40B4-BE49-F238E27FC236}">
                <a16:creationId xmlns:a16="http://schemas.microsoft.com/office/drawing/2014/main" id="{352F3F2E-E404-E792-A12D-538D08A8382E}"/>
              </a:ext>
            </a:extLst>
          </p:cNvPr>
          <p:cNvSpPr>
            <a:spLocks noGrp="1"/>
          </p:cNvSpPr>
          <p:nvPr>
            <p:ph type="sldNum" sz="quarter" idx="12"/>
          </p:nvPr>
        </p:nvSpPr>
        <p:spPr/>
        <p:txBody>
          <a:bodyPr/>
          <a:lstStyle/>
          <a:p>
            <a:fld id="{283F8101-B901-4CEF-BE9E-35476C343ECF}" type="slidenum">
              <a:rPr lang="en-US" smtClean="0"/>
              <a:t>17</a:t>
            </a:fld>
            <a:endParaRPr lang="en-US"/>
          </a:p>
        </p:txBody>
      </p:sp>
      <p:sp>
        <p:nvSpPr>
          <p:cNvPr id="7" name="TextBox 6">
            <a:extLst>
              <a:ext uri="{FF2B5EF4-FFF2-40B4-BE49-F238E27FC236}">
                <a16:creationId xmlns:a16="http://schemas.microsoft.com/office/drawing/2014/main" id="{54877AA3-7337-C09F-700E-00E198A6A7E1}"/>
              </a:ext>
            </a:extLst>
          </p:cNvPr>
          <p:cNvSpPr txBox="1"/>
          <p:nvPr/>
        </p:nvSpPr>
        <p:spPr>
          <a:xfrm>
            <a:off x="10470524" y="185739"/>
            <a:ext cx="1499834" cy="369332"/>
          </a:xfrm>
          <a:prstGeom prst="rect">
            <a:avLst/>
          </a:prstGeom>
          <a:solidFill>
            <a:srgbClr val="FFC000"/>
          </a:solidFill>
        </p:spPr>
        <p:txBody>
          <a:bodyPr wrap="none" rtlCol="0">
            <a:spAutoFit/>
          </a:bodyPr>
          <a:lstStyle/>
          <a:p>
            <a:r>
              <a:rPr lang="en-US" dirty="0"/>
              <a:t>Action Item III</a:t>
            </a:r>
          </a:p>
        </p:txBody>
      </p:sp>
    </p:spTree>
    <p:extLst>
      <p:ext uri="{BB962C8B-B14F-4D97-AF65-F5344CB8AC3E}">
        <p14:creationId xmlns:p14="http://schemas.microsoft.com/office/powerpoint/2010/main" val="21213698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025527-572D-9CA3-0CA0-67304E2FB3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7B0A96-BF17-4A20-E2A5-76706A169870}"/>
              </a:ext>
            </a:extLst>
          </p:cNvPr>
          <p:cNvSpPr>
            <a:spLocks noGrp="1"/>
          </p:cNvSpPr>
          <p:nvPr>
            <p:ph type="title"/>
          </p:nvPr>
        </p:nvSpPr>
        <p:spPr>
          <a:xfrm>
            <a:off x="838200" y="365126"/>
            <a:ext cx="10515600" cy="1101536"/>
          </a:xfrm>
        </p:spPr>
        <p:txBody>
          <a:bodyPr/>
          <a:lstStyle/>
          <a:p>
            <a:r>
              <a:rPr lang="en-US" b="1" dirty="0">
                <a:solidFill>
                  <a:schemeClr val="accent1"/>
                </a:solidFill>
              </a:rPr>
              <a:t>Backup</a:t>
            </a:r>
          </a:p>
        </p:txBody>
      </p:sp>
      <p:sp>
        <p:nvSpPr>
          <p:cNvPr id="4" name="Date Placeholder 3">
            <a:extLst>
              <a:ext uri="{FF2B5EF4-FFF2-40B4-BE49-F238E27FC236}">
                <a16:creationId xmlns:a16="http://schemas.microsoft.com/office/drawing/2014/main" id="{F5E05650-029A-058A-7453-F295E399CC41}"/>
              </a:ext>
            </a:extLst>
          </p:cNvPr>
          <p:cNvSpPr>
            <a:spLocks noGrp="1"/>
          </p:cNvSpPr>
          <p:nvPr>
            <p:ph type="dt" sz="half" idx="10"/>
          </p:nvPr>
        </p:nvSpPr>
        <p:spPr/>
        <p:txBody>
          <a:bodyPr/>
          <a:lstStyle/>
          <a:p>
            <a:r>
              <a:rPr lang="en-US" dirty="0"/>
              <a:t>11/05/2025</a:t>
            </a:r>
          </a:p>
        </p:txBody>
      </p:sp>
      <p:sp>
        <p:nvSpPr>
          <p:cNvPr id="5" name="Footer Placeholder 4">
            <a:extLst>
              <a:ext uri="{FF2B5EF4-FFF2-40B4-BE49-F238E27FC236}">
                <a16:creationId xmlns:a16="http://schemas.microsoft.com/office/drawing/2014/main" id="{08003C37-75E3-00C7-6E9C-553EEC6A73BA}"/>
              </a:ext>
            </a:extLst>
          </p:cNvPr>
          <p:cNvSpPr>
            <a:spLocks noGrp="1"/>
          </p:cNvSpPr>
          <p:nvPr>
            <p:ph type="ftr" sz="quarter" idx="11"/>
          </p:nvPr>
        </p:nvSpPr>
        <p:spPr/>
        <p:txBody>
          <a:bodyPr/>
          <a:lstStyle/>
          <a:p>
            <a:r>
              <a:rPr lang="en-US" dirty="0"/>
              <a:t>6th EIC Resource Review Board</a:t>
            </a:r>
          </a:p>
        </p:txBody>
      </p:sp>
      <p:sp>
        <p:nvSpPr>
          <p:cNvPr id="6" name="Slide Number Placeholder 5">
            <a:extLst>
              <a:ext uri="{FF2B5EF4-FFF2-40B4-BE49-F238E27FC236}">
                <a16:creationId xmlns:a16="http://schemas.microsoft.com/office/drawing/2014/main" id="{3F2BD336-0BF2-5B7D-0391-E8B6467BCF1A}"/>
              </a:ext>
            </a:extLst>
          </p:cNvPr>
          <p:cNvSpPr>
            <a:spLocks noGrp="1"/>
          </p:cNvSpPr>
          <p:nvPr>
            <p:ph type="sldNum" sz="quarter" idx="12"/>
          </p:nvPr>
        </p:nvSpPr>
        <p:spPr/>
        <p:txBody>
          <a:bodyPr/>
          <a:lstStyle/>
          <a:p>
            <a:fld id="{283F8101-B901-4CEF-BE9E-35476C343ECF}" type="slidenum">
              <a:rPr lang="en-US" smtClean="0"/>
              <a:t>18</a:t>
            </a:fld>
            <a:endParaRPr lang="en-US"/>
          </a:p>
        </p:txBody>
      </p:sp>
    </p:spTree>
    <p:extLst>
      <p:ext uri="{BB962C8B-B14F-4D97-AF65-F5344CB8AC3E}">
        <p14:creationId xmlns:p14="http://schemas.microsoft.com/office/powerpoint/2010/main" val="16331376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C4458-195E-A70C-5A66-94D4E7105496}"/>
              </a:ext>
            </a:extLst>
          </p:cNvPr>
          <p:cNvSpPr>
            <a:spLocks noGrp="1"/>
          </p:cNvSpPr>
          <p:nvPr>
            <p:ph type="title"/>
          </p:nvPr>
        </p:nvSpPr>
        <p:spPr>
          <a:xfrm>
            <a:off x="838200" y="365126"/>
            <a:ext cx="10515600" cy="1101536"/>
          </a:xfrm>
        </p:spPr>
        <p:txBody>
          <a:bodyPr/>
          <a:lstStyle/>
          <a:p>
            <a:r>
              <a:rPr lang="en-US" b="1" dirty="0">
                <a:solidFill>
                  <a:schemeClr val="accent1"/>
                </a:solidFill>
              </a:rPr>
              <a:t>Appendix A</a:t>
            </a:r>
          </a:p>
        </p:txBody>
      </p:sp>
      <p:sp>
        <p:nvSpPr>
          <p:cNvPr id="4" name="Date Placeholder 3">
            <a:extLst>
              <a:ext uri="{FF2B5EF4-FFF2-40B4-BE49-F238E27FC236}">
                <a16:creationId xmlns:a16="http://schemas.microsoft.com/office/drawing/2014/main" id="{4E348BBB-ACB0-E2F9-2F2C-61FD76153BC4}"/>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63575DCA-0B54-1D16-E0D7-CB4D0149896E}"/>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C6E6D617-DD41-13E7-0511-68298D9B1C64}"/>
              </a:ext>
            </a:extLst>
          </p:cNvPr>
          <p:cNvSpPr>
            <a:spLocks noGrp="1"/>
          </p:cNvSpPr>
          <p:nvPr>
            <p:ph type="sldNum" sz="quarter" idx="12"/>
          </p:nvPr>
        </p:nvSpPr>
        <p:spPr/>
        <p:txBody>
          <a:bodyPr/>
          <a:lstStyle/>
          <a:p>
            <a:fld id="{283F8101-B901-4CEF-BE9E-35476C343ECF}" type="slidenum">
              <a:rPr lang="en-US" smtClean="0"/>
              <a:t>19</a:t>
            </a:fld>
            <a:endParaRPr lang="en-US"/>
          </a:p>
        </p:txBody>
      </p:sp>
      <p:pic>
        <p:nvPicPr>
          <p:cNvPr id="7" name="Picture 6">
            <a:extLst>
              <a:ext uri="{FF2B5EF4-FFF2-40B4-BE49-F238E27FC236}">
                <a16:creationId xmlns:a16="http://schemas.microsoft.com/office/drawing/2014/main" id="{C6CCF023-4D22-425E-9928-BEA1802EFB76}"/>
              </a:ext>
            </a:extLst>
          </p:cNvPr>
          <p:cNvPicPr/>
          <p:nvPr/>
        </p:nvPicPr>
        <p:blipFill>
          <a:blip r:embed="rId2"/>
          <a:stretch>
            <a:fillRect/>
          </a:stretch>
        </p:blipFill>
        <p:spPr>
          <a:xfrm>
            <a:off x="4514850" y="104775"/>
            <a:ext cx="7067550" cy="6648450"/>
          </a:xfrm>
          <a:prstGeom prst="rect">
            <a:avLst/>
          </a:prstGeom>
          <a:solidFill>
            <a:schemeClr val="bg1"/>
          </a:solidFill>
        </p:spPr>
      </p:pic>
      <p:sp>
        <p:nvSpPr>
          <p:cNvPr id="9" name="TextBox 8">
            <a:extLst>
              <a:ext uri="{FF2B5EF4-FFF2-40B4-BE49-F238E27FC236}">
                <a16:creationId xmlns:a16="http://schemas.microsoft.com/office/drawing/2014/main" id="{5E8D9278-BA83-444C-AC8D-CD1A492E35C3}"/>
              </a:ext>
            </a:extLst>
          </p:cNvPr>
          <p:cNvSpPr txBox="1"/>
          <p:nvPr/>
        </p:nvSpPr>
        <p:spPr>
          <a:xfrm>
            <a:off x="304800" y="5678269"/>
            <a:ext cx="3809999" cy="646331"/>
          </a:xfrm>
          <a:prstGeom prst="rect">
            <a:avLst/>
          </a:prstGeom>
          <a:noFill/>
        </p:spPr>
        <p:txBody>
          <a:bodyPr wrap="square" rtlCol="0">
            <a:spAutoFit/>
          </a:bodyPr>
          <a:lstStyle/>
          <a:p>
            <a:r>
              <a:rPr lang="en-US" sz="1200" i="1" dirty="0"/>
              <a:t>* The Special Services category is intended to cover specific exceptional needs that go beyond what would ordinarily be expected to be covered by the host laboratory. </a:t>
            </a:r>
          </a:p>
        </p:txBody>
      </p:sp>
    </p:spTree>
    <p:extLst>
      <p:ext uri="{BB962C8B-B14F-4D97-AF65-F5344CB8AC3E}">
        <p14:creationId xmlns:p14="http://schemas.microsoft.com/office/powerpoint/2010/main" val="2484889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C4458-195E-A70C-5A66-94D4E7105496}"/>
              </a:ext>
            </a:extLst>
          </p:cNvPr>
          <p:cNvSpPr>
            <a:spLocks noGrp="1"/>
          </p:cNvSpPr>
          <p:nvPr>
            <p:ph type="title"/>
          </p:nvPr>
        </p:nvSpPr>
        <p:spPr>
          <a:xfrm>
            <a:off x="838200" y="365126"/>
            <a:ext cx="10515600" cy="1101536"/>
          </a:xfrm>
        </p:spPr>
        <p:txBody>
          <a:bodyPr/>
          <a:lstStyle/>
          <a:p>
            <a:r>
              <a:rPr lang="en-US" b="1" dirty="0">
                <a:solidFill>
                  <a:schemeClr val="accent1"/>
                </a:solidFill>
              </a:rPr>
              <a:t>Status at 5</a:t>
            </a:r>
            <a:r>
              <a:rPr lang="en-US" b="1" baseline="30000" dirty="0">
                <a:solidFill>
                  <a:schemeClr val="accent1"/>
                </a:solidFill>
              </a:rPr>
              <a:t>th</a:t>
            </a:r>
            <a:r>
              <a:rPr lang="en-US" b="1" dirty="0">
                <a:solidFill>
                  <a:schemeClr val="accent1"/>
                </a:solidFill>
              </a:rPr>
              <a:t> RRB Meeting – From the Minutes</a:t>
            </a:r>
          </a:p>
        </p:txBody>
      </p:sp>
      <p:sp>
        <p:nvSpPr>
          <p:cNvPr id="3" name="Content Placeholder 2">
            <a:extLst>
              <a:ext uri="{FF2B5EF4-FFF2-40B4-BE49-F238E27FC236}">
                <a16:creationId xmlns:a16="http://schemas.microsoft.com/office/drawing/2014/main" id="{C5A9C1C9-B070-4DE0-DBBA-495C07CE2E5C}"/>
              </a:ext>
            </a:extLst>
          </p:cNvPr>
          <p:cNvSpPr>
            <a:spLocks noGrp="1"/>
          </p:cNvSpPr>
          <p:nvPr>
            <p:ph idx="1"/>
          </p:nvPr>
        </p:nvSpPr>
        <p:spPr>
          <a:xfrm>
            <a:off x="838200" y="1466662"/>
            <a:ext cx="10515600" cy="4710301"/>
          </a:xfrm>
        </p:spPr>
        <p:txBody>
          <a:bodyPr>
            <a:normAutofit fontScale="92500" lnSpcReduction="20000"/>
          </a:bodyPr>
          <a:lstStyle/>
          <a:p>
            <a:r>
              <a:rPr lang="en-US" dirty="0"/>
              <a:t>The subgroup was congratulated on the great start for their work.</a:t>
            </a:r>
          </a:p>
          <a:p>
            <a:r>
              <a:rPr lang="en-US" dirty="0"/>
              <a:t>Questions and comments to prepare for upcoming RRBs:</a:t>
            </a:r>
          </a:p>
          <a:p>
            <a:pPr lvl="1">
              <a:buFont typeface="Courier New" panose="02070309020205020404" pitchFamily="49" charset="0"/>
              <a:buChar char="o"/>
            </a:pPr>
            <a:r>
              <a:rPr lang="en-US" dirty="0"/>
              <a:t>How to transfer money?</a:t>
            </a:r>
          </a:p>
          <a:p>
            <a:pPr lvl="1">
              <a:buFont typeface="Courier New" panose="02070309020205020404" pitchFamily="49" charset="0"/>
              <a:buChar char="o"/>
            </a:pPr>
            <a:r>
              <a:rPr lang="en-US" dirty="0"/>
              <a:t>Size of the contribution: Should be small enough to not discourage increase of collaboration and commitment, but not so small that large number of participants could be enrolled without agreeing on contributions. A small but non-negligible common fund contribution per participant to outreach would serve as a counter- factor against the size of the </a:t>
            </a:r>
            <a:r>
              <a:rPr lang="en-US"/>
              <a:t>contribution.</a:t>
            </a:r>
          </a:p>
          <a:p>
            <a:pPr lvl="1">
              <a:buFont typeface="Courier New" panose="02070309020205020404" pitchFamily="49" charset="0"/>
              <a:buChar char="o"/>
            </a:pPr>
            <a:r>
              <a:rPr lang="en-US"/>
              <a:t>The </a:t>
            </a:r>
            <a:r>
              <a:rPr lang="en-US" dirty="0"/>
              <a:t>importance of the Scrutiny Group was emphasized. </a:t>
            </a:r>
          </a:p>
          <a:p>
            <a:pPr lvl="1">
              <a:buFont typeface="Courier New" panose="02070309020205020404" pitchFamily="49" charset="0"/>
              <a:buChar char="o"/>
            </a:pPr>
            <a:r>
              <a:rPr lang="en-US" dirty="0"/>
              <a:t>Can funding for outreach efforts be started early before the common funds are in place? Outreach funding at the levels of $10k – could be supported by BNL management.</a:t>
            </a:r>
          </a:p>
          <a:p>
            <a:pPr lvl="1">
              <a:buFont typeface="Courier New" panose="02070309020205020404" pitchFamily="49" charset="0"/>
              <a:buChar char="o"/>
            </a:pPr>
            <a:r>
              <a:rPr lang="en-US" dirty="0"/>
              <a:t>Outreach efforts across the countries could be coordinated and materials could be funded locally. </a:t>
            </a:r>
          </a:p>
          <a:p>
            <a:pPr lvl="1">
              <a:buFont typeface="Courier New" panose="02070309020205020404" pitchFamily="49" charset="0"/>
              <a:buChar char="o"/>
            </a:pPr>
            <a:r>
              <a:rPr lang="en-US" dirty="0"/>
              <a:t>The M&amp;O process timeline needs to be coordinated with the RRB meetings schedule</a:t>
            </a:r>
          </a:p>
        </p:txBody>
      </p:sp>
      <p:sp>
        <p:nvSpPr>
          <p:cNvPr id="4" name="Date Placeholder 3">
            <a:extLst>
              <a:ext uri="{FF2B5EF4-FFF2-40B4-BE49-F238E27FC236}">
                <a16:creationId xmlns:a16="http://schemas.microsoft.com/office/drawing/2014/main" id="{4E348BBB-ACB0-E2F9-2F2C-61FD76153BC4}"/>
              </a:ext>
            </a:extLst>
          </p:cNvPr>
          <p:cNvSpPr>
            <a:spLocks noGrp="1"/>
          </p:cNvSpPr>
          <p:nvPr>
            <p:ph type="dt" sz="half" idx="10"/>
          </p:nvPr>
        </p:nvSpPr>
        <p:spPr/>
        <p:txBody>
          <a:bodyPr/>
          <a:lstStyle/>
          <a:p>
            <a:r>
              <a:rPr lang="en-US" dirty="0"/>
              <a:t>11/05/2025</a:t>
            </a:r>
          </a:p>
        </p:txBody>
      </p:sp>
      <p:sp>
        <p:nvSpPr>
          <p:cNvPr id="5" name="Footer Placeholder 4">
            <a:extLst>
              <a:ext uri="{FF2B5EF4-FFF2-40B4-BE49-F238E27FC236}">
                <a16:creationId xmlns:a16="http://schemas.microsoft.com/office/drawing/2014/main" id="{63575DCA-0B54-1D16-E0D7-CB4D0149896E}"/>
              </a:ext>
            </a:extLst>
          </p:cNvPr>
          <p:cNvSpPr>
            <a:spLocks noGrp="1"/>
          </p:cNvSpPr>
          <p:nvPr>
            <p:ph type="ftr" sz="quarter" idx="11"/>
          </p:nvPr>
        </p:nvSpPr>
        <p:spPr/>
        <p:txBody>
          <a:bodyPr/>
          <a:lstStyle/>
          <a:p>
            <a:r>
              <a:rPr lang="en-US" dirty="0"/>
              <a:t>6th EIC Resource Review Board</a:t>
            </a:r>
          </a:p>
        </p:txBody>
      </p:sp>
      <p:sp>
        <p:nvSpPr>
          <p:cNvPr id="6" name="Slide Number Placeholder 5">
            <a:extLst>
              <a:ext uri="{FF2B5EF4-FFF2-40B4-BE49-F238E27FC236}">
                <a16:creationId xmlns:a16="http://schemas.microsoft.com/office/drawing/2014/main" id="{C6E6D617-DD41-13E7-0511-68298D9B1C64}"/>
              </a:ext>
            </a:extLst>
          </p:cNvPr>
          <p:cNvSpPr>
            <a:spLocks noGrp="1"/>
          </p:cNvSpPr>
          <p:nvPr>
            <p:ph type="sldNum" sz="quarter" idx="12"/>
          </p:nvPr>
        </p:nvSpPr>
        <p:spPr/>
        <p:txBody>
          <a:bodyPr/>
          <a:lstStyle/>
          <a:p>
            <a:fld id="{283F8101-B901-4CEF-BE9E-35476C343ECF}" type="slidenum">
              <a:rPr lang="en-US" smtClean="0"/>
              <a:t>2</a:t>
            </a:fld>
            <a:endParaRPr lang="en-US"/>
          </a:p>
        </p:txBody>
      </p:sp>
      <p:sp>
        <p:nvSpPr>
          <p:cNvPr id="7" name="TextBox 6">
            <a:extLst>
              <a:ext uri="{FF2B5EF4-FFF2-40B4-BE49-F238E27FC236}">
                <a16:creationId xmlns:a16="http://schemas.microsoft.com/office/drawing/2014/main" id="{D99CA0DB-EEC5-4D72-8A4D-BB57214828E4}"/>
              </a:ext>
            </a:extLst>
          </p:cNvPr>
          <p:cNvSpPr txBox="1"/>
          <p:nvPr/>
        </p:nvSpPr>
        <p:spPr>
          <a:xfrm flipH="1">
            <a:off x="2050225" y="5804991"/>
            <a:ext cx="8381105" cy="461665"/>
          </a:xfrm>
          <a:prstGeom prst="rect">
            <a:avLst/>
          </a:prstGeom>
          <a:noFill/>
        </p:spPr>
        <p:txBody>
          <a:bodyPr wrap="square" rtlCol="0">
            <a:spAutoFit/>
          </a:bodyPr>
          <a:lstStyle/>
          <a:p>
            <a:r>
              <a:rPr lang="en-US" sz="2400" b="1" dirty="0">
                <a:solidFill>
                  <a:srgbClr val="3333FF"/>
                </a:solidFill>
              </a:rPr>
              <a:t>In this talk, the goal is to address these questions and comments</a:t>
            </a:r>
          </a:p>
        </p:txBody>
      </p:sp>
    </p:spTree>
    <p:extLst>
      <p:ext uri="{BB962C8B-B14F-4D97-AF65-F5344CB8AC3E}">
        <p14:creationId xmlns:p14="http://schemas.microsoft.com/office/powerpoint/2010/main" val="675796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C4458-195E-A70C-5A66-94D4E7105496}"/>
              </a:ext>
            </a:extLst>
          </p:cNvPr>
          <p:cNvSpPr>
            <a:spLocks noGrp="1"/>
          </p:cNvSpPr>
          <p:nvPr>
            <p:ph type="title"/>
          </p:nvPr>
        </p:nvSpPr>
        <p:spPr>
          <a:xfrm>
            <a:off x="838200" y="365126"/>
            <a:ext cx="10515600" cy="1101536"/>
          </a:xfrm>
        </p:spPr>
        <p:txBody>
          <a:bodyPr>
            <a:normAutofit fontScale="90000"/>
          </a:bodyPr>
          <a:lstStyle/>
          <a:p>
            <a:r>
              <a:rPr lang="en-US" b="1" dirty="0">
                <a:solidFill>
                  <a:schemeClr val="accent1"/>
                </a:solidFill>
              </a:rPr>
              <a:t>Appendix C – Common Fund Computing Categories</a:t>
            </a:r>
          </a:p>
        </p:txBody>
      </p:sp>
      <p:sp>
        <p:nvSpPr>
          <p:cNvPr id="3" name="Content Placeholder 2">
            <a:extLst>
              <a:ext uri="{FF2B5EF4-FFF2-40B4-BE49-F238E27FC236}">
                <a16:creationId xmlns:a16="http://schemas.microsoft.com/office/drawing/2014/main" id="{C5A9C1C9-B070-4DE0-DBBA-495C07CE2E5C}"/>
              </a:ext>
            </a:extLst>
          </p:cNvPr>
          <p:cNvSpPr>
            <a:spLocks noGrp="1"/>
          </p:cNvSpPr>
          <p:nvPr>
            <p:ph idx="1"/>
          </p:nvPr>
        </p:nvSpPr>
        <p:spPr>
          <a:xfrm>
            <a:off x="838200" y="1273138"/>
            <a:ext cx="10515600" cy="5102814"/>
          </a:xfrm>
        </p:spPr>
        <p:txBody>
          <a:bodyPr>
            <a:normAutofit fontScale="40000" lnSpcReduction="20000"/>
          </a:bodyPr>
          <a:lstStyle/>
          <a:p>
            <a:pPr lvl="0"/>
            <a:r>
              <a:rPr lang="en-US" dirty="0"/>
              <a:t>Recording Media</a:t>
            </a:r>
            <a:endParaRPr lang="en-US" sz="1800" dirty="0"/>
          </a:p>
          <a:p>
            <a:pPr lvl="0"/>
            <a:r>
              <a:rPr lang="en-US" dirty="0"/>
              <a:t>Central Services</a:t>
            </a:r>
            <a:endParaRPr lang="en-US" sz="1800" dirty="0"/>
          </a:p>
          <a:p>
            <a:pPr lvl="1"/>
            <a:r>
              <a:rPr lang="en-US" dirty="0"/>
              <a:t>Databases</a:t>
            </a:r>
            <a:endParaRPr lang="en-US" sz="1600" dirty="0"/>
          </a:p>
          <a:p>
            <a:pPr lvl="2"/>
            <a:r>
              <a:rPr lang="en-US" dirty="0"/>
              <a:t>DAQ, Run Control, Slow Control, H&amp;S, QA, Monitoring, Central instances supported at Host Labs</a:t>
            </a:r>
            <a:endParaRPr lang="en-US" sz="1400" dirty="0"/>
          </a:p>
          <a:p>
            <a:pPr lvl="1"/>
            <a:r>
              <a:rPr lang="en-US" dirty="0"/>
              <a:t>Data management</a:t>
            </a:r>
            <a:endParaRPr lang="en-US" sz="1600" dirty="0"/>
          </a:p>
          <a:p>
            <a:pPr lvl="2"/>
            <a:r>
              <a:rPr lang="en-US" dirty="0"/>
              <a:t>Data Transfer and Data Streaming central services @ host labs</a:t>
            </a:r>
            <a:endParaRPr lang="en-US" sz="1400" dirty="0"/>
          </a:p>
          <a:p>
            <a:pPr lvl="1"/>
            <a:r>
              <a:rPr lang="en-US" dirty="0"/>
              <a:t>Workload and Workflow Management central services @ host labs</a:t>
            </a:r>
            <a:endParaRPr lang="en-US" sz="1600" dirty="0"/>
          </a:p>
          <a:p>
            <a:pPr lvl="2"/>
            <a:r>
              <a:rPr lang="en-US" dirty="0"/>
              <a:t>Production (MC and data processing), physics groups and individual users’ workflows orchestration and dispatching to available computing resources</a:t>
            </a:r>
            <a:endParaRPr lang="en-US" sz="1400" dirty="0"/>
          </a:p>
          <a:p>
            <a:pPr lvl="2"/>
            <a:r>
              <a:rPr lang="en-US" dirty="0"/>
              <a:t>Streaming workflow orchestration</a:t>
            </a:r>
            <a:endParaRPr lang="en-US" sz="1400" dirty="0"/>
          </a:p>
          <a:p>
            <a:pPr lvl="1"/>
            <a:r>
              <a:rPr lang="en-US" dirty="0"/>
              <a:t>Web services</a:t>
            </a:r>
            <a:endParaRPr lang="en-US" sz="1600" dirty="0"/>
          </a:p>
          <a:p>
            <a:pPr lvl="2"/>
            <a:r>
              <a:rPr lang="en-US" dirty="0"/>
              <a:t>Central web services for EIC</a:t>
            </a:r>
            <a:endParaRPr lang="en-US" sz="1400" dirty="0"/>
          </a:p>
          <a:p>
            <a:pPr lvl="1"/>
            <a:r>
              <a:rPr lang="en-US" dirty="0"/>
              <a:t>Collaborative tools</a:t>
            </a:r>
            <a:endParaRPr lang="en-US" sz="1600" dirty="0"/>
          </a:p>
          <a:p>
            <a:pPr lvl="2"/>
            <a:r>
              <a:rPr lang="en-US" dirty="0"/>
              <a:t>Membership DB, documents </a:t>
            </a:r>
            <a:r>
              <a:rPr lang="en-US" dirty="0" err="1"/>
              <a:t>db</a:t>
            </a:r>
            <a:r>
              <a:rPr lang="en-US" dirty="0"/>
              <a:t>, tools to manage them, APIs, </a:t>
            </a:r>
            <a:r>
              <a:rPr lang="en-US" dirty="0" err="1"/>
              <a:t>etc</a:t>
            </a:r>
            <a:endParaRPr lang="en-US" sz="1400" dirty="0"/>
          </a:p>
          <a:p>
            <a:pPr lvl="0"/>
            <a:r>
              <a:rPr lang="en-US" dirty="0"/>
              <a:t>Detector control in counting house</a:t>
            </a:r>
            <a:endParaRPr lang="en-US" sz="1800" dirty="0"/>
          </a:p>
          <a:p>
            <a:pPr lvl="1"/>
            <a:r>
              <a:rPr lang="en-US" dirty="0"/>
              <a:t>Monitoring, data QA, counting room / machine communication tools</a:t>
            </a:r>
            <a:endParaRPr lang="en-US" sz="1600" dirty="0"/>
          </a:p>
          <a:p>
            <a:pPr lvl="0"/>
            <a:r>
              <a:rPr lang="en-US" dirty="0"/>
              <a:t>Computer/LAN maintenance – getting data to the “border”</a:t>
            </a:r>
            <a:endParaRPr lang="en-US" sz="1800" dirty="0"/>
          </a:p>
          <a:p>
            <a:pPr lvl="1"/>
            <a:r>
              <a:rPr lang="en-US" dirty="0"/>
              <a:t>5 years warranty policy, LAN switches and infrastructure in general</a:t>
            </a:r>
            <a:endParaRPr lang="en-US" sz="1600" dirty="0"/>
          </a:p>
          <a:p>
            <a:pPr lvl="1"/>
            <a:r>
              <a:rPr lang="en-US" dirty="0"/>
              <a:t>HPSS (or whatever will be used for data archive)</a:t>
            </a:r>
            <a:endParaRPr lang="en-US" sz="1600" dirty="0"/>
          </a:p>
          <a:p>
            <a:pPr lvl="2"/>
            <a:r>
              <a:rPr lang="en-US" dirty="0"/>
              <a:t>License, maintenance</a:t>
            </a:r>
            <a:endParaRPr lang="en-US" sz="1400" dirty="0"/>
          </a:p>
          <a:p>
            <a:pPr lvl="1"/>
            <a:r>
              <a:rPr lang="en-US" dirty="0"/>
              <a:t>Disk storage (for instance, intermediate data buffering)</a:t>
            </a:r>
            <a:endParaRPr lang="en-US" sz="1600" dirty="0"/>
          </a:p>
          <a:p>
            <a:pPr lvl="0"/>
            <a:r>
              <a:rPr lang="en-US" dirty="0"/>
              <a:t>Distributed Computing Data Transfer – computing to support the distributed model</a:t>
            </a:r>
            <a:endParaRPr lang="en-US" sz="1800" dirty="0"/>
          </a:p>
          <a:p>
            <a:pPr lvl="1"/>
            <a:r>
              <a:rPr lang="en-US" dirty="0"/>
              <a:t>Extra data transfer nodes and associated hardware</a:t>
            </a:r>
            <a:endParaRPr lang="en-US" sz="1600" dirty="0"/>
          </a:p>
          <a:p>
            <a:pPr lvl="1"/>
            <a:r>
              <a:rPr lang="en-US" dirty="0"/>
              <a:t>A dedicated network switch at the border</a:t>
            </a:r>
            <a:endParaRPr lang="en-US" sz="1600" dirty="0"/>
          </a:p>
          <a:p>
            <a:pPr lvl="0"/>
            <a:r>
              <a:rPr lang="en-US" dirty="0"/>
              <a:t>Central Services management and administration, including users support (users = DAQ, EIC, etc., not end-users)</a:t>
            </a:r>
            <a:endParaRPr lang="en-US" sz="1800" dirty="0"/>
          </a:p>
          <a:p>
            <a:pPr lvl="0"/>
            <a:r>
              <a:rPr lang="en-US" dirty="0"/>
              <a:t>Software licensees</a:t>
            </a:r>
            <a:endParaRPr lang="en-US" sz="1800" dirty="0"/>
          </a:p>
          <a:p>
            <a:pPr lvl="1"/>
            <a:r>
              <a:rPr lang="en-US" dirty="0"/>
              <a:t>Operating System, critical storage, data archiving, databases, ...</a:t>
            </a:r>
            <a:endParaRPr lang="en-US" sz="1600" dirty="0"/>
          </a:p>
          <a:p>
            <a:pPr lvl="0"/>
            <a:r>
              <a:rPr lang="en-US" dirty="0"/>
              <a:t>Shared desktop infrastructure and end-users support</a:t>
            </a:r>
            <a:endParaRPr lang="en-US" sz="1800" dirty="0"/>
          </a:p>
        </p:txBody>
      </p:sp>
      <p:sp>
        <p:nvSpPr>
          <p:cNvPr id="4" name="Date Placeholder 3">
            <a:extLst>
              <a:ext uri="{FF2B5EF4-FFF2-40B4-BE49-F238E27FC236}">
                <a16:creationId xmlns:a16="http://schemas.microsoft.com/office/drawing/2014/main" id="{4E348BBB-ACB0-E2F9-2F2C-61FD76153BC4}"/>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63575DCA-0B54-1D16-E0D7-CB4D0149896E}"/>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C6E6D617-DD41-13E7-0511-68298D9B1C64}"/>
              </a:ext>
            </a:extLst>
          </p:cNvPr>
          <p:cNvSpPr>
            <a:spLocks noGrp="1"/>
          </p:cNvSpPr>
          <p:nvPr>
            <p:ph type="sldNum" sz="quarter" idx="12"/>
          </p:nvPr>
        </p:nvSpPr>
        <p:spPr/>
        <p:txBody>
          <a:bodyPr/>
          <a:lstStyle/>
          <a:p>
            <a:fld id="{283F8101-B901-4CEF-BE9E-35476C343ECF}" type="slidenum">
              <a:rPr lang="en-US" smtClean="0"/>
              <a:t>20</a:t>
            </a:fld>
            <a:endParaRPr lang="en-US"/>
          </a:p>
        </p:txBody>
      </p:sp>
      <p:sp>
        <p:nvSpPr>
          <p:cNvPr id="7" name="TextBox 6">
            <a:extLst>
              <a:ext uri="{FF2B5EF4-FFF2-40B4-BE49-F238E27FC236}">
                <a16:creationId xmlns:a16="http://schemas.microsoft.com/office/drawing/2014/main" id="{6BAF8179-F0E4-45C9-B01B-C0F5CDC1C7EE}"/>
              </a:ext>
            </a:extLst>
          </p:cNvPr>
          <p:cNvSpPr txBox="1"/>
          <p:nvPr/>
        </p:nvSpPr>
        <p:spPr>
          <a:xfrm>
            <a:off x="8382001" y="1223925"/>
            <a:ext cx="3809999" cy="276999"/>
          </a:xfrm>
          <a:prstGeom prst="rect">
            <a:avLst/>
          </a:prstGeom>
          <a:noFill/>
        </p:spPr>
        <p:txBody>
          <a:bodyPr wrap="square" rtlCol="0">
            <a:spAutoFit/>
          </a:bodyPr>
          <a:lstStyle/>
          <a:p>
            <a:r>
              <a:rPr lang="en-US" sz="1200" i="1" dirty="0"/>
              <a:t>(Input from Amber </a:t>
            </a:r>
            <a:r>
              <a:rPr lang="en-US" sz="1200" i="1" dirty="0" err="1"/>
              <a:t>Boehnlein</a:t>
            </a:r>
            <a:r>
              <a:rPr lang="en-US" sz="1200" i="1" dirty="0"/>
              <a:t> and Alexei </a:t>
            </a:r>
            <a:r>
              <a:rPr lang="en-US" sz="1200" i="1" dirty="0" err="1"/>
              <a:t>Klimenko</a:t>
            </a:r>
            <a:r>
              <a:rPr lang="en-US" sz="1200" i="1" dirty="0"/>
              <a:t>)</a:t>
            </a:r>
          </a:p>
        </p:txBody>
      </p:sp>
    </p:spTree>
    <p:extLst>
      <p:ext uri="{BB962C8B-B14F-4D97-AF65-F5344CB8AC3E}">
        <p14:creationId xmlns:p14="http://schemas.microsoft.com/office/powerpoint/2010/main" val="15858896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C4458-195E-A70C-5A66-94D4E7105496}"/>
              </a:ext>
            </a:extLst>
          </p:cNvPr>
          <p:cNvSpPr>
            <a:spLocks noGrp="1"/>
          </p:cNvSpPr>
          <p:nvPr>
            <p:ph type="title"/>
          </p:nvPr>
        </p:nvSpPr>
        <p:spPr>
          <a:xfrm>
            <a:off x="838200" y="365126"/>
            <a:ext cx="10515600" cy="1101536"/>
          </a:xfrm>
        </p:spPr>
        <p:txBody>
          <a:bodyPr/>
          <a:lstStyle/>
          <a:p>
            <a:r>
              <a:rPr lang="en-US" b="1" dirty="0">
                <a:solidFill>
                  <a:schemeClr val="accent1"/>
                </a:solidFill>
              </a:rPr>
              <a:t>Appendix B: Category A</a:t>
            </a:r>
          </a:p>
        </p:txBody>
      </p:sp>
      <p:sp>
        <p:nvSpPr>
          <p:cNvPr id="4" name="Date Placeholder 3">
            <a:extLst>
              <a:ext uri="{FF2B5EF4-FFF2-40B4-BE49-F238E27FC236}">
                <a16:creationId xmlns:a16="http://schemas.microsoft.com/office/drawing/2014/main" id="{4E348BBB-ACB0-E2F9-2F2C-61FD76153BC4}"/>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63575DCA-0B54-1D16-E0D7-CB4D0149896E}"/>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C6E6D617-DD41-13E7-0511-68298D9B1C64}"/>
              </a:ext>
            </a:extLst>
          </p:cNvPr>
          <p:cNvSpPr>
            <a:spLocks noGrp="1"/>
          </p:cNvSpPr>
          <p:nvPr>
            <p:ph type="sldNum" sz="quarter" idx="12"/>
          </p:nvPr>
        </p:nvSpPr>
        <p:spPr/>
        <p:txBody>
          <a:bodyPr/>
          <a:lstStyle/>
          <a:p>
            <a:fld id="{283F8101-B901-4CEF-BE9E-35476C343ECF}" type="slidenum">
              <a:rPr lang="en-US" smtClean="0"/>
              <a:t>21</a:t>
            </a:fld>
            <a:endParaRPr lang="en-US"/>
          </a:p>
        </p:txBody>
      </p:sp>
      <p:graphicFrame>
        <p:nvGraphicFramePr>
          <p:cNvPr id="7" name="Chart 6">
            <a:extLst>
              <a:ext uri="{FF2B5EF4-FFF2-40B4-BE49-F238E27FC236}">
                <a16:creationId xmlns:a16="http://schemas.microsoft.com/office/drawing/2014/main" id="{DA3DE09E-08E4-444B-9379-640773FE74C7}"/>
              </a:ext>
            </a:extLst>
          </p:cNvPr>
          <p:cNvGraphicFramePr/>
          <p:nvPr>
            <p:extLst>
              <p:ext uri="{D42A27DB-BD31-4B8C-83A1-F6EECF244321}">
                <p14:modId xmlns:p14="http://schemas.microsoft.com/office/powerpoint/2010/main" val="146912315"/>
              </p:ext>
            </p:extLst>
          </p:nvPr>
        </p:nvGraphicFramePr>
        <p:xfrm>
          <a:off x="838200" y="1184768"/>
          <a:ext cx="4621530" cy="2762250"/>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Box 8">
            <a:extLst>
              <a:ext uri="{FF2B5EF4-FFF2-40B4-BE49-F238E27FC236}">
                <a16:creationId xmlns:a16="http://schemas.microsoft.com/office/drawing/2014/main" id="{65B5E21F-1312-4908-B69D-A63B085B1276}"/>
              </a:ext>
            </a:extLst>
          </p:cNvPr>
          <p:cNvSpPr txBox="1"/>
          <p:nvPr/>
        </p:nvSpPr>
        <p:spPr>
          <a:xfrm>
            <a:off x="838200" y="3863360"/>
            <a:ext cx="4816876" cy="2492990"/>
          </a:xfrm>
          <a:prstGeom prst="rect">
            <a:avLst/>
          </a:prstGeom>
          <a:noFill/>
        </p:spPr>
        <p:txBody>
          <a:bodyPr wrap="square" rtlCol="0">
            <a:spAutoFit/>
          </a:bodyPr>
          <a:lstStyle/>
          <a:p>
            <a:r>
              <a:rPr lang="en-US" sz="1200" dirty="0"/>
              <a:t>A timeline to achieve full M&amp;O costs in terms of percentages of total M&amp;O costs for Category A items. This timeline is based on a timeline of actuals of the M&amp;O of the CERN-LHC experiments. The projected timeline assumes EIC construction and early in-kind detector arrival to start late 2020s (and after the experimental areas are ready for new installations), EIC pre-operations to start in the early 2030s, completion of the EIC Project and start of EIC science operations in 2035. (We note that the projected preliminary Category A common funds are mostly in the computing area, and that in the present planning analysis and streaming data challenges already start in 2028. Since it is not clear what of those Category A computing costs are directly correlated with the planned data challenge, we assume costs for the latter can still be handled ‘informally’ as has been the case hitherto for all </a:t>
            </a:r>
            <a:r>
              <a:rPr lang="en-US" sz="1200" dirty="0" err="1"/>
              <a:t>ePIC</a:t>
            </a:r>
            <a:r>
              <a:rPr lang="en-US" sz="1200" dirty="0"/>
              <a:t>-related work.)</a:t>
            </a:r>
          </a:p>
        </p:txBody>
      </p:sp>
      <p:sp>
        <p:nvSpPr>
          <p:cNvPr id="10" name="Rectangle 9">
            <a:extLst>
              <a:ext uri="{FF2B5EF4-FFF2-40B4-BE49-F238E27FC236}">
                <a16:creationId xmlns:a16="http://schemas.microsoft.com/office/drawing/2014/main" id="{622F248A-13AF-4106-B24B-A46E77317CCB}"/>
              </a:ext>
            </a:extLst>
          </p:cNvPr>
          <p:cNvSpPr/>
          <p:nvPr/>
        </p:nvSpPr>
        <p:spPr>
          <a:xfrm>
            <a:off x="6095999" y="2913991"/>
            <a:ext cx="5882936" cy="2308324"/>
          </a:xfrm>
          <a:prstGeom prst="rect">
            <a:avLst/>
          </a:prstGeom>
        </p:spPr>
        <p:txBody>
          <a:bodyPr wrap="square">
            <a:spAutoFit/>
          </a:bodyPr>
          <a:lstStyle/>
          <a:p>
            <a:r>
              <a:rPr lang="en-US" b="1" dirty="0">
                <a:solidFill>
                  <a:srgbClr val="FF0000"/>
                </a:solidFill>
                <a:latin typeface="Arial" panose="020B0604020202020204" pitchFamily="34" charset="0"/>
                <a:ea typeface="Times New Roman" panose="02020603050405020304" pitchFamily="18" charset="0"/>
              </a:rPr>
              <a:t>The point estimate given should be considered rough and preliminary. The detailed numbers indicate a specificity that does not exist at the moment, and should be considered with caution. Given the uncertainties at this early stage, we estimate a current range of +/-30% to the total point estimate, or a best guess for a total point estimate range for M&amp;O Category A of $3M to $6M (FY25$). </a:t>
            </a:r>
            <a:endParaRPr lang="en-US" dirty="0"/>
          </a:p>
        </p:txBody>
      </p:sp>
      <p:graphicFrame>
        <p:nvGraphicFramePr>
          <p:cNvPr id="11" name="Table 10">
            <a:extLst>
              <a:ext uri="{FF2B5EF4-FFF2-40B4-BE49-F238E27FC236}">
                <a16:creationId xmlns:a16="http://schemas.microsoft.com/office/drawing/2014/main" id="{71381482-5A82-476C-99F2-BD070B5DC314}"/>
              </a:ext>
            </a:extLst>
          </p:cNvPr>
          <p:cNvGraphicFramePr>
            <a:graphicFrameLocks noGrp="1"/>
          </p:cNvGraphicFramePr>
          <p:nvPr>
            <p:extLst>
              <p:ext uri="{D42A27DB-BD31-4B8C-83A1-F6EECF244321}">
                <p14:modId xmlns:p14="http://schemas.microsoft.com/office/powerpoint/2010/main" val="3674823759"/>
              </p:ext>
            </p:extLst>
          </p:nvPr>
        </p:nvGraphicFramePr>
        <p:xfrm>
          <a:off x="6189809" y="2471913"/>
          <a:ext cx="5695315" cy="187960"/>
        </p:xfrm>
        <a:graphic>
          <a:graphicData uri="http://schemas.openxmlformats.org/drawingml/2006/table">
            <a:tbl>
              <a:tblPr firstRow="1" firstCol="1" lastRow="1" lastCol="1" bandRow="1" bandCol="1">
                <a:tableStyleId>{5C22544A-7EE6-4342-B048-85BDC9FD1C3A}</a:tableStyleId>
              </a:tblPr>
              <a:tblGrid>
                <a:gridCol w="2627630">
                  <a:extLst>
                    <a:ext uri="{9D8B030D-6E8A-4147-A177-3AD203B41FA5}">
                      <a16:colId xmlns:a16="http://schemas.microsoft.com/office/drawing/2014/main" val="1944687879"/>
                    </a:ext>
                  </a:extLst>
                </a:gridCol>
                <a:gridCol w="2627630">
                  <a:extLst>
                    <a:ext uri="{9D8B030D-6E8A-4147-A177-3AD203B41FA5}">
                      <a16:colId xmlns:a16="http://schemas.microsoft.com/office/drawing/2014/main" val="1964625416"/>
                    </a:ext>
                  </a:extLst>
                </a:gridCol>
                <a:gridCol w="440055">
                  <a:extLst>
                    <a:ext uri="{9D8B030D-6E8A-4147-A177-3AD203B41FA5}">
                      <a16:colId xmlns:a16="http://schemas.microsoft.com/office/drawing/2014/main" val="1844042156"/>
                    </a:ext>
                  </a:extLst>
                </a:gridCol>
              </a:tblGrid>
              <a:tr h="187960">
                <a:tc>
                  <a:txBody>
                    <a:bodyPr/>
                    <a:lstStyle/>
                    <a:p>
                      <a:pPr marL="19050" marR="0" algn="just">
                        <a:lnSpc>
                          <a:spcPct val="110000"/>
                        </a:lnSpc>
                        <a:spcBef>
                          <a:spcPts val="0"/>
                        </a:spcBef>
                        <a:spcAft>
                          <a:spcPts val="0"/>
                        </a:spcAft>
                      </a:pPr>
                      <a:r>
                        <a:rPr lang="en-US" sz="950">
                          <a:effectLst/>
                        </a:rPr>
                        <a:t>Grand Total</a:t>
                      </a:r>
                      <a:endParaRPr lang="en-US" sz="1100">
                        <a:effectLst/>
                        <a:latin typeface="Book Antiqua" panose="02040602050305030304" pitchFamily="18" charset="0"/>
                        <a:ea typeface="Book Antiqua" panose="02040602050305030304" pitchFamily="18" charset="0"/>
                        <a:cs typeface="Book Antiqua" panose="02040602050305030304" pitchFamily="18" charset="0"/>
                      </a:endParaRPr>
                    </a:p>
                  </a:txBody>
                  <a:tcPr marL="0" marR="0" marT="0" marB="0"/>
                </a:tc>
                <a:tc>
                  <a:txBody>
                    <a:bodyPr/>
                    <a:lstStyle/>
                    <a:p>
                      <a:pPr marL="18415" marR="0" algn="just">
                        <a:lnSpc>
                          <a:spcPct val="110000"/>
                        </a:lnSpc>
                        <a:spcBef>
                          <a:spcPts val="0"/>
                        </a:spcBef>
                        <a:spcAft>
                          <a:spcPts val="0"/>
                        </a:spcAft>
                      </a:pPr>
                      <a:r>
                        <a:rPr lang="en-US" sz="950">
                          <a:effectLst/>
                        </a:rPr>
                        <a:t> </a:t>
                      </a:r>
                      <a:endParaRPr lang="en-US" sz="1100">
                        <a:effectLst/>
                        <a:latin typeface="Book Antiqua" panose="02040602050305030304" pitchFamily="18" charset="0"/>
                        <a:ea typeface="Book Antiqua" panose="02040602050305030304" pitchFamily="18" charset="0"/>
                        <a:cs typeface="Book Antiqua" panose="02040602050305030304" pitchFamily="18" charset="0"/>
                      </a:endParaRPr>
                    </a:p>
                  </a:txBody>
                  <a:tcPr marL="0" marR="0" marT="0" marB="0"/>
                </a:tc>
                <a:tc>
                  <a:txBody>
                    <a:bodyPr/>
                    <a:lstStyle/>
                    <a:p>
                      <a:pPr marL="0" marR="120015" algn="just">
                        <a:lnSpc>
                          <a:spcPct val="110000"/>
                        </a:lnSpc>
                        <a:spcBef>
                          <a:spcPts val="0"/>
                        </a:spcBef>
                        <a:spcAft>
                          <a:spcPts val="0"/>
                        </a:spcAft>
                      </a:pPr>
                      <a:r>
                        <a:rPr lang="en-US" sz="950" dirty="0">
                          <a:effectLst/>
                        </a:rPr>
                        <a:t>4571*</a:t>
                      </a:r>
                      <a:endParaRPr lang="en-US" sz="1100" dirty="0">
                        <a:effectLst/>
                        <a:latin typeface="Book Antiqua" panose="02040602050305030304" pitchFamily="18" charset="0"/>
                        <a:ea typeface="Book Antiqua" panose="02040602050305030304" pitchFamily="18" charset="0"/>
                        <a:cs typeface="Book Antiqua" panose="02040602050305030304" pitchFamily="18" charset="0"/>
                      </a:endParaRPr>
                    </a:p>
                  </a:txBody>
                  <a:tcPr marL="0" marR="0" marT="0" marB="0"/>
                </a:tc>
                <a:extLst>
                  <a:ext uri="{0D108BD9-81ED-4DB2-BD59-A6C34878D82A}">
                    <a16:rowId xmlns:a16="http://schemas.microsoft.com/office/drawing/2014/main" val="1942988312"/>
                  </a:ext>
                </a:extLst>
              </a:tr>
            </a:tbl>
          </a:graphicData>
        </a:graphic>
      </p:graphicFrame>
      <p:sp>
        <p:nvSpPr>
          <p:cNvPr id="12" name="TextBox 11">
            <a:extLst>
              <a:ext uri="{FF2B5EF4-FFF2-40B4-BE49-F238E27FC236}">
                <a16:creationId xmlns:a16="http://schemas.microsoft.com/office/drawing/2014/main" id="{D15D569E-37A9-4FF4-91F1-5FD508DFB421}"/>
              </a:ext>
            </a:extLst>
          </p:cNvPr>
          <p:cNvSpPr txBox="1"/>
          <p:nvPr/>
        </p:nvSpPr>
        <p:spPr>
          <a:xfrm>
            <a:off x="7570577" y="266333"/>
            <a:ext cx="4314547" cy="1200329"/>
          </a:xfrm>
          <a:prstGeom prst="rect">
            <a:avLst/>
          </a:prstGeom>
          <a:noFill/>
          <a:ln>
            <a:solidFill>
              <a:schemeClr val="tx1"/>
            </a:solidFill>
          </a:ln>
        </p:spPr>
        <p:txBody>
          <a:bodyPr wrap="square" rtlCol="0">
            <a:spAutoFit/>
          </a:bodyPr>
          <a:lstStyle/>
          <a:p>
            <a:r>
              <a:rPr lang="en-US" i="1" dirty="0"/>
              <a:t>Reminder from 4</a:t>
            </a:r>
            <a:r>
              <a:rPr lang="en-US" i="1" baseline="30000" dirty="0"/>
              <a:t>th</a:t>
            </a:r>
            <a:r>
              <a:rPr lang="en-US" i="1" dirty="0"/>
              <a:t> RRB meeting:</a:t>
            </a:r>
          </a:p>
          <a:p>
            <a:r>
              <a:rPr lang="en-US" i="1" dirty="0" err="1"/>
              <a:t>ePIC</a:t>
            </a:r>
            <a:r>
              <a:rPr lang="en-US" i="1" dirty="0"/>
              <a:t> would expect to have reached between ~990-1260 M&amp;O PhD’s in the early 2030’s (average of 1125 or 1000+). </a:t>
            </a:r>
          </a:p>
        </p:txBody>
      </p:sp>
    </p:spTree>
    <p:extLst>
      <p:ext uri="{BB962C8B-B14F-4D97-AF65-F5344CB8AC3E}">
        <p14:creationId xmlns:p14="http://schemas.microsoft.com/office/powerpoint/2010/main" val="32257000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C4458-195E-A70C-5A66-94D4E7105496}"/>
              </a:ext>
            </a:extLst>
          </p:cNvPr>
          <p:cNvSpPr>
            <a:spLocks noGrp="1"/>
          </p:cNvSpPr>
          <p:nvPr>
            <p:ph type="title"/>
          </p:nvPr>
        </p:nvSpPr>
        <p:spPr>
          <a:xfrm>
            <a:off x="838200" y="365126"/>
            <a:ext cx="10515600" cy="1101536"/>
          </a:xfrm>
        </p:spPr>
        <p:txBody>
          <a:bodyPr/>
          <a:lstStyle/>
          <a:p>
            <a:r>
              <a:rPr lang="en-US" b="1" dirty="0">
                <a:solidFill>
                  <a:schemeClr val="accent1"/>
                </a:solidFill>
              </a:rPr>
              <a:t>Appendix B: Category B</a:t>
            </a:r>
          </a:p>
        </p:txBody>
      </p:sp>
      <p:sp>
        <p:nvSpPr>
          <p:cNvPr id="4" name="Date Placeholder 3">
            <a:extLst>
              <a:ext uri="{FF2B5EF4-FFF2-40B4-BE49-F238E27FC236}">
                <a16:creationId xmlns:a16="http://schemas.microsoft.com/office/drawing/2014/main" id="{4E348BBB-ACB0-E2F9-2F2C-61FD76153BC4}"/>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63575DCA-0B54-1D16-E0D7-CB4D0149896E}"/>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C6E6D617-DD41-13E7-0511-68298D9B1C64}"/>
              </a:ext>
            </a:extLst>
          </p:cNvPr>
          <p:cNvSpPr>
            <a:spLocks noGrp="1"/>
          </p:cNvSpPr>
          <p:nvPr>
            <p:ph type="sldNum" sz="quarter" idx="12"/>
          </p:nvPr>
        </p:nvSpPr>
        <p:spPr/>
        <p:txBody>
          <a:bodyPr/>
          <a:lstStyle/>
          <a:p>
            <a:fld id="{283F8101-B901-4CEF-BE9E-35476C343ECF}" type="slidenum">
              <a:rPr lang="en-US" smtClean="0"/>
              <a:t>22</a:t>
            </a:fld>
            <a:endParaRPr lang="en-US"/>
          </a:p>
        </p:txBody>
      </p:sp>
      <p:sp>
        <p:nvSpPr>
          <p:cNvPr id="9" name="TextBox 8">
            <a:extLst>
              <a:ext uri="{FF2B5EF4-FFF2-40B4-BE49-F238E27FC236}">
                <a16:creationId xmlns:a16="http://schemas.microsoft.com/office/drawing/2014/main" id="{65B5E21F-1312-4908-B69D-A63B085B1276}"/>
              </a:ext>
            </a:extLst>
          </p:cNvPr>
          <p:cNvSpPr txBox="1"/>
          <p:nvPr/>
        </p:nvSpPr>
        <p:spPr>
          <a:xfrm>
            <a:off x="838200" y="3863360"/>
            <a:ext cx="4816876" cy="830997"/>
          </a:xfrm>
          <a:prstGeom prst="rect">
            <a:avLst/>
          </a:prstGeom>
          <a:noFill/>
        </p:spPr>
        <p:txBody>
          <a:bodyPr wrap="square" rtlCol="0">
            <a:spAutoFit/>
          </a:bodyPr>
          <a:lstStyle/>
          <a:p>
            <a:r>
              <a:rPr lang="en-US" sz="1200" dirty="0"/>
              <a:t>A timeline to achieve full M&amp;O costs in terms of percentages of total M&amp;O costs for Category B items. The category B costs are assumed to be flat after installation. The projected timeline assumes detector installation to be completed by 2032 and EIC pre-operations to start in the early 2030s. </a:t>
            </a:r>
          </a:p>
        </p:txBody>
      </p:sp>
      <p:sp>
        <p:nvSpPr>
          <p:cNvPr id="10" name="Rectangle 9">
            <a:extLst>
              <a:ext uri="{FF2B5EF4-FFF2-40B4-BE49-F238E27FC236}">
                <a16:creationId xmlns:a16="http://schemas.microsoft.com/office/drawing/2014/main" id="{622F248A-13AF-4106-B24B-A46E77317CCB}"/>
              </a:ext>
            </a:extLst>
          </p:cNvPr>
          <p:cNvSpPr/>
          <p:nvPr/>
        </p:nvSpPr>
        <p:spPr>
          <a:xfrm>
            <a:off x="6095999" y="2913991"/>
            <a:ext cx="5882936" cy="2862322"/>
          </a:xfrm>
          <a:prstGeom prst="rect">
            <a:avLst/>
          </a:prstGeom>
        </p:spPr>
        <p:txBody>
          <a:bodyPr wrap="square">
            <a:spAutoFit/>
          </a:bodyPr>
          <a:lstStyle/>
          <a:p>
            <a:r>
              <a:rPr lang="en-US" b="1" dirty="0">
                <a:solidFill>
                  <a:srgbClr val="FF0000"/>
                </a:solidFill>
              </a:rPr>
              <a:t>The point estimate given should be considered rough and preliminary. The detailed numbers indicate a specificity that does not exist at the moment, and should be considered with caution. This is even more true for M&amp;O Category B items that depend on the technology used, are modulated according to the capabilities and possibilities of the labs and can vary enormously from year to year. Fr this reason, we used a larger range of +/-50% to the total point estimate, or a best guess for a total point estimate range for M&amp;O Category B of $0.6M to $1.8M (FY25$). </a:t>
            </a:r>
          </a:p>
        </p:txBody>
      </p:sp>
      <p:graphicFrame>
        <p:nvGraphicFramePr>
          <p:cNvPr id="12" name="Chart 11">
            <a:extLst>
              <a:ext uri="{FF2B5EF4-FFF2-40B4-BE49-F238E27FC236}">
                <a16:creationId xmlns:a16="http://schemas.microsoft.com/office/drawing/2014/main" id="{DA3DE09E-08E4-444B-9379-640773FE74C7}"/>
              </a:ext>
            </a:extLst>
          </p:cNvPr>
          <p:cNvGraphicFramePr/>
          <p:nvPr>
            <p:extLst>
              <p:ext uri="{D42A27DB-BD31-4B8C-83A1-F6EECF244321}">
                <p14:modId xmlns:p14="http://schemas.microsoft.com/office/powerpoint/2010/main" val="3191341979"/>
              </p:ext>
            </p:extLst>
          </p:nvPr>
        </p:nvGraphicFramePr>
        <p:xfrm>
          <a:off x="838200" y="1101110"/>
          <a:ext cx="4621530" cy="276225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Table 2">
            <a:extLst>
              <a:ext uri="{FF2B5EF4-FFF2-40B4-BE49-F238E27FC236}">
                <a16:creationId xmlns:a16="http://schemas.microsoft.com/office/drawing/2014/main" id="{144905B1-2D2D-4242-94BC-5E2BBE275A26}"/>
              </a:ext>
            </a:extLst>
          </p:cNvPr>
          <p:cNvGraphicFramePr>
            <a:graphicFrameLocks noGrp="1"/>
          </p:cNvGraphicFramePr>
          <p:nvPr>
            <p:extLst>
              <p:ext uri="{D42A27DB-BD31-4B8C-83A1-F6EECF244321}">
                <p14:modId xmlns:p14="http://schemas.microsoft.com/office/powerpoint/2010/main" val="3475431820"/>
              </p:ext>
            </p:extLst>
          </p:nvPr>
        </p:nvGraphicFramePr>
        <p:xfrm>
          <a:off x="6193657" y="2477051"/>
          <a:ext cx="5695315" cy="187960"/>
        </p:xfrm>
        <a:graphic>
          <a:graphicData uri="http://schemas.openxmlformats.org/drawingml/2006/table">
            <a:tbl>
              <a:tblPr firstRow="1" firstCol="1" lastRow="1" lastCol="1" bandRow="1" bandCol="1">
                <a:tableStyleId>{5C22544A-7EE6-4342-B048-85BDC9FD1C3A}</a:tableStyleId>
              </a:tblPr>
              <a:tblGrid>
                <a:gridCol w="2627630">
                  <a:extLst>
                    <a:ext uri="{9D8B030D-6E8A-4147-A177-3AD203B41FA5}">
                      <a16:colId xmlns:a16="http://schemas.microsoft.com/office/drawing/2014/main" val="3075848013"/>
                    </a:ext>
                  </a:extLst>
                </a:gridCol>
                <a:gridCol w="2627630">
                  <a:extLst>
                    <a:ext uri="{9D8B030D-6E8A-4147-A177-3AD203B41FA5}">
                      <a16:colId xmlns:a16="http://schemas.microsoft.com/office/drawing/2014/main" val="1809044093"/>
                    </a:ext>
                  </a:extLst>
                </a:gridCol>
                <a:gridCol w="440055">
                  <a:extLst>
                    <a:ext uri="{9D8B030D-6E8A-4147-A177-3AD203B41FA5}">
                      <a16:colId xmlns:a16="http://schemas.microsoft.com/office/drawing/2014/main" val="1870828486"/>
                    </a:ext>
                  </a:extLst>
                </a:gridCol>
              </a:tblGrid>
              <a:tr h="187960">
                <a:tc>
                  <a:txBody>
                    <a:bodyPr/>
                    <a:lstStyle/>
                    <a:p>
                      <a:pPr marL="19050" marR="0" algn="just">
                        <a:lnSpc>
                          <a:spcPct val="110000"/>
                        </a:lnSpc>
                        <a:spcBef>
                          <a:spcPts val="0"/>
                        </a:spcBef>
                        <a:spcAft>
                          <a:spcPts val="0"/>
                        </a:spcAft>
                      </a:pPr>
                      <a:r>
                        <a:rPr lang="en-US" sz="950">
                          <a:effectLst/>
                        </a:rPr>
                        <a:t>Grand Total</a:t>
                      </a:r>
                      <a:endParaRPr lang="en-US" sz="1100">
                        <a:effectLst/>
                        <a:latin typeface="Book Antiqua" panose="02040602050305030304" pitchFamily="18" charset="0"/>
                        <a:ea typeface="Book Antiqua" panose="02040602050305030304" pitchFamily="18" charset="0"/>
                        <a:cs typeface="Book Antiqua" panose="02040602050305030304" pitchFamily="18" charset="0"/>
                      </a:endParaRPr>
                    </a:p>
                  </a:txBody>
                  <a:tcPr marL="0" marR="0" marT="0" marB="0"/>
                </a:tc>
                <a:tc>
                  <a:txBody>
                    <a:bodyPr/>
                    <a:lstStyle/>
                    <a:p>
                      <a:pPr marL="18415" marR="0" algn="just">
                        <a:lnSpc>
                          <a:spcPct val="110000"/>
                        </a:lnSpc>
                        <a:spcBef>
                          <a:spcPts val="0"/>
                        </a:spcBef>
                        <a:spcAft>
                          <a:spcPts val="0"/>
                        </a:spcAft>
                      </a:pPr>
                      <a:r>
                        <a:rPr lang="en-US" sz="950">
                          <a:effectLst/>
                        </a:rPr>
                        <a:t> </a:t>
                      </a:r>
                      <a:endParaRPr lang="en-US" sz="1100">
                        <a:effectLst/>
                        <a:latin typeface="Book Antiqua" panose="02040602050305030304" pitchFamily="18" charset="0"/>
                        <a:ea typeface="Book Antiqua" panose="02040602050305030304" pitchFamily="18" charset="0"/>
                        <a:cs typeface="Book Antiqua" panose="02040602050305030304" pitchFamily="18" charset="0"/>
                      </a:endParaRPr>
                    </a:p>
                  </a:txBody>
                  <a:tcPr marL="0" marR="0" marT="0" marB="0"/>
                </a:tc>
                <a:tc>
                  <a:txBody>
                    <a:bodyPr/>
                    <a:lstStyle/>
                    <a:p>
                      <a:pPr marL="0" marR="120015" algn="just">
                        <a:lnSpc>
                          <a:spcPct val="110000"/>
                        </a:lnSpc>
                        <a:spcBef>
                          <a:spcPts val="0"/>
                        </a:spcBef>
                        <a:spcAft>
                          <a:spcPts val="0"/>
                        </a:spcAft>
                      </a:pPr>
                      <a:r>
                        <a:rPr lang="en-US" sz="950" dirty="0">
                          <a:effectLst/>
                        </a:rPr>
                        <a:t>1218*</a:t>
                      </a:r>
                      <a:endParaRPr lang="en-US" sz="1100" dirty="0">
                        <a:effectLst/>
                        <a:latin typeface="Book Antiqua" panose="02040602050305030304" pitchFamily="18" charset="0"/>
                        <a:ea typeface="Book Antiqua" panose="02040602050305030304" pitchFamily="18" charset="0"/>
                        <a:cs typeface="Book Antiqua" panose="02040602050305030304" pitchFamily="18" charset="0"/>
                      </a:endParaRPr>
                    </a:p>
                  </a:txBody>
                  <a:tcPr marL="0" marR="0" marT="0" marB="0"/>
                </a:tc>
                <a:extLst>
                  <a:ext uri="{0D108BD9-81ED-4DB2-BD59-A6C34878D82A}">
                    <a16:rowId xmlns:a16="http://schemas.microsoft.com/office/drawing/2014/main" val="1735355122"/>
                  </a:ext>
                </a:extLst>
              </a:tr>
            </a:tbl>
          </a:graphicData>
        </a:graphic>
      </p:graphicFrame>
    </p:spTree>
    <p:extLst>
      <p:ext uri="{BB962C8B-B14F-4D97-AF65-F5344CB8AC3E}">
        <p14:creationId xmlns:p14="http://schemas.microsoft.com/office/powerpoint/2010/main" val="18574864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7F77AA07-9124-41C9-B7C4-EB1A74CA0E3E}"/>
              </a:ext>
            </a:extLst>
          </p:cNvPr>
          <p:cNvGraphicFramePr>
            <a:graphicFrameLocks noGrp="1"/>
          </p:cNvGraphicFramePr>
          <p:nvPr>
            <p:extLst>
              <p:ext uri="{D42A27DB-BD31-4B8C-83A1-F6EECF244321}">
                <p14:modId xmlns:p14="http://schemas.microsoft.com/office/powerpoint/2010/main" val="2784822189"/>
              </p:ext>
            </p:extLst>
          </p:nvPr>
        </p:nvGraphicFramePr>
        <p:xfrm>
          <a:off x="6189809" y="2471913"/>
          <a:ext cx="5695315" cy="187960"/>
        </p:xfrm>
        <a:graphic>
          <a:graphicData uri="http://schemas.openxmlformats.org/drawingml/2006/table">
            <a:tbl>
              <a:tblPr firstRow="1" firstCol="1" lastRow="1" lastCol="1" bandRow="1" bandCol="1">
                <a:tableStyleId>{5C22544A-7EE6-4342-B048-85BDC9FD1C3A}</a:tableStyleId>
              </a:tblPr>
              <a:tblGrid>
                <a:gridCol w="2627630">
                  <a:extLst>
                    <a:ext uri="{9D8B030D-6E8A-4147-A177-3AD203B41FA5}">
                      <a16:colId xmlns:a16="http://schemas.microsoft.com/office/drawing/2014/main" val="2603379395"/>
                    </a:ext>
                  </a:extLst>
                </a:gridCol>
                <a:gridCol w="2627630">
                  <a:extLst>
                    <a:ext uri="{9D8B030D-6E8A-4147-A177-3AD203B41FA5}">
                      <a16:colId xmlns:a16="http://schemas.microsoft.com/office/drawing/2014/main" val="1093574686"/>
                    </a:ext>
                  </a:extLst>
                </a:gridCol>
                <a:gridCol w="440055">
                  <a:extLst>
                    <a:ext uri="{9D8B030D-6E8A-4147-A177-3AD203B41FA5}">
                      <a16:colId xmlns:a16="http://schemas.microsoft.com/office/drawing/2014/main" val="3347349267"/>
                    </a:ext>
                  </a:extLst>
                </a:gridCol>
              </a:tblGrid>
              <a:tr h="187960">
                <a:tc>
                  <a:txBody>
                    <a:bodyPr/>
                    <a:lstStyle/>
                    <a:p>
                      <a:pPr marL="19050" marR="0" algn="just">
                        <a:lnSpc>
                          <a:spcPct val="110000"/>
                        </a:lnSpc>
                        <a:spcBef>
                          <a:spcPts val="0"/>
                        </a:spcBef>
                        <a:spcAft>
                          <a:spcPts val="0"/>
                        </a:spcAft>
                      </a:pPr>
                      <a:r>
                        <a:rPr lang="en-US" sz="950">
                          <a:effectLst/>
                        </a:rPr>
                        <a:t>Grand Total</a:t>
                      </a:r>
                      <a:endParaRPr lang="en-US" sz="1100">
                        <a:effectLst/>
                        <a:latin typeface="Book Antiqua" panose="02040602050305030304" pitchFamily="18" charset="0"/>
                        <a:ea typeface="Book Antiqua" panose="02040602050305030304" pitchFamily="18" charset="0"/>
                        <a:cs typeface="Book Antiqua" panose="02040602050305030304" pitchFamily="18" charset="0"/>
                      </a:endParaRPr>
                    </a:p>
                  </a:txBody>
                  <a:tcPr marL="0" marR="0" marT="0" marB="0"/>
                </a:tc>
                <a:tc>
                  <a:txBody>
                    <a:bodyPr/>
                    <a:lstStyle/>
                    <a:p>
                      <a:pPr marL="18415" marR="0" algn="just">
                        <a:lnSpc>
                          <a:spcPct val="110000"/>
                        </a:lnSpc>
                        <a:spcBef>
                          <a:spcPts val="0"/>
                        </a:spcBef>
                        <a:spcAft>
                          <a:spcPts val="0"/>
                        </a:spcAft>
                      </a:pPr>
                      <a:r>
                        <a:rPr lang="en-US" sz="950">
                          <a:effectLst/>
                        </a:rPr>
                        <a:t> </a:t>
                      </a:r>
                      <a:endParaRPr lang="en-US" sz="1100">
                        <a:effectLst/>
                        <a:latin typeface="Book Antiqua" panose="02040602050305030304" pitchFamily="18" charset="0"/>
                        <a:ea typeface="Book Antiqua" panose="02040602050305030304" pitchFamily="18" charset="0"/>
                        <a:cs typeface="Book Antiqua" panose="02040602050305030304" pitchFamily="18" charset="0"/>
                      </a:endParaRPr>
                    </a:p>
                  </a:txBody>
                  <a:tcPr marL="0" marR="0" marT="0" marB="0"/>
                </a:tc>
                <a:tc>
                  <a:txBody>
                    <a:bodyPr/>
                    <a:lstStyle/>
                    <a:p>
                      <a:pPr marL="0" marR="120015" algn="just">
                        <a:lnSpc>
                          <a:spcPct val="110000"/>
                        </a:lnSpc>
                        <a:spcBef>
                          <a:spcPts val="0"/>
                        </a:spcBef>
                        <a:spcAft>
                          <a:spcPts val="0"/>
                        </a:spcAft>
                      </a:pPr>
                      <a:r>
                        <a:rPr lang="en-US" sz="950" dirty="0">
                          <a:effectLst/>
                        </a:rPr>
                        <a:t>2317*</a:t>
                      </a:r>
                      <a:endParaRPr lang="en-US" sz="1100" dirty="0">
                        <a:effectLst/>
                        <a:latin typeface="Book Antiqua" panose="02040602050305030304" pitchFamily="18" charset="0"/>
                        <a:ea typeface="Book Antiqua" panose="02040602050305030304" pitchFamily="18" charset="0"/>
                        <a:cs typeface="Book Antiqua" panose="02040602050305030304" pitchFamily="18" charset="0"/>
                      </a:endParaRPr>
                    </a:p>
                  </a:txBody>
                  <a:tcPr marL="0" marR="0" marT="0" marB="0"/>
                </a:tc>
                <a:extLst>
                  <a:ext uri="{0D108BD9-81ED-4DB2-BD59-A6C34878D82A}">
                    <a16:rowId xmlns:a16="http://schemas.microsoft.com/office/drawing/2014/main" val="3441028150"/>
                  </a:ext>
                </a:extLst>
              </a:tr>
            </a:tbl>
          </a:graphicData>
        </a:graphic>
      </p:graphicFrame>
      <p:sp>
        <p:nvSpPr>
          <p:cNvPr id="2" name="Title 1">
            <a:extLst>
              <a:ext uri="{FF2B5EF4-FFF2-40B4-BE49-F238E27FC236}">
                <a16:creationId xmlns:a16="http://schemas.microsoft.com/office/drawing/2014/main" id="{7A3C4458-195E-A70C-5A66-94D4E7105496}"/>
              </a:ext>
            </a:extLst>
          </p:cNvPr>
          <p:cNvSpPr>
            <a:spLocks noGrp="1"/>
          </p:cNvSpPr>
          <p:nvPr>
            <p:ph type="title"/>
          </p:nvPr>
        </p:nvSpPr>
        <p:spPr>
          <a:xfrm>
            <a:off x="838200" y="365126"/>
            <a:ext cx="10515600" cy="1101536"/>
          </a:xfrm>
        </p:spPr>
        <p:txBody>
          <a:bodyPr/>
          <a:lstStyle/>
          <a:p>
            <a:r>
              <a:rPr lang="en-US" b="1" dirty="0">
                <a:solidFill>
                  <a:schemeClr val="accent1"/>
                </a:solidFill>
              </a:rPr>
              <a:t>Appendix B: Category C</a:t>
            </a:r>
          </a:p>
        </p:txBody>
      </p:sp>
      <p:sp>
        <p:nvSpPr>
          <p:cNvPr id="4" name="Date Placeholder 3">
            <a:extLst>
              <a:ext uri="{FF2B5EF4-FFF2-40B4-BE49-F238E27FC236}">
                <a16:creationId xmlns:a16="http://schemas.microsoft.com/office/drawing/2014/main" id="{4E348BBB-ACB0-E2F9-2F2C-61FD76153BC4}"/>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63575DCA-0B54-1D16-E0D7-CB4D0149896E}"/>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C6E6D617-DD41-13E7-0511-68298D9B1C64}"/>
              </a:ext>
            </a:extLst>
          </p:cNvPr>
          <p:cNvSpPr>
            <a:spLocks noGrp="1"/>
          </p:cNvSpPr>
          <p:nvPr>
            <p:ph type="sldNum" sz="quarter" idx="12"/>
          </p:nvPr>
        </p:nvSpPr>
        <p:spPr/>
        <p:txBody>
          <a:bodyPr/>
          <a:lstStyle/>
          <a:p>
            <a:fld id="{283F8101-B901-4CEF-BE9E-35476C343ECF}" type="slidenum">
              <a:rPr lang="en-US" smtClean="0"/>
              <a:t>23</a:t>
            </a:fld>
            <a:endParaRPr lang="en-US"/>
          </a:p>
        </p:txBody>
      </p:sp>
      <p:sp>
        <p:nvSpPr>
          <p:cNvPr id="9" name="TextBox 8">
            <a:extLst>
              <a:ext uri="{FF2B5EF4-FFF2-40B4-BE49-F238E27FC236}">
                <a16:creationId xmlns:a16="http://schemas.microsoft.com/office/drawing/2014/main" id="{65B5E21F-1312-4908-B69D-A63B085B1276}"/>
              </a:ext>
            </a:extLst>
          </p:cNvPr>
          <p:cNvSpPr txBox="1"/>
          <p:nvPr/>
        </p:nvSpPr>
        <p:spPr>
          <a:xfrm>
            <a:off x="838200" y="3863360"/>
            <a:ext cx="4816876" cy="2492990"/>
          </a:xfrm>
          <a:prstGeom prst="rect">
            <a:avLst/>
          </a:prstGeom>
          <a:noFill/>
        </p:spPr>
        <p:txBody>
          <a:bodyPr wrap="square" rtlCol="0">
            <a:spAutoFit/>
          </a:bodyPr>
          <a:lstStyle/>
          <a:p>
            <a:r>
              <a:rPr lang="en-US" sz="1200" dirty="0"/>
              <a:t>A timeline to achieve full M&amp;O costs in terms of percentages of total M&amp;O costs for Category C items. This timeline is assumed to be earlier than that for Category A items as the support of people naturally coincides with the various component arrival, early construction, installation, pre-operations and science operations activities. The ramp-up of Category C item costs is assumed to be faster than those for Categories A and B and follows the planned ramp-up of collaboration labor commitments from a recent </a:t>
            </a:r>
            <a:r>
              <a:rPr lang="en-US" sz="1200" dirty="0" err="1"/>
              <a:t>ePIC</a:t>
            </a:r>
            <a:r>
              <a:rPr lang="en-US" sz="1200" dirty="0"/>
              <a:t> survey. The projected timeline assumes EIC construction and steady detector component arrival to start after 2028 once the experimental areas are cleared for new installations, EIC pre-operations to start in the early 2030s, completion of the EIC Project and start of EIC science operations in 2035.</a:t>
            </a:r>
          </a:p>
          <a:p>
            <a:endParaRPr lang="en-US" sz="1200" dirty="0"/>
          </a:p>
        </p:txBody>
      </p:sp>
      <p:sp>
        <p:nvSpPr>
          <p:cNvPr id="10" name="Rectangle 9">
            <a:extLst>
              <a:ext uri="{FF2B5EF4-FFF2-40B4-BE49-F238E27FC236}">
                <a16:creationId xmlns:a16="http://schemas.microsoft.com/office/drawing/2014/main" id="{622F248A-13AF-4106-B24B-A46E77317CCB}"/>
              </a:ext>
            </a:extLst>
          </p:cNvPr>
          <p:cNvSpPr/>
          <p:nvPr/>
        </p:nvSpPr>
        <p:spPr>
          <a:xfrm>
            <a:off x="6095999" y="2913991"/>
            <a:ext cx="5882936" cy="2308324"/>
          </a:xfrm>
          <a:prstGeom prst="rect">
            <a:avLst/>
          </a:prstGeom>
        </p:spPr>
        <p:txBody>
          <a:bodyPr wrap="square">
            <a:spAutoFit/>
          </a:bodyPr>
          <a:lstStyle/>
          <a:p>
            <a:r>
              <a:rPr lang="en-US" b="1" dirty="0">
                <a:solidFill>
                  <a:srgbClr val="FF0000"/>
                </a:solidFill>
              </a:rPr>
              <a:t>The point estimate given should be considered rough and preliminary. The detailed numbers indicate a specificity that does not exist at the moment, and should be considered with caution. For M&amp;O Category C items we estimate a current range of +/-30% to the total point estimate, reflecting M&amp;O category A. Hence, a best guess for a total point estimate range for M&amp;O Category C is $1.6M to $3M (FY25$). </a:t>
            </a:r>
            <a:r>
              <a:rPr lang="en-US" b="1" dirty="0">
                <a:solidFill>
                  <a:srgbClr val="FF0000"/>
                </a:solidFill>
                <a:latin typeface="Arial" panose="020B0604020202020204" pitchFamily="34" charset="0"/>
                <a:ea typeface="Times New Roman" panose="02020603050405020304" pitchFamily="18" charset="0"/>
              </a:rPr>
              <a:t> </a:t>
            </a:r>
            <a:endParaRPr lang="en-US" dirty="0">
              <a:solidFill>
                <a:srgbClr val="FF0000"/>
              </a:solidFill>
            </a:endParaRPr>
          </a:p>
        </p:txBody>
      </p:sp>
      <p:graphicFrame>
        <p:nvGraphicFramePr>
          <p:cNvPr id="12" name="Chart 11">
            <a:extLst>
              <a:ext uri="{FF2B5EF4-FFF2-40B4-BE49-F238E27FC236}">
                <a16:creationId xmlns:a16="http://schemas.microsoft.com/office/drawing/2014/main" id="{DA3DE09E-08E4-444B-9379-640773FE74C7}"/>
              </a:ext>
            </a:extLst>
          </p:cNvPr>
          <p:cNvGraphicFramePr/>
          <p:nvPr>
            <p:extLst>
              <p:ext uri="{D42A27DB-BD31-4B8C-83A1-F6EECF244321}">
                <p14:modId xmlns:p14="http://schemas.microsoft.com/office/powerpoint/2010/main" val="1486205852"/>
              </p:ext>
            </p:extLst>
          </p:nvPr>
        </p:nvGraphicFramePr>
        <p:xfrm>
          <a:off x="838200" y="1184768"/>
          <a:ext cx="4621530" cy="2762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852721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C4458-195E-A70C-5A66-94D4E7105496}"/>
              </a:ext>
            </a:extLst>
          </p:cNvPr>
          <p:cNvSpPr>
            <a:spLocks noGrp="1"/>
          </p:cNvSpPr>
          <p:nvPr>
            <p:ph type="title"/>
          </p:nvPr>
        </p:nvSpPr>
        <p:spPr>
          <a:xfrm>
            <a:off x="838200" y="365126"/>
            <a:ext cx="10515600" cy="1101536"/>
          </a:xfrm>
        </p:spPr>
        <p:txBody>
          <a:bodyPr>
            <a:normAutofit fontScale="90000"/>
          </a:bodyPr>
          <a:lstStyle/>
          <a:p>
            <a:r>
              <a:rPr lang="en-US" b="1" dirty="0">
                <a:solidFill>
                  <a:schemeClr val="accent1"/>
                </a:solidFill>
              </a:rPr>
              <a:t>Reminder: A Note on Spokesperson’s Discretion</a:t>
            </a:r>
          </a:p>
        </p:txBody>
      </p:sp>
      <p:sp>
        <p:nvSpPr>
          <p:cNvPr id="3" name="Content Placeholder 2">
            <a:extLst>
              <a:ext uri="{FF2B5EF4-FFF2-40B4-BE49-F238E27FC236}">
                <a16:creationId xmlns:a16="http://schemas.microsoft.com/office/drawing/2014/main" id="{C5A9C1C9-B070-4DE0-DBBA-495C07CE2E5C}"/>
              </a:ext>
            </a:extLst>
          </p:cNvPr>
          <p:cNvSpPr>
            <a:spLocks noGrp="1"/>
          </p:cNvSpPr>
          <p:nvPr>
            <p:ph idx="1"/>
          </p:nvPr>
        </p:nvSpPr>
        <p:spPr>
          <a:xfrm>
            <a:off x="838200" y="1466662"/>
            <a:ext cx="10515600" cy="4710301"/>
          </a:xfrm>
        </p:spPr>
        <p:txBody>
          <a:bodyPr>
            <a:normAutofit fontScale="85000" lnSpcReduction="20000"/>
          </a:bodyPr>
          <a:lstStyle/>
          <a:p>
            <a:pPr marL="0" indent="0">
              <a:spcAft>
                <a:spcPts val="600"/>
              </a:spcAft>
              <a:buNone/>
            </a:pPr>
            <a:r>
              <a:rPr lang="en-US" dirty="0"/>
              <a:t>4.5 Flexibilities</a:t>
            </a:r>
          </a:p>
          <a:p>
            <a:pPr marL="0" indent="0">
              <a:spcAft>
                <a:spcPts val="600"/>
              </a:spcAft>
              <a:buNone/>
            </a:pPr>
            <a:r>
              <a:rPr lang="en-US" dirty="0"/>
              <a:t>It is understood that the financial situation in each member and non-member (observer) country that participates in the EIC-RRB may be different. There should be some means for the EIC-RRB to apply flexibility in contributions to the M&amp;O Common Funds. The EIC-RRB can fold this into their determinations of equitable sharing of M&amp;O costs at their bi-annual meetings.</a:t>
            </a:r>
          </a:p>
          <a:p>
            <a:pPr marL="0" indent="0">
              <a:spcAft>
                <a:spcPts val="600"/>
              </a:spcAft>
              <a:buNone/>
            </a:pPr>
            <a:r>
              <a:rPr lang="en-US" dirty="0"/>
              <a:t>Spokesperson’s Discretion</a:t>
            </a:r>
          </a:p>
          <a:p>
            <a:pPr marL="0" indent="0">
              <a:spcAft>
                <a:spcPts val="600"/>
              </a:spcAft>
              <a:buNone/>
            </a:pPr>
            <a:r>
              <a:rPr lang="en-US" dirty="0"/>
              <a:t>(from 4</a:t>
            </a:r>
            <a:r>
              <a:rPr lang="en-US" baseline="30000" dirty="0"/>
              <a:t>th</a:t>
            </a:r>
            <a:r>
              <a:rPr lang="en-US" dirty="0"/>
              <a:t> RRB meeting)</a:t>
            </a:r>
          </a:p>
          <a:p>
            <a:pPr marL="0" indent="0">
              <a:spcAft>
                <a:spcPts val="600"/>
              </a:spcAft>
              <a:buNone/>
            </a:pPr>
            <a:r>
              <a:rPr lang="en-US" dirty="0"/>
              <a:t>The equitable cost sharing is assumed to be by ’scientists’ that are taken to be fully-qualified PhDs, or the equivalent, appearing as named authors on publications of the experiment. It is understood that there may be requests to be “non-paying”. </a:t>
            </a:r>
            <a:r>
              <a:rPr lang="en-US" i="1" dirty="0"/>
              <a:t>Rather than cause precedents, it is suggested that exceptional cases can be handled by treating Category C M&amp;O costs partly at the spokesperson’s discretion, in periods between the bi-annual EIC-RRB meetings.</a:t>
            </a:r>
          </a:p>
        </p:txBody>
      </p:sp>
      <p:sp>
        <p:nvSpPr>
          <p:cNvPr id="4" name="Date Placeholder 3">
            <a:extLst>
              <a:ext uri="{FF2B5EF4-FFF2-40B4-BE49-F238E27FC236}">
                <a16:creationId xmlns:a16="http://schemas.microsoft.com/office/drawing/2014/main" id="{4E348BBB-ACB0-E2F9-2F2C-61FD76153BC4}"/>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63575DCA-0B54-1D16-E0D7-CB4D0149896E}"/>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C6E6D617-DD41-13E7-0511-68298D9B1C64}"/>
              </a:ext>
            </a:extLst>
          </p:cNvPr>
          <p:cNvSpPr>
            <a:spLocks noGrp="1"/>
          </p:cNvSpPr>
          <p:nvPr>
            <p:ph type="sldNum" sz="quarter" idx="12"/>
          </p:nvPr>
        </p:nvSpPr>
        <p:spPr/>
        <p:txBody>
          <a:bodyPr/>
          <a:lstStyle/>
          <a:p>
            <a:fld id="{283F8101-B901-4CEF-BE9E-35476C343ECF}" type="slidenum">
              <a:rPr lang="en-US" smtClean="0"/>
              <a:t>24</a:t>
            </a:fld>
            <a:endParaRPr lang="en-US"/>
          </a:p>
        </p:txBody>
      </p:sp>
    </p:spTree>
    <p:extLst>
      <p:ext uri="{BB962C8B-B14F-4D97-AF65-F5344CB8AC3E}">
        <p14:creationId xmlns:p14="http://schemas.microsoft.com/office/powerpoint/2010/main" val="484028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9C9499-B3F5-52F7-8E89-90AC9A589C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7727E7-935A-A1CA-14C4-642259512B0C}"/>
              </a:ext>
            </a:extLst>
          </p:cNvPr>
          <p:cNvSpPr>
            <a:spLocks noGrp="1"/>
          </p:cNvSpPr>
          <p:nvPr>
            <p:ph type="title"/>
          </p:nvPr>
        </p:nvSpPr>
        <p:spPr>
          <a:xfrm>
            <a:off x="838200" y="365126"/>
            <a:ext cx="10515600" cy="1101536"/>
          </a:xfrm>
        </p:spPr>
        <p:txBody>
          <a:bodyPr/>
          <a:lstStyle/>
          <a:p>
            <a:r>
              <a:rPr lang="en-US" b="1" dirty="0">
                <a:solidFill>
                  <a:schemeClr val="accent1"/>
                </a:solidFill>
              </a:rPr>
              <a:t>Action Item I – Funding Concrete Plan</a:t>
            </a:r>
          </a:p>
        </p:txBody>
      </p:sp>
      <p:sp>
        <p:nvSpPr>
          <p:cNvPr id="3" name="Content Placeholder 2">
            <a:extLst>
              <a:ext uri="{FF2B5EF4-FFF2-40B4-BE49-F238E27FC236}">
                <a16:creationId xmlns:a16="http://schemas.microsoft.com/office/drawing/2014/main" id="{83100E7F-AE43-3EEF-B014-333C9C490D26}"/>
              </a:ext>
            </a:extLst>
          </p:cNvPr>
          <p:cNvSpPr>
            <a:spLocks noGrp="1"/>
          </p:cNvSpPr>
          <p:nvPr>
            <p:ph idx="1"/>
          </p:nvPr>
        </p:nvSpPr>
        <p:spPr>
          <a:xfrm>
            <a:off x="838200" y="1466662"/>
            <a:ext cx="10515600" cy="4710301"/>
          </a:xfrm>
        </p:spPr>
        <p:txBody>
          <a:bodyPr>
            <a:normAutofit/>
          </a:bodyPr>
          <a:lstStyle/>
          <a:p>
            <a:r>
              <a:rPr lang="en-US" dirty="0"/>
              <a:t>Questions and comments to prepare for upcoming RRBs:</a:t>
            </a:r>
          </a:p>
          <a:p>
            <a:pPr lvl="1">
              <a:buFont typeface="Courier New" panose="02070309020205020404" pitchFamily="49" charset="0"/>
              <a:buChar char="o"/>
            </a:pPr>
            <a:r>
              <a:rPr lang="en-US" dirty="0"/>
              <a:t>How to transfer money?</a:t>
            </a:r>
          </a:p>
          <a:p>
            <a:pPr marL="457200" lvl="1" indent="0">
              <a:buNone/>
            </a:pPr>
            <a:endParaRPr lang="en-US" dirty="0"/>
          </a:p>
          <a:p>
            <a:pPr marL="457200" lvl="1" indent="0">
              <a:buNone/>
            </a:pPr>
            <a:r>
              <a:rPr lang="en-US" dirty="0">
                <a:solidFill>
                  <a:schemeClr val="bg1">
                    <a:lumMod val="65000"/>
                  </a:schemeClr>
                </a:solidFill>
              </a:rPr>
              <a:t>(correlated with this):</a:t>
            </a:r>
          </a:p>
          <a:p>
            <a:pPr lvl="1">
              <a:buFont typeface="Courier New" panose="02070309020205020404" pitchFamily="49" charset="0"/>
              <a:buChar char="o"/>
            </a:pPr>
            <a:r>
              <a:rPr lang="en-US" dirty="0">
                <a:solidFill>
                  <a:schemeClr val="bg1">
                    <a:lumMod val="65000"/>
                  </a:schemeClr>
                </a:solidFill>
              </a:rPr>
              <a:t>Outreach efforts across the countries could be coordinated and materials could be funded locally. </a:t>
            </a:r>
          </a:p>
        </p:txBody>
      </p:sp>
      <p:sp>
        <p:nvSpPr>
          <p:cNvPr id="4" name="Date Placeholder 3">
            <a:extLst>
              <a:ext uri="{FF2B5EF4-FFF2-40B4-BE49-F238E27FC236}">
                <a16:creationId xmlns:a16="http://schemas.microsoft.com/office/drawing/2014/main" id="{07A11B86-96A7-C902-5FBC-2ED29A0384E6}"/>
              </a:ext>
            </a:extLst>
          </p:cNvPr>
          <p:cNvSpPr>
            <a:spLocks noGrp="1"/>
          </p:cNvSpPr>
          <p:nvPr>
            <p:ph type="dt" sz="half" idx="10"/>
          </p:nvPr>
        </p:nvSpPr>
        <p:spPr/>
        <p:txBody>
          <a:bodyPr/>
          <a:lstStyle/>
          <a:p>
            <a:r>
              <a:rPr lang="en-US" dirty="0"/>
              <a:t>11/05/2025</a:t>
            </a:r>
          </a:p>
        </p:txBody>
      </p:sp>
      <p:sp>
        <p:nvSpPr>
          <p:cNvPr id="5" name="Footer Placeholder 4">
            <a:extLst>
              <a:ext uri="{FF2B5EF4-FFF2-40B4-BE49-F238E27FC236}">
                <a16:creationId xmlns:a16="http://schemas.microsoft.com/office/drawing/2014/main" id="{4809CCA1-BABE-B9A2-2807-065606812A46}"/>
              </a:ext>
            </a:extLst>
          </p:cNvPr>
          <p:cNvSpPr>
            <a:spLocks noGrp="1"/>
          </p:cNvSpPr>
          <p:nvPr>
            <p:ph type="ftr" sz="quarter" idx="11"/>
          </p:nvPr>
        </p:nvSpPr>
        <p:spPr/>
        <p:txBody>
          <a:bodyPr/>
          <a:lstStyle/>
          <a:p>
            <a:r>
              <a:rPr lang="en-US" dirty="0"/>
              <a:t>6th EIC Resource Review Board</a:t>
            </a:r>
          </a:p>
        </p:txBody>
      </p:sp>
      <p:sp>
        <p:nvSpPr>
          <p:cNvPr id="6" name="Slide Number Placeholder 5">
            <a:extLst>
              <a:ext uri="{FF2B5EF4-FFF2-40B4-BE49-F238E27FC236}">
                <a16:creationId xmlns:a16="http://schemas.microsoft.com/office/drawing/2014/main" id="{4F4B3938-F5FD-17D4-674F-FF0CEB8F8E7B}"/>
              </a:ext>
            </a:extLst>
          </p:cNvPr>
          <p:cNvSpPr>
            <a:spLocks noGrp="1"/>
          </p:cNvSpPr>
          <p:nvPr>
            <p:ph type="sldNum" sz="quarter" idx="12"/>
          </p:nvPr>
        </p:nvSpPr>
        <p:spPr/>
        <p:txBody>
          <a:bodyPr/>
          <a:lstStyle/>
          <a:p>
            <a:fld id="{283F8101-B901-4CEF-BE9E-35476C343ECF}" type="slidenum">
              <a:rPr lang="en-US" smtClean="0"/>
              <a:t>3</a:t>
            </a:fld>
            <a:endParaRPr lang="en-US"/>
          </a:p>
        </p:txBody>
      </p:sp>
      <p:sp>
        <p:nvSpPr>
          <p:cNvPr id="8" name="TextBox 7">
            <a:extLst>
              <a:ext uri="{FF2B5EF4-FFF2-40B4-BE49-F238E27FC236}">
                <a16:creationId xmlns:a16="http://schemas.microsoft.com/office/drawing/2014/main" id="{FF8703ED-D249-8CF5-86CD-E2AEFB5D16B7}"/>
              </a:ext>
            </a:extLst>
          </p:cNvPr>
          <p:cNvSpPr txBox="1"/>
          <p:nvPr/>
        </p:nvSpPr>
        <p:spPr>
          <a:xfrm>
            <a:off x="10470524" y="185739"/>
            <a:ext cx="1384418" cy="369332"/>
          </a:xfrm>
          <a:prstGeom prst="rect">
            <a:avLst/>
          </a:prstGeom>
          <a:solidFill>
            <a:srgbClr val="FFC000"/>
          </a:solidFill>
        </p:spPr>
        <p:txBody>
          <a:bodyPr wrap="none" rtlCol="0">
            <a:spAutoFit/>
          </a:bodyPr>
          <a:lstStyle/>
          <a:p>
            <a:r>
              <a:rPr lang="en-US" dirty="0"/>
              <a:t>Action Item I</a:t>
            </a:r>
          </a:p>
        </p:txBody>
      </p:sp>
    </p:spTree>
    <p:extLst>
      <p:ext uri="{BB962C8B-B14F-4D97-AF65-F5344CB8AC3E}">
        <p14:creationId xmlns:p14="http://schemas.microsoft.com/office/powerpoint/2010/main" val="4285299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C4458-195E-A70C-5A66-94D4E7105496}"/>
              </a:ext>
            </a:extLst>
          </p:cNvPr>
          <p:cNvSpPr>
            <a:spLocks noGrp="1"/>
          </p:cNvSpPr>
          <p:nvPr>
            <p:ph type="title"/>
          </p:nvPr>
        </p:nvSpPr>
        <p:spPr>
          <a:xfrm>
            <a:off x="838200" y="365126"/>
            <a:ext cx="10515600" cy="1101536"/>
          </a:xfrm>
        </p:spPr>
        <p:txBody>
          <a:bodyPr/>
          <a:lstStyle/>
          <a:p>
            <a:r>
              <a:rPr lang="en-US" b="1" dirty="0">
                <a:solidFill>
                  <a:schemeClr val="accent1"/>
                </a:solidFill>
              </a:rPr>
              <a:t>Reminder: 4.1 Cost Categories</a:t>
            </a:r>
          </a:p>
        </p:txBody>
      </p:sp>
      <p:sp>
        <p:nvSpPr>
          <p:cNvPr id="3" name="Content Placeholder 2">
            <a:extLst>
              <a:ext uri="{FF2B5EF4-FFF2-40B4-BE49-F238E27FC236}">
                <a16:creationId xmlns:a16="http://schemas.microsoft.com/office/drawing/2014/main" id="{C5A9C1C9-B070-4DE0-DBBA-495C07CE2E5C}"/>
              </a:ext>
            </a:extLst>
          </p:cNvPr>
          <p:cNvSpPr>
            <a:spLocks noGrp="1"/>
          </p:cNvSpPr>
          <p:nvPr>
            <p:ph idx="1"/>
          </p:nvPr>
        </p:nvSpPr>
        <p:spPr>
          <a:xfrm>
            <a:off x="838200" y="1466662"/>
            <a:ext cx="10515600" cy="4710301"/>
          </a:xfrm>
        </p:spPr>
        <p:txBody>
          <a:bodyPr>
            <a:normAutofit fontScale="77500" lnSpcReduction="20000"/>
          </a:bodyPr>
          <a:lstStyle/>
          <a:p>
            <a:pPr lvl="0"/>
            <a:r>
              <a:rPr lang="en-US" i="1" dirty="0"/>
              <a:t>Category A </a:t>
            </a:r>
            <a:r>
              <a:rPr lang="en-US" dirty="0"/>
              <a:t>concerns shared equipment built and maintained using Common Funds e.g. jointly-funded sub-detectors , or extraordinary services and operations common to the whole experiment e.g. distributed computing data transfer and specialized software licenses.</a:t>
            </a:r>
          </a:p>
          <a:p>
            <a:pPr lvl="0"/>
            <a:r>
              <a:rPr lang="en-US" i="1" dirty="0"/>
              <a:t>Category B </a:t>
            </a:r>
            <a:r>
              <a:rPr lang="en-US" dirty="0"/>
              <a:t>concerns maintenance of equipment built by a sub-set of the collaboration, mainly sub-detectors. This often requires specialist expertise.</a:t>
            </a:r>
          </a:p>
          <a:p>
            <a:pPr lvl="0"/>
            <a:r>
              <a:rPr lang="en-US" dirty="0"/>
              <a:t>Category C concerns collaboration support using Common Funds, e.g., support for travel and as-needed time for key Collaboration functions, local co-support of travel for visiting scientists, and general support for a global strategy to allow for underprivileged scientists to participate in EIC science.</a:t>
            </a:r>
          </a:p>
          <a:p>
            <a:pPr lvl="0"/>
            <a:r>
              <a:rPr lang="en-US" i="1" dirty="0"/>
              <a:t>Category D </a:t>
            </a:r>
            <a:r>
              <a:rPr lang="en-US" dirty="0"/>
              <a:t>concerns items for which the DOE and US host laboratories would naturally assume responsibility for, e.g. costs to run the accelerator which sets the weeks of operations and schedule, costs to maintain and operate the detector including computing costs for the experiment(s), infrastructure for the experimental areas and experiments and infrastructure operations costs, survey and alignment, and the overall Environmental, Health, and Safety aspects for detector operations.</a:t>
            </a:r>
          </a:p>
        </p:txBody>
      </p:sp>
      <p:sp>
        <p:nvSpPr>
          <p:cNvPr id="4" name="Date Placeholder 3">
            <a:extLst>
              <a:ext uri="{FF2B5EF4-FFF2-40B4-BE49-F238E27FC236}">
                <a16:creationId xmlns:a16="http://schemas.microsoft.com/office/drawing/2014/main" id="{4E348BBB-ACB0-E2F9-2F2C-61FD76153BC4}"/>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63575DCA-0B54-1D16-E0D7-CB4D0149896E}"/>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C6E6D617-DD41-13E7-0511-68298D9B1C64}"/>
              </a:ext>
            </a:extLst>
          </p:cNvPr>
          <p:cNvSpPr>
            <a:spLocks noGrp="1"/>
          </p:cNvSpPr>
          <p:nvPr>
            <p:ph type="sldNum" sz="quarter" idx="12"/>
          </p:nvPr>
        </p:nvSpPr>
        <p:spPr/>
        <p:txBody>
          <a:bodyPr/>
          <a:lstStyle/>
          <a:p>
            <a:fld id="{283F8101-B901-4CEF-BE9E-35476C343ECF}" type="slidenum">
              <a:rPr lang="en-US" smtClean="0"/>
              <a:t>4</a:t>
            </a:fld>
            <a:endParaRPr lang="en-US"/>
          </a:p>
        </p:txBody>
      </p:sp>
    </p:spTree>
    <p:extLst>
      <p:ext uri="{BB962C8B-B14F-4D97-AF65-F5344CB8AC3E}">
        <p14:creationId xmlns:p14="http://schemas.microsoft.com/office/powerpoint/2010/main" val="4086999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426DF-969F-91AE-BF56-2E51029A76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A657F9-4473-B01D-820B-AD03B334CBD7}"/>
              </a:ext>
            </a:extLst>
          </p:cNvPr>
          <p:cNvSpPr>
            <a:spLocks noGrp="1"/>
          </p:cNvSpPr>
          <p:nvPr>
            <p:ph type="title"/>
          </p:nvPr>
        </p:nvSpPr>
        <p:spPr>
          <a:xfrm>
            <a:off x="838200" y="365126"/>
            <a:ext cx="10515600" cy="1101536"/>
          </a:xfrm>
        </p:spPr>
        <p:txBody>
          <a:bodyPr/>
          <a:lstStyle/>
          <a:p>
            <a:r>
              <a:rPr lang="en-US" b="1" dirty="0">
                <a:solidFill>
                  <a:schemeClr val="accent1"/>
                </a:solidFill>
              </a:rPr>
              <a:t>Action Item I – Funding Concrete Plan</a:t>
            </a:r>
          </a:p>
        </p:txBody>
      </p:sp>
      <p:sp>
        <p:nvSpPr>
          <p:cNvPr id="3" name="Content Placeholder 2">
            <a:extLst>
              <a:ext uri="{FF2B5EF4-FFF2-40B4-BE49-F238E27FC236}">
                <a16:creationId xmlns:a16="http://schemas.microsoft.com/office/drawing/2014/main" id="{73EA21D7-FA57-2E24-F30C-102CC5BA95A3}"/>
              </a:ext>
            </a:extLst>
          </p:cNvPr>
          <p:cNvSpPr>
            <a:spLocks noGrp="1"/>
          </p:cNvSpPr>
          <p:nvPr>
            <p:ph idx="1"/>
          </p:nvPr>
        </p:nvSpPr>
        <p:spPr>
          <a:xfrm>
            <a:off x="838200" y="1466662"/>
            <a:ext cx="5840506" cy="4710301"/>
          </a:xfrm>
        </p:spPr>
        <p:txBody>
          <a:bodyPr>
            <a:normAutofit/>
          </a:bodyPr>
          <a:lstStyle/>
          <a:p>
            <a:r>
              <a:rPr lang="en-US" dirty="0"/>
              <a:t>Questions and comments to prepare for upcoming RRBs:</a:t>
            </a:r>
          </a:p>
          <a:p>
            <a:pPr lvl="1">
              <a:buFont typeface="Courier New" panose="02070309020205020404" pitchFamily="49" charset="0"/>
              <a:buChar char="o"/>
            </a:pPr>
            <a:r>
              <a:rPr lang="en-US" dirty="0"/>
              <a:t>How to transfer money?</a:t>
            </a:r>
          </a:p>
        </p:txBody>
      </p:sp>
      <p:sp>
        <p:nvSpPr>
          <p:cNvPr id="4" name="Date Placeholder 3">
            <a:extLst>
              <a:ext uri="{FF2B5EF4-FFF2-40B4-BE49-F238E27FC236}">
                <a16:creationId xmlns:a16="http://schemas.microsoft.com/office/drawing/2014/main" id="{A5AEF423-2958-52A2-5614-D6644ED565E7}"/>
              </a:ext>
            </a:extLst>
          </p:cNvPr>
          <p:cNvSpPr>
            <a:spLocks noGrp="1"/>
          </p:cNvSpPr>
          <p:nvPr>
            <p:ph type="dt" sz="half" idx="10"/>
          </p:nvPr>
        </p:nvSpPr>
        <p:spPr/>
        <p:txBody>
          <a:bodyPr/>
          <a:lstStyle/>
          <a:p>
            <a:r>
              <a:rPr lang="en-US" dirty="0"/>
              <a:t>11/05/2025</a:t>
            </a:r>
          </a:p>
        </p:txBody>
      </p:sp>
      <p:sp>
        <p:nvSpPr>
          <p:cNvPr id="5" name="Footer Placeholder 4">
            <a:extLst>
              <a:ext uri="{FF2B5EF4-FFF2-40B4-BE49-F238E27FC236}">
                <a16:creationId xmlns:a16="http://schemas.microsoft.com/office/drawing/2014/main" id="{1BAFD966-D55B-4DF1-2F09-990482C3AFB7}"/>
              </a:ext>
            </a:extLst>
          </p:cNvPr>
          <p:cNvSpPr>
            <a:spLocks noGrp="1"/>
          </p:cNvSpPr>
          <p:nvPr>
            <p:ph type="ftr" sz="quarter" idx="11"/>
          </p:nvPr>
        </p:nvSpPr>
        <p:spPr/>
        <p:txBody>
          <a:bodyPr/>
          <a:lstStyle/>
          <a:p>
            <a:r>
              <a:rPr lang="en-US" dirty="0"/>
              <a:t>6th EIC Resource Review Board</a:t>
            </a:r>
          </a:p>
        </p:txBody>
      </p:sp>
      <p:sp>
        <p:nvSpPr>
          <p:cNvPr id="6" name="Slide Number Placeholder 5">
            <a:extLst>
              <a:ext uri="{FF2B5EF4-FFF2-40B4-BE49-F238E27FC236}">
                <a16:creationId xmlns:a16="http://schemas.microsoft.com/office/drawing/2014/main" id="{911D4B91-2AB7-76CE-8B3F-A75B373AF599}"/>
              </a:ext>
            </a:extLst>
          </p:cNvPr>
          <p:cNvSpPr>
            <a:spLocks noGrp="1"/>
          </p:cNvSpPr>
          <p:nvPr>
            <p:ph type="sldNum" sz="quarter" idx="12"/>
          </p:nvPr>
        </p:nvSpPr>
        <p:spPr/>
        <p:txBody>
          <a:bodyPr/>
          <a:lstStyle/>
          <a:p>
            <a:fld id="{283F8101-B901-4CEF-BE9E-35476C343ECF}" type="slidenum">
              <a:rPr lang="en-US" smtClean="0"/>
              <a:t>5</a:t>
            </a:fld>
            <a:endParaRPr lang="en-US"/>
          </a:p>
        </p:txBody>
      </p:sp>
      <p:pic>
        <p:nvPicPr>
          <p:cNvPr id="7" name="Picture 6">
            <a:extLst>
              <a:ext uri="{FF2B5EF4-FFF2-40B4-BE49-F238E27FC236}">
                <a16:creationId xmlns:a16="http://schemas.microsoft.com/office/drawing/2014/main" id="{2555B06A-87A2-E6EE-234B-DA5CB857F3C5}"/>
              </a:ext>
            </a:extLst>
          </p:cNvPr>
          <p:cNvPicPr>
            <a:picLocks noChangeAspect="1"/>
          </p:cNvPicPr>
          <p:nvPr/>
        </p:nvPicPr>
        <p:blipFill>
          <a:blip r:embed="rId2"/>
          <a:stretch>
            <a:fillRect/>
          </a:stretch>
        </p:blipFill>
        <p:spPr>
          <a:xfrm>
            <a:off x="6536842" y="1228916"/>
            <a:ext cx="5512689" cy="5185791"/>
          </a:xfrm>
          <a:prstGeom prst="rect">
            <a:avLst/>
          </a:prstGeom>
          <a:solidFill>
            <a:schemeClr val="bg1"/>
          </a:solidFill>
        </p:spPr>
      </p:pic>
      <p:sp>
        <p:nvSpPr>
          <p:cNvPr id="8" name="TextBox 7">
            <a:extLst>
              <a:ext uri="{FF2B5EF4-FFF2-40B4-BE49-F238E27FC236}">
                <a16:creationId xmlns:a16="http://schemas.microsoft.com/office/drawing/2014/main" id="{90EF7ABD-5A6E-D9AF-2F2A-DF1A19222A97}"/>
              </a:ext>
            </a:extLst>
          </p:cNvPr>
          <p:cNvSpPr txBox="1"/>
          <p:nvPr/>
        </p:nvSpPr>
        <p:spPr>
          <a:xfrm>
            <a:off x="295330" y="3110374"/>
            <a:ext cx="6169794" cy="2062103"/>
          </a:xfrm>
          <a:prstGeom prst="rect">
            <a:avLst/>
          </a:prstGeom>
          <a:noFill/>
        </p:spPr>
        <p:txBody>
          <a:bodyPr wrap="square" rtlCol="0">
            <a:spAutoFit/>
          </a:bodyPr>
          <a:lstStyle/>
          <a:p>
            <a:r>
              <a:rPr lang="en-US" sz="1600" b="1" dirty="0"/>
              <a:t>First: Reminder from 5</a:t>
            </a:r>
            <a:r>
              <a:rPr lang="en-US" sz="1600" b="1" baseline="30000" dirty="0"/>
              <a:t>th</a:t>
            </a:r>
            <a:r>
              <a:rPr lang="en-US" sz="1600" b="1" dirty="0"/>
              <a:t> RRB presentation and document:</a:t>
            </a:r>
          </a:p>
          <a:p>
            <a:pPr marL="285750" indent="-285750">
              <a:buFont typeface="Wingdings" panose="05000000000000000000" pitchFamily="2" charset="2"/>
              <a:buChar char="ü"/>
            </a:pPr>
            <a:r>
              <a:rPr lang="en-US" sz="1600" dirty="0"/>
              <a:t>Expect 1000+ </a:t>
            </a:r>
            <a:r>
              <a:rPr lang="en-US" sz="1600" dirty="0" err="1"/>
              <a:t>ePIC</a:t>
            </a:r>
            <a:r>
              <a:rPr lang="en-US" sz="1600" dirty="0"/>
              <a:t> PhD level authors in (pre-)operations phase</a:t>
            </a:r>
          </a:p>
          <a:p>
            <a:pPr marL="285750" indent="-285750">
              <a:buFont typeface="Wingdings" panose="05000000000000000000" pitchFamily="2" charset="2"/>
              <a:buChar char="ü"/>
            </a:pPr>
            <a:r>
              <a:rPr lang="en-US" sz="1600" dirty="0"/>
              <a:t>total point estimate range for Category A of $3M to $6M (FY25$)</a:t>
            </a:r>
          </a:p>
          <a:p>
            <a:pPr marL="285750" indent="-285750">
              <a:buFont typeface="Wingdings" panose="05000000000000000000" pitchFamily="2" charset="2"/>
              <a:buChar char="ü"/>
            </a:pPr>
            <a:r>
              <a:rPr lang="en-US" sz="1600" dirty="0"/>
              <a:t>total point estimate range for Category B of $0.6M to $1.8M (FY25$)</a:t>
            </a:r>
          </a:p>
          <a:p>
            <a:pPr marL="285750" indent="-285750">
              <a:buFont typeface="Wingdings" panose="05000000000000000000" pitchFamily="2" charset="2"/>
              <a:buChar char="ü"/>
            </a:pPr>
            <a:r>
              <a:rPr lang="en-US" sz="1600" dirty="0"/>
              <a:t>total point estimate range for Category C is $1.6M to $3M (FY25$)</a:t>
            </a:r>
          </a:p>
          <a:p>
            <a:pPr marL="285750" indent="-285750">
              <a:buFont typeface="Wingdings" panose="05000000000000000000" pitchFamily="2" charset="2"/>
              <a:buChar char="ü"/>
            </a:pPr>
            <a:r>
              <a:rPr lang="en-US" sz="1600" dirty="0"/>
              <a:t>Category D is DOE host laboratories</a:t>
            </a:r>
          </a:p>
          <a:p>
            <a:pPr marL="285750" indent="-285750">
              <a:buFont typeface="Wingdings" panose="05000000000000000000" pitchFamily="2" charset="2"/>
              <a:buChar char="ü"/>
            </a:pPr>
            <a:r>
              <a:rPr lang="en-US" sz="1600" dirty="0"/>
              <a:t>Recall that these common funds ramp up during construction period – see assumed growth curves in backup slides</a:t>
            </a:r>
          </a:p>
        </p:txBody>
      </p:sp>
      <p:sp>
        <p:nvSpPr>
          <p:cNvPr id="9" name="TextBox 8">
            <a:extLst>
              <a:ext uri="{FF2B5EF4-FFF2-40B4-BE49-F238E27FC236}">
                <a16:creationId xmlns:a16="http://schemas.microsoft.com/office/drawing/2014/main" id="{1AFE7350-3B04-4222-8F2D-6946196EA0D9}"/>
              </a:ext>
            </a:extLst>
          </p:cNvPr>
          <p:cNvSpPr txBox="1"/>
          <p:nvPr/>
        </p:nvSpPr>
        <p:spPr>
          <a:xfrm>
            <a:off x="10470524" y="185739"/>
            <a:ext cx="1384418" cy="369332"/>
          </a:xfrm>
          <a:prstGeom prst="rect">
            <a:avLst/>
          </a:prstGeom>
          <a:solidFill>
            <a:srgbClr val="FFC000"/>
          </a:solidFill>
        </p:spPr>
        <p:txBody>
          <a:bodyPr wrap="none" rtlCol="0">
            <a:spAutoFit/>
          </a:bodyPr>
          <a:lstStyle/>
          <a:p>
            <a:r>
              <a:rPr lang="en-US" dirty="0"/>
              <a:t>Action Item I</a:t>
            </a:r>
          </a:p>
        </p:txBody>
      </p:sp>
      <p:sp>
        <p:nvSpPr>
          <p:cNvPr id="10" name="TextBox 9">
            <a:extLst>
              <a:ext uri="{FF2B5EF4-FFF2-40B4-BE49-F238E27FC236}">
                <a16:creationId xmlns:a16="http://schemas.microsoft.com/office/drawing/2014/main" id="{29B40102-AAD8-4954-B234-6C5F91598356}"/>
              </a:ext>
            </a:extLst>
          </p:cNvPr>
          <p:cNvSpPr txBox="1"/>
          <p:nvPr/>
        </p:nvSpPr>
        <p:spPr>
          <a:xfrm>
            <a:off x="1056261" y="5225804"/>
            <a:ext cx="4549590" cy="1077218"/>
          </a:xfrm>
          <a:prstGeom prst="rect">
            <a:avLst/>
          </a:prstGeom>
          <a:noFill/>
          <a:ln>
            <a:solidFill>
              <a:schemeClr val="tx1"/>
            </a:solidFill>
          </a:ln>
        </p:spPr>
        <p:txBody>
          <a:bodyPr wrap="square" rtlCol="0">
            <a:spAutoFit/>
          </a:bodyPr>
          <a:lstStyle/>
          <a:p>
            <a:r>
              <a:rPr lang="en-US" sz="1600" b="1" dirty="0"/>
              <a:t>Category C is a key difference with the CERN model. It includes support for travel and as-needed time for key Collaboration functions, local co-support of travel for visiting scientists, and outreach.</a:t>
            </a:r>
          </a:p>
        </p:txBody>
      </p:sp>
    </p:spTree>
    <p:extLst>
      <p:ext uri="{BB962C8B-B14F-4D97-AF65-F5344CB8AC3E}">
        <p14:creationId xmlns:p14="http://schemas.microsoft.com/office/powerpoint/2010/main" val="3283576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DD4B9-45A5-685C-2F6F-F0364E47F8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07C34E-100F-CDB7-5A87-97B1DAC749A4}"/>
              </a:ext>
            </a:extLst>
          </p:cNvPr>
          <p:cNvSpPr>
            <a:spLocks noGrp="1"/>
          </p:cNvSpPr>
          <p:nvPr>
            <p:ph type="title"/>
          </p:nvPr>
        </p:nvSpPr>
        <p:spPr>
          <a:xfrm>
            <a:off x="838200" y="365126"/>
            <a:ext cx="10515600" cy="1101536"/>
          </a:xfrm>
        </p:spPr>
        <p:txBody>
          <a:bodyPr/>
          <a:lstStyle/>
          <a:p>
            <a:r>
              <a:rPr lang="en-US" b="1" dirty="0">
                <a:solidFill>
                  <a:schemeClr val="accent1"/>
                </a:solidFill>
              </a:rPr>
              <a:t>Action Item I – Funding Concrete Plan</a:t>
            </a:r>
          </a:p>
        </p:txBody>
      </p:sp>
      <p:sp>
        <p:nvSpPr>
          <p:cNvPr id="3" name="Content Placeholder 2">
            <a:extLst>
              <a:ext uri="{FF2B5EF4-FFF2-40B4-BE49-F238E27FC236}">
                <a16:creationId xmlns:a16="http://schemas.microsoft.com/office/drawing/2014/main" id="{764D99E8-1483-F9C1-F50A-39C8A6779230}"/>
              </a:ext>
            </a:extLst>
          </p:cNvPr>
          <p:cNvSpPr>
            <a:spLocks noGrp="1"/>
          </p:cNvSpPr>
          <p:nvPr>
            <p:ph idx="1"/>
          </p:nvPr>
        </p:nvSpPr>
        <p:spPr>
          <a:xfrm>
            <a:off x="838200" y="1466662"/>
            <a:ext cx="5921188" cy="4710301"/>
          </a:xfrm>
        </p:spPr>
        <p:txBody>
          <a:bodyPr>
            <a:normAutofit/>
          </a:bodyPr>
          <a:lstStyle/>
          <a:p>
            <a:r>
              <a:rPr lang="en-US" dirty="0"/>
              <a:t>Questions and comments to prepare for upcoming RRBs:</a:t>
            </a:r>
          </a:p>
          <a:p>
            <a:pPr lvl="1">
              <a:buFont typeface="Courier New" panose="02070309020205020404" pitchFamily="49" charset="0"/>
              <a:buChar char="o"/>
            </a:pPr>
            <a:r>
              <a:rPr lang="en-US" dirty="0"/>
              <a:t>How to transfer money?</a:t>
            </a:r>
          </a:p>
        </p:txBody>
      </p:sp>
      <p:sp>
        <p:nvSpPr>
          <p:cNvPr id="4" name="Date Placeholder 3">
            <a:extLst>
              <a:ext uri="{FF2B5EF4-FFF2-40B4-BE49-F238E27FC236}">
                <a16:creationId xmlns:a16="http://schemas.microsoft.com/office/drawing/2014/main" id="{489B3771-2498-4D2A-2EFC-7B7DCE691479}"/>
              </a:ext>
            </a:extLst>
          </p:cNvPr>
          <p:cNvSpPr>
            <a:spLocks noGrp="1"/>
          </p:cNvSpPr>
          <p:nvPr>
            <p:ph type="dt" sz="half" idx="10"/>
          </p:nvPr>
        </p:nvSpPr>
        <p:spPr/>
        <p:txBody>
          <a:bodyPr/>
          <a:lstStyle/>
          <a:p>
            <a:r>
              <a:rPr lang="en-US" dirty="0"/>
              <a:t>11/05/2025</a:t>
            </a:r>
          </a:p>
        </p:txBody>
      </p:sp>
      <p:sp>
        <p:nvSpPr>
          <p:cNvPr id="5" name="Footer Placeholder 4">
            <a:extLst>
              <a:ext uri="{FF2B5EF4-FFF2-40B4-BE49-F238E27FC236}">
                <a16:creationId xmlns:a16="http://schemas.microsoft.com/office/drawing/2014/main" id="{BBAE026B-E092-9DEF-E6EF-AF4E1DE88E6D}"/>
              </a:ext>
            </a:extLst>
          </p:cNvPr>
          <p:cNvSpPr>
            <a:spLocks noGrp="1"/>
          </p:cNvSpPr>
          <p:nvPr>
            <p:ph type="ftr" sz="quarter" idx="11"/>
          </p:nvPr>
        </p:nvSpPr>
        <p:spPr/>
        <p:txBody>
          <a:bodyPr/>
          <a:lstStyle/>
          <a:p>
            <a:r>
              <a:rPr lang="en-US" dirty="0"/>
              <a:t>6th EIC Resource Review Board</a:t>
            </a:r>
          </a:p>
        </p:txBody>
      </p:sp>
      <p:sp>
        <p:nvSpPr>
          <p:cNvPr id="6" name="Slide Number Placeholder 5">
            <a:extLst>
              <a:ext uri="{FF2B5EF4-FFF2-40B4-BE49-F238E27FC236}">
                <a16:creationId xmlns:a16="http://schemas.microsoft.com/office/drawing/2014/main" id="{0CCB7C91-0046-6178-7D83-FB56A14CE9C2}"/>
              </a:ext>
            </a:extLst>
          </p:cNvPr>
          <p:cNvSpPr>
            <a:spLocks noGrp="1"/>
          </p:cNvSpPr>
          <p:nvPr>
            <p:ph type="sldNum" sz="quarter" idx="12"/>
          </p:nvPr>
        </p:nvSpPr>
        <p:spPr/>
        <p:txBody>
          <a:bodyPr/>
          <a:lstStyle/>
          <a:p>
            <a:fld id="{283F8101-B901-4CEF-BE9E-35476C343ECF}" type="slidenum">
              <a:rPr lang="en-US" smtClean="0"/>
              <a:t>6</a:t>
            </a:fld>
            <a:endParaRPr lang="en-US"/>
          </a:p>
        </p:txBody>
      </p:sp>
      <p:sp>
        <p:nvSpPr>
          <p:cNvPr id="8" name="TextBox 7">
            <a:extLst>
              <a:ext uri="{FF2B5EF4-FFF2-40B4-BE49-F238E27FC236}">
                <a16:creationId xmlns:a16="http://schemas.microsoft.com/office/drawing/2014/main" id="{0E70C3D7-C8E0-5B7C-1BDA-6AC43056D36E}"/>
              </a:ext>
            </a:extLst>
          </p:cNvPr>
          <p:cNvSpPr txBox="1"/>
          <p:nvPr/>
        </p:nvSpPr>
        <p:spPr>
          <a:xfrm>
            <a:off x="279886" y="2894769"/>
            <a:ext cx="6169794" cy="3539430"/>
          </a:xfrm>
          <a:prstGeom prst="rect">
            <a:avLst/>
          </a:prstGeom>
          <a:noFill/>
        </p:spPr>
        <p:txBody>
          <a:bodyPr wrap="square" rtlCol="0">
            <a:spAutoFit/>
          </a:bodyPr>
          <a:lstStyle/>
          <a:p>
            <a:pPr marL="285750" indent="-285750">
              <a:buFont typeface="Wingdings" panose="05000000000000000000" pitchFamily="2" charset="2"/>
              <a:buChar char="ü"/>
            </a:pPr>
            <a:r>
              <a:rPr lang="en-US" sz="1600" dirty="0"/>
              <a:t>total point estimate range for Category A of $3M to $6M (FY25$)</a:t>
            </a:r>
          </a:p>
          <a:p>
            <a:pPr marL="742950" lvl="1" indent="-285750">
              <a:buFont typeface="Arial" panose="020B0604020202020204" pitchFamily="34" charset="0"/>
              <a:buChar char="•"/>
            </a:pPr>
            <a:r>
              <a:rPr lang="en-US" sz="1600" dirty="0"/>
              <a:t>Computing and administrative support (likely) has to come through host institution</a:t>
            </a:r>
          </a:p>
          <a:p>
            <a:pPr marL="742950" lvl="1" indent="-285750">
              <a:buFont typeface="Arial" panose="020B0604020202020204" pitchFamily="34" charset="0"/>
              <a:buChar char="•"/>
            </a:pPr>
            <a:r>
              <a:rPr lang="en-US" sz="1600" dirty="0"/>
              <a:t>Special services has to come through host institutions</a:t>
            </a:r>
          </a:p>
          <a:p>
            <a:pPr marL="742950" lvl="1" indent="-285750">
              <a:buFont typeface="Arial" panose="020B0604020202020204" pitchFamily="34" charset="0"/>
              <a:buChar char="•"/>
            </a:pPr>
            <a:r>
              <a:rPr lang="en-US" sz="1600" dirty="0"/>
              <a:t>Test beam support can come through any institution (?)</a:t>
            </a:r>
          </a:p>
          <a:p>
            <a:pPr marL="742950" lvl="1" indent="-285750">
              <a:buFont typeface="Arial" panose="020B0604020202020204" pitchFamily="34" charset="0"/>
              <a:buChar char="•"/>
            </a:pPr>
            <a:r>
              <a:rPr lang="en-US" sz="1600" dirty="0"/>
              <a:t>Communication support can come through any institution (?)</a:t>
            </a:r>
          </a:p>
          <a:p>
            <a:pPr marL="285750" indent="-285750">
              <a:buFont typeface="Wingdings" panose="05000000000000000000" pitchFamily="2" charset="2"/>
              <a:buChar char="ü"/>
            </a:pPr>
            <a:r>
              <a:rPr lang="en-US" sz="1600" dirty="0"/>
              <a:t>total point estimate range for Category B of $0.6M to $1.8M (FY25$)</a:t>
            </a:r>
          </a:p>
          <a:p>
            <a:pPr marL="742950" lvl="1" indent="-285750">
              <a:buFont typeface="Arial" panose="020B0604020202020204" pitchFamily="34" charset="0"/>
              <a:buChar char="•"/>
            </a:pPr>
            <a:r>
              <a:rPr lang="en-US" sz="1600" dirty="0"/>
              <a:t>Subsystem costs, defined by agreements, mainly in-kind, most spending outside of host labs through responsible countries.</a:t>
            </a:r>
          </a:p>
          <a:p>
            <a:pPr marL="285750" indent="-285750">
              <a:buFont typeface="Wingdings" panose="05000000000000000000" pitchFamily="2" charset="2"/>
              <a:buChar char="ü"/>
            </a:pPr>
            <a:r>
              <a:rPr lang="en-US" sz="1600" dirty="0"/>
              <a:t>total point estimate range for Category C is $1.6M to $3M (FY25$)</a:t>
            </a:r>
          </a:p>
          <a:p>
            <a:pPr marL="742950" lvl="1" indent="-285750">
              <a:buFont typeface="Arial" panose="020B0604020202020204" pitchFamily="34" charset="0"/>
              <a:buChar char="•"/>
            </a:pPr>
            <a:r>
              <a:rPr lang="en-US" sz="1600" dirty="0"/>
              <a:t>Includes long-term visiting scientists,  on site collaboration functions and outreach activities.</a:t>
            </a:r>
          </a:p>
          <a:p>
            <a:pPr marL="742950" lvl="1" indent="-285750">
              <a:buFont typeface="Arial" panose="020B0604020202020204" pitchFamily="34" charset="0"/>
              <a:buChar char="•"/>
            </a:pPr>
            <a:r>
              <a:rPr lang="en-US" sz="1600" dirty="0"/>
              <a:t>On site collaboration functions can be funded through home agencies as in-kind contribution with further host site support</a:t>
            </a:r>
          </a:p>
        </p:txBody>
      </p:sp>
      <p:sp>
        <p:nvSpPr>
          <p:cNvPr id="9" name="TextBox 8">
            <a:extLst>
              <a:ext uri="{FF2B5EF4-FFF2-40B4-BE49-F238E27FC236}">
                <a16:creationId xmlns:a16="http://schemas.microsoft.com/office/drawing/2014/main" id="{44DD80E4-97F3-9BCF-6F27-74E19B2AAF24}"/>
              </a:ext>
            </a:extLst>
          </p:cNvPr>
          <p:cNvSpPr txBox="1"/>
          <p:nvPr/>
        </p:nvSpPr>
        <p:spPr>
          <a:xfrm>
            <a:off x="10470524" y="185739"/>
            <a:ext cx="1384418" cy="369332"/>
          </a:xfrm>
          <a:prstGeom prst="rect">
            <a:avLst/>
          </a:prstGeom>
          <a:solidFill>
            <a:srgbClr val="FFC000"/>
          </a:solidFill>
        </p:spPr>
        <p:txBody>
          <a:bodyPr wrap="none" rtlCol="0">
            <a:spAutoFit/>
          </a:bodyPr>
          <a:lstStyle/>
          <a:p>
            <a:r>
              <a:rPr lang="en-US" dirty="0"/>
              <a:t>Action Item I</a:t>
            </a:r>
          </a:p>
        </p:txBody>
      </p:sp>
      <p:pic>
        <p:nvPicPr>
          <p:cNvPr id="10" name="Picture 9">
            <a:extLst>
              <a:ext uri="{FF2B5EF4-FFF2-40B4-BE49-F238E27FC236}">
                <a16:creationId xmlns:a16="http://schemas.microsoft.com/office/drawing/2014/main" id="{238E3F90-3478-4931-B682-137EDE803B56}"/>
              </a:ext>
            </a:extLst>
          </p:cNvPr>
          <p:cNvPicPr>
            <a:picLocks noChangeAspect="1"/>
          </p:cNvPicPr>
          <p:nvPr/>
        </p:nvPicPr>
        <p:blipFill>
          <a:blip r:embed="rId2"/>
          <a:stretch>
            <a:fillRect/>
          </a:stretch>
        </p:blipFill>
        <p:spPr>
          <a:xfrm>
            <a:off x="6536842" y="1228916"/>
            <a:ext cx="5512689" cy="5185791"/>
          </a:xfrm>
          <a:prstGeom prst="rect">
            <a:avLst/>
          </a:prstGeom>
          <a:solidFill>
            <a:schemeClr val="bg1"/>
          </a:solidFill>
        </p:spPr>
      </p:pic>
    </p:spTree>
    <p:extLst>
      <p:ext uri="{BB962C8B-B14F-4D97-AF65-F5344CB8AC3E}">
        <p14:creationId xmlns:p14="http://schemas.microsoft.com/office/powerpoint/2010/main" val="236302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E4A7DD-0C0A-8D6F-5D09-2C85F07ED5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31F62C-9F6E-2C02-F05A-1798AF32D951}"/>
              </a:ext>
            </a:extLst>
          </p:cNvPr>
          <p:cNvSpPr>
            <a:spLocks noGrp="1"/>
          </p:cNvSpPr>
          <p:nvPr>
            <p:ph type="title"/>
          </p:nvPr>
        </p:nvSpPr>
        <p:spPr>
          <a:xfrm>
            <a:off x="838200" y="365126"/>
            <a:ext cx="10515600" cy="1101536"/>
          </a:xfrm>
        </p:spPr>
        <p:txBody>
          <a:bodyPr/>
          <a:lstStyle/>
          <a:p>
            <a:r>
              <a:rPr lang="en-US" b="1" dirty="0">
                <a:solidFill>
                  <a:schemeClr val="accent1"/>
                </a:solidFill>
              </a:rPr>
              <a:t>Action Item I – Funding Plan</a:t>
            </a:r>
          </a:p>
        </p:txBody>
      </p:sp>
      <p:sp>
        <p:nvSpPr>
          <p:cNvPr id="3" name="Content Placeholder 2">
            <a:extLst>
              <a:ext uri="{FF2B5EF4-FFF2-40B4-BE49-F238E27FC236}">
                <a16:creationId xmlns:a16="http://schemas.microsoft.com/office/drawing/2014/main" id="{76EE9817-1D48-42B7-69DF-9CD6FF3DF074}"/>
              </a:ext>
            </a:extLst>
          </p:cNvPr>
          <p:cNvSpPr>
            <a:spLocks noGrp="1"/>
          </p:cNvSpPr>
          <p:nvPr>
            <p:ph idx="1"/>
          </p:nvPr>
        </p:nvSpPr>
        <p:spPr>
          <a:xfrm>
            <a:off x="838200" y="1314262"/>
            <a:ext cx="10515600" cy="4934138"/>
          </a:xfrm>
        </p:spPr>
        <p:txBody>
          <a:bodyPr>
            <a:normAutofit fontScale="85000" lnSpcReduction="20000"/>
          </a:bodyPr>
          <a:lstStyle/>
          <a:p>
            <a:r>
              <a:rPr lang="en-US" dirty="0"/>
              <a:t>Questions and comments to prepare for upcoming RRBs:</a:t>
            </a:r>
          </a:p>
          <a:p>
            <a:pPr lvl="1">
              <a:buFont typeface="Courier New" panose="02070309020205020404" pitchFamily="49" charset="0"/>
              <a:buChar char="o"/>
            </a:pPr>
            <a:r>
              <a:rPr lang="en-US" dirty="0"/>
              <a:t>How to transfer money?</a:t>
            </a:r>
          </a:p>
          <a:p>
            <a:pPr lvl="2">
              <a:buFontTx/>
              <a:buChar char="-"/>
            </a:pPr>
            <a:r>
              <a:rPr lang="en-US" dirty="0"/>
              <a:t>Simplest and preferred mechanism:</a:t>
            </a:r>
          </a:p>
          <a:p>
            <a:pPr marL="1714500" lvl="3" indent="-342900">
              <a:buFont typeface="+mj-lt"/>
              <a:buAutoNum type="arabicPeriod"/>
            </a:pPr>
            <a:r>
              <a:rPr lang="en-US" dirty="0"/>
              <a:t>Funds are collected through host laboratory.  </a:t>
            </a:r>
            <a:r>
              <a:rPr lang="en-US" b="1" dirty="0"/>
              <a:t>We recommend reduced special overhead. </a:t>
            </a:r>
            <a:r>
              <a:rPr lang="en-US" dirty="0"/>
              <a:t>What is possible?</a:t>
            </a:r>
          </a:p>
          <a:p>
            <a:pPr marL="1714500" lvl="3" indent="-342900">
              <a:buFont typeface="+mj-lt"/>
              <a:buAutoNum type="arabicPeriod"/>
            </a:pPr>
            <a:r>
              <a:rPr lang="en-US" dirty="0"/>
              <a:t>A </a:t>
            </a:r>
            <a:r>
              <a:rPr lang="en-US" b="1" dirty="0"/>
              <a:t>nonprofit organization supported by the host laboratory’s operating contractor </a:t>
            </a:r>
            <a:r>
              <a:rPr lang="en-US" dirty="0"/>
              <a:t>could be an alternate to reduce overhead.</a:t>
            </a:r>
          </a:p>
          <a:p>
            <a:pPr lvl="2">
              <a:buFontTx/>
              <a:buChar char="-"/>
            </a:pPr>
            <a:r>
              <a:rPr lang="en-US" dirty="0"/>
              <a:t>Another possibility would be to have funds collected through a university. This might not be the best long-term solution, and could be a source of friction in the collaboration</a:t>
            </a:r>
          </a:p>
          <a:p>
            <a:pPr lvl="3">
              <a:buFontTx/>
              <a:buChar char="-"/>
            </a:pPr>
            <a:r>
              <a:rPr lang="en-US" dirty="0"/>
              <a:t>Computing and administrative support would still likely go to the host lab(s)</a:t>
            </a:r>
          </a:p>
          <a:p>
            <a:pPr lvl="2">
              <a:buFontTx/>
              <a:buChar char="-"/>
            </a:pPr>
            <a:r>
              <a:rPr lang="en-US" dirty="0"/>
              <a:t>A third-party with a vested interest in EIC science (like CFNS, others?) could also be a possibility.  A third party would address concerns of bias in the distribution of funds. </a:t>
            </a:r>
          </a:p>
          <a:p>
            <a:pPr lvl="2">
              <a:buFontTx/>
              <a:buChar char="-"/>
            </a:pPr>
            <a:endParaRPr lang="en-US" dirty="0"/>
          </a:p>
          <a:p>
            <a:pPr lvl="2">
              <a:buFontTx/>
              <a:buChar char="-"/>
            </a:pPr>
            <a:r>
              <a:rPr lang="en-US" dirty="0"/>
              <a:t>We recommend that, if possible, transfers to be done to a </a:t>
            </a:r>
            <a:r>
              <a:rPr lang="en-US" b="1" dirty="0"/>
              <a:t>specially set up bank account</a:t>
            </a:r>
            <a:r>
              <a:rPr lang="en-US" dirty="0"/>
              <a:t>.</a:t>
            </a:r>
          </a:p>
          <a:p>
            <a:pPr lvl="2">
              <a:buFontTx/>
              <a:buChar char="-"/>
            </a:pPr>
            <a:r>
              <a:rPr lang="en-US" dirty="0"/>
              <a:t>We  recommend that on-site collaboration functions (TC, RC) </a:t>
            </a:r>
            <a:r>
              <a:rPr lang="en-US" b="1" dirty="0"/>
              <a:t>be funded through home agencies as in-kind contribution </a:t>
            </a:r>
            <a:r>
              <a:rPr lang="en-US" dirty="0"/>
              <a:t>with further host site support. These can be handled as regular users.</a:t>
            </a:r>
          </a:p>
          <a:p>
            <a:pPr marL="914400" lvl="2" indent="0">
              <a:buNone/>
            </a:pPr>
            <a:endParaRPr lang="en-US" dirty="0"/>
          </a:p>
          <a:p>
            <a:pPr lvl="1">
              <a:buFont typeface="Courier New" panose="02070309020205020404" pitchFamily="49" charset="0"/>
              <a:buChar char="o"/>
            </a:pPr>
            <a:r>
              <a:rPr lang="en-US" dirty="0">
                <a:solidFill>
                  <a:schemeClr val="bg1">
                    <a:lumMod val="65000"/>
                  </a:schemeClr>
                </a:solidFill>
              </a:rPr>
              <a:t>Outreach efforts across the countries could be coordinated and materials could be funded locally. </a:t>
            </a:r>
            <a:endParaRPr lang="en-US" dirty="0"/>
          </a:p>
          <a:p>
            <a:pPr lvl="2">
              <a:buFontTx/>
              <a:buChar char="-"/>
            </a:pPr>
            <a:r>
              <a:rPr lang="en-US" dirty="0"/>
              <a:t>Outreach-related funding in category C can just be collected at the host lab or another institution and administered centrally – materials could be funded locally</a:t>
            </a:r>
          </a:p>
        </p:txBody>
      </p:sp>
      <p:sp>
        <p:nvSpPr>
          <p:cNvPr id="4" name="Date Placeholder 3">
            <a:extLst>
              <a:ext uri="{FF2B5EF4-FFF2-40B4-BE49-F238E27FC236}">
                <a16:creationId xmlns:a16="http://schemas.microsoft.com/office/drawing/2014/main" id="{E6BAFD83-6F95-4F26-7012-B9B0A4300AAF}"/>
              </a:ext>
            </a:extLst>
          </p:cNvPr>
          <p:cNvSpPr>
            <a:spLocks noGrp="1"/>
          </p:cNvSpPr>
          <p:nvPr>
            <p:ph type="dt" sz="half" idx="10"/>
          </p:nvPr>
        </p:nvSpPr>
        <p:spPr/>
        <p:txBody>
          <a:bodyPr/>
          <a:lstStyle/>
          <a:p>
            <a:r>
              <a:rPr lang="en-US" dirty="0"/>
              <a:t>11/05/2025</a:t>
            </a:r>
          </a:p>
        </p:txBody>
      </p:sp>
      <p:sp>
        <p:nvSpPr>
          <p:cNvPr id="5" name="Footer Placeholder 4">
            <a:extLst>
              <a:ext uri="{FF2B5EF4-FFF2-40B4-BE49-F238E27FC236}">
                <a16:creationId xmlns:a16="http://schemas.microsoft.com/office/drawing/2014/main" id="{7C49EB57-8A64-B6A4-8B34-844C3B57CF93}"/>
              </a:ext>
            </a:extLst>
          </p:cNvPr>
          <p:cNvSpPr>
            <a:spLocks noGrp="1"/>
          </p:cNvSpPr>
          <p:nvPr>
            <p:ph type="ftr" sz="quarter" idx="11"/>
          </p:nvPr>
        </p:nvSpPr>
        <p:spPr/>
        <p:txBody>
          <a:bodyPr/>
          <a:lstStyle/>
          <a:p>
            <a:r>
              <a:rPr lang="en-US" dirty="0"/>
              <a:t>6th EIC Resource Review Board</a:t>
            </a:r>
          </a:p>
        </p:txBody>
      </p:sp>
      <p:sp>
        <p:nvSpPr>
          <p:cNvPr id="6" name="Slide Number Placeholder 5">
            <a:extLst>
              <a:ext uri="{FF2B5EF4-FFF2-40B4-BE49-F238E27FC236}">
                <a16:creationId xmlns:a16="http://schemas.microsoft.com/office/drawing/2014/main" id="{2BB4F9AB-4908-B3C9-26AD-8D03F0885199}"/>
              </a:ext>
            </a:extLst>
          </p:cNvPr>
          <p:cNvSpPr>
            <a:spLocks noGrp="1"/>
          </p:cNvSpPr>
          <p:nvPr>
            <p:ph type="sldNum" sz="quarter" idx="12"/>
          </p:nvPr>
        </p:nvSpPr>
        <p:spPr/>
        <p:txBody>
          <a:bodyPr/>
          <a:lstStyle/>
          <a:p>
            <a:fld id="{283F8101-B901-4CEF-BE9E-35476C343ECF}" type="slidenum">
              <a:rPr lang="en-US" smtClean="0"/>
              <a:t>7</a:t>
            </a:fld>
            <a:endParaRPr lang="en-US"/>
          </a:p>
        </p:txBody>
      </p:sp>
      <p:sp>
        <p:nvSpPr>
          <p:cNvPr id="9" name="TextBox 8">
            <a:extLst>
              <a:ext uri="{FF2B5EF4-FFF2-40B4-BE49-F238E27FC236}">
                <a16:creationId xmlns:a16="http://schemas.microsoft.com/office/drawing/2014/main" id="{570E9137-77C9-4434-4F46-3307FDB0BD2F}"/>
              </a:ext>
            </a:extLst>
          </p:cNvPr>
          <p:cNvSpPr txBox="1"/>
          <p:nvPr/>
        </p:nvSpPr>
        <p:spPr>
          <a:xfrm>
            <a:off x="10470524" y="185739"/>
            <a:ext cx="1384418" cy="369332"/>
          </a:xfrm>
          <a:prstGeom prst="rect">
            <a:avLst/>
          </a:prstGeom>
          <a:solidFill>
            <a:srgbClr val="FFC000"/>
          </a:solidFill>
        </p:spPr>
        <p:txBody>
          <a:bodyPr wrap="none" rtlCol="0">
            <a:spAutoFit/>
          </a:bodyPr>
          <a:lstStyle/>
          <a:p>
            <a:r>
              <a:rPr lang="en-US" dirty="0"/>
              <a:t>Action Item I</a:t>
            </a:r>
          </a:p>
        </p:txBody>
      </p:sp>
    </p:spTree>
    <p:extLst>
      <p:ext uri="{BB962C8B-B14F-4D97-AF65-F5344CB8AC3E}">
        <p14:creationId xmlns:p14="http://schemas.microsoft.com/office/powerpoint/2010/main" val="360771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4172CE-3DE3-65C3-B25F-1E86D45242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6F2A57-3E60-D8B7-4218-36E492993449}"/>
              </a:ext>
            </a:extLst>
          </p:cNvPr>
          <p:cNvSpPr>
            <a:spLocks noGrp="1"/>
          </p:cNvSpPr>
          <p:nvPr>
            <p:ph type="title"/>
          </p:nvPr>
        </p:nvSpPr>
        <p:spPr>
          <a:xfrm>
            <a:off x="838200" y="365126"/>
            <a:ext cx="10515600" cy="1101536"/>
          </a:xfrm>
        </p:spPr>
        <p:txBody>
          <a:bodyPr/>
          <a:lstStyle/>
          <a:p>
            <a:r>
              <a:rPr lang="en-US" b="1" dirty="0">
                <a:solidFill>
                  <a:schemeClr val="accent1"/>
                </a:solidFill>
              </a:rPr>
              <a:t>Action Item II – Scrutiny Group and Process</a:t>
            </a:r>
          </a:p>
        </p:txBody>
      </p:sp>
      <p:sp>
        <p:nvSpPr>
          <p:cNvPr id="3" name="Content Placeholder 2">
            <a:extLst>
              <a:ext uri="{FF2B5EF4-FFF2-40B4-BE49-F238E27FC236}">
                <a16:creationId xmlns:a16="http://schemas.microsoft.com/office/drawing/2014/main" id="{CD4C1D89-130E-2FF1-180C-AAD659A45BFE}"/>
              </a:ext>
            </a:extLst>
          </p:cNvPr>
          <p:cNvSpPr>
            <a:spLocks noGrp="1"/>
          </p:cNvSpPr>
          <p:nvPr>
            <p:ph idx="1"/>
          </p:nvPr>
        </p:nvSpPr>
        <p:spPr>
          <a:xfrm>
            <a:off x="838200" y="1466662"/>
            <a:ext cx="10515600" cy="4710301"/>
          </a:xfrm>
        </p:spPr>
        <p:txBody>
          <a:bodyPr>
            <a:normAutofit/>
          </a:bodyPr>
          <a:lstStyle/>
          <a:p>
            <a:r>
              <a:rPr lang="en-US" dirty="0"/>
              <a:t>Questions and comments to prepare for upcoming RRBs:</a:t>
            </a:r>
          </a:p>
          <a:p>
            <a:pPr lvl="1">
              <a:buFont typeface="Courier New" panose="02070309020205020404" pitchFamily="49" charset="0"/>
              <a:buChar char="o"/>
            </a:pPr>
            <a:r>
              <a:rPr lang="en-US" dirty="0"/>
              <a:t>The importance of the Scrutiny Group was emphasized. </a:t>
            </a:r>
          </a:p>
          <a:p>
            <a:pPr lvl="1">
              <a:buFont typeface="Courier New" panose="02070309020205020404" pitchFamily="49" charset="0"/>
              <a:buChar char="o"/>
            </a:pPr>
            <a:r>
              <a:rPr lang="en-US" dirty="0"/>
              <a:t>The M&amp;O process timeline needs to be coordinated with the RRB meetings schedule</a:t>
            </a:r>
          </a:p>
        </p:txBody>
      </p:sp>
      <p:sp>
        <p:nvSpPr>
          <p:cNvPr id="4" name="Date Placeholder 3">
            <a:extLst>
              <a:ext uri="{FF2B5EF4-FFF2-40B4-BE49-F238E27FC236}">
                <a16:creationId xmlns:a16="http://schemas.microsoft.com/office/drawing/2014/main" id="{9CA49B0B-1C15-B30F-D0FA-F39C140DD2A0}"/>
              </a:ext>
            </a:extLst>
          </p:cNvPr>
          <p:cNvSpPr>
            <a:spLocks noGrp="1"/>
          </p:cNvSpPr>
          <p:nvPr>
            <p:ph type="dt" sz="half" idx="10"/>
          </p:nvPr>
        </p:nvSpPr>
        <p:spPr/>
        <p:txBody>
          <a:bodyPr/>
          <a:lstStyle/>
          <a:p>
            <a:r>
              <a:rPr lang="en-US" dirty="0"/>
              <a:t>11/05/2025</a:t>
            </a:r>
          </a:p>
        </p:txBody>
      </p:sp>
      <p:sp>
        <p:nvSpPr>
          <p:cNvPr id="5" name="Footer Placeholder 4">
            <a:extLst>
              <a:ext uri="{FF2B5EF4-FFF2-40B4-BE49-F238E27FC236}">
                <a16:creationId xmlns:a16="http://schemas.microsoft.com/office/drawing/2014/main" id="{E2DE333E-06A0-28CD-D069-0A3519068680}"/>
              </a:ext>
            </a:extLst>
          </p:cNvPr>
          <p:cNvSpPr>
            <a:spLocks noGrp="1"/>
          </p:cNvSpPr>
          <p:nvPr>
            <p:ph type="ftr" sz="quarter" idx="11"/>
          </p:nvPr>
        </p:nvSpPr>
        <p:spPr/>
        <p:txBody>
          <a:bodyPr/>
          <a:lstStyle/>
          <a:p>
            <a:r>
              <a:rPr lang="en-US" dirty="0"/>
              <a:t>6th EIC Resource Review Board</a:t>
            </a:r>
          </a:p>
        </p:txBody>
      </p:sp>
      <p:sp>
        <p:nvSpPr>
          <p:cNvPr id="6" name="Slide Number Placeholder 5">
            <a:extLst>
              <a:ext uri="{FF2B5EF4-FFF2-40B4-BE49-F238E27FC236}">
                <a16:creationId xmlns:a16="http://schemas.microsoft.com/office/drawing/2014/main" id="{00D21094-83F9-3176-9102-1F40400D8E38}"/>
              </a:ext>
            </a:extLst>
          </p:cNvPr>
          <p:cNvSpPr>
            <a:spLocks noGrp="1"/>
          </p:cNvSpPr>
          <p:nvPr>
            <p:ph type="sldNum" sz="quarter" idx="12"/>
          </p:nvPr>
        </p:nvSpPr>
        <p:spPr/>
        <p:txBody>
          <a:bodyPr/>
          <a:lstStyle/>
          <a:p>
            <a:fld id="{283F8101-B901-4CEF-BE9E-35476C343ECF}" type="slidenum">
              <a:rPr lang="en-US" smtClean="0"/>
              <a:t>8</a:t>
            </a:fld>
            <a:endParaRPr lang="en-US"/>
          </a:p>
        </p:txBody>
      </p:sp>
      <p:sp>
        <p:nvSpPr>
          <p:cNvPr id="7" name="TextBox 6">
            <a:extLst>
              <a:ext uri="{FF2B5EF4-FFF2-40B4-BE49-F238E27FC236}">
                <a16:creationId xmlns:a16="http://schemas.microsoft.com/office/drawing/2014/main" id="{F96174E5-DC09-3463-12BC-B784F6986F4C}"/>
              </a:ext>
            </a:extLst>
          </p:cNvPr>
          <p:cNvSpPr txBox="1"/>
          <p:nvPr/>
        </p:nvSpPr>
        <p:spPr>
          <a:xfrm>
            <a:off x="10470524" y="185739"/>
            <a:ext cx="1442126" cy="369332"/>
          </a:xfrm>
          <a:prstGeom prst="rect">
            <a:avLst/>
          </a:prstGeom>
          <a:solidFill>
            <a:srgbClr val="FFC000"/>
          </a:solidFill>
        </p:spPr>
        <p:txBody>
          <a:bodyPr wrap="none" rtlCol="0">
            <a:spAutoFit/>
          </a:bodyPr>
          <a:lstStyle/>
          <a:p>
            <a:r>
              <a:rPr lang="en-US" dirty="0"/>
              <a:t>Action Item II</a:t>
            </a:r>
          </a:p>
        </p:txBody>
      </p:sp>
    </p:spTree>
    <p:extLst>
      <p:ext uri="{BB962C8B-B14F-4D97-AF65-F5344CB8AC3E}">
        <p14:creationId xmlns:p14="http://schemas.microsoft.com/office/powerpoint/2010/main" val="2553761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C4458-195E-A70C-5A66-94D4E7105496}"/>
              </a:ext>
            </a:extLst>
          </p:cNvPr>
          <p:cNvSpPr>
            <a:spLocks noGrp="1"/>
          </p:cNvSpPr>
          <p:nvPr>
            <p:ph type="title"/>
          </p:nvPr>
        </p:nvSpPr>
        <p:spPr>
          <a:xfrm>
            <a:off x="838200" y="365126"/>
            <a:ext cx="10515600" cy="1101536"/>
          </a:xfrm>
        </p:spPr>
        <p:txBody>
          <a:bodyPr/>
          <a:lstStyle/>
          <a:p>
            <a:r>
              <a:rPr lang="en-US" b="1" dirty="0">
                <a:solidFill>
                  <a:schemeClr val="accent1"/>
                </a:solidFill>
              </a:rPr>
              <a:t>What would the M&amp;O process look like? </a:t>
            </a:r>
          </a:p>
        </p:txBody>
      </p:sp>
      <p:sp>
        <p:nvSpPr>
          <p:cNvPr id="3" name="Content Placeholder 2">
            <a:extLst>
              <a:ext uri="{FF2B5EF4-FFF2-40B4-BE49-F238E27FC236}">
                <a16:creationId xmlns:a16="http://schemas.microsoft.com/office/drawing/2014/main" id="{C5A9C1C9-B070-4DE0-DBBA-495C07CE2E5C}"/>
              </a:ext>
            </a:extLst>
          </p:cNvPr>
          <p:cNvSpPr>
            <a:spLocks noGrp="1"/>
          </p:cNvSpPr>
          <p:nvPr>
            <p:ph idx="1"/>
          </p:nvPr>
        </p:nvSpPr>
        <p:spPr>
          <a:xfrm>
            <a:off x="838200" y="1466662"/>
            <a:ext cx="10515600" cy="4710301"/>
          </a:xfrm>
        </p:spPr>
        <p:txBody>
          <a:bodyPr>
            <a:normAutofit fontScale="77500" lnSpcReduction="20000"/>
          </a:bodyPr>
          <a:lstStyle/>
          <a:p>
            <a:pPr marL="0" indent="0">
              <a:buNone/>
            </a:pPr>
            <a:r>
              <a:rPr lang="en-US" dirty="0"/>
              <a:t>An approach similar to CERN </a:t>
            </a:r>
            <a:r>
              <a:rPr lang="en-US" i="1" dirty="0"/>
              <a:t>yet folding in new aspects </a:t>
            </a:r>
            <a:r>
              <a:rPr lang="en-US" dirty="0"/>
              <a:t>seems appropriate: </a:t>
            </a:r>
          </a:p>
          <a:p>
            <a:r>
              <a:rPr lang="en-US" dirty="0"/>
              <a:t>Spring RRB Meeting, </a:t>
            </a:r>
            <a:r>
              <a:rPr lang="en-US" i="1" dirty="0"/>
              <a:t>nominally first week of May</a:t>
            </a:r>
            <a:r>
              <a:rPr lang="en-US" dirty="0"/>
              <a:t>: </a:t>
            </a:r>
          </a:p>
          <a:p>
            <a:pPr lvl="1"/>
            <a:r>
              <a:rPr lang="en-US" dirty="0"/>
              <a:t>Collaboration presents summary of previous year</a:t>
            </a:r>
          </a:p>
          <a:p>
            <a:pPr lvl="1"/>
            <a:r>
              <a:rPr lang="en-US" dirty="0"/>
              <a:t>Collaboration presents projections for coming year</a:t>
            </a:r>
          </a:p>
          <a:p>
            <a:r>
              <a:rPr lang="en-US" dirty="0"/>
              <a:t> </a:t>
            </a:r>
            <a:r>
              <a:rPr lang="en-US" i="1" dirty="0"/>
              <a:t>Late Spring/Early Summer</a:t>
            </a:r>
            <a:r>
              <a:rPr lang="en-US" dirty="0"/>
              <a:t>: </a:t>
            </a:r>
          </a:p>
          <a:p>
            <a:pPr lvl="1"/>
            <a:r>
              <a:rPr lang="en-US" dirty="0"/>
              <a:t>Scrutiny group evaluates projections for coming year</a:t>
            </a:r>
          </a:p>
          <a:p>
            <a:pPr lvl="2"/>
            <a:r>
              <a:rPr lang="en-US" i="1" dirty="0"/>
              <a:t>Scrutiny group has two subject matter expert subgroups: detector and computing</a:t>
            </a:r>
          </a:p>
          <a:p>
            <a:pPr lvl="1"/>
            <a:r>
              <a:rPr lang="en-US" dirty="0"/>
              <a:t>Iteration with Collaboration</a:t>
            </a:r>
          </a:p>
          <a:p>
            <a:r>
              <a:rPr lang="en-US" dirty="0"/>
              <a:t> </a:t>
            </a:r>
            <a:r>
              <a:rPr lang="en-US" i="1" dirty="0"/>
              <a:t>Late Summer/Early Fall:</a:t>
            </a:r>
          </a:p>
          <a:p>
            <a:pPr lvl="1"/>
            <a:r>
              <a:rPr lang="en-US" i="1" dirty="0"/>
              <a:t>Draft projections passed on to funding agencies to comment</a:t>
            </a:r>
          </a:p>
          <a:p>
            <a:pPr lvl="1"/>
            <a:r>
              <a:rPr lang="en-US" dirty="0"/>
              <a:t>Collaboration M&amp;O Authors frozen at fixed date</a:t>
            </a:r>
          </a:p>
          <a:p>
            <a:pPr lvl="2"/>
            <a:r>
              <a:rPr lang="en-US" dirty="0"/>
              <a:t>Sept. 30</a:t>
            </a:r>
            <a:r>
              <a:rPr lang="en-US" baseline="30000" dirty="0"/>
              <a:t>th</a:t>
            </a:r>
            <a:r>
              <a:rPr lang="en-US" dirty="0"/>
              <a:t> in the LHC system </a:t>
            </a:r>
          </a:p>
          <a:p>
            <a:pPr lvl="1"/>
            <a:r>
              <a:rPr lang="en-US" dirty="0"/>
              <a:t>Scrutiny group meets again to discuss comments from funding agencies and fold in presentation</a:t>
            </a:r>
          </a:p>
          <a:p>
            <a:r>
              <a:rPr lang="en-US" dirty="0"/>
              <a:t>Fall RRB Meeting, </a:t>
            </a:r>
            <a:r>
              <a:rPr lang="en-US" i="1" dirty="0"/>
              <a:t>nominally first week of November</a:t>
            </a:r>
            <a:r>
              <a:rPr lang="en-US" dirty="0"/>
              <a:t>:</a:t>
            </a:r>
          </a:p>
          <a:p>
            <a:pPr lvl="1"/>
            <a:r>
              <a:rPr lang="en-US" dirty="0"/>
              <a:t>Actual budget presented along with scrutiny group evaluation</a:t>
            </a:r>
          </a:p>
          <a:p>
            <a:pPr lvl="1"/>
            <a:r>
              <a:rPr lang="en-US" dirty="0"/>
              <a:t>Funding Agency approval defines billing</a:t>
            </a:r>
          </a:p>
        </p:txBody>
      </p:sp>
      <p:sp>
        <p:nvSpPr>
          <p:cNvPr id="4" name="Date Placeholder 3">
            <a:extLst>
              <a:ext uri="{FF2B5EF4-FFF2-40B4-BE49-F238E27FC236}">
                <a16:creationId xmlns:a16="http://schemas.microsoft.com/office/drawing/2014/main" id="{4E348BBB-ACB0-E2F9-2F2C-61FD76153BC4}"/>
              </a:ext>
            </a:extLst>
          </p:cNvPr>
          <p:cNvSpPr>
            <a:spLocks noGrp="1"/>
          </p:cNvSpPr>
          <p:nvPr>
            <p:ph type="dt" sz="half" idx="10"/>
          </p:nvPr>
        </p:nvSpPr>
        <p:spPr/>
        <p:txBody>
          <a:bodyPr/>
          <a:lstStyle/>
          <a:p>
            <a:r>
              <a:rPr lang="en-US" dirty="0"/>
              <a:t>06/06/2025</a:t>
            </a:r>
          </a:p>
        </p:txBody>
      </p:sp>
      <p:sp>
        <p:nvSpPr>
          <p:cNvPr id="5" name="Footer Placeholder 4">
            <a:extLst>
              <a:ext uri="{FF2B5EF4-FFF2-40B4-BE49-F238E27FC236}">
                <a16:creationId xmlns:a16="http://schemas.microsoft.com/office/drawing/2014/main" id="{63575DCA-0B54-1D16-E0D7-CB4D0149896E}"/>
              </a:ext>
            </a:extLst>
          </p:cNvPr>
          <p:cNvSpPr>
            <a:spLocks noGrp="1"/>
          </p:cNvSpPr>
          <p:nvPr>
            <p:ph type="ftr" sz="quarter" idx="11"/>
          </p:nvPr>
        </p:nvSpPr>
        <p:spPr/>
        <p:txBody>
          <a:bodyPr/>
          <a:lstStyle/>
          <a:p>
            <a:r>
              <a:rPr lang="en-US" dirty="0"/>
              <a:t>5th EIC Resource Review Board</a:t>
            </a:r>
          </a:p>
        </p:txBody>
      </p:sp>
      <p:sp>
        <p:nvSpPr>
          <p:cNvPr id="6" name="Slide Number Placeholder 5">
            <a:extLst>
              <a:ext uri="{FF2B5EF4-FFF2-40B4-BE49-F238E27FC236}">
                <a16:creationId xmlns:a16="http://schemas.microsoft.com/office/drawing/2014/main" id="{C6E6D617-DD41-13E7-0511-68298D9B1C64}"/>
              </a:ext>
            </a:extLst>
          </p:cNvPr>
          <p:cNvSpPr>
            <a:spLocks noGrp="1"/>
          </p:cNvSpPr>
          <p:nvPr>
            <p:ph type="sldNum" sz="quarter" idx="12"/>
          </p:nvPr>
        </p:nvSpPr>
        <p:spPr/>
        <p:txBody>
          <a:bodyPr/>
          <a:lstStyle/>
          <a:p>
            <a:fld id="{283F8101-B901-4CEF-BE9E-35476C343ECF}" type="slidenum">
              <a:rPr lang="en-US" smtClean="0"/>
              <a:t>9</a:t>
            </a:fld>
            <a:endParaRPr lang="en-US"/>
          </a:p>
        </p:txBody>
      </p:sp>
      <p:sp>
        <p:nvSpPr>
          <p:cNvPr id="7" name="TextBox 6">
            <a:extLst>
              <a:ext uri="{FF2B5EF4-FFF2-40B4-BE49-F238E27FC236}">
                <a16:creationId xmlns:a16="http://schemas.microsoft.com/office/drawing/2014/main" id="{5CAD5E79-551A-47FD-99E6-2331E5CDDC85}"/>
              </a:ext>
            </a:extLst>
          </p:cNvPr>
          <p:cNvSpPr txBox="1"/>
          <p:nvPr/>
        </p:nvSpPr>
        <p:spPr>
          <a:xfrm>
            <a:off x="341750" y="185739"/>
            <a:ext cx="5449450" cy="369332"/>
          </a:xfrm>
          <a:prstGeom prst="rect">
            <a:avLst/>
          </a:prstGeom>
          <a:noFill/>
          <a:ln>
            <a:solidFill>
              <a:schemeClr val="tx1"/>
            </a:solidFill>
          </a:ln>
        </p:spPr>
        <p:txBody>
          <a:bodyPr wrap="square" rtlCol="0">
            <a:spAutoFit/>
          </a:bodyPr>
          <a:lstStyle/>
          <a:p>
            <a:pPr algn="r"/>
            <a:r>
              <a:rPr lang="en-US" b="1" i="1" dirty="0"/>
              <a:t>As shown at 5</a:t>
            </a:r>
            <a:r>
              <a:rPr lang="en-US" b="1" i="1" baseline="30000" dirty="0"/>
              <a:t>th</a:t>
            </a:r>
            <a:r>
              <a:rPr lang="en-US" b="1" i="1" dirty="0"/>
              <a:t> RRB meeting - some adjustments later</a:t>
            </a:r>
          </a:p>
        </p:txBody>
      </p:sp>
      <p:sp>
        <p:nvSpPr>
          <p:cNvPr id="8" name="TextBox 7">
            <a:extLst>
              <a:ext uri="{FF2B5EF4-FFF2-40B4-BE49-F238E27FC236}">
                <a16:creationId xmlns:a16="http://schemas.microsoft.com/office/drawing/2014/main" id="{8AE4C0A9-F1D3-723A-A698-0340BAB2C832}"/>
              </a:ext>
            </a:extLst>
          </p:cNvPr>
          <p:cNvSpPr txBox="1"/>
          <p:nvPr/>
        </p:nvSpPr>
        <p:spPr>
          <a:xfrm>
            <a:off x="10470524" y="185739"/>
            <a:ext cx="1442126" cy="369332"/>
          </a:xfrm>
          <a:prstGeom prst="rect">
            <a:avLst/>
          </a:prstGeom>
          <a:solidFill>
            <a:srgbClr val="FFC000"/>
          </a:solidFill>
        </p:spPr>
        <p:txBody>
          <a:bodyPr wrap="none" rtlCol="0">
            <a:spAutoFit/>
          </a:bodyPr>
          <a:lstStyle/>
          <a:p>
            <a:r>
              <a:rPr lang="en-US" dirty="0"/>
              <a:t>Action Item II</a:t>
            </a:r>
          </a:p>
        </p:txBody>
      </p:sp>
    </p:spTree>
    <p:extLst>
      <p:ext uri="{BB962C8B-B14F-4D97-AF65-F5344CB8AC3E}">
        <p14:creationId xmlns:p14="http://schemas.microsoft.com/office/powerpoint/2010/main" val="34630502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6623</TotalTime>
  <Words>3942</Words>
  <Application>Microsoft Office PowerPoint</Application>
  <PresentationFormat>Widescreen</PresentationFormat>
  <Paragraphs>319</Paragraphs>
  <Slides>24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Book Antiqua</vt:lpstr>
      <vt:lpstr>Calibri</vt:lpstr>
      <vt:lpstr>Calibri Light</vt:lpstr>
      <vt:lpstr>Courier New</vt:lpstr>
      <vt:lpstr>Wingdings</vt:lpstr>
      <vt:lpstr>Office Theme</vt:lpstr>
      <vt:lpstr>Common Funds Working Group Report</vt:lpstr>
      <vt:lpstr>Status at 5th RRB Meeting – From the Minutes</vt:lpstr>
      <vt:lpstr>Action Item I – Funding Concrete Plan</vt:lpstr>
      <vt:lpstr>Reminder: 4.1 Cost Categories</vt:lpstr>
      <vt:lpstr>Action Item I – Funding Concrete Plan</vt:lpstr>
      <vt:lpstr>Action Item I – Funding Concrete Plan</vt:lpstr>
      <vt:lpstr>Action Item I – Funding Plan</vt:lpstr>
      <vt:lpstr>Action Item II – Scrutiny Group and Process</vt:lpstr>
      <vt:lpstr>What would the M&amp;O process look like? </vt:lpstr>
      <vt:lpstr>High-Level View of Scrutiny Groups</vt:lpstr>
      <vt:lpstr>Formal Roles For Scrutiny Group - DRAFT</vt:lpstr>
      <vt:lpstr>Formal Roles For Scrutiny Group - DRAFT</vt:lpstr>
      <vt:lpstr>Scrutiny Groups Composition - DRAFT</vt:lpstr>
      <vt:lpstr>What does the common fund process look like? </vt:lpstr>
      <vt:lpstr>Scrutiny Cycle - DRAFT</vt:lpstr>
      <vt:lpstr>Action Item III – Engagement and Coordination</vt:lpstr>
      <vt:lpstr>Action Item III – Engagement and Coordination</vt:lpstr>
      <vt:lpstr>Backup</vt:lpstr>
      <vt:lpstr>Appendix A</vt:lpstr>
      <vt:lpstr>Appendix C – Common Fund Computing Categories</vt:lpstr>
      <vt:lpstr>Appendix B: Category A</vt:lpstr>
      <vt:lpstr>Appendix B: Category B</vt:lpstr>
      <vt:lpstr>Appendix B: Category C</vt:lpstr>
      <vt:lpstr>Reminder: A Note on Spokesperson’s Discretion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EIC Group – Achievements and Contributions</dc:title>
  <dc:creator>Rolf Ent</dc:creator>
  <cp:lastModifiedBy>Lajoie, John</cp:lastModifiedBy>
  <cp:revision>256</cp:revision>
  <dcterms:created xsi:type="dcterms:W3CDTF">2024-02-20T17:50:43Z</dcterms:created>
  <dcterms:modified xsi:type="dcterms:W3CDTF">2025-11-05T11:09:49Z</dcterms:modified>
</cp:coreProperties>
</file>