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autoCompressPictures="0">
  <p:sldMasterIdLst>
    <p:sldMasterId id="2147483660" r:id="rId4"/>
  </p:sldMasterIdLst>
  <p:notesMasterIdLst>
    <p:notesMasterId r:id="rId11"/>
  </p:notesMasterIdLst>
  <p:handoutMasterIdLst>
    <p:handoutMasterId r:id="rId12"/>
  </p:handoutMasterIdLst>
  <p:sldIdLst>
    <p:sldId id="520" r:id="rId5"/>
    <p:sldId id="5755" r:id="rId6"/>
    <p:sldId id="5753" r:id="rId7"/>
    <p:sldId id="5754" r:id="rId8"/>
    <p:sldId id="5756" r:id="rId9"/>
    <p:sldId id="5757" r:id="rId10"/>
  </p:sldIdLst>
  <p:sldSz cx="12192000" cy="6858000"/>
  <p:notesSz cx="7102475" cy="93884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32FF"/>
    <a:srgbClr val="FF40FF"/>
    <a:srgbClr val="FF85FF"/>
    <a:srgbClr val="3333FF"/>
    <a:srgbClr val="FF7E79"/>
    <a:srgbClr val="0091FF"/>
    <a:srgbClr val="008000"/>
    <a:srgbClr val="00ACDB"/>
    <a:srgbClr val="BFBFBF"/>
    <a:srgbClr val="A6A6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3009" autoAdjust="0"/>
    <p:restoredTop sz="94694"/>
  </p:normalViewPr>
  <p:slideViewPr>
    <p:cSldViewPr snapToGrid="0" snapToObjects="1">
      <p:cViewPr varScale="1">
        <p:scale>
          <a:sx n="121" d="100"/>
          <a:sy n="121" d="100"/>
        </p:scale>
        <p:origin x="176" y="21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-5424"/>
    </p:cViewPr>
  </p:sorterViewPr>
  <p:notesViewPr>
    <p:cSldViewPr snapToGrid="0" snapToObjects="1">
      <p:cViewPr varScale="1">
        <p:scale>
          <a:sx n="145" d="100"/>
          <a:sy n="145" d="100"/>
        </p:scale>
        <p:origin x="3739" y="91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4F6B566-8F4F-2297-E09A-EC0A5919D72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AFEF84F-FF67-CFE6-EE39-7622459E9C4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D435C532-7310-4D0E-A33E-9CFB32DA3130}" type="datetimeFigureOut">
              <a:rPr lang="en-US" smtClean="0"/>
              <a:t>11/2/25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33D95DF-83FA-FE96-2EE5-1174D2E87D6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967F68-58BC-4765-5D43-302ABEE7BAB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19FBC339-4610-4F10-854C-D2930A4EBF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68892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2E36F475-F7F5-6C41-B37C-656C49194CAF}" type="datetimeFigureOut">
              <a:rPr lang="en-US" smtClean="0"/>
              <a:t>11/2/25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29" tIns="47114" rIns="94229" bIns="4711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518204"/>
            <a:ext cx="5681980" cy="3696712"/>
          </a:xfrm>
          <a:prstGeom prst="rect">
            <a:avLst/>
          </a:prstGeom>
        </p:spPr>
        <p:txBody>
          <a:bodyPr vert="horz" lIns="94229" tIns="47114" rIns="94229" bIns="47114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515839EF-EF2D-A244-8B03-02564FD387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2809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FD422-CF21-5F4B-9F3C-D943F67A9B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02920" y="1174478"/>
            <a:ext cx="10962105" cy="1240412"/>
          </a:xfrm>
          <a:prstGeom prst="rect">
            <a:avLst/>
          </a:prstGeom>
        </p:spPr>
        <p:txBody>
          <a:bodyPr anchor="b" anchorCtr="0"/>
          <a:lstStyle>
            <a:lvl1pPr algn="l">
              <a:lnSpc>
                <a:spcPct val="100000"/>
              </a:lnSpc>
              <a:defRPr sz="4000" b="1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 from Agenda</a:t>
            </a:r>
            <a:br>
              <a:rPr lang="en-US" dirty="0"/>
            </a:br>
            <a:r>
              <a:rPr lang="en-US" dirty="0"/>
              <a:t>Continuation of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A5F0DF-C789-3B48-88B2-EEF178B1680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02920" y="5074920"/>
            <a:ext cx="4363736" cy="10196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SC-x Identifier</a:t>
            </a:r>
          </a:p>
          <a:p>
            <a:r>
              <a:rPr lang="en-US" dirty="0"/>
              <a:t>EIC CD-3A Review</a:t>
            </a:r>
          </a:p>
          <a:p>
            <a:r>
              <a:rPr lang="en-US" dirty="0"/>
              <a:t>November 14-16, 2023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87851E-C1E1-6E46-8D1B-95D6C188859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2920" y="3288714"/>
            <a:ext cx="10962105" cy="44897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800" b="1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 dirty="0"/>
              <a:t>Presenter Name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D99D03B-F4BD-85C1-5955-B2BB7ACF4A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26314" y="472833"/>
            <a:ext cx="1632203" cy="457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76D9F0E-4B80-0FD1-A24A-1C1B60A4BB4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7566183" y="472833"/>
            <a:ext cx="1787236" cy="457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0496317-0189-6060-26F4-32FD0508897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067685" y="472833"/>
            <a:ext cx="1825604" cy="457200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12F870F-A3EC-0442-4A49-50365EE5DD7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2920" y="2423582"/>
            <a:ext cx="10962105" cy="501650"/>
          </a:xfrm>
          <a:prstGeom prst="rect">
            <a:avLst/>
          </a:prstGeom>
        </p:spPr>
        <p:txBody>
          <a:bodyPr anchor="ctr"/>
          <a:lstStyle>
            <a:lvl1pPr marL="0" indent="0">
              <a:buFontTx/>
              <a:buNone/>
              <a:defRPr sz="2800">
                <a:solidFill>
                  <a:schemeClr val="bg1"/>
                </a:solidFill>
              </a:defRPr>
            </a:lvl1pPr>
            <a:lvl2pPr>
              <a:defRPr sz="2800">
                <a:solidFill>
                  <a:schemeClr val="bg1"/>
                </a:solidFill>
              </a:defRPr>
            </a:lvl2pPr>
            <a:lvl3pPr>
              <a:defRPr sz="2800"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z="2800" dirty="0"/>
              <a:t>Secondary title if needed</a:t>
            </a:r>
            <a:endParaRPr lang="en-US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FD74062-0C2E-090F-07DF-75D428DE15D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2920" y="4233687"/>
            <a:ext cx="10962105" cy="37954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WBS 6.0x.xxx WBS Name (Exact from WBS)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1DFAD954-7DFC-3150-35B3-444AB26BD58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2920" y="3738425"/>
            <a:ext cx="10962105" cy="4778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8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Project Role or Organizational Role if not Project</a:t>
            </a:r>
          </a:p>
        </p:txBody>
      </p:sp>
    </p:spTree>
    <p:extLst>
      <p:ext uri="{BB962C8B-B14F-4D97-AF65-F5344CB8AC3E}">
        <p14:creationId xmlns:p14="http://schemas.microsoft.com/office/powerpoint/2010/main" val="34199463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2160">
          <p15:clr>
            <a:srgbClr val="FBAE40"/>
          </p15:clr>
        </p15:guide>
        <p15:guide id="8" pos="3840">
          <p15:clr>
            <a:srgbClr val="FBAE40"/>
          </p15:clr>
        </p15:guide>
        <p15:guide id="9" orient="horz" pos="3888">
          <p15:clr>
            <a:srgbClr val="FBAE40"/>
          </p15:clr>
        </p15:guide>
        <p15:guide id="10" pos="360">
          <p15:clr>
            <a:srgbClr val="FBAE40"/>
          </p15:clr>
        </p15:guide>
        <p15:guide id="11" pos="7320">
          <p15:clr>
            <a:srgbClr val="FBAE40"/>
          </p15:clr>
        </p15:guide>
        <p15:guide id="12" orient="horz" pos="3984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out 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56E40-B484-1283-A234-15FBD88553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About Me – Presenter Name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7E89AC-E876-D4E3-122F-C3259C46709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1963" y="930274"/>
            <a:ext cx="11521440" cy="5212080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Level 1 – Arial 20</a:t>
            </a:r>
          </a:p>
          <a:p>
            <a:pPr lvl="1"/>
            <a:r>
              <a:rPr lang="en-US" dirty="0"/>
              <a:t>Level 2 – Arial 16</a:t>
            </a:r>
          </a:p>
          <a:p>
            <a:pPr lvl="2"/>
            <a:r>
              <a:rPr lang="en-US" dirty="0"/>
              <a:t>Level 3 – Arial 16</a:t>
            </a:r>
          </a:p>
          <a:p>
            <a:pPr lvl="3"/>
            <a:r>
              <a:rPr lang="en-US" dirty="0"/>
              <a:t>Level 4 – Arial 16</a:t>
            </a:r>
          </a:p>
          <a:p>
            <a:pPr lvl="4"/>
            <a:r>
              <a:rPr lang="en-US" dirty="0"/>
              <a:t>Level 5 – Arial 16</a:t>
            </a:r>
          </a:p>
        </p:txBody>
      </p:sp>
    </p:spTree>
    <p:extLst>
      <p:ext uri="{BB962C8B-B14F-4D97-AF65-F5344CB8AC3E}">
        <p14:creationId xmlns:p14="http://schemas.microsoft.com/office/powerpoint/2010/main" val="35610536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08D91B-7801-B3EC-7CA4-44C5BF1D948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1963" y="0"/>
            <a:ext cx="11499234" cy="480349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Title Only</a:t>
            </a:r>
          </a:p>
        </p:txBody>
      </p:sp>
    </p:spTree>
    <p:extLst>
      <p:ext uri="{BB962C8B-B14F-4D97-AF65-F5344CB8AC3E}">
        <p14:creationId xmlns:p14="http://schemas.microsoft.com/office/powerpoint/2010/main" val="11936333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098B044-6BA6-C346-8A6A-977C83359092}"/>
              </a:ext>
            </a:extLst>
          </p:cNvPr>
          <p:cNvSpPr txBox="1"/>
          <p:nvPr userDrawn="1"/>
        </p:nvSpPr>
        <p:spPr>
          <a:xfrm>
            <a:off x="365760" y="6490194"/>
            <a:ext cx="1104313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1400" dirty="0">
                <a:solidFill>
                  <a:schemeClr val="tx1"/>
                </a:solidFill>
              </a:rPr>
              <a:t>6</a:t>
            </a:r>
            <a:r>
              <a:rPr lang="en-US" sz="1400" baseline="30000" dirty="0">
                <a:solidFill>
                  <a:schemeClr val="tx1"/>
                </a:solidFill>
              </a:rPr>
              <a:t>th</a:t>
            </a:r>
            <a:r>
              <a:rPr lang="en-US" sz="1400" dirty="0">
                <a:solidFill>
                  <a:schemeClr val="tx1"/>
                </a:solidFill>
              </a:rPr>
              <a:t> EIC RRB Meeting, BNL, November 4</a:t>
            </a:r>
            <a:r>
              <a:rPr lang="en-US" sz="1400" baseline="30000" dirty="0">
                <a:solidFill>
                  <a:schemeClr val="tx1"/>
                </a:solidFill>
              </a:rPr>
              <a:t>th</a:t>
            </a:r>
            <a:r>
              <a:rPr lang="en-US" sz="1400" dirty="0">
                <a:solidFill>
                  <a:schemeClr val="tx1"/>
                </a:solidFill>
              </a:rPr>
              <a:t> – 5</a:t>
            </a:r>
            <a:r>
              <a:rPr lang="en-US" sz="1400" baseline="30000" dirty="0">
                <a:solidFill>
                  <a:schemeClr val="tx1"/>
                </a:solidFill>
              </a:rPr>
              <a:t>th, </a:t>
            </a:r>
            <a:r>
              <a:rPr lang="en-US" sz="1400" baseline="0" dirty="0">
                <a:solidFill>
                  <a:schemeClr val="tx1"/>
                </a:solidFill>
              </a:rPr>
              <a:t>2025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913B6221-EB7C-4542-AA65-32033D2019DD}"/>
              </a:ext>
            </a:extLst>
          </p:cNvPr>
          <p:cNvCxnSpPr/>
          <p:nvPr userDrawn="1"/>
        </p:nvCxnSpPr>
        <p:spPr>
          <a:xfrm>
            <a:off x="461963" y="6260638"/>
            <a:ext cx="11499234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DE0BBA41-70B7-4742-9300-ED5B62B98DFE}"/>
              </a:ext>
            </a:extLst>
          </p:cNvPr>
          <p:cNvSpPr txBox="1"/>
          <p:nvPr userDrawn="1"/>
        </p:nvSpPr>
        <p:spPr>
          <a:xfrm>
            <a:off x="11541499" y="6490193"/>
            <a:ext cx="513209" cy="307777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r"/>
            <a:fld id="{E5E7E6BA-9547-40BA-BC84-EED48D8D50C1}" type="slidenum">
              <a:rPr lang="en-US" sz="1400" b="0" smtClean="0">
                <a:solidFill>
                  <a:schemeClr val="tx1"/>
                </a:solidFill>
              </a:rPr>
              <a:pPr algn="r"/>
              <a:t>‹#›</a:t>
            </a:fld>
            <a:endParaRPr lang="en-US" sz="1400" b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50612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AB150B5-704F-CF21-3183-8DB97C07706C}"/>
              </a:ext>
            </a:extLst>
          </p:cNvPr>
          <p:cNvCxnSpPr>
            <a:cxnSpLocks/>
          </p:cNvCxnSpPr>
          <p:nvPr userDrawn="1"/>
        </p:nvCxnSpPr>
        <p:spPr>
          <a:xfrm>
            <a:off x="461272" y="491919"/>
            <a:ext cx="11499925" cy="0"/>
          </a:xfrm>
          <a:prstGeom prst="line">
            <a:avLst/>
          </a:prstGeom>
          <a:ln w="25400">
            <a:gradFill>
              <a:gsLst>
                <a:gs pos="0">
                  <a:schemeClr val="bg2"/>
                </a:gs>
                <a:gs pos="100000">
                  <a:schemeClr val="accent5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3BCFEFF2-44B8-687E-DAB3-7026DB467298}"/>
              </a:ext>
            </a:extLst>
          </p:cNvPr>
          <p:cNvSpPr txBox="1"/>
          <p:nvPr userDrawn="1"/>
        </p:nvSpPr>
        <p:spPr>
          <a:xfrm>
            <a:off x="365760" y="6490194"/>
            <a:ext cx="1104313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1400" dirty="0">
                <a:solidFill>
                  <a:schemeClr val="tx1"/>
                </a:solidFill>
              </a:rPr>
              <a:t>6</a:t>
            </a:r>
            <a:r>
              <a:rPr lang="en-US" sz="1400" baseline="30000" dirty="0">
                <a:solidFill>
                  <a:schemeClr val="tx1"/>
                </a:solidFill>
              </a:rPr>
              <a:t>th</a:t>
            </a:r>
            <a:r>
              <a:rPr lang="en-US" sz="1400" dirty="0">
                <a:solidFill>
                  <a:schemeClr val="tx1"/>
                </a:solidFill>
              </a:rPr>
              <a:t> EIC RRB Meeting, BNL, November 4</a:t>
            </a:r>
            <a:r>
              <a:rPr lang="en-US" sz="1400" baseline="30000" dirty="0">
                <a:solidFill>
                  <a:schemeClr val="tx1"/>
                </a:solidFill>
              </a:rPr>
              <a:t>th</a:t>
            </a:r>
            <a:r>
              <a:rPr lang="en-US" sz="1400" dirty="0">
                <a:solidFill>
                  <a:schemeClr val="tx1"/>
                </a:solidFill>
              </a:rPr>
              <a:t> – 5</a:t>
            </a:r>
            <a:r>
              <a:rPr lang="en-US" sz="1400" baseline="30000" dirty="0">
                <a:solidFill>
                  <a:schemeClr val="tx1"/>
                </a:solidFill>
              </a:rPr>
              <a:t>th, </a:t>
            </a:r>
            <a:r>
              <a:rPr lang="en-US" sz="1400" baseline="0" dirty="0">
                <a:solidFill>
                  <a:schemeClr val="tx1"/>
                </a:solidFill>
              </a:rPr>
              <a:t>2025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4AB3137-4B00-CEAB-DCD1-3B470E06EA17}"/>
              </a:ext>
            </a:extLst>
          </p:cNvPr>
          <p:cNvSpPr txBox="1"/>
          <p:nvPr userDrawn="1"/>
        </p:nvSpPr>
        <p:spPr>
          <a:xfrm>
            <a:off x="11541499" y="6490193"/>
            <a:ext cx="513209" cy="307777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r"/>
            <a:fld id="{E5E7E6BA-9547-40BA-BC84-EED48D8D50C1}" type="slidenum">
              <a:rPr lang="en-US" sz="1400" b="0" smtClean="0">
                <a:solidFill>
                  <a:schemeClr val="tx1"/>
                </a:solidFill>
              </a:rPr>
              <a:pPr algn="r"/>
              <a:t>‹#›</a:t>
            </a:fld>
            <a:endParaRPr lang="en-US" sz="1400" b="0" dirty="0">
              <a:solidFill>
                <a:schemeClr val="tx1"/>
              </a:solidFill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893395C-F7F6-5A6A-DA24-169AA14F65DF}"/>
              </a:ext>
            </a:extLst>
          </p:cNvPr>
          <p:cNvCxnSpPr/>
          <p:nvPr userDrawn="1"/>
        </p:nvCxnSpPr>
        <p:spPr>
          <a:xfrm>
            <a:off x="461963" y="6260638"/>
            <a:ext cx="11499234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Placeholder 9">
            <a:extLst>
              <a:ext uri="{FF2B5EF4-FFF2-40B4-BE49-F238E27FC236}">
                <a16:creationId xmlns:a16="http://schemas.microsoft.com/office/drawing/2014/main" id="{E7866077-7D9B-4430-B0C0-7F253295F3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963" y="0"/>
            <a:ext cx="11499234" cy="4919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CB0C19D-3CAB-5E13-FAF8-C95DA56F6F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2577" y="908852"/>
            <a:ext cx="11498620" cy="5257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44521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89" r:id="rId2"/>
    <p:sldLayoutId id="2147483699" r:id="rId3"/>
    <p:sldLayoutId id="2147483701" r:id="rId4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u="none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60375" indent="-233363" algn="l" defTabSz="91440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87388" indent="-227013" algn="l" defTabSz="91440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227013" algn="l" defTabSz="91440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41413" indent="-227013" algn="l" defTabSz="91440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7" orient="horz" pos="2160" userDrawn="1">
          <p15:clr>
            <a:srgbClr val="F26B43"/>
          </p15:clr>
        </p15:guide>
        <p15:guide id="8" pos="3840" userDrawn="1">
          <p15:clr>
            <a:srgbClr val="F26B43"/>
          </p15:clr>
        </p15:guide>
        <p15:guide id="9" pos="360" userDrawn="1">
          <p15:clr>
            <a:srgbClr val="F26B43"/>
          </p15:clr>
        </p15:guide>
        <p15:guide id="10" orient="horz" pos="3888" userDrawn="1">
          <p15:clr>
            <a:srgbClr val="F26B43"/>
          </p15:clr>
        </p15:guide>
        <p15:guide id="11" pos="7320" userDrawn="1">
          <p15:clr>
            <a:srgbClr val="F26B43"/>
          </p15:clr>
        </p15:guide>
        <p15:guide id="12" orient="horz" pos="412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hyperlink" Target="https://brookhavenlab.sharepoint.com/:x:/s/EICPublicSharingDocs/EfnRPP2rhJ5OjQtTmZ7dQRgB68_iq6DZISiYg5mNspbrag?e=nj8POa" TargetMode="Externa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s://brookhavenlab.sharepoint.com/:f:/s/EICPublicSharingDocs/EsH-0sAv3M9LkU3aFdIkBA0BA_BgqfqWMPn24TJmsyDQew?e=Bmuj42" TargetMode="Externa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81F5B5-4B25-C469-87BE-41A75A7120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2919" y="1174478"/>
            <a:ext cx="10962105" cy="1240412"/>
          </a:xfrm>
        </p:spPr>
        <p:txBody>
          <a:bodyPr anchor="b">
            <a:normAutofit/>
          </a:bodyPr>
          <a:lstStyle/>
          <a:p>
            <a:r>
              <a:rPr lang="en-US" noProof="0" dirty="0"/>
              <a:t>Update on </a:t>
            </a:r>
            <a:r>
              <a:rPr lang="en-US" noProof="0" dirty="0" err="1"/>
              <a:t>ePIC</a:t>
            </a:r>
            <a:r>
              <a:rPr lang="en-US" noProof="0" dirty="0"/>
              <a:t> &amp; EIC-UG Outreach WG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DD984CA-F83A-B1FD-C7E1-1E5A30ADD3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1500" y="3913939"/>
            <a:ext cx="6565700" cy="1019620"/>
          </a:xfrm>
        </p:spPr>
        <p:txBody>
          <a:bodyPr anchor="ctr">
            <a:noAutofit/>
          </a:bodyPr>
          <a:lstStyle/>
          <a:p>
            <a:r>
              <a:rPr lang="en-US" dirty="0"/>
              <a:t>6</a:t>
            </a:r>
            <a:r>
              <a:rPr lang="en-US" baseline="30000" dirty="0"/>
              <a:t>th</a:t>
            </a:r>
            <a:r>
              <a:rPr lang="en-US" dirty="0"/>
              <a:t> EIC RRB Meeting, BNL</a:t>
            </a:r>
          </a:p>
          <a:p>
            <a:r>
              <a:rPr lang="en-US" noProof="0" dirty="0"/>
              <a:t>November 4th – 5th, 2025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1A2A0F-F73E-004D-868A-1A4D79DBE13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71500" y="3099027"/>
            <a:ext cx="11940000" cy="448978"/>
          </a:xfrm>
        </p:spPr>
        <p:txBody>
          <a:bodyPr anchor="ctr"/>
          <a:lstStyle/>
          <a:p>
            <a:r>
              <a:rPr lang="en-US" noProof="0" dirty="0"/>
              <a:t>E.C. </a:t>
            </a:r>
            <a:r>
              <a:rPr lang="en-US" noProof="0" dirty="0" err="1"/>
              <a:t>Aschenauer</a:t>
            </a:r>
            <a:r>
              <a:rPr lang="en-US" noProof="0" dirty="0"/>
              <a:t> for the EIC-UG/</a:t>
            </a:r>
            <a:r>
              <a:rPr lang="en-US" noProof="0" dirty="0" err="1"/>
              <a:t>ePIC</a:t>
            </a:r>
            <a:r>
              <a:rPr lang="en-US" noProof="0" dirty="0"/>
              <a:t> Outreach WG</a:t>
            </a:r>
          </a:p>
        </p:txBody>
      </p:sp>
    </p:spTree>
    <p:extLst>
      <p:ext uri="{BB962C8B-B14F-4D97-AF65-F5344CB8AC3E}">
        <p14:creationId xmlns:p14="http://schemas.microsoft.com/office/powerpoint/2010/main" val="5535974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A014AF-F210-E302-A889-6323232F9F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0"/>
            <a:ext cx="11499234" cy="480349"/>
          </a:xfrm>
        </p:spPr>
        <p:txBody>
          <a:bodyPr>
            <a:normAutofit fontScale="90000"/>
          </a:bodyPr>
          <a:lstStyle/>
          <a:p>
            <a:r>
              <a:rPr lang="en-US" noProof="0" dirty="0"/>
              <a:t>General Info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4A40E34-7C08-1EF3-7B09-6050C0EEA1FC}"/>
              </a:ext>
            </a:extLst>
          </p:cNvPr>
          <p:cNvSpPr txBox="1"/>
          <p:nvPr/>
        </p:nvSpPr>
        <p:spPr>
          <a:xfrm>
            <a:off x="438150" y="606175"/>
            <a:ext cx="11315700" cy="557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bg2"/>
              </a:buClr>
            </a:pPr>
            <a:r>
              <a:rPr lang="en-US" b="1" noProof="0" dirty="0">
                <a:solidFill>
                  <a:schemeClr val="bg2"/>
                </a:solidFill>
              </a:rPr>
              <a:t>WG Members:</a:t>
            </a:r>
          </a:p>
          <a:p>
            <a:pPr>
              <a:buClr>
                <a:schemeClr val="bg2"/>
              </a:buClr>
            </a:pPr>
            <a:endParaRPr lang="en-US" noProof="0" dirty="0"/>
          </a:p>
          <a:p>
            <a:pPr marL="742950" lvl="1" indent="-285750">
              <a:buClr>
                <a:schemeClr val="bg2"/>
              </a:buClr>
              <a:buFont typeface="Wingdings" pitchFamily="2" charset="2"/>
              <a:buChar char="§"/>
            </a:pPr>
            <a:r>
              <a:rPr lang="en-US" sz="1600" b="0" i="0" u="none" strike="noStrike" noProof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Armenia: Dr. Hrachya </a:t>
            </a:r>
            <a:r>
              <a:rPr lang="en-US" sz="1600" b="0" i="0" u="none" strike="noStrike" noProof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Marukyan</a:t>
            </a:r>
            <a:endParaRPr lang="en-US" sz="1600" b="0" i="0" u="none" strike="noStrike" noProof="0" dirty="0">
              <a:solidFill>
                <a:srgbClr val="202122"/>
              </a:solidFill>
              <a:effectLst/>
              <a:latin typeface="Arial" panose="020B0604020202020204" pitchFamily="34" charset="0"/>
            </a:endParaRPr>
          </a:p>
          <a:p>
            <a:pPr marL="742950" lvl="1" indent="-285750">
              <a:buClr>
                <a:schemeClr val="bg2"/>
              </a:buClr>
              <a:buFont typeface="Wingdings" pitchFamily="2" charset="2"/>
              <a:buChar char="§"/>
            </a:pPr>
            <a:r>
              <a:rPr lang="en-US" sz="1600" b="0" i="0" u="none" strike="noStrike" noProof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Czech Republic: Prof. Jana </a:t>
            </a:r>
            <a:r>
              <a:rPr lang="en-US" sz="1600" b="0" i="0" u="none" strike="noStrike" noProof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Bielcikova</a:t>
            </a:r>
            <a:endParaRPr lang="en-US" sz="1600" b="0" i="0" u="none" strike="noStrike" noProof="0" dirty="0">
              <a:solidFill>
                <a:srgbClr val="202122"/>
              </a:solidFill>
              <a:effectLst/>
              <a:latin typeface="Arial" panose="020B0604020202020204" pitchFamily="34" charset="0"/>
            </a:endParaRPr>
          </a:p>
          <a:p>
            <a:pPr marL="742950" lvl="1" indent="-285750">
              <a:buClr>
                <a:schemeClr val="bg2"/>
              </a:buClr>
              <a:buFont typeface="Wingdings" pitchFamily="2" charset="2"/>
              <a:buChar char="§"/>
            </a:pPr>
            <a:r>
              <a:rPr lang="en-US" sz="1600" b="0" i="0" u="none" strike="noStrike" noProof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France: Dr. Silvia Niccolai</a:t>
            </a:r>
          </a:p>
          <a:p>
            <a:pPr marL="742950" lvl="1" indent="-285750">
              <a:buClr>
                <a:schemeClr val="bg2"/>
              </a:buClr>
              <a:buFont typeface="Wingdings" pitchFamily="2" charset="2"/>
              <a:buChar char="§"/>
            </a:pPr>
            <a:r>
              <a:rPr lang="en-US" sz="1600" b="0" i="0" u="none" strike="noStrike" noProof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India: Prof. Md Nasim</a:t>
            </a:r>
          </a:p>
          <a:p>
            <a:pPr marL="742950" lvl="1" indent="-285750">
              <a:buClr>
                <a:schemeClr val="bg2"/>
              </a:buClr>
              <a:buFont typeface="Wingdings" pitchFamily="2" charset="2"/>
              <a:buChar char="§"/>
            </a:pPr>
            <a:r>
              <a:rPr lang="en-US" sz="1600" b="0" i="0" u="none" strike="noStrike" noProof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Israel: Prof. Zvi Citron</a:t>
            </a:r>
          </a:p>
          <a:p>
            <a:pPr marL="742950" lvl="1" indent="-285750">
              <a:buClr>
                <a:schemeClr val="bg2"/>
              </a:buClr>
              <a:buFont typeface="Wingdings" pitchFamily="2" charset="2"/>
              <a:buChar char="§"/>
            </a:pPr>
            <a:r>
              <a:rPr lang="en-US" sz="1600" b="0" i="0" u="none" strike="noStrike" noProof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Italy: Prof. Marta </a:t>
            </a:r>
            <a:r>
              <a:rPr lang="en-US" sz="1600" b="0" i="0" u="none" strike="noStrike" noProof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Ruspa</a:t>
            </a:r>
            <a:endParaRPr lang="en-US" sz="1600" b="0" i="0" u="none" strike="noStrike" noProof="0" dirty="0">
              <a:solidFill>
                <a:srgbClr val="202122"/>
              </a:solidFill>
              <a:effectLst/>
              <a:latin typeface="Arial" panose="020B0604020202020204" pitchFamily="34" charset="0"/>
            </a:endParaRPr>
          </a:p>
          <a:p>
            <a:pPr marL="742950" lvl="1" indent="-285750">
              <a:buClr>
                <a:schemeClr val="bg2"/>
              </a:buClr>
              <a:buFont typeface="Wingdings" pitchFamily="2" charset="2"/>
              <a:buChar char="§"/>
            </a:pPr>
            <a:r>
              <a:rPr lang="en-US" sz="1600" b="0" i="0" u="none" strike="noStrike" noProof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Japan: Prof. Taku Gunji</a:t>
            </a:r>
          </a:p>
          <a:p>
            <a:pPr marL="742950" lvl="1" indent="-285750">
              <a:buClr>
                <a:schemeClr val="bg2"/>
              </a:buClr>
              <a:buFont typeface="Wingdings" pitchFamily="2" charset="2"/>
              <a:buChar char="§"/>
            </a:pPr>
            <a:r>
              <a:rPr lang="en-US" sz="1600" b="0" i="0" u="none" strike="noStrike" noProof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Senegal Dr. Sokhna Bineta Amar</a:t>
            </a:r>
          </a:p>
          <a:p>
            <a:pPr marL="742950" lvl="1" indent="-285750">
              <a:buClr>
                <a:schemeClr val="bg2"/>
              </a:buClr>
              <a:buFont typeface="Wingdings" pitchFamily="2" charset="2"/>
              <a:buChar char="§"/>
            </a:pPr>
            <a:r>
              <a:rPr lang="en-US" sz="1600" b="0" i="0" u="none" strike="noStrike" noProof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Taiwan: Prof. Yi Yang</a:t>
            </a:r>
          </a:p>
          <a:p>
            <a:pPr marL="742950" lvl="1" indent="-285750">
              <a:buClr>
                <a:schemeClr val="bg2"/>
              </a:buClr>
              <a:buFont typeface="Wingdings" pitchFamily="2" charset="2"/>
              <a:buChar char="§"/>
            </a:pPr>
            <a:r>
              <a:rPr lang="en-US" sz="1600" b="0" i="0" u="none" strike="noStrike" noProof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UK: Prof. Rachel Montgomery</a:t>
            </a:r>
          </a:p>
          <a:p>
            <a:pPr marL="742950" lvl="1" indent="-285750">
              <a:buClr>
                <a:schemeClr val="bg2"/>
              </a:buClr>
              <a:buFont typeface="Wingdings" pitchFamily="2" charset="2"/>
              <a:buChar char="§"/>
            </a:pPr>
            <a:r>
              <a:rPr lang="en-US" sz="1600" b="0" i="0" u="none" strike="noStrike" noProof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USA: Elke-Caroline </a:t>
            </a:r>
            <a:r>
              <a:rPr lang="en-US" sz="1600" b="0" i="0" u="none" strike="noStrike" noProof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Aschenauer</a:t>
            </a:r>
            <a:endParaRPr lang="en-US" sz="1600" b="0" i="0" u="none" strike="noStrike" noProof="0" dirty="0">
              <a:solidFill>
                <a:srgbClr val="202122"/>
              </a:solidFill>
              <a:effectLst/>
              <a:latin typeface="Arial" panose="020B0604020202020204" pitchFamily="34" charset="0"/>
            </a:endParaRPr>
          </a:p>
          <a:p>
            <a:pPr indent="-230188">
              <a:buClr>
                <a:schemeClr val="bg2"/>
              </a:buClr>
            </a:pPr>
            <a:endParaRPr lang="en-US" noProof="0" dirty="0">
              <a:sym typeface="Wingdings" pitchFamily="2" charset="2"/>
            </a:endParaRPr>
          </a:p>
          <a:p>
            <a:pPr indent="-230188">
              <a:buClr>
                <a:schemeClr val="bg2"/>
              </a:buClr>
            </a:pPr>
            <a:endParaRPr lang="en-US" noProof="0" dirty="0">
              <a:sym typeface="Wingdings" pitchFamily="2" charset="2"/>
            </a:endParaRPr>
          </a:p>
          <a:p>
            <a:pPr indent="-230188">
              <a:buClr>
                <a:schemeClr val="bg2"/>
              </a:buClr>
            </a:pPr>
            <a:endParaRPr lang="en-US" noProof="0" dirty="0">
              <a:sym typeface="Wingdings" pitchFamily="2" charset="2"/>
            </a:endParaRPr>
          </a:p>
          <a:p>
            <a:pPr indent="-230188">
              <a:buClr>
                <a:schemeClr val="bg2"/>
              </a:buClr>
            </a:pPr>
            <a:endParaRPr lang="en-US" noProof="0" dirty="0">
              <a:sym typeface="Wingdings" pitchFamily="2" charset="2"/>
            </a:endParaRPr>
          </a:p>
          <a:p>
            <a:pPr indent="-230188">
              <a:buClr>
                <a:schemeClr val="bg2"/>
              </a:buClr>
            </a:pPr>
            <a:endParaRPr lang="en-US" noProof="0" dirty="0">
              <a:sym typeface="Wingdings" pitchFamily="2" charset="2"/>
            </a:endParaRPr>
          </a:p>
          <a:p>
            <a:pPr indent="-230188">
              <a:buClr>
                <a:schemeClr val="bg2"/>
              </a:buClr>
            </a:pPr>
            <a:endParaRPr lang="en-US" noProof="0" dirty="0">
              <a:sym typeface="Wingdings" pitchFamily="2" charset="2"/>
            </a:endParaRPr>
          </a:p>
          <a:p>
            <a:pPr indent="-230188">
              <a:buClr>
                <a:schemeClr val="bg2"/>
              </a:buClr>
            </a:pPr>
            <a:endParaRPr lang="en-US" noProof="0" dirty="0">
              <a:sym typeface="Wingdings" pitchFamily="2" charset="2"/>
            </a:endParaRPr>
          </a:p>
          <a:p>
            <a:pPr indent="-230188">
              <a:buClr>
                <a:schemeClr val="bg2"/>
              </a:buClr>
            </a:pPr>
            <a:endParaRPr lang="en-US" noProof="0" dirty="0">
              <a:sym typeface="Wingdings" pitchFamily="2" charset="2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119EA22E-4E8D-4DCC-8526-C87648BAD5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6111" y="3171517"/>
            <a:ext cx="6818120" cy="1841573"/>
          </a:xfrm>
          <a:prstGeom prst="rect">
            <a:avLst/>
          </a:prstGeom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56F95D96-78B7-4218-B7B4-956BBD7BE204}"/>
              </a:ext>
            </a:extLst>
          </p:cNvPr>
          <p:cNvSpPr/>
          <p:nvPr/>
        </p:nvSpPr>
        <p:spPr>
          <a:xfrm>
            <a:off x="5657850" y="734372"/>
            <a:ext cx="6096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noProof="0" dirty="0">
                <a:solidFill>
                  <a:srgbClr val="202122"/>
                </a:solidFill>
                <a:latin typeface="Arial" panose="020B0604020202020204" pitchFamily="34" charset="0"/>
              </a:rPr>
              <a:t>Email-list:</a:t>
            </a:r>
            <a:r>
              <a:rPr lang="en-US" noProof="0" dirty="0">
                <a:solidFill>
                  <a:srgbClr val="202122"/>
                </a:solidFill>
                <a:latin typeface="Arial" panose="020B0604020202020204" pitchFamily="34" charset="0"/>
              </a:rPr>
              <a:t> </a:t>
            </a:r>
            <a:r>
              <a:rPr lang="en-US" noProof="0" dirty="0" err="1">
                <a:solidFill>
                  <a:srgbClr val="202122"/>
                </a:solidFill>
                <a:latin typeface="Arial" panose="020B0604020202020204" pitchFamily="34" charset="0"/>
              </a:rPr>
              <a:t>eic-outreach-wg@lists.bnl.gov</a:t>
            </a:r>
            <a:br>
              <a:rPr lang="en-US" noProof="0" dirty="0">
                <a:solidFill>
                  <a:srgbClr val="202122"/>
                </a:solidFill>
                <a:latin typeface="Arial" panose="020B0604020202020204" pitchFamily="34" charset="0"/>
              </a:rPr>
            </a:br>
            <a:endParaRPr lang="en-US" noProof="0" dirty="0">
              <a:solidFill>
                <a:srgbClr val="202122"/>
              </a:solidFill>
              <a:latin typeface="Arial" panose="020B0604020202020204" pitchFamily="34" charset="0"/>
            </a:endParaRPr>
          </a:p>
          <a:p>
            <a:r>
              <a:rPr lang="en-US" b="1" noProof="0" dirty="0">
                <a:solidFill>
                  <a:srgbClr val="202122"/>
                </a:solidFill>
                <a:latin typeface="Arial" panose="020B0604020202020204" pitchFamily="34" charset="0"/>
              </a:rPr>
              <a:t>Regular Meeting:</a:t>
            </a:r>
            <a:r>
              <a:rPr lang="en-US" noProof="0" dirty="0">
                <a:solidFill>
                  <a:srgbClr val="202122"/>
                </a:solidFill>
                <a:latin typeface="Arial" panose="020B0604020202020204" pitchFamily="34" charset="0"/>
              </a:rPr>
              <a:t> 1st Wednesday of the Month </a:t>
            </a:r>
          </a:p>
          <a:p>
            <a:r>
              <a:rPr lang="en-US" noProof="0" dirty="0">
                <a:solidFill>
                  <a:srgbClr val="202122"/>
                </a:solidFill>
                <a:latin typeface="Arial" panose="020B0604020202020204" pitchFamily="34" charset="0"/>
              </a:rPr>
              <a:t>                               7:00 am NY-Time</a:t>
            </a:r>
          </a:p>
          <a:p>
            <a:endParaRPr lang="en-US" noProof="0" dirty="0">
              <a:solidFill>
                <a:srgbClr val="202122"/>
              </a:solidFill>
              <a:latin typeface="Arial" panose="020B0604020202020204" pitchFamily="34" charset="0"/>
            </a:endParaRPr>
          </a:p>
          <a:p>
            <a:r>
              <a:rPr lang="en-US" b="1" noProof="0" dirty="0">
                <a:solidFill>
                  <a:srgbClr val="202122"/>
                </a:solidFill>
                <a:latin typeface="Arial" panose="020B0604020202020204" pitchFamily="34" charset="0"/>
              </a:rPr>
              <a:t>Wiki-Page: </a:t>
            </a:r>
            <a:r>
              <a:rPr lang="en-US" noProof="0" dirty="0">
                <a:solidFill>
                  <a:srgbClr val="202122"/>
                </a:solidFill>
                <a:latin typeface="Arial" panose="020B0604020202020204" pitchFamily="34" charset="0"/>
              </a:rPr>
              <a:t>https://</a:t>
            </a:r>
            <a:r>
              <a:rPr lang="en-US" noProof="0" dirty="0" err="1">
                <a:solidFill>
                  <a:srgbClr val="202122"/>
                </a:solidFill>
                <a:latin typeface="Arial" panose="020B0604020202020204" pitchFamily="34" charset="0"/>
              </a:rPr>
              <a:t>wiki.bnl.gov</a:t>
            </a:r>
            <a:r>
              <a:rPr lang="en-US" noProof="0" dirty="0">
                <a:solidFill>
                  <a:srgbClr val="202122"/>
                </a:solidFill>
                <a:latin typeface="Arial" panose="020B0604020202020204" pitchFamily="34" charset="0"/>
              </a:rPr>
              <a:t>/EPIC/</a:t>
            </a:r>
            <a:r>
              <a:rPr lang="en-US" noProof="0" dirty="0" err="1">
                <a:solidFill>
                  <a:srgbClr val="202122"/>
                </a:solidFill>
                <a:latin typeface="Arial" panose="020B0604020202020204" pitchFamily="34" charset="0"/>
              </a:rPr>
              <a:t>index.php?title</a:t>
            </a:r>
            <a:r>
              <a:rPr lang="en-US" noProof="0" dirty="0">
                <a:solidFill>
                  <a:srgbClr val="202122"/>
                </a:solidFill>
                <a:latin typeface="Arial" panose="020B0604020202020204" pitchFamily="34" charset="0"/>
              </a:rPr>
              <a:t>=</a:t>
            </a:r>
            <a:r>
              <a:rPr lang="en-US" noProof="0" dirty="0" err="1">
                <a:solidFill>
                  <a:srgbClr val="202122"/>
                </a:solidFill>
                <a:latin typeface="Arial" panose="020B0604020202020204" pitchFamily="34" charset="0"/>
              </a:rPr>
              <a:t>EICOutreach</a:t>
            </a:r>
            <a:endParaRPr lang="en-US" noProof="0" dirty="0">
              <a:solidFill>
                <a:srgbClr val="202122"/>
              </a:solidFill>
              <a:latin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D165EFE-D7D1-FCA7-F593-6AFC4A9FBABE}"/>
              </a:ext>
            </a:extLst>
          </p:cNvPr>
          <p:cNvSpPr txBox="1"/>
          <p:nvPr/>
        </p:nvSpPr>
        <p:spPr>
          <a:xfrm>
            <a:off x="1504704" y="5456865"/>
            <a:ext cx="92063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noProof="0" dirty="0">
                <a:solidFill>
                  <a:srgbClr val="0432FF"/>
                </a:solidFill>
              </a:rPr>
              <a:t>Everybody is welcome to the meetings, helping with activities</a:t>
            </a:r>
          </a:p>
        </p:txBody>
      </p:sp>
    </p:spTree>
    <p:extLst>
      <p:ext uri="{BB962C8B-B14F-4D97-AF65-F5344CB8AC3E}">
        <p14:creationId xmlns:p14="http://schemas.microsoft.com/office/powerpoint/2010/main" val="17451704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5EC2EE-E7A9-054C-B12A-D029495A2C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267" y="0"/>
            <a:ext cx="11959493" cy="480349"/>
          </a:xfrm>
        </p:spPr>
        <p:txBody>
          <a:bodyPr>
            <a:normAutofit fontScale="90000"/>
          </a:bodyPr>
          <a:lstStyle/>
          <a:p>
            <a:r>
              <a:rPr lang="en-US" noProof="0" dirty="0"/>
              <a:t>The Global Goals of the WG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5DACA92-A1D4-334D-BCDA-F0D0444D6744}"/>
              </a:ext>
            </a:extLst>
          </p:cNvPr>
          <p:cNvSpPr txBox="1"/>
          <p:nvPr/>
        </p:nvSpPr>
        <p:spPr>
          <a:xfrm>
            <a:off x="563788" y="1280446"/>
            <a:ext cx="11295583" cy="2870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spcAft>
                <a:spcPts val="300"/>
              </a:spcAft>
              <a:buClr>
                <a:srgbClr val="0432FF"/>
              </a:buClr>
            </a:pPr>
            <a:r>
              <a:rPr lang="en-US" sz="2400" noProof="0" dirty="0"/>
              <a:t>Expand EIC experimental community </a:t>
            </a:r>
          </a:p>
          <a:p>
            <a:pPr algn="ctr">
              <a:spcAft>
                <a:spcPts val="300"/>
              </a:spcAft>
              <a:buClr>
                <a:srgbClr val="0432FF"/>
              </a:buClr>
            </a:pPr>
            <a:r>
              <a:rPr lang="en-US" sz="2400" noProof="0" dirty="0"/>
              <a:t>Built up a STEM pipeline</a:t>
            </a:r>
          </a:p>
          <a:p>
            <a:pPr algn="ctr">
              <a:spcAft>
                <a:spcPts val="300"/>
              </a:spcAft>
              <a:buClr>
                <a:srgbClr val="0432FF"/>
              </a:buClr>
            </a:pPr>
            <a:r>
              <a:rPr lang="en-US" sz="2400" noProof="0" dirty="0"/>
              <a:t>Provide opportunities for early career scientist especially from developing countries</a:t>
            </a:r>
          </a:p>
          <a:p>
            <a:pPr algn="ctr">
              <a:spcAft>
                <a:spcPts val="300"/>
              </a:spcAft>
              <a:buClr>
                <a:srgbClr val="0432FF"/>
              </a:buClr>
            </a:pPr>
            <a:r>
              <a:rPr lang="en-US" sz="2400" noProof="0" dirty="0"/>
              <a:t>Develop a truly diverse workforce</a:t>
            </a:r>
          </a:p>
          <a:p>
            <a:pPr algn="ctr">
              <a:spcAft>
                <a:spcPts val="300"/>
              </a:spcAft>
              <a:buClr>
                <a:srgbClr val="0432FF"/>
              </a:buClr>
            </a:pPr>
            <a:r>
              <a:rPr lang="en-US" sz="2400" noProof="0" dirty="0"/>
              <a:t>Make the EIC a real international facility</a:t>
            </a:r>
          </a:p>
          <a:p>
            <a:pPr algn="ctr">
              <a:spcAft>
                <a:spcPts val="300"/>
              </a:spcAft>
              <a:buClr>
                <a:srgbClr val="0432FF"/>
              </a:buClr>
            </a:pPr>
            <a:r>
              <a:rPr lang="en-US" sz="2400" b="0" i="0" u="none" strike="noStrike" noProof="0" dirty="0">
                <a:effectLst/>
              </a:rPr>
              <a:t>Spread EIC science to general public</a:t>
            </a:r>
            <a:endParaRPr lang="en-US" sz="2400" noProof="0" dirty="0"/>
          </a:p>
        </p:txBody>
      </p:sp>
    </p:spTree>
    <p:extLst>
      <p:ext uri="{BB962C8B-B14F-4D97-AF65-F5344CB8AC3E}">
        <p14:creationId xmlns:p14="http://schemas.microsoft.com/office/powerpoint/2010/main" val="23652555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E14AC5-2660-185A-4BD6-B154610DAA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noProof="0" dirty="0"/>
              <a:t>Activities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1B8EE0-116F-9BE2-345F-C751149074FB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517525" y="503238"/>
            <a:ext cx="11674475" cy="6091237"/>
          </a:xfrm>
        </p:spPr>
        <p:txBody>
          <a:bodyPr>
            <a:noAutofit/>
          </a:bodyPr>
          <a:lstStyle/>
          <a:p>
            <a:pPr marL="0" indent="0">
              <a:buClr>
                <a:schemeClr val="bg2"/>
              </a:buClr>
              <a:buNone/>
            </a:pPr>
            <a:r>
              <a:rPr lang="en-US" b="1" noProof="0" dirty="0">
                <a:solidFill>
                  <a:schemeClr val="bg2"/>
                </a:solidFill>
                <a:sym typeface="Wingdings" pitchFamily="2" charset="2"/>
              </a:rPr>
              <a:t>Past: </a:t>
            </a:r>
            <a:r>
              <a:rPr lang="en-US" sz="1800" b="0" i="0" u="none" strike="noStrike" noProof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Photo Contest during the January 2025 </a:t>
            </a:r>
            <a:r>
              <a:rPr lang="en-US" sz="1800" b="0" i="0" u="none" strike="noStrike" noProof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ePIC</a:t>
            </a:r>
            <a:r>
              <a:rPr lang="en-US" sz="1800" b="0" i="0" u="none" strike="noStrike" noProof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collaboration meeting</a:t>
            </a:r>
          </a:p>
          <a:p>
            <a:pPr marL="0" indent="0">
              <a:buClr>
                <a:schemeClr val="bg2"/>
              </a:buClr>
              <a:buNone/>
            </a:pPr>
            <a:endParaRPr lang="en-US" sz="1200" b="1" noProof="0" dirty="0">
              <a:solidFill>
                <a:schemeClr val="bg2"/>
              </a:solidFill>
              <a:sym typeface="Wingdings" pitchFamily="2" charset="2"/>
            </a:endParaRPr>
          </a:p>
          <a:p>
            <a:pPr marL="0" indent="0">
              <a:buClr>
                <a:schemeClr val="bg2"/>
              </a:buClr>
              <a:buNone/>
            </a:pPr>
            <a:r>
              <a:rPr lang="en-US" b="1" noProof="0" dirty="0" err="1">
                <a:solidFill>
                  <a:schemeClr val="bg2"/>
                </a:solidFill>
                <a:sym typeface="Wingdings" pitchFamily="2" charset="2"/>
              </a:rPr>
              <a:t>Continous</a:t>
            </a:r>
            <a:r>
              <a:rPr lang="en-US" b="1" noProof="0" dirty="0">
                <a:solidFill>
                  <a:schemeClr val="bg2"/>
                </a:solidFill>
                <a:sym typeface="Wingdings" pitchFamily="2" charset="2"/>
              </a:rPr>
              <a:t>:</a:t>
            </a:r>
          </a:p>
          <a:p>
            <a:pPr>
              <a:buClr>
                <a:schemeClr val="bg2"/>
              </a:buClr>
              <a:buFont typeface="Wingdings" pitchFamily="2" charset="2"/>
              <a:buChar char="§"/>
            </a:pPr>
            <a:r>
              <a:rPr lang="en-US" sz="1800" b="1" noProof="0" dirty="0">
                <a:solidFill>
                  <a:srgbClr val="202122"/>
                </a:solidFill>
                <a:latin typeface="Arial" panose="020B0604020202020204" pitchFamily="34" charset="0"/>
              </a:rPr>
              <a:t>Survey to collect information about all existing outreach activities (</a:t>
            </a:r>
            <a:r>
              <a:rPr lang="en-US" sz="1800" b="1" noProof="0" dirty="0" err="1">
                <a:solidFill>
                  <a:srgbClr val="202122"/>
                </a:solidFill>
                <a:latin typeface="Arial" panose="020B0604020202020204" pitchFamily="34" charset="0"/>
              </a:rPr>
              <a:t>ePIC</a:t>
            </a:r>
            <a:r>
              <a:rPr lang="en-US" sz="1800" b="1" noProof="0" dirty="0">
                <a:solidFill>
                  <a:srgbClr val="202122"/>
                </a:solidFill>
                <a:latin typeface="Arial" panose="020B0604020202020204" pitchFamily="34" charset="0"/>
              </a:rPr>
              <a:t> or EIC oriented) worldwide</a:t>
            </a:r>
          </a:p>
          <a:p>
            <a:pPr marL="0" indent="0">
              <a:buClr>
                <a:schemeClr val="bg2"/>
              </a:buClr>
              <a:buNone/>
            </a:pPr>
            <a:r>
              <a:rPr lang="en-US" sz="1800" noProof="0" dirty="0">
                <a:solidFill>
                  <a:srgbClr val="202122"/>
                </a:solidFill>
                <a:latin typeface="Arial" panose="020B0604020202020204" pitchFamily="34" charset="0"/>
              </a:rPr>
              <a:t>    </a:t>
            </a:r>
            <a:r>
              <a:rPr lang="en-US" sz="1800" b="1" noProof="0" dirty="0">
                <a:solidFill>
                  <a:srgbClr val="202122"/>
                </a:solidFill>
                <a:latin typeface="Arial" panose="020B0604020202020204" pitchFamily="34" charset="0"/>
              </a:rPr>
              <a:t>Form to be filled:</a:t>
            </a:r>
            <a:r>
              <a:rPr lang="en-US" sz="1800" noProof="0" dirty="0">
                <a:solidFill>
                  <a:srgbClr val="202122"/>
                </a:solidFill>
                <a:latin typeface="Arial" panose="020B0604020202020204" pitchFamily="34" charset="0"/>
              </a:rPr>
              <a:t> </a:t>
            </a:r>
            <a:r>
              <a:rPr lang="en-US" sz="1800" noProof="0" dirty="0">
                <a:hlinkClick r:id="rId2"/>
              </a:rPr>
              <a:t>EIC-ePIC-OutreachResources-v1.xlsx</a:t>
            </a:r>
            <a:endParaRPr lang="en-US" sz="1800" noProof="0" dirty="0">
              <a:solidFill>
                <a:srgbClr val="202122"/>
              </a:solidFill>
              <a:latin typeface="Arial" panose="020B0604020202020204" pitchFamily="34" charset="0"/>
            </a:endParaRPr>
          </a:p>
          <a:p>
            <a:pPr marL="0" indent="0">
              <a:buClr>
                <a:schemeClr val="bg2"/>
              </a:buClr>
              <a:buNone/>
            </a:pPr>
            <a:r>
              <a:rPr lang="en-US" sz="1800" noProof="0" dirty="0">
                <a:solidFill>
                  <a:srgbClr val="202122"/>
                </a:solidFill>
                <a:latin typeface="Arial" panose="020B0604020202020204" pitchFamily="34" charset="0"/>
              </a:rPr>
              <a:t>If you have not done so, please fill the form collecting information about your institution, your input is precious!  </a:t>
            </a:r>
          </a:p>
          <a:p>
            <a:pPr marL="0" indent="0">
              <a:buClr>
                <a:schemeClr val="bg2"/>
              </a:buClr>
              <a:buNone/>
            </a:pPr>
            <a:r>
              <a:rPr lang="en-US" sz="1800" noProof="0" dirty="0">
                <a:solidFill>
                  <a:srgbClr val="202122"/>
                </a:solidFill>
                <a:latin typeface="Arial" panose="020B0604020202020204" pitchFamily="34" charset="0"/>
              </a:rPr>
              <a:t>    Aims:1. prepare a list of all available resources, country by country</a:t>
            </a:r>
          </a:p>
          <a:p>
            <a:pPr marL="0" indent="0">
              <a:buClr>
                <a:schemeClr val="bg2"/>
              </a:buClr>
              <a:buNone/>
            </a:pPr>
            <a:r>
              <a:rPr lang="en-US" sz="1800" noProof="0" dirty="0">
                <a:solidFill>
                  <a:srgbClr val="202122"/>
                </a:solidFill>
                <a:latin typeface="Arial" panose="020B0604020202020204" pitchFamily="34" charset="0"/>
              </a:rPr>
              <a:t>             2. identify (after consulting with you again) those resources/initiatives which can be replicated and shared</a:t>
            </a:r>
          </a:p>
          <a:p>
            <a:pPr marL="0" indent="0">
              <a:buClr>
                <a:schemeClr val="bg2"/>
              </a:buClr>
              <a:buNone/>
            </a:pPr>
            <a:endParaRPr lang="en-US" sz="1000" noProof="0" dirty="0">
              <a:solidFill>
                <a:srgbClr val="202122"/>
              </a:solidFill>
              <a:latin typeface="Arial" panose="020B0604020202020204" pitchFamily="34" charset="0"/>
            </a:endParaRPr>
          </a:p>
          <a:p>
            <a:pPr marL="0" indent="0">
              <a:buClr>
                <a:schemeClr val="bg2"/>
              </a:buClr>
              <a:buNone/>
            </a:pPr>
            <a:endParaRPr lang="en-US" b="1" noProof="0" dirty="0">
              <a:solidFill>
                <a:srgbClr val="00B0F0"/>
              </a:solidFill>
              <a:sym typeface="Wingdings" pitchFamily="2" charset="2"/>
            </a:endParaRPr>
          </a:p>
          <a:p>
            <a:pPr marL="0" indent="0" algn="ctr">
              <a:buClr>
                <a:schemeClr val="bg2"/>
              </a:buClr>
              <a:buNone/>
            </a:pPr>
            <a:endParaRPr lang="en-US" noProof="0" dirty="0">
              <a:sym typeface="Wingdings" pitchFamily="2" charset="2"/>
            </a:endParaRPr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4C897FEA-A756-4654-AD20-C58F3C7705F1}"/>
              </a:ext>
            </a:extLst>
          </p:cNvPr>
          <p:cNvSpPr/>
          <p:nvPr/>
        </p:nvSpPr>
        <p:spPr>
          <a:xfrm>
            <a:off x="471505" y="1582824"/>
            <a:ext cx="11651740" cy="1750683"/>
          </a:xfrm>
          <a:prstGeom prst="rect">
            <a:avLst/>
          </a:prstGeom>
          <a:solidFill>
            <a:schemeClr val="accent4">
              <a:lumMod val="40000"/>
              <a:lumOff val="60000"/>
              <a:alpha val="17000"/>
            </a:schemeClr>
          </a:solidFill>
          <a:ln w="317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1A5EE3B-FFBA-FB4E-A82E-4A39C1FAE1C2}"/>
              </a:ext>
            </a:extLst>
          </p:cNvPr>
          <p:cNvSpPr txBox="1"/>
          <p:nvPr/>
        </p:nvSpPr>
        <p:spPr>
          <a:xfrm>
            <a:off x="571500" y="3565003"/>
            <a:ext cx="93774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noProof="0" dirty="0">
                <a:solidFill>
                  <a:schemeClr val="bg2"/>
                </a:solidFill>
              </a:rPr>
              <a:t>EIC-UG / </a:t>
            </a:r>
            <a:r>
              <a:rPr lang="en-US" b="1" noProof="0" dirty="0" err="1">
                <a:solidFill>
                  <a:schemeClr val="bg2"/>
                </a:solidFill>
              </a:rPr>
              <a:t>ePIC</a:t>
            </a:r>
            <a:r>
              <a:rPr lang="en-US" b="1" noProof="0" dirty="0">
                <a:solidFill>
                  <a:schemeClr val="bg2"/>
                </a:solidFill>
              </a:rPr>
              <a:t> Meeting July 2025: </a:t>
            </a:r>
            <a:r>
              <a:rPr lang="en-US" noProof="0" dirty="0"/>
              <a:t>Poster and Photo-Contest</a:t>
            </a:r>
          </a:p>
          <a:p>
            <a:r>
              <a:rPr lang="en-US" b="1" noProof="0" dirty="0"/>
              <a:t>Winner:</a:t>
            </a:r>
            <a:r>
              <a:rPr lang="en-US" noProof="0" dirty="0"/>
              <a:t>          </a:t>
            </a:r>
            <a:r>
              <a:rPr lang="en-US" b="1" noProof="0" dirty="0"/>
              <a:t>Photo Contest                                                                       Poster Contest</a:t>
            </a:r>
          </a:p>
        </p:txBody>
      </p:sp>
      <p:pic>
        <p:nvPicPr>
          <p:cNvPr id="6" name="Picture 5" descr="A purple and white dot pattern&#10;&#10;AI-generated content may be incorrect.">
            <a:extLst>
              <a:ext uri="{FF2B5EF4-FFF2-40B4-BE49-F238E27FC236}">
                <a16:creationId xmlns:a16="http://schemas.microsoft.com/office/drawing/2014/main" id="{6C944192-635F-C89F-8E1B-02636491F2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202" y="4222157"/>
            <a:ext cx="1255196" cy="1255196"/>
          </a:xfrm>
          <a:prstGeom prst="rect">
            <a:avLst/>
          </a:prstGeom>
        </p:spPr>
      </p:pic>
      <p:pic>
        <p:nvPicPr>
          <p:cNvPr id="7" name="Picture 6" descr="A close up of a glass block&#10;&#10;AI-generated content may be incorrect.">
            <a:extLst>
              <a:ext uri="{FF2B5EF4-FFF2-40B4-BE49-F238E27FC236}">
                <a16:creationId xmlns:a16="http://schemas.microsoft.com/office/drawing/2014/main" id="{25104228-0951-E21A-9982-036A894A8D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4877" y="4219130"/>
            <a:ext cx="1119104" cy="1461813"/>
          </a:xfrm>
          <a:prstGeom prst="rect">
            <a:avLst/>
          </a:prstGeom>
        </p:spPr>
      </p:pic>
      <p:pic>
        <p:nvPicPr>
          <p:cNvPr id="8" name="Picture 7" descr="A close-up of a circular object&#10;&#10;AI-generated content may be incorrect.">
            <a:extLst>
              <a:ext uri="{FF2B5EF4-FFF2-40B4-BE49-F238E27FC236}">
                <a16:creationId xmlns:a16="http://schemas.microsoft.com/office/drawing/2014/main" id="{CDB633A8-4A48-E701-439C-051BB557B7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87632" y="4211334"/>
            <a:ext cx="1321469" cy="1761959"/>
          </a:xfrm>
          <a:prstGeom prst="rect">
            <a:avLst/>
          </a:prstGeom>
        </p:spPr>
      </p:pic>
      <p:pic>
        <p:nvPicPr>
          <p:cNvPr id="9" name="Picture 8" descr="A poster with a diagram of a machine&#10;&#10;AI-generated content may be incorrect.">
            <a:extLst>
              <a:ext uri="{FF2B5EF4-FFF2-40B4-BE49-F238E27FC236}">
                <a16:creationId xmlns:a16="http://schemas.microsoft.com/office/drawing/2014/main" id="{B7CE35A3-6A14-76BD-E7DA-99F184BCB4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11580" y="4234716"/>
            <a:ext cx="1496129" cy="2308682"/>
          </a:xfrm>
          <a:prstGeom prst="rect">
            <a:avLst/>
          </a:prstGeom>
        </p:spPr>
      </p:pic>
      <p:pic>
        <p:nvPicPr>
          <p:cNvPr id="10" name="Picture 9" descr="A poster of a scientific experiment&#10;&#10;AI-generated content may be incorrect.">
            <a:extLst>
              <a:ext uri="{FF2B5EF4-FFF2-40B4-BE49-F238E27FC236}">
                <a16:creationId xmlns:a16="http://schemas.microsoft.com/office/drawing/2014/main" id="{E90DEAF1-0B29-787C-946E-E403474243F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81244" y="4241986"/>
            <a:ext cx="1751464" cy="2301412"/>
          </a:xfrm>
          <a:prstGeom prst="rect">
            <a:avLst/>
          </a:prstGeom>
        </p:spPr>
      </p:pic>
      <p:pic>
        <p:nvPicPr>
          <p:cNvPr id="11" name="Picture 10" descr="A screenshot of a computer&#10;&#10;AI-generated content may be incorrect.">
            <a:extLst>
              <a:ext uri="{FF2B5EF4-FFF2-40B4-BE49-F238E27FC236}">
                <a16:creationId xmlns:a16="http://schemas.microsoft.com/office/drawing/2014/main" id="{0CBC4A93-8866-2314-7DF4-08A532F4238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220614" y="4241986"/>
            <a:ext cx="1542675" cy="218485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F7269A7-50E0-027D-5D2E-FF6927CD10BF}"/>
              </a:ext>
            </a:extLst>
          </p:cNvPr>
          <p:cNvSpPr txBox="1"/>
          <p:nvPr/>
        </p:nvSpPr>
        <p:spPr>
          <a:xfrm>
            <a:off x="-14870" y="5849034"/>
            <a:ext cx="5878597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noProof="0" dirty="0"/>
              <a:t>          1</a:t>
            </a:r>
            <a:r>
              <a:rPr lang="en-US" baseline="30000" noProof="0" dirty="0"/>
              <a:t>st</a:t>
            </a:r>
            <a:r>
              <a:rPr lang="en-US" noProof="0" dirty="0"/>
              <a:t> Place             1</a:t>
            </a:r>
            <a:r>
              <a:rPr lang="en-US" baseline="30000" noProof="0" dirty="0"/>
              <a:t>st</a:t>
            </a:r>
            <a:r>
              <a:rPr lang="en-US" noProof="0" dirty="0"/>
              <a:t> Place                  3</a:t>
            </a:r>
            <a:r>
              <a:rPr lang="en-US" baseline="30000" noProof="0" dirty="0"/>
              <a:t>rd</a:t>
            </a:r>
            <a:r>
              <a:rPr lang="en-US" noProof="0" dirty="0"/>
              <a:t> Place </a:t>
            </a:r>
            <a:endParaRPr lang="en-US" baseline="30000" noProof="0" dirty="0"/>
          </a:p>
          <a:p>
            <a:r>
              <a:rPr lang="en-US" noProof="0" dirty="0"/>
              <a:t>Roberto </a:t>
            </a:r>
            <a:r>
              <a:rPr lang="en-US" noProof="0" dirty="0" err="1"/>
              <a:t>Perghenella</a:t>
            </a:r>
            <a:r>
              <a:rPr lang="en-US" noProof="0" dirty="0"/>
              <a:t>  Julien </a:t>
            </a:r>
            <a:r>
              <a:rPr lang="en-US" noProof="0" dirty="0" err="1"/>
              <a:t>Bettane</a:t>
            </a:r>
            <a:r>
              <a:rPr lang="en-US" noProof="0" dirty="0"/>
              <a:t>      Christina Tuve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2C6A5EF-5066-52DC-C207-28E9E2C0E201}"/>
              </a:ext>
            </a:extLst>
          </p:cNvPr>
          <p:cNvSpPr txBox="1"/>
          <p:nvPr/>
        </p:nvSpPr>
        <p:spPr>
          <a:xfrm>
            <a:off x="5594834" y="4812137"/>
            <a:ext cx="6404317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noProof="0" dirty="0"/>
              <a:t> 1</a:t>
            </a:r>
            <a:r>
              <a:rPr lang="en-US" baseline="30000" noProof="0" dirty="0"/>
              <a:t>st</a:t>
            </a:r>
            <a:r>
              <a:rPr lang="en-US" noProof="0" dirty="0"/>
              <a:t> Place Category-I     1</a:t>
            </a:r>
            <a:r>
              <a:rPr lang="en-US" baseline="30000" noProof="0" dirty="0"/>
              <a:t>st</a:t>
            </a:r>
            <a:r>
              <a:rPr lang="en-US" noProof="0" dirty="0"/>
              <a:t> Place Category-II      Best Overall</a:t>
            </a:r>
            <a:endParaRPr lang="en-US" baseline="30000" noProof="0" dirty="0"/>
          </a:p>
          <a:p>
            <a:r>
              <a:rPr lang="en-US" noProof="0" dirty="0"/>
              <a:t>     Lauren Kasper                  </a:t>
            </a:r>
            <a:r>
              <a:rPr lang="en-US" noProof="0" dirty="0" err="1"/>
              <a:t>Jihee</a:t>
            </a:r>
            <a:r>
              <a:rPr lang="en-US" noProof="0" dirty="0"/>
              <a:t> Kim               E. Sidoretti</a:t>
            </a:r>
          </a:p>
        </p:txBody>
      </p:sp>
    </p:spTree>
    <p:extLst>
      <p:ext uri="{BB962C8B-B14F-4D97-AF65-F5344CB8AC3E}">
        <p14:creationId xmlns:p14="http://schemas.microsoft.com/office/powerpoint/2010/main" val="2041237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1B01A4-A10D-DA7A-67C6-F51A3D1BD1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WG Summary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A6BBE53-0EDB-9131-4093-E127843CF974}"/>
              </a:ext>
            </a:extLst>
          </p:cNvPr>
          <p:cNvSpPr txBox="1"/>
          <p:nvPr/>
        </p:nvSpPr>
        <p:spPr>
          <a:xfrm>
            <a:off x="571500" y="659011"/>
            <a:ext cx="11049000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bg2"/>
              </a:buClr>
            </a:pPr>
            <a:r>
              <a:rPr lang="en-US" noProof="0" dirty="0"/>
              <a:t>Great discussions on what to do next, </a:t>
            </a:r>
            <a:r>
              <a:rPr lang="en-US" b="1" noProof="0" dirty="0"/>
              <a:t>but we need some more people helping with the activities </a:t>
            </a:r>
          </a:p>
          <a:p>
            <a:pPr>
              <a:buClr>
                <a:schemeClr val="bg2"/>
              </a:buClr>
            </a:pPr>
            <a:endParaRPr lang="en-US" sz="1200" b="1" noProof="0" dirty="0"/>
          </a:p>
          <a:p>
            <a:pPr>
              <a:buClr>
                <a:schemeClr val="bg2"/>
              </a:buClr>
            </a:pPr>
            <a:r>
              <a:rPr lang="en-US" b="1" noProof="0" dirty="0">
                <a:solidFill>
                  <a:schemeClr val="bg2"/>
                </a:solidFill>
              </a:rPr>
              <a:t>Action Items:</a:t>
            </a:r>
          </a:p>
          <a:p>
            <a:pPr marL="285750" indent="-285750">
              <a:buClr>
                <a:schemeClr val="bg2"/>
              </a:buClr>
              <a:buFont typeface="Wingdings" pitchFamily="2" charset="2"/>
              <a:buChar char="§"/>
            </a:pPr>
            <a:r>
              <a:rPr lang="en-US" noProof="0" dirty="0"/>
              <a:t>Create a repository with all the material (posters, photos, …) </a:t>
            </a:r>
          </a:p>
          <a:p>
            <a:pPr lvl="1">
              <a:buClr>
                <a:schemeClr val="bg2"/>
              </a:buClr>
            </a:pPr>
            <a:r>
              <a:rPr lang="en-US" noProof="0" dirty="0">
                <a:solidFill>
                  <a:schemeClr val="bg2"/>
                </a:solidFill>
                <a:sym typeface="Wingdings" pitchFamily="2" charset="2"/>
              </a:rPr>
              <a:t></a:t>
            </a:r>
            <a:r>
              <a:rPr lang="en-US" noProof="0" dirty="0">
                <a:sym typeface="Wingdings" pitchFamily="2" charset="2"/>
              </a:rPr>
              <a:t> started </a:t>
            </a:r>
            <a:r>
              <a:rPr lang="en-US" noProof="0" dirty="0">
                <a:hlinkClick r:id="rId2"/>
              </a:rPr>
              <a:t>Outreach</a:t>
            </a:r>
            <a:endParaRPr lang="en-US" noProof="0" dirty="0"/>
          </a:p>
          <a:p>
            <a:pPr marL="285750" indent="-285750"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en-US" noProof="0" dirty="0"/>
              <a:t>Collect all the country EIC webpages and link them at one place</a:t>
            </a:r>
          </a:p>
          <a:p>
            <a:pPr marL="285750" indent="-285750"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en-US" noProof="0" dirty="0"/>
              <a:t>Open our own you-tube channel</a:t>
            </a:r>
          </a:p>
          <a:p>
            <a:pPr lvl="1">
              <a:buClr>
                <a:schemeClr val="bg2"/>
              </a:buClr>
            </a:pPr>
            <a:r>
              <a:rPr lang="en-US" noProof="0" dirty="0">
                <a:solidFill>
                  <a:schemeClr val="bg2"/>
                </a:solidFill>
                <a:sym typeface="Wingdings" pitchFamily="2" charset="2"/>
              </a:rPr>
              <a:t></a:t>
            </a:r>
            <a:r>
              <a:rPr lang="en-US" noProof="0" dirty="0">
                <a:sym typeface="Wingdings" pitchFamily="2" charset="2"/>
              </a:rPr>
              <a:t> thanks to Jennifer done</a:t>
            </a:r>
            <a:endParaRPr lang="en-US" noProof="0" dirty="0"/>
          </a:p>
          <a:p>
            <a:pPr lvl="1">
              <a:buClr>
                <a:schemeClr val="bg2"/>
              </a:buClr>
            </a:pPr>
            <a:r>
              <a:rPr lang="en-US" noProof="0" dirty="0">
                <a:solidFill>
                  <a:schemeClr val="bg2"/>
                </a:solidFill>
                <a:sym typeface="Wingdings" pitchFamily="2" charset="2"/>
              </a:rPr>
              <a:t></a:t>
            </a:r>
            <a:r>
              <a:rPr lang="en-US" noProof="0" dirty="0">
                <a:sym typeface="Wingdings" pitchFamily="2" charset="2"/>
              </a:rPr>
              <a:t> </a:t>
            </a:r>
            <a:r>
              <a:rPr lang="en-US" noProof="0" dirty="0"/>
              <a:t>Collect all the videos already existing about EIC and think about a playlist</a:t>
            </a:r>
          </a:p>
          <a:p>
            <a:pPr marL="285750" indent="-285750"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en-US" noProof="0" dirty="0"/>
              <a:t>Collect mobility information of students</a:t>
            </a:r>
          </a:p>
          <a:p>
            <a:pPr lvl="1">
              <a:buClr>
                <a:schemeClr val="bg2"/>
              </a:buClr>
            </a:pPr>
            <a:r>
              <a:rPr lang="en-US" noProof="0" dirty="0">
                <a:solidFill>
                  <a:schemeClr val="bg2"/>
                </a:solidFill>
                <a:sym typeface="Wingdings" pitchFamily="2" charset="2"/>
              </a:rPr>
              <a:t> </a:t>
            </a:r>
            <a:r>
              <a:rPr lang="en-US" noProof="0" dirty="0">
                <a:sym typeface="Wingdings" pitchFamily="2" charset="2"/>
              </a:rPr>
              <a:t>will do a survey of possibilities for fellowships and other grants for foreigners in different countries</a:t>
            </a:r>
            <a:endParaRPr lang="en-US" noProof="0" dirty="0"/>
          </a:p>
          <a:p>
            <a:pPr marL="285750" indent="-285750"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en-US" b="1" noProof="0" dirty="0"/>
              <a:t>Masterclass on EIC:</a:t>
            </a:r>
            <a:endParaRPr lang="en-US" noProof="0" dirty="0"/>
          </a:p>
          <a:p>
            <a:pPr lvl="1">
              <a:buClr>
                <a:schemeClr val="bg2"/>
              </a:buClr>
            </a:pPr>
            <a:r>
              <a:rPr lang="en-US" noProof="0" dirty="0"/>
              <a:t>One on PID identification </a:t>
            </a:r>
          </a:p>
          <a:p>
            <a:pPr lvl="1">
              <a:buClr>
                <a:schemeClr val="bg2"/>
              </a:buClr>
            </a:pPr>
            <a:r>
              <a:rPr lang="en-US" noProof="0" dirty="0"/>
              <a:t>One on  the 3D structure of the proton</a:t>
            </a:r>
          </a:p>
          <a:p>
            <a:pPr lvl="1">
              <a:buClr>
                <a:schemeClr val="bg2"/>
              </a:buClr>
            </a:pPr>
            <a:r>
              <a:rPr lang="en-US" noProof="0" dirty="0">
                <a:solidFill>
                  <a:schemeClr val="bg2"/>
                </a:solidFill>
                <a:sym typeface="Wingdings" pitchFamily="2" charset="2"/>
              </a:rPr>
              <a:t></a:t>
            </a:r>
            <a:r>
              <a:rPr lang="en-US" noProof="0" dirty="0">
                <a:sym typeface="Wingdings" pitchFamily="2" charset="2"/>
              </a:rPr>
              <a:t> </a:t>
            </a:r>
            <a:r>
              <a:rPr lang="en-US" noProof="0" dirty="0"/>
              <a:t>The day we will have a Masterclass program we could use it also as an “activity” to propose when  </a:t>
            </a:r>
          </a:p>
          <a:p>
            <a:pPr lvl="1">
              <a:buClr>
                <a:schemeClr val="bg2"/>
              </a:buClr>
            </a:pPr>
            <a:r>
              <a:rPr lang="en-US" noProof="0" dirty="0"/>
              <a:t>      visiting countries/institutes (e.g. Africa)</a:t>
            </a:r>
          </a:p>
          <a:p>
            <a:pPr marL="285750" indent="-285750"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en-US" noProof="0" dirty="0"/>
              <a:t>Ideas together with EC-WG</a:t>
            </a:r>
          </a:p>
          <a:p>
            <a:pPr lvl="1">
              <a:buClr>
                <a:schemeClr val="bg2"/>
              </a:buClr>
            </a:pPr>
            <a:r>
              <a:rPr lang="en-US" noProof="0" dirty="0">
                <a:solidFill>
                  <a:schemeClr val="bg2"/>
                </a:solidFill>
                <a:sym typeface="Wingdings" pitchFamily="2" charset="2"/>
              </a:rPr>
              <a:t></a:t>
            </a:r>
            <a:r>
              <a:rPr lang="en-US" noProof="0" dirty="0">
                <a:sym typeface="Wingdings" pitchFamily="2" charset="2"/>
              </a:rPr>
              <a:t> Organize an event </a:t>
            </a:r>
            <a:r>
              <a:rPr lang="en-US" noProof="0" dirty="0"/>
              <a:t>how to give a public talk</a:t>
            </a:r>
          </a:p>
          <a:p>
            <a:pPr lvl="1">
              <a:buClr>
                <a:schemeClr val="bg2"/>
              </a:buClr>
            </a:pPr>
            <a:r>
              <a:rPr lang="en-US" noProof="0" dirty="0">
                <a:solidFill>
                  <a:schemeClr val="bg2"/>
                </a:solidFill>
                <a:sym typeface="Wingdings" pitchFamily="2" charset="2"/>
              </a:rPr>
              <a:t></a:t>
            </a:r>
            <a:r>
              <a:rPr lang="en-US" noProof="0" dirty="0">
                <a:sym typeface="Wingdings" pitchFamily="2" charset="2"/>
              </a:rPr>
              <a:t> work on social media presents of </a:t>
            </a:r>
            <a:r>
              <a:rPr lang="en-US" noProof="0" dirty="0" err="1">
                <a:sym typeface="Wingdings" pitchFamily="2" charset="2"/>
              </a:rPr>
              <a:t>ePIC</a:t>
            </a:r>
            <a:r>
              <a:rPr lang="en-US" noProof="0" dirty="0">
                <a:sym typeface="Wingdings" pitchFamily="2" charset="2"/>
              </a:rPr>
              <a:t> / EIC</a:t>
            </a:r>
            <a:endParaRPr lang="en-US" noProof="0" dirty="0"/>
          </a:p>
          <a:p>
            <a:pPr lvl="1">
              <a:buClr>
                <a:schemeClr val="bg2"/>
              </a:buClr>
            </a:pP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1196189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9039E8-0DEE-D521-7D43-BF1C617037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Activities during next </a:t>
            </a:r>
            <a:r>
              <a:rPr lang="en-US" noProof="0" dirty="0" err="1"/>
              <a:t>ePIC</a:t>
            </a:r>
            <a:r>
              <a:rPr lang="en-US" noProof="0" dirty="0"/>
              <a:t> Meeting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DEBEC2D-EA32-3C75-DAC9-7EFAD44C8D5E}"/>
              </a:ext>
            </a:extLst>
          </p:cNvPr>
          <p:cNvSpPr txBox="1"/>
          <p:nvPr/>
        </p:nvSpPr>
        <p:spPr>
          <a:xfrm>
            <a:off x="571500" y="659756"/>
            <a:ext cx="11049000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bg2"/>
              </a:buClr>
              <a:buFont typeface="Wingdings" pitchFamily="2" charset="2"/>
              <a:buChar char="§"/>
            </a:pPr>
            <a:r>
              <a:rPr lang="en-US" noProof="0" dirty="0"/>
              <a:t> Lunch and reception actions during the next meeting</a:t>
            </a:r>
          </a:p>
          <a:p>
            <a:pPr lvl="1">
              <a:buClr>
                <a:schemeClr val="bg2"/>
              </a:buClr>
            </a:pPr>
            <a:r>
              <a:rPr lang="en-US" noProof="0" dirty="0">
                <a:solidFill>
                  <a:schemeClr val="bg2"/>
                </a:solidFill>
                <a:sym typeface="Wingdings" pitchFamily="2" charset="2"/>
              </a:rPr>
              <a:t></a:t>
            </a:r>
            <a:r>
              <a:rPr lang="en-US" noProof="0" dirty="0">
                <a:sym typeface="Wingdings" pitchFamily="2" charset="2"/>
              </a:rPr>
              <a:t> </a:t>
            </a:r>
            <a:r>
              <a:rPr lang="en-US" noProof="0" dirty="0"/>
              <a:t>Slam talk competition</a:t>
            </a:r>
          </a:p>
          <a:p>
            <a:pPr lvl="1">
              <a:buClr>
                <a:schemeClr val="bg2"/>
              </a:buClr>
            </a:pPr>
            <a:r>
              <a:rPr lang="en-US" noProof="0" dirty="0">
                <a:solidFill>
                  <a:schemeClr val="bg2"/>
                </a:solidFill>
                <a:sym typeface="Wingdings" pitchFamily="2" charset="2"/>
              </a:rPr>
              <a:t></a:t>
            </a:r>
            <a:r>
              <a:rPr lang="en-US" noProof="0" dirty="0">
                <a:sym typeface="Wingdings" pitchFamily="2" charset="2"/>
              </a:rPr>
              <a:t> have a game, like an escape room </a:t>
            </a:r>
            <a:endParaRPr lang="en-US" noProof="0" dirty="0"/>
          </a:p>
          <a:p>
            <a:pPr lvl="1">
              <a:buClr>
                <a:schemeClr val="bg2"/>
              </a:buClr>
            </a:pPr>
            <a:r>
              <a:rPr lang="en-US" noProof="0" dirty="0">
                <a:solidFill>
                  <a:schemeClr val="bg2"/>
                </a:solidFill>
                <a:sym typeface="Wingdings" pitchFamily="2" charset="2"/>
              </a:rPr>
              <a:t></a:t>
            </a:r>
            <a:r>
              <a:rPr lang="en-US" noProof="0" dirty="0">
                <a:sym typeface="Wingdings" pitchFamily="2" charset="2"/>
              </a:rPr>
              <a:t> will continue the photo and Poster </a:t>
            </a:r>
            <a:r>
              <a:rPr lang="en-US" noProof="0" dirty="0"/>
              <a:t>Poster competition </a:t>
            </a:r>
          </a:p>
          <a:p>
            <a:pPr lvl="1">
              <a:buClr>
                <a:schemeClr val="bg2"/>
              </a:buClr>
            </a:pPr>
            <a:r>
              <a:rPr lang="en-US" noProof="0" dirty="0"/>
              <a:t>     for the Poster where thinking to add a video teaser (2min) linked by a QR </a:t>
            </a:r>
          </a:p>
          <a:p>
            <a:pPr lvl="1">
              <a:buClr>
                <a:schemeClr val="bg2"/>
              </a:buClr>
            </a:pPr>
            <a:endParaRPr lang="en-US" sz="1200" noProof="0" dirty="0"/>
          </a:p>
          <a:p>
            <a:pPr lvl="1">
              <a:buClr>
                <a:schemeClr val="bg2"/>
              </a:buClr>
            </a:pPr>
            <a:r>
              <a:rPr lang="en-US" noProof="0" dirty="0">
                <a:solidFill>
                  <a:schemeClr val="bg2"/>
                </a:solidFill>
                <a:sym typeface="Wingdings" pitchFamily="2" charset="2"/>
              </a:rPr>
              <a:t></a:t>
            </a:r>
            <a:r>
              <a:rPr lang="en-US" noProof="0" dirty="0">
                <a:sym typeface="Wingdings" pitchFamily="2" charset="2"/>
              </a:rPr>
              <a:t> </a:t>
            </a:r>
            <a:r>
              <a:rPr lang="en-US" noProof="0" dirty="0"/>
              <a:t>We think it would be nice to organize a Science pub event(s) during </a:t>
            </a:r>
            <a:r>
              <a:rPr lang="en-US" noProof="0" dirty="0" err="1"/>
              <a:t>ePIC</a:t>
            </a:r>
            <a:r>
              <a:rPr lang="en-US" noProof="0" dirty="0"/>
              <a:t> meetings</a:t>
            </a:r>
          </a:p>
          <a:p>
            <a:pPr lvl="1">
              <a:buClr>
                <a:schemeClr val="bg2"/>
              </a:buClr>
            </a:pPr>
            <a:endParaRPr lang="en-US" noProof="0" dirty="0"/>
          </a:p>
          <a:p>
            <a:pPr lvl="1">
              <a:buClr>
                <a:schemeClr val="bg2"/>
              </a:buClr>
            </a:pPr>
            <a:endParaRPr lang="en-US" noProof="0" dirty="0"/>
          </a:p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221344291"/>
      </p:ext>
    </p:extLst>
  </p:cSld>
  <p:clrMapOvr>
    <a:masterClrMapping/>
  </p:clrMapOvr>
</p:sld>
</file>

<file path=ppt/theme/theme1.xml><?xml version="1.0" encoding="utf-8"?>
<a:theme xmlns:a="http://schemas.openxmlformats.org/drawingml/2006/main" name="BNL">
  <a:themeElements>
    <a:clrScheme name="BNL_NSLS-II">
      <a:dk1>
        <a:srgbClr val="000000"/>
      </a:dk1>
      <a:lt1>
        <a:srgbClr val="FFFFFF"/>
      </a:lt1>
      <a:dk2>
        <a:srgbClr val="105B78"/>
      </a:dk2>
      <a:lt2>
        <a:srgbClr val="00ACDB"/>
      </a:lt2>
      <a:accent1>
        <a:srgbClr val="B2D33A"/>
      </a:accent1>
      <a:accent2>
        <a:srgbClr val="F68A1F"/>
      </a:accent2>
      <a:accent3>
        <a:srgbClr val="B62466"/>
      </a:accent3>
      <a:accent4>
        <a:srgbClr val="FFCC33"/>
      </a:accent4>
      <a:accent5>
        <a:srgbClr val="DA3525"/>
      </a:accent5>
      <a:accent6>
        <a:srgbClr val="50489D"/>
      </a:accent6>
      <a:hlink>
        <a:srgbClr val="4881C3"/>
      </a:hlink>
      <a:folHlink>
        <a:srgbClr val="24B574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IC_PPT_Template_Widescreen_0923" id="{B3C6C6E8-A343-9F46-9C14-8D262507CB52}" vid="{B0F72776-BFD3-D14D-97CB-9DB1BA4DAEE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d767f846-2003-4795-b8a5-c12e60d56749">
      <Terms xmlns="http://schemas.microsoft.com/office/infopath/2007/PartnerControls"/>
    </lcf76f155ced4ddcb4097134ff3c332f>
    <TaxCatchAll xmlns="3bfd71d5-c7ac-4dca-b865-a609d1eb4074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198D2554909C94BB45400E87C135FCB" ma:contentTypeVersion="10" ma:contentTypeDescription="Create a new document." ma:contentTypeScope="" ma:versionID="f6f58857f6daa4b711834340285195ba">
  <xsd:schema xmlns:xsd="http://www.w3.org/2001/XMLSchema" xmlns:xs="http://www.w3.org/2001/XMLSchema" xmlns:p="http://schemas.microsoft.com/office/2006/metadata/properties" xmlns:ns2="d767f846-2003-4795-b8a5-c12e60d56749" xmlns:ns3="3bfd71d5-c7ac-4dca-b865-a609d1eb4074" targetNamespace="http://schemas.microsoft.com/office/2006/metadata/properties" ma:root="true" ma:fieldsID="053b8f7372f1cfbe58d59be704c01563" ns2:_="" ns3:_="">
    <xsd:import namespace="d767f846-2003-4795-b8a5-c12e60d56749"/>
    <xsd:import namespace="3bfd71d5-c7ac-4dca-b865-a609d1eb407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767f846-2003-4795-b8a5-c12e60d5674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2" nillable="true" ma:taxonomy="true" ma:internalName="lcf76f155ced4ddcb4097134ff3c332f" ma:taxonomyFieldName="MediaServiceImageTags" ma:displayName="Image Tags" ma:readOnly="false" ma:fieldId="{5cf76f15-5ced-4ddc-b409-7134ff3c332f}" ma:taxonomyMulti="true" ma:sspId="a325a567-783b-4eae-ad25-f71283ef2f6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bfd71d5-c7ac-4dca-b865-a609d1eb4074" elementFormDefault="qualified">
    <xsd:import namespace="http://schemas.microsoft.com/office/2006/documentManagement/types"/>
    <xsd:import namespace="http://schemas.microsoft.com/office/infopath/2007/PartnerControls"/>
    <xsd:element name="TaxCatchAll" ma:index="13" nillable="true" ma:displayName="Taxonomy Catch All Column" ma:hidden="true" ma:list="{c11a0df5-9a12-49e9-8865-351e10a89734}" ma:internalName="TaxCatchAll" ma:showField="CatchAllData" ma:web="dd7425a4-fa23-406d-b478-3c2992d2d4b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65637A3-DEB1-4C7D-9F81-D2184D65C3B4}">
  <ds:schemaRefs>
    <ds:schemaRef ds:uri="d767f846-2003-4795-b8a5-c12e60d56749"/>
    <ds:schemaRef ds:uri="http://purl.org/dc/terms/"/>
    <ds:schemaRef ds:uri="http://schemas.openxmlformats.org/package/2006/metadata/core-properties"/>
    <ds:schemaRef ds:uri="http://purl.org/dc/elements/1.1/"/>
    <ds:schemaRef ds:uri="http://purl.org/dc/dcmitype/"/>
    <ds:schemaRef ds:uri="http://www.w3.org/XML/1998/namespace"/>
    <ds:schemaRef ds:uri="http://schemas.microsoft.com/office/2006/documentManagement/types"/>
    <ds:schemaRef ds:uri="http://schemas.microsoft.com/office/infopath/2007/PartnerControls"/>
    <ds:schemaRef ds:uri="3bfd71d5-c7ac-4dca-b865-a609d1eb4074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0F209D19-ECD3-440E-A44C-BD3D2F26689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5FDE2A7-6190-4660-96B1-4848D3073C4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767f846-2003-4795-b8a5-c12e60d56749"/>
    <ds:schemaRef ds:uri="3bfd71d5-c7ac-4dca-b865-a609d1eb407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EIC Long Lead Procurement Widescreen PPT Template</Template>
  <TotalTime>26322</TotalTime>
  <Words>583</Words>
  <Application>Microsoft Macintosh PowerPoint</Application>
  <PresentationFormat>Widescreen</PresentationFormat>
  <Paragraphs>82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Arial</vt:lpstr>
      <vt:lpstr>Calibri</vt:lpstr>
      <vt:lpstr>Wingdings</vt:lpstr>
      <vt:lpstr>BNL</vt:lpstr>
      <vt:lpstr>Update on ePIC &amp; EIC-UG Outreach WG</vt:lpstr>
      <vt:lpstr>General Info</vt:lpstr>
      <vt:lpstr>The Global Goals of the WG</vt:lpstr>
      <vt:lpstr>Activities</vt:lpstr>
      <vt:lpstr>WG Summary</vt:lpstr>
      <vt:lpstr>Activities during next ePIC Meeting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&lt;LLP WBS – LLP Description&gt; CD-3A Director’s Review</dc:title>
  <dc:subject/>
  <dc:creator>ksmith@bnl.gov</dc:creator>
  <cp:keywords/>
  <dc:description/>
  <cp:lastModifiedBy>Elke-Caroline Aschenauer</cp:lastModifiedBy>
  <cp:revision>536</cp:revision>
  <cp:lastPrinted>2023-11-03T20:25:02Z</cp:lastPrinted>
  <dcterms:created xsi:type="dcterms:W3CDTF">2023-09-12T20:43:32Z</dcterms:created>
  <dcterms:modified xsi:type="dcterms:W3CDTF">2025-11-03T01:23:45Z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0x01010064DC25A386985D4D9C8290A9164CEF14</vt:lpwstr>
  </property>
  <property fmtid="{D5CDD505-2E9C-101B-9397-08002B2CF9AE}" pid="3" name="MediaServiceImageTags">
    <vt:lpwstr/>
  </property>
</Properties>
</file>