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15"/>
  </p:notesMasterIdLst>
  <p:sldIdLst>
    <p:sldId id="256" r:id="rId2"/>
    <p:sldId id="260" r:id="rId3"/>
    <p:sldId id="263" r:id="rId4"/>
    <p:sldId id="271" r:id="rId5"/>
    <p:sldId id="261" r:id="rId6"/>
    <p:sldId id="264" r:id="rId7"/>
    <p:sldId id="272" r:id="rId8"/>
    <p:sldId id="265" r:id="rId9"/>
    <p:sldId id="268" r:id="rId10"/>
    <p:sldId id="270" r:id="rId11"/>
    <p:sldId id="267" r:id="rId12"/>
    <p:sldId id="273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02"/>
    <p:restoredTop sz="96170"/>
  </p:normalViewPr>
  <p:slideViewPr>
    <p:cSldViewPr snapToGrid="0">
      <p:cViewPr varScale="1">
        <p:scale>
          <a:sx n="118" d="100"/>
          <a:sy n="118" d="100"/>
        </p:scale>
        <p:origin x="5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10EEDC-BC5E-B248-8D52-9D43AB181237}" type="datetimeFigureOut">
              <a:rPr lang="en-US" smtClean="0"/>
              <a:t>8/5/25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FB8BA-76CB-AF47-A1B2-17A682EC4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52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DFB8BA-76CB-AF47-A1B2-17A682EC4A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924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8/1/25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mini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83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8/1/25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mini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20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8/1/25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mini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622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8/1/25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mini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266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8/1/25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mini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85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8/1/25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mini review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81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8/1/25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mini review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65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8/1/25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mini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47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8/1/25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mini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107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8/1/25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mini review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57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8/1/25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mini review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645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8/1/25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BHCal mini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93BB33-EBB8-0145-8CC7-0741B1FA7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43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1959E151-DEC3-7CF2-B240-750A83928ACF}"/>
              </a:ext>
            </a:extLst>
          </p:cNvPr>
          <p:cNvSpPr txBox="1"/>
          <p:nvPr/>
        </p:nvSpPr>
        <p:spPr>
          <a:xfrm>
            <a:off x="2545492" y="5922678"/>
            <a:ext cx="75189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Team: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ANNL, Baruch, BNL, GSU, ISU, ORNL , UNH, NMSU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D55CC4-3779-6B49-D76D-1E71C0B6E069}"/>
              </a:ext>
            </a:extLst>
          </p:cNvPr>
          <p:cNvSpPr txBox="1"/>
          <p:nvPr/>
        </p:nvSpPr>
        <p:spPr>
          <a:xfrm>
            <a:off x="1469571" y="475021"/>
            <a:ext cx="91185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sz="3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Barrel </a:t>
            </a:r>
            <a:r>
              <a:rPr lang="en-US" sz="32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r>
              <a:rPr lang="en-US" sz="3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Hardware Status and Plans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555F4C-CDEF-E01C-063E-2C232176B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BB0018-D1D3-B713-4A23-81792CF58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mini review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9F414A-3538-09E9-BDF3-6C4DF3732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96EA692-5E70-12F3-43C3-0BB9DA957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692" y="99029"/>
            <a:ext cx="928351" cy="66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407C4E-480E-6810-F14B-2B9B89613B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43" t="1955" r="4242"/>
          <a:stretch/>
        </p:blipFill>
        <p:spPr>
          <a:xfrm>
            <a:off x="3114540" y="1501196"/>
            <a:ext cx="5925191" cy="35660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DFF272-66F6-A1ED-AC34-28B68031B107}"/>
              </a:ext>
            </a:extLst>
          </p:cNvPr>
          <p:cNvSpPr txBox="1"/>
          <p:nvPr/>
        </p:nvSpPr>
        <p:spPr>
          <a:xfrm>
            <a:off x="2869651" y="5368697"/>
            <a:ext cx="64013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DSLs: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S. Bathe (Baruch) &amp; M. Sarsour (GSU)</a:t>
            </a:r>
          </a:p>
        </p:txBody>
      </p:sp>
    </p:spTree>
    <p:extLst>
      <p:ext uri="{BB962C8B-B14F-4D97-AF65-F5344CB8AC3E}">
        <p14:creationId xmlns:p14="http://schemas.microsoft.com/office/powerpoint/2010/main" val="2192534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36509-CD0D-E771-51DA-393DC7873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59D26-EA1E-75B4-B65F-9D7E727DE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039133"/>
          </a:xfrm>
        </p:spPr>
        <p:txBody>
          <a:bodyPr/>
          <a:lstStyle/>
          <a:p>
            <a:r>
              <a:rPr lang="en-US" dirty="0">
                <a:solidFill>
                  <a:srgbClr val="0432FF"/>
                </a:solidFill>
              </a:rPr>
              <a:t>Calibration, alignment and monitoring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95D21-A20C-FE67-5589-BAF8C808C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615" y="1097189"/>
            <a:ext cx="5662385" cy="5368019"/>
          </a:xfrm>
        </p:spPr>
        <p:txBody>
          <a:bodyPr>
            <a:normAutofit/>
          </a:bodyPr>
          <a:lstStyle/>
          <a:p>
            <a:r>
              <a:rPr lang="en-US" dirty="0"/>
              <a:t>EM scale:  </a:t>
            </a:r>
            <a:r>
              <a:rPr lang="en-US" dirty="0" err="1"/>
              <a:t>sPHENIX</a:t>
            </a:r>
            <a:r>
              <a:rPr lang="en-US" dirty="0"/>
              <a:t> </a:t>
            </a:r>
            <a:r>
              <a:rPr lang="en-US" dirty="0" err="1"/>
              <a:t>HCal</a:t>
            </a:r>
            <a:r>
              <a:rPr lang="en-US" dirty="0"/>
              <a:t> calibrated with cosmic muons</a:t>
            </a:r>
          </a:p>
          <a:p>
            <a:pPr lvl="1"/>
            <a:r>
              <a:rPr lang="en-US" dirty="0"/>
              <a:t>By matching the ADC distribution in data to energy deposition in realistic simulation</a:t>
            </a:r>
          </a:p>
          <a:p>
            <a:r>
              <a:rPr lang="en-US" dirty="0"/>
              <a:t>Imperfections in the simulation from not including material outside main </a:t>
            </a:r>
            <a:r>
              <a:rPr lang="en-US" dirty="0" err="1"/>
              <a:t>sPHENIX</a:t>
            </a:r>
            <a:r>
              <a:rPr lang="en-US" dirty="0"/>
              <a:t> detector</a:t>
            </a:r>
          </a:p>
          <a:p>
            <a:pPr lvl="1"/>
            <a:r>
              <a:rPr lang="en-US" dirty="0"/>
              <a:t>Use </a:t>
            </a:r>
            <a:r>
              <a:rPr lang="el-GR" dirty="0"/>
              <a:t>φ </a:t>
            </a:r>
            <a:r>
              <a:rPr lang="en-US" dirty="0"/>
              <a:t>symmetry in data</a:t>
            </a:r>
          </a:p>
          <a:p>
            <a:pPr lvl="1"/>
            <a:r>
              <a:rPr lang="en-US" dirty="0"/>
              <a:t>symmetrize response (slope of tower E distribution) in </a:t>
            </a:r>
            <a:r>
              <a:rPr lang="el-GR" dirty="0"/>
              <a:t>φ</a:t>
            </a:r>
            <a:endParaRPr lang="en-US" dirty="0"/>
          </a:p>
          <a:p>
            <a:pPr lvl="1"/>
            <a:r>
              <a:rPr lang="en-US" dirty="0"/>
              <a:t>In bins of </a:t>
            </a:r>
            <a:r>
              <a:rPr lang="el-GR" dirty="0"/>
              <a:t>η</a:t>
            </a:r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55B79-4F8B-BD99-9C8C-2A235D426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93CE6B-A157-5CF6-FCAA-C0EEA9D29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mini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5ECFA-3C4B-DB57-E4E2-CC8787030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10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7AD13AD-2BCD-A188-BCF0-FFF55F577088}"/>
              </a:ext>
            </a:extLst>
          </p:cNvPr>
          <p:cNvSpPr txBox="1">
            <a:spLocks/>
          </p:cNvSpPr>
          <p:nvPr/>
        </p:nvSpPr>
        <p:spPr>
          <a:xfrm>
            <a:off x="6362700" y="1081995"/>
            <a:ext cx="5219700" cy="5368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gain variations with time</a:t>
            </a:r>
          </a:p>
          <a:p>
            <a:pPr lvl="1"/>
            <a:r>
              <a:rPr lang="en-US" dirty="0"/>
              <a:t>due to temperature changes</a:t>
            </a:r>
          </a:p>
          <a:p>
            <a:pPr lvl="1"/>
            <a:r>
              <a:rPr lang="en-US" dirty="0"/>
              <a:t>Measure T and apply known T coefficient</a:t>
            </a:r>
          </a:p>
          <a:p>
            <a:pPr lvl="1"/>
            <a:r>
              <a:rPr lang="en-US" dirty="0"/>
              <a:t>LED system can be used alternatively</a:t>
            </a:r>
          </a:p>
          <a:p>
            <a:r>
              <a:rPr lang="en-US" dirty="0"/>
              <a:t>Hadronic scale</a:t>
            </a:r>
          </a:p>
          <a:p>
            <a:pPr lvl="1"/>
            <a:r>
              <a:rPr lang="en-US" dirty="0"/>
              <a:t>Now:  HIJING + Geant</a:t>
            </a:r>
          </a:p>
          <a:p>
            <a:pPr lvl="2"/>
            <a:r>
              <a:rPr lang="en-US" dirty="0"/>
              <a:t>reweighting of HIJING particle spectra based on data</a:t>
            </a:r>
          </a:p>
          <a:p>
            <a:pPr lvl="1"/>
            <a:r>
              <a:rPr lang="en-US" dirty="0"/>
              <a:t>Future:</a:t>
            </a:r>
          </a:p>
          <a:p>
            <a:pPr lvl="2"/>
            <a:r>
              <a:rPr lang="en-US" dirty="0"/>
              <a:t>by photon-jet balancing</a:t>
            </a:r>
          </a:p>
          <a:p>
            <a:pPr lvl="3"/>
            <a:r>
              <a:rPr lang="en-US" dirty="0"/>
              <a:t>(or high-z hadron)</a:t>
            </a:r>
          </a:p>
          <a:p>
            <a:pPr lvl="2"/>
            <a:r>
              <a:rPr lang="en-US" dirty="0"/>
              <a:t>isolated hadrons (tracking)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269122-B92A-BDFA-9E8E-E2FCA712395A}"/>
              </a:ext>
            </a:extLst>
          </p:cNvPr>
          <p:cNvSpPr txBox="1"/>
          <p:nvPr/>
        </p:nvSpPr>
        <p:spPr>
          <a:xfrm>
            <a:off x="3733800" y="6015692"/>
            <a:ext cx="3974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Similar strategy in </a:t>
            </a:r>
            <a:r>
              <a:rPr lang="en-US" sz="2800" b="1" dirty="0" err="1">
                <a:solidFill>
                  <a:srgbClr val="FF0000"/>
                </a:solidFill>
              </a:rPr>
              <a:t>ePIC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377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5D010-6EBC-C5DD-EA69-C5A42EB16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432FF"/>
                </a:solidFill>
              </a:rPr>
              <a:t>Issues and risks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0201A-96B8-2656-081A-E70325DD1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Generally, plan is to install new </a:t>
            </a:r>
            <a:r>
              <a:rPr lang="en-US" dirty="0" err="1"/>
              <a:t>SiPMs</a:t>
            </a:r>
            <a:r>
              <a:rPr lang="en-US" dirty="0"/>
              <a:t> on tiles in situ, without removing tiles from sectors</a:t>
            </a:r>
          </a:p>
          <a:p>
            <a:r>
              <a:rPr lang="en-US" dirty="0"/>
              <a:t>But need to modify steel of three sectors for solenoid chimney</a:t>
            </a:r>
          </a:p>
          <a:p>
            <a:r>
              <a:rPr lang="en-US" dirty="0"/>
              <a:t>Must acquire new modified tiles</a:t>
            </a:r>
          </a:p>
          <a:p>
            <a:r>
              <a:rPr lang="en-US" dirty="0"/>
              <a:t>Also, this requires removing the tiles from those sectors</a:t>
            </a:r>
          </a:p>
          <a:p>
            <a:r>
              <a:rPr lang="en-US" dirty="0"/>
              <a:t>Expect damaging tiles in the process</a:t>
            </a:r>
          </a:p>
          <a:p>
            <a:r>
              <a:rPr lang="en-US" dirty="0"/>
              <a:t>Plan to acquire new regular tiles to replace tiles damaged during assembly in addition to the modified tiles for the chimney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C06CC-1920-DBBB-C1BD-B27F5BDA0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44BBF-2A9F-8665-4950-E1C5F6DA6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mini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4AB49-7468-87AB-776B-67847B21C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86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CE205-A976-FC34-CBEF-EF0800BAF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Modification for chimney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94D55-88F7-D251-51C0-B4F81A2B7A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Will add new slide on modifications necessary to accommodate new chimney after meeting with Dan Cacace on Friday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DAF8E-AFC2-8C9C-19D2-70CF32313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2AE73-A78C-F140-C472-48EE70D68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mini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11290-B2BB-406A-F34D-4E7AA0246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90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E570C-925C-F918-FD4E-B57A4727F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7101F6-4CDD-EDE3-CF5D-2F5465FD2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60DF1A-55F8-A03B-AB98-A4BD6D5B2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mini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DCB0E-C6F9-4502-9B37-5E9E017AF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085FE2-4DE8-1132-961A-A8AAF01A6084}"/>
              </a:ext>
            </a:extLst>
          </p:cNvPr>
          <p:cNvSpPr txBox="1"/>
          <p:nvPr/>
        </p:nvSpPr>
        <p:spPr>
          <a:xfrm>
            <a:off x="2814029" y="245371"/>
            <a:ext cx="67867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sz="36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CF57DFC-551C-04B7-CBC2-74B6D78FA6B7}"/>
              </a:ext>
            </a:extLst>
          </p:cNvPr>
          <p:cNvSpPr txBox="1">
            <a:spLocks/>
          </p:cNvSpPr>
          <p:nvPr/>
        </p:nvSpPr>
        <p:spPr>
          <a:xfrm>
            <a:off x="438643" y="1095051"/>
            <a:ext cx="6241557" cy="50960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Reuse </a:t>
            </a:r>
            <a:r>
              <a:rPr lang="en-US" dirty="0" err="1"/>
              <a:t>sPHENIX</a:t>
            </a:r>
            <a:r>
              <a:rPr lang="en-US" dirty="0"/>
              <a:t> BHCAL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600" dirty="0"/>
              <a:t>Generally satisfies Yellow-Report energy resolution requirements and plan to read single tiles to improve constant term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600" dirty="0"/>
              <a:t>Performance already measured in a test beam as well as in </a:t>
            </a:r>
            <a:r>
              <a:rPr lang="en-US" sz="2600" dirty="0" err="1"/>
              <a:t>sPHENIX</a:t>
            </a:r>
            <a:endParaRPr lang="en-US" sz="2600" dirty="0"/>
          </a:p>
          <a:p>
            <a:pPr marL="457189" lvl="1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8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Plan for </a:t>
            </a:r>
            <a:r>
              <a:rPr lang="en-US" dirty="0" err="1"/>
              <a:t>BHCal</a:t>
            </a:r>
            <a:r>
              <a:rPr lang="en-US" dirty="0"/>
              <a:t> test beam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600" dirty="0"/>
              <a:t>Reading single tiles with the new H2GCROC based electronics chain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600" dirty="0"/>
              <a:t>Have all components and plan to put it together over the summer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44F766-A71A-4EE0-6DF2-00C19FB0E51D}"/>
              </a:ext>
            </a:extLst>
          </p:cNvPr>
          <p:cNvSpPr txBox="1"/>
          <p:nvPr/>
        </p:nvSpPr>
        <p:spPr>
          <a:xfrm>
            <a:off x="7112000" y="1251575"/>
            <a:ext cx="4241800" cy="1754326"/>
          </a:xfrm>
          <a:prstGeom prst="rect">
            <a:avLst/>
          </a:prstGeom>
          <a:noFill/>
          <a:ln w="25400"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pPr marL="285750" indent="-285750" algn="l" rtl="0" fontAlgn="base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 is critical to have time to refurbish the  Barrel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for the reuse at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The refurbishment is estimated to take 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1.5 years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with one team redoing the work done constructing the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279BB0E-D8F1-E61B-00FC-7AD3C838047E}"/>
              </a:ext>
            </a:extLst>
          </p:cNvPr>
          <p:cNvSpPr txBox="1">
            <a:spLocks/>
          </p:cNvSpPr>
          <p:nvPr/>
        </p:nvSpPr>
        <p:spPr>
          <a:xfrm>
            <a:off x="6755009" y="3537942"/>
            <a:ext cx="4998348" cy="30009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Work with EIC/EPIC program management to develop a detailed P6 schedule that is viable and meets the delivery schedule for the </a:t>
            </a:r>
            <a:r>
              <a:rPr lang="en-US" dirty="0" err="1"/>
              <a:t>BHCal</a:t>
            </a:r>
            <a:endParaRPr lang="en-US" dirty="0"/>
          </a:p>
          <a:p>
            <a:pPr marL="457189" lvl="1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11292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64A0A-34BF-0462-4566-4FAB2C008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404932C-0FFF-B433-B08E-0B67EA1CD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8/1/25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5B1CB2E-8DF5-D7FD-56DB-6A84DA709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mini review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712746-7859-976F-DB65-717ACDB02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8A205C-865F-2CFB-31C1-ECD11CF33486}"/>
              </a:ext>
            </a:extLst>
          </p:cNvPr>
          <p:cNvSpPr txBox="1"/>
          <p:nvPr/>
        </p:nvSpPr>
        <p:spPr>
          <a:xfrm>
            <a:off x="2825447" y="139705"/>
            <a:ext cx="6786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Refurbishing </a:t>
            </a:r>
            <a:r>
              <a:rPr lang="en-US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Barrel </a:t>
            </a:r>
            <a:r>
              <a:rPr lang="en-US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endParaRPr lang="en-US" sz="28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blue, equipment&#10;&#10;Description automatically generated">
            <a:extLst>
              <a:ext uri="{FF2B5EF4-FFF2-40B4-BE49-F238E27FC236}">
                <a16:creationId xmlns:a16="http://schemas.microsoft.com/office/drawing/2014/main" id="{19FD1E15-6039-5CA0-E547-CA0E4291E6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6" r="8519"/>
          <a:stretch/>
        </p:blipFill>
        <p:spPr>
          <a:xfrm rot="5400000">
            <a:off x="7919135" y="663828"/>
            <a:ext cx="3371415" cy="38790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3486CC-9D09-9909-27D0-D285DCE314C9}"/>
              </a:ext>
            </a:extLst>
          </p:cNvPr>
          <p:cNvSpPr txBox="1"/>
          <p:nvPr/>
        </p:nvSpPr>
        <p:spPr>
          <a:xfrm>
            <a:off x="805557" y="977578"/>
            <a:ext cx="6151424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91" indent="-342891">
              <a:spcAft>
                <a:spcPts val="600"/>
              </a:spcAft>
              <a:buFont typeface="Wingdings" pitchFamily="2" charset="2"/>
              <a:buChar char="q"/>
            </a:pPr>
            <a:r>
              <a:rPr lang="en-US" sz="2000" b="1" dirty="0"/>
              <a:t>Parts to be reused</a:t>
            </a:r>
          </a:p>
          <a:p>
            <a:pPr lvl="1" indent="-19430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Steel sectors</a:t>
            </a:r>
          </a:p>
          <a:p>
            <a:pPr lvl="1" indent="-19430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Scintillating tiles</a:t>
            </a:r>
          </a:p>
          <a:p>
            <a:pPr lvl="2" indent="-19430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Have few spares (of order 8 per shape)</a:t>
            </a:r>
          </a:p>
          <a:p>
            <a:pPr lvl="1" indent="-19430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fiber system to distribute LED light</a:t>
            </a:r>
          </a:p>
          <a:p>
            <a:pPr lvl="2" indent="-19430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intended to be reused</a:t>
            </a:r>
          </a:p>
          <a:p>
            <a:pPr lvl="2" indent="-19430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LED system is being developed (David Ruth, NMSU)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4A76DC-A3B1-180D-25CD-07058581DE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0" t="23922" r="174" b="26015"/>
          <a:stretch/>
        </p:blipFill>
        <p:spPr>
          <a:xfrm>
            <a:off x="6007100" y="4502893"/>
            <a:ext cx="5575300" cy="1868165"/>
          </a:xfrm>
          <a:prstGeom prst="rect">
            <a:avLst/>
          </a:prstGeom>
        </p:spPr>
      </p:pic>
      <p:pic>
        <p:nvPicPr>
          <p:cNvPr id="9" name="Picture 8" descr="A group of wires connected to a circuit board&#10;&#10;AI-generated content may be incorrect.">
            <a:extLst>
              <a:ext uri="{FF2B5EF4-FFF2-40B4-BE49-F238E27FC236}">
                <a16:creationId xmlns:a16="http://schemas.microsoft.com/office/drawing/2014/main" id="{905FEF40-CB69-CFF7-BB80-0D13BA518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5511" y="4559291"/>
            <a:ext cx="1070794" cy="1903634"/>
          </a:xfrm>
          <a:prstGeom prst="rect">
            <a:avLst/>
          </a:prstGeom>
        </p:spPr>
      </p:pic>
      <p:pic>
        <p:nvPicPr>
          <p:cNvPr id="10" name="Picture 9" descr="A stack of cd cases with labels&#10;&#10;AI-generated content may be incorrect.">
            <a:extLst>
              <a:ext uri="{FF2B5EF4-FFF2-40B4-BE49-F238E27FC236}">
                <a16:creationId xmlns:a16="http://schemas.microsoft.com/office/drawing/2014/main" id="{5AAC2D5F-69D7-A878-C450-7F1665F0F3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7201" y="4541055"/>
            <a:ext cx="2528650" cy="18964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9D7AC3-2F21-361A-9F84-8648F192DCFC}"/>
              </a:ext>
            </a:extLst>
          </p:cNvPr>
          <p:cNvSpPr txBox="1"/>
          <p:nvPr/>
        </p:nvSpPr>
        <p:spPr>
          <a:xfrm>
            <a:off x="6218821" y="1197874"/>
            <a:ext cx="1491342" cy="584775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sPHENIX</a:t>
            </a:r>
            <a:r>
              <a:rPr lang="en-US" sz="1600" dirty="0"/>
              <a:t> Barrel </a:t>
            </a:r>
            <a:r>
              <a:rPr lang="en-US" sz="1600" dirty="0" err="1"/>
              <a:t>HCal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C192F2-4AFD-262A-0C67-670C2760B316}"/>
              </a:ext>
            </a:extLst>
          </p:cNvPr>
          <p:cNvSpPr txBox="1"/>
          <p:nvPr/>
        </p:nvSpPr>
        <p:spPr>
          <a:xfrm>
            <a:off x="2154848" y="4220737"/>
            <a:ext cx="1491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Stack of tiles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7167FF-DE55-0D0B-1A39-6FF52E47C760}"/>
              </a:ext>
            </a:extLst>
          </p:cNvPr>
          <p:cNvSpPr txBox="1"/>
          <p:nvPr/>
        </p:nvSpPr>
        <p:spPr>
          <a:xfrm>
            <a:off x="4263281" y="3688227"/>
            <a:ext cx="1755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sPHENIX</a:t>
            </a:r>
            <a:r>
              <a:rPr lang="en-US" sz="1600" dirty="0"/>
              <a:t> LED board with cans and fiber bundles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638724-5435-8251-BB9B-37B660DAA9AC}"/>
              </a:ext>
            </a:extLst>
          </p:cNvPr>
          <p:cNvSpPr txBox="1"/>
          <p:nvPr/>
        </p:nvSpPr>
        <p:spPr>
          <a:xfrm>
            <a:off x="6173467" y="3907997"/>
            <a:ext cx="1491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HCal</a:t>
            </a:r>
            <a:r>
              <a:rPr lang="en-US" sz="1600" dirty="0"/>
              <a:t> sector arriving at BNL</a:t>
            </a:r>
          </a:p>
        </p:txBody>
      </p:sp>
    </p:spTree>
    <p:extLst>
      <p:ext uri="{BB962C8B-B14F-4D97-AF65-F5344CB8AC3E}">
        <p14:creationId xmlns:p14="http://schemas.microsoft.com/office/powerpoint/2010/main" val="3665699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B7486-94CE-6895-ACD0-58715E88B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339E5A4B-6A65-2283-7EF2-9C8C259F3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8/1/25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ED5F0887-9C9A-DA70-0F05-440707F31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mini review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906C6E-5C5C-F616-DFA1-E57687E88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728357-EAAE-50D5-99D7-A3D285F7CE46}"/>
              </a:ext>
            </a:extLst>
          </p:cNvPr>
          <p:cNvSpPr txBox="1"/>
          <p:nvPr/>
        </p:nvSpPr>
        <p:spPr>
          <a:xfrm>
            <a:off x="107124" y="136525"/>
            <a:ext cx="7363231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New parts</a:t>
            </a:r>
          </a:p>
          <a:p>
            <a:pPr marL="342891" indent="-34289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SiPMs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dirty="0"/>
              <a:t>Hamamatsu S14160-3015PS, 3 mm)</a:t>
            </a:r>
          </a:p>
          <a:p>
            <a:pPr marL="800091" lvl="1" indent="-34289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7680 pieces plus spares</a:t>
            </a:r>
          </a:p>
          <a:p>
            <a:pPr marL="342891" indent="-34289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Read-out boards (eventually calo roc)</a:t>
            </a:r>
          </a:p>
          <a:p>
            <a:pPr marL="800091" lvl="1" indent="-34289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1 per half sector (half sector is 24*5 = 120 channels; ROB has 144 channels), so 64 total</a:t>
            </a:r>
          </a:p>
          <a:p>
            <a:pPr marL="342891" indent="-34289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Coax cables to read-out board</a:t>
            </a:r>
          </a:p>
          <a:p>
            <a:pPr marL="800091" lvl="1" indent="-34289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7680 pieces in lengths varying from 50 cm to 350 cm</a:t>
            </a:r>
          </a:p>
          <a:p>
            <a:pPr marL="342891" indent="-34289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Bias &amp; LV supplies</a:t>
            </a:r>
          </a:p>
          <a:p>
            <a:pPr marL="800091" lvl="1" indent="-34289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Reuse?  Currently 1 bias channel per sector (32) and one LV channel per half sector (64 total)</a:t>
            </a:r>
          </a:p>
          <a:p>
            <a:pPr marL="342891" indent="-34289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LED monitoring system</a:t>
            </a:r>
          </a:p>
          <a:p>
            <a:pPr marL="800091" lvl="1" indent="-34289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One LED board with 5 LEDs per half sector, so 64 of those boards</a:t>
            </a:r>
          </a:p>
          <a:p>
            <a:pPr marL="342891" indent="-34289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Enclusures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for new electronics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091" lvl="1" indent="-34289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(64 pieces)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close-up of a computer board&#10;&#10;Description automatically generated">
            <a:extLst>
              <a:ext uri="{FF2B5EF4-FFF2-40B4-BE49-F238E27FC236}">
                <a16:creationId xmlns:a16="http://schemas.microsoft.com/office/drawing/2014/main" id="{05547B1B-28E5-8F26-81F5-29928E2C15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00" t="10552" r="24476" b="42073"/>
          <a:stretch/>
        </p:blipFill>
        <p:spPr>
          <a:xfrm>
            <a:off x="7698037" y="779126"/>
            <a:ext cx="3824612" cy="2173913"/>
          </a:xfrm>
          <a:prstGeom prst="rect">
            <a:avLst/>
          </a:prstGeom>
          <a:effectLst/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2DE20D1-40B9-6559-282F-5AF5EC518FD2}"/>
              </a:ext>
            </a:extLst>
          </p:cNvPr>
          <p:cNvSpPr txBox="1">
            <a:spLocks/>
          </p:cNvSpPr>
          <p:nvPr/>
        </p:nvSpPr>
        <p:spPr>
          <a:xfrm>
            <a:off x="107124" y="3952954"/>
            <a:ext cx="6652096" cy="24170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outer </a:t>
            </a:r>
            <a:r>
              <a:rPr lang="en-US" sz="1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assembly was 5-person-year effort, e.g. if done in a year, it needs 5 people working each day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Setting up the factory takes time:</a:t>
            </a:r>
          </a:p>
          <a:p>
            <a:pPr marL="685783" lvl="2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lay-out</a:t>
            </a:r>
          </a:p>
          <a:p>
            <a:pPr marL="685783" lvl="2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up of test racks</a:t>
            </a:r>
          </a:p>
          <a:p>
            <a:pPr marL="685783" lvl="2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Establishing testing procedures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started this two years early</a:t>
            </a:r>
            <a:endParaRPr lang="en-US" sz="18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36DE29-2B69-F5D7-DC70-6806F3C687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504" t="11718"/>
          <a:stretch/>
        </p:blipFill>
        <p:spPr>
          <a:xfrm>
            <a:off x="4583951" y="4645029"/>
            <a:ext cx="2175269" cy="17249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FD4E60-A92E-8B2E-2789-241C022E135D}"/>
              </a:ext>
            </a:extLst>
          </p:cNvPr>
          <p:cNvSpPr txBox="1"/>
          <p:nvPr/>
        </p:nvSpPr>
        <p:spPr>
          <a:xfrm>
            <a:off x="2823595" y="0"/>
            <a:ext cx="6786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Refurbishing </a:t>
            </a:r>
            <a:r>
              <a:rPr lang="en-US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Barrel </a:t>
            </a:r>
            <a:r>
              <a:rPr lang="en-US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endParaRPr lang="en-US" sz="28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9CCD4E-EE13-4661-37FC-294F38CCEBBA}"/>
              </a:ext>
            </a:extLst>
          </p:cNvPr>
          <p:cNvSpPr txBox="1"/>
          <p:nvPr/>
        </p:nvSpPr>
        <p:spPr>
          <a:xfrm>
            <a:off x="6759220" y="5680559"/>
            <a:ext cx="2327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Students and postdocs working on </a:t>
            </a:r>
            <a:r>
              <a:rPr lang="en-US" sz="1200" dirty="0" err="1"/>
              <a:t>HCal</a:t>
            </a:r>
            <a:r>
              <a:rPr lang="en-US" sz="1200" dirty="0"/>
              <a:t> assembly during pandemic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4DFF32-90BE-8D10-54F7-F57CAB4185D5}"/>
              </a:ext>
            </a:extLst>
          </p:cNvPr>
          <p:cNvSpPr txBox="1"/>
          <p:nvPr/>
        </p:nvSpPr>
        <p:spPr>
          <a:xfrm>
            <a:off x="8153400" y="2938609"/>
            <a:ext cx="2543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HGCROC board plus KCU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1BFA1C-B7A0-E4E1-91CE-7AC6291EF985}"/>
              </a:ext>
            </a:extLst>
          </p:cNvPr>
          <p:cNvSpPr txBox="1">
            <a:spLocks/>
          </p:cNvSpPr>
          <p:nvPr/>
        </p:nvSpPr>
        <p:spPr>
          <a:xfrm>
            <a:off x="7698037" y="3793608"/>
            <a:ext cx="4114800" cy="24170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and Tech Support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even though the BHCAL is a repurposing of </a:t>
            </a:r>
            <a:r>
              <a:rPr lang="en-US" sz="2000" dirty="0" err="1"/>
              <a:t>sPHENIX</a:t>
            </a:r>
            <a:r>
              <a:rPr lang="en-US" sz="2000" dirty="0"/>
              <a:t> </a:t>
            </a:r>
            <a:r>
              <a:rPr lang="en-US" sz="2000" dirty="0" err="1"/>
              <a:t>oHCal</a:t>
            </a:r>
            <a:r>
              <a:rPr lang="en-US" sz="2000" dirty="0"/>
              <a:t>, there will be significant need for engineering and tech support </a:t>
            </a:r>
            <a:endParaRPr lang="en-US" sz="14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808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F3308-0DB4-80BD-1B16-C7F109D0F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790575"/>
          </a:xfrm>
        </p:spPr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</a:t>
            </a:r>
            <a:r>
              <a:rPr lang="en-US" dirty="0" err="1"/>
              <a:t>HCal</a:t>
            </a:r>
            <a:r>
              <a:rPr lang="en-US" dirty="0"/>
              <a:t> Factory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21A9B-6D68-6932-B7A3-7BC0BA324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7100"/>
            <a:ext cx="10515600" cy="542925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(Tiles came wrapped)</a:t>
            </a:r>
          </a:p>
          <a:p>
            <a:r>
              <a:rPr lang="en-US" dirty="0">
                <a:solidFill>
                  <a:srgbClr val="0432FF"/>
                </a:solidFill>
              </a:rPr>
              <a:t>Tile unboxing and shelving based on performance</a:t>
            </a:r>
          </a:p>
          <a:p>
            <a:r>
              <a:rPr lang="en-US" dirty="0" err="1"/>
              <a:t>SiPM</a:t>
            </a:r>
            <a:r>
              <a:rPr lang="en-US" dirty="0"/>
              <a:t> boards installed on holders, holders installed on tiles</a:t>
            </a:r>
          </a:p>
          <a:p>
            <a:r>
              <a:rPr lang="en-US" dirty="0">
                <a:solidFill>
                  <a:srgbClr val="0432FF"/>
                </a:solidFill>
              </a:rPr>
              <a:t>Tiles inserted in steel sectors</a:t>
            </a:r>
          </a:p>
          <a:p>
            <a:r>
              <a:rPr lang="en-US" dirty="0">
                <a:solidFill>
                  <a:srgbClr val="0432FF"/>
                </a:solidFill>
              </a:rPr>
              <a:t>Preamp boards installed</a:t>
            </a:r>
          </a:p>
          <a:p>
            <a:r>
              <a:rPr lang="en-US" dirty="0"/>
              <a:t>Cables (power, signal) and </a:t>
            </a:r>
            <a:r>
              <a:rPr lang="en-US" dirty="0">
                <a:solidFill>
                  <a:srgbClr val="0432FF"/>
                </a:solidFill>
              </a:rPr>
              <a:t>fibers (LED) </a:t>
            </a:r>
            <a:r>
              <a:rPr lang="en-US" dirty="0"/>
              <a:t>installed</a:t>
            </a:r>
          </a:p>
          <a:p>
            <a:r>
              <a:rPr lang="en-US" dirty="0"/>
              <a:t>Electronics boxes installed</a:t>
            </a:r>
          </a:p>
          <a:p>
            <a:r>
              <a:rPr lang="en-US" dirty="0"/>
              <a:t>Boards (interface, power distribution, LED) installed in electronics boxes </a:t>
            </a:r>
          </a:p>
          <a:p>
            <a:r>
              <a:rPr lang="en-US" dirty="0"/>
              <a:t>Detector faces covered with sheet metal plates and made light tight with tape</a:t>
            </a:r>
          </a:p>
          <a:p>
            <a:r>
              <a:rPr lang="en-US" dirty="0"/>
              <a:t>All channels/</a:t>
            </a:r>
            <a:r>
              <a:rPr lang="en-US" dirty="0" err="1"/>
              <a:t>SiPMs</a:t>
            </a:r>
            <a:r>
              <a:rPr lang="en-US" dirty="0"/>
              <a:t> tested with test pulse and LED, repaired if necessary</a:t>
            </a:r>
          </a:p>
          <a:p>
            <a:r>
              <a:rPr lang="en-US" dirty="0" err="1"/>
              <a:t>Cosmics</a:t>
            </a:r>
            <a:r>
              <a:rPr lang="en-US" dirty="0"/>
              <a:t> data taken for initial calibration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A6A92-82CA-624F-5AC7-95234CD1F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6ADBD-1591-4344-374D-C626B639D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mini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366E0-A0B3-DE1D-6E7D-C8C3A9E7D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E02CFF-5270-2B60-F825-F888216B5A1F}"/>
              </a:ext>
            </a:extLst>
          </p:cNvPr>
          <p:cNvSpPr txBox="1"/>
          <p:nvPr/>
        </p:nvSpPr>
        <p:spPr>
          <a:xfrm>
            <a:off x="8788400" y="6019800"/>
            <a:ext cx="2185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Not needed for </a:t>
            </a:r>
            <a:r>
              <a:rPr lang="en-US" dirty="0" err="1">
                <a:solidFill>
                  <a:srgbClr val="0432FF"/>
                </a:solidFill>
              </a:rPr>
              <a:t>ePIC</a:t>
            </a:r>
            <a:endParaRPr lang="en-US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999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B0E04-1E67-71C8-8B59-D5A2BAA5D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5954B6C-71CE-AD49-A19A-78428CA48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8/1/25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817CC2A-0F71-6C42-893E-A71F136BF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mini review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AC57FE-10EA-3032-2CAF-C05200388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5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9D653D-9B69-85A6-D564-CB71210F882C}"/>
              </a:ext>
            </a:extLst>
          </p:cNvPr>
          <p:cNvSpPr txBox="1">
            <a:spLocks/>
          </p:cNvSpPr>
          <p:nvPr/>
        </p:nvSpPr>
        <p:spPr>
          <a:xfrm>
            <a:off x="520206" y="996191"/>
            <a:ext cx="5486893" cy="49719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1" indent="-342891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Have as many sectors set up for assembly simultaneously as possible</a:t>
            </a:r>
          </a:p>
          <a:p>
            <a:pPr marL="800080" lvl="1" indent="-342891" algn="l">
              <a:spcBef>
                <a:spcPts val="1200"/>
              </a:spcBef>
              <a:buFont typeface="Wingdings" pitchFamily="2" charset="2"/>
              <a:buChar char="Ø"/>
            </a:pPr>
            <a:r>
              <a:rPr lang="en-US" sz="2400" dirty="0"/>
              <a:t>doubling the space used for </a:t>
            </a:r>
            <a:r>
              <a:rPr lang="en-US" sz="2400" dirty="0" err="1"/>
              <a:t>sPHENIX</a:t>
            </a:r>
            <a:r>
              <a:rPr lang="en-US" sz="2400" dirty="0"/>
              <a:t> in 912 would be ideal (24 sectors accessible at any time)</a:t>
            </a:r>
          </a:p>
          <a:p>
            <a:pPr marL="1257280" lvl="2" indent="-342891" algn="l">
              <a:spcBef>
                <a:spcPts val="1200"/>
              </a:spcBef>
              <a:buFont typeface="Wingdings" pitchFamily="2" charset="2"/>
              <a:buChar char="Ø"/>
            </a:pPr>
            <a:r>
              <a:rPr lang="en-US" sz="2200" dirty="0"/>
              <a:t>Worked on up to 12 sectors at a time, limited by space; for </a:t>
            </a:r>
            <a:r>
              <a:rPr lang="en-US" sz="2200" dirty="0" err="1"/>
              <a:t>iHCal</a:t>
            </a:r>
            <a:r>
              <a:rPr lang="en-US" sz="2200" dirty="0"/>
              <a:t>, worked on all 32 sectors at a time</a:t>
            </a:r>
          </a:p>
          <a:p>
            <a:pPr marL="342891" indent="-342891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Do most of the labor with students and postdocs</a:t>
            </a:r>
          </a:p>
          <a:p>
            <a:pPr marL="800080" lvl="1" indent="-342891" algn="l">
              <a:spcBef>
                <a:spcPts val="1200"/>
              </a:spcBef>
              <a:buFont typeface="Wingdings" pitchFamily="2" charset="2"/>
              <a:buChar char="Ø"/>
            </a:pPr>
            <a:r>
              <a:rPr lang="en-US" sz="2400" dirty="0">
                <a:sym typeface="Wingdings" pitchFamily="2" charset="2"/>
              </a:rPr>
              <a:t>Some 50 people worked in the </a:t>
            </a:r>
            <a:r>
              <a:rPr lang="en-US" sz="2400" dirty="0" err="1">
                <a:sym typeface="Wingdings" pitchFamily="2" charset="2"/>
              </a:rPr>
              <a:t>sPHENIX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HCal</a:t>
            </a:r>
            <a:r>
              <a:rPr lang="en-US" sz="2400" dirty="0">
                <a:sym typeface="Wingdings" pitchFamily="2" charset="2"/>
              </a:rPr>
              <a:t> factory</a:t>
            </a:r>
          </a:p>
          <a:p>
            <a:pPr marL="342891" indent="-342891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Dedicated technician support essential (electrical/mechanical work)</a:t>
            </a:r>
          </a:p>
          <a:p>
            <a:pPr marL="342891" indent="-342891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Heavy need for rigging</a:t>
            </a: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0601A042-9BC5-901A-56DA-BA0AC2A5F1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150" t="6181" r="393" b="2914"/>
          <a:stretch/>
        </p:blipFill>
        <p:spPr>
          <a:xfrm>
            <a:off x="6067260" y="368300"/>
            <a:ext cx="5848679" cy="3517900"/>
          </a:xfrm>
          <a:prstGeom prst="rect">
            <a:avLst/>
          </a:prstGeom>
        </p:spPr>
      </p:pic>
      <p:pic>
        <p:nvPicPr>
          <p:cNvPr id="8" name="Picture 7" descr="A group of men working on a large blue metal structure&#10;&#10;AI-generated content may be incorrect.">
            <a:extLst>
              <a:ext uri="{FF2B5EF4-FFF2-40B4-BE49-F238E27FC236}">
                <a16:creationId xmlns:a16="http://schemas.microsoft.com/office/drawing/2014/main" id="{5B5F2A1B-3539-4009-5D51-588E151B9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818" y="4011855"/>
            <a:ext cx="3425596" cy="25691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BB2459-2660-2B78-BB7F-1C2723E0EA79}"/>
              </a:ext>
            </a:extLst>
          </p:cNvPr>
          <p:cNvSpPr txBox="1"/>
          <p:nvPr/>
        </p:nvSpPr>
        <p:spPr>
          <a:xfrm>
            <a:off x="1213827" y="210196"/>
            <a:ext cx="6786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Lessons Learned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ADA146-35BF-2A6A-6534-5374AA422F8C}"/>
              </a:ext>
            </a:extLst>
          </p:cNvPr>
          <p:cNvSpPr txBox="1"/>
          <p:nvPr/>
        </p:nvSpPr>
        <p:spPr>
          <a:xfrm>
            <a:off x="6007099" y="5014826"/>
            <a:ext cx="1703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Rigging sectors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335981-26C7-8BBD-0927-02C8FAB30676}"/>
              </a:ext>
            </a:extLst>
          </p:cNvPr>
          <p:cNvSpPr txBox="1"/>
          <p:nvPr/>
        </p:nvSpPr>
        <p:spPr>
          <a:xfrm>
            <a:off x="5892914" y="3871431"/>
            <a:ext cx="1703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sPHENIX</a:t>
            </a:r>
            <a:r>
              <a:rPr lang="en-US" sz="1600" dirty="0"/>
              <a:t> factory space</a:t>
            </a:r>
          </a:p>
        </p:txBody>
      </p:sp>
    </p:spTree>
    <p:extLst>
      <p:ext uri="{BB962C8B-B14F-4D97-AF65-F5344CB8AC3E}">
        <p14:creationId xmlns:p14="http://schemas.microsoft.com/office/powerpoint/2010/main" val="3142020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128AB5-6E77-739B-EEF1-3BDED75D2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AF1424-D5D9-43AB-CE14-46391A5A6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mini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BFC33-E59B-EEF0-7B11-45CDBBE4C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4BF58B-1261-D1A9-94B9-0065FB8FBA0F}"/>
              </a:ext>
            </a:extLst>
          </p:cNvPr>
          <p:cNvSpPr txBox="1"/>
          <p:nvPr/>
        </p:nvSpPr>
        <p:spPr>
          <a:xfrm>
            <a:off x="406650" y="951283"/>
            <a:ext cx="533570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do we have?</a:t>
            </a:r>
          </a:p>
          <a:p>
            <a:pPr marL="530339" lvl="1" indent="-256026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Test-stand in the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Lab at BNL (5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OHCal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tiles read individually with H2GCROCv3 board with RCDAQ.)</a:t>
            </a:r>
          </a:p>
          <a:p>
            <a:pPr marL="530339" lvl="1" indent="-256026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Similar test stands are being set up at UNH and GSU to do tests and gain hands-on experience with the readout system and DAQ.</a:t>
            </a:r>
          </a:p>
          <a:p>
            <a:pPr marL="530339" lvl="1" indent="-256026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Also, existing tile testing set up at GSU (CAEN read-out) and being set up at UNH</a:t>
            </a:r>
          </a:p>
          <a:p>
            <a:pPr marL="274313" lvl="1">
              <a:spcAft>
                <a:spcPts val="1200"/>
              </a:spcAf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37678D-89BD-ADC4-04AA-73AD9CE371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179" r="19558"/>
          <a:stretch/>
        </p:blipFill>
        <p:spPr>
          <a:xfrm rot="5400000">
            <a:off x="8269095" y="2230275"/>
            <a:ext cx="2332895" cy="29033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F5A557-6525-1584-85C1-1D14F03EEC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157" b="17513"/>
          <a:stretch/>
        </p:blipFill>
        <p:spPr>
          <a:xfrm>
            <a:off x="7057299" y="5001975"/>
            <a:ext cx="3625883" cy="1559052"/>
          </a:xfrm>
          <a:prstGeom prst="rect">
            <a:avLst/>
          </a:prstGeom>
        </p:spPr>
      </p:pic>
      <p:pic>
        <p:nvPicPr>
          <p:cNvPr id="11" name="Picture 10" descr="A warehouse with boxes on a table&#10;&#10;AI-generated content may be incorrect.">
            <a:extLst>
              <a:ext uri="{FF2B5EF4-FFF2-40B4-BE49-F238E27FC236}">
                <a16:creationId xmlns:a16="http://schemas.microsoft.com/office/drawing/2014/main" id="{66CD3980-C4F2-DE28-386E-4C968DD27D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7833" y="148319"/>
            <a:ext cx="2996596" cy="22474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85146C-ABB8-BCF0-EA1B-1914FB8090D5}"/>
              </a:ext>
            </a:extLst>
          </p:cNvPr>
          <p:cNvSpPr txBox="1"/>
          <p:nvPr/>
        </p:nvSpPr>
        <p:spPr>
          <a:xfrm>
            <a:off x="1871298" y="265885"/>
            <a:ext cx="6786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Read-out tests/prototype-assembly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2973F1-4B13-5DB4-8C2D-605B664871BE}"/>
              </a:ext>
            </a:extLst>
          </p:cNvPr>
          <p:cNvSpPr txBox="1"/>
          <p:nvPr/>
        </p:nvSpPr>
        <p:spPr>
          <a:xfrm>
            <a:off x="6907510" y="789105"/>
            <a:ext cx="1703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Prototype with tile boxes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3265D5-499A-EDA9-B620-D3320C8CBD4F}"/>
              </a:ext>
            </a:extLst>
          </p:cNvPr>
          <p:cNvSpPr txBox="1"/>
          <p:nvPr/>
        </p:nvSpPr>
        <p:spPr>
          <a:xfrm>
            <a:off x="6450310" y="3177961"/>
            <a:ext cx="1703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Test stand in </a:t>
            </a:r>
            <a:r>
              <a:rPr lang="en-US" sz="1600" dirty="0" err="1"/>
              <a:t>HCal</a:t>
            </a:r>
            <a:r>
              <a:rPr lang="en-US" sz="1600" dirty="0"/>
              <a:t> lab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C4560F-6D99-88EA-4247-90B1BE757438}"/>
              </a:ext>
            </a:extLst>
          </p:cNvPr>
          <p:cNvSpPr txBox="1"/>
          <p:nvPr/>
        </p:nvSpPr>
        <p:spPr>
          <a:xfrm>
            <a:off x="5264672" y="5321869"/>
            <a:ext cx="1703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Trigger set-up for test stand</a:t>
            </a:r>
          </a:p>
        </p:txBody>
      </p:sp>
    </p:spTree>
    <p:extLst>
      <p:ext uri="{BB962C8B-B14F-4D97-AF65-F5344CB8AC3E}">
        <p14:creationId xmlns:p14="http://schemas.microsoft.com/office/powerpoint/2010/main" val="287897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801FC9-4FB6-33E4-5EF3-612652FD1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99D539-356D-2DB0-223E-1AC7F4F0B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mini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FC4223-C521-440D-3856-64D068619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D7C10B-979E-6F70-F68A-62BDF9D25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64476" cy="685800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7600B8-A420-B9C8-002F-2A3BE69F59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179" r="19558"/>
          <a:stretch/>
        </p:blipFill>
        <p:spPr>
          <a:xfrm rot="5400000">
            <a:off x="7540896" y="948088"/>
            <a:ext cx="3986887" cy="49618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8FA88E-0DD5-D5E3-E80E-F69C5E0D53BF}"/>
              </a:ext>
            </a:extLst>
          </p:cNvPr>
          <p:cNvSpPr txBox="1"/>
          <p:nvPr/>
        </p:nvSpPr>
        <p:spPr>
          <a:xfrm>
            <a:off x="7121676" y="5710019"/>
            <a:ext cx="3949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Accumulated waveforms from five tiles with coincidence trigger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B58982-00B5-1088-C0B1-E61300750A39}"/>
              </a:ext>
            </a:extLst>
          </p:cNvPr>
          <p:cNvSpPr txBox="1"/>
          <p:nvPr/>
        </p:nvSpPr>
        <p:spPr>
          <a:xfrm>
            <a:off x="7121676" y="142894"/>
            <a:ext cx="4575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channels instrumented</a:t>
            </a:r>
          </a:p>
          <a:p>
            <a:r>
              <a:rPr lang="en-US" dirty="0"/>
              <a:t>72 channels shown</a:t>
            </a:r>
          </a:p>
          <a:p>
            <a:r>
              <a:rPr lang="en-US" dirty="0"/>
              <a:t>144 = 2x72 is total number of channels</a:t>
            </a:r>
          </a:p>
        </p:txBody>
      </p:sp>
    </p:spTree>
    <p:extLst>
      <p:ext uri="{BB962C8B-B14F-4D97-AF65-F5344CB8AC3E}">
        <p14:creationId xmlns:p14="http://schemas.microsoft.com/office/powerpoint/2010/main" val="290129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8F9E9-E66E-33B1-4FF8-250E6F1D3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70C7A2-23CE-D12F-9F17-00F4E49F8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97BC-19CE-5E91-4F98-C0E3CD932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mini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275594-8562-1C54-E2DD-F3A79E04D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6928A-9172-9401-8A9F-A09CD2EAAB1E}"/>
              </a:ext>
            </a:extLst>
          </p:cNvPr>
          <p:cNvSpPr txBox="1"/>
          <p:nvPr/>
        </p:nvSpPr>
        <p:spPr>
          <a:xfrm>
            <a:off x="1871298" y="265885"/>
            <a:ext cx="6786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ECBB48-559F-3D44-D49F-DD46CD2E6A01}"/>
              </a:ext>
            </a:extLst>
          </p:cNvPr>
          <p:cNvSpPr txBox="1"/>
          <p:nvPr/>
        </p:nvSpPr>
        <p:spPr>
          <a:xfrm>
            <a:off x="610164" y="1851985"/>
            <a:ext cx="607299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</a:p>
          <a:p>
            <a:pPr marL="800091" lvl="1" indent="-34289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Pions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electrons from 1 to 30 GeV</a:t>
            </a:r>
          </a:p>
          <a:p>
            <a:pPr marL="342891" indent="-34289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</a:p>
          <a:p>
            <a:pPr marL="685783" lvl="1" indent="-34289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Refurbish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old prototype steel</a:t>
            </a:r>
          </a:p>
          <a:p>
            <a:pPr marL="685783" lvl="1" indent="-34289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80 extra tiles </a:t>
            </a:r>
          </a:p>
          <a:p>
            <a:pPr marL="685783" lvl="1" indent="-34289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120 new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SiPMs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685783" lvl="1" indent="-34289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H2GCROCv3 board from Norbert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Novitzky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(ORNL)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EC9DBD-C9AD-0B1D-A855-FBC41BBAD568}"/>
              </a:ext>
            </a:extLst>
          </p:cNvPr>
          <p:cNvSpPr txBox="1"/>
          <p:nvPr/>
        </p:nvSpPr>
        <p:spPr>
          <a:xfrm>
            <a:off x="610164" y="913267"/>
            <a:ext cx="59396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Desired to characterize all components and calibrate simulations</a:t>
            </a:r>
          </a:p>
        </p:txBody>
      </p:sp>
      <p:pic>
        <p:nvPicPr>
          <p:cNvPr id="10" name="Picture 9" descr="A large metal box in a room&#10;&#10;AI-generated content may be incorrect.">
            <a:extLst>
              <a:ext uri="{FF2B5EF4-FFF2-40B4-BE49-F238E27FC236}">
                <a16:creationId xmlns:a16="http://schemas.microsoft.com/office/drawing/2014/main" id="{A54BAE81-FC91-E963-7BAF-8F0762D83C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220" t="4930" r="5916"/>
          <a:stretch/>
        </p:blipFill>
        <p:spPr>
          <a:xfrm rot="5400000">
            <a:off x="8512103" y="346103"/>
            <a:ext cx="3102745" cy="30362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ADAFF1-86BB-7952-E555-CE79E2D2C544}"/>
              </a:ext>
            </a:extLst>
          </p:cNvPr>
          <p:cNvSpPr txBox="1"/>
          <p:nvPr/>
        </p:nvSpPr>
        <p:spPr>
          <a:xfrm>
            <a:off x="6345703" y="3415612"/>
            <a:ext cx="607299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83" indent="-34289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Status</a:t>
            </a:r>
          </a:p>
          <a:p>
            <a:pPr marL="685783" lvl="1" indent="-34289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Prototype is instrumented with tiles and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SiPMs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783" lvl="1" indent="-34289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Moving read-out from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lab to High Bay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1B2DAC-E96B-455B-269D-A0E04A27E622}"/>
              </a:ext>
            </a:extLst>
          </p:cNvPr>
          <p:cNvSpPr txBox="1"/>
          <p:nvPr/>
        </p:nvSpPr>
        <p:spPr>
          <a:xfrm>
            <a:off x="9224915" y="3462593"/>
            <a:ext cx="2128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Prototype in High Bay</a:t>
            </a:r>
          </a:p>
        </p:txBody>
      </p:sp>
    </p:spTree>
    <p:extLst>
      <p:ext uri="{BB962C8B-B14F-4D97-AF65-F5344CB8AC3E}">
        <p14:creationId xmlns:p14="http://schemas.microsoft.com/office/powerpoint/2010/main" val="3391414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A122B-D0C4-4F9C-0343-BAEC477DD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432FF"/>
                </a:solidFill>
              </a:rPr>
              <a:t>LED system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A4AD3-C8C7-F67E-1ADD-67D0598EA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Allows for testing the entire functionality of the detector and read-out chain starting all the way upstream, from the </a:t>
            </a:r>
            <a:r>
              <a:rPr lang="en-US" dirty="0" err="1"/>
              <a:t>SiPMs</a:t>
            </a:r>
            <a:endParaRPr lang="en-US" dirty="0"/>
          </a:p>
          <a:p>
            <a:r>
              <a:rPr lang="en-US" dirty="0"/>
              <a:t>LED system can also be used to track time dependent changes of the </a:t>
            </a:r>
            <a:r>
              <a:rPr lang="en-US" dirty="0" err="1"/>
              <a:t>SiPM</a:t>
            </a:r>
            <a:r>
              <a:rPr lang="en-US" dirty="0"/>
              <a:t> gain </a:t>
            </a:r>
          </a:p>
          <a:p>
            <a:r>
              <a:rPr lang="en-US" dirty="0"/>
              <a:t>5 LEDs per half sector, each injecting light into fiber bundle of 25 fibers going to one tile in each of the 24 </a:t>
            </a:r>
            <a:r>
              <a:rPr lang="en-US" dirty="0" err="1"/>
              <a:t>sPHENIX</a:t>
            </a:r>
            <a:r>
              <a:rPr lang="en-US" dirty="0"/>
              <a:t> towers plus one spare</a:t>
            </a:r>
          </a:p>
          <a:p>
            <a:r>
              <a:rPr lang="en-US" dirty="0"/>
              <a:t>Purpose was to be able to read out each </a:t>
            </a:r>
            <a:r>
              <a:rPr lang="en-US" dirty="0" err="1"/>
              <a:t>SiPM</a:t>
            </a:r>
            <a:r>
              <a:rPr lang="en-US" dirty="0"/>
              <a:t> in a tower separately</a:t>
            </a:r>
          </a:p>
          <a:p>
            <a:r>
              <a:rPr lang="en-US" dirty="0"/>
              <a:t>5 LEDs are no longer needed since individual tiles are read out in </a:t>
            </a:r>
            <a:r>
              <a:rPr lang="en-US" dirty="0" err="1"/>
              <a:t>ePIC</a:t>
            </a:r>
            <a:endParaRPr lang="en-US" dirty="0"/>
          </a:p>
          <a:p>
            <a:r>
              <a:rPr lang="en-US" dirty="0"/>
              <a:t>Still easiest to keep existing fiber bundle structure and fibers (already installed)</a:t>
            </a:r>
          </a:p>
          <a:p>
            <a:r>
              <a:rPr lang="en-US" dirty="0"/>
              <a:t>Need to design new LED board driven by CALOROC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54192-3DC0-6A93-7952-5E1C04501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B5DE1-CC14-D66B-F080-013007A23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mini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E4C97-7EB9-24BB-33A6-7ED1BD932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8240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13660</TotalTime>
  <Words>1178</Words>
  <Application>Microsoft Macintosh PowerPoint</Application>
  <PresentationFormat>Widescreen</PresentationFormat>
  <Paragraphs>174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Courier New</vt:lpstr>
      <vt:lpstr>Wingdings</vt:lpstr>
      <vt:lpstr>Office Theme</vt:lpstr>
      <vt:lpstr>PowerPoint Presentation</vt:lpstr>
      <vt:lpstr>PowerPoint Presentation</vt:lpstr>
      <vt:lpstr>PowerPoint Presentation</vt:lpstr>
      <vt:lpstr>sPHENIX HCal Factory</vt:lpstr>
      <vt:lpstr>PowerPoint Presentation</vt:lpstr>
      <vt:lpstr>PowerPoint Presentation</vt:lpstr>
      <vt:lpstr>PowerPoint Presentation</vt:lpstr>
      <vt:lpstr>PowerPoint Presentation</vt:lpstr>
      <vt:lpstr>LED system details</vt:lpstr>
      <vt:lpstr>Calibration, alignment and monitoring</vt:lpstr>
      <vt:lpstr>Issues and risks</vt:lpstr>
      <vt:lpstr>Modification for chimney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Murad G Sarsour</dc:creator>
  <cp:lastModifiedBy>Stefan Bathe</cp:lastModifiedBy>
  <cp:revision>58</cp:revision>
  <dcterms:created xsi:type="dcterms:W3CDTF">2025-05-17T23:03:41Z</dcterms:created>
  <dcterms:modified xsi:type="dcterms:W3CDTF">2025-08-05T15:09:59Z</dcterms:modified>
</cp:coreProperties>
</file>