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26" autoAdjust="0"/>
    <p:restoredTop sz="94660"/>
  </p:normalViewPr>
  <p:slideViewPr>
    <p:cSldViewPr snapToGrid="0">
      <p:cViewPr varScale="1">
        <p:scale>
          <a:sx n="93" d="100"/>
          <a:sy n="93" d="100"/>
        </p:scale>
        <p:origin x="3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8C0818-5F4A-4CD1-A021-7F0F08263F2C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5FDD9B-39E1-4B19-A464-325820688A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5927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569EA0-03A8-DBD8-544C-15ED7027BF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19E0EEB-C796-674D-6AF3-78B1BEED9B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E506CE-2FD5-549F-251D-64D3061963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8/19/2025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3BFF09-8249-AB13-9100-49923DDA7E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PAC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51A1BB-5620-BEBA-2565-8306DC0C7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40611-9551-4881-A7A5-B252CBC7F5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1859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5214B3-E879-0BAD-1C9D-F42D8A4865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1543B0-BB57-2775-1DEA-EAFC04B31B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66E279-2CBB-B9F8-4DA8-9B2EF77EF0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8/19/2025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CB1623-021A-635E-550D-CD9445C27F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PAC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F8DFF8-8A62-33BA-2CFC-0AFED777A1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40611-9551-4881-A7A5-B252CBC7F5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5068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2C29B32-05FA-1689-A0C3-9A73297869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2A7FB19-D572-2E01-4C76-CFE9049599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CE2C88-A770-7B09-F01B-9F19D7F7C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8/19/2025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EE34E0-AB90-1943-564E-83CEA0A9D0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PAC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075654-3108-D31D-D744-96458BCC6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40611-9551-4881-A7A5-B252CBC7F5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802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A80BD1-8701-3BB3-9E42-A4BEF5DCAE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EE2DDD-99C7-F49F-D550-F567E81CEB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E6A98C-D8B7-43F9-4017-FEA3E790CF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8/19/2025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44D922-1851-11F6-0842-9A1AB8F2D5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PAC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56841A-446C-21BF-B23D-BF81522FC7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40611-9551-4881-A7A5-B252CBC7F5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749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61BE91-0442-BDAD-7BB3-45B006FD0C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0BB3E0-329B-B7B4-AED7-BDA57F6053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4D020A-8E54-0BB2-1F57-E61FDB25A7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8/19/2025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89A9CE-2778-412D-F04F-FDC5B1F75E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PAC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A2DE4E-95A2-2C51-3D07-ED8F7E0F7A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40611-9551-4881-A7A5-B252CBC7F5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745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9C96E2-D2AD-F6B1-93B5-CCC0E72309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BEDA5B-BD61-6602-6E00-F6F8CD7F2E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32FD22-EB64-632B-48C2-69CF2EFDD5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8EE13E-B401-710B-8BDF-67068DA2BD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8/19/2025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E01E9E-6CCD-2677-F136-1B384A86B1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PAC Meeting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E4BF5F-00F2-0C71-299A-75AEF7608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40611-9551-4881-A7A5-B252CBC7F5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782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A285CA-5A9F-CFD5-4EC7-3CD910F9D3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4BA53F-BD3B-5F90-1616-CD4C242AED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B6FC28-EBFA-0848-8274-D9F36BB6A2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18839E5-916B-C1FC-2879-F97F344AC4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5ADCBF2-34D4-B119-4FA4-C1DF6A1003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52EB39E-421F-B5AB-783B-29726FB972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8/19/2025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ECC3FBB-9EB3-BD19-74AF-1D9AFFEA30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PAC Meeting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E7412B8-8972-F445-CE27-E1CCB87A8F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40611-9551-4881-A7A5-B252CBC7F5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956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ADE0B4-9F0C-5CFF-2F3B-EBD144D4EB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1917742-A3BF-5506-C266-6F2FEE619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8/19/2025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CFAEF6E-2A3C-B9F4-E98D-1B9CAE06B3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PAC Meeting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ECFA6AA-B782-CF75-54D3-EFD28C5564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40611-9551-4881-A7A5-B252CBC7F5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607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0D34AC0-6C14-7972-5C51-464F3B3215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8/19/2025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622842F-4C1C-466E-7D94-84EFE1CE1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PAC Meeting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4E324E-A3B7-1460-AD0E-6BB7F92595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40611-9551-4881-A7A5-B252CBC7F5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592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B5916F-6FAC-B34A-6C89-61EA1E4724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F7F3CA-6960-92D5-1795-F592A5457D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792D14-22F3-D1E2-FA40-2F4299CE36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8E952E-482A-0FF8-C029-F6469FA051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8/19/2025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4A4F05-2C46-BF16-7F2C-9D5D930FF4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PAC Meeting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B246F1-151A-8845-7AA0-0ACAE22950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40611-9551-4881-A7A5-B252CBC7F5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725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CB05E6-C592-2F24-A977-770EEC48B3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97E15A2-8CE8-B22C-01C3-54F82E6C6A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4CA25D-FE1E-B078-1007-87A721EB14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70FC1D-32C3-53D4-CF11-664234DCD4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8/19/2025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6D2775-D069-3D4F-101B-F6667D14AB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PAC Meeting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D86E98-BFE4-2905-04B7-2F7EA16BA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40611-9551-4881-A7A5-B252CBC7F5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5424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28016DE-778F-98BB-A38C-49B70E5D7B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328457-AB50-0B86-27A0-A6E12BA94E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BF7298-8DB7-3F70-922E-8E1854D125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8/19/2025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D47B93-8659-D9A4-5F77-EA54E359C7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PAC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D80DA3-4DF4-D55A-3008-28AAEFA532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C040611-9551-4881-A7A5-B252CBC7F5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278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zenodo.org/records/15874182" TargetMode="External"/><Relationship Id="rId2" Type="http://schemas.openxmlformats.org/officeDocument/2006/relationships/hyperlink" Target="https://zenodo.org/records/15390156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indico.bnl.gov/event/28733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058718-2A6A-93F3-CF4E-CDE446D5BA3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tx2">
                    <a:lumMod val="50000"/>
                    <a:lumOff val="50000"/>
                  </a:schemeClr>
                </a:solidFill>
              </a:rPr>
              <a:t>Implementation of the </a:t>
            </a:r>
            <a:br>
              <a:rPr lang="en-US" dirty="0">
                <a:solidFill>
                  <a:schemeClr val="tx2">
                    <a:lumMod val="50000"/>
                    <a:lumOff val="50000"/>
                  </a:schemeClr>
                </a:solidFill>
              </a:rPr>
            </a:br>
            <a:r>
              <a:rPr lang="en-US" dirty="0" err="1">
                <a:solidFill>
                  <a:schemeClr val="tx2">
                    <a:lumMod val="50000"/>
                    <a:lumOff val="50000"/>
                  </a:schemeClr>
                </a:solidFill>
              </a:rPr>
              <a:t>ePIC</a:t>
            </a:r>
            <a:r>
              <a:rPr lang="en-US" dirty="0">
                <a:solidFill>
                  <a:schemeClr val="tx2">
                    <a:lumMod val="50000"/>
                    <a:lumOff val="50000"/>
                  </a:schemeClr>
                </a:solidFill>
              </a:rPr>
              <a:t> Results Release Policy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FB9F06-D6AB-0592-9CC8-68125D47DF8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i="1" dirty="0"/>
              <a:t>J. Lajoie</a:t>
            </a:r>
            <a:r>
              <a:rPr lang="en-US" dirty="0"/>
              <a:t>, S. Dalla Torre</a:t>
            </a:r>
          </a:p>
          <a:p>
            <a:r>
              <a:rPr lang="en-US" dirty="0"/>
              <a:t>August 18, 2025</a:t>
            </a:r>
          </a:p>
        </p:txBody>
      </p:sp>
    </p:spTree>
    <p:extLst>
      <p:ext uri="{BB962C8B-B14F-4D97-AF65-F5344CB8AC3E}">
        <p14:creationId xmlns:p14="http://schemas.microsoft.com/office/powerpoint/2010/main" val="5268613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659768-DBD6-E825-B30D-93BEAD4510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26677"/>
          </a:xfrm>
        </p:spPr>
        <p:txBody>
          <a:bodyPr/>
          <a:lstStyle/>
          <a:p>
            <a:r>
              <a:rPr lang="en-US" dirty="0">
                <a:solidFill>
                  <a:schemeClr val="tx2">
                    <a:lumMod val="50000"/>
                    <a:lumOff val="50000"/>
                  </a:schemeClr>
                </a:solidFill>
              </a:rPr>
              <a:t>Results Release and Publication Policies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7322FA-C7BC-C135-B878-162839C7ED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7012"/>
            <a:ext cx="10515600" cy="4789952"/>
          </a:xfrm>
        </p:spPr>
        <p:txBody>
          <a:bodyPr/>
          <a:lstStyle/>
          <a:p>
            <a:r>
              <a:rPr lang="en-US" dirty="0"/>
              <a:t>The </a:t>
            </a:r>
            <a:r>
              <a:rPr lang="en-US" i="1" dirty="0"/>
              <a:t>Results Release Policy</a:t>
            </a:r>
            <a:r>
              <a:rPr lang="en-US" dirty="0"/>
              <a:t> was endorsed by the Collaboration Council May 2025.</a:t>
            </a:r>
          </a:p>
          <a:p>
            <a:pPr lvl="1"/>
            <a:r>
              <a:rPr lang="en-US" dirty="0">
                <a:hlinkClick r:id="rId2"/>
              </a:rPr>
              <a:t>https://zenodo.org/records/15390156</a:t>
            </a:r>
            <a:endParaRPr lang="en-US" dirty="0"/>
          </a:p>
          <a:p>
            <a:r>
              <a:rPr lang="en-US" dirty="0"/>
              <a:t>The </a:t>
            </a:r>
            <a:r>
              <a:rPr lang="en-US" i="1" dirty="0"/>
              <a:t>Publication Policy </a:t>
            </a:r>
            <a:r>
              <a:rPr lang="en-US" dirty="0"/>
              <a:t>was endorsed by the Collaboration Council in July 2025. </a:t>
            </a:r>
          </a:p>
          <a:p>
            <a:pPr lvl="1"/>
            <a:r>
              <a:rPr lang="en-US" dirty="0">
                <a:hlinkClick r:id="rId3"/>
              </a:rPr>
              <a:t>https://zenodo.org/records/15874182</a:t>
            </a:r>
            <a:endParaRPr lang="en-US" dirty="0"/>
          </a:p>
          <a:p>
            <a:endParaRPr lang="en-US" dirty="0"/>
          </a:p>
          <a:p>
            <a:r>
              <a:rPr lang="en-US" dirty="0"/>
              <a:t>These two policies were designed to work together </a:t>
            </a:r>
          </a:p>
          <a:p>
            <a:pPr lvl="1"/>
            <a:r>
              <a:rPr lang="en-US" dirty="0"/>
              <a:t>A lot of the policy is forward-looking to physics data</a:t>
            </a:r>
          </a:p>
          <a:p>
            <a:pPr lvl="1"/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A3BADC-CF2E-5BFF-36B2-64A0DD7044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8/19/2025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8E70AD-0F2B-351A-6493-73FF6685F8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PAC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24D029-B584-692F-5C33-51A53D945B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40611-9551-4881-A7A5-B252CBC7F5A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2336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86D80C-ED43-4B2A-1E5D-F961FCAEE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34210"/>
          </a:xfrm>
        </p:spPr>
        <p:txBody>
          <a:bodyPr/>
          <a:lstStyle/>
          <a:p>
            <a:r>
              <a:rPr lang="en-US" dirty="0">
                <a:solidFill>
                  <a:schemeClr val="tx2">
                    <a:lumMod val="50000"/>
                    <a:lumOff val="50000"/>
                  </a:schemeClr>
                </a:solidFill>
              </a:rPr>
              <a:t>Question about Procedures: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CC6F9D-7777-48A0-2689-67DE57FA6F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91802"/>
            <a:ext cx="10515600" cy="518845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There is confusion around the terms “preliminary result” and “performance result”.  Where does a projection from simulations fit in? </a:t>
            </a:r>
          </a:p>
          <a:p>
            <a:pPr lvl="1"/>
            <a:r>
              <a:rPr lang="en-US" dirty="0"/>
              <a:t>A “preliminary result” is “based on real collision data and contain new physics messages” – this is something we will not have for some time. </a:t>
            </a:r>
          </a:p>
          <a:p>
            <a:pPr lvl="1"/>
            <a:r>
              <a:rPr lang="en-US" dirty="0"/>
              <a:t>A “performance result” is defined as: </a:t>
            </a:r>
          </a:p>
          <a:p>
            <a:pPr lvl="2"/>
            <a:r>
              <a:rPr lang="en-US" dirty="0" err="1"/>
              <a:t>ePIC</a:t>
            </a:r>
            <a:r>
              <a:rPr lang="en-US" dirty="0"/>
              <a:t> Test Beam: results based on test beam data.</a:t>
            </a:r>
          </a:p>
          <a:p>
            <a:pPr lvl="2"/>
            <a:r>
              <a:rPr lang="en-US" dirty="0" err="1"/>
              <a:t>ePIC</a:t>
            </a:r>
            <a:r>
              <a:rPr lang="en-US" dirty="0"/>
              <a:t> Computing: results related to software and computing infrastructure, algorithm, flow chart, plans, DAQ, etc.</a:t>
            </a:r>
          </a:p>
          <a:p>
            <a:pPr lvl="2"/>
            <a:r>
              <a:rPr lang="en-US" dirty="0" err="1"/>
              <a:t>ePIC</a:t>
            </a:r>
            <a:r>
              <a:rPr lang="en-US" dirty="0"/>
              <a:t> Performance: results based on simulation, cosmic ray data, real data, etc.</a:t>
            </a:r>
          </a:p>
          <a:p>
            <a:pPr lvl="2"/>
            <a:r>
              <a:rPr lang="en-US" dirty="0" err="1"/>
              <a:t>ePIC</a:t>
            </a:r>
            <a:r>
              <a:rPr lang="en-US" dirty="0"/>
              <a:t> Simulation: results based on simulation, machine learning, etc.</a:t>
            </a:r>
          </a:p>
          <a:p>
            <a:pPr lvl="2"/>
            <a:r>
              <a:rPr lang="en-US" dirty="0" err="1"/>
              <a:t>ePIC</a:t>
            </a:r>
            <a:r>
              <a:rPr lang="en-US" dirty="0"/>
              <a:t> Technical: technical/engineering drawings.</a:t>
            </a:r>
          </a:p>
          <a:p>
            <a:r>
              <a:rPr lang="en-US" dirty="0"/>
              <a:t>So – a projection from simulations is a “performance result”. This means that approval is at the PWG level, and there is </a:t>
            </a:r>
            <a:r>
              <a:rPr lang="en-US" i="1" dirty="0"/>
              <a:t>no</a:t>
            </a:r>
            <a:r>
              <a:rPr lang="en-US" dirty="0"/>
              <a:t> requirement under the policy for a collaboration-wide presentation.</a:t>
            </a:r>
          </a:p>
          <a:p>
            <a:pPr lvl="1"/>
            <a:r>
              <a:rPr lang="en-US" i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But you can’t tell me that EIC science projection plots are not critically important to the collaboration! This bothers a bit, depending on the details… 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5AA48F-5F95-3A5F-ED0A-3BDDA94DA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8/19/2025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BB5DAF-AC82-BB77-011A-EB1645519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PAC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66B964-FBE0-9DEA-4639-3B764B0989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40611-9551-4881-A7A5-B252CBC7F5A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483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Diagram&#10;&#10;AI-generated content may be incorrect.">
            <a:extLst>
              <a:ext uri="{FF2B5EF4-FFF2-40B4-BE49-F238E27FC236}">
                <a16:creationId xmlns:a16="http://schemas.microsoft.com/office/drawing/2014/main" id="{37EBCD9C-DE98-611C-B1A6-74D7F59F4D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738" y="50800"/>
            <a:ext cx="11420062" cy="642568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03D2017-EA2C-8189-7EDF-B28AFD92ED0C}"/>
              </a:ext>
            </a:extLst>
          </p:cNvPr>
          <p:cNvSpPr txBox="1"/>
          <p:nvPr/>
        </p:nvSpPr>
        <p:spPr>
          <a:xfrm>
            <a:off x="5870620" y="5562088"/>
            <a:ext cx="52438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From </a:t>
            </a:r>
            <a:r>
              <a:rPr lang="en-US" dirty="0" err="1"/>
              <a:t>Ronrong’s</a:t>
            </a:r>
            <a:r>
              <a:rPr lang="en-US" dirty="0"/>
              <a:t> CC presentation 17 July 2025: </a:t>
            </a:r>
          </a:p>
          <a:p>
            <a:r>
              <a:rPr lang="en-US" dirty="0">
                <a:hlinkClick r:id="rId3"/>
              </a:rPr>
              <a:t>https://indico.bnl.gov/event/28733/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DB8FD36A-6588-8C6B-AD87-E77CAA2EAD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8/19/2025</a:t>
            </a: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A2D20E00-FB0B-B681-49CF-D929BAFD3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PAC Meeting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77AC35F8-F440-02D8-FE06-FF635B4541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40611-9551-4881-A7A5-B252CBC7F5AC}" type="slidenum">
              <a:rPr lang="en-US" smtClean="0"/>
              <a:t>4</a:t>
            </a:fld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73FEB1FC-8379-C6D9-7714-E19EE2DF59AE}"/>
              </a:ext>
            </a:extLst>
          </p:cNvPr>
          <p:cNvGrpSpPr/>
          <p:nvPr/>
        </p:nvGrpSpPr>
        <p:grpSpPr>
          <a:xfrm>
            <a:off x="8263890" y="2594610"/>
            <a:ext cx="3140425" cy="1211580"/>
            <a:chOff x="8263890" y="2594610"/>
            <a:chExt cx="3140425" cy="1211580"/>
          </a:xfrm>
        </p:grpSpPr>
        <p:sp>
          <p:nvSpPr>
            <p:cNvPr id="7" name="Rectangle: Rounded Corners 6">
              <a:extLst>
                <a:ext uri="{FF2B5EF4-FFF2-40B4-BE49-F238E27FC236}">
                  <a16:creationId xmlns:a16="http://schemas.microsoft.com/office/drawing/2014/main" id="{6F87E5E1-B885-7234-6BF8-092B54C0B068}"/>
                </a:ext>
              </a:extLst>
            </p:cNvPr>
            <p:cNvSpPr/>
            <p:nvPr/>
          </p:nvSpPr>
          <p:spPr>
            <a:xfrm>
              <a:off x="8599470" y="2594610"/>
              <a:ext cx="2804845" cy="1211580"/>
            </a:xfrm>
            <a:prstGeom prst="roundRect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CUSTOM: Presentation at an </a:t>
              </a:r>
              <a:r>
                <a:rPr lang="en-US" dirty="0" err="1"/>
                <a:t>ePIC</a:t>
              </a:r>
              <a:r>
                <a:rPr lang="en-US" dirty="0"/>
                <a:t> meeting (PA, GM or special purpose)</a:t>
              </a:r>
            </a:p>
          </p:txBody>
        </p:sp>
        <p:sp>
          <p:nvSpPr>
            <p:cNvPr id="11" name="Arrow: Right 10">
              <a:extLst>
                <a:ext uri="{FF2B5EF4-FFF2-40B4-BE49-F238E27FC236}">
                  <a16:creationId xmlns:a16="http://schemas.microsoft.com/office/drawing/2014/main" id="{9CC750BB-F559-644B-1BB9-E3614C3C34C8}"/>
                </a:ext>
              </a:extLst>
            </p:cNvPr>
            <p:cNvSpPr/>
            <p:nvPr/>
          </p:nvSpPr>
          <p:spPr>
            <a:xfrm>
              <a:off x="8263890" y="3051810"/>
              <a:ext cx="335580" cy="262890"/>
            </a:xfrm>
            <a:prstGeom prst="rightArrow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803885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0A68A-029A-0B65-3CBB-09C7E9F380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chemeClr val="tx2">
                    <a:lumMod val="50000"/>
                    <a:lumOff val="50000"/>
                  </a:schemeClr>
                </a:solidFill>
              </a:rPr>
              <a:t>ePIC</a:t>
            </a:r>
            <a:r>
              <a:rPr lang="en-US" dirty="0">
                <a:solidFill>
                  <a:schemeClr val="tx2">
                    <a:lumMod val="50000"/>
                    <a:lumOff val="50000"/>
                  </a:schemeClr>
                </a:solidFill>
              </a:rPr>
              <a:t> Customs and Norms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EFC9F8-303B-E247-ABC0-52FC5F99A4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 lnSpcReduction="10000"/>
          </a:bodyPr>
          <a:lstStyle/>
          <a:p>
            <a:r>
              <a:rPr lang="en-US" dirty="0"/>
              <a:t>Establish as a custom/norm that performance results approved for release are shown at an </a:t>
            </a:r>
            <a:r>
              <a:rPr lang="en-US" dirty="0" err="1"/>
              <a:t>ePIC</a:t>
            </a:r>
            <a:r>
              <a:rPr lang="en-US" dirty="0"/>
              <a:t> meeting that is (a) announced for that purpose and (b) accessible to all members of the collaboration</a:t>
            </a:r>
          </a:p>
          <a:p>
            <a:pPr lvl="1"/>
            <a:r>
              <a:rPr lang="en-US" dirty="0"/>
              <a:t>Could be a PAC, GM or a special meeting for that purpose   </a:t>
            </a:r>
          </a:p>
          <a:p>
            <a:pPr lvl="1"/>
            <a:r>
              <a:rPr lang="en-US" dirty="0"/>
              <a:t>This should happen shortly after the PWG approval are preferably before it is shown publicly. </a:t>
            </a:r>
          </a:p>
          <a:p>
            <a:r>
              <a:rPr lang="en-US" dirty="0"/>
              <a:t>Let’s see how this works. If people are happy with it then it can be incorporated in a future update of the Results Release policy, or the collaboration could continue with it as a custom. </a:t>
            </a:r>
          </a:p>
          <a:p>
            <a:r>
              <a:rPr lang="en-US" dirty="0"/>
              <a:t>REMINDER: Approved results should be uploaded to the </a:t>
            </a:r>
            <a:r>
              <a:rPr lang="en-US" dirty="0" err="1"/>
              <a:t>ePIC</a:t>
            </a:r>
            <a:r>
              <a:rPr lang="en-US" dirty="0"/>
              <a:t> document database (</a:t>
            </a:r>
            <a:r>
              <a:rPr lang="en-US"/>
              <a:t>Zenodo for now)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CF7339-161B-8DAB-A562-7F79EE6E00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8/19/2025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1B5FF9-8CA3-E798-C6AC-46C6665AA4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PAC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C54DAC-9B3B-C120-D942-6522E7DB9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40611-9551-4881-A7A5-B252CBC7F5A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821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465</Words>
  <Application>Microsoft Office PowerPoint</Application>
  <PresentationFormat>Widescreen</PresentationFormat>
  <Paragraphs>43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 Theme</vt:lpstr>
      <vt:lpstr>Implementation of the  ePIC Results Release Policy </vt:lpstr>
      <vt:lpstr>Results Release and Publication Policies</vt:lpstr>
      <vt:lpstr>Question about Procedures: </vt:lpstr>
      <vt:lpstr>PowerPoint Presentation</vt:lpstr>
      <vt:lpstr>ePIC Customs and Norms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Lajoie, John</dc:creator>
  <cp:lastModifiedBy>Lajoie, John</cp:lastModifiedBy>
  <cp:revision>15</cp:revision>
  <dcterms:created xsi:type="dcterms:W3CDTF">2025-08-18T17:50:29Z</dcterms:created>
  <dcterms:modified xsi:type="dcterms:W3CDTF">2025-08-19T12:51:32Z</dcterms:modified>
</cp:coreProperties>
</file>