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301" r:id="rId2"/>
    <p:sldId id="307" r:id="rId3"/>
    <p:sldId id="5894" r:id="rId4"/>
    <p:sldId id="5886" r:id="rId5"/>
    <p:sldId id="5884" r:id="rId6"/>
    <p:sldId id="5893" r:id="rId7"/>
    <p:sldId id="5885" r:id="rId8"/>
    <p:sldId id="5897" r:id="rId9"/>
    <p:sldId id="5887" r:id="rId10"/>
    <p:sldId id="5895" r:id="rId11"/>
    <p:sldId id="5888" r:id="rId12"/>
    <p:sldId id="5890" r:id="rId13"/>
    <p:sldId id="309" r:id="rId14"/>
    <p:sldId id="5891" r:id="rId15"/>
    <p:sldId id="5871" r:id="rId16"/>
    <p:sldId id="5872" r:id="rId17"/>
    <p:sldId id="5874" r:id="rId18"/>
    <p:sldId id="5876" r:id="rId19"/>
    <p:sldId id="5877" r:id="rId20"/>
    <p:sldId id="5875" r:id="rId21"/>
    <p:sldId id="5898" r:id="rId22"/>
    <p:sldId id="5899" r:id="rId23"/>
    <p:sldId id="589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30" autoAdjust="0"/>
    <p:restoredTop sz="94660"/>
  </p:normalViewPr>
  <p:slideViewPr>
    <p:cSldViewPr snapToGrid="0">
      <p:cViewPr varScale="1">
        <p:scale>
          <a:sx n="66" d="100"/>
          <a:sy n="66" d="100"/>
        </p:scale>
        <p:origin x="634"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AAEBF2-086A-4D58-9166-FF992CA7D76A}" type="datetimeFigureOut">
              <a:rPr lang="en-US" smtClean="0"/>
              <a:t>8/6/2025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66E4A8-8DA7-439B-8052-AAD3571FF9C2}" type="slidenum">
              <a:rPr lang="en-US" smtClean="0"/>
              <a:t>‹#›</a:t>
            </a:fld>
            <a:endParaRPr lang="en-US"/>
          </a:p>
        </p:txBody>
      </p:sp>
    </p:spTree>
    <p:extLst>
      <p:ext uri="{BB962C8B-B14F-4D97-AF65-F5344CB8AC3E}">
        <p14:creationId xmlns:p14="http://schemas.microsoft.com/office/powerpoint/2010/main" val="489488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5F50D-D26B-5741-D81C-A8A879CD73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FD8EA7-A245-EE81-DE00-05371F6314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4DCFD0-67BF-0FE7-F39F-3B0C87EA73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44FA5A-DBCF-4B1F-E610-91EB9CB001F1}"/>
              </a:ext>
            </a:extLst>
          </p:cNvPr>
          <p:cNvSpPr>
            <a:spLocks noGrp="1"/>
          </p:cNvSpPr>
          <p:nvPr>
            <p:ph type="sldNum" sz="quarter" idx="5"/>
          </p:nvPr>
        </p:nvSpPr>
        <p:spPr/>
        <p:txBody>
          <a:bodyPr/>
          <a:lstStyle/>
          <a:p>
            <a:fld id="{1966E4A8-8DA7-439B-8052-AAD3571FF9C2}" type="slidenum">
              <a:rPr lang="en-US" smtClean="0"/>
              <a:t>15</a:t>
            </a:fld>
            <a:endParaRPr lang="en-US"/>
          </a:p>
        </p:txBody>
      </p:sp>
    </p:spTree>
    <p:extLst>
      <p:ext uri="{BB962C8B-B14F-4D97-AF65-F5344CB8AC3E}">
        <p14:creationId xmlns:p14="http://schemas.microsoft.com/office/powerpoint/2010/main" val="1323237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0A9CF-9F14-1E68-F765-634693E299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63A4FE-2636-43FD-7C5D-4BEDB24705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81217D-CCCA-61AA-DBC5-72EEC85F90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33A4BB-377D-6307-201B-B1DEFB4A7811}"/>
              </a:ext>
            </a:extLst>
          </p:cNvPr>
          <p:cNvSpPr>
            <a:spLocks noGrp="1"/>
          </p:cNvSpPr>
          <p:nvPr>
            <p:ph type="sldNum" sz="quarter" idx="5"/>
          </p:nvPr>
        </p:nvSpPr>
        <p:spPr/>
        <p:txBody>
          <a:bodyPr/>
          <a:lstStyle/>
          <a:p>
            <a:fld id="{1966E4A8-8DA7-439B-8052-AAD3571FF9C2}" type="slidenum">
              <a:rPr lang="en-US" smtClean="0"/>
              <a:t>16</a:t>
            </a:fld>
            <a:endParaRPr lang="en-US"/>
          </a:p>
        </p:txBody>
      </p:sp>
    </p:spTree>
    <p:extLst>
      <p:ext uri="{BB962C8B-B14F-4D97-AF65-F5344CB8AC3E}">
        <p14:creationId xmlns:p14="http://schemas.microsoft.com/office/powerpoint/2010/main" val="816966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7BABC-DD69-7793-DA4D-F9105EDD1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7378B4-5089-F509-14A7-0C6F9E4081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398360-DB5C-D075-690D-1399F69856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DE71A0-7982-6F8A-FD00-34463EEE4243}"/>
              </a:ext>
            </a:extLst>
          </p:cNvPr>
          <p:cNvSpPr>
            <a:spLocks noGrp="1"/>
          </p:cNvSpPr>
          <p:nvPr>
            <p:ph type="sldNum" sz="quarter" idx="5"/>
          </p:nvPr>
        </p:nvSpPr>
        <p:spPr/>
        <p:txBody>
          <a:bodyPr/>
          <a:lstStyle/>
          <a:p>
            <a:fld id="{1966E4A8-8DA7-439B-8052-AAD3571FF9C2}" type="slidenum">
              <a:rPr lang="en-US" smtClean="0"/>
              <a:t>17</a:t>
            </a:fld>
            <a:endParaRPr lang="en-US"/>
          </a:p>
        </p:txBody>
      </p:sp>
    </p:spTree>
    <p:extLst>
      <p:ext uri="{BB962C8B-B14F-4D97-AF65-F5344CB8AC3E}">
        <p14:creationId xmlns:p14="http://schemas.microsoft.com/office/powerpoint/2010/main" val="105475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193E3-CA4A-30D3-46E6-611626F8A5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75145C-F5DC-E771-426F-AF8BB570FD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153F89-769D-0248-2203-2E5A0E8358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7AF626-88C8-9E9C-A7A9-7122FF7A2838}"/>
              </a:ext>
            </a:extLst>
          </p:cNvPr>
          <p:cNvSpPr>
            <a:spLocks noGrp="1"/>
          </p:cNvSpPr>
          <p:nvPr>
            <p:ph type="sldNum" sz="quarter" idx="5"/>
          </p:nvPr>
        </p:nvSpPr>
        <p:spPr/>
        <p:txBody>
          <a:bodyPr/>
          <a:lstStyle/>
          <a:p>
            <a:fld id="{1966E4A8-8DA7-439B-8052-AAD3571FF9C2}" type="slidenum">
              <a:rPr lang="en-US" smtClean="0"/>
              <a:t>20</a:t>
            </a:fld>
            <a:endParaRPr lang="en-US"/>
          </a:p>
        </p:txBody>
      </p:sp>
    </p:spTree>
    <p:extLst>
      <p:ext uri="{BB962C8B-B14F-4D97-AF65-F5344CB8AC3E}">
        <p14:creationId xmlns:p14="http://schemas.microsoft.com/office/powerpoint/2010/main" val="2094521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42597-4EE0-116D-F622-49DA3F6269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03F5548-6271-6844-B589-8711E4C6B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388AC6-B63F-E841-4C09-F3DD64E7BC8D}"/>
              </a:ext>
            </a:extLst>
          </p:cNvPr>
          <p:cNvSpPr>
            <a:spLocks noGrp="1"/>
          </p:cNvSpPr>
          <p:nvPr>
            <p:ph type="dt" sz="half" idx="10"/>
          </p:nvPr>
        </p:nvSpPr>
        <p:spPr/>
        <p:txBody>
          <a:bodyPr/>
          <a:lstStyle/>
          <a:p>
            <a:r>
              <a:rPr lang="en-US" dirty="0"/>
              <a:t>3/31/2023</a:t>
            </a:r>
          </a:p>
        </p:txBody>
      </p:sp>
      <p:sp>
        <p:nvSpPr>
          <p:cNvPr id="5" name="Footer Placeholder 4">
            <a:extLst>
              <a:ext uri="{FF2B5EF4-FFF2-40B4-BE49-F238E27FC236}">
                <a16:creationId xmlns:a16="http://schemas.microsoft.com/office/drawing/2014/main" id="{A22B8E2B-2414-8AD3-4C51-A6B0FC3F5928}"/>
              </a:ext>
            </a:extLst>
          </p:cNvPr>
          <p:cNvSpPr>
            <a:spLocks noGrp="1"/>
          </p:cNvSpPr>
          <p:nvPr>
            <p:ph type="ftr" sz="quarter" idx="11"/>
          </p:nvPr>
        </p:nvSpPr>
        <p:spPr/>
        <p:txBody>
          <a:bodyPr/>
          <a:lstStyle/>
          <a:p>
            <a:r>
              <a:rPr lang="it-IT" dirty="0"/>
              <a:t>Coordinator meeting (</a:t>
            </a:r>
            <a:r>
              <a:rPr lang="it-IT" dirty="0" err="1"/>
              <a:t>Lajoie</a:t>
            </a:r>
            <a:r>
              <a:rPr lang="it-IT" dirty="0"/>
              <a:t>/Dalla Torre)</a:t>
            </a:r>
            <a:endParaRPr lang="en-US" dirty="0"/>
          </a:p>
        </p:txBody>
      </p:sp>
      <p:sp>
        <p:nvSpPr>
          <p:cNvPr id="6" name="Slide Number Placeholder 5">
            <a:extLst>
              <a:ext uri="{FF2B5EF4-FFF2-40B4-BE49-F238E27FC236}">
                <a16:creationId xmlns:a16="http://schemas.microsoft.com/office/drawing/2014/main" id="{AD9BCD7B-E320-DC86-4619-48899D1D6E9F}"/>
              </a:ext>
            </a:extLst>
          </p:cNvPr>
          <p:cNvSpPr>
            <a:spLocks noGrp="1"/>
          </p:cNvSpPr>
          <p:nvPr>
            <p:ph type="sldNum" sz="quarter" idx="12"/>
          </p:nvPr>
        </p:nvSpPr>
        <p:spPr/>
        <p:txBody>
          <a:bodyPr/>
          <a:lstStyle/>
          <a:p>
            <a:fld id="{5C1BF830-87C3-42F5-865E-35C573BADD1F}" type="slidenum">
              <a:rPr lang="en-US" smtClean="0"/>
              <a:t>‹#›</a:t>
            </a:fld>
            <a:endParaRPr lang="en-US"/>
          </a:p>
        </p:txBody>
      </p:sp>
    </p:spTree>
    <p:extLst>
      <p:ext uri="{BB962C8B-B14F-4D97-AF65-F5344CB8AC3E}">
        <p14:creationId xmlns:p14="http://schemas.microsoft.com/office/powerpoint/2010/main" val="299375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17EAC-ABEF-3079-82C5-B53E68449F2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A49DFF-36AA-66E8-AE64-C1CB8C3BFCB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95DCAB-C2A9-8D54-B5DD-E91AFF38913F}"/>
              </a:ext>
            </a:extLst>
          </p:cNvPr>
          <p:cNvSpPr>
            <a:spLocks noGrp="1"/>
          </p:cNvSpPr>
          <p:nvPr>
            <p:ph type="dt" sz="half" idx="10"/>
          </p:nvPr>
        </p:nvSpPr>
        <p:spPr/>
        <p:txBody>
          <a:bodyPr/>
          <a:lstStyle/>
          <a:p>
            <a:r>
              <a:rPr lang="en-US" dirty="0"/>
              <a:t>3/31/2023</a:t>
            </a:r>
          </a:p>
        </p:txBody>
      </p:sp>
      <p:sp>
        <p:nvSpPr>
          <p:cNvPr id="5" name="Footer Placeholder 4">
            <a:extLst>
              <a:ext uri="{FF2B5EF4-FFF2-40B4-BE49-F238E27FC236}">
                <a16:creationId xmlns:a16="http://schemas.microsoft.com/office/drawing/2014/main" id="{D97FE2C1-B4C3-6341-A017-CF8FB7156430}"/>
              </a:ext>
            </a:extLst>
          </p:cNvPr>
          <p:cNvSpPr>
            <a:spLocks noGrp="1"/>
          </p:cNvSpPr>
          <p:nvPr>
            <p:ph type="ftr" sz="quarter" idx="11"/>
          </p:nvPr>
        </p:nvSpPr>
        <p:spPr/>
        <p:txBody>
          <a:bodyPr/>
          <a:lstStyle/>
          <a:p>
            <a:r>
              <a:rPr lang="it-IT" dirty="0"/>
              <a:t>Coordinator meeting (</a:t>
            </a:r>
            <a:r>
              <a:rPr lang="it-IT" dirty="0" err="1"/>
              <a:t>Lajoie</a:t>
            </a:r>
            <a:r>
              <a:rPr lang="it-IT" dirty="0"/>
              <a:t>/Dalla Torre)</a:t>
            </a:r>
            <a:endParaRPr lang="en-US" dirty="0"/>
          </a:p>
        </p:txBody>
      </p:sp>
      <p:sp>
        <p:nvSpPr>
          <p:cNvPr id="6" name="Slide Number Placeholder 5">
            <a:extLst>
              <a:ext uri="{FF2B5EF4-FFF2-40B4-BE49-F238E27FC236}">
                <a16:creationId xmlns:a16="http://schemas.microsoft.com/office/drawing/2014/main" id="{18EE6B55-1D24-876B-881A-3D8B644F5806}"/>
              </a:ext>
            </a:extLst>
          </p:cNvPr>
          <p:cNvSpPr>
            <a:spLocks noGrp="1"/>
          </p:cNvSpPr>
          <p:nvPr>
            <p:ph type="sldNum" sz="quarter" idx="12"/>
          </p:nvPr>
        </p:nvSpPr>
        <p:spPr/>
        <p:txBody>
          <a:bodyPr/>
          <a:lstStyle/>
          <a:p>
            <a:fld id="{5C1BF830-87C3-42F5-865E-35C573BADD1F}" type="slidenum">
              <a:rPr lang="en-US" smtClean="0"/>
              <a:t>‹#›</a:t>
            </a:fld>
            <a:endParaRPr lang="en-US"/>
          </a:p>
        </p:txBody>
      </p:sp>
    </p:spTree>
    <p:extLst>
      <p:ext uri="{BB962C8B-B14F-4D97-AF65-F5344CB8AC3E}">
        <p14:creationId xmlns:p14="http://schemas.microsoft.com/office/powerpoint/2010/main" val="2276850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50B89F-1377-6DC8-E5AA-C82FA2BE2B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0C5D428-DE66-0C2C-C54B-D6EEF94116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1E1330-C7F2-E6C6-DBBC-0D01BC553C36}"/>
              </a:ext>
            </a:extLst>
          </p:cNvPr>
          <p:cNvSpPr>
            <a:spLocks noGrp="1"/>
          </p:cNvSpPr>
          <p:nvPr>
            <p:ph type="dt" sz="half" idx="10"/>
          </p:nvPr>
        </p:nvSpPr>
        <p:spPr/>
        <p:txBody>
          <a:bodyPr/>
          <a:lstStyle/>
          <a:p>
            <a:r>
              <a:rPr lang="en-US" dirty="0"/>
              <a:t>3/31/2023</a:t>
            </a:r>
          </a:p>
        </p:txBody>
      </p:sp>
      <p:sp>
        <p:nvSpPr>
          <p:cNvPr id="5" name="Footer Placeholder 4">
            <a:extLst>
              <a:ext uri="{FF2B5EF4-FFF2-40B4-BE49-F238E27FC236}">
                <a16:creationId xmlns:a16="http://schemas.microsoft.com/office/drawing/2014/main" id="{9C13B43F-4273-851C-6340-DD4ED913F866}"/>
              </a:ext>
            </a:extLst>
          </p:cNvPr>
          <p:cNvSpPr>
            <a:spLocks noGrp="1"/>
          </p:cNvSpPr>
          <p:nvPr>
            <p:ph type="ftr" sz="quarter" idx="11"/>
          </p:nvPr>
        </p:nvSpPr>
        <p:spPr/>
        <p:txBody>
          <a:bodyPr/>
          <a:lstStyle/>
          <a:p>
            <a:r>
              <a:rPr lang="it-IT" dirty="0"/>
              <a:t>Coordinator meeting (</a:t>
            </a:r>
            <a:r>
              <a:rPr lang="it-IT" dirty="0" err="1"/>
              <a:t>Lajoie</a:t>
            </a:r>
            <a:r>
              <a:rPr lang="it-IT" dirty="0"/>
              <a:t>/Dalla Torre)</a:t>
            </a:r>
            <a:endParaRPr lang="en-US" dirty="0"/>
          </a:p>
        </p:txBody>
      </p:sp>
      <p:sp>
        <p:nvSpPr>
          <p:cNvPr id="6" name="Slide Number Placeholder 5">
            <a:extLst>
              <a:ext uri="{FF2B5EF4-FFF2-40B4-BE49-F238E27FC236}">
                <a16:creationId xmlns:a16="http://schemas.microsoft.com/office/drawing/2014/main" id="{C32ABEA2-CD4F-E068-20A2-8136B9F1E800}"/>
              </a:ext>
            </a:extLst>
          </p:cNvPr>
          <p:cNvSpPr>
            <a:spLocks noGrp="1"/>
          </p:cNvSpPr>
          <p:nvPr>
            <p:ph type="sldNum" sz="quarter" idx="12"/>
          </p:nvPr>
        </p:nvSpPr>
        <p:spPr/>
        <p:txBody>
          <a:bodyPr/>
          <a:lstStyle/>
          <a:p>
            <a:fld id="{5C1BF830-87C3-42F5-865E-35C573BADD1F}" type="slidenum">
              <a:rPr lang="en-US" smtClean="0"/>
              <a:t>‹#›</a:t>
            </a:fld>
            <a:endParaRPr lang="en-US"/>
          </a:p>
        </p:txBody>
      </p:sp>
    </p:spTree>
    <p:extLst>
      <p:ext uri="{BB962C8B-B14F-4D97-AF65-F5344CB8AC3E}">
        <p14:creationId xmlns:p14="http://schemas.microsoft.com/office/powerpoint/2010/main" val="2758672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C443D-4830-5F45-2D82-41445B2A79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FAD4A2-44C6-7C5A-A698-503864C28E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CA0198-F613-2ED1-DEF9-B5AD2C475970}"/>
              </a:ext>
            </a:extLst>
          </p:cNvPr>
          <p:cNvSpPr>
            <a:spLocks noGrp="1"/>
          </p:cNvSpPr>
          <p:nvPr>
            <p:ph type="dt" sz="half" idx="10"/>
          </p:nvPr>
        </p:nvSpPr>
        <p:spPr/>
        <p:txBody>
          <a:bodyPr/>
          <a:lstStyle/>
          <a:p>
            <a:r>
              <a:rPr lang="en-US" dirty="0"/>
              <a:t>3/31/2023</a:t>
            </a:r>
          </a:p>
        </p:txBody>
      </p:sp>
      <p:sp>
        <p:nvSpPr>
          <p:cNvPr id="5" name="Footer Placeholder 4">
            <a:extLst>
              <a:ext uri="{FF2B5EF4-FFF2-40B4-BE49-F238E27FC236}">
                <a16:creationId xmlns:a16="http://schemas.microsoft.com/office/drawing/2014/main" id="{A8B29508-F429-4CBB-C29A-5B3D9300514B}"/>
              </a:ext>
            </a:extLst>
          </p:cNvPr>
          <p:cNvSpPr>
            <a:spLocks noGrp="1"/>
          </p:cNvSpPr>
          <p:nvPr>
            <p:ph type="ftr" sz="quarter" idx="11"/>
          </p:nvPr>
        </p:nvSpPr>
        <p:spPr/>
        <p:txBody>
          <a:bodyPr/>
          <a:lstStyle/>
          <a:p>
            <a:r>
              <a:rPr lang="it-IT" dirty="0"/>
              <a:t>Coordinator meeting (</a:t>
            </a:r>
            <a:r>
              <a:rPr lang="it-IT" dirty="0" err="1"/>
              <a:t>Lajoie</a:t>
            </a:r>
            <a:r>
              <a:rPr lang="it-IT" dirty="0"/>
              <a:t>/Dalla Torre)</a:t>
            </a:r>
            <a:endParaRPr lang="en-US" dirty="0"/>
          </a:p>
        </p:txBody>
      </p:sp>
      <p:sp>
        <p:nvSpPr>
          <p:cNvPr id="6" name="Slide Number Placeholder 5">
            <a:extLst>
              <a:ext uri="{FF2B5EF4-FFF2-40B4-BE49-F238E27FC236}">
                <a16:creationId xmlns:a16="http://schemas.microsoft.com/office/drawing/2014/main" id="{971E7C68-4B99-9C7A-5834-DAB4B539FDD9}"/>
              </a:ext>
            </a:extLst>
          </p:cNvPr>
          <p:cNvSpPr>
            <a:spLocks noGrp="1"/>
          </p:cNvSpPr>
          <p:nvPr>
            <p:ph type="sldNum" sz="quarter" idx="12"/>
          </p:nvPr>
        </p:nvSpPr>
        <p:spPr/>
        <p:txBody>
          <a:bodyPr/>
          <a:lstStyle/>
          <a:p>
            <a:fld id="{5C1BF830-87C3-42F5-865E-35C573BADD1F}" type="slidenum">
              <a:rPr lang="en-US" smtClean="0"/>
              <a:t>‹#›</a:t>
            </a:fld>
            <a:endParaRPr lang="en-US"/>
          </a:p>
        </p:txBody>
      </p:sp>
    </p:spTree>
    <p:extLst>
      <p:ext uri="{BB962C8B-B14F-4D97-AF65-F5344CB8AC3E}">
        <p14:creationId xmlns:p14="http://schemas.microsoft.com/office/powerpoint/2010/main" val="215969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13978-B2E6-3EBF-48A2-96CCA579C4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76FBEC-7564-A38F-6E19-246909CFE7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E5D55B-E1FB-F70B-7D98-C08D995CA93B}"/>
              </a:ext>
            </a:extLst>
          </p:cNvPr>
          <p:cNvSpPr>
            <a:spLocks noGrp="1"/>
          </p:cNvSpPr>
          <p:nvPr>
            <p:ph type="dt" sz="half" idx="10"/>
          </p:nvPr>
        </p:nvSpPr>
        <p:spPr/>
        <p:txBody>
          <a:bodyPr/>
          <a:lstStyle/>
          <a:p>
            <a:r>
              <a:rPr lang="en-US" dirty="0"/>
              <a:t>3/31/2023</a:t>
            </a:r>
          </a:p>
        </p:txBody>
      </p:sp>
      <p:sp>
        <p:nvSpPr>
          <p:cNvPr id="5" name="Footer Placeholder 4">
            <a:extLst>
              <a:ext uri="{FF2B5EF4-FFF2-40B4-BE49-F238E27FC236}">
                <a16:creationId xmlns:a16="http://schemas.microsoft.com/office/drawing/2014/main" id="{669F605B-7967-7BDE-B2E2-ED80A0F2A5B2}"/>
              </a:ext>
            </a:extLst>
          </p:cNvPr>
          <p:cNvSpPr>
            <a:spLocks noGrp="1"/>
          </p:cNvSpPr>
          <p:nvPr>
            <p:ph type="ftr" sz="quarter" idx="11"/>
          </p:nvPr>
        </p:nvSpPr>
        <p:spPr/>
        <p:txBody>
          <a:bodyPr/>
          <a:lstStyle/>
          <a:p>
            <a:r>
              <a:rPr lang="it-IT" dirty="0"/>
              <a:t>Coordinator meeting (</a:t>
            </a:r>
            <a:r>
              <a:rPr lang="it-IT" dirty="0" err="1"/>
              <a:t>Lajoie</a:t>
            </a:r>
            <a:r>
              <a:rPr lang="it-IT" dirty="0"/>
              <a:t>/Dalla Torre)</a:t>
            </a:r>
            <a:endParaRPr lang="en-US" dirty="0"/>
          </a:p>
        </p:txBody>
      </p:sp>
      <p:sp>
        <p:nvSpPr>
          <p:cNvPr id="6" name="Slide Number Placeholder 5">
            <a:extLst>
              <a:ext uri="{FF2B5EF4-FFF2-40B4-BE49-F238E27FC236}">
                <a16:creationId xmlns:a16="http://schemas.microsoft.com/office/drawing/2014/main" id="{658E042A-9A54-0876-CEC8-E00B98A06561}"/>
              </a:ext>
            </a:extLst>
          </p:cNvPr>
          <p:cNvSpPr>
            <a:spLocks noGrp="1"/>
          </p:cNvSpPr>
          <p:nvPr>
            <p:ph type="sldNum" sz="quarter" idx="12"/>
          </p:nvPr>
        </p:nvSpPr>
        <p:spPr/>
        <p:txBody>
          <a:bodyPr/>
          <a:lstStyle/>
          <a:p>
            <a:fld id="{5C1BF830-87C3-42F5-865E-35C573BADD1F}" type="slidenum">
              <a:rPr lang="en-US" smtClean="0"/>
              <a:t>‹#›</a:t>
            </a:fld>
            <a:endParaRPr lang="en-US"/>
          </a:p>
        </p:txBody>
      </p:sp>
    </p:spTree>
    <p:extLst>
      <p:ext uri="{BB962C8B-B14F-4D97-AF65-F5344CB8AC3E}">
        <p14:creationId xmlns:p14="http://schemas.microsoft.com/office/powerpoint/2010/main" val="1523057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179C3-B8CC-17DD-4D57-CC5D2E320F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5DE253-A6C9-34A8-3BF2-A5AF42EF53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3025113-5DD7-281E-CE91-30C273965A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6A5E5B-93E6-AEE3-0E9D-174D62EBCAFC}"/>
              </a:ext>
            </a:extLst>
          </p:cNvPr>
          <p:cNvSpPr>
            <a:spLocks noGrp="1"/>
          </p:cNvSpPr>
          <p:nvPr>
            <p:ph type="dt" sz="half" idx="10"/>
          </p:nvPr>
        </p:nvSpPr>
        <p:spPr/>
        <p:txBody>
          <a:bodyPr/>
          <a:lstStyle/>
          <a:p>
            <a:r>
              <a:rPr lang="en-US" dirty="0"/>
              <a:t>3/31/2023</a:t>
            </a:r>
          </a:p>
        </p:txBody>
      </p:sp>
      <p:sp>
        <p:nvSpPr>
          <p:cNvPr id="6" name="Footer Placeholder 5">
            <a:extLst>
              <a:ext uri="{FF2B5EF4-FFF2-40B4-BE49-F238E27FC236}">
                <a16:creationId xmlns:a16="http://schemas.microsoft.com/office/drawing/2014/main" id="{76F4963C-0A62-62FB-19BC-CCD290A7147F}"/>
              </a:ext>
            </a:extLst>
          </p:cNvPr>
          <p:cNvSpPr>
            <a:spLocks noGrp="1"/>
          </p:cNvSpPr>
          <p:nvPr>
            <p:ph type="ftr" sz="quarter" idx="11"/>
          </p:nvPr>
        </p:nvSpPr>
        <p:spPr/>
        <p:txBody>
          <a:bodyPr/>
          <a:lstStyle/>
          <a:p>
            <a:r>
              <a:rPr lang="it-IT" dirty="0"/>
              <a:t>Coordinator meeting (</a:t>
            </a:r>
            <a:r>
              <a:rPr lang="it-IT" dirty="0" err="1"/>
              <a:t>Lajoie</a:t>
            </a:r>
            <a:r>
              <a:rPr lang="it-IT" dirty="0"/>
              <a:t>/Dalla Torre)</a:t>
            </a:r>
            <a:endParaRPr lang="en-US" dirty="0"/>
          </a:p>
        </p:txBody>
      </p:sp>
      <p:sp>
        <p:nvSpPr>
          <p:cNvPr id="7" name="Slide Number Placeholder 6">
            <a:extLst>
              <a:ext uri="{FF2B5EF4-FFF2-40B4-BE49-F238E27FC236}">
                <a16:creationId xmlns:a16="http://schemas.microsoft.com/office/drawing/2014/main" id="{6390EDA9-737C-AEF1-42B1-06527F4F995E}"/>
              </a:ext>
            </a:extLst>
          </p:cNvPr>
          <p:cNvSpPr>
            <a:spLocks noGrp="1"/>
          </p:cNvSpPr>
          <p:nvPr>
            <p:ph type="sldNum" sz="quarter" idx="12"/>
          </p:nvPr>
        </p:nvSpPr>
        <p:spPr/>
        <p:txBody>
          <a:bodyPr/>
          <a:lstStyle/>
          <a:p>
            <a:fld id="{5C1BF830-87C3-42F5-865E-35C573BADD1F}" type="slidenum">
              <a:rPr lang="en-US" smtClean="0"/>
              <a:t>‹#›</a:t>
            </a:fld>
            <a:endParaRPr lang="en-US"/>
          </a:p>
        </p:txBody>
      </p:sp>
    </p:spTree>
    <p:extLst>
      <p:ext uri="{BB962C8B-B14F-4D97-AF65-F5344CB8AC3E}">
        <p14:creationId xmlns:p14="http://schemas.microsoft.com/office/powerpoint/2010/main" val="189758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64543-FAB1-3C91-0105-E2ACE30599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5C76B1-E62D-E092-AC82-C7185DF205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AD476C-8FC3-A0D3-207C-CAFD0F64B4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99A31BA-53CC-36BD-D8A6-8E263F2FF2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613C1E-5BEA-696B-A36A-5B7DB192AF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1B7C72-67DB-E7B0-989B-90A895C19D39}"/>
              </a:ext>
            </a:extLst>
          </p:cNvPr>
          <p:cNvSpPr>
            <a:spLocks noGrp="1"/>
          </p:cNvSpPr>
          <p:nvPr>
            <p:ph type="dt" sz="half" idx="10"/>
          </p:nvPr>
        </p:nvSpPr>
        <p:spPr/>
        <p:txBody>
          <a:bodyPr/>
          <a:lstStyle/>
          <a:p>
            <a:r>
              <a:rPr lang="en-US" dirty="0"/>
              <a:t>3/31/2023</a:t>
            </a:r>
          </a:p>
        </p:txBody>
      </p:sp>
      <p:sp>
        <p:nvSpPr>
          <p:cNvPr id="8" name="Footer Placeholder 7">
            <a:extLst>
              <a:ext uri="{FF2B5EF4-FFF2-40B4-BE49-F238E27FC236}">
                <a16:creationId xmlns:a16="http://schemas.microsoft.com/office/drawing/2014/main" id="{D238B6D6-755A-FCB5-824A-9E9075469ADF}"/>
              </a:ext>
            </a:extLst>
          </p:cNvPr>
          <p:cNvSpPr>
            <a:spLocks noGrp="1"/>
          </p:cNvSpPr>
          <p:nvPr>
            <p:ph type="ftr" sz="quarter" idx="11"/>
          </p:nvPr>
        </p:nvSpPr>
        <p:spPr/>
        <p:txBody>
          <a:bodyPr/>
          <a:lstStyle/>
          <a:p>
            <a:r>
              <a:rPr lang="it-IT" dirty="0"/>
              <a:t>Coordinator meeting (</a:t>
            </a:r>
            <a:r>
              <a:rPr lang="it-IT" dirty="0" err="1"/>
              <a:t>Lajoie</a:t>
            </a:r>
            <a:r>
              <a:rPr lang="it-IT" dirty="0"/>
              <a:t>/Dalla Torre)</a:t>
            </a:r>
            <a:endParaRPr lang="en-US" dirty="0"/>
          </a:p>
        </p:txBody>
      </p:sp>
      <p:sp>
        <p:nvSpPr>
          <p:cNvPr id="9" name="Slide Number Placeholder 8">
            <a:extLst>
              <a:ext uri="{FF2B5EF4-FFF2-40B4-BE49-F238E27FC236}">
                <a16:creationId xmlns:a16="http://schemas.microsoft.com/office/drawing/2014/main" id="{8235D32A-9EA5-31B4-F951-6894BF2F7C33}"/>
              </a:ext>
            </a:extLst>
          </p:cNvPr>
          <p:cNvSpPr>
            <a:spLocks noGrp="1"/>
          </p:cNvSpPr>
          <p:nvPr>
            <p:ph type="sldNum" sz="quarter" idx="12"/>
          </p:nvPr>
        </p:nvSpPr>
        <p:spPr/>
        <p:txBody>
          <a:bodyPr/>
          <a:lstStyle/>
          <a:p>
            <a:fld id="{5C1BF830-87C3-42F5-865E-35C573BADD1F}" type="slidenum">
              <a:rPr lang="en-US" smtClean="0"/>
              <a:t>‹#›</a:t>
            </a:fld>
            <a:endParaRPr lang="en-US"/>
          </a:p>
        </p:txBody>
      </p:sp>
    </p:spTree>
    <p:extLst>
      <p:ext uri="{BB962C8B-B14F-4D97-AF65-F5344CB8AC3E}">
        <p14:creationId xmlns:p14="http://schemas.microsoft.com/office/powerpoint/2010/main" val="3414371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E05E9-A472-3D64-E8AD-958D3BADDF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EBD942-69B5-792D-09B8-D135DF1094F3}"/>
              </a:ext>
            </a:extLst>
          </p:cNvPr>
          <p:cNvSpPr>
            <a:spLocks noGrp="1"/>
          </p:cNvSpPr>
          <p:nvPr>
            <p:ph type="dt" sz="half" idx="10"/>
          </p:nvPr>
        </p:nvSpPr>
        <p:spPr/>
        <p:txBody>
          <a:bodyPr/>
          <a:lstStyle/>
          <a:p>
            <a:r>
              <a:rPr lang="en-US" dirty="0"/>
              <a:t>3/31/2023</a:t>
            </a:r>
          </a:p>
        </p:txBody>
      </p:sp>
      <p:sp>
        <p:nvSpPr>
          <p:cNvPr id="4" name="Footer Placeholder 3">
            <a:extLst>
              <a:ext uri="{FF2B5EF4-FFF2-40B4-BE49-F238E27FC236}">
                <a16:creationId xmlns:a16="http://schemas.microsoft.com/office/drawing/2014/main" id="{2FC94C01-9C18-2ED3-C8E1-81F16B1C4043}"/>
              </a:ext>
            </a:extLst>
          </p:cNvPr>
          <p:cNvSpPr>
            <a:spLocks noGrp="1"/>
          </p:cNvSpPr>
          <p:nvPr>
            <p:ph type="ftr" sz="quarter" idx="11"/>
          </p:nvPr>
        </p:nvSpPr>
        <p:spPr/>
        <p:txBody>
          <a:bodyPr/>
          <a:lstStyle/>
          <a:p>
            <a:r>
              <a:rPr lang="it-IT" dirty="0"/>
              <a:t>Coordinator meeting (</a:t>
            </a:r>
            <a:r>
              <a:rPr lang="it-IT" dirty="0" err="1"/>
              <a:t>Lajoie</a:t>
            </a:r>
            <a:r>
              <a:rPr lang="it-IT" dirty="0"/>
              <a:t>/Dalla Torre)</a:t>
            </a:r>
            <a:endParaRPr lang="en-US" dirty="0"/>
          </a:p>
        </p:txBody>
      </p:sp>
      <p:sp>
        <p:nvSpPr>
          <p:cNvPr id="5" name="Slide Number Placeholder 4">
            <a:extLst>
              <a:ext uri="{FF2B5EF4-FFF2-40B4-BE49-F238E27FC236}">
                <a16:creationId xmlns:a16="http://schemas.microsoft.com/office/drawing/2014/main" id="{BC0B4B8A-8B70-E1EA-18EA-070539B5C6FF}"/>
              </a:ext>
            </a:extLst>
          </p:cNvPr>
          <p:cNvSpPr>
            <a:spLocks noGrp="1"/>
          </p:cNvSpPr>
          <p:nvPr>
            <p:ph type="sldNum" sz="quarter" idx="12"/>
          </p:nvPr>
        </p:nvSpPr>
        <p:spPr/>
        <p:txBody>
          <a:bodyPr/>
          <a:lstStyle/>
          <a:p>
            <a:fld id="{5C1BF830-87C3-42F5-865E-35C573BADD1F}" type="slidenum">
              <a:rPr lang="en-US" smtClean="0"/>
              <a:t>‹#›</a:t>
            </a:fld>
            <a:endParaRPr lang="en-US"/>
          </a:p>
        </p:txBody>
      </p:sp>
    </p:spTree>
    <p:extLst>
      <p:ext uri="{BB962C8B-B14F-4D97-AF65-F5344CB8AC3E}">
        <p14:creationId xmlns:p14="http://schemas.microsoft.com/office/powerpoint/2010/main" val="1326841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EB54CA-BB28-7D58-94E6-EB37291D1FFE}"/>
              </a:ext>
            </a:extLst>
          </p:cNvPr>
          <p:cNvSpPr>
            <a:spLocks noGrp="1"/>
          </p:cNvSpPr>
          <p:nvPr>
            <p:ph type="dt" sz="half" idx="10"/>
          </p:nvPr>
        </p:nvSpPr>
        <p:spPr/>
        <p:txBody>
          <a:bodyPr/>
          <a:lstStyle/>
          <a:p>
            <a:r>
              <a:rPr lang="en-US" dirty="0"/>
              <a:t>3/31/2023</a:t>
            </a:r>
          </a:p>
        </p:txBody>
      </p:sp>
      <p:sp>
        <p:nvSpPr>
          <p:cNvPr id="3" name="Footer Placeholder 2">
            <a:extLst>
              <a:ext uri="{FF2B5EF4-FFF2-40B4-BE49-F238E27FC236}">
                <a16:creationId xmlns:a16="http://schemas.microsoft.com/office/drawing/2014/main" id="{313AB11B-B035-640B-C07D-6BDC4B171A8C}"/>
              </a:ext>
            </a:extLst>
          </p:cNvPr>
          <p:cNvSpPr>
            <a:spLocks noGrp="1"/>
          </p:cNvSpPr>
          <p:nvPr>
            <p:ph type="ftr" sz="quarter" idx="11"/>
          </p:nvPr>
        </p:nvSpPr>
        <p:spPr/>
        <p:txBody>
          <a:bodyPr/>
          <a:lstStyle/>
          <a:p>
            <a:r>
              <a:rPr lang="it-IT" dirty="0"/>
              <a:t>Coordinator meeting (</a:t>
            </a:r>
            <a:r>
              <a:rPr lang="it-IT" dirty="0" err="1"/>
              <a:t>Lajoie</a:t>
            </a:r>
            <a:r>
              <a:rPr lang="it-IT" dirty="0"/>
              <a:t>/Dalla Torre)</a:t>
            </a:r>
            <a:endParaRPr lang="en-US" dirty="0"/>
          </a:p>
        </p:txBody>
      </p:sp>
      <p:sp>
        <p:nvSpPr>
          <p:cNvPr id="4" name="Slide Number Placeholder 3">
            <a:extLst>
              <a:ext uri="{FF2B5EF4-FFF2-40B4-BE49-F238E27FC236}">
                <a16:creationId xmlns:a16="http://schemas.microsoft.com/office/drawing/2014/main" id="{AB7D3276-8138-DA24-DC48-DC7D8E05D0BA}"/>
              </a:ext>
            </a:extLst>
          </p:cNvPr>
          <p:cNvSpPr>
            <a:spLocks noGrp="1"/>
          </p:cNvSpPr>
          <p:nvPr>
            <p:ph type="sldNum" sz="quarter" idx="12"/>
          </p:nvPr>
        </p:nvSpPr>
        <p:spPr/>
        <p:txBody>
          <a:bodyPr/>
          <a:lstStyle/>
          <a:p>
            <a:fld id="{5C1BF830-87C3-42F5-865E-35C573BADD1F}" type="slidenum">
              <a:rPr lang="en-US" smtClean="0"/>
              <a:t>‹#›</a:t>
            </a:fld>
            <a:endParaRPr lang="en-US"/>
          </a:p>
        </p:txBody>
      </p:sp>
    </p:spTree>
    <p:extLst>
      <p:ext uri="{BB962C8B-B14F-4D97-AF65-F5344CB8AC3E}">
        <p14:creationId xmlns:p14="http://schemas.microsoft.com/office/powerpoint/2010/main" val="2349928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2B6A0-FBE2-0CED-A3C4-81F1BED37A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4E7FFE8-5244-F58C-34B5-9267D7629F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CC2A81-28DB-8215-74B8-EC1EFD45CD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38EF34-8C48-A683-0E4C-CDD206A551F7}"/>
              </a:ext>
            </a:extLst>
          </p:cNvPr>
          <p:cNvSpPr>
            <a:spLocks noGrp="1"/>
          </p:cNvSpPr>
          <p:nvPr>
            <p:ph type="dt" sz="half" idx="10"/>
          </p:nvPr>
        </p:nvSpPr>
        <p:spPr/>
        <p:txBody>
          <a:bodyPr/>
          <a:lstStyle/>
          <a:p>
            <a:r>
              <a:rPr lang="en-US" dirty="0"/>
              <a:t>3/31/2023</a:t>
            </a:r>
          </a:p>
        </p:txBody>
      </p:sp>
      <p:sp>
        <p:nvSpPr>
          <p:cNvPr id="6" name="Footer Placeholder 5">
            <a:extLst>
              <a:ext uri="{FF2B5EF4-FFF2-40B4-BE49-F238E27FC236}">
                <a16:creationId xmlns:a16="http://schemas.microsoft.com/office/drawing/2014/main" id="{B08EC6A6-CCBB-DE3E-AD0A-851370FDFDD8}"/>
              </a:ext>
            </a:extLst>
          </p:cNvPr>
          <p:cNvSpPr>
            <a:spLocks noGrp="1"/>
          </p:cNvSpPr>
          <p:nvPr>
            <p:ph type="ftr" sz="quarter" idx="11"/>
          </p:nvPr>
        </p:nvSpPr>
        <p:spPr/>
        <p:txBody>
          <a:bodyPr/>
          <a:lstStyle/>
          <a:p>
            <a:r>
              <a:rPr lang="it-IT" dirty="0"/>
              <a:t>Coordinator meeting (</a:t>
            </a:r>
            <a:r>
              <a:rPr lang="it-IT" dirty="0" err="1"/>
              <a:t>Lajoie</a:t>
            </a:r>
            <a:r>
              <a:rPr lang="it-IT" dirty="0"/>
              <a:t>/Dalla Torre)</a:t>
            </a:r>
            <a:endParaRPr lang="en-US" dirty="0"/>
          </a:p>
        </p:txBody>
      </p:sp>
      <p:sp>
        <p:nvSpPr>
          <p:cNvPr id="7" name="Slide Number Placeholder 6">
            <a:extLst>
              <a:ext uri="{FF2B5EF4-FFF2-40B4-BE49-F238E27FC236}">
                <a16:creationId xmlns:a16="http://schemas.microsoft.com/office/drawing/2014/main" id="{68A2DDD0-75C5-6191-2774-99C83F4FA1D8}"/>
              </a:ext>
            </a:extLst>
          </p:cNvPr>
          <p:cNvSpPr>
            <a:spLocks noGrp="1"/>
          </p:cNvSpPr>
          <p:nvPr>
            <p:ph type="sldNum" sz="quarter" idx="12"/>
          </p:nvPr>
        </p:nvSpPr>
        <p:spPr/>
        <p:txBody>
          <a:bodyPr/>
          <a:lstStyle/>
          <a:p>
            <a:fld id="{5C1BF830-87C3-42F5-865E-35C573BADD1F}" type="slidenum">
              <a:rPr lang="en-US" smtClean="0"/>
              <a:t>‹#›</a:t>
            </a:fld>
            <a:endParaRPr lang="en-US"/>
          </a:p>
        </p:txBody>
      </p:sp>
    </p:spTree>
    <p:extLst>
      <p:ext uri="{BB962C8B-B14F-4D97-AF65-F5344CB8AC3E}">
        <p14:creationId xmlns:p14="http://schemas.microsoft.com/office/powerpoint/2010/main" val="2837133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1086A-0FBC-4E33-D653-BABBEAE598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C98988-B700-862F-C63B-44E7628DB0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C0A6A5-27D1-7C01-ED6F-E78F3CF9A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5EAB18-F29D-9BF7-8593-6C97015334A3}"/>
              </a:ext>
            </a:extLst>
          </p:cNvPr>
          <p:cNvSpPr>
            <a:spLocks noGrp="1"/>
          </p:cNvSpPr>
          <p:nvPr>
            <p:ph type="dt" sz="half" idx="10"/>
          </p:nvPr>
        </p:nvSpPr>
        <p:spPr/>
        <p:txBody>
          <a:bodyPr/>
          <a:lstStyle/>
          <a:p>
            <a:r>
              <a:rPr lang="en-US" dirty="0"/>
              <a:t>3/31/2023</a:t>
            </a:r>
          </a:p>
        </p:txBody>
      </p:sp>
      <p:sp>
        <p:nvSpPr>
          <p:cNvPr id="6" name="Footer Placeholder 5">
            <a:extLst>
              <a:ext uri="{FF2B5EF4-FFF2-40B4-BE49-F238E27FC236}">
                <a16:creationId xmlns:a16="http://schemas.microsoft.com/office/drawing/2014/main" id="{E1BE3D40-C190-9EA8-774C-A1FBA56D308D}"/>
              </a:ext>
            </a:extLst>
          </p:cNvPr>
          <p:cNvSpPr>
            <a:spLocks noGrp="1"/>
          </p:cNvSpPr>
          <p:nvPr>
            <p:ph type="ftr" sz="quarter" idx="11"/>
          </p:nvPr>
        </p:nvSpPr>
        <p:spPr/>
        <p:txBody>
          <a:bodyPr/>
          <a:lstStyle/>
          <a:p>
            <a:r>
              <a:rPr lang="it-IT" dirty="0"/>
              <a:t>Coordinator meeting (</a:t>
            </a:r>
            <a:r>
              <a:rPr lang="it-IT" dirty="0" err="1"/>
              <a:t>Lajoie</a:t>
            </a:r>
            <a:r>
              <a:rPr lang="it-IT" dirty="0"/>
              <a:t>/Dalla Torre)</a:t>
            </a:r>
            <a:endParaRPr lang="en-US" dirty="0"/>
          </a:p>
        </p:txBody>
      </p:sp>
      <p:sp>
        <p:nvSpPr>
          <p:cNvPr id="7" name="Slide Number Placeholder 6">
            <a:extLst>
              <a:ext uri="{FF2B5EF4-FFF2-40B4-BE49-F238E27FC236}">
                <a16:creationId xmlns:a16="http://schemas.microsoft.com/office/drawing/2014/main" id="{4641FEF8-AF19-8703-6C70-F4983920B467}"/>
              </a:ext>
            </a:extLst>
          </p:cNvPr>
          <p:cNvSpPr>
            <a:spLocks noGrp="1"/>
          </p:cNvSpPr>
          <p:nvPr>
            <p:ph type="sldNum" sz="quarter" idx="12"/>
          </p:nvPr>
        </p:nvSpPr>
        <p:spPr/>
        <p:txBody>
          <a:bodyPr/>
          <a:lstStyle/>
          <a:p>
            <a:fld id="{5C1BF830-87C3-42F5-865E-35C573BADD1F}" type="slidenum">
              <a:rPr lang="en-US" smtClean="0"/>
              <a:t>‹#›</a:t>
            </a:fld>
            <a:endParaRPr lang="en-US"/>
          </a:p>
        </p:txBody>
      </p:sp>
    </p:spTree>
    <p:extLst>
      <p:ext uri="{BB962C8B-B14F-4D97-AF65-F5344CB8AC3E}">
        <p14:creationId xmlns:p14="http://schemas.microsoft.com/office/powerpoint/2010/main" val="4266557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0E3B58-7752-FA61-A6C6-651DE7E403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DC1720-5312-37D1-23F5-F8C3A03E1B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D47799-F74B-7158-3DEB-71EF2E13C9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3/31/2023</a:t>
            </a:r>
          </a:p>
        </p:txBody>
      </p:sp>
      <p:sp>
        <p:nvSpPr>
          <p:cNvPr id="5" name="Footer Placeholder 4">
            <a:extLst>
              <a:ext uri="{FF2B5EF4-FFF2-40B4-BE49-F238E27FC236}">
                <a16:creationId xmlns:a16="http://schemas.microsoft.com/office/drawing/2014/main" id="{65BC70FF-08F6-C2B8-08AF-C767B76393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dirty="0"/>
              <a:t>Coordinator meeting (</a:t>
            </a:r>
            <a:r>
              <a:rPr lang="it-IT" dirty="0" err="1"/>
              <a:t>Lajoie</a:t>
            </a:r>
            <a:r>
              <a:rPr lang="it-IT" dirty="0"/>
              <a:t>/Dalla Torre)</a:t>
            </a:r>
            <a:endParaRPr lang="en-US" dirty="0"/>
          </a:p>
        </p:txBody>
      </p:sp>
      <p:sp>
        <p:nvSpPr>
          <p:cNvPr id="6" name="Slide Number Placeholder 5">
            <a:extLst>
              <a:ext uri="{FF2B5EF4-FFF2-40B4-BE49-F238E27FC236}">
                <a16:creationId xmlns:a16="http://schemas.microsoft.com/office/drawing/2014/main" id="{ED5F4F33-9346-5E52-2643-8E9150FACF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1BF830-87C3-42F5-865E-35C573BADD1F}" type="slidenum">
              <a:rPr lang="en-US" smtClean="0"/>
              <a:t>‹#›</a:t>
            </a:fld>
            <a:endParaRPr lang="en-US"/>
          </a:p>
        </p:txBody>
      </p:sp>
    </p:spTree>
    <p:extLst>
      <p:ext uri="{BB962C8B-B14F-4D97-AF65-F5344CB8AC3E}">
        <p14:creationId xmlns:p14="http://schemas.microsoft.com/office/powerpoint/2010/main" val="2289472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zenodo.org/records/14170704"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indico.bnl.gov/category/683/manag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F095D-F214-BD04-D52A-06EA411F4FB5}"/>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6FC82C5-8FF8-C994-50AC-19F847D56B58}"/>
              </a:ext>
            </a:extLst>
          </p:cNvPr>
          <p:cNvSpPr>
            <a:spLocks noGrp="1"/>
          </p:cNvSpPr>
          <p:nvPr>
            <p:ph type="sldNum" sz="quarter" idx="12"/>
          </p:nvPr>
        </p:nvSpPr>
        <p:spPr/>
        <p:txBody>
          <a:bodyPr/>
          <a:lstStyle/>
          <a:p>
            <a:fld id="{5C1BF830-87C3-42F5-865E-35C573BADD1F}" type="slidenum">
              <a:rPr lang="en-US" smtClean="0"/>
              <a:t>1</a:t>
            </a:fld>
            <a:endParaRPr lang="en-US"/>
          </a:p>
        </p:txBody>
      </p:sp>
      <p:sp>
        <p:nvSpPr>
          <p:cNvPr id="9" name="Title 1">
            <a:extLst>
              <a:ext uri="{FF2B5EF4-FFF2-40B4-BE49-F238E27FC236}">
                <a16:creationId xmlns:a16="http://schemas.microsoft.com/office/drawing/2014/main" id="{6AC9096F-9784-6CE4-D24E-9A8D4ED89301}"/>
              </a:ext>
            </a:extLst>
          </p:cNvPr>
          <p:cNvSpPr txBox="1">
            <a:spLocks/>
          </p:cNvSpPr>
          <p:nvPr/>
        </p:nvSpPr>
        <p:spPr>
          <a:xfrm>
            <a:off x="838200" y="1165557"/>
            <a:ext cx="10515600" cy="3568226"/>
          </a:xfrm>
          <a:prstGeom prst="rect">
            <a:avLst/>
          </a:prstGeom>
          <a:solidFill>
            <a:schemeClr val="bg1">
              <a:lumMod val="95000"/>
            </a:schemeClr>
          </a:solidFill>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b="1" dirty="0">
              <a:solidFill>
                <a:srgbClr val="00B0F0"/>
              </a:solidFill>
            </a:endParaRPr>
          </a:p>
          <a:p>
            <a:pPr algn="ctr"/>
            <a:r>
              <a:rPr lang="en-US" b="1" dirty="0" err="1">
                <a:solidFill>
                  <a:srgbClr val="00B0F0"/>
                </a:solidFill>
              </a:rPr>
              <a:t>PreTDR</a:t>
            </a:r>
            <a:r>
              <a:rPr lang="en-US" b="1" dirty="0">
                <a:solidFill>
                  <a:srgbClr val="00B0F0"/>
                </a:solidFill>
              </a:rPr>
              <a:t> – Editorial Board</a:t>
            </a:r>
          </a:p>
          <a:p>
            <a:pPr algn="ctr"/>
            <a:endParaRPr lang="en-US" b="1" dirty="0">
              <a:solidFill>
                <a:srgbClr val="00B0F0"/>
              </a:solidFill>
            </a:endParaRPr>
          </a:p>
          <a:p>
            <a:pPr algn="ctr"/>
            <a:r>
              <a:rPr lang="en-US" b="1" dirty="0">
                <a:solidFill>
                  <a:srgbClr val="00B0F0"/>
                </a:solidFill>
              </a:rPr>
              <a:t>Kickoff Meeting</a:t>
            </a:r>
          </a:p>
          <a:p>
            <a:pPr algn="ctr"/>
            <a:endParaRPr lang="en-US" b="1" dirty="0">
              <a:solidFill>
                <a:srgbClr val="00B0F0"/>
              </a:solidFill>
            </a:endParaRPr>
          </a:p>
          <a:p>
            <a:pPr algn="ctr"/>
            <a:r>
              <a:rPr lang="en-US" b="1" dirty="0">
                <a:solidFill>
                  <a:srgbClr val="00B0F0"/>
                </a:solidFill>
              </a:rPr>
              <a:t>August 6</a:t>
            </a:r>
            <a:r>
              <a:rPr lang="en-US" b="1" baseline="30000" dirty="0">
                <a:solidFill>
                  <a:srgbClr val="00B0F0"/>
                </a:solidFill>
              </a:rPr>
              <a:t>th</a:t>
            </a:r>
            <a:r>
              <a:rPr lang="en-US" b="1" dirty="0">
                <a:solidFill>
                  <a:srgbClr val="00B0F0"/>
                </a:solidFill>
              </a:rPr>
              <a:t>, 2025</a:t>
            </a:r>
          </a:p>
          <a:p>
            <a:endParaRPr lang="en-US" dirty="0">
              <a:solidFill>
                <a:srgbClr val="00B0F0"/>
              </a:solidFill>
            </a:endParaRPr>
          </a:p>
        </p:txBody>
      </p:sp>
    </p:spTree>
    <p:extLst>
      <p:ext uri="{BB962C8B-B14F-4D97-AF65-F5344CB8AC3E}">
        <p14:creationId xmlns:p14="http://schemas.microsoft.com/office/powerpoint/2010/main" val="1307993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8BFD5-E64C-DB62-0184-60E4EDA92DC9}"/>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5531116-28AD-B822-3490-96382C66282C}"/>
              </a:ext>
            </a:extLst>
          </p:cNvPr>
          <p:cNvSpPr>
            <a:spLocks noGrp="1"/>
          </p:cNvSpPr>
          <p:nvPr>
            <p:ph type="sldNum" sz="quarter" idx="12"/>
          </p:nvPr>
        </p:nvSpPr>
        <p:spPr/>
        <p:txBody>
          <a:bodyPr/>
          <a:lstStyle/>
          <a:p>
            <a:fld id="{5C1BF830-87C3-42F5-865E-35C573BADD1F}" type="slidenum">
              <a:rPr lang="en-US" smtClean="0"/>
              <a:t>10</a:t>
            </a:fld>
            <a:endParaRPr lang="en-US"/>
          </a:p>
        </p:txBody>
      </p:sp>
      <p:sp>
        <p:nvSpPr>
          <p:cNvPr id="9" name="Title 1">
            <a:extLst>
              <a:ext uri="{FF2B5EF4-FFF2-40B4-BE49-F238E27FC236}">
                <a16:creationId xmlns:a16="http://schemas.microsoft.com/office/drawing/2014/main" id="{A7A1463F-1400-869F-E52E-EFE15C37BBB8}"/>
              </a:ext>
            </a:extLst>
          </p:cNvPr>
          <p:cNvSpPr txBox="1">
            <a:spLocks/>
          </p:cNvSpPr>
          <p:nvPr/>
        </p:nvSpPr>
        <p:spPr>
          <a:xfrm>
            <a:off x="0" y="0"/>
            <a:ext cx="6944264" cy="854074"/>
          </a:xfrm>
          <a:prstGeom prst="rect">
            <a:avLst/>
          </a:prstGeom>
          <a:solidFill>
            <a:schemeClr val="bg1">
              <a:lumMod val="95000"/>
            </a:schemeClr>
          </a:solidFill>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Editorial Board – internal organization</a:t>
            </a:r>
          </a:p>
        </p:txBody>
      </p:sp>
      <p:sp>
        <p:nvSpPr>
          <p:cNvPr id="7" name="TextBox 6">
            <a:extLst>
              <a:ext uri="{FF2B5EF4-FFF2-40B4-BE49-F238E27FC236}">
                <a16:creationId xmlns:a16="http://schemas.microsoft.com/office/drawing/2014/main" id="{E419CE49-1CD5-BB82-4A7A-A5FC7096A775}"/>
              </a:ext>
            </a:extLst>
          </p:cNvPr>
          <p:cNvSpPr txBox="1"/>
          <p:nvPr/>
        </p:nvSpPr>
        <p:spPr>
          <a:xfrm flipH="1">
            <a:off x="182011" y="1286163"/>
            <a:ext cx="10437105" cy="5262979"/>
          </a:xfrm>
          <a:prstGeom prst="rect">
            <a:avLst/>
          </a:prstGeom>
          <a:noFill/>
        </p:spPr>
        <p:txBody>
          <a:bodyPr wrap="square" rtlCol="0">
            <a:spAutoFit/>
          </a:bodyPr>
          <a:lstStyle/>
          <a:p>
            <a:pPr lvl="1"/>
            <a:r>
              <a:rPr lang="en-US" sz="2400" i="1" dirty="0"/>
              <a:t>It has been </a:t>
            </a:r>
            <a:r>
              <a:rPr lang="en-US" sz="2400" b="1" i="1" dirty="0"/>
              <a:t>decided during the Aug 6</a:t>
            </a:r>
            <a:r>
              <a:rPr lang="en-US" sz="2400" b="1" i="1" baseline="30000" dirty="0"/>
              <a:t>th</a:t>
            </a:r>
            <a:r>
              <a:rPr lang="en-US" sz="2400" b="1" i="1" dirty="0"/>
              <a:t> meeting that subgroups will be formed</a:t>
            </a:r>
          </a:p>
          <a:p>
            <a:pPr lvl="1"/>
            <a:endParaRPr lang="en-US" sz="2400" b="1" i="1" dirty="0"/>
          </a:p>
          <a:p>
            <a:pPr marL="800100" lvl="1" indent="-342900">
              <a:buFont typeface="Arial" panose="020B0604020202020204" pitchFamily="34" charset="0"/>
              <a:buChar char="•"/>
            </a:pPr>
            <a:r>
              <a:rPr lang="en-US" sz="2400" i="1" dirty="0"/>
              <a:t>The different subsystems will have a subgroup as reference in order to speedup the progress </a:t>
            </a:r>
          </a:p>
          <a:p>
            <a:pPr marL="800100" lvl="1" indent="-342900">
              <a:buFont typeface="Arial" panose="020B0604020202020204" pitchFamily="34" charset="0"/>
              <a:buChar char="•"/>
            </a:pPr>
            <a:endParaRPr lang="en-US" sz="2400" i="1" dirty="0"/>
          </a:p>
          <a:p>
            <a:pPr marL="800100" lvl="1" indent="-342900">
              <a:buFont typeface="Arial" panose="020B0604020202020204" pitchFamily="34" charset="0"/>
              <a:buChar char="•"/>
            </a:pPr>
            <a:r>
              <a:rPr lang="en-US" sz="2400" i="1" dirty="0"/>
              <a:t>The subgroups will meet subgroups in parallel; they will present their own comments/questions as well as those from the other members of the Ed. Board; they will report to the whole Board in the collegial meetings</a:t>
            </a:r>
          </a:p>
          <a:p>
            <a:pPr lvl="1"/>
            <a:endParaRPr lang="en-US" sz="2400" i="1" dirty="0"/>
          </a:p>
          <a:p>
            <a:pPr marL="800100" lvl="1" indent="-342900">
              <a:buFont typeface="Arial" panose="020B0604020202020204" pitchFamily="34" charset="0"/>
              <a:buChar char="•"/>
            </a:pPr>
            <a:r>
              <a:rPr lang="en-US" sz="2400" i="1" dirty="0"/>
              <a:t>The subgroups are formed by the non ex-officio members: 4 groups of 2 people can be formed </a:t>
            </a:r>
          </a:p>
          <a:p>
            <a:pPr marL="800100" lvl="1" indent="-342900">
              <a:buFont typeface="Arial" panose="020B0604020202020204" pitchFamily="34" charset="0"/>
              <a:buChar char="•"/>
            </a:pPr>
            <a:endParaRPr lang="en-US" sz="2400" i="1" dirty="0"/>
          </a:p>
          <a:p>
            <a:pPr lvl="1"/>
            <a:endParaRPr lang="en-US" sz="2400" b="1" i="1" dirty="0"/>
          </a:p>
          <a:p>
            <a:pPr marL="800100" lvl="1" indent="-342900">
              <a:buFont typeface="Arial" panose="020B0604020202020204" pitchFamily="34" charset="0"/>
              <a:buChar char="•"/>
            </a:pPr>
            <a:endParaRPr lang="en-US" sz="2400" b="1" i="1" dirty="0"/>
          </a:p>
        </p:txBody>
      </p:sp>
    </p:spTree>
    <p:extLst>
      <p:ext uri="{BB962C8B-B14F-4D97-AF65-F5344CB8AC3E}">
        <p14:creationId xmlns:p14="http://schemas.microsoft.com/office/powerpoint/2010/main" val="1218342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E8AB0-1A72-B106-2C7A-1EC4A655F1CB}"/>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C430DCF-D973-89C1-F3A0-1A2107349579}"/>
              </a:ext>
            </a:extLst>
          </p:cNvPr>
          <p:cNvSpPr>
            <a:spLocks noGrp="1"/>
          </p:cNvSpPr>
          <p:nvPr>
            <p:ph type="sldNum" sz="quarter" idx="12"/>
          </p:nvPr>
        </p:nvSpPr>
        <p:spPr/>
        <p:txBody>
          <a:bodyPr/>
          <a:lstStyle/>
          <a:p>
            <a:fld id="{5C1BF830-87C3-42F5-865E-35C573BADD1F}" type="slidenum">
              <a:rPr lang="en-US" smtClean="0"/>
              <a:t>11</a:t>
            </a:fld>
            <a:endParaRPr lang="en-US"/>
          </a:p>
        </p:txBody>
      </p:sp>
      <p:sp>
        <p:nvSpPr>
          <p:cNvPr id="9" name="Title 1">
            <a:extLst>
              <a:ext uri="{FF2B5EF4-FFF2-40B4-BE49-F238E27FC236}">
                <a16:creationId xmlns:a16="http://schemas.microsoft.com/office/drawing/2014/main" id="{DF40D1AA-C0F7-AE9B-2993-CC5C68B18391}"/>
              </a:ext>
            </a:extLst>
          </p:cNvPr>
          <p:cNvSpPr txBox="1">
            <a:spLocks/>
          </p:cNvSpPr>
          <p:nvPr/>
        </p:nvSpPr>
        <p:spPr>
          <a:xfrm>
            <a:off x="0" y="0"/>
            <a:ext cx="10731260" cy="854074"/>
          </a:xfrm>
          <a:prstGeom prst="rect">
            <a:avLst/>
          </a:prstGeom>
          <a:solidFill>
            <a:schemeClr val="bg1">
              <a:lumMod val="95000"/>
            </a:schemeClr>
          </a:solidFill>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Editorial Board – strategy:  (1) more editing by the authors  </a:t>
            </a:r>
          </a:p>
        </p:txBody>
      </p:sp>
      <p:sp>
        <p:nvSpPr>
          <p:cNvPr id="7" name="TextBox 6">
            <a:extLst>
              <a:ext uri="{FF2B5EF4-FFF2-40B4-BE49-F238E27FC236}">
                <a16:creationId xmlns:a16="http://schemas.microsoft.com/office/drawing/2014/main" id="{65B48299-3F72-3D02-D79F-341D9BB84A6B}"/>
              </a:ext>
            </a:extLst>
          </p:cNvPr>
          <p:cNvSpPr txBox="1"/>
          <p:nvPr/>
        </p:nvSpPr>
        <p:spPr>
          <a:xfrm flipH="1">
            <a:off x="256700" y="1250675"/>
            <a:ext cx="11222110" cy="4524315"/>
          </a:xfrm>
          <a:prstGeom prst="rect">
            <a:avLst/>
          </a:prstGeom>
          <a:noFill/>
        </p:spPr>
        <p:txBody>
          <a:bodyPr wrap="square" rtlCol="0">
            <a:spAutoFit/>
          </a:bodyPr>
          <a:lstStyle/>
          <a:p>
            <a:pPr marL="342900" indent="-342900">
              <a:buFont typeface="Arial" panose="020B0604020202020204" pitchFamily="34" charset="0"/>
              <a:buChar char="•"/>
            </a:pPr>
            <a:r>
              <a:rPr lang="en-US" sz="2400" i="1" dirty="0"/>
              <a:t>We have now a </a:t>
            </a:r>
            <a:r>
              <a:rPr lang="en-US" sz="2400" b="1" i="1" dirty="0"/>
              <a:t>reference version </a:t>
            </a:r>
            <a:r>
              <a:rPr lang="en-US" sz="2400" i="1" dirty="0"/>
              <a:t>(Version2.2, August 4</a:t>
            </a:r>
            <a:r>
              <a:rPr lang="en-US" sz="2400" i="1" baseline="30000" dirty="0"/>
              <a:t>th</a:t>
            </a:r>
            <a:r>
              <a:rPr lang="en-US" sz="2400" i="1" dirty="0"/>
              <a:t>) </a:t>
            </a:r>
          </a:p>
          <a:p>
            <a:pPr marL="342900" indent="-342900">
              <a:buFont typeface="Arial" panose="020B0604020202020204" pitchFamily="34" charset="0"/>
              <a:buChar char="•"/>
            </a:pPr>
            <a:endParaRPr lang="en-US" sz="2400" i="1" dirty="0"/>
          </a:p>
          <a:p>
            <a:pPr marL="342900" indent="-342900">
              <a:buFont typeface="Arial" panose="020B0604020202020204" pitchFamily="34" charset="0"/>
              <a:buChar char="•"/>
            </a:pPr>
            <a:r>
              <a:rPr lang="en-US" sz="2400" i="1" dirty="0"/>
              <a:t>We know that several authors would like to go on editing their text</a:t>
            </a:r>
          </a:p>
          <a:p>
            <a:pPr marL="800100" lvl="1" indent="-342900">
              <a:buFont typeface="Arial" panose="020B0604020202020204" pitchFamily="34" charset="0"/>
              <a:buChar char="•"/>
            </a:pPr>
            <a:r>
              <a:rPr lang="en-US" sz="2400" i="1" dirty="0"/>
              <a:t>Their dedication is appreciated</a:t>
            </a:r>
          </a:p>
          <a:p>
            <a:pPr marL="800100" lvl="1" indent="-342900">
              <a:buFont typeface="Arial" panose="020B0604020202020204" pitchFamily="34" charset="0"/>
              <a:buChar char="•"/>
            </a:pPr>
            <a:r>
              <a:rPr lang="en-US" sz="2400" i="1" dirty="0"/>
              <a:t>At the same time, should/can we work consistently on a text which is continuously modified ?</a:t>
            </a:r>
          </a:p>
          <a:p>
            <a:pPr marL="800100" lvl="1" indent="-342900">
              <a:buFont typeface="Arial" panose="020B0604020202020204" pitchFamily="34" charset="0"/>
              <a:buChar char="•"/>
            </a:pPr>
            <a:endParaRPr lang="en-US" sz="2400" i="1" dirty="0"/>
          </a:p>
          <a:p>
            <a:pPr marL="342900" indent="-342900">
              <a:buFont typeface="Arial" panose="020B0604020202020204" pitchFamily="34" charset="0"/>
              <a:buChar char="•"/>
            </a:pPr>
            <a:r>
              <a:rPr lang="en-US" sz="2400" b="1" i="1" dirty="0"/>
              <a:t>Decided during the Aug 6th meeting </a:t>
            </a:r>
            <a:r>
              <a:rPr lang="en-US" sz="2400" i="1" dirty="0"/>
              <a:t>:</a:t>
            </a:r>
          </a:p>
          <a:p>
            <a:pPr marL="342900" indent="-342900">
              <a:buFont typeface="Arial" panose="020B0604020202020204" pitchFamily="34" charset="0"/>
              <a:buChar char="•"/>
            </a:pPr>
            <a:endParaRPr lang="en-US" sz="2400" i="1" dirty="0"/>
          </a:p>
          <a:p>
            <a:pPr marL="914400" lvl="1" indent="-457200">
              <a:buFont typeface="Arial" panose="020B0604020202020204" pitchFamily="34" charset="0"/>
              <a:buChar char="•"/>
            </a:pPr>
            <a:r>
              <a:rPr lang="en-US" sz="2400" i="1" dirty="0"/>
              <a:t>In order to facilitate the Editorial Board activity, the authors are asked to group their further editing and implement them  during week September 8-12.  After September 12 any further editing has to be agreed upon with the Editorial Board. </a:t>
            </a:r>
            <a:endParaRPr lang="en-US" sz="2400" b="1" i="1" dirty="0"/>
          </a:p>
        </p:txBody>
      </p:sp>
    </p:spTree>
    <p:extLst>
      <p:ext uri="{BB962C8B-B14F-4D97-AF65-F5344CB8AC3E}">
        <p14:creationId xmlns:p14="http://schemas.microsoft.com/office/powerpoint/2010/main" val="2585546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B517B-629C-6153-5E41-D2EC041551A0}"/>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3D36823-0BFF-982A-6CFC-22C0B28A5B20}"/>
              </a:ext>
            </a:extLst>
          </p:cNvPr>
          <p:cNvSpPr>
            <a:spLocks noGrp="1"/>
          </p:cNvSpPr>
          <p:nvPr>
            <p:ph type="sldNum" sz="quarter" idx="12"/>
          </p:nvPr>
        </p:nvSpPr>
        <p:spPr/>
        <p:txBody>
          <a:bodyPr/>
          <a:lstStyle/>
          <a:p>
            <a:fld id="{5C1BF830-87C3-42F5-865E-35C573BADD1F}" type="slidenum">
              <a:rPr lang="en-US" smtClean="0"/>
              <a:t>12</a:t>
            </a:fld>
            <a:endParaRPr lang="en-US"/>
          </a:p>
        </p:txBody>
      </p:sp>
      <p:sp>
        <p:nvSpPr>
          <p:cNvPr id="9" name="Title 1">
            <a:extLst>
              <a:ext uri="{FF2B5EF4-FFF2-40B4-BE49-F238E27FC236}">
                <a16:creationId xmlns:a16="http://schemas.microsoft.com/office/drawing/2014/main" id="{CDEBED61-9D65-02DD-BFF5-AAC737634170}"/>
              </a:ext>
            </a:extLst>
          </p:cNvPr>
          <p:cNvSpPr txBox="1">
            <a:spLocks/>
          </p:cNvSpPr>
          <p:nvPr/>
        </p:nvSpPr>
        <p:spPr>
          <a:xfrm>
            <a:off x="0" y="0"/>
            <a:ext cx="10731260" cy="854074"/>
          </a:xfrm>
          <a:prstGeom prst="rect">
            <a:avLst/>
          </a:prstGeom>
          <a:solidFill>
            <a:schemeClr val="bg1">
              <a:lumMod val="95000"/>
            </a:schemeClr>
          </a:solidFill>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Editorial Board – strategy:  (2) common prescriptions  </a:t>
            </a:r>
          </a:p>
        </p:txBody>
      </p:sp>
      <p:sp>
        <p:nvSpPr>
          <p:cNvPr id="7" name="TextBox 6">
            <a:extLst>
              <a:ext uri="{FF2B5EF4-FFF2-40B4-BE49-F238E27FC236}">
                <a16:creationId xmlns:a16="http://schemas.microsoft.com/office/drawing/2014/main" id="{DF3C2B07-52D0-C1E8-D4B3-2C40C2D93755}"/>
              </a:ext>
            </a:extLst>
          </p:cNvPr>
          <p:cNvSpPr txBox="1"/>
          <p:nvPr/>
        </p:nvSpPr>
        <p:spPr>
          <a:xfrm flipH="1">
            <a:off x="397671" y="2097046"/>
            <a:ext cx="11222110" cy="2308324"/>
          </a:xfrm>
          <a:prstGeom prst="rect">
            <a:avLst/>
          </a:prstGeom>
          <a:noFill/>
        </p:spPr>
        <p:txBody>
          <a:bodyPr wrap="square" rtlCol="0">
            <a:spAutoFit/>
          </a:bodyPr>
          <a:lstStyle/>
          <a:p>
            <a:pPr marL="342900" indent="-342900">
              <a:buFont typeface="Arial" panose="020B0604020202020204" pitchFamily="34" charset="0"/>
              <a:buChar char="•"/>
            </a:pPr>
            <a:r>
              <a:rPr lang="en-US" sz="2400" b="1" i="1" dirty="0"/>
              <a:t>Which are the common prescriptions we would like to preserve, namely not giving up?</a:t>
            </a:r>
          </a:p>
          <a:p>
            <a:pPr marL="342900" indent="-342900">
              <a:buFont typeface="Arial" panose="020B0604020202020204" pitchFamily="34" charset="0"/>
              <a:buChar char="•"/>
            </a:pPr>
            <a:endParaRPr lang="en-US" sz="2400" b="1" i="1" dirty="0"/>
          </a:p>
          <a:p>
            <a:pPr marL="342900" indent="-342900">
              <a:buFont typeface="Arial" panose="020B0604020202020204" pitchFamily="34" charset="0"/>
              <a:buChar char="•"/>
            </a:pPr>
            <a:r>
              <a:rPr lang="en-US" sz="2400" i="1" dirty="0"/>
              <a:t>In the following slides we analyze the prescriptions one by one and make decisions about</a:t>
            </a:r>
          </a:p>
          <a:p>
            <a:pPr marL="800100" lvl="1" indent="-342900">
              <a:buFont typeface="Arial" panose="020B0604020202020204" pitchFamily="34" charset="0"/>
              <a:buChar char="•"/>
            </a:pPr>
            <a:endParaRPr lang="en-US" sz="2400" i="1" dirty="0"/>
          </a:p>
        </p:txBody>
      </p:sp>
    </p:spTree>
    <p:extLst>
      <p:ext uri="{BB962C8B-B14F-4D97-AF65-F5344CB8AC3E}">
        <p14:creationId xmlns:p14="http://schemas.microsoft.com/office/powerpoint/2010/main" val="3410502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33180-3FD4-460E-9DCF-9699EEC397FD}"/>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E00C1FD5-D7BC-1867-2CD9-317BFBDA4F49}"/>
              </a:ext>
            </a:extLst>
          </p:cNvPr>
          <p:cNvSpPr txBox="1">
            <a:spLocks/>
          </p:cNvSpPr>
          <p:nvPr/>
        </p:nvSpPr>
        <p:spPr>
          <a:xfrm>
            <a:off x="838200" y="1412105"/>
            <a:ext cx="10515600" cy="288638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u="sng" dirty="0">
                <a:latin typeface="Arial" panose="020B0604020202020204" pitchFamily="34" charset="0"/>
                <a:cs typeface="Arial" panose="020B0604020202020204" pitchFamily="34" charset="0"/>
              </a:rPr>
              <a:t>This is a prescription already fixed for Version0 and Version1 and often disattended</a:t>
            </a:r>
          </a:p>
          <a:p>
            <a:pPr marL="571500" indent="-571500">
              <a:buFont typeface="Arial" panose="020B0604020202020204" pitchFamily="34" charset="0"/>
              <a:buChar char="•"/>
            </a:pPr>
            <a:endParaRPr lang="en-US" sz="2400" b="1" dirty="0">
              <a:latin typeface="Arial" panose="020B0604020202020204" pitchFamily="34" charset="0"/>
              <a:cs typeface="Arial" panose="020B0604020202020204" pitchFamily="34" charset="0"/>
            </a:endParaRPr>
          </a:p>
          <a:p>
            <a:pPr marL="342900" marR="0" lvl="0" indent="-342900">
              <a:lnSpc>
                <a:spcPct val="115000"/>
              </a:lnSpc>
              <a:buFont typeface="Arial" panose="020B0604020202020204" pitchFamily="34" charset="0"/>
              <a:buChar char="•"/>
            </a:pPr>
            <a:r>
              <a:rPr lang="en-US" sz="2000" dirty="0">
                <a:latin typeface="Arial" panose="020B0604020202020204" pitchFamily="34" charset="0"/>
                <a:cs typeface="Arial" panose="020B0604020202020204" pitchFamily="34" charset="0"/>
                <a:sym typeface="Wingdings" panose="05000000000000000000" pitchFamily="2" charset="2"/>
              </a:rPr>
              <a:t>Please follow the “Guidelines for Reproducing TDR Plots” </a:t>
            </a:r>
          </a:p>
          <a:p>
            <a:pPr marL="342900" marR="0" lvl="0" indent="-342900">
              <a:lnSpc>
                <a:spcPct val="115000"/>
              </a:lnSpc>
              <a:buFont typeface="Arial" panose="020B0604020202020204" pitchFamily="34" charset="0"/>
              <a:buChar char="•"/>
            </a:pPr>
            <a:r>
              <a:rPr lang="en-US" sz="2000" dirty="0">
                <a:latin typeface="Arial" panose="020B0604020202020204" pitchFamily="34" charset="0"/>
                <a:cs typeface="Arial" panose="020B0604020202020204" pitchFamily="34" charset="0"/>
                <a:sym typeface="Wingdings" panose="05000000000000000000" pitchFamily="2" charset="2"/>
              </a:rPr>
              <a:t>In </a:t>
            </a:r>
            <a:r>
              <a:rPr lang="en-US" sz="2000" dirty="0" err="1">
                <a:latin typeface="Arial" panose="020B0604020202020204" pitchFamily="34" charset="0"/>
                <a:cs typeface="Arial" panose="020B0604020202020204" pitchFamily="34" charset="0"/>
                <a:sym typeface="Wingdings" panose="05000000000000000000" pitchFamily="2" charset="2"/>
              </a:rPr>
              <a:t>Zenodo</a:t>
            </a:r>
            <a:r>
              <a:rPr lang="en-US" sz="2000" dirty="0">
                <a:latin typeface="Arial" panose="020B0604020202020204" pitchFamily="34" charset="0"/>
                <a:cs typeface="Arial" panose="020B0604020202020204" pitchFamily="34" charset="0"/>
                <a:sym typeface="Wingdings" panose="05000000000000000000" pitchFamily="2" charset="2"/>
              </a:rPr>
              <a:t>: </a:t>
            </a:r>
            <a:r>
              <a:rPr lang="en-US" sz="2000" dirty="0">
                <a:latin typeface="Arial" panose="020B0604020202020204" pitchFamily="34" charset="0"/>
                <a:cs typeface="Arial" panose="020B0604020202020204" pitchFamily="34" charset="0"/>
                <a:sym typeface="Wingdings" panose="05000000000000000000" pitchFamily="2" charset="2"/>
                <a:hlinkClick r:id="rId2"/>
              </a:rPr>
              <a:t>https://zenodo.org/records/14170704</a:t>
            </a:r>
            <a:endParaRPr lang="en-US" sz="2000" dirty="0">
              <a:latin typeface="Arial" panose="020B0604020202020204" pitchFamily="34" charset="0"/>
              <a:cs typeface="Arial" panose="020B0604020202020204" pitchFamily="34" charset="0"/>
              <a:sym typeface="Wingdings" panose="05000000000000000000" pitchFamily="2" charset="2"/>
            </a:endParaRPr>
          </a:p>
          <a:p>
            <a:pPr marL="800100" lvl="1" indent="-342900">
              <a:lnSpc>
                <a:spcPct val="115000"/>
              </a:lnSpc>
              <a:buFont typeface="Arial" panose="020B0604020202020204" pitchFamily="34" charset="0"/>
              <a:buChar char="•"/>
            </a:pPr>
            <a:r>
              <a:rPr lang="en-US" sz="2000" dirty="0">
                <a:latin typeface="Arial" panose="020B0604020202020204" pitchFamily="34" charset="0"/>
                <a:cs typeface="Arial" panose="020B0604020202020204" pitchFamily="34" charset="0"/>
                <a:sym typeface="Wingdings" panose="05000000000000000000" pitchFamily="2" charset="2"/>
              </a:rPr>
              <a:t>Accessible ONLY to those registered in the </a:t>
            </a:r>
            <a:r>
              <a:rPr lang="en-US" sz="2000" dirty="0" err="1">
                <a:latin typeface="Arial" panose="020B0604020202020204" pitchFamily="34" charset="0"/>
                <a:cs typeface="Arial" panose="020B0604020202020204" pitchFamily="34" charset="0"/>
                <a:sym typeface="Wingdings" panose="05000000000000000000" pitchFamily="2" charset="2"/>
              </a:rPr>
              <a:t>Zenodo</a:t>
            </a:r>
            <a:r>
              <a:rPr lang="en-US" sz="2000" dirty="0">
                <a:latin typeface="Arial" panose="020B0604020202020204" pitchFamily="34" charset="0"/>
                <a:cs typeface="Arial" panose="020B0604020202020204" pitchFamily="34" charset="0"/>
                <a:sym typeface="Wingdings" panose="05000000000000000000" pitchFamily="2" charset="2"/>
              </a:rPr>
              <a:t> </a:t>
            </a:r>
            <a:r>
              <a:rPr lang="en-US" sz="2000" dirty="0" err="1">
                <a:latin typeface="Arial" panose="020B0604020202020204" pitchFamily="34" charset="0"/>
                <a:cs typeface="Arial" panose="020B0604020202020204" pitchFamily="34" charset="0"/>
                <a:sym typeface="Wingdings" panose="05000000000000000000" pitchFamily="2" charset="2"/>
              </a:rPr>
              <a:t>ePIC</a:t>
            </a:r>
            <a:r>
              <a:rPr lang="en-US" sz="2000" dirty="0">
                <a:latin typeface="Arial" panose="020B0604020202020204" pitchFamily="34" charset="0"/>
                <a:cs typeface="Arial" panose="020B0604020202020204" pitchFamily="34" charset="0"/>
                <a:sym typeface="Wingdings" panose="05000000000000000000" pitchFamily="2" charset="2"/>
              </a:rPr>
              <a:t> Community</a:t>
            </a:r>
          </a:p>
          <a:p>
            <a:pPr marL="800100" lvl="1" indent="-342900">
              <a:lnSpc>
                <a:spcPct val="115000"/>
              </a:lnSpc>
              <a:buFont typeface="Arial" panose="020B0604020202020204" pitchFamily="34" charset="0"/>
              <a:buChar char="•"/>
            </a:pPr>
            <a:r>
              <a:rPr lang="en-US" sz="2000" i="1" dirty="0">
                <a:latin typeface="Arial" panose="020B0604020202020204" pitchFamily="34" charset="0"/>
                <a:cs typeface="Arial" panose="020B0604020202020204" pitchFamily="34" charset="0"/>
                <a:sym typeface="Wingdings" panose="05000000000000000000" pitchFamily="2" charset="2"/>
              </a:rPr>
              <a:t>Should we recall people how to register ?</a:t>
            </a:r>
          </a:p>
          <a:p>
            <a:pPr marL="800100" lvl="1" indent="-342900">
              <a:lnSpc>
                <a:spcPct val="115000"/>
              </a:lnSpc>
              <a:buFont typeface="Arial" panose="020B0604020202020204" pitchFamily="34" charset="0"/>
              <a:buChar char="•"/>
            </a:pPr>
            <a:endParaRPr lang="en-US" sz="2000" dirty="0">
              <a:latin typeface="Arial" panose="020B0604020202020204" pitchFamily="34" charset="0"/>
              <a:cs typeface="Arial" panose="020B0604020202020204" pitchFamily="34" charset="0"/>
              <a:sym typeface="Wingdings" panose="05000000000000000000" pitchFamily="2" charset="2"/>
            </a:endParaRPr>
          </a:p>
          <a:p>
            <a:pPr marL="800100" lvl="1" indent="-342900">
              <a:lnSpc>
                <a:spcPct val="115000"/>
              </a:lnSpc>
              <a:buFont typeface="Arial" panose="020B0604020202020204" pitchFamily="34" charset="0"/>
              <a:buChar char="•"/>
            </a:pPr>
            <a:endParaRPr lang="en-US" sz="100" dirty="0">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D141780A-A702-4579-BFAF-B43D9F7366F8}"/>
              </a:ext>
            </a:extLst>
          </p:cNvPr>
          <p:cNvSpPr>
            <a:spLocks noGrp="1"/>
          </p:cNvSpPr>
          <p:nvPr>
            <p:ph type="sldNum" sz="quarter" idx="12"/>
          </p:nvPr>
        </p:nvSpPr>
        <p:spPr/>
        <p:txBody>
          <a:bodyPr/>
          <a:lstStyle/>
          <a:p>
            <a:fld id="{5C1BF830-87C3-42F5-865E-35C573BADD1F}" type="slidenum">
              <a:rPr lang="en-US" smtClean="0"/>
              <a:t>13</a:t>
            </a:fld>
            <a:endParaRPr lang="en-US"/>
          </a:p>
        </p:txBody>
      </p:sp>
      <p:sp>
        <p:nvSpPr>
          <p:cNvPr id="9" name="Title 1">
            <a:extLst>
              <a:ext uri="{FF2B5EF4-FFF2-40B4-BE49-F238E27FC236}">
                <a16:creationId xmlns:a16="http://schemas.microsoft.com/office/drawing/2014/main" id="{4BAE297A-D8FA-0340-4752-D3BAC2F8243A}"/>
              </a:ext>
            </a:extLst>
          </p:cNvPr>
          <p:cNvSpPr txBox="1">
            <a:spLocks/>
          </p:cNvSpPr>
          <p:nvPr/>
        </p:nvSpPr>
        <p:spPr>
          <a:xfrm>
            <a:off x="838200" y="0"/>
            <a:ext cx="10515600"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FIGURES  -  metadata</a:t>
            </a:r>
          </a:p>
        </p:txBody>
      </p:sp>
    </p:spTree>
    <p:extLst>
      <p:ext uri="{BB962C8B-B14F-4D97-AF65-F5344CB8AC3E}">
        <p14:creationId xmlns:p14="http://schemas.microsoft.com/office/powerpoint/2010/main" val="3182704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668EA-889D-C282-A2BB-D622E2E51398}"/>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8D3AD53-CB35-5BA5-FBB5-04CA47087347}"/>
              </a:ext>
            </a:extLst>
          </p:cNvPr>
          <p:cNvSpPr>
            <a:spLocks noGrp="1"/>
          </p:cNvSpPr>
          <p:nvPr>
            <p:ph type="sldNum" sz="quarter" idx="12"/>
          </p:nvPr>
        </p:nvSpPr>
        <p:spPr/>
        <p:txBody>
          <a:bodyPr/>
          <a:lstStyle/>
          <a:p>
            <a:fld id="{5C1BF830-87C3-42F5-865E-35C573BADD1F}" type="slidenum">
              <a:rPr lang="en-US" smtClean="0"/>
              <a:t>14</a:t>
            </a:fld>
            <a:endParaRPr lang="en-US"/>
          </a:p>
        </p:txBody>
      </p:sp>
      <p:sp>
        <p:nvSpPr>
          <p:cNvPr id="9" name="Title 1">
            <a:extLst>
              <a:ext uri="{FF2B5EF4-FFF2-40B4-BE49-F238E27FC236}">
                <a16:creationId xmlns:a16="http://schemas.microsoft.com/office/drawing/2014/main" id="{C6A7038E-013D-1858-DF05-DE6A97A42A78}"/>
              </a:ext>
            </a:extLst>
          </p:cNvPr>
          <p:cNvSpPr txBox="1">
            <a:spLocks/>
          </p:cNvSpPr>
          <p:nvPr/>
        </p:nvSpPr>
        <p:spPr>
          <a:xfrm>
            <a:off x="838200" y="0"/>
            <a:ext cx="10515600"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General Aspects </a:t>
            </a:r>
          </a:p>
        </p:txBody>
      </p:sp>
      <p:sp>
        <p:nvSpPr>
          <p:cNvPr id="2" name="Title 1">
            <a:extLst>
              <a:ext uri="{FF2B5EF4-FFF2-40B4-BE49-F238E27FC236}">
                <a16:creationId xmlns:a16="http://schemas.microsoft.com/office/drawing/2014/main" id="{4E1A839A-5F3D-C4FB-ADC1-3AD05F621DBB}"/>
              </a:ext>
            </a:extLst>
          </p:cNvPr>
          <p:cNvSpPr txBox="1">
            <a:spLocks/>
          </p:cNvSpPr>
          <p:nvPr/>
        </p:nvSpPr>
        <p:spPr>
          <a:xfrm>
            <a:off x="682401" y="1453581"/>
            <a:ext cx="10515600" cy="39508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endParaRPr lang="en-US" sz="2400" b="1" dirty="0"/>
          </a:p>
          <a:p>
            <a:pPr marL="342900" marR="0" lvl="0" indent="-342900">
              <a:lnSpc>
                <a:spcPct val="115000"/>
              </a:lnSpc>
              <a:buFont typeface="Arial" panose="020B0604020202020204" pitchFamily="34" charset="0"/>
              <a:buChar char="•"/>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Generic statements to be removed</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15000"/>
              </a:lnSpc>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Example from section REQUIREMENT:</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2000" i="1" kern="100" dirty="0">
                <a:effectLst/>
                <a:latin typeface="Aptos" panose="020B0004020202020204" pitchFamily="34" charset="0"/>
                <a:ea typeface="Aptos" panose="020B0004020202020204" pitchFamily="34" charset="0"/>
                <a:cs typeface="Times New Roman" panose="02020603050405020304" pitchFamily="18" charset="0"/>
              </a:rPr>
              <a:t>The subsystem meets</a:t>
            </a:r>
            <a:r>
              <a:rPr lang="en-US" sz="2000" b="1" i="1" kern="100" dirty="0">
                <a:effectLst/>
                <a:latin typeface="Aptos" panose="020B0004020202020204" pitchFamily="34" charset="0"/>
                <a:ea typeface="Aptos" panose="020B0004020202020204" pitchFamily="34" charset="0"/>
                <a:cs typeface="Times New Roman" panose="02020603050405020304" pitchFamily="18" charset="0"/>
              </a:rPr>
              <a:t> </a:t>
            </a:r>
            <a:r>
              <a:rPr lang="en-US" sz="2000" i="1" kern="100" dirty="0">
                <a:effectLst/>
                <a:latin typeface="Aptos" panose="020B0004020202020204" pitchFamily="34" charset="0"/>
                <a:ea typeface="Aptos" panose="020B0004020202020204" pitchFamily="34" charset="0"/>
                <a:cs typeface="Times New Roman" panose="02020603050405020304" pitchFamily="18" charset="0"/>
              </a:rPr>
              <a:t>the stringent physics requirements set by the EIC program</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If such a statement is included it must refer to specific requirements supported by quantitative figures.</a:t>
            </a:r>
          </a:p>
          <a:p>
            <a:pPr marL="457200" marR="0">
              <a:lnSpc>
                <a:spcPct val="115000"/>
              </a:lnSpc>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Arial" panose="020B0604020202020204" pitchFamily="34" charset="0"/>
              <a:buChar char="•"/>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Additional Material</a:t>
            </a:r>
            <a:endParaRPr lang="en-US" sz="2000" b="1" kern="100" dirty="0">
              <a:latin typeface="Aptos" panose="020B0004020202020204" pitchFamily="34" charset="0"/>
              <a:ea typeface="Aptos" panose="020B0004020202020204" pitchFamily="34" charset="0"/>
              <a:cs typeface="Times New Roman" panose="02020603050405020304" pitchFamily="18" charset="0"/>
            </a:endParaRPr>
          </a:p>
          <a:p>
            <a:pPr marL="800100" lvl="1" indent="-342900">
              <a:lnSpc>
                <a:spcPct val="115000"/>
              </a:lnSpc>
              <a:buFont typeface="Arial" panose="020B0604020202020204" pitchFamily="34" charset="0"/>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The Additional Material has to be removed and become </a:t>
            </a:r>
            <a:r>
              <a:rPr lang="en-US" sz="2000" kern="100" dirty="0" err="1">
                <a:effectLst/>
                <a:latin typeface="Aptos" panose="020B0004020202020204" pitchFamily="34" charset="0"/>
                <a:ea typeface="Aptos" panose="020B0004020202020204" pitchFamily="34" charset="0"/>
                <a:cs typeface="Times New Roman" panose="02020603050405020304" pitchFamily="18" charset="0"/>
              </a:rPr>
              <a:t>ePIC</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TNs</a:t>
            </a:r>
            <a:r>
              <a:rPr lang="en-US" sz="2000" kern="100" dirty="0">
                <a:latin typeface="Aptos" panose="020B0004020202020204" pitchFamily="34" charset="0"/>
                <a:ea typeface="Aptos" panose="020B0004020202020204" pitchFamily="34" charset="0"/>
                <a:cs typeface="Times New Roman" panose="02020603050405020304" pitchFamily="18" charset="0"/>
              </a:rPr>
              <a:t> and/or future NIMA papers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800100" lvl="1" indent="-342900">
              <a:lnSpc>
                <a:spcPct val="115000"/>
              </a:lnSpc>
              <a:buFont typeface="Arial" panose="020B0604020202020204" pitchFamily="34" charset="0"/>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Please</a:t>
            </a:r>
            <a:r>
              <a:rPr lang="en-US" sz="2000" kern="100" dirty="0">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 note that: </a:t>
            </a:r>
            <a:r>
              <a:rPr lang="en-US" sz="2000" kern="100" dirty="0">
                <a:latin typeface="Aptos" panose="020B0004020202020204" pitchFamily="34" charset="0"/>
                <a:ea typeface="Aptos" panose="020B0004020202020204" pitchFamily="34" charset="0"/>
                <a:cs typeface="Times New Roman" panose="02020603050405020304" pitchFamily="18" charset="0"/>
              </a:rPr>
              <a:t>all the essential information should be included in the </a:t>
            </a:r>
            <a:r>
              <a:rPr lang="en-US" sz="2000" b="1" kern="100" dirty="0" err="1">
                <a:latin typeface="Aptos" panose="020B0004020202020204" pitchFamily="34" charset="0"/>
                <a:ea typeface="Aptos" panose="020B0004020202020204" pitchFamily="34" charset="0"/>
                <a:cs typeface="Times New Roman" panose="02020603050405020304" pitchFamily="18" charset="0"/>
              </a:rPr>
              <a:t>preTDR</a:t>
            </a:r>
            <a:r>
              <a:rPr lang="en-US" sz="2000" b="1" kern="100" dirty="0">
                <a:latin typeface="Aptos" panose="020B0004020202020204" pitchFamily="34" charset="0"/>
                <a:ea typeface="Aptos" panose="020B0004020202020204" pitchFamily="34" charset="0"/>
                <a:cs typeface="Times New Roman" panose="02020603050405020304" pitchFamily="18" charset="0"/>
              </a:rPr>
              <a:t> text</a:t>
            </a:r>
            <a:r>
              <a:rPr lang="en-US" sz="2000" kern="100" dirty="0">
                <a:latin typeface="Aptos" panose="020B0004020202020204" pitchFamily="34" charset="0"/>
                <a:ea typeface="Aptos" panose="020B0004020202020204" pitchFamily="34" charset="0"/>
                <a:cs typeface="Times New Roman" panose="02020603050405020304" pitchFamily="18" charset="0"/>
              </a:rPr>
              <a:t>, which must be </a:t>
            </a:r>
            <a:r>
              <a:rPr lang="en-US" sz="2000" b="1" kern="100" dirty="0">
                <a:latin typeface="Aptos" panose="020B0004020202020204" pitchFamily="34" charset="0"/>
                <a:ea typeface="Aptos" panose="020B0004020202020204" pitchFamily="34" charset="0"/>
                <a:cs typeface="Times New Roman" panose="02020603050405020304" pitchFamily="18" charset="0"/>
              </a:rPr>
              <a:t>self-contained; </a:t>
            </a:r>
            <a:r>
              <a:rPr lang="en-US" sz="2000" kern="100" dirty="0">
                <a:latin typeface="Aptos" panose="020B0004020202020204" pitchFamily="34" charset="0"/>
                <a:ea typeface="Aptos" panose="020B0004020202020204" pitchFamily="34" charset="0"/>
                <a:cs typeface="Times New Roman" panose="02020603050405020304" pitchFamily="18" charset="0"/>
              </a:rPr>
              <a:t>TN notes enrich and offer more details.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1028700" lvl="1" indent="-571500">
              <a:buFont typeface="Arial" panose="020B0604020202020204" pitchFamily="34" charset="0"/>
              <a:buChar char="•"/>
            </a:pPr>
            <a:endParaRPr lang="en-US" sz="2400" dirty="0"/>
          </a:p>
        </p:txBody>
      </p:sp>
    </p:spTree>
    <p:extLst>
      <p:ext uri="{BB962C8B-B14F-4D97-AF65-F5344CB8AC3E}">
        <p14:creationId xmlns:p14="http://schemas.microsoft.com/office/powerpoint/2010/main" val="120361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F3BD3-89D6-0197-8787-5E56C7F45812}"/>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ED722E-146D-033D-C30D-A8027B18C0D5}"/>
              </a:ext>
            </a:extLst>
          </p:cNvPr>
          <p:cNvSpPr>
            <a:spLocks noGrp="1"/>
          </p:cNvSpPr>
          <p:nvPr>
            <p:ph type="ftr" sz="quarter" idx="11"/>
          </p:nvPr>
        </p:nvSpPr>
        <p:spPr/>
        <p:txBody>
          <a:bodyPr/>
          <a:lstStyle/>
          <a:p>
            <a:r>
              <a:rPr lang="it-IT" dirty="0"/>
              <a:t>                   </a:t>
            </a:r>
            <a:endParaRPr lang="en-US" dirty="0"/>
          </a:p>
        </p:txBody>
      </p:sp>
      <p:sp>
        <p:nvSpPr>
          <p:cNvPr id="4" name="Slide Number Placeholder 3">
            <a:extLst>
              <a:ext uri="{FF2B5EF4-FFF2-40B4-BE49-F238E27FC236}">
                <a16:creationId xmlns:a16="http://schemas.microsoft.com/office/drawing/2014/main" id="{3FA05D24-A059-F59F-1D46-D4DF6F7631D8}"/>
              </a:ext>
            </a:extLst>
          </p:cNvPr>
          <p:cNvSpPr>
            <a:spLocks noGrp="1"/>
          </p:cNvSpPr>
          <p:nvPr>
            <p:ph type="sldNum" sz="quarter" idx="12"/>
          </p:nvPr>
        </p:nvSpPr>
        <p:spPr/>
        <p:txBody>
          <a:bodyPr/>
          <a:lstStyle/>
          <a:p>
            <a:fld id="{5C1BF830-87C3-42F5-865E-35C573BADD1F}" type="slidenum">
              <a:rPr lang="en-US" smtClean="0"/>
              <a:t>15</a:t>
            </a:fld>
            <a:endParaRPr lang="en-US"/>
          </a:p>
        </p:txBody>
      </p:sp>
      <p:sp>
        <p:nvSpPr>
          <p:cNvPr id="5" name="TextBox 4">
            <a:extLst>
              <a:ext uri="{FF2B5EF4-FFF2-40B4-BE49-F238E27FC236}">
                <a16:creationId xmlns:a16="http://schemas.microsoft.com/office/drawing/2014/main" id="{D7C9108F-13AD-6F51-9A1D-A56E16E20B5E}"/>
              </a:ext>
            </a:extLst>
          </p:cNvPr>
          <p:cNvSpPr txBox="1"/>
          <p:nvPr/>
        </p:nvSpPr>
        <p:spPr>
          <a:xfrm>
            <a:off x="279335" y="0"/>
            <a:ext cx="11633330" cy="707886"/>
          </a:xfrm>
          <a:prstGeom prst="rect">
            <a:avLst/>
          </a:prstGeom>
          <a:noFill/>
        </p:spPr>
        <p:txBody>
          <a:bodyPr wrap="square">
            <a:spAutoFit/>
          </a:bodyPr>
          <a:lstStyle/>
          <a:p>
            <a:r>
              <a:rPr lang="en-US" sz="4000" dirty="0">
                <a:solidFill>
                  <a:srgbClr val="33CCFF"/>
                </a:solidFill>
              </a:rPr>
              <a:t>About REQUIREMENTS</a:t>
            </a:r>
          </a:p>
        </p:txBody>
      </p:sp>
      <p:sp>
        <p:nvSpPr>
          <p:cNvPr id="10" name="Date Placeholder 1">
            <a:extLst>
              <a:ext uri="{FF2B5EF4-FFF2-40B4-BE49-F238E27FC236}">
                <a16:creationId xmlns:a16="http://schemas.microsoft.com/office/drawing/2014/main" id="{D000D3B9-453D-B5C0-69FE-830B4E3B9D5B}"/>
              </a:ext>
            </a:extLst>
          </p:cNvPr>
          <p:cNvSpPr>
            <a:spLocks noGrp="1"/>
          </p:cNvSpPr>
          <p:nvPr>
            <p:ph type="dt" sz="half" idx="10"/>
          </p:nvPr>
        </p:nvSpPr>
        <p:spPr>
          <a:xfrm>
            <a:off x="838200" y="6356350"/>
            <a:ext cx="2743200" cy="365125"/>
          </a:xfrm>
        </p:spPr>
        <p:txBody>
          <a:bodyPr/>
          <a:lstStyle/>
          <a:p>
            <a:r>
              <a:rPr lang="en-US" dirty="0"/>
              <a:t>                   </a:t>
            </a:r>
          </a:p>
        </p:txBody>
      </p:sp>
      <p:sp>
        <p:nvSpPr>
          <p:cNvPr id="6" name="Title 1">
            <a:extLst>
              <a:ext uri="{FF2B5EF4-FFF2-40B4-BE49-F238E27FC236}">
                <a16:creationId xmlns:a16="http://schemas.microsoft.com/office/drawing/2014/main" id="{008E4C17-2F02-2A9B-CC04-FDAA2480993C}"/>
              </a:ext>
            </a:extLst>
          </p:cNvPr>
          <p:cNvSpPr txBox="1">
            <a:spLocks/>
          </p:cNvSpPr>
          <p:nvPr/>
        </p:nvSpPr>
        <p:spPr>
          <a:xfrm>
            <a:off x="167391" y="1156518"/>
            <a:ext cx="11633330" cy="3646757"/>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2400" b="1" dirty="0"/>
          </a:p>
          <a:p>
            <a:pPr marL="171450" marR="0" lvl="0" indent="-171450">
              <a:lnSpc>
                <a:spcPct val="115000"/>
              </a:lnSpc>
              <a:buFont typeface="Arial" panose="020B0604020202020204" pitchFamily="34" charset="0"/>
              <a:buChar char="•"/>
            </a:pPr>
            <a:r>
              <a:rPr lang="en-US" sz="2400" b="1" kern="100" dirty="0">
                <a:effectLst/>
                <a:latin typeface="Arial" panose="020B0604020202020204" pitchFamily="34" charset="0"/>
                <a:ea typeface="Aptos" panose="020B0004020202020204" pitchFamily="34" charset="0"/>
                <a:cs typeface="Arial" panose="020B0604020202020204" pitchFamily="34" charset="0"/>
              </a:rPr>
              <a:t>The official table of Project Requirements has been made available to the Collaboration: </a:t>
            </a:r>
          </a:p>
          <a:p>
            <a:pPr marR="0" lvl="0">
              <a:lnSpc>
                <a:spcPct val="115000"/>
              </a:lnSpc>
            </a:pPr>
            <a:r>
              <a:rPr lang="en-US" sz="2400" b="1" kern="100" dirty="0">
                <a:latin typeface="Arial" panose="020B0604020202020204" pitchFamily="34" charset="0"/>
                <a:ea typeface="Aptos" panose="020B0004020202020204" pitchFamily="34" charset="0"/>
                <a:cs typeface="Arial" panose="020B0604020202020204" pitchFamily="34" charset="0"/>
              </a:rPr>
              <a:t>  </a:t>
            </a:r>
            <a:r>
              <a:rPr lang="en-US" sz="2200" b="1" kern="100" dirty="0">
                <a:effectLst/>
                <a:latin typeface="Arial" panose="020B0604020202020204" pitchFamily="34" charset="0"/>
                <a:ea typeface="Aptos" panose="020B0004020202020204" pitchFamily="34" charset="0"/>
                <a:cs typeface="Arial" panose="020B0604020202020204" pitchFamily="34" charset="0"/>
              </a:rPr>
              <a:t>https://indico.bnl.gov/event/27584/attachments/61023/104859/20241205-Requirements.xlsx</a:t>
            </a:r>
          </a:p>
          <a:p>
            <a:pPr marL="800100" marR="0" indent="-342900">
              <a:lnSpc>
                <a:spcPct val="115000"/>
              </a:lnSpc>
              <a:buFont typeface="Arial" panose="020B0604020202020204" pitchFamily="34" charset="0"/>
              <a:buChar char="•"/>
            </a:pPr>
            <a:r>
              <a:rPr lang="en-US" sz="2400" kern="100" dirty="0">
                <a:effectLst/>
                <a:latin typeface="Arial" panose="020B0604020202020204" pitchFamily="34" charset="0"/>
                <a:ea typeface="Aptos" panose="020B0004020202020204" pitchFamily="34" charset="0"/>
                <a:cs typeface="Arial" panose="020B0604020202020204" pitchFamily="34" charset="0"/>
              </a:rPr>
              <a:t>Please use the “Performance requirements” as a checklist: them all should be addressed in the </a:t>
            </a:r>
            <a:r>
              <a:rPr lang="en-US" sz="2400" kern="100" dirty="0" err="1">
                <a:effectLst/>
                <a:latin typeface="Arial" panose="020B0604020202020204" pitchFamily="34" charset="0"/>
                <a:ea typeface="Aptos" panose="020B0004020202020204" pitchFamily="34" charset="0"/>
                <a:cs typeface="Arial" panose="020B0604020202020204" pitchFamily="34" charset="0"/>
              </a:rPr>
              <a:t>preTDR</a:t>
            </a:r>
            <a:r>
              <a:rPr lang="en-US" sz="2400" kern="100" dirty="0">
                <a:effectLst/>
                <a:latin typeface="Arial" panose="020B0604020202020204" pitchFamily="34" charset="0"/>
                <a:ea typeface="Aptos" panose="020B0004020202020204" pitchFamily="34" charset="0"/>
                <a:cs typeface="Arial" panose="020B0604020202020204" pitchFamily="34" charset="0"/>
              </a:rPr>
              <a:t>;</a:t>
            </a:r>
          </a:p>
          <a:p>
            <a:pPr marL="800100" marR="0" indent="-342900">
              <a:lnSpc>
                <a:spcPct val="115000"/>
              </a:lnSpc>
              <a:buFont typeface="Arial" panose="020B0604020202020204" pitchFamily="34" charset="0"/>
              <a:buChar char="•"/>
            </a:pPr>
            <a:r>
              <a:rPr lang="en-US" sz="2400" kern="100" dirty="0">
                <a:latin typeface="Arial" panose="020B0604020202020204" pitchFamily="34" charset="0"/>
                <a:ea typeface="Aptos" panose="020B0004020202020204" pitchFamily="34" charset="0"/>
                <a:cs typeface="Arial" panose="020B0604020202020204" pitchFamily="34" charset="0"/>
                <a:sym typeface="Wingdings" panose="05000000000000000000" pitchFamily="2" charset="2"/>
              </a:rPr>
              <a:t>At the same time, please, notice that not all need to be address in the DSC-dedicated subsection (for examples, aspects of mechanics and integration can be addressed in the Integration subsection). </a:t>
            </a:r>
          </a:p>
          <a:p>
            <a:pPr marL="800100" marR="0" indent="-342900">
              <a:lnSpc>
                <a:spcPct val="115000"/>
              </a:lnSpc>
              <a:buFont typeface="Arial" panose="020B0604020202020204" pitchFamily="34" charset="0"/>
              <a:buChar char="•"/>
            </a:pPr>
            <a:r>
              <a:rPr lang="en-US" sz="2400" i="1" kern="100" dirty="0">
                <a:latin typeface="Arial" panose="020B0604020202020204" pitchFamily="34" charset="0"/>
                <a:ea typeface="Aptos" panose="020B0004020202020204" pitchFamily="34" charset="0"/>
                <a:cs typeface="Arial" panose="020B0604020202020204" pitchFamily="34" charset="0"/>
                <a:sym typeface="Wingdings" panose="05000000000000000000" pitchFamily="2" charset="2"/>
              </a:rPr>
              <a:t>The sharing of this material between DSC-subsection and detector-global subsection is not obvious. Is this prescription problematic ?</a:t>
            </a:r>
          </a:p>
        </p:txBody>
      </p:sp>
    </p:spTree>
    <p:extLst>
      <p:ext uri="{BB962C8B-B14F-4D97-AF65-F5344CB8AC3E}">
        <p14:creationId xmlns:p14="http://schemas.microsoft.com/office/powerpoint/2010/main" val="3753802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2ABED-D1BE-FCE1-6FC1-DE54564937B8}"/>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B4E78117-C2A0-7646-40E9-EDFF455BD5AC}"/>
              </a:ext>
            </a:extLst>
          </p:cNvPr>
          <p:cNvSpPr>
            <a:spLocks noGrp="1"/>
          </p:cNvSpPr>
          <p:nvPr>
            <p:ph type="ftr" sz="quarter" idx="11"/>
          </p:nvPr>
        </p:nvSpPr>
        <p:spPr/>
        <p:txBody>
          <a:bodyPr/>
          <a:lstStyle/>
          <a:p>
            <a:r>
              <a:rPr lang="it-IT" dirty="0"/>
              <a:t>                   </a:t>
            </a:r>
            <a:endParaRPr lang="en-US" dirty="0"/>
          </a:p>
        </p:txBody>
      </p:sp>
      <p:sp>
        <p:nvSpPr>
          <p:cNvPr id="4" name="Slide Number Placeholder 3">
            <a:extLst>
              <a:ext uri="{FF2B5EF4-FFF2-40B4-BE49-F238E27FC236}">
                <a16:creationId xmlns:a16="http://schemas.microsoft.com/office/drawing/2014/main" id="{E6C8F46C-FA1F-5D27-AA7B-CB7F404AC6AB}"/>
              </a:ext>
            </a:extLst>
          </p:cNvPr>
          <p:cNvSpPr>
            <a:spLocks noGrp="1"/>
          </p:cNvSpPr>
          <p:nvPr>
            <p:ph type="sldNum" sz="quarter" idx="12"/>
          </p:nvPr>
        </p:nvSpPr>
        <p:spPr/>
        <p:txBody>
          <a:bodyPr/>
          <a:lstStyle/>
          <a:p>
            <a:fld id="{5C1BF830-87C3-42F5-865E-35C573BADD1F}" type="slidenum">
              <a:rPr lang="en-US" smtClean="0"/>
              <a:t>16</a:t>
            </a:fld>
            <a:endParaRPr lang="en-US"/>
          </a:p>
        </p:txBody>
      </p:sp>
      <p:sp>
        <p:nvSpPr>
          <p:cNvPr id="5" name="TextBox 4">
            <a:extLst>
              <a:ext uri="{FF2B5EF4-FFF2-40B4-BE49-F238E27FC236}">
                <a16:creationId xmlns:a16="http://schemas.microsoft.com/office/drawing/2014/main" id="{A179841F-0045-9F87-C3BF-E3101913AFF9}"/>
              </a:ext>
            </a:extLst>
          </p:cNvPr>
          <p:cNvSpPr txBox="1"/>
          <p:nvPr/>
        </p:nvSpPr>
        <p:spPr>
          <a:xfrm>
            <a:off x="279335" y="0"/>
            <a:ext cx="11633330" cy="646331"/>
          </a:xfrm>
          <a:prstGeom prst="rect">
            <a:avLst/>
          </a:prstGeom>
          <a:noFill/>
        </p:spPr>
        <p:txBody>
          <a:bodyPr wrap="square">
            <a:spAutoFit/>
          </a:bodyPr>
          <a:lstStyle/>
          <a:p>
            <a:r>
              <a:rPr lang="en-US" sz="3600" dirty="0">
                <a:solidFill>
                  <a:srgbClr val="33CCFF"/>
                </a:solidFill>
              </a:rPr>
              <a:t>MODIFICATION in the STRUCTURE of the DSC subsections</a:t>
            </a:r>
          </a:p>
        </p:txBody>
      </p:sp>
      <p:sp>
        <p:nvSpPr>
          <p:cNvPr id="10" name="Date Placeholder 1">
            <a:extLst>
              <a:ext uri="{FF2B5EF4-FFF2-40B4-BE49-F238E27FC236}">
                <a16:creationId xmlns:a16="http://schemas.microsoft.com/office/drawing/2014/main" id="{6E2D0117-E7B9-C79A-BBBA-4CBCD7F279E7}"/>
              </a:ext>
            </a:extLst>
          </p:cNvPr>
          <p:cNvSpPr>
            <a:spLocks noGrp="1"/>
          </p:cNvSpPr>
          <p:nvPr>
            <p:ph type="dt" sz="half" idx="10"/>
          </p:nvPr>
        </p:nvSpPr>
        <p:spPr>
          <a:xfrm>
            <a:off x="838200" y="6356350"/>
            <a:ext cx="2743200" cy="365125"/>
          </a:xfrm>
        </p:spPr>
        <p:txBody>
          <a:bodyPr/>
          <a:lstStyle/>
          <a:p>
            <a:r>
              <a:rPr lang="en-US" dirty="0"/>
              <a:t>                   </a:t>
            </a:r>
          </a:p>
        </p:txBody>
      </p:sp>
      <p:sp>
        <p:nvSpPr>
          <p:cNvPr id="2" name="Title 1">
            <a:extLst>
              <a:ext uri="{FF2B5EF4-FFF2-40B4-BE49-F238E27FC236}">
                <a16:creationId xmlns:a16="http://schemas.microsoft.com/office/drawing/2014/main" id="{CE6F43F5-28F4-F0F4-C64F-407434FC579A}"/>
              </a:ext>
            </a:extLst>
          </p:cNvPr>
          <p:cNvSpPr txBox="1">
            <a:spLocks/>
          </p:cNvSpPr>
          <p:nvPr/>
        </p:nvSpPr>
        <p:spPr>
          <a:xfrm>
            <a:off x="588034" y="784635"/>
            <a:ext cx="10515600" cy="1026912"/>
          </a:xfrm>
          <a:prstGeom prst="rect">
            <a:avLst/>
          </a:prstGeom>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lnSpc>
                <a:spcPct val="170000"/>
              </a:lnSpc>
              <a:buFont typeface="Arial" panose="020B0604020202020204" pitchFamily="34" charset="0"/>
              <a:buChar char="•"/>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Each DSC is requested to implement these scheme (second version, modified after Version1.1) in producing the text for Version2</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itle 1">
            <a:extLst>
              <a:ext uri="{FF2B5EF4-FFF2-40B4-BE49-F238E27FC236}">
                <a16:creationId xmlns:a16="http://schemas.microsoft.com/office/drawing/2014/main" id="{31F8BD06-7A88-C49F-AC2C-F143DF55E8E1}"/>
              </a:ext>
            </a:extLst>
          </p:cNvPr>
          <p:cNvSpPr txBox="1">
            <a:spLocks/>
          </p:cNvSpPr>
          <p:nvPr/>
        </p:nvSpPr>
        <p:spPr>
          <a:xfrm>
            <a:off x="1858273" y="1888296"/>
            <a:ext cx="8475453" cy="4185069"/>
          </a:xfrm>
          <a:prstGeom prst="rect">
            <a:avLst/>
          </a:prstGeom>
          <a:ln>
            <a:solidFill>
              <a:srgbClr val="0000CC"/>
            </a:solidFill>
          </a:ln>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u="sng" dirty="0">
                <a:solidFill>
                  <a:srgbClr val="0000CC"/>
                </a:solidFill>
              </a:rPr>
              <a:t>NEW</a:t>
            </a:r>
          </a:p>
          <a:p>
            <a:endParaRPr lang="en-US" sz="3200" b="1" u="sng" dirty="0">
              <a:solidFill>
                <a:srgbClr val="0000CC"/>
              </a:solidFill>
            </a:endParaRPr>
          </a:p>
          <a:p>
            <a:pPr algn="l"/>
            <a:r>
              <a:rPr lang="en-US" sz="1800" b="1" i="0" u="none" strike="noStrike" baseline="0" dirty="0">
                <a:solidFill>
                  <a:srgbClr val="000000"/>
                </a:solidFill>
                <a:latin typeface="URWPalladioL-Bold"/>
              </a:rPr>
              <a:t>Requirements </a:t>
            </a:r>
            <a:endParaRPr lang="en-US" sz="1800" b="0" i="0" u="none" strike="noStrike" baseline="0" dirty="0">
              <a:solidFill>
                <a:srgbClr val="000000"/>
              </a:solidFill>
              <a:latin typeface="CMSS8"/>
            </a:endParaRPr>
          </a:p>
          <a:p>
            <a:pPr algn="l"/>
            <a:r>
              <a:rPr lang="en-US" sz="1800" b="1" i="0" u="none" strike="noStrike" baseline="0" dirty="0">
                <a:solidFill>
                  <a:srgbClr val="000000"/>
                </a:solidFill>
                <a:latin typeface="URWPalladioL-Bold"/>
              </a:rPr>
              <a:t>	Requirements from physics: </a:t>
            </a:r>
            <a:endParaRPr lang="en-US" sz="1800" b="0" i="0" u="none" strike="noStrike" baseline="0" dirty="0">
              <a:solidFill>
                <a:srgbClr val="000000"/>
              </a:solidFill>
              <a:latin typeface="CMSS8"/>
            </a:endParaRPr>
          </a:p>
          <a:p>
            <a:pPr algn="l"/>
            <a:r>
              <a:rPr lang="en-US" sz="1800" b="1" i="0" u="none" strike="noStrike" baseline="0" dirty="0">
                <a:solidFill>
                  <a:srgbClr val="000000"/>
                </a:solidFill>
                <a:latin typeface="URWPalladioL-Bold"/>
              </a:rPr>
              <a:t>	Requirements from Radiation Hardness: 	</a:t>
            </a:r>
          </a:p>
          <a:p>
            <a:pPr algn="l"/>
            <a:r>
              <a:rPr lang="en-US" sz="1800" b="1" i="0" u="none" strike="noStrike" baseline="0" dirty="0">
                <a:solidFill>
                  <a:srgbClr val="000000"/>
                </a:solidFill>
                <a:latin typeface="URWPalladioL-Bold"/>
              </a:rPr>
              <a:t>	Requirements from </a:t>
            </a:r>
            <a:r>
              <a:rPr lang="en-US" sz="1800" b="1" i="0" u="none" strike="noStrike" baseline="0" dirty="0">
                <a:latin typeface="URWPalladioL-Bold"/>
              </a:rPr>
              <a:t>Particle Fluence: </a:t>
            </a:r>
          </a:p>
          <a:p>
            <a:pPr algn="l"/>
            <a:r>
              <a:rPr lang="en-US" sz="1800" b="1" i="0" u="none" strike="noStrike" baseline="0" dirty="0">
                <a:solidFill>
                  <a:srgbClr val="000000"/>
                </a:solidFill>
                <a:latin typeface="URWPalladioL-Bold"/>
              </a:rPr>
              <a:t>Justification</a:t>
            </a:r>
          </a:p>
          <a:p>
            <a:pPr algn="l"/>
            <a:r>
              <a:rPr lang="en-US" sz="1800" b="1" i="0" u="none" strike="noStrike" baseline="0" dirty="0">
                <a:latin typeface="URWPalladioL-Bold"/>
              </a:rPr>
              <a:t>	Device concept and technological choice:</a:t>
            </a:r>
          </a:p>
          <a:p>
            <a:pPr algn="l"/>
            <a:r>
              <a:rPr lang="en-US" sz="1800" b="1" i="0" u="none" strike="noStrike" baseline="0" dirty="0">
                <a:latin typeface="URWPalladioL-Bold"/>
              </a:rPr>
              <a:t>	Subsystem description:</a:t>
            </a:r>
          </a:p>
          <a:p>
            <a:pPr algn="l"/>
            <a:r>
              <a:rPr lang="en-US" sz="1800" b="1" kern="100" dirty="0">
                <a:effectLst/>
                <a:latin typeface="URWPalladioL-Bold"/>
                <a:ea typeface="Aptos" panose="020B0004020202020204" pitchFamily="34" charset="0"/>
                <a:cs typeface="Times New Roman" panose="02020603050405020304" pitchFamily="18" charset="0"/>
              </a:rPr>
              <a:t>	Performance:</a:t>
            </a:r>
          </a:p>
          <a:p>
            <a:pPr algn="l"/>
            <a:r>
              <a:rPr lang="en-US" sz="1800" b="1" i="0" u="none" strike="noStrike" baseline="0" dirty="0">
                <a:latin typeface="URWPalladioL-Bold"/>
              </a:rPr>
              <a:t>Implementation</a:t>
            </a:r>
          </a:p>
          <a:p>
            <a:pPr algn="l"/>
            <a:r>
              <a:rPr lang="en-US" sz="1800" dirty="0">
                <a:latin typeface="CMSS8"/>
              </a:rPr>
              <a:t>	</a:t>
            </a:r>
            <a:r>
              <a:rPr lang="en-US" sz="1800" b="1" i="0" u="none" strike="noStrike" baseline="0" dirty="0">
                <a:latin typeface="URWPalladioL-Bold"/>
              </a:rPr>
              <a:t>Services:</a:t>
            </a:r>
          </a:p>
          <a:p>
            <a:pPr algn="l"/>
            <a:r>
              <a:rPr lang="en-US" sz="1800" b="1" i="0" u="none" strike="noStrike" baseline="0" dirty="0">
                <a:latin typeface="URWPalladioL-Bold"/>
              </a:rPr>
              <a:t>	Subsystem mechanics and integration:</a:t>
            </a:r>
          </a:p>
          <a:p>
            <a:pPr algn="l"/>
            <a:r>
              <a:rPr lang="en-US" sz="1800" b="1" i="0" u="none" strike="noStrike" baseline="0" dirty="0">
                <a:latin typeface="URWPalladioL-Bold"/>
              </a:rPr>
              <a:t>	Calibration, alignment and monitoring:</a:t>
            </a:r>
          </a:p>
          <a:p>
            <a:pPr algn="l"/>
            <a:r>
              <a:rPr lang="en-US" sz="1800" b="1" i="0" u="none" strike="noStrike" baseline="0" dirty="0">
                <a:latin typeface="URWPalladioL-Bold"/>
              </a:rPr>
              <a:t>	Status and remaining design effort:</a:t>
            </a:r>
          </a:p>
          <a:p>
            <a:pPr algn="l"/>
            <a:r>
              <a:rPr lang="en-US" sz="1800" b="1" i="0" u="none" strike="noStrike" baseline="0" dirty="0">
                <a:latin typeface="URWPalladioL-Bold"/>
              </a:rPr>
              <a:t>	Environmental, Safety and Health (ES</a:t>
            </a:r>
            <a:r>
              <a:rPr lang="en-US" sz="1800" b="0" i="0" u="none" strike="noStrike" baseline="0" dirty="0">
                <a:latin typeface="URWPalladioL-Roma"/>
              </a:rPr>
              <a:t>&amp;</a:t>
            </a:r>
            <a:r>
              <a:rPr lang="en-US" sz="1800" b="1" i="0" u="none" strike="noStrike" baseline="0" dirty="0">
                <a:latin typeface="URWPalladioL-Bold"/>
              </a:rPr>
              <a:t>H) aspects</a:t>
            </a:r>
          </a:p>
          <a:p>
            <a:pPr algn="l"/>
            <a:r>
              <a:rPr lang="en-US" sz="1800" b="1" i="0" u="none" strike="noStrike" baseline="0" dirty="0">
                <a:latin typeface="URWPalladioL-Bold"/>
              </a:rPr>
              <a:t>	Quality Assessment (QA), Construction and assembly planning:</a:t>
            </a:r>
          </a:p>
          <a:p>
            <a:pPr algn="l"/>
            <a:r>
              <a:rPr lang="en-US" sz="1800" b="1" i="0" u="none" strike="noStrike" baseline="0" dirty="0">
                <a:latin typeface="URWPalladioL-Bold"/>
              </a:rPr>
              <a:t>	Collaborators and their role, resources and workforce:</a:t>
            </a:r>
          </a:p>
          <a:p>
            <a:pPr algn="l"/>
            <a:r>
              <a:rPr lang="en-US" sz="1800" b="1" i="0" u="none" strike="noStrike" baseline="0" dirty="0">
                <a:latin typeface="URWPalladioL-Bold"/>
              </a:rPr>
              <a:t>	Technological Challenges and Path Forward:</a:t>
            </a:r>
            <a:endParaRPr lang="en-US" sz="2600" b="1"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64901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3B0F9-C34C-FCE4-C459-09EFA9E88AE2}"/>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6D06C288-7B3D-3FF2-7230-22FB9C3B0BC7}"/>
              </a:ext>
            </a:extLst>
          </p:cNvPr>
          <p:cNvSpPr>
            <a:spLocks noGrp="1"/>
          </p:cNvSpPr>
          <p:nvPr>
            <p:ph type="ftr" sz="quarter" idx="11"/>
          </p:nvPr>
        </p:nvSpPr>
        <p:spPr/>
        <p:txBody>
          <a:bodyPr/>
          <a:lstStyle/>
          <a:p>
            <a:r>
              <a:rPr lang="it-IT" dirty="0"/>
              <a:t>                   </a:t>
            </a:r>
            <a:endParaRPr lang="en-US" dirty="0"/>
          </a:p>
        </p:txBody>
      </p:sp>
      <p:sp>
        <p:nvSpPr>
          <p:cNvPr id="4" name="Slide Number Placeholder 3">
            <a:extLst>
              <a:ext uri="{FF2B5EF4-FFF2-40B4-BE49-F238E27FC236}">
                <a16:creationId xmlns:a16="http://schemas.microsoft.com/office/drawing/2014/main" id="{315D5772-294D-C84E-94CB-27B08305B8F7}"/>
              </a:ext>
            </a:extLst>
          </p:cNvPr>
          <p:cNvSpPr>
            <a:spLocks noGrp="1"/>
          </p:cNvSpPr>
          <p:nvPr>
            <p:ph type="sldNum" sz="quarter" idx="12"/>
          </p:nvPr>
        </p:nvSpPr>
        <p:spPr/>
        <p:txBody>
          <a:bodyPr/>
          <a:lstStyle/>
          <a:p>
            <a:fld id="{5C1BF830-87C3-42F5-865E-35C573BADD1F}" type="slidenum">
              <a:rPr lang="en-US" smtClean="0"/>
              <a:t>17</a:t>
            </a:fld>
            <a:endParaRPr lang="en-US"/>
          </a:p>
        </p:txBody>
      </p:sp>
      <p:sp>
        <p:nvSpPr>
          <p:cNvPr id="5" name="TextBox 4">
            <a:extLst>
              <a:ext uri="{FF2B5EF4-FFF2-40B4-BE49-F238E27FC236}">
                <a16:creationId xmlns:a16="http://schemas.microsoft.com/office/drawing/2014/main" id="{CD53D3A7-B5F4-A1C8-F364-5B31190AC272}"/>
              </a:ext>
            </a:extLst>
          </p:cNvPr>
          <p:cNvSpPr txBox="1"/>
          <p:nvPr/>
        </p:nvSpPr>
        <p:spPr>
          <a:xfrm>
            <a:off x="279335" y="0"/>
            <a:ext cx="11633330" cy="707886"/>
          </a:xfrm>
          <a:prstGeom prst="rect">
            <a:avLst/>
          </a:prstGeom>
          <a:noFill/>
        </p:spPr>
        <p:txBody>
          <a:bodyPr wrap="square">
            <a:spAutoFit/>
          </a:bodyPr>
          <a:lstStyle/>
          <a:p>
            <a:r>
              <a:rPr lang="en-US" sz="4000" dirty="0">
                <a:solidFill>
                  <a:srgbClr val="33CCFF"/>
                </a:solidFill>
              </a:rPr>
              <a:t>NEED OF REFERENCE TO COMMON SCENARIOS</a:t>
            </a:r>
          </a:p>
        </p:txBody>
      </p:sp>
      <p:sp>
        <p:nvSpPr>
          <p:cNvPr id="10" name="Date Placeholder 1">
            <a:extLst>
              <a:ext uri="{FF2B5EF4-FFF2-40B4-BE49-F238E27FC236}">
                <a16:creationId xmlns:a16="http://schemas.microsoft.com/office/drawing/2014/main" id="{96964A07-A6F5-302E-A151-C189ECBFE68F}"/>
              </a:ext>
            </a:extLst>
          </p:cNvPr>
          <p:cNvSpPr>
            <a:spLocks noGrp="1"/>
          </p:cNvSpPr>
          <p:nvPr>
            <p:ph type="dt" sz="half" idx="10"/>
          </p:nvPr>
        </p:nvSpPr>
        <p:spPr>
          <a:xfrm>
            <a:off x="838200" y="6356350"/>
            <a:ext cx="2743200" cy="365125"/>
          </a:xfrm>
        </p:spPr>
        <p:txBody>
          <a:bodyPr/>
          <a:lstStyle/>
          <a:p>
            <a:r>
              <a:rPr lang="en-US" dirty="0"/>
              <a:t>                   </a:t>
            </a:r>
          </a:p>
        </p:txBody>
      </p:sp>
      <p:sp>
        <p:nvSpPr>
          <p:cNvPr id="2" name="Title 1">
            <a:extLst>
              <a:ext uri="{FF2B5EF4-FFF2-40B4-BE49-F238E27FC236}">
                <a16:creationId xmlns:a16="http://schemas.microsoft.com/office/drawing/2014/main" id="{96E598A6-9FBD-2175-3B2A-CDF45922DA3D}"/>
              </a:ext>
            </a:extLst>
          </p:cNvPr>
          <p:cNvSpPr txBox="1">
            <a:spLocks/>
          </p:cNvSpPr>
          <p:nvPr/>
        </p:nvSpPr>
        <p:spPr>
          <a:xfrm>
            <a:off x="596661" y="933269"/>
            <a:ext cx="10515600" cy="5494967"/>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endParaRPr lang="en-US" sz="2400" b="1" dirty="0"/>
          </a:p>
          <a:p>
            <a:pPr marL="342900" marR="0" lvl="0" indent="-342900">
              <a:lnSpc>
                <a:spcPct val="115000"/>
              </a:lnSpc>
              <a:buFont typeface="Arial" panose="020B0604020202020204" pitchFamily="34" charset="0"/>
              <a:buChar char="•"/>
            </a:pPr>
            <a:r>
              <a:rPr lang="en-US" sz="2600" b="1" kern="100" dirty="0">
                <a:effectLst/>
                <a:latin typeface="Aptos" panose="020B0004020202020204" pitchFamily="34" charset="0"/>
                <a:ea typeface="Aptos" panose="020B0004020202020204" pitchFamily="34" charset="0"/>
                <a:cs typeface="Times New Roman" panose="02020603050405020304" pitchFamily="18" charset="0"/>
              </a:rPr>
              <a:t>Radiation hardness requirements</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800100" lvl="1" indent="-342900">
              <a:lnSpc>
                <a:spcPct val="115000"/>
              </a:lnSpc>
              <a:buFont typeface="Symbol" panose="05050102010706020507" pitchFamily="18" charset="2"/>
              <a:buChar char=""/>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Refer to the same estimation of the doses integrating over the same amount of time </a:t>
            </a:r>
            <a:r>
              <a:rPr lang="en-US" sz="26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a:t>
            </a:r>
            <a:r>
              <a:rPr lang="en-US" sz="2600" kern="100" dirty="0">
                <a:effectLst/>
                <a:latin typeface="Aptos" panose="020B0004020202020204" pitchFamily="34" charset="0"/>
                <a:ea typeface="Aptos" panose="020B0004020202020204" pitchFamily="34" charset="0"/>
                <a:cs typeface="Times New Roman" panose="02020603050405020304" pitchFamily="18" charset="0"/>
              </a:rPr>
              <a:t> details will be communicated</a:t>
            </a:r>
            <a:endParaRPr lang="en-US" sz="26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marL="800100" lvl="1" indent="-342900">
              <a:lnSpc>
                <a:spcPct val="115000"/>
              </a:lnSpc>
              <a:buFont typeface="Symbol" panose="05050102010706020507" pitchFamily="18" charset="2"/>
              <a:buChar char=""/>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Needed: </a:t>
            </a:r>
            <a:r>
              <a:rPr lang="en-US" sz="2600" kern="100" dirty="0">
                <a:latin typeface="Aptos" panose="020B0004020202020204" pitchFamily="34" charset="0"/>
                <a:ea typeface="Aptos" panose="020B0004020202020204" pitchFamily="34" charset="0"/>
                <a:cs typeface="Times New Roman" panose="02020603050405020304" pitchFamily="18" charset="0"/>
              </a:rPr>
              <a:t>c</a:t>
            </a:r>
            <a:r>
              <a:rPr lang="en-US" sz="2600" kern="100" dirty="0">
                <a:effectLst/>
                <a:latin typeface="Aptos" panose="020B0004020202020204" pitchFamily="34" charset="0"/>
                <a:ea typeface="Aptos" panose="020B0004020202020204" pitchFamily="34" charset="0"/>
                <a:cs typeface="Times New Roman" panose="02020603050405020304" pitchFamily="18" charset="0"/>
              </a:rPr>
              <a:t>onsistency with the subsection 8.2.3 “Radiation Level”</a:t>
            </a:r>
          </a:p>
          <a:p>
            <a:pPr marL="800100" lvl="1" indent="-342900">
              <a:lnSpc>
                <a:spcPct val="115000"/>
              </a:lnSpc>
              <a:buFont typeface="Symbol" panose="05050102010706020507" pitchFamily="18" charset="2"/>
              <a:buChar char=""/>
            </a:pP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Arial" panose="020B0604020202020204" pitchFamily="34" charset="0"/>
              <a:buChar char="•"/>
            </a:pPr>
            <a:r>
              <a:rPr lang="en-US" sz="2600" b="1" kern="100" dirty="0">
                <a:effectLst/>
                <a:latin typeface="Aptos" panose="020B0004020202020204" pitchFamily="34" charset="0"/>
                <a:ea typeface="Aptos" panose="020B0004020202020204" pitchFamily="34" charset="0"/>
                <a:cs typeface="Times New Roman" panose="02020603050405020304" pitchFamily="18" charset="0"/>
              </a:rPr>
              <a:t>Requirements from Data Rates:   </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800100" marR="0" indent="-342900">
              <a:lnSpc>
                <a:spcPct val="115000"/>
              </a:lnSpc>
              <a:buFont typeface="Arial" panose="020B0604020202020204" pitchFamily="34" charset="0"/>
              <a:buChar char="•"/>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Data rates should refer to a single global table in Subsection 8.3.10 Readout Electronics and Data Acquisition.</a:t>
            </a:r>
          </a:p>
          <a:p>
            <a:pPr marL="800100" marR="0" indent="-342900">
              <a:lnSpc>
                <a:spcPct val="115000"/>
              </a:lnSpc>
              <a:buFont typeface="Arial" panose="020B0604020202020204" pitchFamily="34" charset="0"/>
              <a:buChar char="•"/>
            </a:pPr>
            <a:r>
              <a:rPr lang="en-US" sz="2600" kern="100" dirty="0">
                <a:latin typeface="Aptos" panose="020B0004020202020204" pitchFamily="34" charset="0"/>
                <a:ea typeface="Aptos" panose="020B0004020202020204" pitchFamily="34" charset="0"/>
                <a:cs typeface="Times New Roman" panose="02020603050405020304" pitchFamily="18" charset="0"/>
              </a:rPr>
              <a:t>D</a:t>
            </a:r>
            <a:r>
              <a:rPr lang="en-US" sz="2600" kern="100" dirty="0">
                <a:effectLst/>
                <a:latin typeface="Aptos" panose="020B0004020202020204" pitchFamily="34" charset="0"/>
                <a:ea typeface="Aptos" panose="020B0004020202020204" pitchFamily="34" charset="0"/>
                <a:cs typeface="Times New Roman" panose="02020603050405020304" pitchFamily="18" charset="0"/>
              </a:rPr>
              <a:t>o not forget data rates with reference to the Electronics/r-o/DAQ subsection.</a:t>
            </a:r>
          </a:p>
          <a:p>
            <a:pPr marL="800100" marR="0" indent="-342900">
              <a:lnSpc>
                <a:spcPct val="115000"/>
              </a:lnSpc>
              <a:buFont typeface="Arial" panose="020B0604020202020204" pitchFamily="34" charset="0"/>
              <a:buChar char="•"/>
            </a:pPr>
            <a:r>
              <a:rPr lang="en-US" sz="2600" b="1" kern="100" dirty="0">
                <a:effectLst/>
                <a:latin typeface="Aptos" panose="020B0004020202020204" pitchFamily="34" charset="0"/>
                <a:ea typeface="Aptos" panose="020B0004020202020204" pitchFamily="34" charset="0"/>
                <a:cs typeface="Times New Roman" panose="02020603050405020304" pitchFamily="18" charset="0"/>
              </a:rPr>
              <a:t>Reference scenario: e-p max luminosity  (10 x 275)</a:t>
            </a:r>
          </a:p>
          <a:p>
            <a:pPr marL="457200" marR="0">
              <a:lnSpc>
                <a:spcPct val="115000"/>
              </a:lnSpc>
            </a:pPr>
            <a:endParaRPr lang="en-US" sz="2600" kern="100" dirty="0">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Arial" panose="020B0604020202020204" pitchFamily="34" charset="0"/>
              <a:buChar char="•"/>
            </a:pPr>
            <a:r>
              <a:rPr lang="en-US" sz="2600" b="1" kern="100" dirty="0">
                <a:effectLst/>
                <a:latin typeface="Aptos" panose="020B0004020202020204" pitchFamily="34" charset="0"/>
                <a:ea typeface="Aptos" panose="020B0004020202020204" pitchFamily="34" charset="0"/>
                <a:cs typeface="Times New Roman" panose="02020603050405020304" pitchFamily="18" charset="0"/>
              </a:rPr>
              <a:t>PERFORMANCE</a:t>
            </a: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15000"/>
              </a:lnSpc>
              <a:spcAft>
                <a:spcPts val="800"/>
              </a:spcAft>
            </a:pPr>
            <a:r>
              <a:rPr lang="en-US" sz="2600" kern="100" dirty="0">
                <a:effectLst/>
                <a:latin typeface="Aptos" panose="020B0004020202020204" pitchFamily="34" charset="0"/>
                <a:ea typeface="Aptos" panose="020B0004020202020204" pitchFamily="34" charset="0"/>
                <a:cs typeface="Times New Roman" panose="02020603050405020304" pitchFamily="18" charset="0"/>
              </a:rPr>
              <a:t>They should be obtained by simulation including </a:t>
            </a:r>
            <a:r>
              <a:rPr lang="en-US" sz="2600" b="1" kern="100" dirty="0">
                <a:effectLst/>
                <a:latin typeface="Aptos" panose="020B0004020202020204" pitchFamily="34" charset="0"/>
                <a:ea typeface="Aptos" panose="020B0004020202020204" pitchFamily="34" charset="0"/>
                <a:cs typeface="Times New Roman" panose="02020603050405020304" pitchFamily="18" charset="0"/>
              </a:rPr>
              <a:t>background</a:t>
            </a:r>
            <a:r>
              <a:rPr lang="en-US" sz="2600" kern="100" dirty="0">
                <a:effectLst/>
                <a:latin typeface="Aptos" panose="020B0004020202020204" pitchFamily="34" charset="0"/>
                <a:ea typeface="Aptos" panose="020B0004020202020204" pitchFamily="34" charset="0"/>
                <a:cs typeface="Times New Roman" panose="02020603050405020304" pitchFamily="18" charset="0"/>
              </a:rPr>
              <a:t>. </a:t>
            </a:r>
          </a:p>
          <a:p>
            <a:pPr marL="914400" marR="0" indent="-457200">
              <a:lnSpc>
                <a:spcPct val="115000"/>
              </a:lnSpc>
              <a:spcAft>
                <a:spcPts val="800"/>
              </a:spcAft>
              <a:buFont typeface="Arial" panose="020B0604020202020204" pitchFamily="34" charset="0"/>
              <a:buChar char="•"/>
            </a:pPr>
            <a:r>
              <a:rPr lang="en-US" sz="2600" kern="100" dirty="0">
                <a:latin typeface="Aptos" panose="020B0004020202020204" pitchFamily="34" charset="0"/>
                <a:ea typeface="Aptos" panose="020B0004020202020204" pitchFamily="34" charset="0"/>
                <a:cs typeface="Times New Roman" panose="02020603050405020304" pitchFamily="18" charset="0"/>
              </a:rPr>
              <a:t>T</a:t>
            </a:r>
            <a:r>
              <a:rPr lang="en-US" sz="2600" kern="100" dirty="0">
                <a:effectLst/>
                <a:latin typeface="Aptos" panose="020B0004020202020204" pitchFamily="34" charset="0"/>
                <a:ea typeface="Aptos" panose="020B0004020202020204" pitchFamily="34" charset="0"/>
                <a:cs typeface="Times New Roman" panose="02020603050405020304" pitchFamily="18" charset="0"/>
              </a:rPr>
              <a:t>he same background scenario(s) should be used by all DSCs</a:t>
            </a:r>
            <a:r>
              <a:rPr lang="en-US" sz="2600" kern="100" dirty="0">
                <a:effectLst/>
                <a:latin typeface="Aptos" panose="020B0004020202020204" pitchFamily="34" charset="0"/>
                <a:ea typeface="Aptos" panose="020B0004020202020204" pitchFamily="34" charset="0"/>
                <a:cs typeface="Times New Roman" panose="02020603050405020304" pitchFamily="18" charset="0"/>
                <a:sym typeface="Wingdings" panose="05000000000000000000" pitchFamily="2" charset="2"/>
              </a:rPr>
              <a:t> </a:t>
            </a:r>
            <a:r>
              <a:rPr lang="en-US" sz="2600" kern="100" dirty="0">
                <a:effectLst/>
                <a:latin typeface="Aptos" panose="020B0004020202020204" pitchFamily="34" charset="0"/>
                <a:ea typeface="Aptos" panose="020B0004020202020204" pitchFamily="34" charset="0"/>
                <a:cs typeface="Times New Roman" panose="02020603050405020304" pitchFamily="18" charset="0"/>
              </a:rPr>
              <a:t> use the most updated background files</a:t>
            </a:r>
          </a:p>
          <a:p>
            <a:pPr marL="914400" marR="0" indent="-457200">
              <a:lnSpc>
                <a:spcPct val="115000"/>
              </a:lnSpc>
              <a:spcAft>
                <a:spcPts val="800"/>
              </a:spcAft>
              <a:buFont typeface="Arial" panose="020B0604020202020204" pitchFamily="34" charset="0"/>
              <a:buChar char="•"/>
            </a:pPr>
            <a:r>
              <a:rPr lang="en-US" sz="2600" kern="100" dirty="0">
                <a:latin typeface="Aptos" panose="020B0004020202020204" pitchFamily="34" charset="0"/>
                <a:ea typeface="Aptos" panose="020B0004020202020204" pitchFamily="34" charset="0"/>
                <a:cs typeface="Times New Roman" panose="02020603050405020304" pitchFamily="18" charset="0"/>
              </a:rPr>
              <a:t>Always using the reference solenoid </a:t>
            </a:r>
            <a:r>
              <a:rPr lang="en-US" sz="2600" b="1" kern="100" dirty="0">
                <a:latin typeface="Aptos" panose="020B0004020202020204" pitchFamily="34" charset="0"/>
                <a:ea typeface="Aptos" panose="020B0004020202020204" pitchFamily="34" charset="0"/>
                <a:cs typeface="Times New Roman" panose="02020603050405020304" pitchFamily="18" charset="0"/>
              </a:rPr>
              <a:t>magnetic field: 1.7 T</a:t>
            </a:r>
            <a:endParaRPr lang="en-US" sz="2600" b="1"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15000"/>
              </a:lnSpc>
            </a:pP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1028700" lvl="1" indent="-571500">
              <a:buFont typeface="Arial" panose="020B0604020202020204" pitchFamily="34" charset="0"/>
              <a:buChar char="•"/>
            </a:pPr>
            <a:endParaRPr lang="en-US" sz="2400" dirty="0"/>
          </a:p>
        </p:txBody>
      </p:sp>
    </p:spTree>
    <p:extLst>
      <p:ext uri="{BB962C8B-B14F-4D97-AF65-F5344CB8AC3E}">
        <p14:creationId xmlns:p14="http://schemas.microsoft.com/office/powerpoint/2010/main" val="3050981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ACA1C7-C61B-7911-D828-97765832B454}"/>
              </a:ext>
            </a:extLst>
          </p:cNvPr>
          <p:cNvSpPr>
            <a:spLocks noGrp="1"/>
          </p:cNvSpPr>
          <p:nvPr>
            <p:ph type="dt" sz="half" idx="10"/>
          </p:nvPr>
        </p:nvSpPr>
        <p:spPr/>
        <p:txBody>
          <a:bodyPr/>
          <a:lstStyle/>
          <a:p>
            <a:r>
              <a:rPr lang="en-US" dirty="0"/>
              <a:t>                   </a:t>
            </a:r>
          </a:p>
        </p:txBody>
      </p:sp>
      <p:sp>
        <p:nvSpPr>
          <p:cNvPr id="3" name="Footer Placeholder 2">
            <a:extLst>
              <a:ext uri="{FF2B5EF4-FFF2-40B4-BE49-F238E27FC236}">
                <a16:creationId xmlns:a16="http://schemas.microsoft.com/office/drawing/2014/main" id="{A862875A-8F1C-B921-364A-584CD733DF10}"/>
              </a:ext>
            </a:extLst>
          </p:cNvPr>
          <p:cNvSpPr>
            <a:spLocks noGrp="1"/>
          </p:cNvSpPr>
          <p:nvPr>
            <p:ph type="ftr" sz="quarter" idx="11"/>
          </p:nvPr>
        </p:nvSpPr>
        <p:spPr/>
        <p:txBody>
          <a:bodyPr/>
          <a:lstStyle/>
          <a:p>
            <a:r>
              <a:rPr lang="it-IT" dirty="0"/>
              <a:t>                   </a:t>
            </a:r>
            <a:endParaRPr lang="en-US" dirty="0"/>
          </a:p>
        </p:txBody>
      </p:sp>
      <p:sp>
        <p:nvSpPr>
          <p:cNvPr id="4" name="Slide Number Placeholder 3">
            <a:extLst>
              <a:ext uri="{FF2B5EF4-FFF2-40B4-BE49-F238E27FC236}">
                <a16:creationId xmlns:a16="http://schemas.microsoft.com/office/drawing/2014/main" id="{F100B91D-C444-6274-7C44-57160B4793C0}"/>
              </a:ext>
            </a:extLst>
          </p:cNvPr>
          <p:cNvSpPr>
            <a:spLocks noGrp="1"/>
          </p:cNvSpPr>
          <p:nvPr>
            <p:ph type="sldNum" sz="quarter" idx="12"/>
          </p:nvPr>
        </p:nvSpPr>
        <p:spPr/>
        <p:txBody>
          <a:bodyPr/>
          <a:lstStyle/>
          <a:p>
            <a:fld id="{5C1BF830-87C3-42F5-865E-35C573BADD1F}" type="slidenum">
              <a:rPr lang="en-US" smtClean="0"/>
              <a:t>18</a:t>
            </a:fld>
            <a:endParaRPr lang="en-US"/>
          </a:p>
        </p:txBody>
      </p:sp>
      <p:sp>
        <p:nvSpPr>
          <p:cNvPr id="6" name="TextBox 5">
            <a:extLst>
              <a:ext uri="{FF2B5EF4-FFF2-40B4-BE49-F238E27FC236}">
                <a16:creationId xmlns:a16="http://schemas.microsoft.com/office/drawing/2014/main" id="{E41E1583-88DC-3098-DD49-8BBC3C8E5786}"/>
              </a:ext>
            </a:extLst>
          </p:cNvPr>
          <p:cNvSpPr txBox="1"/>
          <p:nvPr/>
        </p:nvSpPr>
        <p:spPr>
          <a:xfrm>
            <a:off x="0" y="965818"/>
            <a:ext cx="11809562" cy="5168146"/>
          </a:xfrm>
          <a:prstGeom prst="rect">
            <a:avLst/>
          </a:prstGeom>
          <a:noFill/>
        </p:spPr>
        <p:txBody>
          <a:bodyPr wrap="square">
            <a:spAutoFit/>
          </a:bodyPr>
          <a:lstStyle/>
          <a:p>
            <a:pPr marL="457200" marR="0">
              <a:lnSpc>
                <a:spcPct val="115000"/>
              </a:lnSpc>
              <a:buNone/>
            </a:pPr>
            <a:r>
              <a:rPr lang="en-US" sz="2400" b="1" kern="100" dirty="0">
                <a:latin typeface="Aptos" panose="020B0004020202020204" pitchFamily="34" charset="0"/>
                <a:ea typeface="Aptos" panose="020B0004020202020204" pitchFamily="34" charset="0"/>
                <a:cs typeface="Times New Roman" panose="02020603050405020304" pitchFamily="18" charset="0"/>
              </a:rPr>
              <a:t>O</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verall project approach to Quality Assurance</a:t>
            </a:r>
          </a:p>
          <a:p>
            <a:pPr marL="457200" marR="0">
              <a:lnSpc>
                <a:spcPct val="115000"/>
              </a:lnSpc>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overall structure to organize and store the information is being put together, while the specific aspects related to the different subsystems are going to be collected by the CAMs. The source of the information are the DSCs. When the material is organized in the overall scheme, the DSCs will be invited to crosscheck it. The information is needed for CD2. </a:t>
            </a: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These documents are not part of the </a:t>
            </a:r>
            <a:r>
              <a:rPr lang="en-US" sz="2400" u="sng" kern="100" dirty="0" err="1">
                <a:effectLst/>
                <a:latin typeface="Aptos" panose="020B0004020202020204" pitchFamily="34" charset="0"/>
                <a:ea typeface="Aptos" panose="020B0004020202020204" pitchFamily="34" charset="0"/>
                <a:cs typeface="Times New Roman" panose="02020603050405020304" pitchFamily="18" charset="0"/>
              </a:rPr>
              <a:t>preTDR</a:t>
            </a:r>
            <a:r>
              <a:rPr lang="en-US" sz="2400" u="sng" kern="100" dirty="0">
                <a:effectLst/>
                <a:latin typeface="Aptos" panose="020B0004020202020204" pitchFamily="34" charset="0"/>
                <a:ea typeface="Aptos" panose="020B0004020202020204" pitchFamily="34" charset="0"/>
                <a:cs typeface="Times New Roman" panose="02020603050405020304" pitchFamily="18" charset="0"/>
              </a:rPr>
              <a: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marL="457200" marR="0">
              <a:lnSpc>
                <a:spcPct val="115000"/>
              </a:lnSpc>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15000"/>
              </a:lnSpc>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In the </a:t>
            </a:r>
            <a:r>
              <a:rPr lang="en-US" sz="2400" b="1" kern="100" dirty="0" err="1">
                <a:effectLst/>
                <a:latin typeface="Aptos" panose="020B0004020202020204" pitchFamily="34" charset="0"/>
                <a:ea typeface="Aptos" panose="020B0004020202020204" pitchFamily="34" charset="0"/>
                <a:cs typeface="Times New Roman" panose="02020603050405020304" pitchFamily="18" charset="0"/>
              </a:rPr>
              <a:t>preTDR</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the following has to be shortly men</a:t>
            </a:r>
            <a:r>
              <a:rPr lang="en-US" sz="2400" b="1" kern="100" dirty="0">
                <a:latin typeface="Aptos" panose="020B0004020202020204" pitchFamily="34" charset="0"/>
                <a:ea typeface="Aptos" panose="020B0004020202020204" pitchFamily="34" charset="0"/>
                <a:cs typeface="Times New Roman" panose="02020603050405020304" pitchFamily="18" charset="0"/>
              </a:rPr>
              <a:t>ti</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oned</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800100" marR="0" indent="-342900">
              <a:lnSpc>
                <a:spcPct val="115000"/>
              </a:lnSpc>
              <a:buFont typeface="Arial" panose="020B0604020202020204" pitchFamily="34" charset="0"/>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short description of the QA process indicating which components and which fraction of samples will be tested;</a:t>
            </a:r>
          </a:p>
          <a:p>
            <a:pPr marL="800100" marR="0" indent="-342900">
              <a:lnSpc>
                <a:spcPct val="115000"/>
              </a:lnSpc>
              <a:buFont typeface="Arial" panose="020B0604020202020204" pitchFamily="34" charset="0"/>
              <a:buChar char="•"/>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short description of the setups for QC and justification of multiple setups, when they are more than one (different function/amount of work/...)</a:t>
            </a:r>
          </a:p>
        </p:txBody>
      </p:sp>
      <p:sp>
        <p:nvSpPr>
          <p:cNvPr id="7" name="TextBox 6">
            <a:extLst>
              <a:ext uri="{FF2B5EF4-FFF2-40B4-BE49-F238E27FC236}">
                <a16:creationId xmlns:a16="http://schemas.microsoft.com/office/drawing/2014/main" id="{C6341BB6-2894-2F69-D3A9-4C5A37A13B2F}"/>
              </a:ext>
            </a:extLst>
          </p:cNvPr>
          <p:cNvSpPr txBox="1"/>
          <p:nvPr/>
        </p:nvSpPr>
        <p:spPr>
          <a:xfrm>
            <a:off x="279335" y="0"/>
            <a:ext cx="11633330" cy="707886"/>
          </a:xfrm>
          <a:prstGeom prst="rect">
            <a:avLst/>
          </a:prstGeom>
          <a:noFill/>
        </p:spPr>
        <p:txBody>
          <a:bodyPr wrap="square">
            <a:spAutoFit/>
          </a:bodyPr>
          <a:lstStyle/>
          <a:p>
            <a:r>
              <a:rPr lang="en-US" sz="4000" dirty="0">
                <a:solidFill>
                  <a:srgbClr val="33CCFF"/>
                </a:solidFill>
              </a:rPr>
              <a:t>QUALITY ASSESMENT (QA) PLANNING</a:t>
            </a:r>
          </a:p>
        </p:txBody>
      </p:sp>
    </p:spTree>
    <p:extLst>
      <p:ext uri="{BB962C8B-B14F-4D97-AF65-F5344CB8AC3E}">
        <p14:creationId xmlns:p14="http://schemas.microsoft.com/office/powerpoint/2010/main" val="4247791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3D943-0897-FFB2-D000-FFF0B9DD641A}"/>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B3DA275B-05DD-9A1A-913C-97A6CA970E04}"/>
              </a:ext>
            </a:extLst>
          </p:cNvPr>
          <p:cNvSpPr>
            <a:spLocks noGrp="1"/>
          </p:cNvSpPr>
          <p:nvPr>
            <p:ph type="dt" sz="half" idx="10"/>
          </p:nvPr>
        </p:nvSpPr>
        <p:spPr/>
        <p:txBody>
          <a:bodyPr/>
          <a:lstStyle/>
          <a:p>
            <a:r>
              <a:rPr lang="en-US" dirty="0"/>
              <a:t>                   </a:t>
            </a:r>
          </a:p>
        </p:txBody>
      </p:sp>
      <p:sp>
        <p:nvSpPr>
          <p:cNvPr id="3" name="Footer Placeholder 2">
            <a:extLst>
              <a:ext uri="{FF2B5EF4-FFF2-40B4-BE49-F238E27FC236}">
                <a16:creationId xmlns:a16="http://schemas.microsoft.com/office/drawing/2014/main" id="{A62E8E8A-890B-D36B-E466-2DD9C481C599}"/>
              </a:ext>
            </a:extLst>
          </p:cNvPr>
          <p:cNvSpPr>
            <a:spLocks noGrp="1"/>
          </p:cNvSpPr>
          <p:nvPr>
            <p:ph type="ftr" sz="quarter" idx="11"/>
          </p:nvPr>
        </p:nvSpPr>
        <p:spPr/>
        <p:txBody>
          <a:bodyPr/>
          <a:lstStyle/>
          <a:p>
            <a:r>
              <a:rPr lang="it-IT" dirty="0"/>
              <a:t>                   </a:t>
            </a:r>
            <a:endParaRPr lang="en-US" dirty="0"/>
          </a:p>
        </p:txBody>
      </p:sp>
      <p:sp>
        <p:nvSpPr>
          <p:cNvPr id="4" name="Slide Number Placeholder 3">
            <a:extLst>
              <a:ext uri="{FF2B5EF4-FFF2-40B4-BE49-F238E27FC236}">
                <a16:creationId xmlns:a16="http://schemas.microsoft.com/office/drawing/2014/main" id="{78818F25-B389-1546-ABB5-35FBD7D3A008}"/>
              </a:ext>
            </a:extLst>
          </p:cNvPr>
          <p:cNvSpPr>
            <a:spLocks noGrp="1"/>
          </p:cNvSpPr>
          <p:nvPr>
            <p:ph type="sldNum" sz="quarter" idx="12"/>
          </p:nvPr>
        </p:nvSpPr>
        <p:spPr/>
        <p:txBody>
          <a:bodyPr/>
          <a:lstStyle/>
          <a:p>
            <a:fld id="{5C1BF830-87C3-42F5-865E-35C573BADD1F}" type="slidenum">
              <a:rPr lang="en-US" smtClean="0"/>
              <a:t>19</a:t>
            </a:fld>
            <a:endParaRPr lang="en-US"/>
          </a:p>
        </p:txBody>
      </p:sp>
      <p:sp>
        <p:nvSpPr>
          <p:cNvPr id="7" name="TextBox 6">
            <a:extLst>
              <a:ext uri="{FF2B5EF4-FFF2-40B4-BE49-F238E27FC236}">
                <a16:creationId xmlns:a16="http://schemas.microsoft.com/office/drawing/2014/main" id="{C1D8D2FB-4705-B0A0-BEAF-4B80395C1D8B}"/>
              </a:ext>
            </a:extLst>
          </p:cNvPr>
          <p:cNvSpPr txBox="1"/>
          <p:nvPr/>
        </p:nvSpPr>
        <p:spPr>
          <a:xfrm>
            <a:off x="279335" y="0"/>
            <a:ext cx="11633330" cy="707886"/>
          </a:xfrm>
          <a:prstGeom prst="rect">
            <a:avLst/>
          </a:prstGeom>
          <a:noFill/>
        </p:spPr>
        <p:txBody>
          <a:bodyPr wrap="square">
            <a:spAutoFit/>
          </a:bodyPr>
          <a:lstStyle/>
          <a:p>
            <a:r>
              <a:rPr lang="en-US" sz="4000" dirty="0">
                <a:solidFill>
                  <a:srgbClr val="33CCFF"/>
                </a:solidFill>
              </a:rPr>
              <a:t>Collaborators and their role, resources and workforce</a:t>
            </a:r>
          </a:p>
        </p:txBody>
      </p:sp>
      <p:sp>
        <p:nvSpPr>
          <p:cNvPr id="5" name="Title 1">
            <a:extLst>
              <a:ext uri="{FF2B5EF4-FFF2-40B4-BE49-F238E27FC236}">
                <a16:creationId xmlns:a16="http://schemas.microsoft.com/office/drawing/2014/main" id="{A4341744-4231-9E9B-F66F-B3D88ACE4D74}"/>
              </a:ext>
            </a:extLst>
          </p:cNvPr>
          <p:cNvSpPr txBox="1">
            <a:spLocks/>
          </p:cNvSpPr>
          <p:nvPr/>
        </p:nvSpPr>
        <p:spPr>
          <a:xfrm>
            <a:off x="120770" y="931653"/>
            <a:ext cx="4466436" cy="49084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15000"/>
              </a:lnSpc>
            </a:pPr>
            <a:endParaRPr lang="en-US" sz="1800" b="1" kern="100" dirty="0">
              <a:latin typeface="Aptos" panose="020B0004020202020204" pitchFamily="34" charset="0"/>
              <a:ea typeface="Aptos" panose="020B0004020202020204" pitchFamily="34" charset="0"/>
              <a:cs typeface="Times New Roman" panose="02020603050405020304" pitchFamily="18" charset="0"/>
            </a:endParaRPr>
          </a:p>
          <a:p>
            <a:pPr marR="0" lvl="0">
              <a:lnSpc>
                <a:spcPct val="115000"/>
              </a:lnSpc>
            </a:pPr>
            <a:r>
              <a:rPr lang="en-US" sz="1800" i="1" kern="100" dirty="0">
                <a:effectLst/>
                <a:latin typeface="Aptos" panose="020B0004020202020204" pitchFamily="34" charset="0"/>
                <a:ea typeface="Aptos" panose="020B0004020202020204" pitchFamily="34" charset="0"/>
                <a:cs typeface="Times New Roman" panose="02020603050405020304" pitchFamily="18" charset="0"/>
              </a:rPr>
              <a:t>Need of more homogeneous material !</a:t>
            </a:r>
          </a:p>
          <a:p>
            <a:pPr marR="0" lvl="0">
              <a:lnSpc>
                <a:spcPct val="115000"/>
              </a:lnSpc>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Please, include </a:t>
            </a:r>
            <a:r>
              <a:rPr lang="en-US" sz="1800" kern="100" dirty="0">
                <a:latin typeface="Aptos" panose="020B0004020202020204" pitchFamily="34" charset="0"/>
                <a:ea typeface="Aptos" panose="020B0004020202020204" pitchFamily="34" charset="0"/>
                <a:cs typeface="Times New Roman" panose="02020603050405020304" pitchFamily="18" charset="0"/>
              </a:rPr>
              <a:t>o</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nly the following:</a:t>
            </a:r>
          </a:p>
          <a:p>
            <a:pPr marR="0" lvl="0">
              <a:lnSpc>
                <a:spcPct val="115000"/>
              </a:lnSpc>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indent="-285750">
              <a:lnSpc>
                <a:spcPct val="115000"/>
              </a:lnSpc>
              <a:buFont typeface="Arial" panose="020B0604020202020204" pitchFamily="34" charset="0"/>
              <a:buChar char="•"/>
            </a:pPr>
            <a:r>
              <a:rPr lang="en-US" sz="1800" kern="100" dirty="0">
                <a:latin typeface="Aptos" panose="020B0004020202020204" pitchFamily="34" charset="0"/>
                <a:ea typeface="Aptos" panose="020B0004020202020204" pitchFamily="34" charset="0"/>
                <a:cs typeface="Times New Roman" panose="02020603050405020304" pitchFamily="18" charset="0"/>
              </a:rPr>
              <a:t>A T</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able as in the example </a:t>
            </a:r>
            <a:r>
              <a:rPr lang="en-US" sz="1800" kern="100" dirty="0">
                <a:latin typeface="Aptos" panose="020B0004020202020204" pitchFamily="34" charset="0"/>
                <a:ea typeface="Aptos" panose="020B0004020202020204" pitchFamily="34" charset="0"/>
                <a:cs typeface="Times New Roman" panose="02020603050405020304" pitchFamily="18" charset="0"/>
              </a:rPr>
              <a:t>to be used as a template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(task leading groups in bold).</a:t>
            </a:r>
          </a:p>
          <a:p>
            <a:pPr marL="742950" marR="0" indent="-285750">
              <a:lnSpc>
                <a:spcPct val="115000"/>
              </a:lnSpc>
              <a:buFont typeface="Arial" panose="020B0604020202020204" pitchFamily="34" charset="0"/>
              <a:buChar cha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indent="-285750">
              <a:lnSpc>
                <a:spcPct val="115000"/>
              </a:lnSpc>
              <a:buFont typeface="Arial" panose="020B0604020202020204" pitchFamily="34" charset="0"/>
              <a:buChar char="•"/>
            </a:pPr>
            <a:r>
              <a:rPr lang="en-US" sz="1800" kern="100" dirty="0">
                <a:latin typeface="Aptos" panose="020B0004020202020204" pitchFamily="34" charset="0"/>
                <a:ea typeface="Aptos" panose="020B0004020202020204" pitchFamily="34" charset="0"/>
                <a:cs typeface="Times New Roman" panose="02020603050405020304" pitchFamily="18" charset="0"/>
              </a:rPr>
              <a:t>Add a few lines about in-kind, when appropriate.</a:t>
            </a:r>
          </a:p>
          <a:p>
            <a:pPr marL="742950" marR="0" indent="-285750">
              <a:lnSpc>
                <a:spcPct val="115000"/>
              </a:lnSpc>
              <a:buFont typeface="Arial" panose="020B0604020202020204" pitchFamily="34" charset="0"/>
              <a:buChar cha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15000"/>
              </a:lnSpc>
            </a:pPr>
            <a:r>
              <a:rPr lang="en-US" sz="1800" b="1" kern="100" dirty="0">
                <a:latin typeface="Aptos" panose="020B0004020202020204" pitchFamily="34" charset="0"/>
                <a:ea typeface="Aptos" panose="020B0004020202020204" pitchFamily="34" charset="0"/>
                <a:cs typeface="Times New Roman" panose="02020603050405020304" pitchFamily="18" charset="0"/>
              </a:rPr>
              <a:t>REQUESTED on Aug. 6</a:t>
            </a:r>
            <a:r>
              <a:rPr lang="en-US" sz="1800" b="1" kern="100" baseline="30000" dirty="0">
                <a:latin typeface="Aptos" panose="020B0004020202020204" pitchFamily="34" charset="0"/>
                <a:ea typeface="Aptos" panose="020B0004020202020204" pitchFamily="34" charset="0"/>
                <a:cs typeface="Times New Roman" panose="02020603050405020304" pitchFamily="18" charset="0"/>
              </a:rPr>
              <a:t>th</a:t>
            </a:r>
            <a:r>
              <a:rPr lang="en-US" sz="1800" b="1" kern="100" dirty="0">
                <a:latin typeface="Aptos" panose="020B0004020202020204" pitchFamily="34" charset="0"/>
                <a:ea typeface="Aptos" panose="020B0004020202020204" pitchFamily="34" charset="0"/>
                <a:cs typeface="Times New Roman" panose="02020603050405020304" pitchFamily="18" charset="0"/>
              </a:rPr>
              <a:t>:</a:t>
            </a:r>
          </a:p>
          <a:p>
            <a:pPr marL="457200" marR="0">
              <a:lnSpc>
                <a:spcPct val="115000"/>
              </a:lnSpc>
            </a:pPr>
            <a:r>
              <a:rPr lang="en-US" sz="1800" b="1" kern="100" dirty="0">
                <a:latin typeface="Aptos" panose="020B0004020202020204" pitchFamily="34" charset="0"/>
                <a:ea typeface="Aptos" panose="020B0004020202020204" pitchFamily="34" charset="0"/>
                <a:cs typeface="Times New Roman" panose="02020603050405020304" pitchFamily="18" charset="0"/>
              </a:rPr>
              <a:t>Check this table with the PM.</a:t>
            </a:r>
          </a:p>
        </p:txBody>
      </p:sp>
      <p:pic>
        <p:nvPicPr>
          <p:cNvPr id="8" name="Picture 7">
            <a:extLst>
              <a:ext uri="{FF2B5EF4-FFF2-40B4-BE49-F238E27FC236}">
                <a16:creationId xmlns:a16="http://schemas.microsoft.com/office/drawing/2014/main" id="{A28CDF59-E78D-BD77-C70E-E3C8E2846AD9}"/>
              </a:ext>
            </a:extLst>
          </p:cNvPr>
          <p:cNvPicPr>
            <a:picLocks noChangeAspect="1"/>
          </p:cNvPicPr>
          <p:nvPr/>
        </p:nvPicPr>
        <p:blipFill>
          <a:blip r:embed="rId2"/>
          <a:stretch>
            <a:fillRect/>
          </a:stretch>
        </p:blipFill>
        <p:spPr>
          <a:xfrm>
            <a:off x="5501310" y="764892"/>
            <a:ext cx="5157530" cy="5956583"/>
          </a:xfrm>
          <a:prstGeom prst="rect">
            <a:avLst/>
          </a:prstGeom>
        </p:spPr>
      </p:pic>
      <p:sp>
        <p:nvSpPr>
          <p:cNvPr id="10" name="Title 1">
            <a:extLst>
              <a:ext uri="{FF2B5EF4-FFF2-40B4-BE49-F238E27FC236}">
                <a16:creationId xmlns:a16="http://schemas.microsoft.com/office/drawing/2014/main" id="{51EDBF2C-3976-9BE5-2D52-2127BB835164}"/>
              </a:ext>
            </a:extLst>
          </p:cNvPr>
          <p:cNvSpPr txBox="1">
            <a:spLocks/>
          </p:cNvSpPr>
          <p:nvPr/>
        </p:nvSpPr>
        <p:spPr>
          <a:xfrm rot="16200000">
            <a:off x="9289330" y="2728010"/>
            <a:ext cx="4466436" cy="959986"/>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15000"/>
              </a:lnSpc>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Disclaimer:</a:t>
            </a:r>
          </a:p>
          <a:p>
            <a:pPr marL="285750" marR="0" lvl="0" indent="-285750">
              <a:lnSpc>
                <a:spcPct val="115000"/>
              </a:lnSpc>
              <a:buFont typeface="Arial" panose="020B0604020202020204" pitchFamily="34" charset="0"/>
              <a:buChar char="•"/>
            </a:pPr>
            <a:r>
              <a:rPr lang="en-US" sz="1800" b="1" kern="100" dirty="0">
                <a:latin typeface="Aptos" panose="020B0004020202020204" pitchFamily="34" charset="0"/>
                <a:ea typeface="Aptos" panose="020B0004020202020204" pitchFamily="34" charset="0"/>
                <a:cs typeface="Times New Roman" panose="02020603050405020304" pitchFamily="18" charset="0"/>
              </a:rPr>
              <a:t>This is not the final </a:t>
            </a:r>
            <a:r>
              <a:rPr lang="en-US" sz="1800" b="1" kern="100" dirty="0" err="1">
                <a:latin typeface="Aptos" panose="020B0004020202020204" pitchFamily="34" charset="0"/>
                <a:ea typeface="Aptos" panose="020B0004020202020204" pitchFamily="34" charset="0"/>
                <a:cs typeface="Times New Roman" panose="02020603050405020304" pitchFamily="18" charset="0"/>
              </a:rPr>
              <a:t>dRICH</a:t>
            </a:r>
            <a:r>
              <a:rPr lang="en-US" sz="1800" b="1" kern="100" dirty="0">
                <a:latin typeface="Aptos" panose="020B0004020202020204" pitchFamily="34" charset="0"/>
                <a:ea typeface="Aptos" panose="020B0004020202020204" pitchFamily="34" charset="0"/>
                <a:cs typeface="Times New Roman" panose="02020603050405020304" pitchFamily="18" charset="0"/>
              </a:rPr>
              <a:t> table, please consider it as a template </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63854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CC3A7-616A-65B4-96D4-29B7D66F9C4A}"/>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6B1698C-B01A-F6EB-592C-28A27C225252}"/>
              </a:ext>
            </a:extLst>
          </p:cNvPr>
          <p:cNvSpPr>
            <a:spLocks noGrp="1"/>
          </p:cNvSpPr>
          <p:nvPr>
            <p:ph type="sldNum" sz="quarter" idx="12"/>
          </p:nvPr>
        </p:nvSpPr>
        <p:spPr/>
        <p:txBody>
          <a:bodyPr/>
          <a:lstStyle/>
          <a:p>
            <a:fld id="{5C1BF830-87C3-42F5-865E-35C573BADD1F}" type="slidenum">
              <a:rPr lang="en-US" smtClean="0"/>
              <a:t>2</a:t>
            </a:fld>
            <a:endParaRPr lang="en-US"/>
          </a:p>
        </p:txBody>
      </p:sp>
      <p:sp>
        <p:nvSpPr>
          <p:cNvPr id="9" name="Title 1">
            <a:extLst>
              <a:ext uri="{FF2B5EF4-FFF2-40B4-BE49-F238E27FC236}">
                <a16:creationId xmlns:a16="http://schemas.microsoft.com/office/drawing/2014/main" id="{65E34CCE-15F3-7320-87FD-38AD867A0168}"/>
              </a:ext>
            </a:extLst>
          </p:cNvPr>
          <p:cNvSpPr txBox="1">
            <a:spLocks/>
          </p:cNvSpPr>
          <p:nvPr/>
        </p:nvSpPr>
        <p:spPr>
          <a:xfrm>
            <a:off x="838200" y="0"/>
            <a:ext cx="10515600"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Editorial Board – composition </a:t>
            </a:r>
          </a:p>
        </p:txBody>
      </p:sp>
      <p:sp>
        <p:nvSpPr>
          <p:cNvPr id="2" name="TextBox 1">
            <a:extLst>
              <a:ext uri="{FF2B5EF4-FFF2-40B4-BE49-F238E27FC236}">
                <a16:creationId xmlns:a16="http://schemas.microsoft.com/office/drawing/2014/main" id="{66975008-7A1E-D872-F6C9-0A6A4EDCF36E}"/>
              </a:ext>
            </a:extLst>
          </p:cNvPr>
          <p:cNvSpPr txBox="1"/>
          <p:nvPr/>
        </p:nvSpPr>
        <p:spPr>
          <a:xfrm flipH="1">
            <a:off x="91514" y="765412"/>
            <a:ext cx="12100486" cy="5878532"/>
          </a:xfrm>
          <a:prstGeom prst="rect">
            <a:avLst/>
          </a:prstGeom>
          <a:noFill/>
        </p:spPr>
        <p:txBody>
          <a:bodyPr wrap="square" rtlCol="0">
            <a:spAutoFit/>
          </a:bodyPr>
          <a:lstStyle/>
          <a:p>
            <a:pPr marL="800100" lvl="1" indent="-342900">
              <a:buFont typeface="Arial" panose="020B0604020202020204" pitchFamily="34" charset="0"/>
              <a:buChar char="•"/>
            </a:pPr>
            <a:endParaRPr lang="en-US" sz="2400" b="1" i="1" baseline="30000" dirty="0"/>
          </a:p>
          <a:p>
            <a:r>
              <a:rPr lang="en-US" sz="2400" b="1" i="1" dirty="0"/>
              <a:t>The </a:t>
            </a:r>
            <a:r>
              <a:rPr lang="en-US" sz="2400" b="1" i="1" dirty="0" err="1"/>
              <a:t>preTDR</a:t>
            </a:r>
            <a:r>
              <a:rPr lang="en-US" sz="2400" b="1" i="1" dirty="0"/>
              <a:t> Editorial Board has been formed by the SP-Office</a:t>
            </a:r>
          </a:p>
          <a:p>
            <a:pPr marL="342900" indent="-342900">
              <a:buFont typeface="Arial" panose="020B0604020202020204" pitchFamily="34" charset="0"/>
              <a:buChar char="•"/>
            </a:pPr>
            <a:endParaRPr lang="en-US" sz="2400" b="1" i="1" dirty="0"/>
          </a:p>
          <a:p>
            <a:pPr lvl="1"/>
            <a:endParaRPr lang="en-US" sz="2400" i="1" dirty="0"/>
          </a:p>
          <a:p>
            <a:pPr marL="800100" lvl="1" indent="-342900">
              <a:buFont typeface="Arial" panose="020B0604020202020204" pitchFamily="34" charset="0"/>
              <a:buChar char="•"/>
            </a:pPr>
            <a:r>
              <a:rPr lang="en-US" sz="2400" b="1" i="1" dirty="0"/>
              <a:t>Editorial Board composition </a:t>
            </a:r>
            <a:r>
              <a:rPr lang="en-US" sz="2400" i="1" dirty="0"/>
              <a:t>(12 members in total)</a:t>
            </a:r>
            <a:endParaRPr lang="en-US" sz="2400" b="1" i="1" dirty="0"/>
          </a:p>
          <a:p>
            <a:pPr marL="800100" lvl="1" indent="-342900">
              <a:buFont typeface="Arial" panose="020B0604020202020204" pitchFamily="34" charset="0"/>
              <a:buChar char="•"/>
            </a:pPr>
            <a:endParaRPr lang="en-US" sz="2400" b="1" i="1" dirty="0"/>
          </a:p>
          <a:p>
            <a:pPr marL="1257300" lvl="2" indent="-342900">
              <a:buFont typeface="Arial" panose="020B0604020202020204" pitchFamily="34" charset="0"/>
              <a:buChar char="•"/>
            </a:pPr>
            <a:r>
              <a:rPr lang="en-US" sz="2400" b="1" i="1" dirty="0"/>
              <a:t>Board co-chairs:  </a:t>
            </a:r>
            <a:r>
              <a:rPr lang="en-US" sz="2400" i="1" dirty="0"/>
              <a:t>Silvia Dalla Torre and John Haggerty</a:t>
            </a:r>
          </a:p>
          <a:p>
            <a:pPr marL="1257300" lvl="2" indent="-342900">
              <a:buFont typeface="Arial" panose="020B0604020202020204" pitchFamily="34" charset="0"/>
              <a:buChar char="•"/>
            </a:pPr>
            <a:r>
              <a:rPr lang="en-US" sz="2400" b="1" i="1" dirty="0"/>
              <a:t>Ex-officio members: </a:t>
            </a:r>
            <a:r>
              <a:rPr lang="en-US" sz="2400" i="1" dirty="0"/>
              <a:t>Spokesperson, CC Chair and Deputy, PM Representative in the TIC</a:t>
            </a:r>
          </a:p>
          <a:p>
            <a:pPr marL="1257300" lvl="2" indent="-342900">
              <a:buFont typeface="Arial" panose="020B0604020202020204" pitchFamily="34" charset="0"/>
              <a:buChar char="•"/>
            </a:pPr>
            <a:endParaRPr lang="en-US" sz="2400" b="1" i="1" dirty="0"/>
          </a:p>
          <a:p>
            <a:pPr marL="1257300" lvl="2" indent="-342900">
              <a:buFont typeface="Arial" panose="020B0604020202020204" pitchFamily="34" charset="0"/>
              <a:buChar char="•"/>
            </a:pPr>
            <a:r>
              <a:rPr lang="en-US" sz="2400" b="1" i="1" dirty="0"/>
              <a:t>Members:</a:t>
            </a:r>
          </a:p>
          <a:p>
            <a:pPr marL="1714500" lvl="3" indent="-342900">
              <a:buFont typeface="Arial" panose="020B0604020202020204" pitchFamily="34" charset="0"/>
              <a:buChar char="•"/>
            </a:pPr>
            <a:r>
              <a:rPr lang="en-US" sz="2400" i="1" dirty="0"/>
              <a:t>Olga Evdokimov</a:t>
            </a:r>
          </a:p>
          <a:p>
            <a:pPr marL="1714500" lvl="3" indent="-342900">
              <a:buFont typeface="Arial" panose="020B0604020202020204" pitchFamily="34" charset="0"/>
              <a:buChar char="•"/>
            </a:pPr>
            <a:r>
              <a:rPr lang="en-US" sz="2400" i="1" dirty="0"/>
              <a:t>Yulia </a:t>
            </a:r>
            <a:r>
              <a:rPr lang="en-US" sz="2400" i="1" dirty="0" err="1"/>
              <a:t>Fullertova</a:t>
            </a:r>
            <a:endParaRPr lang="en-US" sz="2400" i="1" dirty="0"/>
          </a:p>
          <a:p>
            <a:pPr marL="1714500" lvl="3" indent="-342900">
              <a:buFont typeface="Arial" panose="020B0604020202020204" pitchFamily="34" charset="0"/>
              <a:buChar char="•"/>
            </a:pPr>
            <a:r>
              <a:rPr lang="en-US" sz="2400" i="1" dirty="0"/>
              <a:t>Peter Jones</a:t>
            </a:r>
          </a:p>
          <a:p>
            <a:pPr marL="1714500" lvl="3" indent="-342900">
              <a:buFont typeface="Arial" panose="020B0604020202020204" pitchFamily="34" charset="0"/>
              <a:buChar char="•"/>
            </a:pPr>
            <a:r>
              <a:rPr lang="en-US" sz="2400" i="1" dirty="0" err="1"/>
              <a:t>Yongsun</a:t>
            </a:r>
            <a:r>
              <a:rPr lang="en-US" sz="2400" i="1" dirty="0"/>
              <a:t> Kim</a:t>
            </a:r>
          </a:p>
          <a:p>
            <a:pPr marL="1714500" lvl="3" indent="-342900">
              <a:buFont typeface="Arial" panose="020B0604020202020204" pitchFamily="34" charset="0"/>
              <a:buChar char="•"/>
            </a:pPr>
            <a:r>
              <a:rPr lang="en-US" sz="2400" i="1" dirty="0"/>
              <a:t>Rosario Turrisi</a:t>
            </a:r>
          </a:p>
          <a:p>
            <a:pPr marL="1714500" lvl="3" indent="-342900">
              <a:buFont typeface="Arial" panose="020B0604020202020204" pitchFamily="34" charset="0"/>
              <a:buChar char="•"/>
            </a:pPr>
            <a:r>
              <a:rPr lang="en-US" sz="2400" i="1" dirty="0"/>
              <a:t>Zhenyu Ye</a:t>
            </a:r>
          </a:p>
        </p:txBody>
      </p:sp>
      <p:sp>
        <p:nvSpPr>
          <p:cNvPr id="4" name="TextBox 3">
            <a:extLst>
              <a:ext uri="{FF2B5EF4-FFF2-40B4-BE49-F238E27FC236}">
                <a16:creationId xmlns:a16="http://schemas.microsoft.com/office/drawing/2014/main" id="{86BF1911-DF92-E34A-942B-2ECAAC80831E}"/>
              </a:ext>
            </a:extLst>
          </p:cNvPr>
          <p:cNvSpPr txBox="1"/>
          <p:nvPr/>
        </p:nvSpPr>
        <p:spPr>
          <a:xfrm>
            <a:off x="6237903" y="4772432"/>
            <a:ext cx="4191972" cy="646331"/>
          </a:xfrm>
          <a:prstGeom prst="rect">
            <a:avLst/>
          </a:prstGeom>
          <a:solidFill>
            <a:schemeClr val="bg1">
              <a:lumMod val="95000"/>
            </a:schemeClr>
          </a:solidFill>
        </p:spPr>
        <p:txBody>
          <a:bodyPr wrap="square" rtlCol="0">
            <a:spAutoFit/>
          </a:bodyPr>
          <a:lstStyle/>
          <a:p>
            <a:r>
              <a:rPr lang="en-US" dirty="0"/>
              <a:t>Thanks to you all for serving </a:t>
            </a:r>
            <a:r>
              <a:rPr lang="en-US" dirty="0" err="1"/>
              <a:t>ePIC</a:t>
            </a:r>
            <a:r>
              <a:rPr lang="en-US" dirty="0"/>
              <a:t> within this demanding task!</a:t>
            </a:r>
          </a:p>
        </p:txBody>
      </p:sp>
    </p:spTree>
    <p:extLst>
      <p:ext uri="{BB962C8B-B14F-4D97-AF65-F5344CB8AC3E}">
        <p14:creationId xmlns:p14="http://schemas.microsoft.com/office/powerpoint/2010/main" val="15882127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1718B-108F-F8DB-2401-978C32C90E9A}"/>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6765990C-FDA1-A430-1F62-22FEF44EF6EB}"/>
              </a:ext>
            </a:extLst>
          </p:cNvPr>
          <p:cNvSpPr>
            <a:spLocks noGrp="1"/>
          </p:cNvSpPr>
          <p:nvPr>
            <p:ph type="ftr" sz="quarter" idx="11"/>
          </p:nvPr>
        </p:nvSpPr>
        <p:spPr/>
        <p:txBody>
          <a:bodyPr/>
          <a:lstStyle/>
          <a:p>
            <a:r>
              <a:rPr lang="it-IT" dirty="0"/>
              <a:t>                   </a:t>
            </a:r>
            <a:endParaRPr lang="en-US" dirty="0"/>
          </a:p>
        </p:txBody>
      </p:sp>
      <p:sp>
        <p:nvSpPr>
          <p:cNvPr id="4" name="Slide Number Placeholder 3">
            <a:extLst>
              <a:ext uri="{FF2B5EF4-FFF2-40B4-BE49-F238E27FC236}">
                <a16:creationId xmlns:a16="http://schemas.microsoft.com/office/drawing/2014/main" id="{5BD77B43-9137-1A90-F546-AA49E154037A}"/>
              </a:ext>
            </a:extLst>
          </p:cNvPr>
          <p:cNvSpPr>
            <a:spLocks noGrp="1"/>
          </p:cNvSpPr>
          <p:nvPr>
            <p:ph type="sldNum" sz="quarter" idx="12"/>
          </p:nvPr>
        </p:nvSpPr>
        <p:spPr/>
        <p:txBody>
          <a:bodyPr/>
          <a:lstStyle/>
          <a:p>
            <a:fld id="{5C1BF830-87C3-42F5-865E-35C573BADD1F}" type="slidenum">
              <a:rPr lang="en-US" smtClean="0"/>
              <a:t>20</a:t>
            </a:fld>
            <a:endParaRPr lang="en-US"/>
          </a:p>
        </p:txBody>
      </p:sp>
      <p:sp>
        <p:nvSpPr>
          <p:cNvPr id="5" name="TextBox 4">
            <a:extLst>
              <a:ext uri="{FF2B5EF4-FFF2-40B4-BE49-F238E27FC236}">
                <a16:creationId xmlns:a16="http://schemas.microsoft.com/office/drawing/2014/main" id="{C654A699-7558-DF58-82F0-6587B87430E4}"/>
              </a:ext>
            </a:extLst>
          </p:cNvPr>
          <p:cNvSpPr txBox="1"/>
          <p:nvPr/>
        </p:nvSpPr>
        <p:spPr>
          <a:xfrm>
            <a:off x="279335" y="0"/>
            <a:ext cx="11633330" cy="707886"/>
          </a:xfrm>
          <a:prstGeom prst="rect">
            <a:avLst/>
          </a:prstGeom>
          <a:noFill/>
        </p:spPr>
        <p:txBody>
          <a:bodyPr wrap="square">
            <a:spAutoFit/>
          </a:bodyPr>
          <a:lstStyle/>
          <a:p>
            <a:r>
              <a:rPr lang="en-US" sz="4000" dirty="0">
                <a:solidFill>
                  <a:srgbClr val="33CCFF"/>
                </a:solidFill>
              </a:rPr>
              <a:t>General Consistency</a:t>
            </a:r>
          </a:p>
        </p:txBody>
      </p:sp>
      <p:sp>
        <p:nvSpPr>
          <p:cNvPr id="10" name="Date Placeholder 1">
            <a:extLst>
              <a:ext uri="{FF2B5EF4-FFF2-40B4-BE49-F238E27FC236}">
                <a16:creationId xmlns:a16="http://schemas.microsoft.com/office/drawing/2014/main" id="{C38DAEF1-B255-0DBB-A2A4-6B544782762C}"/>
              </a:ext>
            </a:extLst>
          </p:cNvPr>
          <p:cNvSpPr>
            <a:spLocks noGrp="1"/>
          </p:cNvSpPr>
          <p:nvPr>
            <p:ph type="dt" sz="half" idx="10"/>
          </p:nvPr>
        </p:nvSpPr>
        <p:spPr>
          <a:xfrm>
            <a:off x="838200" y="6356350"/>
            <a:ext cx="2743200" cy="365125"/>
          </a:xfrm>
        </p:spPr>
        <p:txBody>
          <a:bodyPr/>
          <a:lstStyle/>
          <a:p>
            <a:r>
              <a:rPr lang="en-US" dirty="0"/>
              <a:t>                   </a:t>
            </a:r>
          </a:p>
        </p:txBody>
      </p:sp>
      <p:sp>
        <p:nvSpPr>
          <p:cNvPr id="2" name="Title 1">
            <a:extLst>
              <a:ext uri="{FF2B5EF4-FFF2-40B4-BE49-F238E27FC236}">
                <a16:creationId xmlns:a16="http://schemas.microsoft.com/office/drawing/2014/main" id="{56DDD1C7-3037-7B1B-D68E-A934A90B3D9C}"/>
              </a:ext>
            </a:extLst>
          </p:cNvPr>
          <p:cNvSpPr txBox="1">
            <a:spLocks/>
          </p:cNvSpPr>
          <p:nvPr/>
        </p:nvSpPr>
        <p:spPr>
          <a:xfrm>
            <a:off x="596661" y="637082"/>
            <a:ext cx="10859218" cy="6084393"/>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3200" b="1" u="sng" dirty="0"/>
          </a:p>
          <a:p>
            <a:pPr marL="571500" indent="-571500">
              <a:buFont typeface="Arial" panose="020B0604020202020204" pitchFamily="34" charset="0"/>
              <a:buChar char="•"/>
            </a:pPr>
            <a:endParaRPr lang="en-US" sz="2400" b="1" dirty="0"/>
          </a:p>
          <a:p>
            <a:pPr marL="342900" marR="0" lvl="0" indent="-342900">
              <a:lnSpc>
                <a:spcPct val="115000"/>
              </a:lnSpc>
              <a:buFont typeface="Arial" panose="020B0604020202020204" pitchFamily="34" charset="0"/>
              <a:buChar char="•"/>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IMPLEMENTATION</a:t>
            </a:r>
          </a:p>
          <a:p>
            <a:pPr marL="800100" lvl="1" indent="-342900">
              <a:lnSpc>
                <a:spcPct val="115000"/>
              </a:lnSpc>
              <a:buFont typeface="Arial" panose="020B0604020202020204" pitchFamily="34" charset="0"/>
              <a:buChar char="•"/>
            </a:pPr>
            <a:r>
              <a:rPr lang="en-US" kern="100" dirty="0">
                <a:effectLst/>
                <a:latin typeface="Aptos" panose="020B0004020202020204" pitchFamily="34" charset="0"/>
                <a:ea typeface="Aptos" panose="020B0004020202020204" pitchFamily="34" charset="0"/>
                <a:cs typeface="Times New Roman" panose="02020603050405020304" pitchFamily="18" charset="0"/>
              </a:rPr>
              <a:t>Need to refer to the same implementation model, with reference to the details in “8.4 Detector Integration” (subsection not yet available)</a:t>
            </a:r>
          </a:p>
          <a:p>
            <a:pPr marL="800100" lvl="1" indent="-342900">
              <a:lnSpc>
                <a:spcPct val="115000"/>
              </a:lnSpc>
              <a:buFont typeface="Arial" panose="020B0604020202020204" pitchFamily="34" charset="0"/>
              <a:buChar char="•"/>
            </a:pPr>
            <a:r>
              <a:rPr lang="en-US" kern="100" dirty="0">
                <a:latin typeface="Aptos" panose="020B0004020202020204" pitchFamily="34" charset="0"/>
                <a:ea typeface="Aptos" panose="020B0004020202020204" pitchFamily="34" charset="0"/>
                <a:cs typeface="Times New Roman" panose="02020603050405020304" pitchFamily="18" charset="0"/>
              </a:rPr>
              <a:t>Guidance in writing: a common reference calendar</a:t>
            </a:r>
          </a:p>
          <a:p>
            <a:pPr marL="1257300" lvl="2" indent="-342900">
              <a:lnSpc>
                <a:spcPct val="115000"/>
              </a:lnSpc>
              <a:buFont typeface="Arial" panose="020B0604020202020204" pitchFamily="34" charset="0"/>
              <a:buChar char="•"/>
            </a:pPr>
            <a:r>
              <a:rPr lang="en-US" kern="100" dirty="0">
                <a:latin typeface="Aptos" panose="020B0004020202020204" pitchFamily="34" charset="0"/>
                <a:ea typeface="Aptos" panose="020B0004020202020204" pitchFamily="34" charset="0"/>
                <a:cs typeface="Times New Roman" panose="02020603050405020304" pitchFamily="18" charset="0"/>
              </a:rPr>
              <a:t>This is from a recent PM talk; </a:t>
            </a:r>
            <a:r>
              <a:rPr lang="en-US" b="1" kern="100" dirty="0">
                <a:latin typeface="Aptos" panose="020B0004020202020204" pitchFamily="34" charset="0"/>
                <a:ea typeface="Aptos" panose="020B0004020202020204" pitchFamily="34" charset="0"/>
                <a:cs typeface="Times New Roman" panose="02020603050405020304" pitchFamily="18" charset="0"/>
              </a:rPr>
              <a:t>a more formal calendar needed</a:t>
            </a:r>
          </a:p>
          <a:p>
            <a:pPr marL="1257300" lvl="2" indent="-342900">
              <a:lnSpc>
                <a:spcPct val="115000"/>
              </a:lnSpc>
              <a:buFont typeface="Arial" panose="020B0604020202020204" pitchFamily="34" charset="0"/>
              <a:buChar char="•"/>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latin typeface="Aptos" panose="020B0004020202020204" pitchFamily="34" charset="0"/>
              <a:ea typeface="Aptos" panose="020B0004020202020204" pitchFamily="34" charset="0"/>
              <a:cs typeface="Times New Roman" panose="02020603050405020304" pitchFamily="18" charset="0"/>
            </a:endParaRPr>
          </a:p>
          <a:p>
            <a:pPr marL="1257300" lvl="2" indent="-342900">
              <a:lnSpc>
                <a:spcPct val="115000"/>
              </a:lnSpc>
              <a:buFont typeface="Arial" panose="020B0604020202020204" pitchFamily="34" charset="0"/>
              <a:buChar char="•"/>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Arial" panose="020B0604020202020204" pitchFamily="34" charset="0"/>
              <a:buChar char="•"/>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Arial" panose="020B0604020202020204" pitchFamily="34" charset="0"/>
              <a:buChar char="•"/>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STATUS AND REMAINING DESIGN EFFORT</a:t>
            </a:r>
          </a:p>
          <a:p>
            <a:pPr marL="800100" lvl="1" indent="-342900">
              <a:lnSpc>
                <a:spcPct val="115000"/>
              </a:lnSpc>
              <a:buFont typeface="Arial" panose="020B0604020202020204" pitchFamily="34" charset="0"/>
              <a:buChar char="•"/>
            </a:pPr>
            <a:r>
              <a:rPr lang="en-US" kern="100" dirty="0">
                <a:effectLst/>
                <a:latin typeface="Aptos" panose="020B0004020202020204" pitchFamily="34" charset="0"/>
                <a:ea typeface="Aptos" panose="020B0004020202020204" pitchFamily="34" charset="0"/>
                <a:cs typeface="Times New Roman" panose="02020603050405020304" pitchFamily="18" charset="0"/>
              </a:rPr>
              <a:t>This is a </a:t>
            </a:r>
            <a:r>
              <a:rPr lang="en-US" kern="100" dirty="0" err="1">
                <a:effectLst/>
                <a:latin typeface="Aptos" panose="020B0004020202020204" pitchFamily="34" charset="0"/>
                <a:ea typeface="Aptos" panose="020B0004020202020204" pitchFamily="34" charset="0"/>
                <a:cs typeface="Times New Roman" panose="02020603050405020304" pitchFamily="18" charset="0"/>
              </a:rPr>
              <a:t>preTDR</a:t>
            </a:r>
            <a:r>
              <a:rPr lang="en-US" kern="100" dirty="0">
                <a:effectLst/>
                <a:latin typeface="Aptos" panose="020B0004020202020204" pitchFamily="34" charset="0"/>
                <a:ea typeface="Aptos" panose="020B0004020202020204" pitchFamily="34" charset="0"/>
                <a:cs typeface="Times New Roman" panose="02020603050405020304" pitchFamily="18" charset="0"/>
              </a:rPr>
              <a:t>:  </a:t>
            </a:r>
            <a:r>
              <a:rPr lang="en-US" b="1" kern="100" dirty="0">
                <a:effectLst/>
                <a:latin typeface="Aptos" panose="020B0004020202020204" pitchFamily="34" charset="0"/>
                <a:ea typeface="Aptos" panose="020B0004020202020204" pitchFamily="34" charset="0"/>
                <a:cs typeface="Times New Roman" panose="02020603050405020304" pitchFamily="18" charset="0"/>
              </a:rPr>
              <a:t>R&amp;D </a:t>
            </a:r>
            <a:r>
              <a:rPr lang="en-US" kern="100" dirty="0">
                <a:effectLst/>
                <a:latin typeface="Aptos" panose="020B0004020202020204" pitchFamily="34" charset="0"/>
                <a:ea typeface="Aptos" panose="020B0004020202020204" pitchFamily="34" charset="0"/>
                <a:cs typeface="Times New Roman" panose="02020603050405020304" pitchFamily="18" charset="0"/>
              </a:rPr>
              <a:t>should no longer be mentioned in the text.   </a:t>
            </a:r>
          </a:p>
          <a:p>
            <a:pPr marL="457200" marR="0">
              <a:lnSpc>
                <a:spcPct val="115000"/>
              </a:lnSpc>
            </a:pPr>
            <a:endParaRPr lang="en-US" sz="2600" kern="100" dirty="0">
              <a:effectLst/>
              <a:latin typeface="Aptos" panose="020B0004020202020204" pitchFamily="34" charset="0"/>
              <a:ea typeface="Aptos" panose="020B0004020202020204" pitchFamily="34" charset="0"/>
              <a:cs typeface="Times New Roman" panose="02020603050405020304" pitchFamily="18" charset="0"/>
            </a:endParaRPr>
          </a:p>
          <a:p>
            <a:pPr marL="1028700" lvl="1" indent="-571500">
              <a:buFont typeface="Arial" panose="020B0604020202020204" pitchFamily="34" charset="0"/>
              <a:buChar char="•"/>
            </a:pPr>
            <a:endParaRPr lang="en-US" sz="2400" dirty="0"/>
          </a:p>
        </p:txBody>
      </p:sp>
      <p:pic>
        <p:nvPicPr>
          <p:cNvPr id="6" name="Picture 5">
            <a:extLst>
              <a:ext uri="{FF2B5EF4-FFF2-40B4-BE49-F238E27FC236}">
                <a16:creationId xmlns:a16="http://schemas.microsoft.com/office/drawing/2014/main" id="{6B844F47-4BED-FB1E-CDA9-A2808E337B70}"/>
              </a:ext>
            </a:extLst>
          </p:cNvPr>
          <p:cNvPicPr>
            <a:picLocks noChangeAspect="1"/>
          </p:cNvPicPr>
          <p:nvPr/>
        </p:nvPicPr>
        <p:blipFill>
          <a:blip r:embed="rId3"/>
          <a:stretch>
            <a:fillRect/>
          </a:stretch>
        </p:blipFill>
        <p:spPr>
          <a:xfrm>
            <a:off x="3049056" y="2406170"/>
            <a:ext cx="5756811" cy="3109922"/>
          </a:xfrm>
          <a:prstGeom prst="rect">
            <a:avLst/>
          </a:prstGeom>
          <a:ln>
            <a:solidFill>
              <a:srgbClr val="0000CC"/>
            </a:solidFill>
          </a:ln>
        </p:spPr>
      </p:pic>
    </p:spTree>
    <p:extLst>
      <p:ext uri="{BB962C8B-B14F-4D97-AF65-F5344CB8AC3E}">
        <p14:creationId xmlns:p14="http://schemas.microsoft.com/office/powerpoint/2010/main" val="878976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652D9-C410-26B8-E5C8-AECD709A7BA6}"/>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B54D11E4-8562-E8EA-602B-78730049902A}"/>
              </a:ext>
            </a:extLst>
          </p:cNvPr>
          <p:cNvSpPr txBox="1">
            <a:spLocks/>
          </p:cNvSpPr>
          <p:nvPr/>
        </p:nvSpPr>
        <p:spPr>
          <a:xfrm>
            <a:off x="838200" y="1351719"/>
            <a:ext cx="10515600" cy="4488363"/>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An e-mail to the whole collaboration pointing to:</a:t>
            </a:r>
          </a:p>
          <a:p>
            <a:endParaRPr lang="en-US" sz="2400" b="1"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b="1" dirty="0">
                <a:latin typeface="Arial" panose="020B0604020202020204" pitchFamily="34" charset="0"/>
                <a:cs typeface="Arial" panose="020B0604020202020204" pitchFamily="34" charset="0"/>
                <a:sym typeface="Wingdings" panose="05000000000000000000" pitchFamily="2" charset="2"/>
              </a:rPr>
              <a:t>Version2.2 (August 4</a:t>
            </a:r>
            <a:r>
              <a:rPr lang="en-US" sz="2400" b="1" baseline="30000" dirty="0">
                <a:latin typeface="Arial" panose="020B0604020202020204" pitchFamily="34" charset="0"/>
                <a:cs typeface="Arial" panose="020B0604020202020204" pitchFamily="34" charset="0"/>
                <a:sym typeface="Wingdings" panose="05000000000000000000" pitchFamily="2" charset="2"/>
              </a:rPr>
              <a:t>th</a:t>
            </a:r>
            <a:r>
              <a:rPr lang="en-US" sz="2400" b="1" dirty="0">
                <a:latin typeface="Arial" panose="020B0604020202020204" pitchFamily="34" charset="0"/>
                <a:cs typeface="Arial" panose="020B0604020202020204" pitchFamily="34" charset="0"/>
                <a:sym typeface="Wingdings" panose="05000000000000000000" pitchFamily="2" charset="2"/>
              </a:rPr>
              <a:t>) available in </a:t>
            </a:r>
            <a:r>
              <a:rPr lang="en-US" sz="2400" b="1" dirty="0" err="1">
                <a:latin typeface="Arial" panose="020B0604020202020204" pitchFamily="34" charset="0"/>
                <a:cs typeface="Arial" panose="020B0604020202020204" pitchFamily="34" charset="0"/>
                <a:sym typeface="Wingdings" panose="05000000000000000000" pitchFamily="2" charset="2"/>
              </a:rPr>
              <a:t>Zenodo</a:t>
            </a:r>
            <a:r>
              <a:rPr lang="en-US" sz="2400" b="1" dirty="0">
                <a:latin typeface="Arial" panose="020B0604020202020204" pitchFamily="34" charset="0"/>
                <a:cs typeface="Arial" panose="020B0604020202020204" pitchFamily="34" charset="0"/>
                <a:sym typeface="Wingdings" panose="05000000000000000000" pitchFamily="2" charset="2"/>
              </a:rPr>
              <a:t> (with direct link)</a:t>
            </a:r>
          </a:p>
          <a:p>
            <a:pPr marL="342900" indent="-342900">
              <a:buFont typeface="Arial" panose="020B0604020202020204" pitchFamily="34" charset="0"/>
              <a:buChar char="•"/>
            </a:pPr>
            <a:endParaRPr lang="en-US" sz="2400" b="1" dirty="0">
              <a:latin typeface="Arial" panose="020B0604020202020204" pitchFamily="34" charset="0"/>
              <a:cs typeface="Arial" panose="020B0604020202020204" pitchFamily="34" charset="0"/>
              <a:sym typeface="Wingdings" panose="05000000000000000000" pitchFamily="2" charset="2"/>
            </a:endParaRPr>
          </a:p>
          <a:p>
            <a:pPr marL="342900" indent="-342900">
              <a:buFont typeface="Arial" panose="020B0604020202020204" pitchFamily="34" charset="0"/>
              <a:buChar char="•"/>
            </a:pPr>
            <a:r>
              <a:rPr lang="en-US" sz="2400" b="1" dirty="0">
                <a:latin typeface="Arial" panose="020B0604020202020204" pitchFamily="34" charset="0"/>
                <a:cs typeface="Arial" panose="020B0604020202020204" pitchFamily="34" charset="0"/>
                <a:sym typeface="Wingdings" panose="05000000000000000000" pitchFamily="2" charset="2"/>
              </a:rPr>
              <a:t>Google form for the feedback</a:t>
            </a:r>
          </a:p>
          <a:p>
            <a:pPr marL="342900" indent="-342900">
              <a:buFont typeface="Arial" panose="020B0604020202020204" pitchFamily="34" charset="0"/>
              <a:buChar char="•"/>
            </a:pPr>
            <a:endParaRPr lang="en-US" sz="2000" b="1" dirty="0">
              <a:latin typeface="Arial" panose="020B0604020202020204" pitchFamily="34" charset="0"/>
              <a:cs typeface="Arial" panose="020B0604020202020204" pitchFamily="34" charset="0"/>
              <a:sym typeface="Wingdings" panose="05000000000000000000" pitchFamily="2" charset="2"/>
            </a:endParaRP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sym typeface="Wingdings" panose="05000000000000000000" pitchFamily="2" charset="2"/>
              </a:rPr>
              <a:t>The form allows for multiple entries without the need of reopening it;</a:t>
            </a: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sym typeface="Wingdings" panose="05000000000000000000" pitchFamily="2" charset="2"/>
              </a:rPr>
              <a:t>Inputs are collected in a spread sheet that will be made available to all the authors so that each comment received can be answered;</a:t>
            </a: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sym typeface="Wingdings" panose="05000000000000000000" pitchFamily="2" charset="2"/>
              </a:rPr>
              <a:t>Feedback requested by the end of September; it can be difficult to follow and integrated later comments.</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sym typeface="Wingdings" panose="05000000000000000000" pitchFamily="2" charset="2"/>
            </a:endParaRPr>
          </a:p>
          <a:p>
            <a:pPr marL="342900" indent="-342900">
              <a:buFont typeface="Arial" panose="020B0604020202020204" pitchFamily="34" charset="0"/>
              <a:buChar char="•"/>
            </a:pPr>
            <a:r>
              <a:rPr lang="en-US" sz="2700" dirty="0">
                <a:latin typeface="Arial" panose="020B0604020202020204" pitchFamily="34" charset="0"/>
                <a:cs typeface="Arial" panose="020B0604020202020204" pitchFamily="34" charset="0"/>
                <a:sym typeface="Wingdings" panose="05000000000000000000" pitchFamily="2" charset="2"/>
              </a:rPr>
              <a:t>The e-mail is ready and, with your green light it will be sent out today </a:t>
            </a:r>
            <a:endParaRPr lang="en-US" sz="2700" dirty="0">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93C4450F-750D-649F-28DA-475AC88D0008}"/>
              </a:ext>
            </a:extLst>
          </p:cNvPr>
          <p:cNvSpPr>
            <a:spLocks noGrp="1"/>
          </p:cNvSpPr>
          <p:nvPr>
            <p:ph type="sldNum" sz="quarter" idx="12"/>
          </p:nvPr>
        </p:nvSpPr>
        <p:spPr/>
        <p:txBody>
          <a:bodyPr/>
          <a:lstStyle/>
          <a:p>
            <a:fld id="{5C1BF830-87C3-42F5-865E-35C573BADD1F}" type="slidenum">
              <a:rPr lang="en-US" smtClean="0"/>
              <a:t>21</a:t>
            </a:fld>
            <a:endParaRPr lang="en-US"/>
          </a:p>
        </p:txBody>
      </p:sp>
      <p:sp>
        <p:nvSpPr>
          <p:cNvPr id="9" name="Title 1">
            <a:extLst>
              <a:ext uri="{FF2B5EF4-FFF2-40B4-BE49-F238E27FC236}">
                <a16:creationId xmlns:a16="http://schemas.microsoft.com/office/drawing/2014/main" id="{FF1BA124-3E7D-A85E-5082-D27626C4EDD7}"/>
              </a:ext>
            </a:extLst>
          </p:cNvPr>
          <p:cNvSpPr txBox="1">
            <a:spLocks/>
          </p:cNvSpPr>
          <p:nvPr/>
        </p:nvSpPr>
        <p:spPr>
          <a:xfrm>
            <a:off x="838200" y="0"/>
            <a:ext cx="10515600"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Feedback from the Collaboration</a:t>
            </a:r>
          </a:p>
        </p:txBody>
      </p:sp>
    </p:spTree>
    <p:extLst>
      <p:ext uri="{BB962C8B-B14F-4D97-AF65-F5344CB8AC3E}">
        <p14:creationId xmlns:p14="http://schemas.microsoft.com/office/powerpoint/2010/main" val="5395635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07318-14E7-BFE1-57A2-E2DD3C97A5FC}"/>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78146129-C6C1-92A8-973A-E5661473AF39}"/>
              </a:ext>
            </a:extLst>
          </p:cNvPr>
          <p:cNvSpPr txBox="1">
            <a:spLocks/>
          </p:cNvSpPr>
          <p:nvPr/>
        </p:nvSpPr>
        <p:spPr>
          <a:xfrm>
            <a:off x="838200" y="1027627"/>
            <a:ext cx="10515600" cy="5693848"/>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Following a lively and constructive discussion about the structure of the Detector </a:t>
            </a:r>
            <a:r>
              <a:rPr lang="en-US" sz="2400" b="1" dirty="0" err="1">
                <a:latin typeface="Arial" panose="020B0604020202020204" pitchFamily="34" charset="0"/>
                <a:cs typeface="Arial" panose="020B0604020202020204" pitchFamily="34" charset="0"/>
              </a:rPr>
              <a:t>preTDR</a:t>
            </a:r>
            <a:r>
              <a:rPr lang="en-US" sz="2400" b="1" dirty="0">
                <a:latin typeface="Arial" panose="020B0604020202020204" pitchFamily="34" charset="0"/>
                <a:cs typeface="Arial" panose="020B0604020202020204" pitchFamily="34" charset="0"/>
              </a:rPr>
              <a:t>, the following structure of the document is proposed:</a:t>
            </a:r>
          </a:p>
          <a:p>
            <a:endParaRPr lang="en-US" sz="2400" b="1"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400" b="1" dirty="0">
                <a:latin typeface="Arial" panose="020B0604020202020204" pitchFamily="34" charset="0"/>
                <a:cs typeface="Arial" panose="020B0604020202020204" pitchFamily="34" charset="0"/>
              </a:rPr>
              <a:t>Executive Summary</a:t>
            </a:r>
          </a:p>
          <a:p>
            <a:pPr marL="457200" indent="-457200">
              <a:buFont typeface="Arial" panose="020B0604020202020204" pitchFamily="34" charset="0"/>
              <a:buChar char="•"/>
            </a:pPr>
            <a:endParaRPr lang="en-US" sz="2400" b="1"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400" b="1"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400" b="1" dirty="0">
                <a:latin typeface="Arial" panose="020B0604020202020204" pitchFamily="34" charset="0"/>
                <a:cs typeface="Arial" panose="020B0604020202020204" pitchFamily="34" charset="0"/>
              </a:rPr>
              <a:t>Introduction</a:t>
            </a:r>
          </a:p>
          <a:p>
            <a:pPr marL="914400" lvl="1"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Including the requirements as resulting from the YR and captured by the project requirement document (high level page)</a:t>
            </a:r>
          </a:p>
          <a:p>
            <a:pPr marL="914400" lvl="1" indent="-4572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400" b="1" dirty="0">
                <a:latin typeface="Arial" panose="020B0604020202020204" pitchFamily="34" charset="0"/>
                <a:cs typeface="Arial" panose="020B0604020202020204" pitchFamily="34" charset="0"/>
              </a:rPr>
              <a:t>“chapter 8”</a:t>
            </a:r>
          </a:p>
          <a:p>
            <a:pPr marL="914400" lvl="1"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Presenting the detector subsystems matching the requirements (mainly individual performance)</a:t>
            </a:r>
          </a:p>
          <a:p>
            <a:pPr marL="914400" lvl="1" indent="-4572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400" b="1" dirty="0">
                <a:latin typeface="Arial" panose="020B0604020202020204" pitchFamily="34" charset="0"/>
                <a:cs typeface="Arial" panose="020B0604020202020204" pitchFamily="34" charset="0"/>
              </a:rPr>
              <a:t>“chapter 2”</a:t>
            </a:r>
          </a:p>
          <a:p>
            <a:pPr marL="914400" lvl="1" indent="-457200">
              <a:buFont typeface="Arial" panose="020B0604020202020204" pitchFamily="34" charset="0"/>
              <a:buChar char="•"/>
            </a:pPr>
            <a:endParaRPr lang="en-US" sz="100" b="1" dirty="0">
              <a:latin typeface="Arial" panose="020B0604020202020204" pitchFamily="34" charset="0"/>
              <a:cs typeface="Arial" panose="020B0604020202020204" pitchFamily="34" charset="0"/>
            </a:endParaRPr>
          </a:p>
          <a:p>
            <a:pPr marL="914400" lvl="1"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Presenting the holistic detector performance by the performance for key physics measurements</a:t>
            </a:r>
          </a:p>
          <a:p>
            <a:pPr marL="914400" lvl="1"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Also a subsection about Early Science needed </a:t>
            </a:r>
          </a:p>
          <a:p>
            <a:pPr marL="914400" lvl="1" indent="-4572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600" b="1" dirty="0">
                <a:latin typeface="Arial" panose="020B0604020202020204" pitchFamily="34" charset="0"/>
                <a:cs typeface="Arial" panose="020B0604020202020204" pitchFamily="34" charset="0"/>
              </a:rPr>
              <a:t>Detector-Accelerator interfaces </a:t>
            </a:r>
          </a:p>
        </p:txBody>
      </p:sp>
      <p:sp>
        <p:nvSpPr>
          <p:cNvPr id="3" name="Slide Number Placeholder 2">
            <a:extLst>
              <a:ext uri="{FF2B5EF4-FFF2-40B4-BE49-F238E27FC236}">
                <a16:creationId xmlns:a16="http://schemas.microsoft.com/office/drawing/2014/main" id="{8A189C1D-5E42-3F56-D421-2A76D331B984}"/>
              </a:ext>
            </a:extLst>
          </p:cNvPr>
          <p:cNvSpPr>
            <a:spLocks noGrp="1"/>
          </p:cNvSpPr>
          <p:nvPr>
            <p:ph type="sldNum" sz="quarter" idx="12"/>
          </p:nvPr>
        </p:nvSpPr>
        <p:spPr/>
        <p:txBody>
          <a:bodyPr/>
          <a:lstStyle/>
          <a:p>
            <a:fld id="{5C1BF830-87C3-42F5-865E-35C573BADD1F}" type="slidenum">
              <a:rPr lang="en-US" smtClean="0"/>
              <a:t>22</a:t>
            </a:fld>
            <a:endParaRPr lang="en-US"/>
          </a:p>
        </p:txBody>
      </p:sp>
      <p:sp>
        <p:nvSpPr>
          <p:cNvPr id="9" name="Title 1">
            <a:extLst>
              <a:ext uri="{FF2B5EF4-FFF2-40B4-BE49-F238E27FC236}">
                <a16:creationId xmlns:a16="http://schemas.microsoft.com/office/drawing/2014/main" id="{D0F51689-CA5C-1A8C-C271-D33E010ADA8D}"/>
              </a:ext>
            </a:extLst>
          </p:cNvPr>
          <p:cNvSpPr txBox="1">
            <a:spLocks/>
          </p:cNvSpPr>
          <p:nvPr/>
        </p:nvSpPr>
        <p:spPr>
          <a:xfrm>
            <a:off x="838200" y="0"/>
            <a:ext cx="10515600"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Major outcome of the discussion August 6</a:t>
            </a:r>
            <a:r>
              <a:rPr lang="en-US" baseline="30000" dirty="0">
                <a:solidFill>
                  <a:srgbClr val="00B0F0"/>
                </a:solidFill>
              </a:rPr>
              <a:t>th</a:t>
            </a:r>
            <a:r>
              <a:rPr lang="en-US" dirty="0">
                <a:solidFill>
                  <a:srgbClr val="00B0F0"/>
                </a:solidFill>
              </a:rPr>
              <a:t>  </a:t>
            </a:r>
          </a:p>
        </p:txBody>
      </p:sp>
    </p:spTree>
    <p:extLst>
      <p:ext uri="{BB962C8B-B14F-4D97-AF65-F5344CB8AC3E}">
        <p14:creationId xmlns:p14="http://schemas.microsoft.com/office/powerpoint/2010/main" val="36259578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7B3EA-C2D6-B54C-3459-89569BA1A95F}"/>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9530077-C53D-F944-D71C-F0F8FDE29300}"/>
              </a:ext>
            </a:extLst>
          </p:cNvPr>
          <p:cNvSpPr>
            <a:spLocks noGrp="1"/>
          </p:cNvSpPr>
          <p:nvPr>
            <p:ph type="sldNum" sz="quarter" idx="12"/>
          </p:nvPr>
        </p:nvSpPr>
        <p:spPr/>
        <p:txBody>
          <a:bodyPr/>
          <a:lstStyle/>
          <a:p>
            <a:fld id="{5C1BF830-87C3-42F5-865E-35C573BADD1F}" type="slidenum">
              <a:rPr lang="en-US" smtClean="0"/>
              <a:t>23</a:t>
            </a:fld>
            <a:endParaRPr lang="en-US"/>
          </a:p>
        </p:txBody>
      </p:sp>
      <p:sp>
        <p:nvSpPr>
          <p:cNvPr id="9" name="Title 1">
            <a:extLst>
              <a:ext uri="{FF2B5EF4-FFF2-40B4-BE49-F238E27FC236}">
                <a16:creationId xmlns:a16="http://schemas.microsoft.com/office/drawing/2014/main" id="{ABC420EC-C848-E851-3E2D-0F78E729AFC1}"/>
              </a:ext>
            </a:extLst>
          </p:cNvPr>
          <p:cNvSpPr txBox="1">
            <a:spLocks/>
          </p:cNvSpPr>
          <p:nvPr/>
        </p:nvSpPr>
        <p:spPr>
          <a:xfrm>
            <a:off x="838200" y="0"/>
            <a:ext cx="10515600"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Starting the Editorial Board activity</a:t>
            </a:r>
          </a:p>
        </p:txBody>
      </p:sp>
      <p:sp>
        <p:nvSpPr>
          <p:cNvPr id="2" name="Title 1">
            <a:extLst>
              <a:ext uri="{FF2B5EF4-FFF2-40B4-BE49-F238E27FC236}">
                <a16:creationId xmlns:a16="http://schemas.microsoft.com/office/drawing/2014/main" id="{9682D17E-9779-917E-D8D8-B257C39B2349}"/>
              </a:ext>
            </a:extLst>
          </p:cNvPr>
          <p:cNvSpPr txBox="1">
            <a:spLocks/>
          </p:cNvSpPr>
          <p:nvPr/>
        </p:nvSpPr>
        <p:spPr>
          <a:xfrm>
            <a:off x="682401" y="1453581"/>
            <a:ext cx="10515600" cy="3950838"/>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endParaRPr lang="en-US" sz="2400" b="1" dirty="0"/>
          </a:p>
          <a:p>
            <a:pPr marR="0" lvl="0">
              <a:lnSpc>
                <a:spcPct val="115000"/>
              </a:lnSpc>
            </a:pPr>
            <a:r>
              <a:rPr lang="en-US" sz="2000" b="1" kern="100" dirty="0">
                <a:latin typeface="Aptos" panose="020B0004020202020204" pitchFamily="34" charset="0"/>
                <a:ea typeface="Aptos" panose="020B0004020202020204" pitchFamily="34" charset="0"/>
                <a:cs typeface="Times New Roman" panose="02020603050405020304" pitchFamily="18" charset="0"/>
              </a:rPr>
              <a:t> PROPOSAL of first actions:</a:t>
            </a:r>
          </a:p>
          <a:p>
            <a:pPr marR="0" lvl="0">
              <a:lnSpc>
                <a:spcPct val="115000"/>
              </a:lnSpc>
            </a:pPr>
            <a:endParaRPr lang="en-US" sz="2000" b="1" kern="100" dirty="0">
              <a:latin typeface="Aptos" panose="020B0004020202020204" pitchFamily="34" charset="0"/>
              <a:ea typeface="Aptos" panose="020B0004020202020204" pitchFamily="34" charset="0"/>
              <a:cs typeface="Times New Roman" panose="02020603050405020304" pitchFamily="18" charset="0"/>
            </a:endParaRPr>
          </a:p>
          <a:p>
            <a:pPr marR="0" lvl="0">
              <a:lnSpc>
                <a:spcPct val="115000"/>
              </a:lnSpc>
            </a:pPr>
            <a:endParaRPr lang="en-US" sz="2000" b="1" kern="100" dirty="0">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Arial" panose="020B0604020202020204" pitchFamily="34" charset="0"/>
              <a:buChar char="•"/>
            </a:pPr>
            <a:r>
              <a:rPr lang="en-US" sz="2000" b="1" kern="100" dirty="0">
                <a:latin typeface="Aptos" panose="020B0004020202020204" pitchFamily="34" charset="0"/>
                <a:ea typeface="Aptos" panose="020B0004020202020204" pitchFamily="34" charset="0"/>
                <a:cs typeface="Times New Roman" panose="02020603050405020304" pitchFamily="18" charset="0"/>
              </a:rPr>
              <a:t>Ask the PACs to meet already next week to define with them the details of the </a:t>
            </a:r>
            <a:br>
              <a:rPr lang="en-US" sz="2000" b="1" kern="100" dirty="0">
                <a:latin typeface="Aptos" panose="020B0004020202020204" pitchFamily="34" charset="0"/>
                <a:ea typeface="Aptos" panose="020B0004020202020204" pitchFamily="34" charset="0"/>
                <a:cs typeface="Times New Roman" panose="02020603050405020304" pitchFamily="18" charset="0"/>
              </a:rPr>
            </a:br>
            <a:r>
              <a:rPr lang="en-US" sz="2000" b="1" kern="100" dirty="0">
                <a:latin typeface="Aptos" panose="020B0004020202020204" pitchFamily="34" charset="0"/>
                <a:ea typeface="Aptos" panose="020B0004020202020204" pitchFamily="34" charset="0"/>
                <a:cs typeface="Times New Roman" panose="02020603050405020304" pitchFamily="18" charset="0"/>
              </a:rPr>
              <a:t>chapter 2 strategy – August 13</a:t>
            </a:r>
          </a:p>
          <a:p>
            <a:pPr marL="800100" lvl="1" indent="-342900">
              <a:lnSpc>
                <a:spcPct val="115000"/>
              </a:lnSpc>
              <a:buFont typeface="Arial" panose="020B0604020202020204" pitchFamily="34" charset="0"/>
              <a:buChar char="•"/>
            </a:pPr>
            <a:r>
              <a:rPr lang="en-US" sz="2000" b="1" kern="100" dirty="0">
                <a:latin typeface="Aptos" panose="020B0004020202020204" pitchFamily="34" charset="0"/>
                <a:ea typeface="Aptos" panose="020B0004020202020204" pitchFamily="34" charset="0"/>
                <a:cs typeface="Times New Roman" panose="02020603050405020304" pitchFamily="18" charset="0"/>
              </a:rPr>
              <a:t>Also an opportunity to provide them our first thoughts about chapter 2 match their request of a preliminary feedback before the September meeting</a:t>
            </a:r>
          </a:p>
          <a:p>
            <a:pPr marL="800100" lvl="1" indent="-342900">
              <a:lnSpc>
                <a:spcPct val="115000"/>
              </a:lnSpc>
              <a:buFont typeface="Arial" panose="020B0604020202020204" pitchFamily="34" charset="0"/>
              <a:buChar char="•"/>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IF </a:t>
            </a:r>
            <a:r>
              <a:rPr lang="en-US" sz="2000" b="1" kern="100" dirty="0">
                <a:latin typeface="Aptos" panose="020B0004020202020204" pitchFamily="34" charset="0"/>
                <a:ea typeface="Aptos" panose="020B0004020202020204" pitchFamily="34" charset="0"/>
                <a:cs typeface="Times New Roman" panose="02020603050405020304" pitchFamily="18" charset="0"/>
              </a:rPr>
              <a:t>CONFERMED</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 read chapter 2 and have a first list of comments/questions about for next week</a:t>
            </a:r>
          </a:p>
          <a:p>
            <a:pPr marL="800100" lvl="1" indent="-342900">
              <a:lnSpc>
                <a:spcPct val="115000"/>
              </a:lnSpc>
              <a:buFont typeface="Arial" panose="020B0604020202020204" pitchFamily="34" charset="0"/>
              <a:buChar char="•"/>
            </a:pPr>
            <a:r>
              <a:rPr lang="en-US" sz="2000" b="1" kern="100" dirty="0">
                <a:latin typeface="Aptos" panose="020B0004020202020204" pitchFamily="34" charset="0"/>
                <a:ea typeface="Aptos" panose="020B0004020202020204" pitchFamily="34" charset="0"/>
                <a:cs typeface="Times New Roman" panose="02020603050405020304" pitchFamily="18" charset="0"/>
              </a:rPr>
              <a:t>Later, deeper analysis of chapter 2 after the September meeting</a:t>
            </a:r>
            <a:endParaRPr lang="en-US" sz="2000" b="1" kern="100" dirty="0">
              <a:effectLst/>
              <a:latin typeface="Aptos" panose="020B0004020202020204" pitchFamily="34" charset="0"/>
              <a:ea typeface="Aptos" panose="020B0004020202020204" pitchFamily="34" charset="0"/>
              <a:cs typeface="Times New Roman" panose="02020603050405020304" pitchFamily="18" charset="0"/>
            </a:endParaRPr>
          </a:p>
          <a:p>
            <a:pPr marL="800100" lvl="1" indent="-342900">
              <a:lnSpc>
                <a:spcPct val="115000"/>
              </a:lnSpc>
              <a:buFont typeface="Arial" panose="020B0604020202020204" pitchFamily="34" charset="0"/>
              <a:buChar char="•"/>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15000"/>
              </a:lnSpc>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buFont typeface="Arial" panose="020B0604020202020204" pitchFamily="34" charset="0"/>
              <a:buChar char="•"/>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Contact DSCs whose text looks advanced to make a calendar for the meetings on 8/27, 9/3, 9/10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1028700" lvl="1" indent="-571500">
              <a:buFont typeface="Arial" panose="020B0604020202020204" pitchFamily="34" charset="0"/>
              <a:buChar char="•"/>
            </a:pPr>
            <a:endParaRPr lang="en-US" sz="2400" dirty="0"/>
          </a:p>
        </p:txBody>
      </p:sp>
    </p:spTree>
    <p:extLst>
      <p:ext uri="{BB962C8B-B14F-4D97-AF65-F5344CB8AC3E}">
        <p14:creationId xmlns:p14="http://schemas.microsoft.com/office/powerpoint/2010/main" val="2601281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1F3CB-CF64-4FFC-9E09-FEB5179B804A}"/>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FACD3CE-18EC-BF18-217B-9C400727DF6B}"/>
              </a:ext>
            </a:extLst>
          </p:cNvPr>
          <p:cNvSpPr>
            <a:spLocks noGrp="1"/>
          </p:cNvSpPr>
          <p:nvPr>
            <p:ph type="sldNum" sz="quarter" idx="12"/>
          </p:nvPr>
        </p:nvSpPr>
        <p:spPr/>
        <p:txBody>
          <a:bodyPr/>
          <a:lstStyle/>
          <a:p>
            <a:fld id="{5C1BF830-87C3-42F5-865E-35C573BADD1F}" type="slidenum">
              <a:rPr lang="en-US" smtClean="0"/>
              <a:t>3</a:t>
            </a:fld>
            <a:endParaRPr lang="en-US"/>
          </a:p>
        </p:txBody>
      </p:sp>
      <p:sp>
        <p:nvSpPr>
          <p:cNvPr id="9" name="Title 1">
            <a:extLst>
              <a:ext uri="{FF2B5EF4-FFF2-40B4-BE49-F238E27FC236}">
                <a16:creationId xmlns:a16="http://schemas.microsoft.com/office/drawing/2014/main" id="{93DD1753-7D8E-EDFC-11BE-ED219C8450D1}"/>
              </a:ext>
            </a:extLst>
          </p:cNvPr>
          <p:cNvSpPr txBox="1">
            <a:spLocks/>
          </p:cNvSpPr>
          <p:nvPr/>
        </p:nvSpPr>
        <p:spPr>
          <a:xfrm>
            <a:off x="838200" y="0"/>
            <a:ext cx="10515600"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Editorial Board – Goal </a:t>
            </a:r>
          </a:p>
        </p:txBody>
      </p:sp>
      <p:sp>
        <p:nvSpPr>
          <p:cNvPr id="2" name="TextBox 1">
            <a:extLst>
              <a:ext uri="{FF2B5EF4-FFF2-40B4-BE49-F238E27FC236}">
                <a16:creationId xmlns:a16="http://schemas.microsoft.com/office/drawing/2014/main" id="{CC4616A3-1698-4D15-DFEE-9440A52F602F}"/>
              </a:ext>
            </a:extLst>
          </p:cNvPr>
          <p:cNvSpPr txBox="1"/>
          <p:nvPr/>
        </p:nvSpPr>
        <p:spPr>
          <a:xfrm flipH="1">
            <a:off x="902397" y="1645306"/>
            <a:ext cx="9311278" cy="2923877"/>
          </a:xfrm>
          <a:prstGeom prst="rect">
            <a:avLst/>
          </a:prstGeom>
          <a:noFill/>
        </p:spPr>
        <p:txBody>
          <a:bodyPr wrap="square" rtlCol="0">
            <a:spAutoFit/>
          </a:bodyPr>
          <a:lstStyle/>
          <a:p>
            <a:pPr marL="800100" lvl="1" indent="-342900">
              <a:buFont typeface="Arial" panose="020B0604020202020204" pitchFamily="34" charset="0"/>
              <a:buChar char="•"/>
            </a:pPr>
            <a:endParaRPr lang="en-US" sz="2400" b="1" i="1" baseline="30000" dirty="0"/>
          </a:p>
          <a:p>
            <a:r>
              <a:rPr lang="en-US" sz="2400" b="1" i="1" dirty="0"/>
              <a:t>Deliver a finalized </a:t>
            </a:r>
            <a:r>
              <a:rPr lang="en-US" sz="2400" b="1" i="1" dirty="0" err="1"/>
              <a:t>preTDR</a:t>
            </a:r>
            <a:r>
              <a:rPr lang="en-US" sz="2400" b="1" i="1" dirty="0"/>
              <a:t> by December 15, 2025</a:t>
            </a:r>
          </a:p>
          <a:p>
            <a:endParaRPr lang="en-US" sz="2400" b="1" i="1" dirty="0"/>
          </a:p>
          <a:p>
            <a:endParaRPr lang="en-US" sz="2400" b="1" i="1" dirty="0"/>
          </a:p>
          <a:p>
            <a:pPr marL="342900" indent="-342900">
              <a:buFont typeface="Arial" panose="020B0604020202020204" pitchFamily="34" charset="0"/>
              <a:buChar char="•"/>
            </a:pPr>
            <a:r>
              <a:rPr lang="en-US" sz="2400" b="1" i="1" dirty="0"/>
              <a:t>The motivations of this goal will become self-evident in the following, when external timelines will be recalled</a:t>
            </a:r>
          </a:p>
          <a:p>
            <a:pPr marL="342900" indent="-342900">
              <a:buFont typeface="Arial" panose="020B0604020202020204" pitchFamily="34" charset="0"/>
              <a:buChar char="•"/>
            </a:pPr>
            <a:endParaRPr lang="en-US" sz="2400" b="1" i="1" dirty="0"/>
          </a:p>
          <a:p>
            <a:pPr lvl="1"/>
            <a:endParaRPr lang="en-US" sz="2400" i="1" dirty="0"/>
          </a:p>
        </p:txBody>
      </p:sp>
    </p:spTree>
    <p:extLst>
      <p:ext uri="{BB962C8B-B14F-4D97-AF65-F5344CB8AC3E}">
        <p14:creationId xmlns:p14="http://schemas.microsoft.com/office/powerpoint/2010/main" val="3773938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81670-3359-7101-90E0-A1359EC6A1DD}"/>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53DAE49-31D5-307E-9C24-B48FF4D4521F}"/>
              </a:ext>
            </a:extLst>
          </p:cNvPr>
          <p:cNvSpPr>
            <a:spLocks noGrp="1"/>
          </p:cNvSpPr>
          <p:nvPr>
            <p:ph type="sldNum" sz="quarter" idx="12"/>
          </p:nvPr>
        </p:nvSpPr>
        <p:spPr/>
        <p:txBody>
          <a:bodyPr/>
          <a:lstStyle/>
          <a:p>
            <a:fld id="{5C1BF830-87C3-42F5-865E-35C573BADD1F}" type="slidenum">
              <a:rPr lang="en-US" smtClean="0"/>
              <a:t>4</a:t>
            </a:fld>
            <a:endParaRPr lang="en-US"/>
          </a:p>
        </p:txBody>
      </p:sp>
      <p:sp>
        <p:nvSpPr>
          <p:cNvPr id="9" name="Title 1">
            <a:extLst>
              <a:ext uri="{FF2B5EF4-FFF2-40B4-BE49-F238E27FC236}">
                <a16:creationId xmlns:a16="http://schemas.microsoft.com/office/drawing/2014/main" id="{A30E5D90-37C0-E028-19FA-540D63EC68A0}"/>
              </a:ext>
            </a:extLst>
          </p:cNvPr>
          <p:cNvSpPr txBox="1">
            <a:spLocks/>
          </p:cNvSpPr>
          <p:nvPr/>
        </p:nvSpPr>
        <p:spPr>
          <a:xfrm>
            <a:off x="838200" y="0"/>
            <a:ext cx="10515600"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err="1">
                <a:solidFill>
                  <a:srgbClr val="00B0F0"/>
                </a:solidFill>
              </a:rPr>
              <a:t>preTDR</a:t>
            </a:r>
            <a:r>
              <a:rPr lang="en-US" dirty="0">
                <a:solidFill>
                  <a:srgbClr val="00B0F0"/>
                </a:solidFill>
              </a:rPr>
              <a:t> recent news</a:t>
            </a:r>
          </a:p>
        </p:txBody>
      </p:sp>
      <p:sp>
        <p:nvSpPr>
          <p:cNvPr id="5" name="TextBox 4">
            <a:extLst>
              <a:ext uri="{FF2B5EF4-FFF2-40B4-BE49-F238E27FC236}">
                <a16:creationId xmlns:a16="http://schemas.microsoft.com/office/drawing/2014/main" id="{78E214A8-5CCC-E9F6-656B-615A8399FA7C}"/>
              </a:ext>
            </a:extLst>
          </p:cNvPr>
          <p:cNvSpPr txBox="1"/>
          <p:nvPr/>
        </p:nvSpPr>
        <p:spPr>
          <a:xfrm>
            <a:off x="384257" y="734848"/>
            <a:ext cx="11285462" cy="5940088"/>
          </a:xfrm>
          <a:prstGeom prst="rect">
            <a:avLst/>
          </a:prstGeom>
          <a:noFill/>
        </p:spPr>
        <p:txBody>
          <a:bodyPr wrap="square" rtlCol="0">
            <a:spAutoFit/>
          </a:bodyPr>
          <a:lstStyle/>
          <a:p>
            <a:r>
              <a:rPr lang="en-US" sz="2000" b="1" dirty="0">
                <a:solidFill>
                  <a:srgbClr val="0000CC"/>
                </a:solidFill>
              </a:rPr>
              <a:t>The development of </a:t>
            </a:r>
            <a:r>
              <a:rPr lang="en-US" sz="2000" b="1" dirty="0" err="1">
                <a:solidFill>
                  <a:srgbClr val="0000CC"/>
                </a:solidFill>
              </a:rPr>
              <a:t>preTDR</a:t>
            </a:r>
            <a:r>
              <a:rPr lang="en-US" sz="2000" b="1" dirty="0">
                <a:solidFill>
                  <a:srgbClr val="0000CC"/>
                </a:solidFill>
              </a:rPr>
              <a:t> Chapters 2 and 8 as well as the new EIC project structure with subprojects suggests to have a separate stand-alone document for the </a:t>
            </a:r>
            <a:r>
              <a:rPr lang="en-US" sz="2000" b="1" dirty="0" err="1">
                <a:solidFill>
                  <a:srgbClr val="0000CC"/>
                </a:solidFill>
              </a:rPr>
              <a:t>ePIC</a:t>
            </a:r>
            <a:r>
              <a:rPr lang="en-US" sz="2000" b="1" dirty="0">
                <a:solidFill>
                  <a:srgbClr val="0000CC"/>
                </a:solidFill>
              </a:rPr>
              <a:t> Detector; appropriate additions will guarantee the link and consistency with the EIC </a:t>
            </a:r>
            <a:r>
              <a:rPr lang="en-US" sz="2000" b="1" dirty="0" err="1">
                <a:solidFill>
                  <a:srgbClr val="0000CC"/>
                </a:solidFill>
              </a:rPr>
              <a:t>preTDR</a:t>
            </a:r>
            <a:endParaRPr lang="en-US" sz="2000" dirty="0">
              <a:solidFill>
                <a:srgbClr val="0000CC"/>
              </a:solidFill>
            </a:endParaRPr>
          </a:p>
          <a:p>
            <a:endParaRPr lang="en-US" sz="2000" dirty="0">
              <a:solidFill>
                <a:srgbClr val="0000CC"/>
              </a:solidFill>
            </a:endParaRPr>
          </a:p>
          <a:p>
            <a:r>
              <a:rPr lang="en-US" sz="2000" dirty="0">
                <a:solidFill>
                  <a:srgbClr val="0000CC"/>
                </a:solidFill>
              </a:rPr>
              <a:t>In a simplified view:</a:t>
            </a:r>
          </a:p>
          <a:p>
            <a:endParaRPr lang="en-US" sz="2000" dirty="0">
              <a:solidFill>
                <a:srgbClr val="0000CC"/>
              </a:solidFill>
            </a:endParaRPr>
          </a:p>
          <a:p>
            <a:endParaRPr lang="en-US" sz="2000" dirty="0">
              <a:solidFill>
                <a:srgbClr val="0000CC"/>
              </a:solidFill>
            </a:endParaRPr>
          </a:p>
          <a:p>
            <a:endParaRPr lang="en-US" sz="2000" dirty="0">
              <a:solidFill>
                <a:srgbClr val="0000CC"/>
              </a:solidFill>
            </a:endParaRPr>
          </a:p>
          <a:p>
            <a:endParaRPr lang="en-US" sz="2000" dirty="0">
              <a:solidFill>
                <a:srgbClr val="0000CC"/>
              </a:solidFill>
            </a:endParaRPr>
          </a:p>
          <a:p>
            <a:endParaRPr lang="en-US" sz="2000" dirty="0">
              <a:solidFill>
                <a:srgbClr val="0000CC"/>
              </a:solidFill>
            </a:endParaRPr>
          </a:p>
          <a:p>
            <a:endParaRPr lang="en-US" sz="2000" dirty="0">
              <a:solidFill>
                <a:srgbClr val="0000CC"/>
              </a:solidFill>
            </a:endParaRPr>
          </a:p>
          <a:p>
            <a:endParaRPr lang="en-US" sz="2000" dirty="0">
              <a:solidFill>
                <a:srgbClr val="0000CC"/>
              </a:solidFill>
            </a:endParaRPr>
          </a:p>
          <a:p>
            <a:r>
              <a:rPr lang="en-US" sz="2000" dirty="0">
                <a:solidFill>
                  <a:srgbClr val="0000CC"/>
                </a:solidFill>
              </a:rPr>
              <a:t>In practice:</a:t>
            </a:r>
          </a:p>
          <a:p>
            <a:pPr marL="342900" indent="-342900">
              <a:buFont typeface="Arial" panose="020B0604020202020204" pitchFamily="34" charset="0"/>
              <a:buChar char="•"/>
            </a:pPr>
            <a:r>
              <a:rPr lang="en-US" sz="2000" dirty="0">
                <a:solidFill>
                  <a:srgbClr val="0000CC"/>
                </a:solidFill>
              </a:rPr>
              <a:t>At the moment, the </a:t>
            </a:r>
            <a:r>
              <a:rPr lang="en-US" sz="2000" dirty="0" err="1">
                <a:solidFill>
                  <a:srgbClr val="0000CC"/>
                </a:solidFill>
              </a:rPr>
              <a:t>preTDR</a:t>
            </a:r>
            <a:r>
              <a:rPr lang="en-US" sz="2000" dirty="0">
                <a:solidFill>
                  <a:srgbClr val="0000CC"/>
                </a:solidFill>
              </a:rPr>
              <a:t> still includes </a:t>
            </a:r>
            <a:r>
              <a:rPr lang="en-US" sz="2000" b="1" dirty="0">
                <a:solidFill>
                  <a:srgbClr val="0000CC"/>
                </a:solidFill>
              </a:rPr>
              <a:t>chapter 2</a:t>
            </a:r>
            <a:r>
              <a:rPr lang="en-US" sz="2000" dirty="0">
                <a:solidFill>
                  <a:srgbClr val="0000CC"/>
                </a:solidFill>
              </a:rPr>
              <a:t> (Physics Goals and Requirements) and </a:t>
            </a:r>
            <a:r>
              <a:rPr lang="en-US" sz="2000" b="1" dirty="0">
                <a:solidFill>
                  <a:srgbClr val="0000CC"/>
                </a:solidFill>
              </a:rPr>
              <a:t>chapter 8</a:t>
            </a:r>
            <a:r>
              <a:rPr lang="en-US" sz="2000" dirty="0">
                <a:solidFill>
                  <a:srgbClr val="0000CC"/>
                </a:solidFill>
              </a:rPr>
              <a:t> (Experimental Systems)</a:t>
            </a:r>
          </a:p>
          <a:p>
            <a:pPr marL="342900" indent="-342900">
              <a:buFont typeface="Arial" panose="020B0604020202020204" pitchFamily="34" charset="0"/>
              <a:buChar char="•"/>
            </a:pPr>
            <a:r>
              <a:rPr lang="en-US" sz="2000" dirty="0">
                <a:solidFill>
                  <a:srgbClr val="0000CC"/>
                </a:solidFill>
              </a:rPr>
              <a:t>We need planning for the additions: </a:t>
            </a:r>
          </a:p>
          <a:p>
            <a:pPr marL="800100" lvl="1" indent="-342900">
              <a:buFont typeface="Arial" panose="020B0604020202020204" pitchFamily="34" charset="0"/>
              <a:buChar char="•"/>
            </a:pPr>
            <a:r>
              <a:rPr lang="en-US" sz="2000" b="1" dirty="0">
                <a:solidFill>
                  <a:srgbClr val="0000CC"/>
                </a:solidFill>
              </a:rPr>
              <a:t>General Introduction</a:t>
            </a:r>
            <a:r>
              <a:rPr lang="en-US" sz="2000" dirty="0">
                <a:solidFill>
                  <a:srgbClr val="0000CC"/>
                </a:solidFill>
              </a:rPr>
              <a:t>, including an Accelerator introduction</a:t>
            </a:r>
          </a:p>
          <a:p>
            <a:pPr marL="800100" lvl="1" indent="-342900">
              <a:buFont typeface="Arial" panose="020B0604020202020204" pitchFamily="34" charset="0"/>
              <a:buChar char="•"/>
            </a:pPr>
            <a:r>
              <a:rPr lang="en-US" sz="2000" dirty="0">
                <a:solidFill>
                  <a:srgbClr val="0000CC"/>
                </a:solidFill>
              </a:rPr>
              <a:t>The </a:t>
            </a:r>
            <a:r>
              <a:rPr lang="en-US" sz="2000" b="1" dirty="0">
                <a:solidFill>
                  <a:srgbClr val="0000CC"/>
                </a:solidFill>
              </a:rPr>
              <a:t>Detector-Accelerator Interfaces</a:t>
            </a:r>
          </a:p>
          <a:p>
            <a:pPr marL="800100" lvl="1" indent="-342900">
              <a:buFont typeface="Arial" panose="020B0604020202020204" pitchFamily="34" charset="0"/>
              <a:buChar char="•"/>
            </a:pPr>
            <a:r>
              <a:rPr lang="en-US" sz="2000" dirty="0">
                <a:solidFill>
                  <a:srgbClr val="0000CC"/>
                </a:solidFill>
              </a:rPr>
              <a:t>An </a:t>
            </a:r>
            <a:r>
              <a:rPr lang="en-US" sz="2000" b="1" dirty="0">
                <a:solidFill>
                  <a:srgbClr val="0000CC"/>
                </a:solidFill>
              </a:rPr>
              <a:t>Executive Summary</a:t>
            </a:r>
          </a:p>
        </p:txBody>
      </p:sp>
      <p:grpSp>
        <p:nvGrpSpPr>
          <p:cNvPr id="6" name="Group 5">
            <a:extLst>
              <a:ext uri="{FF2B5EF4-FFF2-40B4-BE49-F238E27FC236}">
                <a16:creationId xmlns:a16="http://schemas.microsoft.com/office/drawing/2014/main" id="{9E0F83F8-AC60-377E-82D7-42C1CDA80DF1}"/>
              </a:ext>
            </a:extLst>
          </p:cNvPr>
          <p:cNvGrpSpPr/>
          <p:nvPr/>
        </p:nvGrpSpPr>
        <p:grpSpPr>
          <a:xfrm>
            <a:off x="1598759" y="2445751"/>
            <a:ext cx="8545033" cy="1477328"/>
            <a:chOff x="1193317" y="3230756"/>
            <a:chExt cx="8545033" cy="1477328"/>
          </a:xfrm>
        </p:grpSpPr>
        <p:sp>
          <p:nvSpPr>
            <p:cNvPr id="7" name="TextBox 6">
              <a:extLst>
                <a:ext uri="{FF2B5EF4-FFF2-40B4-BE49-F238E27FC236}">
                  <a16:creationId xmlns:a16="http://schemas.microsoft.com/office/drawing/2014/main" id="{777C282C-C8A7-CF0C-D908-519355CB43BD}"/>
                </a:ext>
              </a:extLst>
            </p:cNvPr>
            <p:cNvSpPr txBox="1"/>
            <p:nvPr/>
          </p:nvSpPr>
          <p:spPr>
            <a:xfrm>
              <a:off x="1193317" y="3230756"/>
              <a:ext cx="3428696" cy="1477328"/>
            </a:xfrm>
            <a:prstGeom prst="rect">
              <a:avLst/>
            </a:prstGeom>
            <a:noFill/>
            <a:ln w="28575">
              <a:solidFill>
                <a:srgbClr val="0000CC"/>
              </a:solidFill>
            </a:ln>
          </p:spPr>
          <p:txBody>
            <a:bodyPr wrap="none" rtlCol="0">
              <a:spAutoFit/>
            </a:bodyPr>
            <a:lstStyle/>
            <a:p>
              <a:r>
                <a:rPr lang="en-US" b="1" dirty="0"/>
                <a:t>Detector </a:t>
              </a:r>
              <a:r>
                <a:rPr lang="en-US" b="1" dirty="0" err="1"/>
                <a:t>preTDR</a:t>
              </a:r>
              <a:endParaRPr lang="en-US" b="1" dirty="0"/>
            </a:p>
            <a:p>
              <a:r>
                <a:rPr lang="en-US" dirty="0"/>
                <a:t>(chapters 2 and chapter 8 matters)</a:t>
              </a:r>
            </a:p>
            <a:p>
              <a:r>
                <a:rPr lang="en-US" dirty="0"/>
                <a:t>Including also:</a:t>
              </a:r>
            </a:p>
            <a:p>
              <a:pPr marL="285750" indent="-285750">
                <a:buFont typeface="Arial" panose="020B0604020202020204" pitchFamily="34" charset="0"/>
                <a:buChar char="•"/>
              </a:pPr>
              <a:r>
                <a:rPr lang="en-US" i="1" dirty="0"/>
                <a:t>Accelerator introduction</a:t>
              </a:r>
            </a:p>
            <a:p>
              <a:pPr marL="285750" indent="-285750">
                <a:buFont typeface="Arial" panose="020B0604020202020204" pitchFamily="34" charset="0"/>
                <a:buChar char="•"/>
              </a:pPr>
              <a:r>
                <a:rPr lang="en-US" i="1" dirty="0"/>
                <a:t>Detector-accelerator interfaces </a:t>
              </a:r>
            </a:p>
          </p:txBody>
        </p:sp>
        <p:sp>
          <p:nvSpPr>
            <p:cNvPr id="8" name="TextBox 7">
              <a:extLst>
                <a:ext uri="{FF2B5EF4-FFF2-40B4-BE49-F238E27FC236}">
                  <a16:creationId xmlns:a16="http://schemas.microsoft.com/office/drawing/2014/main" id="{88D890D3-D493-EDB3-EB9D-5AA988F9AA0B}"/>
                </a:ext>
              </a:extLst>
            </p:cNvPr>
            <p:cNvSpPr txBox="1"/>
            <p:nvPr/>
          </p:nvSpPr>
          <p:spPr>
            <a:xfrm>
              <a:off x="6372044" y="3230756"/>
              <a:ext cx="3366306" cy="1477328"/>
            </a:xfrm>
            <a:prstGeom prst="rect">
              <a:avLst/>
            </a:prstGeom>
            <a:noFill/>
            <a:ln w="28575">
              <a:solidFill>
                <a:srgbClr val="0000CC"/>
              </a:solidFill>
            </a:ln>
          </p:spPr>
          <p:txBody>
            <a:bodyPr wrap="none" rtlCol="0">
              <a:spAutoFit/>
            </a:bodyPr>
            <a:lstStyle/>
            <a:p>
              <a:endParaRPr lang="en-US" b="1" dirty="0"/>
            </a:p>
            <a:p>
              <a:r>
                <a:rPr lang="en-US" b="1" dirty="0"/>
                <a:t>EIC </a:t>
              </a:r>
              <a:r>
                <a:rPr lang="en-US" b="1" dirty="0" err="1"/>
                <a:t>preTDR</a:t>
              </a:r>
              <a:endParaRPr lang="en-US" b="1" dirty="0"/>
            </a:p>
            <a:p>
              <a:r>
                <a:rPr lang="en-US" dirty="0"/>
                <a:t>Including also:</a:t>
              </a:r>
            </a:p>
            <a:p>
              <a:pPr marL="285750" indent="-285750">
                <a:buFont typeface="Arial" panose="020B0604020202020204" pitchFamily="34" charset="0"/>
                <a:buChar char="•"/>
              </a:pPr>
              <a:r>
                <a:rPr lang="en-US" dirty="0"/>
                <a:t>A </a:t>
              </a:r>
              <a:r>
                <a:rPr lang="en-US" i="1" dirty="0"/>
                <a:t>Detector Executive Summary</a:t>
              </a:r>
            </a:p>
            <a:p>
              <a:r>
                <a:rPr lang="en-US" dirty="0"/>
                <a:t> </a:t>
              </a:r>
            </a:p>
          </p:txBody>
        </p:sp>
        <p:cxnSp>
          <p:nvCxnSpPr>
            <p:cNvPr id="10" name="Connector: Elbow 9">
              <a:extLst>
                <a:ext uri="{FF2B5EF4-FFF2-40B4-BE49-F238E27FC236}">
                  <a16:creationId xmlns:a16="http://schemas.microsoft.com/office/drawing/2014/main" id="{A014C1C3-CFFD-4795-DF2F-D433047BA0D4}"/>
                </a:ext>
              </a:extLst>
            </p:cNvPr>
            <p:cNvCxnSpPr>
              <a:cxnSpLocks/>
            </p:cNvCxnSpPr>
            <p:nvPr/>
          </p:nvCxnSpPr>
          <p:spPr>
            <a:xfrm>
              <a:off x="4485736" y="3429000"/>
              <a:ext cx="1992702" cy="832449"/>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1" name="Right Brace 10">
              <a:extLst>
                <a:ext uri="{FF2B5EF4-FFF2-40B4-BE49-F238E27FC236}">
                  <a16:creationId xmlns:a16="http://schemas.microsoft.com/office/drawing/2014/main" id="{8790825C-720F-34C2-7754-A3D3F4F9CA69}"/>
                </a:ext>
              </a:extLst>
            </p:cNvPr>
            <p:cNvSpPr/>
            <p:nvPr/>
          </p:nvSpPr>
          <p:spPr>
            <a:xfrm>
              <a:off x="4394620" y="4205167"/>
              <a:ext cx="227393" cy="448574"/>
            </a:xfrm>
            <a:prstGeom prst="rightBrace">
              <a:avLst>
                <a:gd name="adj1" fmla="val 27301"/>
                <a:gd name="adj2" fmla="val 50000"/>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2" name="Connector: Elbow 11">
              <a:extLst>
                <a:ext uri="{FF2B5EF4-FFF2-40B4-BE49-F238E27FC236}">
                  <a16:creationId xmlns:a16="http://schemas.microsoft.com/office/drawing/2014/main" id="{7DF9E2CC-5853-C582-7F1D-617BB4BB1AB0}"/>
                </a:ext>
              </a:extLst>
            </p:cNvPr>
            <p:cNvCxnSpPr>
              <a:cxnSpLocks/>
            </p:cNvCxnSpPr>
            <p:nvPr/>
          </p:nvCxnSpPr>
          <p:spPr>
            <a:xfrm rot="10800000" flipV="1">
              <a:off x="4683776" y="3709354"/>
              <a:ext cx="1725652" cy="720100"/>
            </a:xfrm>
            <a:prstGeom prst="bentConnector3">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55422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8067F-0568-3557-38D3-0B1D3C9CAF0B}"/>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CBBAD62-184A-7287-1249-A2680C72AF30}"/>
              </a:ext>
            </a:extLst>
          </p:cNvPr>
          <p:cNvSpPr>
            <a:spLocks noGrp="1"/>
          </p:cNvSpPr>
          <p:nvPr>
            <p:ph type="sldNum" sz="quarter" idx="12"/>
          </p:nvPr>
        </p:nvSpPr>
        <p:spPr/>
        <p:txBody>
          <a:bodyPr/>
          <a:lstStyle/>
          <a:p>
            <a:fld id="{5C1BF830-87C3-42F5-865E-35C573BADD1F}" type="slidenum">
              <a:rPr lang="en-US" smtClean="0"/>
              <a:t>5</a:t>
            </a:fld>
            <a:endParaRPr lang="en-US"/>
          </a:p>
        </p:txBody>
      </p:sp>
      <p:sp>
        <p:nvSpPr>
          <p:cNvPr id="9" name="Title 1">
            <a:extLst>
              <a:ext uri="{FF2B5EF4-FFF2-40B4-BE49-F238E27FC236}">
                <a16:creationId xmlns:a16="http://schemas.microsoft.com/office/drawing/2014/main" id="{346051FF-29A7-F808-940A-09795F24F5F5}"/>
              </a:ext>
            </a:extLst>
          </p:cNvPr>
          <p:cNvSpPr txBox="1">
            <a:spLocks/>
          </p:cNvSpPr>
          <p:nvPr/>
        </p:nvSpPr>
        <p:spPr>
          <a:xfrm>
            <a:off x="838200" y="0"/>
            <a:ext cx="10515600"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Editorial Board – LOGISTIC </a:t>
            </a:r>
          </a:p>
        </p:txBody>
      </p:sp>
      <p:sp>
        <p:nvSpPr>
          <p:cNvPr id="2" name="TextBox 1">
            <a:extLst>
              <a:ext uri="{FF2B5EF4-FFF2-40B4-BE49-F238E27FC236}">
                <a16:creationId xmlns:a16="http://schemas.microsoft.com/office/drawing/2014/main" id="{9E899A2D-28B6-FB7F-4367-9B1DE41B6079}"/>
              </a:ext>
            </a:extLst>
          </p:cNvPr>
          <p:cNvSpPr txBox="1"/>
          <p:nvPr/>
        </p:nvSpPr>
        <p:spPr>
          <a:xfrm flipH="1">
            <a:off x="91514" y="681334"/>
            <a:ext cx="12100486" cy="2923877"/>
          </a:xfrm>
          <a:prstGeom prst="rect">
            <a:avLst/>
          </a:prstGeom>
          <a:noFill/>
        </p:spPr>
        <p:txBody>
          <a:bodyPr wrap="square" rtlCol="0">
            <a:spAutoFit/>
          </a:bodyPr>
          <a:lstStyle/>
          <a:p>
            <a:pPr marL="800100" lvl="1" indent="-342900">
              <a:buFont typeface="Arial" panose="020B0604020202020204" pitchFamily="34" charset="0"/>
              <a:buChar char="•"/>
            </a:pPr>
            <a:endParaRPr lang="en-US" sz="2400" b="1" i="1" baseline="30000" dirty="0"/>
          </a:p>
          <a:p>
            <a:pPr marL="342900" indent="-342900">
              <a:buFont typeface="Arial" panose="020B0604020202020204" pitchFamily="34" charset="0"/>
              <a:buChar char="•"/>
            </a:pPr>
            <a:r>
              <a:rPr lang="en-US" sz="2400" i="1" dirty="0"/>
              <a:t>Inspecting the overall </a:t>
            </a:r>
            <a:r>
              <a:rPr lang="en-US" sz="2400" i="1" dirty="0" err="1"/>
              <a:t>ePIC</a:t>
            </a:r>
            <a:r>
              <a:rPr lang="en-US" sz="2400" i="1" dirty="0"/>
              <a:t> agenda, the less heavily busy day of the week is </a:t>
            </a:r>
            <a:r>
              <a:rPr lang="en-US" sz="2400" b="1" i="1" dirty="0"/>
              <a:t>Wednesday</a:t>
            </a:r>
          </a:p>
          <a:p>
            <a:pPr marL="342900" indent="-342900">
              <a:buFont typeface="Arial" panose="020B0604020202020204" pitchFamily="34" charset="0"/>
              <a:buChar char="•"/>
            </a:pPr>
            <a:r>
              <a:rPr lang="en-US" sz="2400" i="1" dirty="0"/>
              <a:t>Our meetings will be working ones: </a:t>
            </a:r>
            <a:r>
              <a:rPr lang="en-US" sz="2400" b="1" i="1" dirty="0"/>
              <a:t>reserve 2 h seems adequate</a:t>
            </a:r>
          </a:p>
          <a:p>
            <a:pPr marL="342900" indent="-342900">
              <a:buFont typeface="Arial" panose="020B0604020202020204" pitchFamily="34" charset="0"/>
              <a:buChar char="•"/>
            </a:pPr>
            <a:r>
              <a:rPr lang="en-US" sz="2400" b="1" i="1" dirty="0"/>
              <a:t>Doodle pool to optimize the time: 10 (over 12) answers received</a:t>
            </a:r>
          </a:p>
          <a:p>
            <a:pPr marL="800100" lvl="1" indent="-342900">
              <a:buFont typeface="Arial" panose="020B0604020202020204" pitchFamily="34" charset="0"/>
              <a:buChar char="•"/>
            </a:pPr>
            <a:r>
              <a:rPr lang="en-US" sz="2400" b="1" i="1" dirty="0"/>
              <a:t>2 time windows preferred: </a:t>
            </a:r>
          </a:p>
          <a:p>
            <a:pPr marL="342900" indent="-342900">
              <a:buFont typeface="Arial" panose="020B0604020202020204" pitchFamily="34" charset="0"/>
              <a:buChar char="•"/>
            </a:pPr>
            <a:endParaRPr lang="en-US" sz="2400" b="1" i="1" dirty="0"/>
          </a:p>
          <a:p>
            <a:pPr lvl="1"/>
            <a:endParaRPr lang="en-US" sz="2400" i="1" dirty="0"/>
          </a:p>
          <a:p>
            <a:pPr marL="800100" lvl="1" indent="-342900">
              <a:buFont typeface="Arial" panose="020B0604020202020204" pitchFamily="34" charset="0"/>
              <a:buChar char="•"/>
            </a:pPr>
            <a:endParaRPr lang="en-US" sz="2400" i="1" dirty="0"/>
          </a:p>
        </p:txBody>
      </p:sp>
      <p:pic>
        <p:nvPicPr>
          <p:cNvPr id="6" name="Picture 5">
            <a:extLst>
              <a:ext uri="{FF2B5EF4-FFF2-40B4-BE49-F238E27FC236}">
                <a16:creationId xmlns:a16="http://schemas.microsoft.com/office/drawing/2014/main" id="{DBD25407-8D29-65D1-858E-0FA8BB305F16}"/>
              </a:ext>
            </a:extLst>
          </p:cNvPr>
          <p:cNvPicPr>
            <a:picLocks noChangeAspect="1"/>
          </p:cNvPicPr>
          <p:nvPr/>
        </p:nvPicPr>
        <p:blipFill>
          <a:blip r:embed="rId2"/>
          <a:stretch>
            <a:fillRect/>
          </a:stretch>
        </p:blipFill>
        <p:spPr>
          <a:xfrm>
            <a:off x="91514" y="2479127"/>
            <a:ext cx="4856709" cy="4242345"/>
          </a:xfrm>
          <a:prstGeom prst="rect">
            <a:avLst/>
          </a:prstGeom>
          <a:ln>
            <a:solidFill>
              <a:srgbClr val="0000CC"/>
            </a:solidFill>
          </a:ln>
        </p:spPr>
      </p:pic>
      <p:pic>
        <p:nvPicPr>
          <p:cNvPr id="8" name="Picture 7">
            <a:extLst>
              <a:ext uri="{FF2B5EF4-FFF2-40B4-BE49-F238E27FC236}">
                <a16:creationId xmlns:a16="http://schemas.microsoft.com/office/drawing/2014/main" id="{157417C5-DD7F-BF5E-6408-F8F202D93B44}"/>
              </a:ext>
            </a:extLst>
          </p:cNvPr>
          <p:cNvPicPr>
            <a:picLocks noChangeAspect="1"/>
          </p:cNvPicPr>
          <p:nvPr/>
        </p:nvPicPr>
        <p:blipFill>
          <a:blip r:embed="rId3"/>
          <a:stretch>
            <a:fillRect/>
          </a:stretch>
        </p:blipFill>
        <p:spPr>
          <a:xfrm>
            <a:off x="7074825" y="2479126"/>
            <a:ext cx="4934583" cy="4242345"/>
          </a:xfrm>
          <a:prstGeom prst="rect">
            <a:avLst/>
          </a:prstGeom>
          <a:ln>
            <a:solidFill>
              <a:srgbClr val="0000CC"/>
            </a:solidFill>
          </a:ln>
        </p:spPr>
      </p:pic>
      <p:sp>
        <p:nvSpPr>
          <p:cNvPr id="11" name="TextBox 10">
            <a:extLst>
              <a:ext uri="{FF2B5EF4-FFF2-40B4-BE49-F238E27FC236}">
                <a16:creationId xmlns:a16="http://schemas.microsoft.com/office/drawing/2014/main" id="{8303501B-C2B9-E913-C91D-FB47EF44C159}"/>
              </a:ext>
            </a:extLst>
          </p:cNvPr>
          <p:cNvSpPr txBox="1"/>
          <p:nvPr/>
        </p:nvSpPr>
        <p:spPr>
          <a:xfrm>
            <a:off x="4133936" y="2728048"/>
            <a:ext cx="2758297" cy="2308324"/>
          </a:xfrm>
          <a:prstGeom prst="rect">
            <a:avLst/>
          </a:prstGeom>
          <a:solidFill>
            <a:schemeClr val="bg1">
              <a:lumMod val="95000"/>
            </a:schemeClr>
          </a:solidFill>
          <a:ln>
            <a:solidFill>
              <a:srgbClr val="0000CC"/>
            </a:solidFill>
          </a:ln>
        </p:spPr>
        <p:txBody>
          <a:bodyPr wrap="square">
            <a:spAutoFit/>
          </a:bodyPr>
          <a:lstStyle/>
          <a:p>
            <a:r>
              <a:rPr lang="en-US" dirty="0"/>
              <a:t>although Olga and Elke will be able to attend only partially (Olga the first hour, Elke the second hour) this time slot has been selected</a:t>
            </a:r>
            <a:r>
              <a:rPr lang="en-US" b="1" dirty="0"/>
              <a:t>:  we will meet on Wednesday from 10.00am to 12.00pm ET</a:t>
            </a:r>
          </a:p>
        </p:txBody>
      </p:sp>
      <p:cxnSp>
        <p:nvCxnSpPr>
          <p:cNvPr id="13" name="Straight Arrow Connector 12">
            <a:extLst>
              <a:ext uri="{FF2B5EF4-FFF2-40B4-BE49-F238E27FC236}">
                <a16:creationId xmlns:a16="http://schemas.microsoft.com/office/drawing/2014/main" id="{2E384056-B4C1-C687-9298-B70331746322}"/>
              </a:ext>
            </a:extLst>
          </p:cNvPr>
          <p:cNvCxnSpPr>
            <a:stCxn id="11" idx="1"/>
          </p:cNvCxnSpPr>
          <p:nvPr/>
        </p:nvCxnSpPr>
        <p:spPr>
          <a:xfrm flipH="1">
            <a:off x="1768415" y="3882210"/>
            <a:ext cx="2365521" cy="2239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1091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DDF50-CF41-5670-42D3-9DC761655587}"/>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3DC1064-11FD-64BA-3B43-CEAA210E66EF}"/>
              </a:ext>
            </a:extLst>
          </p:cNvPr>
          <p:cNvSpPr>
            <a:spLocks noGrp="1"/>
          </p:cNvSpPr>
          <p:nvPr>
            <p:ph type="sldNum" sz="quarter" idx="12"/>
          </p:nvPr>
        </p:nvSpPr>
        <p:spPr/>
        <p:txBody>
          <a:bodyPr/>
          <a:lstStyle/>
          <a:p>
            <a:fld id="{5C1BF830-87C3-42F5-865E-35C573BADD1F}" type="slidenum">
              <a:rPr lang="en-US" smtClean="0"/>
              <a:t>6</a:t>
            </a:fld>
            <a:endParaRPr lang="en-US"/>
          </a:p>
        </p:txBody>
      </p:sp>
      <p:sp>
        <p:nvSpPr>
          <p:cNvPr id="9" name="Title 1">
            <a:extLst>
              <a:ext uri="{FF2B5EF4-FFF2-40B4-BE49-F238E27FC236}">
                <a16:creationId xmlns:a16="http://schemas.microsoft.com/office/drawing/2014/main" id="{354D4445-2D12-EC3F-F4C2-E571BA45D7D0}"/>
              </a:ext>
            </a:extLst>
          </p:cNvPr>
          <p:cNvSpPr txBox="1">
            <a:spLocks/>
          </p:cNvSpPr>
          <p:nvPr/>
        </p:nvSpPr>
        <p:spPr>
          <a:xfrm>
            <a:off x="838200" y="0"/>
            <a:ext cx="10515600"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Editorial Board – LOGISTIC </a:t>
            </a:r>
          </a:p>
        </p:txBody>
      </p:sp>
      <p:sp>
        <p:nvSpPr>
          <p:cNvPr id="2" name="TextBox 1">
            <a:extLst>
              <a:ext uri="{FF2B5EF4-FFF2-40B4-BE49-F238E27FC236}">
                <a16:creationId xmlns:a16="http://schemas.microsoft.com/office/drawing/2014/main" id="{30C0D267-EB1E-F689-D617-D4A182DA1D56}"/>
              </a:ext>
            </a:extLst>
          </p:cNvPr>
          <p:cNvSpPr txBox="1"/>
          <p:nvPr/>
        </p:nvSpPr>
        <p:spPr>
          <a:xfrm flipH="1">
            <a:off x="128460" y="1380547"/>
            <a:ext cx="6937359" cy="3293209"/>
          </a:xfrm>
          <a:prstGeom prst="rect">
            <a:avLst/>
          </a:prstGeom>
          <a:noFill/>
        </p:spPr>
        <p:txBody>
          <a:bodyPr wrap="square" rtlCol="0">
            <a:spAutoFit/>
          </a:bodyPr>
          <a:lstStyle/>
          <a:p>
            <a:pPr marL="800100" lvl="1" indent="-342900">
              <a:buFont typeface="Arial" panose="020B0604020202020204" pitchFamily="34" charset="0"/>
              <a:buChar char="•"/>
            </a:pPr>
            <a:endParaRPr lang="en-US" sz="2400" b="1" i="1" baseline="30000" dirty="0"/>
          </a:p>
          <a:p>
            <a:pPr marL="342900" indent="-342900">
              <a:buFont typeface="Arial" panose="020B0604020202020204" pitchFamily="34" charset="0"/>
              <a:buChar char="•"/>
            </a:pPr>
            <a:r>
              <a:rPr lang="en-US" sz="2400" b="1" i="1" dirty="0"/>
              <a:t>Created an INDICO category for our meetings</a:t>
            </a:r>
          </a:p>
          <a:p>
            <a:endParaRPr lang="en-US" sz="2400" b="1" i="1" dirty="0"/>
          </a:p>
          <a:p>
            <a:pPr marL="800100" lvl="1" indent="-342900">
              <a:buFont typeface="Arial" panose="020B0604020202020204" pitchFamily="34" charset="0"/>
              <a:buChar char="•"/>
            </a:pPr>
            <a:r>
              <a:rPr lang="en-US" sz="2400" dirty="0" err="1">
                <a:hlinkClick r:id="rId2"/>
              </a:rPr>
              <a:t>preTDR</a:t>
            </a:r>
            <a:r>
              <a:rPr lang="en-US" sz="2400" dirty="0">
                <a:hlinkClick r:id="rId2"/>
              </a:rPr>
              <a:t> Editorial Board </a:t>
            </a:r>
            <a:r>
              <a:rPr lang="en-US" sz="2400" dirty="0"/>
              <a:t>(under category Spokesperson’s Office)</a:t>
            </a:r>
          </a:p>
          <a:p>
            <a:pPr marL="800100" lvl="1" indent="-342900">
              <a:buFont typeface="Arial" panose="020B0604020202020204" pitchFamily="34" charset="0"/>
              <a:buChar char="•"/>
            </a:pPr>
            <a:endParaRPr lang="en-US" sz="2400" dirty="0"/>
          </a:p>
          <a:p>
            <a:pPr marL="800100" lvl="1" indent="-342900">
              <a:buFont typeface="Arial" panose="020B0604020202020204" pitchFamily="34" charset="0"/>
              <a:buChar char="•"/>
            </a:pPr>
            <a:r>
              <a:rPr lang="en-US" sz="2400" b="1" i="1" dirty="0"/>
              <a:t>Access restricted to the Board Members</a:t>
            </a:r>
          </a:p>
          <a:p>
            <a:pPr lvl="1"/>
            <a:endParaRPr lang="en-US" sz="2400" i="1" dirty="0"/>
          </a:p>
          <a:p>
            <a:pPr marL="800100" lvl="1" indent="-342900">
              <a:buFont typeface="Arial" panose="020B0604020202020204" pitchFamily="34" charset="0"/>
              <a:buChar char="•"/>
            </a:pPr>
            <a:endParaRPr lang="en-US" sz="2400" i="1" dirty="0"/>
          </a:p>
        </p:txBody>
      </p:sp>
      <p:pic>
        <p:nvPicPr>
          <p:cNvPr id="5" name="Picture 4">
            <a:extLst>
              <a:ext uri="{FF2B5EF4-FFF2-40B4-BE49-F238E27FC236}">
                <a16:creationId xmlns:a16="http://schemas.microsoft.com/office/drawing/2014/main" id="{305DAD38-215E-904F-BA9D-7B3CE7DF8041}"/>
              </a:ext>
            </a:extLst>
          </p:cNvPr>
          <p:cNvPicPr>
            <a:picLocks noChangeAspect="1"/>
          </p:cNvPicPr>
          <p:nvPr/>
        </p:nvPicPr>
        <p:blipFill>
          <a:blip r:embed="rId3"/>
          <a:stretch>
            <a:fillRect/>
          </a:stretch>
        </p:blipFill>
        <p:spPr>
          <a:xfrm>
            <a:off x="7700244" y="375377"/>
            <a:ext cx="4115374" cy="6163535"/>
          </a:xfrm>
          <a:prstGeom prst="rect">
            <a:avLst/>
          </a:prstGeom>
        </p:spPr>
      </p:pic>
    </p:spTree>
    <p:extLst>
      <p:ext uri="{BB962C8B-B14F-4D97-AF65-F5344CB8AC3E}">
        <p14:creationId xmlns:p14="http://schemas.microsoft.com/office/powerpoint/2010/main" val="1725032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BA5D6-E94B-D24F-883A-B65E82C9DA59}"/>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3146B7C-2F4B-00CB-FD2D-17BC34063AE6}"/>
              </a:ext>
            </a:extLst>
          </p:cNvPr>
          <p:cNvSpPr>
            <a:spLocks noGrp="1"/>
          </p:cNvSpPr>
          <p:nvPr>
            <p:ph type="sldNum" sz="quarter" idx="12"/>
          </p:nvPr>
        </p:nvSpPr>
        <p:spPr/>
        <p:txBody>
          <a:bodyPr/>
          <a:lstStyle/>
          <a:p>
            <a:fld id="{5C1BF830-87C3-42F5-865E-35C573BADD1F}" type="slidenum">
              <a:rPr lang="en-US" smtClean="0"/>
              <a:t>7</a:t>
            </a:fld>
            <a:endParaRPr lang="en-US"/>
          </a:p>
        </p:txBody>
      </p:sp>
      <p:sp>
        <p:nvSpPr>
          <p:cNvPr id="9" name="Title 1">
            <a:extLst>
              <a:ext uri="{FF2B5EF4-FFF2-40B4-BE49-F238E27FC236}">
                <a16:creationId xmlns:a16="http://schemas.microsoft.com/office/drawing/2014/main" id="{F0152852-4249-6604-DEE0-6D7066653B1C}"/>
              </a:ext>
            </a:extLst>
          </p:cNvPr>
          <p:cNvSpPr txBox="1">
            <a:spLocks/>
          </p:cNvSpPr>
          <p:nvPr/>
        </p:nvSpPr>
        <p:spPr>
          <a:xfrm>
            <a:off x="0" y="0"/>
            <a:ext cx="6944264"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Editorial Board – calendar </a:t>
            </a:r>
          </a:p>
        </p:txBody>
      </p:sp>
      <p:sp>
        <p:nvSpPr>
          <p:cNvPr id="2" name="TextBox 1">
            <a:extLst>
              <a:ext uri="{FF2B5EF4-FFF2-40B4-BE49-F238E27FC236}">
                <a16:creationId xmlns:a16="http://schemas.microsoft.com/office/drawing/2014/main" id="{5796B0EB-44FE-B5B2-827E-3E4C7753B02A}"/>
              </a:ext>
            </a:extLst>
          </p:cNvPr>
          <p:cNvSpPr txBox="1"/>
          <p:nvPr/>
        </p:nvSpPr>
        <p:spPr>
          <a:xfrm flipH="1">
            <a:off x="7530696" y="269686"/>
            <a:ext cx="3976941" cy="1815882"/>
          </a:xfrm>
          <a:prstGeom prst="rect">
            <a:avLst/>
          </a:prstGeom>
          <a:noFill/>
        </p:spPr>
        <p:txBody>
          <a:bodyPr wrap="square" rtlCol="0">
            <a:spAutoFit/>
          </a:bodyPr>
          <a:lstStyle/>
          <a:p>
            <a:pPr marL="800100" lvl="1" indent="-342900">
              <a:buFont typeface="Arial" panose="020B0604020202020204" pitchFamily="34" charset="0"/>
              <a:buChar char="•"/>
            </a:pPr>
            <a:endParaRPr lang="en-US" sz="2400" b="1" i="1" baseline="30000" dirty="0"/>
          </a:p>
          <a:p>
            <a:r>
              <a:rPr lang="en-US" sz="2400" b="1" i="1" dirty="0"/>
              <a:t>Editorial Board Calendar: </a:t>
            </a:r>
          </a:p>
          <a:p>
            <a:r>
              <a:rPr lang="en-US" sz="2400" b="1" i="1" dirty="0"/>
              <a:t>19 Wednesdays, 17 meetings </a:t>
            </a:r>
          </a:p>
          <a:p>
            <a:pPr lvl="1"/>
            <a:endParaRPr lang="en-US" sz="2400" i="1" dirty="0"/>
          </a:p>
          <a:p>
            <a:pPr marL="800100" lvl="1" indent="-342900">
              <a:buFont typeface="Arial" panose="020B0604020202020204" pitchFamily="34" charset="0"/>
              <a:buChar char="•"/>
            </a:pPr>
            <a:endParaRPr lang="en-US" sz="2400" i="1" dirty="0"/>
          </a:p>
        </p:txBody>
      </p:sp>
      <p:sp>
        <p:nvSpPr>
          <p:cNvPr id="4" name="TextBox 3">
            <a:extLst>
              <a:ext uri="{FF2B5EF4-FFF2-40B4-BE49-F238E27FC236}">
                <a16:creationId xmlns:a16="http://schemas.microsoft.com/office/drawing/2014/main" id="{E0BE533D-9378-8E1F-0EE8-9065ED3CBA31}"/>
              </a:ext>
            </a:extLst>
          </p:cNvPr>
          <p:cNvSpPr txBox="1"/>
          <p:nvPr/>
        </p:nvSpPr>
        <p:spPr>
          <a:xfrm>
            <a:off x="6237903" y="4772432"/>
            <a:ext cx="4191972" cy="646331"/>
          </a:xfrm>
          <a:prstGeom prst="rect">
            <a:avLst/>
          </a:prstGeom>
          <a:solidFill>
            <a:schemeClr val="bg1">
              <a:lumMod val="95000"/>
            </a:schemeClr>
          </a:solidFill>
        </p:spPr>
        <p:txBody>
          <a:bodyPr wrap="square" rtlCol="0">
            <a:spAutoFit/>
          </a:bodyPr>
          <a:lstStyle/>
          <a:p>
            <a:r>
              <a:rPr lang="en-US" dirty="0"/>
              <a:t>Thanks to you all for serving </a:t>
            </a:r>
            <a:r>
              <a:rPr lang="en-US" dirty="0" err="1"/>
              <a:t>ePIC</a:t>
            </a:r>
            <a:r>
              <a:rPr lang="en-US" dirty="0"/>
              <a:t> within this demanding task!</a:t>
            </a:r>
          </a:p>
        </p:txBody>
      </p:sp>
      <p:pic>
        <p:nvPicPr>
          <p:cNvPr id="6" name="Picture 5">
            <a:extLst>
              <a:ext uri="{FF2B5EF4-FFF2-40B4-BE49-F238E27FC236}">
                <a16:creationId xmlns:a16="http://schemas.microsoft.com/office/drawing/2014/main" id="{3027848A-3F34-2B54-2194-066776FE5515}"/>
              </a:ext>
            </a:extLst>
          </p:cNvPr>
          <p:cNvPicPr>
            <a:picLocks noChangeAspect="1"/>
          </p:cNvPicPr>
          <p:nvPr/>
        </p:nvPicPr>
        <p:blipFill>
          <a:blip r:embed="rId2"/>
          <a:stretch>
            <a:fillRect/>
          </a:stretch>
        </p:blipFill>
        <p:spPr>
          <a:xfrm>
            <a:off x="6291099" y="1511527"/>
            <a:ext cx="5705475" cy="5229225"/>
          </a:xfrm>
          <a:prstGeom prst="rect">
            <a:avLst/>
          </a:prstGeom>
        </p:spPr>
      </p:pic>
      <p:sp>
        <p:nvSpPr>
          <p:cNvPr id="7" name="TextBox 6">
            <a:extLst>
              <a:ext uri="{FF2B5EF4-FFF2-40B4-BE49-F238E27FC236}">
                <a16:creationId xmlns:a16="http://schemas.microsoft.com/office/drawing/2014/main" id="{7D849BA4-C0BA-1391-4AFF-5AB73BFA30EF}"/>
              </a:ext>
            </a:extLst>
          </p:cNvPr>
          <p:cNvSpPr txBox="1"/>
          <p:nvPr/>
        </p:nvSpPr>
        <p:spPr>
          <a:xfrm flipH="1">
            <a:off x="195426" y="651812"/>
            <a:ext cx="5900574" cy="6247864"/>
          </a:xfrm>
          <a:prstGeom prst="rect">
            <a:avLst/>
          </a:prstGeom>
          <a:noFill/>
        </p:spPr>
        <p:txBody>
          <a:bodyPr wrap="square" rtlCol="0">
            <a:spAutoFit/>
          </a:bodyPr>
          <a:lstStyle/>
          <a:p>
            <a:pPr marL="800100" lvl="1" indent="-342900">
              <a:buFont typeface="Arial" panose="020B0604020202020204" pitchFamily="34" charset="0"/>
              <a:buChar char="•"/>
            </a:pPr>
            <a:endParaRPr lang="en-US" sz="2400" b="1" i="1" baseline="30000" dirty="0"/>
          </a:p>
          <a:p>
            <a:r>
              <a:rPr lang="en-US" sz="2400" b="1" i="1" dirty="0"/>
              <a:t>Elements guiding the organization of our activity:</a:t>
            </a:r>
          </a:p>
          <a:p>
            <a:endParaRPr lang="en-US" sz="2400" b="1" i="1" dirty="0"/>
          </a:p>
          <a:p>
            <a:pPr marL="342900" indent="-342900">
              <a:buFont typeface="Arial" panose="020B0604020202020204" pitchFamily="34" charset="0"/>
              <a:buChar char="•"/>
            </a:pPr>
            <a:r>
              <a:rPr lang="en-US" sz="2400" b="1" i="1" dirty="0"/>
              <a:t>Detector Directors’ review</a:t>
            </a:r>
          </a:p>
          <a:p>
            <a:pPr marL="800100" lvl="1" indent="-342900">
              <a:buFont typeface="Arial" panose="020B0604020202020204" pitchFamily="34" charset="0"/>
              <a:buChar char="•"/>
            </a:pPr>
            <a:r>
              <a:rPr lang="en-US" sz="2400" i="1" dirty="0"/>
              <a:t>November 12-14, 2025 </a:t>
            </a:r>
          </a:p>
          <a:p>
            <a:pPr marL="800100" lvl="1" indent="-342900">
              <a:buFont typeface="Arial" panose="020B0604020202020204" pitchFamily="34" charset="0"/>
              <a:buChar char="•"/>
            </a:pPr>
            <a:r>
              <a:rPr lang="en-US" sz="2400" i="1" dirty="0"/>
              <a:t>A (non-final) </a:t>
            </a:r>
            <a:r>
              <a:rPr lang="en-US" sz="2400" i="1" dirty="0" err="1"/>
              <a:t>preTDR</a:t>
            </a:r>
            <a:r>
              <a:rPr lang="en-US" sz="2400" i="1" dirty="0"/>
              <a:t> version to be made available ~ 2 weeks in advance </a:t>
            </a:r>
            <a:r>
              <a:rPr lang="en-US" sz="2400" i="1" dirty="0">
                <a:sym typeface="Wingdings" panose="05000000000000000000" pitchFamily="2" charset="2"/>
              </a:rPr>
              <a:t> end of October</a:t>
            </a:r>
          </a:p>
          <a:p>
            <a:pPr marL="342900" indent="-342900">
              <a:buFont typeface="Arial" panose="020B0604020202020204" pitchFamily="34" charset="0"/>
              <a:buChar char="•"/>
            </a:pPr>
            <a:r>
              <a:rPr lang="en-US" sz="2400" b="1" i="1" dirty="0">
                <a:sym typeface="Wingdings" panose="05000000000000000000" pitchFamily="2" charset="2"/>
              </a:rPr>
              <a:t>CD2 DOE OPA Review</a:t>
            </a:r>
          </a:p>
          <a:p>
            <a:pPr marL="800100" lvl="1" indent="-342900">
              <a:buFont typeface="Arial" panose="020B0604020202020204" pitchFamily="34" charset="0"/>
              <a:buChar char="•"/>
            </a:pPr>
            <a:r>
              <a:rPr lang="en-US" sz="2400" i="1" dirty="0">
                <a:sym typeface="Wingdings" panose="05000000000000000000" pitchFamily="2" charset="2"/>
              </a:rPr>
              <a:t>Expected in June 2026</a:t>
            </a:r>
          </a:p>
          <a:p>
            <a:pPr marL="800100" lvl="1" indent="-342900">
              <a:buFont typeface="Arial" panose="020B0604020202020204" pitchFamily="34" charset="0"/>
              <a:buChar char="•"/>
            </a:pPr>
            <a:r>
              <a:rPr lang="en-US" sz="2400" i="1" dirty="0">
                <a:sym typeface="Wingdings" panose="05000000000000000000" pitchFamily="2" charset="2"/>
              </a:rPr>
              <a:t>The final </a:t>
            </a:r>
            <a:r>
              <a:rPr lang="en-US" sz="2400" i="1" dirty="0" err="1">
                <a:sym typeface="Wingdings" panose="05000000000000000000" pitchFamily="2" charset="2"/>
              </a:rPr>
              <a:t>preTDR</a:t>
            </a:r>
            <a:r>
              <a:rPr lang="en-US" sz="2400" i="1" dirty="0">
                <a:sym typeface="Wingdings" panose="05000000000000000000" pitchFamily="2" charset="2"/>
              </a:rPr>
              <a:t> has to be made available 2 weeks in advance</a:t>
            </a:r>
          </a:p>
          <a:p>
            <a:pPr marL="800100" lvl="1" indent="-342900">
              <a:buFont typeface="Arial" panose="020B0604020202020204" pitchFamily="34" charset="0"/>
              <a:buChar char="•"/>
            </a:pPr>
            <a:endParaRPr lang="en-US" sz="2400" i="1" dirty="0">
              <a:sym typeface="Wingdings" panose="05000000000000000000" pitchFamily="2" charset="2"/>
            </a:endParaRPr>
          </a:p>
          <a:p>
            <a:pPr marL="342900" indent="-342900">
              <a:buFont typeface="Arial" panose="020B0604020202020204" pitchFamily="34" charset="0"/>
              <a:buChar char="•"/>
            </a:pPr>
            <a:r>
              <a:rPr lang="en-US" sz="2400" b="1" dirty="0">
                <a:sym typeface="Wingdings" panose="05000000000000000000" pitchFamily="2" charset="2"/>
              </a:rPr>
              <a:t>Our deadline of December 15 is derived from these project-related timelines </a:t>
            </a:r>
          </a:p>
          <a:p>
            <a:pPr marL="800100" lvl="1" indent="-342900">
              <a:buFont typeface="Arial" panose="020B0604020202020204" pitchFamily="34" charset="0"/>
              <a:buChar char="•"/>
            </a:pPr>
            <a:endParaRPr lang="en-US" sz="2400" i="1" dirty="0">
              <a:sym typeface="Wingdings" panose="05000000000000000000" pitchFamily="2" charset="2"/>
            </a:endParaRPr>
          </a:p>
        </p:txBody>
      </p:sp>
    </p:spTree>
    <p:extLst>
      <p:ext uri="{BB962C8B-B14F-4D97-AF65-F5344CB8AC3E}">
        <p14:creationId xmlns:p14="http://schemas.microsoft.com/office/powerpoint/2010/main" val="613031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FA369-2B30-5878-07EB-E2027AF63942}"/>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A5DFD5F-4D5C-205E-2AFE-FB5E3E78A5C4}"/>
              </a:ext>
            </a:extLst>
          </p:cNvPr>
          <p:cNvSpPr>
            <a:spLocks noGrp="1"/>
          </p:cNvSpPr>
          <p:nvPr>
            <p:ph type="sldNum" sz="quarter" idx="12"/>
          </p:nvPr>
        </p:nvSpPr>
        <p:spPr/>
        <p:txBody>
          <a:bodyPr/>
          <a:lstStyle/>
          <a:p>
            <a:fld id="{5C1BF830-87C3-42F5-865E-35C573BADD1F}" type="slidenum">
              <a:rPr lang="en-US" smtClean="0"/>
              <a:t>8</a:t>
            </a:fld>
            <a:endParaRPr lang="en-US"/>
          </a:p>
        </p:txBody>
      </p:sp>
      <p:sp>
        <p:nvSpPr>
          <p:cNvPr id="9" name="Title 1">
            <a:extLst>
              <a:ext uri="{FF2B5EF4-FFF2-40B4-BE49-F238E27FC236}">
                <a16:creationId xmlns:a16="http://schemas.microsoft.com/office/drawing/2014/main" id="{DA888EE8-501F-A603-BA71-3B33794ACBF1}"/>
              </a:ext>
            </a:extLst>
          </p:cNvPr>
          <p:cNvSpPr txBox="1">
            <a:spLocks/>
          </p:cNvSpPr>
          <p:nvPr/>
        </p:nvSpPr>
        <p:spPr>
          <a:xfrm>
            <a:off x="0" y="0"/>
            <a:ext cx="6944264" cy="854074"/>
          </a:xfrm>
          <a:prstGeom prst="rect">
            <a:avLst/>
          </a:prstGeom>
          <a:solidFill>
            <a:schemeClr val="bg1">
              <a:lumMod val="9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0B0F0"/>
                </a:solidFill>
              </a:rPr>
              <a:t>Editorial Board – calendar </a:t>
            </a:r>
          </a:p>
        </p:txBody>
      </p:sp>
      <p:sp>
        <p:nvSpPr>
          <p:cNvPr id="2" name="TextBox 1">
            <a:extLst>
              <a:ext uri="{FF2B5EF4-FFF2-40B4-BE49-F238E27FC236}">
                <a16:creationId xmlns:a16="http://schemas.microsoft.com/office/drawing/2014/main" id="{BE54A1EC-776B-E052-D75C-20E017D58F22}"/>
              </a:ext>
            </a:extLst>
          </p:cNvPr>
          <p:cNvSpPr txBox="1"/>
          <p:nvPr/>
        </p:nvSpPr>
        <p:spPr>
          <a:xfrm flipH="1">
            <a:off x="7530696" y="269686"/>
            <a:ext cx="3976941" cy="1815882"/>
          </a:xfrm>
          <a:prstGeom prst="rect">
            <a:avLst/>
          </a:prstGeom>
          <a:noFill/>
        </p:spPr>
        <p:txBody>
          <a:bodyPr wrap="square" rtlCol="0">
            <a:spAutoFit/>
          </a:bodyPr>
          <a:lstStyle/>
          <a:p>
            <a:pPr marL="800100" lvl="1" indent="-342900">
              <a:buFont typeface="Arial" panose="020B0604020202020204" pitchFamily="34" charset="0"/>
              <a:buChar char="•"/>
            </a:pPr>
            <a:endParaRPr lang="en-US" sz="2400" b="1" i="1" baseline="30000" dirty="0"/>
          </a:p>
          <a:p>
            <a:r>
              <a:rPr lang="en-US" sz="2400" b="1" i="1" dirty="0"/>
              <a:t>Editorial Board Calendar: </a:t>
            </a:r>
          </a:p>
          <a:p>
            <a:r>
              <a:rPr lang="en-US" sz="2400" b="1" i="1" dirty="0"/>
              <a:t>19 Wednesdays, 17 meetings </a:t>
            </a:r>
          </a:p>
          <a:p>
            <a:pPr lvl="1"/>
            <a:endParaRPr lang="en-US" sz="2400" i="1" dirty="0"/>
          </a:p>
          <a:p>
            <a:pPr marL="800100" lvl="1" indent="-342900">
              <a:buFont typeface="Arial" panose="020B0604020202020204" pitchFamily="34" charset="0"/>
              <a:buChar char="•"/>
            </a:pPr>
            <a:endParaRPr lang="en-US" sz="2400" i="1" dirty="0"/>
          </a:p>
        </p:txBody>
      </p:sp>
      <p:sp>
        <p:nvSpPr>
          <p:cNvPr id="4" name="TextBox 3">
            <a:extLst>
              <a:ext uri="{FF2B5EF4-FFF2-40B4-BE49-F238E27FC236}">
                <a16:creationId xmlns:a16="http://schemas.microsoft.com/office/drawing/2014/main" id="{A53B6631-7784-A425-BDD5-0714B6C7FD58}"/>
              </a:ext>
            </a:extLst>
          </p:cNvPr>
          <p:cNvSpPr txBox="1"/>
          <p:nvPr/>
        </p:nvSpPr>
        <p:spPr>
          <a:xfrm>
            <a:off x="6237903" y="4772432"/>
            <a:ext cx="4191972" cy="646331"/>
          </a:xfrm>
          <a:prstGeom prst="rect">
            <a:avLst/>
          </a:prstGeom>
          <a:solidFill>
            <a:schemeClr val="bg1">
              <a:lumMod val="95000"/>
            </a:schemeClr>
          </a:solidFill>
        </p:spPr>
        <p:txBody>
          <a:bodyPr wrap="square" rtlCol="0">
            <a:spAutoFit/>
          </a:bodyPr>
          <a:lstStyle/>
          <a:p>
            <a:r>
              <a:rPr lang="en-US" dirty="0"/>
              <a:t>Thanks to you all for serving </a:t>
            </a:r>
            <a:r>
              <a:rPr lang="en-US" dirty="0" err="1"/>
              <a:t>ePIC</a:t>
            </a:r>
            <a:r>
              <a:rPr lang="en-US" dirty="0"/>
              <a:t> within this demanding task!</a:t>
            </a:r>
          </a:p>
        </p:txBody>
      </p:sp>
      <p:pic>
        <p:nvPicPr>
          <p:cNvPr id="6" name="Picture 5">
            <a:extLst>
              <a:ext uri="{FF2B5EF4-FFF2-40B4-BE49-F238E27FC236}">
                <a16:creationId xmlns:a16="http://schemas.microsoft.com/office/drawing/2014/main" id="{53F68BB1-7DEC-0AB2-4D4B-481F6110B887}"/>
              </a:ext>
            </a:extLst>
          </p:cNvPr>
          <p:cNvPicPr>
            <a:picLocks noChangeAspect="1"/>
          </p:cNvPicPr>
          <p:nvPr/>
        </p:nvPicPr>
        <p:blipFill>
          <a:blip r:embed="rId2"/>
          <a:stretch>
            <a:fillRect/>
          </a:stretch>
        </p:blipFill>
        <p:spPr>
          <a:xfrm>
            <a:off x="6291099" y="1511527"/>
            <a:ext cx="5705475" cy="5229225"/>
          </a:xfrm>
          <a:prstGeom prst="rect">
            <a:avLst/>
          </a:prstGeom>
        </p:spPr>
      </p:pic>
      <p:sp>
        <p:nvSpPr>
          <p:cNvPr id="7" name="TextBox 6">
            <a:extLst>
              <a:ext uri="{FF2B5EF4-FFF2-40B4-BE49-F238E27FC236}">
                <a16:creationId xmlns:a16="http://schemas.microsoft.com/office/drawing/2014/main" id="{65C7C2F4-8C9C-B265-30E9-00EF5FDCF1BE}"/>
              </a:ext>
            </a:extLst>
          </p:cNvPr>
          <p:cNvSpPr txBox="1"/>
          <p:nvPr/>
        </p:nvSpPr>
        <p:spPr>
          <a:xfrm flipH="1">
            <a:off x="195426" y="2204786"/>
            <a:ext cx="5900574" cy="2739211"/>
          </a:xfrm>
          <a:prstGeom prst="rect">
            <a:avLst/>
          </a:prstGeom>
          <a:noFill/>
        </p:spPr>
        <p:txBody>
          <a:bodyPr wrap="square" rtlCol="0">
            <a:spAutoFit/>
          </a:bodyPr>
          <a:lstStyle/>
          <a:p>
            <a:pPr marL="800100" lvl="1" indent="-342900">
              <a:buFont typeface="Arial" panose="020B0604020202020204" pitchFamily="34" charset="0"/>
              <a:buChar char="•"/>
            </a:pPr>
            <a:endParaRPr lang="en-US" sz="2400" b="1" i="1" baseline="30000" dirty="0"/>
          </a:p>
          <a:p>
            <a:r>
              <a:rPr lang="en-US" sz="2400" b="1" i="1" dirty="0"/>
              <a:t>A request about the activity planning coming from inside the </a:t>
            </a:r>
            <a:r>
              <a:rPr lang="en-US" sz="2400" b="1" i="1" dirty="0" err="1"/>
              <a:t>ePIC</a:t>
            </a:r>
            <a:r>
              <a:rPr lang="en-US" sz="2400" b="1" i="1" dirty="0"/>
              <a:t> Collaboration:</a:t>
            </a:r>
          </a:p>
          <a:p>
            <a:endParaRPr lang="en-US" sz="2400" b="1" i="1" dirty="0"/>
          </a:p>
          <a:p>
            <a:pPr marL="800100" lvl="1" indent="-342900">
              <a:buFont typeface="Arial" panose="020B0604020202020204" pitchFamily="34" charset="0"/>
              <a:buChar char="•"/>
            </a:pPr>
            <a:endParaRPr lang="en-US" sz="2400" i="1" dirty="0">
              <a:sym typeface="Wingdings" panose="05000000000000000000" pitchFamily="2" charset="2"/>
            </a:endParaRPr>
          </a:p>
          <a:p>
            <a:pPr marL="342900" indent="-342900">
              <a:buFont typeface="Arial" panose="020B0604020202020204" pitchFamily="34" charset="0"/>
              <a:buChar char="•"/>
            </a:pPr>
            <a:r>
              <a:rPr lang="en-US" sz="2000" b="1" i="1" dirty="0"/>
              <a:t>Physics Readiness Workshop</a:t>
            </a:r>
          </a:p>
          <a:p>
            <a:pPr marL="800100" lvl="1" indent="-342900">
              <a:buFont typeface="Arial" panose="020B0604020202020204" pitchFamily="34" charset="0"/>
              <a:buChar char="•"/>
            </a:pPr>
            <a:r>
              <a:rPr lang="en-US" sz="2000" i="1" dirty="0"/>
              <a:t>September 17-18, 2025, London</a:t>
            </a:r>
          </a:p>
          <a:p>
            <a:pPr marL="800100" lvl="1" indent="-342900">
              <a:buFont typeface="Arial" panose="020B0604020202020204" pitchFamily="34" charset="0"/>
              <a:buChar char="•"/>
            </a:pPr>
            <a:r>
              <a:rPr lang="en-US" sz="2000" i="1" dirty="0"/>
              <a:t>PACs would like a first feedback on “chapter 2”</a:t>
            </a:r>
          </a:p>
        </p:txBody>
      </p:sp>
    </p:spTree>
    <p:extLst>
      <p:ext uri="{BB962C8B-B14F-4D97-AF65-F5344CB8AC3E}">
        <p14:creationId xmlns:p14="http://schemas.microsoft.com/office/powerpoint/2010/main" val="3117163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A6D86-9899-1496-6E59-E3EAE9F3354A}"/>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0D16A79-19E2-0366-23D1-6C16BD80CB5E}"/>
              </a:ext>
            </a:extLst>
          </p:cNvPr>
          <p:cNvSpPr>
            <a:spLocks noGrp="1"/>
          </p:cNvSpPr>
          <p:nvPr>
            <p:ph type="sldNum" sz="quarter" idx="12"/>
          </p:nvPr>
        </p:nvSpPr>
        <p:spPr/>
        <p:txBody>
          <a:bodyPr/>
          <a:lstStyle/>
          <a:p>
            <a:fld id="{5C1BF830-87C3-42F5-865E-35C573BADD1F}" type="slidenum">
              <a:rPr lang="en-US" smtClean="0"/>
              <a:t>9</a:t>
            </a:fld>
            <a:endParaRPr lang="en-US"/>
          </a:p>
        </p:txBody>
      </p:sp>
      <p:sp>
        <p:nvSpPr>
          <p:cNvPr id="9" name="Title 1">
            <a:extLst>
              <a:ext uri="{FF2B5EF4-FFF2-40B4-BE49-F238E27FC236}">
                <a16:creationId xmlns:a16="http://schemas.microsoft.com/office/drawing/2014/main" id="{B96208D9-E4D8-E3BE-76A0-84EC31D838A7}"/>
              </a:ext>
            </a:extLst>
          </p:cNvPr>
          <p:cNvSpPr txBox="1">
            <a:spLocks/>
          </p:cNvSpPr>
          <p:nvPr/>
        </p:nvSpPr>
        <p:spPr>
          <a:xfrm>
            <a:off x="0" y="0"/>
            <a:ext cx="6944264" cy="854074"/>
          </a:xfrm>
          <a:prstGeom prst="rect">
            <a:avLst/>
          </a:prstGeom>
          <a:solidFill>
            <a:schemeClr val="bg1">
              <a:lumMod val="95000"/>
            </a:schemeClr>
          </a:solidFill>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solidFill>
                  <a:srgbClr val="00B0F0"/>
                </a:solidFill>
              </a:rPr>
              <a:t>Editorial Board – planning our activity</a:t>
            </a:r>
            <a:endParaRPr lang="en-US" dirty="0">
              <a:solidFill>
                <a:srgbClr val="00B0F0"/>
              </a:solidFill>
            </a:endParaRPr>
          </a:p>
        </p:txBody>
      </p:sp>
      <p:sp>
        <p:nvSpPr>
          <p:cNvPr id="7" name="TextBox 6">
            <a:extLst>
              <a:ext uri="{FF2B5EF4-FFF2-40B4-BE49-F238E27FC236}">
                <a16:creationId xmlns:a16="http://schemas.microsoft.com/office/drawing/2014/main" id="{AF93AF61-E5BB-03B1-32F1-8362BD13E4B5}"/>
              </a:ext>
            </a:extLst>
          </p:cNvPr>
          <p:cNvSpPr txBox="1"/>
          <p:nvPr/>
        </p:nvSpPr>
        <p:spPr>
          <a:xfrm flipH="1">
            <a:off x="-318320" y="906601"/>
            <a:ext cx="4631527" cy="6001643"/>
          </a:xfrm>
          <a:prstGeom prst="rect">
            <a:avLst/>
          </a:prstGeom>
          <a:noFill/>
        </p:spPr>
        <p:txBody>
          <a:bodyPr wrap="square" rtlCol="0">
            <a:spAutoFit/>
          </a:bodyPr>
          <a:lstStyle/>
          <a:p>
            <a:pPr marL="800100" lvl="1" indent="-342900">
              <a:buFont typeface="Arial" panose="020B0604020202020204" pitchFamily="34" charset="0"/>
              <a:buChar char="•"/>
            </a:pPr>
            <a:r>
              <a:rPr lang="en-US" sz="2400" i="1"/>
              <a:t>This table does not include the needs of meetings of the Editor Board alone for finalization  </a:t>
            </a:r>
          </a:p>
          <a:p>
            <a:pPr marL="800100" lvl="1" indent="-342900">
              <a:buFont typeface="Arial" panose="020B0604020202020204" pitchFamily="34" charset="0"/>
              <a:buChar char="•"/>
            </a:pPr>
            <a:endParaRPr lang="en-US" sz="2400" b="1" i="1"/>
          </a:p>
          <a:p>
            <a:pPr lvl="1"/>
            <a:r>
              <a:rPr lang="en-US" sz="2400" b="1" i="1"/>
              <a:t>Tentative planning</a:t>
            </a:r>
          </a:p>
          <a:p>
            <a:pPr marL="800100" lvl="1" indent="-342900">
              <a:buFont typeface="Arial" panose="020B0604020202020204" pitchFamily="34" charset="0"/>
              <a:buChar char="•"/>
            </a:pPr>
            <a:r>
              <a:rPr lang="en-US" sz="2400" i="1"/>
              <a:t>At each meeting: </a:t>
            </a:r>
          </a:p>
          <a:p>
            <a:pPr marL="1257300" lvl="2" indent="-342900">
              <a:buFont typeface="Arial" panose="020B0604020202020204" pitchFamily="34" charset="0"/>
              <a:buChar char="•"/>
            </a:pPr>
            <a:r>
              <a:rPr lang="en-US" sz="2400" i="1"/>
              <a:t>initial 0.5 h of Ed. Borad internal discussion</a:t>
            </a:r>
          </a:p>
          <a:p>
            <a:pPr marL="1257300" lvl="2" indent="-342900">
              <a:buFont typeface="Arial" panose="020B0604020202020204" pitchFamily="34" charset="0"/>
              <a:buChar char="•"/>
            </a:pPr>
            <a:r>
              <a:rPr lang="en-US" sz="2400" i="1"/>
              <a:t>1.5 h with the invited author guests </a:t>
            </a:r>
          </a:p>
          <a:p>
            <a:pPr marL="1257300" lvl="2" indent="-342900">
              <a:buFont typeface="Arial" panose="020B0604020202020204" pitchFamily="34" charset="0"/>
              <a:buChar char="•"/>
            </a:pPr>
            <a:r>
              <a:rPr lang="en-US" sz="2400" i="1"/>
              <a:t>Question/comments for the authors prepared in advance (Ed. Board homework!)</a:t>
            </a:r>
          </a:p>
          <a:p>
            <a:pPr marL="1257300" lvl="2" indent="-342900">
              <a:buFont typeface="Arial" panose="020B0604020202020204" pitchFamily="34" charset="0"/>
              <a:buChar char="•"/>
            </a:pPr>
            <a:endParaRPr lang="en-US" sz="2400" b="1" i="1" dirty="0"/>
          </a:p>
        </p:txBody>
      </p:sp>
      <p:pic>
        <p:nvPicPr>
          <p:cNvPr id="4" name="Picture 3">
            <a:extLst>
              <a:ext uri="{FF2B5EF4-FFF2-40B4-BE49-F238E27FC236}">
                <a16:creationId xmlns:a16="http://schemas.microsoft.com/office/drawing/2014/main" id="{0B47A4EF-86D8-AF1E-D1FA-F16F0FC333D0}"/>
              </a:ext>
            </a:extLst>
          </p:cNvPr>
          <p:cNvPicPr>
            <a:picLocks noChangeAspect="1"/>
          </p:cNvPicPr>
          <p:nvPr/>
        </p:nvPicPr>
        <p:blipFill>
          <a:blip r:embed="rId2"/>
          <a:stretch>
            <a:fillRect/>
          </a:stretch>
        </p:blipFill>
        <p:spPr>
          <a:xfrm>
            <a:off x="4209035" y="1374775"/>
            <a:ext cx="7677150" cy="4981575"/>
          </a:xfrm>
          <a:prstGeom prst="rect">
            <a:avLst/>
          </a:prstGeom>
        </p:spPr>
      </p:pic>
    </p:spTree>
    <p:extLst>
      <p:ext uri="{BB962C8B-B14F-4D97-AF65-F5344CB8AC3E}">
        <p14:creationId xmlns:p14="http://schemas.microsoft.com/office/powerpoint/2010/main" val="1867795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14940</TotalTime>
  <Words>1959</Words>
  <Application>Microsoft Office PowerPoint</Application>
  <PresentationFormat>Widescreen</PresentationFormat>
  <Paragraphs>316</Paragraphs>
  <Slides>23</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Aptos</vt:lpstr>
      <vt:lpstr>Arial</vt:lpstr>
      <vt:lpstr>Calibri</vt:lpstr>
      <vt:lpstr>Calibri Light</vt:lpstr>
      <vt:lpstr>CMSS8</vt:lpstr>
      <vt:lpstr>Symbol</vt:lpstr>
      <vt:lpstr>URWPalladioL-Bold</vt:lpstr>
      <vt:lpstr>URWPalladioL-Roma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Notes for the SC meeting on 11/21st, 2022</dc:title>
  <dc:creator>Silvia Dalla Torre</dc:creator>
  <cp:lastModifiedBy>Silvia Dalla Torre</cp:lastModifiedBy>
  <cp:revision>365</cp:revision>
  <dcterms:created xsi:type="dcterms:W3CDTF">2022-11-20T16:57:46Z</dcterms:created>
  <dcterms:modified xsi:type="dcterms:W3CDTF">2025-08-06T19:08:56Z</dcterms:modified>
</cp:coreProperties>
</file>