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sldIdLst>
    <p:sldId id="301" r:id="rId2"/>
    <p:sldId id="307" r:id="rId3"/>
    <p:sldId id="5899" r:id="rId4"/>
    <p:sldId id="5902" r:id="rId5"/>
    <p:sldId id="5894" r:id="rId6"/>
    <p:sldId id="590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136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87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AAEBF2-086A-4D58-9166-FF992CA7D76A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66E4A8-8DA7-439B-8052-AAD3571FF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4882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642597-4EE0-116D-F622-49DA3F6269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3F5548-6271-6844-B589-8711E4C6B6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388AC6-B63F-E841-4C09-F3DD64E7BC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3/31/2023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2B8E2B-2414-8AD3-4C51-A6B0FC3F59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/>
              <a:t>Coordinator meeting (</a:t>
            </a:r>
            <a:r>
              <a:rPr lang="it-IT" dirty="0" err="1"/>
              <a:t>Lajoie</a:t>
            </a:r>
            <a:r>
              <a:rPr lang="it-IT" dirty="0"/>
              <a:t>/Dalla Torre)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9BCD7B-E320-DC86-4619-48899D1D6E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BF830-87C3-42F5-865E-35C573BAD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75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317EAC-ABEF-3079-82C5-B53E68449F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A49DFF-36AA-66E8-AE64-C1CB8C3BFC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95DCAB-C2A9-8D54-B5DD-E91AFF3891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3/31/2023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7FE2C1-B4C3-6341-A017-CF8FB71564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/>
              <a:t>Coordinator meeting (</a:t>
            </a:r>
            <a:r>
              <a:rPr lang="it-IT" dirty="0" err="1"/>
              <a:t>Lajoie</a:t>
            </a:r>
            <a:r>
              <a:rPr lang="it-IT" dirty="0"/>
              <a:t>/Dalla Torre)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EE6B55-1D24-876B-881A-3D8B644F5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BF830-87C3-42F5-865E-35C573BAD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850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350B89F-1377-6DC8-E5AA-C82FA2BE2B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C5D428-DE66-0C2C-C54B-D6EEF94116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1E1330-C7F2-E6C6-DBBC-0D01BC553C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3/31/2023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13B43F-4273-851C-6340-DD4ED913F8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/>
              <a:t>Coordinator meeting (</a:t>
            </a:r>
            <a:r>
              <a:rPr lang="it-IT" dirty="0" err="1"/>
              <a:t>Lajoie</a:t>
            </a:r>
            <a:r>
              <a:rPr lang="it-IT" dirty="0"/>
              <a:t>/Dalla Torre)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2ABEA2-CD4F-E068-20A2-8136B9F1E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BF830-87C3-42F5-865E-35C573BAD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672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9C443D-4830-5F45-2D82-41445B2A79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FAD4A2-44C6-7C5A-A698-503864C28E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CA0198-F613-2ED1-DEF9-B5AD2C4759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3/31/2023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B29508-F429-4CBB-C29A-5B3D93005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/>
              <a:t>Coordinator meeting (</a:t>
            </a:r>
            <a:r>
              <a:rPr lang="it-IT" dirty="0" err="1"/>
              <a:t>Lajoie</a:t>
            </a:r>
            <a:r>
              <a:rPr lang="it-IT" dirty="0"/>
              <a:t>/Dalla Torre)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1E7C68-4B99-9C7A-5834-DAB4B539F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BF830-87C3-42F5-865E-35C573BAD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697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313978-B2E6-3EBF-48A2-96CCA579C4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76FBEC-7564-A38F-6E19-246909CFE7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E5D55B-E1FB-F70B-7D98-C08D995CA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3/31/2023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9F605B-7967-7BDE-B2E2-ED80A0F2A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/>
              <a:t>Coordinator meeting (</a:t>
            </a:r>
            <a:r>
              <a:rPr lang="it-IT" dirty="0" err="1"/>
              <a:t>Lajoie</a:t>
            </a:r>
            <a:r>
              <a:rPr lang="it-IT" dirty="0"/>
              <a:t>/Dalla Torre)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8E042A-9A54-0876-CEC8-E00B98A06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BF830-87C3-42F5-865E-35C573BAD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057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3179C3-B8CC-17DD-4D57-CC5D2E320F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5DE253-A6C9-34A8-3BF2-A5AF42EF53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025113-5DD7-281E-CE91-30C273965A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6A5E5B-93E6-AEE3-0E9D-174D62EBC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3/31/2023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F4963C-0A62-62FB-19BC-CCD290A714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/>
              <a:t>Coordinator meeting (</a:t>
            </a:r>
            <a:r>
              <a:rPr lang="it-IT" dirty="0" err="1"/>
              <a:t>Lajoie</a:t>
            </a:r>
            <a:r>
              <a:rPr lang="it-IT" dirty="0"/>
              <a:t>/Dalla Torre)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90EDA9-737C-AEF1-42B1-06527F4F9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BF830-87C3-42F5-865E-35C573BAD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582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F64543-FAB1-3C91-0105-E2ACE30599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5C76B1-E62D-E092-AC82-C7185DF205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AD476C-8FC3-A0D3-207C-CAFD0F64B4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9A31BA-53CC-36BD-D8A6-8E263F2FF2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4613C1E-5BEA-696B-A36A-5B7DB192AF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81B7C72-67DB-E7B0-989B-90A895C19D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3/31/2023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238B6D6-755A-FCB5-824A-9E9075469A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/>
              <a:t>Coordinator meeting (</a:t>
            </a:r>
            <a:r>
              <a:rPr lang="it-IT" dirty="0" err="1"/>
              <a:t>Lajoie</a:t>
            </a:r>
            <a:r>
              <a:rPr lang="it-IT" dirty="0"/>
              <a:t>/Dalla Torre)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235D32A-9EA5-31B4-F951-6894BF2F7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BF830-87C3-42F5-865E-35C573BAD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371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AE05E9-A472-3D64-E8AD-958D3BADDF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8EBD942-69B5-792D-09B8-D135DF1094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3/31/2023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C94C01-9C18-2ED3-C8E1-81F16B1C40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/>
              <a:t>Coordinator meeting (</a:t>
            </a:r>
            <a:r>
              <a:rPr lang="it-IT" dirty="0" err="1"/>
              <a:t>Lajoie</a:t>
            </a:r>
            <a:r>
              <a:rPr lang="it-IT" dirty="0"/>
              <a:t>/Dalla Torre)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C0B4B8A-8B70-E1EA-18EA-070539B5C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BF830-87C3-42F5-865E-35C573BAD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841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1EB54CA-BB28-7D58-94E6-EB37291D1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3/31/2023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13AB11B-B035-640B-C07D-6BDC4B171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/>
              <a:t>Coordinator meeting (</a:t>
            </a:r>
            <a:r>
              <a:rPr lang="it-IT" dirty="0" err="1"/>
              <a:t>Lajoie</a:t>
            </a:r>
            <a:r>
              <a:rPr lang="it-IT" dirty="0"/>
              <a:t>/Dalla Torre)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7D3276-8138-DA24-DC48-DC7D8E05D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BF830-87C3-42F5-865E-35C573BAD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928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62B6A0-FBE2-0CED-A3C4-81F1BED37A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E7FFE8-5244-F58C-34B5-9267D7629F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CC2A81-28DB-8215-74B8-EC1EFD45CD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38EF34-8C48-A683-0E4C-CDD206A551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3/31/2023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8EC6A6-CCBB-DE3E-AD0A-851370FDF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/>
              <a:t>Coordinator meeting (</a:t>
            </a:r>
            <a:r>
              <a:rPr lang="it-IT" dirty="0" err="1"/>
              <a:t>Lajoie</a:t>
            </a:r>
            <a:r>
              <a:rPr lang="it-IT" dirty="0"/>
              <a:t>/Dalla Torre)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A2DDD0-75C5-6191-2774-99C83F4FA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BF830-87C3-42F5-865E-35C573BAD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133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01086A-0FBC-4E33-D653-BABBEAE598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5C98988-B700-862F-C63B-44E7628DB0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C0A6A5-27D1-7C01-ED6F-E78F3CF9AD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5EAB18-F29D-9BF7-8593-6C97015334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3/31/2023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BE3D40-C190-9EA8-774C-A1FBA56D30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/>
              <a:t>Coordinator meeting (</a:t>
            </a:r>
            <a:r>
              <a:rPr lang="it-IT" dirty="0" err="1"/>
              <a:t>Lajoie</a:t>
            </a:r>
            <a:r>
              <a:rPr lang="it-IT" dirty="0"/>
              <a:t>/Dalla Torre)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41FEF8-AF19-8703-6C70-F4983920B4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BF830-87C3-42F5-865E-35C573BAD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557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A0E3B58-7752-FA61-A6C6-651DE7E40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DC1720-5312-37D1-23F5-F8C3A03E1B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D47799-F74B-7158-3DEB-71EF2E13C9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3/31/2023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BC70FF-08F6-C2B8-08AF-C767B76393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 dirty="0"/>
              <a:t>Coordinator meeting (</a:t>
            </a:r>
            <a:r>
              <a:rPr lang="it-IT" dirty="0" err="1"/>
              <a:t>Lajoie</a:t>
            </a:r>
            <a:r>
              <a:rPr lang="it-IT" dirty="0"/>
              <a:t>/Dalla Torre)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5F4F33-9346-5E52-2643-8E9150FACF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1BF830-87C3-42F5-865E-35C573BAD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472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9F095D-F214-BD04-D52A-06EA411F4F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6FC82C5-8FF8-C994-50AC-19F847D56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BF830-87C3-42F5-865E-35C573BADD1F}" type="slidenum">
              <a:rPr lang="en-US" smtClean="0"/>
              <a:t>1</a:t>
            </a:fld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6AC9096F-9784-6CE4-D24E-9A8D4ED89301}"/>
              </a:ext>
            </a:extLst>
          </p:cNvPr>
          <p:cNvSpPr txBox="1">
            <a:spLocks/>
          </p:cNvSpPr>
          <p:nvPr/>
        </p:nvSpPr>
        <p:spPr>
          <a:xfrm>
            <a:off x="838200" y="1165557"/>
            <a:ext cx="10515600" cy="35682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b="1" dirty="0">
              <a:solidFill>
                <a:srgbClr val="00B0F0"/>
              </a:solidFill>
            </a:endParaRPr>
          </a:p>
          <a:p>
            <a:pPr algn="ctr"/>
            <a:r>
              <a:rPr lang="en-US" b="1" dirty="0" err="1">
                <a:solidFill>
                  <a:srgbClr val="00B0F0"/>
                </a:solidFill>
              </a:rPr>
              <a:t>PreTDR</a:t>
            </a:r>
            <a:r>
              <a:rPr lang="en-US" b="1" dirty="0">
                <a:solidFill>
                  <a:srgbClr val="00B0F0"/>
                </a:solidFill>
              </a:rPr>
              <a:t> – Editorial Board</a:t>
            </a:r>
          </a:p>
          <a:p>
            <a:pPr algn="ctr"/>
            <a:endParaRPr lang="en-US" b="1" dirty="0">
              <a:solidFill>
                <a:srgbClr val="00B0F0"/>
              </a:solidFill>
            </a:endParaRPr>
          </a:p>
          <a:p>
            <a:pPr algn="ctr"/>
            <a:r>
              <a:rPr lang="en-US" b="1" dirty="0">
                <a:solidFill>
                  <a:srgbClr val="00B0F0"/>
                </a:solidFill>
              </a:rPr>
              <a:t>2</a:t>
            </a:r>
            <a:r>
              <a:rPr lang="en-US" b="1" baseline="30000" dirty="0">
                <a:solidFill>
                  <a:srgbClr val="00B0F0"/>
                </a:solidFill>
              </a:rPr>
              <a:t>nd</a:t>
            </a:r>
            <a:r>
              <a:rPr lang="en-US" b="1" dirty="0">
                <a:solidFill>
                  <a:srgbClr val="00B0F0"/>
                </a:solidFill>
              </a:rPr>
              <a:t> Meeting</a:t>
            </a:r>
          </a:p>
          <a:p>
            <a:pPr algn="ctr"/>
            <a:endParaRPr lang="en-US" b="1" dirty="0">
              <a:solidFill>
                <a:srgbClr val="00B0F0"/>
              </a:solidFill>
            </a:endParaRPr>
          </a:p>
          <a:p>
            <a:pPr algn="ctr"/>
            <a:r>
              <a:rPr lang="en-US" b="1" dirty="0">
                <a:solidFill>
                  <a:srgbClr val="00B0F0"/>
                </a:solidFill>
              </a:rPr>
              <a:t>August 13</a:t>
            </a:r>
            <a:r>
              <a:rPr lang="en-US" b="1" baseline="30000" dirty="0">
                <a:solidFill>
                  <a:srgbClr val="00B0F0"/>
                </a:solidFill>
              </a:rPr>
              <a:t>th</a:t>
            </a:r>
            <a:r>
              <a:rPr lang="en-US" b="1" dirty="0">
                <a:solidFill>
                  <a:srgbClr val="00B0F0"/>
                </a:solidFill>
              </a:rPr>
              <a:t>, 2025</a:t>
            </a:r>
          </a:p>
          <a:p>
            <a:endParaRPr lang="en-US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79938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2CC3A7-616A-65B4-96D4-29B7D66F9C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6B1698C-B01A-F6EB-592C-28A27C2252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BF830-87C3-42F5-865E-35C573BADD1F}" type="slidenum">
              <a:rPr lang="en-US" smtClean="0"/>
              <a:t>2</a:t>
            </a:fld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65E34CCE-15F3-7320-87FD-38AD867A0168}"/>
              </a:ext>
            </a:extLst>
          </p:cNvPr>
          <p:cNvSpPr txBox="1">
            <a:spLocks/>
          </p:cNvSpPr>
          <p:nvPr/>
        </p:nvSpPr>
        <p:spPr>
          <a:xfrm>
            <a:off x="838200" y="0"/>
            <a:ext cx="10515600" cy="85407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rgbClr val="00B0F0"/>
                </a:solidFill>
              </a:rPr>
              <a:t>AGENDA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6975008-7A1E-D872-F6C9-0A6A4EDCF36E}"/>
              </a:ext>
            </a:extLst>
          </p:cNvPr>
          <p:cNvSpPr txBox="1"/>
          <p:nvPr/>
        </p:nvSpPr>
        <p:spPr>
          <a:xfrm flipH="1">
            <a:off x="91514" y="765412"/>
            <a:ext cx="12100486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400" b="1" i="1" baseline="30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i="1" dirty="0"/>
              <a:t>Editorial Board alone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b="1" i="1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b="1" i="1" dirty="0"/>
              <a:t>Reminder: main outcome of the Aug. 6</a:t>
            </a:r>
            <a:r>
              <a:rPr lang="en-US" sz="2400" b="1" i="1" baseline="30000" dirty="0"/>
              <a:t>th</a:t>
            </a:r>
            <a:r>
              <a:rPr lang="en-US" sz="2400" b="1" i="1" dirty="0"/>
              <a:t> meeting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b="1" i="1" dirty="0"/>
              <a:t>Board subgroups and assignments</a:t>
            </a:r>
            <a:endParaRPr lang="en-US" sz="2400" i="1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b="1" i="1" dirty="0"/>
              <a:t>Identify the first groups of authors that we would like to contact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400" b="1" i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i="1" dirty="0"/>
              <a:t>Meeting PACs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i="1" dirty="0"/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400" b="1" i="1" dirty="0"/>
              <a:t>Topics anticipated for the discussion </a:t>
            </a:r>
            <a:endParaRPr lang="en-US" sz="2400" i="1" dirty="0"/>
          </a:p>
          <a:p>
            <a:pPr marL="1714500" lvl="3" indent="-342900">
              <a:buFont typeface="Arial" panose="020B0604020202020204" pitchFamily="34" charset="0"/>
              <a:buChar char="•"/>
            </a:pPr>
            <a:r>
              <a:rPr lang="en-US" sz="2400" dirty="0"/>
              <a:t>discuss  how chapter 2 is playing its role in the </a:t>
            </a:r>
            <a:r>
              <a:rPr lang="en-US" sz="2400" dirty="0" err="1"/>
              <a:t>preTDR</a:t>
            </a:r>
            <a:r>
              <a:rPr lang="en-US" sz="2400" dirty="0"/>
              <a:t>;</a:t>
            </a:r>
          </a:p>
          <a:p>
            <a:pPr marL="1714500" lvl="3" indent="-342900">
              <a:buFont typeface="Arial" panose="020B0604020202020204" pitchFamily="34" charset="0"/>
              <a:buChar char="•"/>
            </a:pPr>
            <a:r>
              <a:rPr lang="en-US" sz="2400" dirty="0"/>
              <a:t>first feedback about the present version of chapter 2 (this also answering PACs’ request to receive an initial feedback in view of the September Physics Readiness Workshop);</a:t>
            </a:r>
          </a:p>
          <a:p>
            <a:pPr marL="1714500" lvl="3" indent="-342900">
              <a:buFont typeface="Arial" panose="020B0604020202020204" pitchFamily="34" charset="0"/>
              <a:buChar char="•"/>
            </a:pPr>
            <a:r>
              <a:rPr lang="en-US" sz="2400" dirty="0"/>
              <a:t>plan  the review activity for chapter 2 in the phase after the September Physics Readiness Workshop. </a:t>
            </a:r>
            <a:endParaRPr lang="en-US" sz="2400" b="1" i="1" dirty="0"/>
          </a:p>
        </p:txBody>
      </p:sp>
    </p:spTree>
    <p:extLst>
      <p:ext uri="{BB962C8B-B14F-4D97-AF65-F5344CB8AC3E}">
        <p14:creationId xmlns:p14="http://schemas.microsoft.com/office/powerpoint/2010/main" val="15882127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907318-14E7-BFE1-57A2-E2DD3C97A5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78146129-C6C1-92A8-973A-E5661473AF39}"/>
              </a:ext>
            </a:extLst>
          </p:cNvPr>
          <p:cNvSpPr txBox="1">
            <a:spLocks/>
          </p:cNvSpPr>
          <p:nvPr/>
        </p:nvSpPr>
        <p:spPr>
          <a:xfrm>
            <a:off x="838200" y="854074"/>
            <a:ext cx="10515600" cy="56938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The new structure proposed for the Detector </a:t>
            </a:r>
            <a:r>
              <a:rPr lang="en-US" sz="2400" b="1" i="1" u="sng" dirty="0" err="1">
                <a:latin typeface="Arial" panose="020B0604020202020204" pitchFamily="34" charset="0"/>
                <a:cs typeface="Arial" panose="020B0604020202020204" pitchFamily="34" charset="0"/>
              </a:rPr>
              <a:t>preTDR</a:t>
            </a:r>
            <a:endParaRPr lang="en-US" sz="2400" b="1" i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Executive Summary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About the EIC project and the accelerator complex  (high level approach)</a:t>
            </a:r>
          </a:p>
          <a:p>
            <a:pPr lvl="1"/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Requirements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Requirements resulting as an evolution of the YR ones, also cross-checked with those in the project requirement document (high level page)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“chapter 8”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Presenting the detector subsystems matching the requirements (mainly individual performance)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“chapter 2”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Presenting the holistic detector performance by the performance for key physics measurements</a:t>
            </a:r>
          </a:p>
          <a:p>
            <a:pPr lvl="1"/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Detector-Accelerator interfaces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(INTEGRATION INTO THE FACILITY)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A189C1D-5E42-3F56-D421-2A76D331B9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BF830-87C3-42F5-865E-35C573BADD1F}" type="slidenum">
              <a:rPr lang="en-US" smtClean="0"/>
              <a:t>3</a:t>
            </a:fld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D0F51689-CA5C-1A8C-C271-D33E010ADA8D}"/>
              </a:ext>
            </a:extLst>
          </p:cNvPr>
          <p:cNvSpPr txBox="1">
            <a:spLocks/>
          </p:cNvSpPr>
          <p:nvPr/>
        </p:nvSpPr>
        <p:spPr>
          <a:xfrm>
            <a:off x="838200" y="0"/>
            <a:ext cx="10515600" cy="85407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rgbClr val="00B0F0"/>
                </a:solidFill>
              </a:rPr>
              <a:t>Major outcome of the discussion on August 6</a:t>
            </a:r>
            <a:r>
              <a:rPr lang="en-US" baseline="30000" dirty="0">
                <a:solidFill>
                  <a:srgbClr val="00B0F0"/>
                </a:solidFill>
              </a:rPr>
              <a:t>th</a:t>
            </a:r>
            <a:r>
              <a:rPr lang="en-US" dirty="0">
                <a:solidFill>
                  <a:srgbClr val="00B0F0"/>
                </a:solidFill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6259578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6301E4-C702-0535-C013-DFFE37024F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A9052BAF-FE11-7BDA-EC1C-C7CE05251968}"/>
              </a:ext>
            </a:extLst>
          </p:cNvPr>
          <p:cNvSpPr txBox="1">
            <a:spLocks/>
          </p:cNvSpPr>
          <p:nvPr/>
        </p:nvSpPr>
        <p:spPr>
          <a:xfrm>
            <a:off x="838200" y="854074"/>
            <a:ext cx="10515600" cy="56938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The new structure proposed for the Detector </a:t>
            </a:r>
            <a:r>
              <a:rPr lang="en-US" sz="2400" b="1" i="1" u="sng" dirty="0" err="1">
                <a:latin typeface="Arial" panose="020B0604020202020204" pitchFamily="34" charset="0"/>
                <a:cs typeface="Arial" panose="020B0604020202020204" pitchFamily="34" charset="0"/>
              </a:rPr>
              <a:t>preTDR</a:t>
            </a:r>
            <a:endParaRPr lang="en-US" sz="2400" b="1" i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Executive Summary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About the EIC project and the accelerator complex  (high level approach)</a:t>
            </a:r>
          </a:p>
          <a:p>
            <a:pPr lvl="1"/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Requirements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Requirements resulting as an evolution of the YR ones, also cross-checked with those in the project requirement document (high level page)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“chapter 8”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Presenting the detector subsystems matching the requirements (mainly individual performance)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“chapter 2”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Presenting the holistic detector performance by the performance for key physics measurements</a:t>
            </a:r>
          </a:p>
          <a:p>
            <a:pPr lvl="1"/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Detector-Accelerator interfaces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(INTEGRATION INTO THE FACILITY)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FB4BE14-7817-001E-FE67-A5A1F1CA6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BF830-87C3-42F5-865E-35C573BADD1F}" type="slidenum">
              <a:rPr lang="en-US" smtClean="0"/>
              <a:t>4</a:t>
            </a:fld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B5130BEB-65AC-7D1F-C6C8-BC044CA781ED}"/>
              </a:ext>
            </a:extLst>
          </p:cNvPr>
          <p:cNvSpPr txBox="1">
            <a:spLocks/>
          </p:cNvSpPr>
          <p:nvPr/>
        </p:nvSpPr>
        <p:spPr>
          <a:xfrm>
            <a:off x="838200" y="0"/>
            <a:ext cx="10515600" cy="85407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rgbClr val="00B0F0"/>
                </a:solidFill>
              </a:rPr>
              <a:t>Major outcome of the discussion on August 6</a:t>
            </a:r>
            <a:r>
              <a:rPr lang="en-US" baseline="30000" dirty="0">
                <a:solidFill>
                  <a:srgbClr val="00B0F0"/>
                </a:solidFill>
              </a:rPr>
              <a:t>th</a:t>
            </a:r>
            <a:r>
              <a:rPr lang="en-US" dirty="0">
                <a:solidFill>
                  <a:srgbClr val="00B0F0"/>
                </a:solidFill>
              </a:rPr>
              <a:t>  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B063615-C7AB-A4B7-EF79-54520C8DBF9D}"/>
              </a:ext>
            </a:extLst>
          </p:cNvPr>
          <p:cNvSpPr/>
          <p:nvPr/>
        </p:nvSpPr>
        <p:spPr>
          <a:xfrm rot="20764196">
            <a:off x="445339" y="2002831"/>
            <a:ext cx="11301323" cy="25853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This is the document structure that </a:t>
            </a:r>
          </a:p>
          <a:p>
            <a:pPr algn="ctr"/>
            <a:r>
              <a:rPr lang="en-US" sz="54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we are going to present to PACs as a guidance for their writing</a:t>
            </a:r>
          </a:p>
        </p:txBody>
      </p:sp>
    </p:spTree>
    <p:extLst>
      <p:ext uri="{BB962C8B-B14F-4D97-AF65-F5344CB8AC3E}">
        <p14:creationId xmlns:p14="http://schemas.microsoft.com/office/powerpoint/2010/main" val="28571228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91F3CB-CF64-4FFC-9E09-FEB5179B80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FACD3CE-18EC-BF18-217B-9C400727D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BF830-87C3-42F5-865E-35C573BADD1F}" type="slidenum">
              <a:rPr lang="en-US" smtClean="0"/>
              <a:t>5</a:t>
            </a:fld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93DD1753-7D8E-EDFC-11BE-ED219C8450D1}"/>
              </a:ext>
            </a:extLst>
          </p:cNvPr>
          <p:cNvSpPr txBox="1">
            <a:spLocks/>
          </p:cNvSpPr>
          <p:nvPr/>
        </p:nvSpPr>
        <p:spPr>
          <a:xfrm>
            <a:off x="838200" y="0"/>
            <a:ext cx="10515600" cy="85407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rgbClr val="00B0F0"/>
                </a:solidFill>
              </a:rPr>
              <a:t>Board subgroups and assignments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C4616A3-1698-4D15-DFEE-9440A52F602F}"/>
              </a:ext>
            </a:extLst>
          </p:cNvPr>
          <p:cNvSpPr txBox="1"/>
          <p:nvPr/>
        </p:nvSpPr>
        <p:spPr>
          <a:xfrm flipH="1">
            <a:off x="401683" y="618286"/>
            <a:ext cx="10952117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400" b="1" i="1" baseline="30000" dirty="0"/>
          </a:p>
          <a:p>
            <a:r>
              <a:rPr lang="en-US" sz="2200" b="1" i="1" dirty="0"/>
              <a:t>A proposal from Silvia and John H. </a:t>
            </a:r>
          </a:p>
          <a:p>
            <a:endParaRPr lang="en-US" sz="2200" b="1" i="1" dirty="0"/>
          </a:p>
          <a:p>
            <a:r>
              <a:rPr lang="en-US" sz="2200" b="1" i="1" dirty="0"/>
              <a:t>Reminder: subgroup motivations and goals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200" i="1" dirty="0"/>
              <a:t>The different subsystems will have a subgroup as reference (PoC) in order to speedup the progress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200" i="1" dirty="0"/>
              <a:t>The subgroups will meet authors in parallel; they will report to the whole Board in the collegial meetings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200" i="1" dirty="0"/>
              <a:t>At present subgroups do not include ex-officio members; if any one among them would like to contribute to subgroup activity we are fully open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i="1" u="sng" dirty="0"/>
              <a:t>Let’s discuss the proposal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FF92497-9BA8-A59F-F935-EF85703FC0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2827053"/>
              </p:ext>
            </p:extLst>
          </p:nvPr>
        </p:nvGraphicFramePr>
        <p:xfrm>
          <a:off x="1027980" y="4575106"/>
          <a:ext cx="10136039" cy="196380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9852">
                  <a:extLst>
                    <a:ext uri="{9D8B030D-6E8A-4147-A177-3AD203B41FA5}">
                      <a16:colId xmlns:a16="http://schemas.microsoft.com/office/drawing/2014/main" val="1510726582"/>
                    </a:ext>
                  </a:extLst>
                </a:gridCol>
                <a:gridCol w="829852">
                  <a:extLst>
                    <a:ext uri="{9D8B030D-6E8A-4147-A177-3AD203B41FA5}">
                      <a16:colId xmlns:a16="http://schemas.microsoft.com/office/drawing/2014/main" val="2402416174"/>
                    </a:ext>
                  </a:extLst>
                </a:gridCol>
                <a:gridCol w="1004422">
                  <a:extLst>
                    <a:ext uri="{9D8B030D-6E8A-4147-A177-3AD203B41FA5}">
                      <a16:colId xmlns:a16="http://schemas.microsoft.com/office/drawing/2014/main" val="3780798609"/>
                    </a:ext>
                  </a:extLst>
                </a:gridCol>
                <a:gridCol w="7471913">
                  <a:extLst>
                    <a:ext uri="{9D8B030D-6E8A-4147-A177-3AD203B41FA5}">
                      <a16:colId xmlns:a16="http://schemas.microsoft.com/office/drawing/2014/main" val="1460971075"/>
                    </a:ext>
                  </a:extLst>
                </a:gridCol>
              </a:tblGrid>
              <a:tr h="335587"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1" u="none" strike="noStrike" dirty="0">
                          <a:effectLst/>
                        </a:rPr>
                        <a:t>Subgroups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b="1" u="none" strike="noStrike">
                          <a:effectLst/>
                        </a:rPr>
                        <a:t> 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1" u="none" strike="noStrike" dirty="0">
                          <a:effectLst/>
                        </a:rPr>
                        <a:t>PoC for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43302069"/>
                  </a:ext>
                </a:extLst>
              </a:tr>
              <a:tr h="32315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620128385"/>
                  </a:ext>
                </a:extLst>
              </a:tr>
              <a:tr h="32315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Silvia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Zhenyu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PID (Cherenkov, ToF), polarimetry, electronics/r-o/DAQ, background and rates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714805105"/>
                  </a:ext>
                </a:extLst>
              </a:tr>
              <a:tr h="32315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John H.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 dirty="0" err="1">
                          <a:effectLst/>
                        </a:rPr>
                        <a:t>Yongsun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 dirty="0" err="1">
                          <a:effectLst/>
                        </a:rPr>
                        <a:t>ECal</a:t>
                      </a:r>
                      <a:r>
                        <a:rPr lang="en-US" sz="1400" u="none" strike="noStrike" dirty="0">
                          <a:effectLst/>
                        </a:rPr>
                        <a:t>, </a:t>
                      </a:r>
                      <a:r>
                        <a:rPr lang="en-US" sz="1400" u="none" strike="noStrike" dirty="0" err="1">
                          <a:effectLst/>
                        </a:rPr>
                        <a:t>HCal</a:t>
                      </a:r>
                      <a:r>
                        <a:rPr lang="en-US" sz="1400" u="none" strike="noStrike" dirty="0">
                          <a:effectLst/>
                        </a:rPr>
                        <a:t>, software and computing, Installation/Integration/Commissioning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123825211"/>
                  </a:ext>
                </a:extLst>
              </a:tr>
              <a:tr h="32315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Olga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Rosario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Chapter 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75510956"/>
                  </a:ext>
                </a:extLst>
              </a:tr>
              <a:tr h="33558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Peter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Yulia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Far forward/backward, Tracking (SVT, MPGD), magnet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455145198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73950714-3703-00BC-7C44-C2A0E86CAD48}"/>
              </a:ext>
            </a:extLst>
          </p:cNvPr>
          <p:cNvSpPr/>
          <p:nvPr/>
        </p:nvSpPr>
        <p:spPr>
          <a:xfrm rot="16680231">
            <a:off x="9606881" y="4408093"/>
            <a:ext cx="3981718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Finalized during the meeting</a:t>
            </a:r>
          </a:p>
        </p:txBody>
      </p:sp>
    </p:spTree>
    <p:extLst>
      <p:ext uri="{BB962C8B-B14F-4D97-AF65-F5344CB8AC3E}">
        <p14:creationId xmlns:p14="http://schemas.microsoft.com/office/powerpoint/2010/main" val="37739389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E39B59-CF07-0826-9F52-857A9A3988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41300F8-D4A9-ACF9-F55B-EE16E5B3C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BF830-87C3-42F5-865E-35C573BADD1F}" type="slidenum">
              <a:rPr lang="en-US" smtClean="0"/>
              <a:t>6</a:t>
            </a:fld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0F9FED9-7658-729A-1AA2-6847C9A8C012}"/>
              </a:ext>
            </a:extLst>
          </p:cNvPr>
          <p:cNvSpPr txBox="1">
            <a:spLocks/>
          </p:cNvSpPr>
          <p:nvPr/>
        </p:nvSpPr>
        <p:spPr>
          <a:xfrm>
            <a:off x="838200" y="0"/>
            <a:ext cx="10515600" cy="85407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rgbClr val="00B0F0"/>
                </a:solidFill>
              </a:rPr>
              <a:t>First groups of authors that we would like to contact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C44DF1B-5E44-2F99-9584-1A6ECA832AFC}"/>
              </a:ext>
            </a:extLst>
          </p:cNvPr>
          <p:cNvSpPr txBox="1"/>
          <p:nvPr/>
        </p:nvSpPr>
        <p:spPr>
          <a:xfrm flipH="1">
            <a:off x="721828" y="1156029"/>
            <a:ext cx="10631972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400" b="1" i="1" baseline="30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i="1" dirty="0"/>
              <a:t>Selection criteria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b="1" i="1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b="1" i="1" dirty="0"/>
              <a:t>Text looks already reasonable advanced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b="1" i="1" dirty="0"/>
              <a:t>A selection of subdetector that refer to different Board subgroup </a:t>
            </a:r>
            <a:endParaRPr lang="en-US" sz="2400" i="1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b="1" i="1" dirty="0"/>
              <a:t>Possible dates for the invitation are also indicated  </a:t>
            </a:r>
            <a:r>
              <a:rPr lang="en-US" sz="2400" i="1" dirty="0"/>
              <a:t>(we have to keep some flexibility on dates)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400" b="1" i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i="1" dirty="0"/>
              <a:t>Authors’ groups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i="1" dirty="0"/>
          </a:p>
          <a:p>
            <a:pPr marL="1714500" lvl="3" indent="-342900">
              <a:buFont typeface="Arial" panose="020B0604020202020204" pitchFamily="34" charset="0"/>
              <a:buChar char="•"/>
            </a:pPr>
            <a:r>
              <a:rPr lang="en-US" sz="2400" dirty="0"/>
              <a:t>electronics/read-out/DAQ 			September 10</a:t>
            </a:r>
            <a:r>
              <a:rPr lang="en-US" sz="2400" baseline="30000" dirty="0"/>
              <a:t>th</a:t>
            </a:r>
            <a:endParaRPr lang="en-US" sz="2400" dirty="0"/>
          </a:p>
          <a:p>
            <a:pPr marL="1714500" lvl="3" indent="-342900">
              <a:buFont typeface="Arial" panose="020B0604020202020204" pitchFamily="34" charset="0"/>
              <a:buChar char="•"/>
            </a:pPr>
            <a:r>
              <a:rPr lang="en-US" sz="2400" dirty="0"/>
              <a:t>far forward/backward 				September 3</a:t>
            </a:r>
            <a:r>
              <a:rPr lang="en-US" sz="2400" baseline="30000" dirty="0"/>
              <a:t>rd</a:t>
            </a:r>
            <a:r>
              <a:rPr lang="en-US" sz="2400" dirty="0"/>
              <a:t> </a:t>
            </a:r>
          </a:p>
          <a:p>
            <a:pPr marL="1714500" lvl="3" indent="-342900">
              <a:buFont typeface="Arial" panose="020B0604020202020204" pitchFamily="34" charset="0"/>
              <a:buChar char="•"/>
            </a:pPr>
            <a:r>
              <a:rPr lang="en-US" sz="2400" dirty="0" err="1"/>
              <a:t>ECals</a:t>
            </a:r>
            <a:r>
              <a:rPr lang="en-US" sz="2400" dirty="0"/>
              <a:t> 						August 27</a:t>
            </a:r>
            <a:r>
              <a:rPr lang="en-US" sz="2400" baseline="30000" dirty="0"/>
              <a:t>th</a:t>
            </a:r>
            <a:r>
              <a:rPr lang="en-US" sz="2400" dirty="0"/>
              <a:t> </a:t>
            </a:r>
            <a:endParaRPr lang="en-US" sz="2400" b="1" i="1" dirty="0"/>
          </a:p>
        </p:txBody>
      </p:sp>
    </p:spTree>
    <p:extLst>
      <p:ext uri="{BB962C8B-B14F-4D97-AF65-F5344CB8AC3E}">
        <p14:creationId xmlns:p14="http://schemas.microsoft.com/office/powerpoint/2010/main" val="18727368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15481</TotalTime>
  <Words>556</Words>
  <Application>Microsoft Office PowerPoint</Application>
  <PresentationFormat>Widescreen</PresentationFormat>
  <Paragraphs>112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 Narrow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Notes for the SC meeting on 11/21st, 2022</dc:title>
  <dc:creator>Silvia Dalla Torre</dc:creator>
  <cp:lastModifiedBy>Silvia Dalla Torre</cp:lastModifiedBy>
  <cp:revision>377</cp:revision>
  <dcterms:created xsi:type="dcterms:W3CDTF">2022-11-20T16:57:46Z</dcterms:created>
  <dcterms:modified xsi:type="dcterms:W3CDTF">2025-08-13T15:45:37Z</dcterms:modified>
</cp:coreProperties>
</file>