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301" r:id="rId2"/>
    <p:sldId id="5903" r:id="rId3"/>
    <p:sldId id="307" r:id="rId4"/>
    <p:sldId id="5904" r:id="rId5"/>
    <p:sldId id="5906" r:id="rId6"/>
    <p:sldId id="5905" r:id="rId7"/>
    <p:sldId id="5899" r:id="rId8"/>
    <p:sldId id="590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136" autoAdjust="0"/>
    <p:restoredTop sz="94660"/>
  </p:normalViewPr>
  <p:slideViewPr>
    <p:cSldViewPr snapToGrid="0">
      <p:cViewPr varScale="1">
        <p:scale>
          <a:sx n="95" d="100"/>
          <a:sy n="95" d="100"/>
        </p:scale>
        <p:origin x="432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AAEBF2-086A-4D58-9166-FF992CA7D76A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66E4A8-8DA7-439B-8052-AAD3571FF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488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42597-4EE0-116D-F622-49DA3F6269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3F5548-6271-6844-B589-8711E4C6B6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88AC6-B63F-E841-4C09-F3DD64E7B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3/31/2023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2B8E2B-2414-8AD3-4C51-A6B0FC3F5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Coordinator meeting (</a:t>
            </a:r>
            <a:r>
              <a:rPr lang="it-IT" dirty="0" err="1"/>
              <a:t>Lajoie</a:t>
            </a:r>
            <a:r>
              <a:rPr lang="it-IT" dirty="0"/>
              <a:t>/Dalla Torre)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9BCD7B-E320-DC86-4619-48899D1D6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F830-87C3-42F5-865E-35C573BA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75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17EAC-ABEF-3079-82C5-B53E68449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A49DFF-36AA-66E8-AE64-C1CB8C3BFC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5DCAB-C2A9-8D54-B5DD-E91AFF389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3/31/2023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7FE2C1-B4C3-6341-A017-CF8FB7156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Coordinator meeting (</a:t>
            </a:r>
            <a:r>
              <a:rPr lang="it-IT" dirty="0" err="1"/>
              <a:t>Lajoie</a:t>
            </a:r>
            <a:r>
              <a:rPr lang="it-IT" dirty="0"/>
              <a:t>/Dalla Torre)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EE6B55-1D24-876B-881A-3D8B644F5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F830-87C3-42F5-865E-35C573BA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850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50B89F-1377-6DC8-E5AA-C82FA2BE2B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C5D428-DE66-0C2C-C54B-D6EEF94116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1E1330-C7F2-E6C6-DBBC-0D01BC553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3/31/2023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3B43F-4273-851C-6340-DD4ED913F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Coordinator meeting (</a:t>
            </a:r>
            <a:r>
              <a:rPr lang="it-IT" dirty="0" err="1"/>
              <a:t>Lajoie</a:t>
            </a:r>
            <a:r>
              <a:rPr lang="it-IT" dirty="0"/>
              <a:t>/Dalla Torre)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2ABEA2-CD4F-E068-20A2-8136B9F1E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F830-87C3-42F5-865E-35C573BA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672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C443D-4830-5F45-2D82-41445B2A7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FAD4A2-44C6-7C5A-A698-503864C28E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CA0198-F613-2ED1-DEF9-B5AD2C475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3/31/2023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B29508-F429-4CBB-C29A-5B3D93005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Coordinator meeting (</a:t>
            </a:r>
            <a:r>
              <a:rPr lang="it-IT" dirty="0" err="1"/>
              <a:t>Lajoie</a:t>
            </a:r>
            <a:r>
              <a:rPr lang="it-IT" dirty="0"/>
              <a:t>/Dalla Torre)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1E7C68-4B99-9C7A-5834-DAB4B539F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F830-87C3-42F5-865E-35C573BA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697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13978-B2E6-3EBF-48A2-96CCA579C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76FBEC-7564-A38F-6E19-246909CFE7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E5D55B-E1FB-F70B-7D98-C08D995CA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3/31/2023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9F605B-7967-7BDE-B2E2-ED80A0F2A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Coordinator meeting (</a:t>
            </a:r>
            <a:r>
              <a:rPr lang="it-IT" dirty="0" err="1"/>
              <a:t>Lajoie</a:t>
            </a:r>
            <a:r>
              <a:rPr lang="it-IT" dirty="0"/>
              <a:t>/Dalla Torre)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E042A-9A54-0876-CEC8-E00B98A06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F830-87C3-42F5-865E-35C573BA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057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179C3-B8CC-17DD-4D57-CC5D2E320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5DE253-A6C9-34A8-3BF2-A5AF42EF53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025113-5DD7-281E-CE91-30C273965A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6A5E5B-93E6-AEE3-0E9D-174D62EBC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3/31/2023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F4963C-0A62-62FB-19BC-CCD290A71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Coordinator meeting (</a:t>
            </a:r>
            <a:r>
              <a:rPr lang="it-IT" dirty="0" err="1"/>
              <a:t>Lajoie</a:t>
            </a:r>
            <a:r>
              <a:rPr lang="it-IT" dirty="0"/>
              <a:t>/Dalla Torre)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90EDA9-737C-AEF1-42B1-06527F4F9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F830-87C3-42F5-865E-35C573BA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582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64543-FAB1-3C91-0105-E2ACE3059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C76B1-E62D-E092-AC82-C7185DF205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AD476C-8FC3-A0D3-207C-CAFD0F64B4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9A31BA-53CC-36BD-D8A6-8E263F2FF2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613C1E-5BEA-696B-A36A-5B7DB192AF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1B7C72-67DB-E7B0-989B-90A895C19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3/31/2023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38B6D6-755A-FCB5-824A-9E9075469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Coordinator meeting (</a:t>
            </a:r>
            <a:r>
              <a:rPr lang="it-IT" dirty="0" err="1"/>
              <a:t>Lajoie</a:t>
            </a:r>
            <a:r>
              <a:rPr lang="it-IT" dirty="0"/>
              <a:t>/Dalla Torre)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35D32A-9EA5-31B4-F951-6894BF2F7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F830-87C3-42F5-865E-35C573BA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371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E05E9-A472-3D64-E8AD-958D3BADD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EBD942-69B5-792D-09B8-D135DF109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3/31/2023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C94C01-9C18-2ED3-C8E1-81F16B1C4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Coordinator meeting (</a:t>
            </a:r>
            <a:r>
              <a:rPr lang="it-IT" dirty="0" err="1"/>
              <a:t>Lajoie</a:t>
            </a:r>
            <a:r>
              <a:rPr lang="it-IT" dirty="0"/>
              <a:t>/Dalla Torre)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0B4B8A-8B70-E1EA-18EA-070539B5C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F830-87C3-42F5-865E-35C573BA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841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EB54CA-BB28-7D58-94E6-EB37291D1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3/31/2023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3AB11B-B035-640B-C07D-6BDC4B171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Coordinator meeting (</a:t>
            </a:r>
            <a:r>
              <a:rPr lang="it-IT" dirty="0" err="1"/>
              <a:t>Lajoie</a:t>
            </a:r>
            <a:r>
              <a:rPr lang="it-IT" dirty="0"/>
              <a:t>/Dalla Torre)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7D3276-8138-DA24-DC48-DC7D8E05D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F830-87C3-42F5-865E-35C573BA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928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2B6A0-FBE2-0CED-A3C4-81F1BED37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E7FFE8-5244-F58C-34B5-9267D7629F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CC2A81-28DB-8215-74B8-EC1EFD45CD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38EF34-8C48-A683-0E4C-CDD206A55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3/31/2023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8EC6A6-CCBB-DE3E-AD0A-851370FDF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Coordinator meeting (</a:t>
            </a:r>
            <a:r>
              <a:rPr lang="it-IT" dirty="0" err="1"/>
              <a:t>Lajoie</a:t>
            </a:r>
            <a:r>
              <a:rPr lang="it-IT" dirty="0"/>
              <a:t>/Dalla Torre)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A2DDD0-75C5-6191-2774-99C83F4FA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F830-87C3-42F5-865E-35C573BA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133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1086A-0FBC-4E33-D653-BABBEAE59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C98988-B700-862F-C63B-44E7628DB0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C0A6A5-27D1-7C01-ED6F-E78F3CF9AD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5EAB18-F29D-9BF7-8593-6C9701533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3/31/2023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BE3D40-C190-9EA8-774C-A1FBA56D3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Coordinator meeting (</a:t>
            </a:r>
            <a:r>
              <a:rPr lang="it-IT" dirty="0" err="1"/>
              <a:t>Lajoie</a:t>
            </a:r>
            <a:r>
              <a:rPr lang="it-IT" dirty="0"/>
              <a:t>/Dalla Torre)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41FEF8-AF19-8703-6C70-F4983920B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F830-87C3-42F5-865E-35C573BA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557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0E3B58-7752-FA61-A6C6-651DE7E40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DC1720-5312-37D1-23F5-F8C3A03E1B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D47799-F74B-7158-3DEB-71EF2E13C9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3/31/2023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BC70FF-08F6-C2B8-08AF-C767B7639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dirty="0"/>
              <a:t>Coordinator meeting (</a:t>
            </a:r>
            <a:r>
              <a:rPr lang="it-IT" dirty="0" err="1"/>
              <a:t>Lajoie</a:t>
            </a:r>
            <a:r>
              <a:rPr lang="it-IT" dirty="0"/>
              <a:t>/Dalla Torre)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5F4F33-9346-5E52-2643-8E9150FACF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1BF830-87C3-42F5-865E-35C573BA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472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9F095D-F214-BD04-D52A-06EA411F4F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6FC82C5-8FF8-C994-50AC-19F847D56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F830-87C3-42F5-865E-35C573BADD1F}" type="slidenum">
              <a:rPr lang="en-US" smtClean="0"/>
              <a:t>1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AC9096F-9784-6CE4-D24E-9A8D4ED89301}"/>
              </a:ext>
            </a:extLst>
          </p:cNvPr>
          <p:cNvSpPr txBox="1">
            <a:spLocks/>
          </p:cNvSpPr>
          <p:nvPr/>
        </p:nvSpPr>
        <p:spPr>
          <a:xfrm>
            <a:off x="838200" y="1165557"/>
            <a:ext cx="10515600" cy="35682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b="1" dirty="0">
              <a:solidFill>
                <a:srgbClr val="00B0F0"/>
              </a:solidFill>
            </a:endParaRPr>
          </a:p>
          <a:p>
            <a:pPr algn="ctr"/>
            <a:r>
              <a:rPr lang="en-US" b="1" dirty="0" err="1">
                <a:solidFill>
                  <a:srgbClr val="00B0F0"/>
                </a:solidFill>
              </a:rPr>
              <a:t>PreTDR</a:t>
            </a:r>
            <a:r>
              <a:rPr lang="en-US" b="1" dirty="0">
                <a:solidFill>
                  <a:srgbClr val="00B0F0"/>
                </a:solidFill>
              </a:rPr>
              <a:t> – Editorial Board</a:t>
            </a:r>
          </a:p>
          <a:p>
            <a:pPr algn="ctr"/>
            <a:endParaRPr lang="en-US" b="1" dirty="0">
              <a:solidFill>
                <a:srgbClr val="00B0F0"/>
              </a:solidFill>
            </a:endParaRPr>
          </a:p>
          <a:p>
            <a:pPr algn="ctr"/>
            <a:r>
              <a:rPr lang="en-US" b="1" dirty="0">
                <a:solidFill>
                  <a:srgbClr val="00B0F0"/>
                </a:solidFill>
              </a:rPr>
              <a:t>3</a:t>
            </a:r>
            <a:r>
              <a:rPr lang="en-US" b="1" baseline="30000" dirty="0">
                <a:solidFill>
                  <a:srgbClr val="00B0F0"/>
                </a:solidFill>
              </a:rPr>
              <a:t>rd</a:t>
            </a:r>
            <a:r>
              <a:rPr lang="en-US" b="1" dirty="0">
                <a:solidFill>
                  <a:srgbClr val="00B0F0"/>
                </a:solidFill>
              </a:rPr>
              <a:t>  Meeting</a:t>
            </a:r>
          </a:p>
          <a:p>
            <a:pPr algn="ctr"/>
            <a:endParaRPr lang="en-US" b="1" dirty="0">
              <a:solidFill>
                <a:srgbClr val="00B0F0"/>
              </a:solidFill>
            </a:endParaRPr>
          </a:p>
          <a:p>
            <a:pPr algn="ctr"/>
            <a:r>
              <a:rPr lang="en-US" b="1" dirty="0">
                <a:solidFill>
                  <a:srgbClr val="00B0F0"/>
                </a:solidFill>
              </a:rPr>
              <a:t>August 27</a:t>
            </a:r>
            <a:r>
              <a:rPr lang="en-US" b="1" baseline="30000" dirty="0">
                <a:solidFill>
                  <a:srgbClr val="00B0F0"/>
                </a:solidFill>
              </a:rPr>
              <a:t>th</a:t>
            </a:r>
            <a:r>
              <a:rPr lang="en-US" b="1" dirty="0">
                <a:solidFill>
                  <a:srgbClr val="00B0F0"/>
                </a:solidFill>
              </a:rPr>
              <a:t>, 2025</a:t>
            </a:r>
          </a:p>
          <a:p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993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77C217-CDE9-AEE0-27E8-F5857C050E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B559BB4-BB07-387E-953A-3223D3D4A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F830-87C3-42F5-865E-35C573BADD1F}" type="slidenum">
              <a:rPr lang="en-US" smtClean="0"/>
              <a:t>2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1A78220-2F3B-88F1-9FEE-53C3590156FB}"/>
              </a:ext>
            </a:extLst>
          </p:cNvPr>
          <p:cNvSpPr txBox="1">
            <a:spLocks/>
          </p:cNvSpPr>
          <p:nvPr/>
        </p:nvSpPr>
        <p:spPr>
          <a:xfrm>
            <a:off x="838200" y="0"/>
            <a:ext cx="10515600" cy="8540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00B0F0"/>
                </a:solidFill>
              </a:rPr>
              <a:t>Attendance today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065F6F0-B01A-C791-E02C-FF83CA2793A7}"/>
              </a:ext>
            </a:extLst>
          </p:cNvPr>
          <p:cNvSpPr txBox="1"/>
          <p:nvPr/>
        </p:nvSpPr>
        <p:spPr>
          <a:xfrm flipH="1">
            <a:off x="838200" y="1161922"/>
            <a:ext cx="105156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400" b="1" i="1" baseline="30000" dirty="0"/>
          </a:p>
          <a:p>
            <a:endParaRPr lang="en-US" sz="2400" b="1" i="1" dirty="0"/>
          </a:p>
          <a:p>
            <a:endParaRPr lang="en-US" sz="2400" b="1" i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i="1" dirty="0"/>
              <a:t>Excused members: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b="1" i="1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1" i="1" dirty="0"/>
              <a:t>John H. is out-of-office (vacation)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1" i="1" dirty="0"/>
              <a:t>Peter is out-of-office (vacation)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1" i="1" dirty="0" err="1"/>
              <a:t>Yongsun</a:t>
            </a:r>
            <a:r>
              <a:rPr lang="en-US" sz="2400" b="1" i="1" dirty="0"/>
              <a:t> is sick</a:t>
            </a:r>
            <a:endParaRPr lang="en-US" sz="2400" i="1" dirty="0"/>
          </a:p>
          <a:p>
            <a:pPr lvl="1"/>
            <a:endParaRPr lang="en-US" sz="2400" b="1" i="1" dirty="0"/>
          </a:p>
        </p:txBody>
      </p:sp>
    </p:spTree>
    <p:extLst>
      <p:ext uri="{BB962C8B-B14F-4D97-AF65-F5344CB8AC3E}">
        <p14:creationId xmlns:p14="http://schemas.microsoft.com/office/powerpoint/2010/main" val="24815794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2CC3A7-616A-65B4-96D4-29B7D66F9C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6B1698C-B01A-F6EB-592C-28A27C225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F830-87C3-42F5-865E-35C573BADD1F}" type="slidenum">
              <a:rPr lang="en-US" smtClean="0"/>
              <a:t>3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5E34CCE-15F3-7320-87FD-38AD867A0168}"/>
              </a:ext>
            </a:extLst>
          </p:cNvPr>
          <p:cNvSpPr txBox="1">
            <a:spLocks/>
          </p:cNvSpPr>
          <p:nvPr/>
        </p:nvSpPr>
        <p:spPr>
          <a:xfrm>
            <a:off x="838200" y="0"/>
            <a:ext cx="10515600" cy="8540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00B0F0"/>
                </a:solidFill>
              </a:rPr>
              <a:t>AGENDA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6975008-7A1E-D872-F6C9-0A6A4EDCF36E}"/>
              </a:ext>
            </a:extLst>
          </p:cNvPr>
          <p:cNvSpPr txBox="1"/>
          <p:nvPr/>
        </p:nvSpPr>
        <p:spPr>
          <a:xfrm flipH="1">
            <a:off x="91514" y="596373"/>
            <a:ext cx="12100486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400" b="1" i="1" baseline="30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i="1" dirty="0">
                <a:highlight>
                  <a:srgbClr val="C0C0C0"/>
                </a:highlight>
              </a:rPr>
              <a:t>Editorial Board alone (10.00-10.30)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b="1" i="1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1" i="1" dirty="0"/>
              <a:t>Communications about the </a:t>
            </a:r>
            <a:r>
              <a:rPr lang="en-US" sz="2400" b="1" i="1" dirty="0" err="1"/>
              <a:t>preTDR</a:t>
            </a:r>
            <a:r>
              <a:rPr lang="en-US" sz="2400" b="1" i="1" dirty="0"/>
              <a:t> process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1" i="1" dirty="0"/>
              <a:t>Reminder: new detector </a:t>
            </a:r>
            <a:r>
              <a:rPr lang="en-US" sz="2400" b="1" i="1" dirty="0" err="1"/>
              <a:t>preTDR</a:t>
            </a:r>
            <a:r>
              <a:rPr lang="en-US" sz="2400" b="1" i="1" dirty="0"/>
              <a:t> outline (as defined at the previous meetings)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1" i="1" dirty="0"/>
              <a:t>Invitation of authors at the coming meetings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400" b="1" i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i="1" dirty="0">
                <a:highlight>
                  <a:srgbClr val="C0C0C0"/>
                </a:highlight>
              </a:rPr>
              <a:t>Meeting PACs  (10.30-11.00)</a:t>
            </a:r>
            <a:endParaRPr lang="en-US" sz="2400" i="1" dirty="0">
              <a:highlight>
                <a:srgbClr val="C0C0C0"/>
              </a:highlight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b="1" i="1" dirty="0"/>
              <a:t>Progressing with the outline of the chapter </a:t>
            </a:r>
          </a:p>
          <a:p>
            <a:pPr lvl="2"/>
            <a:r>
              <a:rPr lang="en-US" sz="2400" b="1" i="1" dirty="0"/>
              <a:t>			“Detector Performance for the EIC physics program”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400" dirty="0"/>
              <a:t>Reference: their most recent e-mail (sent by Rachel) on Aug. 25</a:t>
            </a:r>
            <a:r>
              <a:rPr lang="en-US" sz="2400" baseline="30000" dirty="0"/>
              <a:t>th</a:t>
            </a:r>
            <a:r>
              <a:rPr lang="en-US" sz="2400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i="1" dirty="0">
                <a:highlight>
                  <a:srgbClr val="C0C0C0"/>
                </a:highlight>
              </a:rPr>
              <a:t>Meeting </a:t>
            </a:r>
            <a:r>
              <a:rPr lang="en-US" sz="2400" b="1" i="1" dirty="0" err="1">
                <a:highlight>
                  <a:srgbClr val="C0C0C0"/>
                </a:highlight>
              </a:rPr>
              <a:t>ECal</a:t>
            </a:r>
            <a:r>
              <a:rPr lang="en-US" sz="2400" b="1" i="1" dirty="0">
                <a:highlight>
                  <a:srgbClr val="C0C0C0"/>
                </a:highlight>
              </a:rPr>
              <a:t> authors  (11.00-12.00)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1" i="1" dirty="0"/>
              <a:t>Accepted invitations:  Oleg Tsai (forward endcap); Alexander </a:t>
            </a:r>
            <a:r>
              <a:rPr lang="en-US" sz="2400" b="1" i="1" dirty="0" err="1"/>
              <a:t>Bazilevski</a:t>
            </a:r>
            <a:r>
              <a:rPr lang="en-US" sz="2400" b="1" i="1" dirty="0"/>
              <a:t> (CAM)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/>
              <a:t>Tanja out-of-office message;  BIC busy preparing their mid September review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/>
              <a:t>Need to iterate with the other </a:t>
            </a:r>
            <a:r>
              <a:rPr lang="en-US" sz="2400" dirty="0" err="1"/>
              <a:t>ECals</a:t>
            </a:r>
            <a:endParaRPr lang="en-US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400" b="1" i="1" dirty="0"/>
          </a:p>
        </p:txBody>
      </p:sp>
    </p:spTree>
    <p:extLst>
      <p:ext uri="{BB962C8B-B14F-4D97-AF65-F5344CB8AC3E}">
        <p14:creationId xmlns:p14="http://schemas.microsoft.com/office/powerpoint/2010/main" val="1588212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2D0739-0040-1A0C-DC35-741A3526C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09FBF8F8-C086-EB8B-3919-B8AC967037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37" y="1162401"/>
            <a:ext cx="12192000" cy="5695599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58806F-E7D2-E6E7-8CBE-C8D043FAE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F830-87C3-42F5-865E-35C573BADD1F}" type="slidenum">
              <a:rPr lang="en-US" smtClean="0"/>
              <a:t>4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EC1F643-0969-D77B-20DE-616C5BB0805C}"/>
              </a:ext>
            </a:extLst>
          </p:cNvPr>
          <p:cNvSpPr txBox="1">
            <a:spLocks/>
          </p:cNvSpPr>
          <p:nvPr/>
        </p:nvSpPr>
        <p:spPr>
          <a:xfrm>
            <a:off x="838200" y="0"/>
            <a:ext cx="10515600" cy="8540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00B0F0"/>
                </a:solidFill>
              </a:rPr>
              <a:t>Communications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4A429C4-58E9-AB89-9A8C-3BC57995F50E}"/>
              </a:ext>
            </a:extLst>
          </p:cNvPr>
          <p:cNvSpPr txBox="1"/>
          <p:nvPr/>
        </p:nvSpPr>
        <p:spPr>
          <a:xfrm flipH="1">
            <a:off x="316198" y="544715"/>
            <a:ext cx="1100022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400" b="1" i="1" baseline="30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i="1" dirty="0"/>
              <a:t>E-mail sent on August 4</a:t>
            </a:r>
            <a:r>
              <a:rPr lang="en-US" sz="2400" b="1" i="1" baseline="30000" dirty="0"/>
              <a:t>th      </a:t>
            </a:r>
            <a:r>
              <a:rPr lang="en-US" sz="2400" b="1" i="1" dirty="0"/>
              <a:t>Version2.2 published on </a:t>
            </a:r>
            <a:r>
              <a:rPr lang="en-US" sz="2400" b="1" i="1" dirty="0" err="1"/>
              <a:t>Zenodo</a:t>
            </a:r>
            <a:r>
              <a:rPr lang="en-US" sz="2400" b="1" i="1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b="1" i="1" dirty="0"/>
          </a:p>
          <a:p>
            <a:pPr lvl="1"/>
            <a:endParaRPr lang="en-US" sz="2400" b="1" i="1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85023F3-88CF-B640-2A98-D43C3EA1DBF8}"/>
              </a:ext>
            </a:extLst>
          </p:cNvPr>
          <p:cNvSpPr/>
          <p:nvPr/>
        </p:nvSpPr>
        <p:spPr>
          <a:xfrm>
            <a:off x="77637" y="2992350"/>
            <a:ext cx="12036726" cy="794646"/>
          </a:xfrm>
          <a:prstGeom prst="rect">
            <a:avLst/>
          </a:prstGeom>
          <a:solidFill>
            <a:srgbClr val="FFC000">
              <a:alpha val="10196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9B2FD6B-0B36-905F-5BA2-17AEC2755BCC}"/>
              </a:ext>
            </a:extLst>
          </p:cNvPr>
          <p:cNvSpPr txBox="1"/>
          <p:nvPr/>
        </p:nvSpPr>
        <p:spPr>
          <a:xfrm>
            <a:off x="7066625" y="4010200"/>
            <a:ext cx="5047738" cy="258532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69 comments received </a:t>
            </a:r>
            <a:r>
              <a:rPr lang="en-US" dirty="0"/>
              <a:t>(as on Aug 27</a:t>
            </a:r>
            <a:r>
              <a:rPr lang="en-US" baseline="30000" dirty="0"/>
              <a:t>th</a:t>
            </a:r>
            <a:r>
              <a:rPr lang="en-US" dirty="0"/>
              <a:t>)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A reminder </a:t>
            </a:r>
            <a:r>
              <a:rPr lang="en-US" dirty="0"/>
              <a:t>needed to solicit more inputs from the Collaboration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How to use this comments?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Several are just typos, style suggestions, …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The one with comments on the content should reach the authors </a:t>
            </a:r>
          </a:p>
        </p:txBody>
      </p:sp>
    </p:spTree>
    <p:extLst>
      <p:ext uri="{BB962C8B-B14F-4D97-AF65-F5344CB8AC3E}">
        <p14:creationId xmlns:p14="http://schemas.microsoft.com/office/powerpoint/2010/main" val="2192939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5A8EAC-D164-3116-C0D1-4F18EEA73E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53801B4-08ED-7540-2A01-E7E9C908B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F830-87C3-42F5-865E-35C573BADD1F}" type="slidenum">
              <a:rPr lang="en-US" smtClean="0"/>
              <a:t>5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4DDD6EB-C566-FFF1-6279-97A111202891}"/>
              </a:ext>
            </a:extLst>
          </p:cNvPr>
          <p:cNvSpPr txBox="1">
            <a:spLocks/>
          </p:cNvSpPr>
          <p:nvPr/>
        </p:nvSpPr>
        <p:spPr>
          <a:xfrm>
            <a:off x="838200" y="0"/>
            <a:ext cx="10515600" cy="8540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00B0F0"/>
                </a:solidFill>
              </a:rPr>
              <a:t>Communications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B5B70A-259F-BCA9-9AC2-3A0D6A019CB4}"/>
              </a:ext>
            </a:extLst>
          </p:cNvPr>
          <p:cNvSpPr txBox="1"/>
          <p:nvPr/>
        </p:nvSpPr>
        <p:spPr>
          <a:xfrm flipH="1">
            <a:off x="354533" y="981072"/>
            <a:ext cx="1100022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400" b="1" i="1" baseline="30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i="1" dirty="0"/>
              <a:t>E-mail sent on August 7</a:t>
            </a:r>
            <a:r>
              <a:rPr lang="en-US" sz="2400" b="1" i="1" baseline="30000" dirty="0"/>
              <a:t>th</a:t>
            </a:r>
            <a:r>
              <a:rPr lang="en-US" sz="2400" b="1" i="1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b="1" i="1" dirty="0"/>
          </a:p>
          <a:p>
            <a:pPr lvl="1"/>
            <a:endParaRPr lang="en-US" sz="2400" b="1" i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9CF8BFA-FCB8-0DE1-1734-8A40E715EB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912443"/>
            <a:ext cx="10516553" cy="3841375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B3160F4-D335-18DC-2E49-EBD162C429B4}"/>
              </a:ext>
            </a:extLst>
          </p:cNvPr>
          <p:cNvSpPr/>
          <p:nvPr/>
        </p:nvSpPr>
        <p:spPr>
          <a:xfrm>
            <a:off x="819509" y="3859963"/>
            <a:ext cx="10496909" cy="401486"/>
          </a:xfrm>
          <a:prstGeom prst="rect">
            <a:avLst/>
          </a:prstGeom>
          <a:solidFill>
            <a:srgbClr val="BDD7EE">
              <a:alpha val="10196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C14F0DD-A41E-1D1E-05F2-1F1F42CF7D92}"/>
              </a:ext>
            </a:extLst>
          </p:cNvPr>
          <p:cNvSpPr/>
          <p:nvPr/>
        </p:nvSpPr>
        <p:spPr>
          <a:xfrm>
            <a:off x="828854" y="4286670"/>
            <a:ext cx="10496909" cy="401486"/>
          </a:xfrm>
          <a:prstGeom prst="rect">
            <a:avLst/>
          </a:prstGeom>
          <a:solidFill>
            <a:srgbClr val="FFC000">
              <a:alpha val="10196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15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5082F3-CAF8-6789-9095-CB26BED3C8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A01723B-C71C-8E39-F11C-F63FCD595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F830-87C3-42F5-865E-35C573BADD1F}" type="slidenum">
              <a:rPr lang="en-US" smtClean="0"/>
              <a:t>6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90A34C0-64C8-04BD-4389-51D6DC49A1D1}"/>
              </a:ext>
            </a:extLst>
          </p:cNvPr>
          <p:cNvSpPr txBox="1">
            <a:spLocks/>
          </p:cNvSpPr>
          <p:nvPr/>
        </p:nvSpPr>
        <p:spPr>
          <a:xfrm>
            <a:off x="838200" y="0"/>
            <a:ext cx="10515600" cy="8540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00B0F0"/>
                </a:solidFill>
              </a:rPr>
              <a:t>Communications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2636198-9DC0-C2ED-CCE6-D0A1FB1CA1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8286" y="1409404"/>
            <a:ext cx="9126747" cy="5115262"/>
          </a:xfrm>
          <a:prstGeom prst="rect">
            <a:avLst/>
          </a:prstGeom>
          <a:ln>
            <a:solidFill>
              <a:schemeClr val="accent2"/>
            </a:solidFill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191C053-E7BC-821F-6197-24E0A0888FC2}"/>
              </a:ext>
            </a:extLst>
          </p:cNvPr>
          <p:cNvSpPr txBox="1"/>
          <p:nvPr/>
        </p:nvSpPr>
        <p:spPr>
          <a:xfrm flipH="1">
            <a:off x="0" y="685758"/>
            <a:ext cx="112622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400" b="1" i="1" baseline="30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i="1" dirty="0"/>
              <a:t>E-mail sent on August 15</a:t>
            </a:r>
            <a:r>
              <a:rPr lang="en-US" sz="2400" b="1" i="1" baseline="30000" dirty="0"/>
              <a:t>th</a:t>
            </a:r>
            <a:r>
              <a:rPr lang="en-US" sz="2400" b="1" i="1" dirty="0"/>
              <a:t>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C66938F-A6C6-FB2C-4CC2-0815F2CAA59A}"/>
              </a:ext>
            </a:extLst>
          </p:cNvPr>
          <p:cNvSpPr/>
          <p:nvPr/>
        </p:nvSpPr>
        <p:spPr>
          <a:xfrm>
            <a:off x="2119725" y="3120003"/>
            <a:ext cx="8675298" cy="401486"/>
          </a:xfrm>
          <a:prstGeom prst="rect">
            <a:avLst/>
          </a:prstGeom>
          <a:solidFill>
            <a:srgbClr val="BDD7EE">
              <a:alpha val="10196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D175F-00A9-FD2E-204E-3BCD7D9A57FE}"/>
              </a:ext>
            </a:extLst>
          </p:cNvPr>
          <p:cNvSpPr/>
          <p:nvPr/>
        </p:nvSpPr>
        <p:spPr>
          <a:xfrm>
            <a:off x="2119724" y="3643920"/>
            <a:ext cx="8675299" cy="401486"/>
          </a:xfrm>
          <a:prstGeom prst="rect">
            <a:avLst/>
          </a:prstGeom>
          <a:solidFill>
            <a:srgbClr val="FFC000">
              <a:alpha val="10196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1B4F337-DF42-3BD1-DAB9-CC8151CEAA7B}"/>
              </a:ext>
            </a:extLst>
          </p:cNvPr>
          <p:cNvSpPr/>
          <p:nvPr/>
        </p:nvSpPr>
        <p:spPr>
          <a:xfrm>
            <a:off x="2119724" y="4822335"/>
            <a:ext cx="8675299" cy="401486"/>
          </a:xfrm>
          <a:prstGeom prst="rect">
            <a:avLst/>
          </a:prstGeom>
          <a:solidFill>
            <a:srgbClr val="FFC000">
              <a:alpha val="10196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2DC2838-BF24-C7D9-C906-FE571E5F4D69}"/>
              </a:ext>
            </a:extLst>
          </p:cNvPr>
          <p:cNvSpPr/>
          <p:nvPr/>
        </p:nvSpPr>
        <p:spPr>
          <a:xfrm>
            <a:off x="2118286" y="5313186"/>
            <a:ext cx="9126747" cy="401486"/>
          </a:xfrm>
          <a:prstGeom prst="rect">
            <a:avLst/>
          </a:prstGeom>
          <a:solidFill>
            <a:srgbClr val="FFC000">
              <a:alpha val="10196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813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907318-14E7-BFE1-57A2-E2DD3C97A5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78146129-C6C1-92A8-973A-E5661473AF39}"/>
              </a:ext>
            </a:extLst>
          </p:cNvPr>
          <p:cNvSpPr txBox="1">
            <a:spLocks/>
          </p:cNvSpPr>
          <p:nvPr/>
        </p:nvSpPr>
        <p:spPr>
          <a:xfrm>
            <a:off x="838200" y="854074"/>
            <a:ext cx="10515600" cy="5693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The new structure proposed for the Detector </a:t>
            </a:r>
            <a:r>
              <a:rPr lang="en-US" sz="2400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preTDR</a:t>
            </a:r>
            <a:endParaRPr lang="en-US" sz="2400" b="1" i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Executive Summary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Introduction – </a:t>
            </a:r>
            <a:r>
              <a:rPr lang="en-US" sz="24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CHAPTER 1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About the EIC project and the accelerator complex  (high level approach)</a:t>
            </a:r>
          </a:p>
          <a:p>
            <a:pPr lvl="1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Requirements – </a:t>
            </a:r>
            <a:r>
              <a:rPr lang="en-US" sz="24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CHAPTER 2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Requirements resulting as an evolution of the YR ones, also cross-checked with those in the project requirement document (high level page)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“chapter 8” – </a:t>
            </a:r>
            <a:r>
              <a:rPr lang="en-US" sz="24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CHAPTER 3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Presenting the detector subsystems matching the requirements (mainly individual performance)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“chapter 2” – </a:t>
            </a:r>
            <a:r>
              <a:rPr lang="en-US" sz="24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CHAPTER 4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Presenting the holistic detector performance by the performance for key physics measurements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Detector-Accelerator interfaces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(INTEGRATION INTO THE FACILITY)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24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CHAPTER 5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A189C1D-5E42-3F56-D421-2A76D331B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F830-87C3-42F5-865E-35C573BADD1F}" type="slidenum">
              <a:rPr lang="en-US" smtClean="0"/>
              <a:t>7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0F51689-CA5C-1A8C-C271-D33E010ADA8D}"/>
              </a:ext>
            </a:extLst>
          </p:cNvPr>
          <p:cNvSpPr txBox="1">
            <a:spLocks/>
          </p:cNvSpPr>
          <p:nvPr/>
        </p:nvSpPr>
        <p:spPr>
          <a:xfrm>
            <a:off x="838200" y="0"/>
            <a:ext cx="10515600" cy="8540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00B0F0"/>
                </a:solidFill>
              </a:rPr>
              <a:t>New detector </a:t>
            </a:r>
            <a:r>
              <a:rPr lang="en-US" dirty="0" err="1">
                <a:solidFill>
                  <a:srgbClr val="00B0F0"/>
                </a:solidFill>
              </a:rPr>
              <a:t>preTDR</a:t>
            </a:r>
            <a:r>
              <a:rPr lang="en-US" dirty="0">
                <a:solidFill>
                  <a:srgbClr val="00B0F0"/>
                </a:solidFill>
              </a:rPr>
              <a:t> outline</a:t>
            </a:r>
          </a:p>
        </p:txBody>
      </p:sp>
    </p:spTree>
    <p:extLst>
      <p:ext uri="{BB962C8B-B14F-4D97-AF65-F5344CB8AC3E}">
        <p14:creationId xmlns:p14="http://schemas.microsoft.com/office/powerpoint/2010/main" val="3625957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E39B59-CF07-0826-9F52-857A9A3988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41300F8-D4A9-ACF9-F55B-EE16E5B3C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F830-87C3-42F5-865E-35C573BADD1F}" type="slidenum">
              <a:rPr lang="en-US" smtClean="0"/>
              <a:t>8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0F9FED9-7658-729A-1AA2-6847C9A8C012}"/>
              </a:ext>
            </a:extLst>
          </p:cNvPr>
          <p:cNvSpPr txBox="1">
            <a:spLocks/>
          </p:cNvSpPr>
          <p:nvPr/>
        </p:nvSpPr>
        <p:spPr>
          <a:xfrm>
            <a:off x="838200" y="0"/>
            <a:ext cx="10515600" cy="8540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00B0F0"/>
                </a:solidFill>
              </a:rPr>
              <a:t>First groups of authors that we would like to contact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44DF1B-5E44-2F99-9584-1A6ECA832AFC}"/>
              </a:ext>
            </a:extLst>
          </p:cNvPr>
          <p:cNvSpPr txBox="1"/>
          <p:nvPr/>
        </p:nvSpPr>
        <p:spPr>
          <a:xfrm flipH="1">
            <a:off x="721828" y="561545"/>
            <a:ext cx="10631972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400" b="1" i="1" baseline="30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i="1" dirty="0"/>
              <a:t>Selection criteria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b="1" i="1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1" i="1" dirty="0"/>
              <a:t>Text looks already reasonable advanced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1" i="1" dirty="0"/>
              <a:t>A selection of subdetector that refer to different Board subgroup </a:t>
            </a:r>
            <a:endParaRPr lang="en-US" sz="2400" i="1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1" i="1" dirty="0"/>
              <a:t>Possible dates for the invitation are also indicated  </a:t>
            </a:r>
            <a:r>
              <a:rPr lang="en-US" sz="2400" i="1" dirty="0"/>
              <a:t>(we have to keep some flexibility on dates)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400" b="1" i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i="1" dirty="0"/>
              <a:t>Authors’ groups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i="1" dirty="0"/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000" dirty="0" err="1"/>
              <a:t>ECals</a:t>
            </a:r>
            <a:r>
              <a:rPr lang="en-US" sz="2000" dirty="0"/>
              <a:t> </a:t>
            </a:r>
            <a:r>
              <a:rPr lang="en-US" sz="2000" baseline="30000" dirty="0"/>
              <a:t>(*) </a:t>
            </a:r>
            <a:r>
              <a:rPr lang="en-US" sz="2000" dirty="0"/>
              <a:t>						August 27</a:t>
            </a:r>
            <a:r>
              <a:rPr lang="en-US" sz="2000" baseline="30000" dirty="0"/>
              <a:t>th</a:t>
            </a:r>
            <a:r>
              <a:rPr lang="en-US" sz="2000" dirty="0"/>
              <a:t> </a:t>
            </a:r>
            <a:endParaRPr lang="en-US" sz="2000" b="1" i="1" dirty="0"/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000" dirty="0"/>
              <a:t>far forward/backward 				September 3</a:t>
            </a:r>
            <a:r>
              <a:rPr lang="en-US" sz="2000" baseline="30000" dirty="0"/>
              <a:t>rd</a:t>
            </a:r>
            <a:r>
              <a:rPr lang="en-US" sz="2000" dirty="0"/>
              <a:t> 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000" dirty="0"/>
              <a:t>electronics/read-out/DAQ 				September 10</a:t>
            </a:r>
            <a:r>
              <a:rPr lang="en-US" sz="2000" baseline="30000" dirty="0"/>
              <a:t>th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rgbClr val="0000CC"/>
                </a:solidFill>
              </a:rPr>
              <a:t>HCal</a:t>
            </a:r>
            <a:r>
              <a:rPr lang="en-US" sz="2000" dirty="0">
                <a:solidFill>
                  <a:srgbClr val="0000CC"/>
                </a:solidFill>
              </a:rPr>
              <a:t>                                                                       		September 17</a:t>
            </a:r>
            <a:r>
              <a:rPr lang="en-US" sz="2000" baseline="30000" dirty="0">
                <a:solidFill>
                  <a:srgbClr val="0000CC"/>
                </a:solidFill>
              </a:rPr>
              <a:t>th</a:t>
            </a:r>
            <a:endParaRPr lang="en-US" sz="2000" dirty="0">
              <a:solidFill>
                <a:srgbClr val="0000CC"/>
              </a:solidFill>
            </a:endParaRP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CC"/>
                </a:solidFill>
              </a:rPr>
              <a:t>Tracking                                                                 		September 24</a:t>
            </a:r>
            <a:r>
              <a:rPr lang="en-US" sz="2000" baseline="30000" dirty="0">
                <a:solidFill>
                  <a:srgbClr val="0000CC"/>
                </a:solidFill>
              </a:rPr>
              <a:t>th</a:t>
            </a:r>
            <a:r>
              <a:rPr lang="en-US" sz="2000" dirty="0">
                <a:solidFill>
                  <a:srgbClr val="0000CC"/>
                </a:solidFill>
              </a:rPr>
              <a:t> 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CC"/>
                </a:solidFill>
              </a:rPr>
              <a:t>PID						October 1</a:t>
            </a:r>
            <a:r>
              <a:rPr lang="en-US" sz="2000" baseline="30000" dirty="0">
                <a:solidFill>
                  <a:srgbClr val="0000CC"/>
                </a:solidFill>
              </a:rPr>
              <a:t>st</a:t>
            </a:r>
            <a:endParaRPr lang="en-US" sz="2000" dirty="0">
              <a:solidFill>
                <a:srgbClr val="0000CC"/>
              </a:solidFill>
            </a:endParaRPr>
          </a:p>
          <a:p>
            <a:pPr marL="1714500" lvl="3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1714500" lvl="3" indent="-342900">
              <a:buFont typeface="Arial" panose="020B0604020202020204" pitchFamily="34" charset="0"/>
              <a:buChar char="•"/>
            </a:pPr>
            <a:endParaRPr lang="en-US" sz="2400" baseline="30000" dirty="0"/>
          </a:p>
          <a:p>
            <a:pPr lvl="1"/>
            <a:r>
              <a:rPr lang="en-US" sz="2000" baseline="30000" dirty="0"/>
              <a:t>(*) </a:t>
            </a:r>
            <a:r>
              <a:rPr lang="en-US" sz="2000" dirty="0"/>
              <a:t>	only partially effective: we need to send out invitations well in advance</a:t>
            </a:r>
            <a:endParaRPr lang="en-US" sz="2000" baseline="30000" dirty="0"/>
          </a:p>
        </p:txBody>
      </p:sp>
      <p:sp>
        <p:nvSpPr>
          <p:cNvPr id="4" name="Right Brace 3">
            <a:extLst>
              <a:ext uri="{FF2B5EF4-FFF2-40B4-BE49-F238E27FC236}">
                <a16:creationId xmlns:a16="http://schemas.microsoft.com/office/drawing/2014/main" id="{BF327630-662B-BF41-5B08-3F56A690A815}"/>
              </a:ext>
            </a:extLst>
          </p:cNvPr>
          <p:cNvSpPr/>
          <p:nvPr/>
        </p:nvSpPr>
        <p:spPr>
          <a:xfrm>
            <a:off x="9885872" y="4114800"/>
            <a:ext cx="258792" cy="854074"/>
          </a:xfrm>
          <a:prstGeom prst="rightBrace">
            <a:avLst>
              <a:gd name="adj1" fmla="val 11666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3103084-938E-DE9E-51DF-271F83E3B4C7}"/>
              </a:ext>
            </a:extLst>
          </p:cNvPr>
          <p:cNvSpPr txBox="1"/>
          <p:nvPr/>
        </p:nvSpPr>
        <p:spPr>
          <a:xfrm>
            <a:off x="10268246" y="4218671"/>
            <a:ext cx="10855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Already </a:t>
            </a:r>
          </a:p>
          <a:p>
            <a:r>
              <a:rPr lang="en-US" dirty="0"/>
              <a:t>discussed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4F05E0-DB8C-F787-B972-36F9E0A8A361}"/>
              </a:ext>
            </a:extLst>
          </p:cNvPr>
          <p:cNvSpPr txBox="1"/>
          <p:nvPr/>
        </p:nvSpPr>
        <p:spPr>
          <a:xfrm>
            <a:off x="10384618" y="5287510"/>
            <a:ext cx="585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new</a:t>
            </a:r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400D9D9F-A249-87E6-D209-693E99A62377}"/>
              </a:ext>
            </a:extLst>
          </p:cNvPr>
          <p:cNvSpPr/>
          <p:nvPr/>
        </p:nvSpPr>
        <p:spPr>
          <a:xfrm>
            <a:off x="9904476" y="5014976"/>
            <a:ext cx="258792" cy="914400"/>
          </a:xfrm>
          <a:prstGeom prst="rightBrace">
            <a:avLst>
              <a:gd name="adj1" fmla="val 21666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736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16769</TotalTime>
  <Words>441</Words>
  <Application>Microsoft Office PowerPoint</Application>
  <PresentationFormat>Widescreen</PresentationFormat>
  <Paragraphs>94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Notes for the SC meeting on 11/21st, 2022</dc:title>
  <dc:creator>Silvia Dalla Torre</dc:creator>
  <cp:lastModifiedBy>Silvia Dalla Torre</cp:lastModifiedBy>
  <cp:revision>394</cp:revision>
  <dcterms:created xsi:type="dcterms:W3CDTF">2022-11-20T16:57:46Z</dcterms:created>
  <dcterms:modified xsi:type="dcterms:W3CDTF">2025-08-28T06:28:51Z</dcterms:modified>
</cp:coreProperties>
</file>