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2"/>
  </p:notesMasterIdLst>
  <p:sldIdLst>
    <p:sldId id="4758" r:id="rId5"/>
    <p:sldId id="4779" r:id="rId6"/>
    <p:sldId id="4790" r:id="rId7"/>
    <p:sldId id="4789" r:id="rId8"/>
    <p:sldId id="4791" r:id="rId9"/>
    <p:sldId id="4792" r:id="rId10"/>
    <p:sldId id="47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724" autoAdjust="0"/>
  </p:normalViewPr>
  <p:slideViewPr>
    <p:cSldViewPr snapToGrid="0">
      <p:cViewPr varScale="1">
        <p:scale>
          <a:sx n="161" d="100"/>
          <a:sy n="161" d="100"/>
        </p:scale>
        <p:origin x="2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BIC Update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Kevin Bailey &amp; Tom  O’Connor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 dirty="0"/>
              <a:t>Triple I Engineering Meeting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F0D07-ABCF-2318-CEFA-9F9FC4E3A6D8}"/>
              </a:ext>
            </a:extLst>
          </p:cNvPr>
          <p:cNvSpPr txBox="1"/>
          <p:nvPr/>
        </p:nvSpPr>
        <p:spPr>
          <a:xfrm>
            <a:off x="906449" y="3536497"/>
            <a:ext cx="1963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August 18, 2025</a:t>
            </a:r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70CC-DAF2-CDA7-5D5B-34A66E0E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Second Test Article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511F7-B1D0-5480-7E6C-3B0420AFC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Using </a:t>
            </a:r>
            <a:r>
              <a:rPr lang="en-US" sz="2000" dirty="0" err="1"/>
              <a:t>GlueX</a:t>
            </a:r>
            <a:r>
              <a:rPr lang="en-US" sz="2000" dirty="0"/>
              <a:t> lead 11cm wide</a:t>
            </a:r>
          </a:p>
          <a:p>
            <a:r>
              <a:rPr lang="en-US" sz="2000" dirty="0"/>
              <a:t>Using dummy fiber</a:t>
            </a:r>
          </a:p>
          <a:p>
            <a:r>
              <a:rPr lang="en-US" sz="2000" dirty="0"/>
              <a:t>Measurements</a:t>
            </a:r>
          </a:p>
          <a:p>
            <a:pPr lvl="1"/>
            <a:r>
              <a:rPr lang="en-US" sz="1600" dirty="0"/>
              <a:t>Density 5.0g/</a:t>
            </a:r>
            <a:r>
              <a:rPr lang="en-US" sz="1600" dirty="0" err="1"/>
              <a:t>sqcm</a:t>
            </a:r>
            <a:endParaRPr lang="en-US" sz="1600" dirty="0"/>
          </a:p>
          <a:p>
            <a:r>
              <a:rPr lang="en-US" sz="2000" dirty="0"/>
              <a:t>Quality of construction improves</a:t>
            </a:r>
          </a:p>
        </p:txBody>
      </p:sp>
      <p:pic>
        <p:nvPicPr>
          <p:cNvPr id="6" name="Picture 5" descr="A picture containing keyboard&#10;&#10;AI-generated content may be incorrect.">
            <a:extLst>
              <a:ext uri="{FF2B5EF4-FFF2-40B4-BE49-F238E27FC236}">
                <a16:creationId xmlns:a16="http://schemas.microsoft.com/office/drawing/2014/main" id="{586D8815-7853-F980-F148-A4B1171F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605" y="1409472"/>
            <a:ext cx="6838208" cy="4208917"/>
          </a:xfrm>
          <a:prstGeom prst="rect">
            <a:avLst/>
          </a:prstGeom>
        </p:spPr>
      </p:pic>
      <p:pic>
        <p:nvPicPr>
          <p:cNvPr id="5" name="Picture 4" descr="A picture containing text, case, accessory&#10;&#10;AI-generated content may be incorrect.">
            <a:extLst>
              <a:ext uri="{FF2B5EF4-FFF2-40B4-BE49-F238E27FC236}">
                <a16:creationId xmlns:a16="http://schemas.microsoft.com/office/drawing/2014/main" id="{BEB13AB3-F39C-B74B-8361-5AD9029E6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679440"/>
            <a:ext cx="4367002" cy="19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2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7BD4-33C6-9538-3FAC-94CD4749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2 w/ Optical  Comparator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8D5C3-4966-F96F-46D3-A6D479BA6D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Measurements of spacing</a:t>
            </a:r>
          </a:p>
        </p:txBody>
      </p:sp>
      <p:pic>
        <p:nvPicPr>
          <p:cNvPr id="5" name="Picture 4" descr="A picture containing green, light, kitchenware, close&#10;&#10;AI-generated content may be incorrect.">
            <a:extLst>
              <a:ext uri="{FF2B5EF4-FFF2-40B4-BE49-F238E27FC236}">
                <a16:creationId xmlns:a16="http://schemas.microsoft.com/office/drawing/2014/main" id="{8E555539-4E4F-A03E-D100-4D5BB124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553" y="1496935"/>
            <a:ext cx="5690260" cy="4267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7331A-2A01-3E27-E990-C316255684EA}"/>
              </a:ext>
            </a:extLst>
          </p:cNvPr>
          <p:cNvSpPr txBox="1"/>
          <p:nvPr/>
        </p:nvSpPr>
        <p:spPr>
          <a:xfrm>
            <a:off x="716270" y="1902031"/>
            <a:ext cx="6923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Overall Matrix Thickness = 22.57mm (reference value = 21.73mm)</a:t>
            </a:r>
          </a:p>
          <a:p>
            <a:r>
              <a:rPr lang="en-US" sz="1400" dirty="0"/>
              <a:t>Horizontal Fiber Spacing = 1.37mm (reference value = 1.35mm)</a:t>
            </a:r>
          </a:p>
          <a:p>
            <a:r>
              <a:rPr lang="en-US" sz="1400" dirty="0"/>
              <a:t>Groove Depth = 0.36mm (reference value = 0.44mm)</a:t>
            </a:r>
          </a:p>
          <a:p>
            <a:r>
              <a:rPr lang="en-US" sz="1400" dirty="0"/>
              <a:t>Lead Layer Thickness = 0.91mm (reference value = 1.00mm)</a:t>
            </a:r>
          </a:p>
          <a:p>
            <a:r>
              <a:rPr lang="en-US" sz="1400" dirty="0"/>
              <a:t>Vertical Spacing – calculated = 1.26mm (reference value = 1.22mm)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Vertical spacing over 4 layers – side = 1.27mm</a:t>
            </a:r>
          </a:p>
          <a:p>
            <a:r>
              <a:rPr lang="en-US" sz="1400" dirty="0"/>
              <a:t>Vertical spacing over 4 layers – middle = 1.20mm</a:t>
            </a:r>
          </a:p>
        </p:txBody>
      </p:sp>
    </p:spTree>
    <p:extLst>
      <p:ext uri="{BB962C8B-B14F-4D97-AF65-F5344CB8AC3E}">
        <p14:creationId xmlns:p14="http://schemas.microsoft.com/office/powerpoint/2010/main" val="36114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22AE-3421-1979-A002-CC99CC98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Test article	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083F5-B725-A327-CD45-C6651B98C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GlueX</a:t>
            </a:r>
            <a:r>
              <a:rPr lang="en-US" dirty="0"/>
              <a:t> lead &amp; </a:t>
            </a:r>
            <a:r>
              <a:rPr lang="en-US" dirty="0" err="1"/>
              <a:t>GlueX</a:t>
            </a:r>
            <a:r>
              <a:rPr lang="en-US" dirty="0"/>
              <a:t> fiber</a:t>
            </a:r>
          </a:p>
          <a:p>
            <a:r>
              <a:rPr lang="en-US" dirty="0"/>
              <a:t>Construction completed and awaiting machining</a:t>
            </a:r>
          </a:p>
          <a:p>
            <a:r>
              <a:rPr lang="en-US" dirty="0"/>
              <a:t>Measurements </a:t>
            </a:r>
            <a:r>
              <a:rPr lang="en-US" dirty="0" err="1"/>
              <a:t>tbd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floor, indoor&#10;&#10;AI-generated content may be incorrect.">
            <a:extLst>
              <a:ext uri="{FF2B5EF4-FFF2-40B4-BE49-F238E27FC236}">
                <a16:creationId xmlns:a16="http://schemas.microsoft.com/office/drawing/2014/main" id="{98570160-197E-BF4C-632E-F1F28BF78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884" y="2047285"/>
            <a:ext cx="6754151" cy="37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4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0D99-1C9A-10F3-B27F-F1FF95CA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Destructive Test @ CMSC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F6AB5-8D5D-A651-2A6A-3866236117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4467" y="927224"/>
            <a:ext cx="2289153" cy="1200330"/>
          </a:xfrm>
        </p:spPr>
        <p:txBody>
          <a:bodyPr/>
          <a:lstStyle/>
          <a:p>
            <a:r>
              <a:rPr lang="en-US" dirty="0"/>
              <a:t>Two cases</a:t>
            </a:r>
          </a:p>
          <a:p>
            <a:r>
              <a:rPr lang="en-US" dirty="0"/>
              <a:t>Two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0BDC4-C7DC-DB34-2AB1-613549935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24" y="685633"/>
            <a:ext cx="3604541" cy="2783253"/>
          </a:xfrm>
          <a:prstGeom prst="rect">
            <a:avLst/>
          </a:prstGeom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256FB3F-C8B3-A301-6D6A-FA9D94410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75783"/>
              </p:ext>
            </p:extLst>
          </p:nvPr>
        </p:nvGraphicFramePr>
        <p:xfrm>
          <a:off x="571500" y="3427986"/>
          <a:ext cx="3235801" cy="2500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028950" imgH="3886069" progId="Acrobat.Document.DC">
                  <p:embed/>
                </p:oleObj>
              </mc:Choice>
              <mc:Fallback>
                <p:oleObj name="Acrobat Document" r:id="rId3" imgW="5028950" imgH="3886069" progId="Acrobat.Document.DC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E57FE66A-3ABA-3A1E-307B-75BFD8AE5E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00" y="3427986"/>
                        <a:ext cx="3235801" cy="2500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62C711-A323-6EF6-1D9D-0B948F46D32B}"/>
              </a:ext>
            </a:extLst>
          </p:cNvPr>
          <p:cNvSpPr txBox="1"/>
          <p:nvPr/>
        </p:nvSpPr>
        <p:spPr>
          <a:xfrm>
            <a:off x="4021188" y="138867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Mode 1 </a:t>
            </a:r>
          </a:p>
          <a:p>
            <a:r>
              <a:rPr lang="en-US" sz="1800" dirty="0"/>
              <a:t>Interlaminar Fracture Toughness DCB</a:t>
            </a:r>
          </a:p>
          <a:p>
            <a:r>
              <a:rPr lang="en-US" sz="1800" dirty="0"/>
              <a:t>(Double Cantilevered Beam)</a:t>
            </a:r>
          </a:p>
          <a:p>
            <a:r>
              <a:rPr lang="en-US" sz="1800" dirty="0"/>
              <a:t>- normal to plane of crack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F17E4-19BB-53F5-C650-76B4030A52AA}"/>
              </a:ext>
            </a:extLst>
          </p:cNvPr>
          <p:cNvSpPr txBox="1"/>
          <p:nvPr/>
        </p:nvSpPr>
        <p:spPr>
          <a:xfrm>
            <a:off x="4021188" y="292800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Mode 2 </a:t>
            </a:r>
          </a:p>
          <a:p>
            <a:r>
              <a:rPr lang="en-US" sz="1800" dirty="0"/>
              <a:t>Interlaminar Fracture Toughness ENF</a:t>
            </a:r>
          </a:p>
          <a:p>
            <a:r>
              <a:rPr lang="en-US" sz="1800" dirty="0"/>
              <a:t>(End Notched Flexure)</a:t>
            </a:r>
          </a:p>
          <a:p>
            <a:r>
              <a:rPr lang="en-US" sz="1800" dirty="0"/>
              <a:t>- Parallel to crack plane – shear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738B9-2787-B421-2BB0-C92B2017020C}"/>
              </a:ext>
            </a:extLst>
          </p:cNvPr>
          <p:cNvSpPr txBox="1"/>
          <p:nvPr/>
        </p:nvSpPr>
        <p:spPr>
          <a:xfrm>
            <a:off x="3827813" y="52284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…a total of 15 samples for Three point bending (Mode II), and 16 for DCB (Mode I)</a:t>
            </a:r>
          </a:p>
        </p:txBody>
      </p:sp>
    </p:spTree>
    <p:extLst>
      <p:ext uri="{BB962C8B-B14F-4D97-AF65-F5344CB8AC3E}">
        <p14:creationId xmlns:p14="http://schemas.microsoft.com/office/powerpoint/2010/main" val="271565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D3CA-039B-BD93-F1E9-50987CF11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August 13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339C9-3AF5-1508-520A-CA944B431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6"/>
            <a:ext cx="3955658" cy="2415268"/>
          </a:xfrm>
        </p:spPr>
        <p:txBody>
          <a:bodyPr/>
          <a:lstStyle/>
          <a:p>
            <a:r>
              <a:rPr lang="en-US" dirty="0"/>
              <a:t>Unexpected Failure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531FA-1A42-5775-F133-2C8E91769796}"/>
              </a:ext>
            </a:extLst>
          </p:cNvPr>
          <p:cNvSpPr txBox="1"/>
          <p:nvPr/>
        </p:nvSpPr>
        <p:spPr>
          <a:xfrm>
            <a:off x="756063" y="2330969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Samples tested fail at UR6060</a:t>
            </a:r>
          </a:p>
          <a:p>
            <a:r>
              <a:rPr lang="en-US" dirty="0"/>
              <a:t>Glue joint…what was supposed to be the stronger bond.</a:t>
            </a:r>
          </a:p>
          <a:p>
            <a:endParaRPr lang="en-US" dirty="0"/>
          </a:p>
          <a:p>
            <a:r>
              <a:rPr lang="en-US" dirty="0"/>
              <a:t>The UR6060 was the incorrect adhesive</a:t>
            </a:r>
          </a:p>
          <a:p>
            <a:endParaRPr lang="en-US" dirty="0"/>
          </a:p>
          <a:p>
            <a:r>
              <a:rPr lang="en-US" dirty="0"/>
              <a:t>New samples under construction (50% complete) and to be tested next week</a:t>
            </a:r>
          </a:p>
        </p:txBody>
      </p:sp>
      <p:pic>
        <p:nvPicPr>
          <p:cNvPr id="6" name="Content Placeholder 5" descr="A picture containing person, hand, close&#10;&#10;AI-generated content may be incorrect.">
            <a:extLst>
              <a:ext uri="{FF2B5EF4-FFF2-40B4-BE49-F238E27FC236}">
                <a16:creationId xmlns:a16="http://schemas.microsoft.com/office/drawing/2014/main" id="{0DFADA6B-230F-5441-EE1B-4B719DFB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199" y="1121382"/>
            <a:ext cx="3860645" cy="46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17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CCE9-912F-C1FA-7D23-8D0754BB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B2C72-EB3C-3A5D-A77D-28952FE9A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5033"/>
            <a:ext cx="11499850" cy="5065713"/>
          </a:xfrm>
        </p:spPr>
        <p:txBody>
          <a:bodyPr/>
          <a:lstStyle/>
          <a:p>
            <a:r>
              <a:rPr lang="en-US" sz="2000" dirty="0"/>
              <a:t>New Lead order in process for on hand stock</a:t>
            </a:r>
          </a:p>
          <a:p>
            <a:pPr lvl="1"/>
            <a:r>
              <a:rPr lang="en-US" sz="1600" dirty="0"/>
              <a:t>Enough for .05m test articles</a:t>
            </a:r>
          </a:p>
          <a:p>
            <a:r>
              <a:rPr lang="en-US" sz="2000" dirty="0"/>
              <a:t>Finding a source agreeable to +/- 50microns difficult</a:t>
            </a:r>
          </a:p>
          <a:p>
            <a:endParaRPr lang="en-US" sz="20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2C4DF-4FB2-E507-3BEE-02F21DFDA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9736" r="10096" b="27164"/>
          <a:stretch/>
        </p:blipFill>
        <p:spPr bwMode="auto">
          <a:xfrm>
            <a:off x="6707085" y="1248533"/>
            <a:ext cx="3572965" cy="4530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822072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0E0805F859F48BA0F1EC75333757D" ma:contentTypeVersion="13" ma:contentTypeDescription="Create a new document." ma:contentTypeScope="" ma:versionID="3873f22fe7b4d460bbf98b931e3dfdb1">
  <xsd:schema xmlns:xsd="http://www.w3.org/2001/XMLSchema" xmlns:xs="http://www.w3.org/2001/XMLSchema" xmlns:p="http://schemas.microsoft.com/office/2006/metadata/properties" xmlns:ns3="6bac033f-ae38-42fd-843e-68364f05b558" xmlns:ns4="28218269-e991-4030-892d-215e257cd3ee" targetNamespace="http://schemas.microsoft.com/office/2006/metadata/properties" ma:root="true" ma:fieldsID="ed968fab41ec68143684146fbbf748ca" ns3:_="" ns4:_="">
    <xsd:import namespace="6bac033f-ae38-42fd-843e-68364f05b558"/>
    <xsd:import namespace="28218269-e991-4030-892d-215e257cd3e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DateTaken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c033f-ae38-42fd-843e-68364f05b5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218269-e991-4030-892d-215e257cd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218269-e991-4030-892d-215e257cd3ee" xsi:nil="true"/>
  </documentManagement>
</p:properties>
</file>

<file path=customXml/itemProps1.xml><?xml version="1.0" encoding="utf-8"?>
<ds:datastoreItem xmlns:ds="http://schemas.openxmlformats.org/officeDocument/2006/customXml" ds:itemID="{84681464-94A7-40B9-A56E-B7B3337D6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c033f-ae38-42fd-843e-68364f05b558"/>
    <ds:schemaRef ds:uri="28218269-e991-4030-892d-215e257cd3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28218269-e991-4030-892d-215e257cd3ee"/>
    <ds:schemaRef ds:uri="6bac033f-ae38-42fd-843e-68364f05b55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17764</TotalTime>
  <Words>273</Words>
  <Application>Microsoft Office PowerPoint</Application>
  <PresentationFormat>Widescreen</PresentationFormat>
  <Paragraphs>52</Paragraphs>
  <Slides>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BNL</vt:lpstr>
      <vt:lpstr>Acrobat Document</vt:lpstr>
      <vt:lpstr>BIC Update </vt:lpstr>
      <vt:lpstr>Second Test Article</vt:lpstr>
      <vt:lpstr>Test 2 w/ Optical  Comparator</vt:lpstr>
      <vt:lpstr>Third Test article  </vt:lpstr>
      <vt:lpstr>Destructive Test @ CMSC</vt:lpstr>
      <vt:lpstr>Wednesday August 13 2025</vt:lpstr>
      <vt:lpstr>Lead update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Bailey, Kevin G.</cp:lastModifiedBy>
  <cp:revision>146</cp:revision>
  <dcterms:created xsi:type="dcterms:W3CDTF">2023-09-12T20:43:32Z</dcterms:created>
  <dcterms:modified xsi:type="dcterms:W3CDTF">2025-08-18T14:12:31Z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0x0101001DA0E0805F859F48BA0F1EC75333757D</vt:lpwstr>
  </property>
  <property fmtid="{D5CDD505-2E9C-101B-9397-08002B2CF9AE}" pid="3" name="MediaServiceImageTags">
    <vt:lpwstr/>
  </property>
</Properties>
</file>