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7" r:id="rId4"/>
    <p:sldId id="260" r:id="rId5"/>
    <p:sldId id="261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81"/>
  </p:normalViewPr>
  <p:slideViewPr>
    <p:cSldViewPr snapToGrid="0">
      <p:cViewPr varScale="1">
        <p:scale>
          <a:sx n="116" d="100"/>
          <a:sy n="116" d="100"/>
        </p:scale>
        <p:origin x="3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38E91B-A396-BF4F-96B5-7F8992CAB1C2}" type="datetimeFigureOut">
              <a:rPr lang="en-US" smtClean="0"/>
              <a:t>8/7/25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B7444C-FE30-8741-A1F0-73D16B8C0A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396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8873A-E4B0-08ED-3C43-39FCE3F54A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0D299F-E214-9C2C-FB86-9E5B2F570C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15F256-9E8D-EE4A-D079-B255DF7E1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8/8/25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82CB87-4A9D-34FF-3554-900AC080C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meeting--General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36357D-D80C-D8DB-6AB1-620BB96AB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B178-C9C4-9C4A-AB1A-259C097C3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024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971B9-B037-97BD-7653-922397ABB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6C7B46-847A-A881-5420-869BABB352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728110-FADB-57DA-B591-2517BBCD7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8/8/25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938BA1-D925-31B1-BB70-333DE8312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meeting--General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7A1F09-7F5A-D064-805B-270160880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B178-C9C4-9C4A-AB1A-259C097C3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579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AB71A3-2DD6-9413-1289-72BA75AFB3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57F4C5-2DFE-8217-8574-298C8DF4D6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A24C0F-FCF9-4E69-FEB1-E4E765EFF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8/8/25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5F3EB4-2CE6-35D7-4F40-F06D9AA78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meeting--General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BDA212-14E4-2172-4BBC-B0AD2171B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B178-C9C4-9C4A-AB1A-259C097C3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780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73BB3-58EF-9B1F-691D-CC4DA3A6C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9B400D-FB71-6BC3-F7C2-7E777ADB54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258F76-4524-1B81-F882-AEA12C34E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8/8/25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851E05-BC4D-92D0-49FF-5FB7EC53A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meeting--General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4A0B78-17D3-83EF-A67C-90A015E2B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B178-C9C4-9C4A-AB1A-259C097C3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154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91E42-1A1A-7809-C468-1894F89F0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67ACE3-6C8A-A387-BCCA-2ED0625BDA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3017E2-B8FC-D318-CD70-59B8FC745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8/8/25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828A24-A694-79DF-DC78-686FDC5F6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meeting--General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EEFA5-DD57-FCFA-5F66-A0B2AB6EE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B178-C9C4-9C4A-AB1A-259C097C3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702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3CDFF-43B3-D752-CF33-A6FB8D2D7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197493-2D2C-6847-3678-2B56D905F8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351597-0BA0-99DB-4AD8-0FC5B30D84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C36153-9EC6-DDD6-6997-C84E65C90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8/8/25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FEB827-0DD6-F5D7-C6F0-A532A96F2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meeting--General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8381C0-9875-F9F7-805F-FA0DA3020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B178-C9C4-9C4A-AB1A-259C097C3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453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60364-401F-3612-589B-9E7FCC713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CAA614-49CC-346A-6485-CA1C7C4887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13E308-5814-3392-71A1-6512B35C9B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68CCBD-8DE3-E96B-793B-06350C89D3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E14146-9186-0FAD-7F37-99F105DF91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84C5A4-B52D-AC52-695A-697FA71A1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8/8/25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871A41-A358-9F88-EAD1-F83FBD4D8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meeting--General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B20730-995D-016D-5D6B-434EE9753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B178-C9C4-9C4A-AB1A-259C097C3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608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00C86-0F38-8628-AFC0-4C328C9B7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7A7445-6C65-0BD3-8060-2A4D12C34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8/8/25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AEDB9F-2E15-44BE-5088-421366174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meeting--General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F71D0F-0A7D-4E4F-521B-ED371C2EA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B178-C9C4-9C4A-AB1A-259C097C3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605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F09853-B461-3685-2EA4-558BB6CBF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8/8/25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E6235D-63C5-D1DF-1D07-CEC66CC2A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meeting--General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2EC7DF-4029-E64B-57AA-EBC24F550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B178-C9C4-9C4A-AB1A-259C097C3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610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51192-5B9D-4A25-A588-34952E023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CAE1BF-2ACA-5616-D209-3552ABD839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1FFF96-3DED-BB18-1239-ACDF7426C7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1AB652-C55B-F253-3048-987AFDFBF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8/8/25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A74CFC-080E-E864-F057-20F0C1073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meeting--General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EEF6FD-E5E5-0027-7FFD-9C426E8FC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B178-C9C4-9C4A-AB1A-259C097C3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318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905FF-A005-3F81-3C34-F18920617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625E0B-0AD8-15D2-6BE9-23E859AC25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2F8F03-D0E2-65BA-F717-5CFBD783F1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52406F-3522-ABC1-92D3-276F717F0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8/8/25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D9019A-77A3-A174-A86A-0C50CE035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meeting--General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335BAC-650C-4824-A640-112935607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B178-C9C4-9C4A-AB1A-259C097C3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140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A69713-3233-D926-6A46-BBC96DD42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9B66AE-BCA0-70B0-A055-68D58919EF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5EE891-C809-BCB9-8072-7354A254AD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8/8/25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BC2CA-F8AC-E2B9-10F8-DCDFD7C2E1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BHCal meeting--General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AF3F7-9351-BB57-3C7C-D560F23A81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10B178-C9C4-9C4A-AB1A-259C097C3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096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70C12-6ED9-8A37-53EE-B042965120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BHCal</a:t>
            </a:r>
            <a:r>
              <a:rPr lang="en-US" dirty="0"/>
              <a:t> Meeting—General Announcements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ACBC41-6183-337D-FB75-E2389A7AEC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Stefan Bathe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2137E5-9925-9D9D-7AAE-140879DA0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8/8/25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8FD6BF-5737-81A2-FBA8-C84C31B39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meeting--General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DFFD6A-4C36-CAD3-9DB7-CD396B8B6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B178-C9C4-9C4A-AB1A-259C097C3FF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241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45A2B-126F-A906-8702-81CB3025D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5ECE4B-59F0-7D6E-5CD5-86BB3501CB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General</a:t>
            </a:r>
          </a:p>
          <a:p>
            <a:pPr lvl="1"/>
            <a:r>
              <a:rPr lang="en-US" dirty="0"/>
              <a:t>Pre-TDR</a:t>
            </a:r>
          </a:p>
          <a:p>
            <a:pPr lvl="1"/>
            <a:r>
              <a:rPr lang="en-US" dirty="0"/>
              <a:t>Mini review summary</a:t>
            </a:r>
          </a:p>
          <a:p>
            <a:r>
              <a:rPr lang="en-US" dirty="0"/>
              <a:t>High Bay update:  Eric?</a:t>
            </a:r>
          </a:p>
          <a:p>
            <a:pPr lvl="1"/>
            <a:r>
              <a:rPr lang="en-US" dirty="0"/>
              <a:t>Summer students leave when?</a:t>
            </a:r>
          </a:p>
          <a:p>
            <a:r>
              <a:rPr lang="en-US" dirty="0"/>
              <a:t>7/30 bi-weekly epic calo:  missed meeting</a:t>
            </a:r>
          </a:p>
          <a:p>
            <a:r>
              <a:rPr lang="en-US" dirty="0"/>
              <a:t>8/4 TIC meeting:  Murad</a:t>
            </a:r>
          </a:p>
          <a:p>
            <a:r>
              <a:rPr lang="en-US" dirty="0"/>
              <a:t>No simulation update</a:t>
            </a:r>
          </a:p>
          <a:p>
            <a:r>
              <a:rPr lang="en-US" dirty="0"/>
              <a:t>Special topic for today: “modifications for chimney sectors”:  Dan Cacace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F34EB-A0FA-21FE-C334-27B4E6DC2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8/8/25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F5E7D1-8609-064D-E1FC-B0DBC2B71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meeting--General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EA35C6-5F80-9349-C8E3-E3E71C768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B178-C9C4-9C4A-AB1A-259C097C3FF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666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0E315-29C1-798D-903F-9E29C4917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Pre-TDR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A86C67-73C0-4342-195C-34FE0F7B1C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Editorial board has started review of version 2.2 on 8/5</a:t>
            </a:r>
          </a:p>
          <a:p>
            <a:r>
              <a:rPr lang="en-US" dirty="0"/>
              <a:t>Further editing possible September 8-12</a:t>
            </a:r>
          </a:p>
          <a:p>
            <a:r>
              <a:rPr lang="en-US" dirty="0"/>
              <a:t>Thereafter, editing only possible after consultation with editorial board</a:t>
            </a:r>
          </a:p>
          <a:p>
            <a:r>
              <a:rPr lang="en-US" dirty="0">
                <a:sym typeface="Wingdings" pitchFamily="2" charset="2"/>
              </a:rPr>
              <a:t> We should take advantage of September 8-12 period to at least remove Derek’s internal comments</a:t>
            </a:r>
          </a:p>
          <a:p>
            <a:r>
              <a:rPr lang="en-US" dirty="0">
                <a:sym typeface="Wingdings" pitchFamily="2" charset="2"/>
              </a:rPr>
              <a:t> possibly also address some issues that came up during last week’s mini review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09871-1AAC-E1AD-7F96-89573321F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8/8/25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32C399-3513-3BE6-2FC3-875117DC6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meeting--General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C58AE-84E4-5D8F-ADFF-7A4EEE09A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B178-C9C4-9C4A-AB1A-259C097C3FF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780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BFF9F-8604-8B61-D57A-4ACBF8D3A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866011"/>
          </a:xfrm>
        </p:spPr>
        <p:txBody>
          <a:bodyPr>
            <a:normAutofit/>
          </a:bodyPr>
          <a:lstStyle/>
          <a:p>
            <a:r>
              <a:rPr lang="en-US" dirty="0"/>
              <a:t>Mini Review: 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5288B6-6853-D728-8500-AB2745177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02536"/>
            <a:ext cx="10515600" cy="5475382"/>
          </a:xfrm>
        </p:spPr>
        <p:txBody>
          <a:bodyPr>
            <a:normAutofit/>
          </a:bodyPr>
          <a:lstStyle/>
          <a:p>
            <a:r>
              <a:rPr lang="en-US" dirty="0"/>
              <a:t>Eric:  add numbers for new items</a:t>
            </a:r>
          </a:p>
          <a:p>
            <a:pPr lvl="1"/>
            <a:r>
              <a:rPr lang="en-US" dirty="0"/>
              <a:t>Done. Uploaded new version to agenda</a:t>
            </a:r>
          </a:p>
          <a:p>
            <a:r>
              <a:rPr lang="en-US" dirty="0"/>
              <a:t>Elke:</a:t>
            </a:r>
          </a:p>
          <a:p>
            <a:pPr lvl="1"/>
            <a:r>
              <a:rPr lang="en-US" dirty="0"/>
              <a:t>Individual tile read-out supported by simulation?  Realistic noise simulation?</a:t>
            </a:r>
          </a:p>
          <a:p>
            <a:pPr lvl="1"/>
            <a:r>
              <a:rPr lang="en-US" dirty="0"/>
              <a:t>Focus neutron simulation on low-E:  ~2 GeV</a:t>
            </a:r>
          </a:p>
          <a:p>
            <a:pPr lvl="1"/>
            <a:r>
              <a:rPr lang="en-US" dirty="0"/>
              <a:t>Consider re-using </a:t>
            </a:r>
            <a:r>
              <a:rPr lang="en-US" dirty="0" err="1"/>
              <a:t>sPHENIX</a:t>
            </a:r>
            <a:r>
              <a:rPr lang="en-US" dirty="0"/>
              <a:t> bias and LV supplies</a:t>
            </a:r>
          </a:p>
          <a:p>
            <a:pPr lvl="1"/>
            <a:r>
              <a:rPr lang="en-US" dirty="0"/>
              <a:t>Requested bldg. 912 for </a:t>
            </a:r>
            <a:r>
              <a:rPr lang="en-US" dirty="0" err="1"/>
              <a:t>HCal</a:t>
            </a:r>
            <a:r>
              <a:rPr lang="en-US" dirty="0"/>
              <a:t> factory</a:t>
            </a:r>
          </a:p>
          <a:p>
            <a:pPr lvl="1"/>
            <a:r>
              <a:rPr lang="en-US" dirty="0"/>
              <a:t>Need to make better case for test beam</a:t>
            </a:r>
          </a:p>
          <a:p>
            <a:pPr lvl="1"/>
            <a:r>
              <a:rPr lang="en-US"/>
              <a:t>Carefully think </a:t>
            </a:r>
            <a:r>
              <a:rPr lang="en-US" dirty="0"/>
              <a:t>about modifications for chimney, specifically </a:t>
            </a:r>
            <a:r>
              <a:rPr lang="en-US" dirty="0" err="1"/>
              <a:t>w.r.t.</a:t>
            </a:r>
            <a:r>
              <a:rPr lang="en-US" dirty="0"/>
              <a:t> tiles (see Dan’s talk)</a:t>
            </a:r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103DF4-7C4F-BC98-6930-3F66394F8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8/8/25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88642F-FFC4-2921-3E96-31B28EE47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meeting--General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E63B93-9DB2-F633-BCB6-427780C43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B178-C9C4-9C4A-AB1A-259C097C3FF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44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FA0A2-5B4D-4432-77FE-44614CB5B8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6"/>
            <a:ext cx="10515600" cy="965162"/>
          </a:xfrm>
        </p:spPr>
        <p:txBody>
          <a:bodyPr/>
          <a:lstStyle/>
          <a:p>
            <a:r>
              <a:rPr lang="en-US" dirty="0"/>
              <a:t>Mini review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5CB720-213E-2672-2F92-3CC35E707D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01688"/>
            <a:ext cx="10515600" cy="5075275"/>
          </a:xfrm>
        </p:spPr>
        <p:txBody>
          <a:bodyPr/>
          <a:lstStyle/>
          <a:p>
            <a:r>
              <a:rPr lang="en-US" dirty="0"/>
              <a:t>John Lajoie:</a:t>
            </a:r>
          </a:p>
          <a:p>
            <a:pPr lvl="1"/>
            <a:r>
              <a:rPr lang="en-US" dirty="0"/>
              <a:t>High priority items for pre-TDR (see link in John’s email); as for </a:t>
            </a:r>
            <a:r>
              <a:rPr lang="en-US" dirty="0" err="1"/>
              <a:t>BHCal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Track momenta low in </a:t>
            </a:r>
            <a:r>
              <a:rPr lang="en-US" dirty="0" err="1"/>
              <a:t>BHCal</a:t>
            </a:r>
            <a:r>
              <a:rPr lang="en-US" dirty="0"/>
              <a:t> acceptance, so not useful to measure charged hadrons with </a:t>
            </a:r>
            <a:r>
              <a:rPr lang="en-US" dirty="0" err="1"/>
              <a:t>HCal</a:t>
            </a:r>
            <a:r>
              <a:rPr lang="en-US" dirty="0"/>
              <a:t> (tracking performs better at low momentum)</a:t>
            </a:r>
          </a:p>
          <a:p>
            <a:pPr lvl="1"/>
            <a:r>
              <a:rPr lang="en-US" dirty="0"/>
              <a:t>So detector for neutrals:  neutrons, and K</a:t>
            </a:r>
            <a:r>
              <a:rPr lang="en-US" sz="3200" baseline="30000" dirty="0"/>
              <a:t>0</a:t>
            </a:r>
            <a:r>
              <a:rPr lang="en-US" baseline="-25000" dirty="0"/>
              <a:t>L</a:t>
            </a:r>
          </a:p>
          <a:p>
            <a:pPr lvl="1"/>
            <a:r>
              <a:rPr lang="en-US" dirty="0"/>
              <a:t>Need to show justification for individual tile read-out (muons)</a:t>
            </a:r>
          </a:p>
          <a:p>
            <a:pPr lvl="2"/>
            <a:r>
              <a:rPr lang="en-US" dirty="0"/>
              <a:t>Ciprian Gal, Andrew Hurley:  muon ID in the </a:t>
            </a:r>
            <a:r>
              <a:rPr lang="en-US" dirty="0" err="1"/>
              <a:t>BHCal</a:t>
            </a:r>
            <a:endParaRPr lang="en-US" dirty="0"/>
          </a:p>
          <a:p>
            <a:pPr lvl="3"/>
            <a:r>
              <a:rPr lang="en-US" dirty="0"/>
              <a:t>“Physics Observables and Detector Performance” workshop</a:t>
            </a:r>
          </a:p>
          <a:p>
            <a:pPr lvl="3"/>
            <a:r>
              <a:rPr lang="en-US" dirty="0"/>
              <a:t>Invited Andrew to present at </a:t>
            </a:r>
            <a:r>
              <a:rPr lang="en-US" dirty="0" err="1"/>
              <a:t>BHCal</a:t>
            </a:r>
            <a:r>
              <a:rPr lang="en-US" dirty="0"/>
              <a:t> meeting next week</a:t>
            </a:r>
          </a:p>
          <a:p>
            <a:pPr lvl="2"/>
            <a:r>
              <a:rPr lang="en-US" dirty="0"/>
              <a:t>Suggestion:  instead of summing tiles in cluster, check for MIP signature in each tile individually (original idea of individual tile read-out)</a:t>
            </a:r>
          </a:p>
          <a:p>
            <a:pPr lvl="2"/>
            <a:r>
              <a:rPr lang="en-US" dirty="0"/>
              <a:t>Another idea is that tile read-out gives depth information (tilted-plate-design geometry)</a:t>
            </a:r>
          </a:p>
          <a:p>
            <a:pPr lvl="3"/>
            <a:r>
              <a:rPr lang="en-US" dirty="0"/>
              <a:t>Could help with leakage correction (</a:t>
            </a:r>
            <a:r>
              <a:rPr lang="en-US" dirty="0" err="1"/>
              <a:t>HCal</a:t>
            </a:r>
            <a:r>
              <a:rPr lang="en-US" dirty="0"/>
              <a:t> not very deep); probably ML needed</a:t>
            </a:r>
          </a:p>
          <a:p>
            <a:pPr marL="914400" lvl="2" indent="0">
              <a:buNone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A568F9-753F-A528-9D16-F8774B365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8/8/25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DA4AFE-10F4-6AD0-1E37-E8D9915C1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meeting--General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0E087E-8B97-31D3-8ED9-D542DABDF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B178-C9C4-9C4A-AB1A-259C097C3FF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485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30916-7FC2-DF0C-01A3-21404BB01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FC254-8C7D-4DCE-F639-ACF3B76067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Next week (August 15) Andrew Hurley will give a presentation on muon ID with </a:t>
            </a:r>
            <a:r>
              <a:rPr lang="en-US" dirty="0" err="1"/>
              <a:t>BHCal</a:t>
            </a:r>
            <a:r>
              <a:rPr lang="en-US" dirty="0"/>
              <a:t> 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1D2F4A-1B8A-57CB-7C4E-165C33CD2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8/8/25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45DFD4-DF74-8526-6895-3ABE71B58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meeting--General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A0D7D9-0149-1C47-6D1D-57E8791EB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0B178-C9C4-9C4A-AB1A-259C097C3FF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4333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1085</TotalTime>
  <Words>392</Words>
  <Application>Microsoft Macintosh PowerPoint</Application>
  <PresentationFormat>Widescreen</PresentationFormat>
  <Paragraphs>60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Wingdings</vt:lpstr>
      <vt:lpstr>Office Theme</vt:lpstr>
      <vt:lpstr>BHCal Meeting—General Announcements</vt:lpstr>
      <vt:lpstr>Today’s Agenda</vt:lpstr>
      <vt:lpstr>Pre-TDR status</vt:lpstr>
      <vt:lpstr>Mini Review:  report</vt:lpstr>
      <vt:lpstr>Mini review report</vt:lpstr>
      <vt:lpstr>Upcoming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Stefan Bathe</dc:creator>
  <cp:lastModifiedBy>Stefan Bathe</cp:lastModifiedBy>
  <cp:revision>2</cp:revision>
  <dcterms:created xsi:type="dcterms:W3CDTF">2025-08-07T16:05:14Z</dcterms:created>
  <dcterms:modified xsi:type="dcterms:W3CDTF">2025-08-08T10:10:35Z</dcterms:modified>
</cp:coreProperties>
</file>