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53" r:id="rId4"/>
    <p:sldId id="258" r:id="rId5"/>
    <p:sldId id="35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/>
    <p:restoredTop sz="94672"/>
  </p:normalViewPr>
  <p:slideViewPr>
    <p:cSldViewPr snapToGrid="0" snapToObjects="1">
      <p:cViewPr varScale="1">
        <p:scale>
          <a:sx n="120" d="100"/>
          <a:sy n="120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4C74-6432-8F4B-9666-2B4E917E0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90B85-297E-094C-A070-76011CA53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17184-2515-9440-AF1D-DFFA0E14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A5873-844D-4842-A3D4-7F06E4BF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A69B-ED5D-4948-811C-9C043F38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6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9D68-834B-5B44-AF5B-BBEEBA99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377D1-FE34-7D45-A1C3-31F8F1E74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9C18-4AAF-8748-BBF3-EE6D179C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4ABB5-550D-9B46-95CC-B9ED0CB2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F94B-4DD0-1A46-A903-958D3BC3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1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E352D8-5E9B-FB44-B1EA-55F385E06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0D737-5796-654B-8608-80F7A35F4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12CE9-CD0C-EA42-A3B5-34E544BA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A4FC0-EA5B-0845-B91D-D604E35B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0A38F-1C2B-6047-9EEE-4CE53484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87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STAR Forward Upgrade Cost and Schedule Review – November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432FF"/>
                </a:solidFill>
              </a:defRPr>
            </a:lvl1pPr>
          </a:lstStyle>
          <a:p>
            <a:fld id="{DB01AD43-7665-4F46-BEFA-8DECD8160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3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229A-C833-A54A-BDF7-AFE89557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D1622-E7EA-514D-BFB4-15362F36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63606-2B50-384B-941F-675CCBC2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3AB24-FF37-1E42-BF2A-B3E89E26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EDA3F-A19F-9643-AFB6-10549CEF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3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0CDB-FE8F-E44D-8641-D560D001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4A88C-8F11-C84E-9056-C1AB7FD99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6A30-F144-F64E-A03A-0E405AD7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1FE38-5054-144B-8195-F35F509D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39B00-3E56-B043-B7F5-9EF9271B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0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797B-C6C8-9648-80A2-4A7635FF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5F4F6-EC45-434F-9E3E-3EEDED572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48EAE-202B-BC4D-A8A3-E7AEF5F6C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926C9-9DE4-454F-9806-FF6708F1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048DE-EADD-2D48-981B-55181282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B3EA6-9F1F-FA4E-896E-63E35D72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E369-BF5F-0140-9786-96EE7626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1D13D-095F-5345-9E19-0BF0F0DEB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624A9-625F-2243-976F-66BA374B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3E71A-2F13-7041-AA5F-43903662B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2DF5D-0614-D14E-A771-5222EDD9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9C315-8F03-7649-86C3-3B78DBC5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6/4/25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9B85A-40E8-D94B-81D9-98A15F7C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F004E-6030-4548-8A7E-3B1BB2CA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10E3-5D9E-6549-9F7F-A6FA1CF8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4EF92-E1E6-CA4F-9997-4E8E3CCF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176DF-472C-1F47-9DB0-10AE334E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196D2-1294-E347-BBF8-FE1D64EA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2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6EBFF-4B81-4841-B213-F4123F7B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6/4/25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F632B-1E7C-2446-9474-B90E9C0E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C2E8C-1270-A54A-B2A5-857CAC67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F2F6-F7C6-274C-A3D0-5ED25E86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70B16-D941-9248-9E6E-971116103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B344C-0DA7-6D41-AAEA-28F421D7E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6B34A-CD0B-F940-BEEF-7C16ADC2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849DB-E149-F148-AF20-64738CBD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41707-BDA4-E34A-BE06-1FB3B5CE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9E03-90AE-664C-B7DC-0D6C0566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E7ECE-6811-804E-86BE-9AF22970C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A0060-4729-E442-88F3-765A175F8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11E0C-9388-4B45-B21F-F3788FE1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71E7-6B76-4F41-8487-5381F89505AF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C93DD-D62E-C54F-9CB2-179F6C31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8A111-234F-0A41-B141-C91EB1F2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4D550-6998-984A-AD9F-682FBCBA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BA1B8-5F36-2F47-ADFE-DD03CD876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2C7F6-1E05-824A-83B3-AEA5CD44E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71E7-6B76-4F41-8487-5381F89505AF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82D15-6964-EE43-AD5B-0AEB02AEB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1C38E-38D7-4546-9C9E-5C33CC9CB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7E29-911F-934E-81AD-771A975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8FFA5-FCC6-294F-AFEF-53624462B479}"/>
              </a:ext>
            </a:extLst>
          </p:cNvPr>
          <p:cNvSpPr txBox="1"/>
          <p:nvPr/>
        </p:nvSpPr>
        <p:spPr>
          <a:xfrm>
            <a:off x="253388" y="201973"/>
            <a:ext cx="846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FEMC, </a:t>
            </a:r>
            <a:r>
              <a:rPr lang="en-US" u="sng" dirty="0" err="1"/>
              <a:t>SiPM</a:t>
            </a:r>
            <a:r>
              <a:rPr lang="en-US" u="sng" dirty="0"/>
              <a:t> performance under irradiation. </a:t>
            </a:r>
            <a:r>
              <a:rPr lang="en-US" dirty="0"/>
              <a:t>                                              </a:t>
            </a:r>
            <a:r>
              <a:rPr lang="en-US" dirty="0" err="1"/>
              <a:t>O.Tsai</a:t>
            </a:r>
            <a:r>
              <a:rPr lang="en-US" dirty="0"/>
              <a:t> 06/04/2025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9AFEE-7DA1-574C-BC3E-FF5DD14155B5}"/>
              </a:ext>
            </a:extLst>
          </p:cNvPr>
          <p:cNvSpPr txBox="1"/>
          <p:nvPr/>
        </p:nvSpPr>
        <p:spPr>
          <a:xfrm>
            <a:off x="153702" y="2003400"/>
            <a:ext cx="636828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ePIC</a:t>
            </a:r>
            <a:r>
              <a:rPr lang="en-US" sz="1600" dirty="0"/>
              <a:t> conditions.</a:t>
            </a:r>
          </a:p>
          <a:p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Neutron fluence for 100 fb</a:t>
            </a:r>
            <a:r>
              <a:rPr lang="en-US" sz="1600" baseline="30000" dirty="0"/>
              <a:t>-1</a:t>
            </a:r>
            <a:r>
              <a:rPr lang="en-US" sz="1600" dirty="0"/>
              <a:t>  ~ 10</a:t>
            </a:r>
            <a:r>
              <a:rPr lang="en-US" sz="1600" baseline="30000" dirty="0"/>
              <a:t>11</a:t>
            </a:r>
            <a:r>
              <a:rPr lang="en-US" sz="1600" dirty="0"/>
              <a:t> n/cm</a:t>
            </a:r>
            <a:r>
              <a:rPr lang="en-US" sz="1600" baseline="30000" dirty="0"/>
              <a:t>2</a:t>
            </a:r>
          </a:p>
          <a:p>
            <a:pPr marL="342900" indent="-342900">
              <a:buAutoNum type="arabicPeriod"/>
            </a:pPr>
            <a:r>
              <a:rPr lang="en-US" sz="1600" dirty="0"/>
              <a:t>Leakage Current per tower ~ 1.6 mA ( 400 </a:t>
            </a:r>
            <a:r>
              <a:rPr lang="en-US" sz="1600" dirty="0" err="1"/>
              <a:t>uA</a:t>
            </a:r>
            <a:r>
              <a:rPr lang="en-US" sz="1600" dirty="0"/>
              <a:t>/</a:t>
            </a:r>
            <a:r>
              <a:rPr lang="en-US" sz="1600" dirty="0" err="1"/>
              <a:t>SiPM</a:t>
            </a:r>
            <a:r>
              <a:rPr lang="en-US" sz="1600" dirty="0"/>
              <a:t> @ 2V overvoltage)</a:t>
            </a:r>
          </a:p>
          <a:p>
            <a:pPr marL="342900" indent="-342900">
              <a:buAutoNum type="arabicPeriod"/>
            </a:pPr>
            <a:r>
              <a:rPr lang="en-US" sz="1600" dirty="0"/>
              <a:t>Light Yield ~ 1580 pixels/GeV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Threshold – 15 MeV (to be revisited) – 23 pixels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Eq. Noise ~ 10 MeV (scaled from STAR FCS) (may be 20 MeV)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Rates above threshold - TBD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48C3A-7704-5F42-9F47-D86878C88F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9048" y="242258"/>
            <a:ext cx="4142340" cy="5376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20E684-F5DD-A147-A81C-74C9161B76C8}"/>
              </a:ext>
            </a:extLst>
          </p:cNvPr>
          <p:cNvSpPr txBox="1"/>
          <p:nvPr/>
        </p:nvSpPr>
        <p:spPr>
          <a:xfrm>
            <a:off x="6698255" y="5078776"/>
            <a:ext cx="4869456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Integrated neutron fluxes </a:t>
            </a:r>
            <a:r>
              <a:rPr lang="en-US" dirty="0" err="1"/>
              <a:t>ePIC</a:t>
            </a:r>
            <a:r>
              <a:rPr lang="en-US" dirty="0"/>
              <a:t> 10x275 top luminosity, 6 month running at 100 % efficiency,</a:t>
            </a:r>
          </a:p>
          <a:p>
            <a:r>
              <a:rPr lang="en-US" dirty="0" err="1"/>
              <a:t>SiPM</a:t>
            </a:r>
            <a:r>
              <a:rPr lang="en-US" dirty="0"/>
              <a:t> located at Z =3408 from IP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3BF32E-B637-8A48-A204-1E179B692C3F}"/>
              </a:ext>
            </a:extLst>
          </p:cNvPr>
          <p:cNvCxnSpPr>
            <a:cxnSpLocks/>
          </p:cNvCxnSpPr>
          <p:nvPr/>
        </p:nvCxnSpPr>
        <p:spPr>
          <a:xfrm flipV="1">
            <a:off x="4186410" y="1992382"/>
            <a:ext cx="3811836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2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23ECF-FB90-904C-B2E8-7D26AF1B213D}"/>
              </a:ext>
            </a:extLst>
          </p:cNvPr>
          <p:cNvSpPr txBox="1"/>
          <p:nvPr/>
        </p:nvSpPr>
        <p:spPr>
          <a:xfrm>
            <a:off x="264405" y="0"/>
            <a:ext cx="3260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was scaled from STAR FCS?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0F2C1-068B-F049-B573-02FDC0692D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231" y="-328675"/>
            <a:ext cx="3129915" cy="45897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CF4E9F-274D-1040-9B20-76C7ECDE9DF3}"/>
              </a:ext>
            </a:extLst>
          </p:cNvPr>
          <p:cNvSpPr/>
          <p:nvPr/>
        </p:nvSpPr>
        <p:spPr>
          <a:xfrm>
            <a:off x="4700238" y="224459"/>
            <a:ext cx="65917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RHIC official numbers delivered luminosity for Run 22 is 807 pb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R=20 cm, rate is 5*10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n/cm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/event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flux for Run 22 is  5*10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807 pb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50 *10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2*10</a:t>
            </a:r>
            <a:r>
              <a:rPr lang="en-US" sz="1400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n/cm2.   &lt;-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to what expected at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D2045-8B6A-E149-98F1-4E10BFF927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6757" y="956486"/>
            <a:ext cx="3056291" cy="3749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7F915C-B00B-4646-A914-2897B7FD67B1}"/>
              </a:ext>
            </a:extLst>
          </p:cNvPr>
          <p:cNvSpPr txBox="1"/>
          <p:nvPr/>
        </p:nvSpPr>
        <p:spPr>
          <a:xfrm>
            <a:off x="5827923" y="3161841"/>
            <a:ext cx="102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FCS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E28999-4FDB-3946-8FA4-C6DEDF6E7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618" y="1394010"/>
            <a:ext cx="3278514" cy="3093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3E873E-68DF-4F40-ADBB-23CEC7D38018}"/>
              </a:ext>
            </a:extLst>
          </p:cNvPr>
          <p:cNvSpPr txBox="1"/>
          <p:nvPr/>
        </p:nvSpPr>
        <p:spPr>
          <a:xfrm>
            <a:off x="8802793" y="4430489"/>
            <a:ext cx="2635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UCR measurements at </a:t>
            </a:r>
            <a:r>
              <a:rPr lang="en-US" sz="1600" dirty="0" err="1"/>
              <a:t>Davice</a:t>
            </a:r>
            <a:endParaRPr lang="en-US" sz="16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781DE4-3B7B-E74B-90DA-4A3FDF4C0F5F}"/>
              </a:ext>
            </a:extLst>
          </p:cNvPr>
          <p:cNvCxnSpPr>
            <a:cxnSpLocks/>
          </p:cNvCxnSpPr>
          <p:nvPr/>
        </p:nvCxnSpPr>
        <p:spPr>
          <a:xfrm>
            <a:off x="7238082" y="1932406"/>
            <a:ext cx="3260993" cy="5403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D5AA9A-041F-114E-A309-6F3BCA1D4A01}"/>
              </a:ext>
            </a:extLst>
          </p:cNvPr>
          <p:cNvSpPr txBox="1"/>
          <p:nvPr/>
        </p:nvSpPr>
        <p:spPr>
          <a:xfrm>
            <a:off x="4801864" y="4184194"/>
            <a:ext cx="3705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 FCS consistent with </a:t>
            </a:r>
            <a:r>
              <a:rPr lang="en-US" sz="1400" dirty="0" err="1"/>
              <a:t>Davice</a:t>
            </a:r>
            <a:r>
              <a:rPr lang="en-US" sz="1400" dirty="0"/>
              <a:t> </a:t>
            </a:r>
            <a:r>
              <a:rPr lang="en-US" sz="1400" dirty="0" err="1"/>
              <a:t>measuremnst</a:t>
            </a:r>
            <a:endParaRPr lang="en-US" sz="1400" dirty="0"/>
          </a:p>
          <a:p>
            <a:r>
              <a:rPr lang="en-US" sz="1400" dirty="0"/>
              <a:t>(Current for 4 3x3 mm</a:t>
            </a:r>
            <a:r>
              <a:rPr lang="en-US" sz="1600" dirty="0"/>
              <a:t>2</a:t>
            </a:r>
            <a:r>
              <a:rPr lang="en-US" sz="1400" dirty="0"/>
              <a:t> </a:t>
            </a:r>
            <a:r>
              <a:rPr lang="en-US" sz="1400" dirty="0" err="1"/>
              <a:t>SiPMs</a:t>
            </a:r>
            <a:r>
              <a:rPr lang="en-US" sz="1400" dirty="0"/>
              <a:t> at STAR, annealed</a:t>
            </a:r>
          </a:p>
          <a:p>
            <a:r>
              <a:rPr lang="en-US" sz="1400" dirty="0"/>
              <a:t>for three years at room T)</a:t>
            </a:r>
          </a:p>
        </p:txBody>
      </p:sp>
    </p:spTree>
    <p:extLst>
      <p:ext uri="{BB962C8B-B14F-4D97-AF65-F5344CB8AC3E}">
        <p14:creationId xmlns:p14="http://schemas.microsoft.com/office/powerpoint/2010/main" val="146438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56891-93D7-1046-9FA8-031AEBC1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Forward Upgrade Cost and Schedule Review – November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ED13-61F6-A645-9999-1751C94E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D43-7665-4F46-BEFA-8DECD816088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mu_unexpos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4225472" cy="2590800"/>
          </a:xfrm>
          <a:prstGeom prst="rect">
            <a:avLst/>
          </a:prstGeom>
        </p:spPr>
      </p:pic>
      <p:pic>
        <p:nvPicPr>
          <p:cNvPr id="6" name="Picture 5" descr="mu55_20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9400"/>
            <a:ext cx="2696902" cy="43815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5791200" y="609601"/>
            <a:ext cx="46986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halkboard"/>
                <a:cs typeface="Chalkboard"/>
              </a:rPr>
              <a:t>Cosmic </a:t>
            </a:r>
            <a:r>
              <a:rPr lang="en-US" dirty="0" err="1">
                <a:latin typeface="Chalkboard"/>
                <a:cs typeface="Chalkboard"/>
              </a:rPr>
              <a:t>Muons</a:t>
            </a:r>
            <a:r>
              <a:rPr lang="en-US" dirty="0">
                <a:latin typeface="Chalkboard"/>
                <a:cs typeface="Chalkboard"/>
              </a:rPr>
              <a:t> with un-exposed </a:t>
            </a:r>
            <a:r>
              <a:rPr lang="en-US" dirty="0" err="1">
                <a:latin typeface="Chalkboard"/>
                <a:cs typeface="Chalkboard"/>
              </a:rPr>
              <a:t>SiPMs</a:t>
            </a:r>
            <a:r>
              <a:rPr lang="en-US" dirty="0">
                <a:latin typeface="Chalkboard"/>
                <a:cs typeface="Chalkboard"/>
              </a:rPr>
              <a:t> ENF ~ 1.7 MeV</a:t>
            </a:r>
          </a:p>
          <a:p>
            <a:pPr algn="l"/>
            <a:endParaRPr lang="en-US" dirty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dirty="0" err="1">
                <a:latin typeface="Chalkboard"/>
                <a:cs typeface="Chalkboard"/>
              </a:rPr>
              <a:t>SiPMs</a:t>
            </a:r>
            <a:r>
              <a:rPr lang="en-US" dirty="0">
                <a:latin typeface="Chalkboard"/>
                <a:cs typeface="Chalkboard"/>
              </a:rPr>
              <a:t> Degrade with exposure (details later in talk).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Chalkboard"/>
                <a:cs typeface="Chalkboard"/>
              </a:rPr>
              <a:t>500 </a:t>
            </a:r>
            <a:r>
              <a:rPr lang="en-US" dirty="0" err="1">
                <a:latin typeface="Chalkboard"/>
                <a:cs typeface="Chalkboard"/>
              </a:rPr>
              <a:t>GeV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err="1">
                <a:latin typeface="Chalkboard"/>
                <a:cs typeface="Chalkboard"/>
              </a:rPr>
              <a:t>pp</a:t>
            </a:r>
            <a:r>
              <a:rPr lang="en-US" dirty="0">
                <a:latin typeface="Chalkboard"/>
                <a:cs typeface="Chalkboard"/>
              </a:rPr>
              <a:t> (Run 17) was the worst case in terms of exposure.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Chalkboard"/>
                <a:cs typeface="Chalkboard"/>
              </a:rPr>
              <a:t>Cosmic Muons with exposed (Run17, same neutron fluxes as Run 22) </a:t>
            </a:r>
            <a:r>
              <a:rPr lang="en-US" dirty="0" err="1">
                <a:latin typeface="Chalkboard"/>
                <a:cs typeface="Chalkboard"/>
              </a:rPr>
              <a:t>SiPMs</a:t>
            </a:r>
            <a:r>
              <a:rPr lang="en-US" dirty="0">
                <a:latin typeface="Chalkboard"/>
                <a:cs typeface="Chalkboard"/>
              </a:rPr>
              <a:t>, ENF </a:t>
            </a:r>
            <a:r>
              <a:rPr lang="mr-IN" dirty="0">
                <a:latin typeface="Chalkboard"/>
                <a:cs typeface="Chalkboard"/>
              </a:rPr>
              <a:t>–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>
                <a:solidFill>
                  <a:srgbClr val="FF0000"/>
                </a:solidFill>
                <a:latin typeface="Chalkboard"/>
                <a:cs typeface="Chalkboard"/>
              </a:rPr>
              <a:t>10 MeV/tower</a:t>
            </a:r>
          </a:p>
          <a:p>
            <a:pPr algn="l"/>
            <a:endParaRPr lang="en-US" dirty="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Chalkboard"/>
              <a:cs typeface="Chalkboard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114800" y="1143000"/>
            <a:ext cx="1752600" cy="76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267200" y="3962400"/>
            <a:ext cx="381000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E37437D4-CA19-224B-B182-6296E81E56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855" y="138169"/>
            <a:ext cx="355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was scaled from STAR FCS?</a:t>
            </a:r>
          </a:p>
        </p:txBody>
      </p:sp>
    </p:spTree>
    <p:extLst>
      <p:ext uri="{BB962C8B-B14F-4D97-AF65-F5344CB8AC3E}">
        <p14:creationId xmlns:p14="http://schemas.microsoft.com/office/powerpoint/2010/main" val="253832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C12BEB-2EAA-9D4E-8FCC-F3D645AA874C}"/>
              </a:ext>
            </a:extLst>
          </p:cNvPr>
          <p:cNvSpPr txBox="1"/>
          <p:nvPr/>
        </p:nvSpPr>
        <p:spPr>
          <a:xfrm>
            <a:off x="264405" y="0"/>
            <a:ext cx="3260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was scaled from STAR FCS?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F2E80-475B-364A-90E9-EDA59F34E2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9675" y="646331"/>
            <a:ext cx="5553710" cy="435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13B65D-002E-FE45-B7E1-4A6E48EDBB3D}"/>
              </a:ext>
            </a:extLst>
          </p:cNvPr>
          <p:cNvSpPr/>
          <p:nvPr/>
        </p:nvSpPr>
        <p:spPr>
          <a:xfrm>
            <a:off x="6198824" y="646331"/>
            <a:ext cx="52697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noise of STAR FCS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~ 3 MeV after Run 22. Run 23 and Run 24 (pp 100 GeV,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AuAu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did not changed this.  Worst cases noise is ~ 8 MeV a bit better than expected before Run22.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 to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FCS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EMcal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LY ~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1500 pixels/GeV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measured with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cosmics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fEMCal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LY ~2470 pixels/GeV – measured at FNAL test Run 2024,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50 um pixels.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to PDE difference between 50 um pixel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used at FNAL with 15 um pixel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will be used for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LY for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fEMCal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1580 pixels/GeV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fEMCal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will use 4 times more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compare to STAR FCS, which means that EQ. noise for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fEMCla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~ 6 MeV after exposure to 2 x 10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n/cm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661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5AF06F-03A3-1440-B4D4-F8D2F13A1158}"/>
              </a:ext>
            </a:extLst>
          </p:cNvPr>
          <p:cNvSpPr txBox="1"/>
          <p:nvPr/>
        </p:nvSpPr>
        <p:spPr>
          <a:xfrm>
            <a:off x="495305" y="1167790"/>
            <a:ext cx="637285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To do list: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1600" dirty="0"/>
              <a:t>Minimal threshold for FEMC – currently 15 MeV – no real justification for that.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      Sasha reached out to exclusive WG.</a:t>
            </a:r>
          </a:p>
          <a:p>
            <a:r>
              <a:rPr lang="en-US" sz="1600" dirty="0"/>
              <a:t>2.    Lab tests with STAR FCS </a:t>
            </a:r>
            <a:r>
              <a:rPr lang="en-US" sz="1600" dirty="0" err="1"/>
              <a:t>SiPMs</a:t>
            </a:r>
            <a:r>
              <a:rPr lang="en-US" sz="1600" dirty="0"/>
              <a:t> (UCLA/Indiana) and </a:t>
            </a:r>
            <a:r>
              <a:rPr lang="en-US" sz="1600" dirty="0" err="1"/>
              <a:t>ePIC</a:t>
            </a:r>
            <a:r>
              <a:rPr lang="en-US" sz="1600" dirty="0"/>
              <a:t> </a:t>
            </a:r>
            <a:r>
              <a:rPr lang="en-US" sz="1600" dirty="0" err="1"/>
              <a:t>SiPM</a:t>
            </a:r>
            <a:r>
              <a:rPr lang="en-US" sz="1600" dirty="0"/>
              <a:t> boards at Indiana: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       Rates vs threshold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       </a:t>
            </a:r>
            <a:r>
              <a:rPr lang="en-US" sz="1600" dirty="0" err="1"/>
              <a:t>Resoultions</a:t>
            </a:r>
            <a:r>
              <a:rPr lang="en-US" sz="1600" dirty="0"/>
              <a:t> for small signals vs overvoltage</a:t>
            </a:r>
          </a:p>
          <a:p>
            <a:pPr marL="342900" indent="-342900">
              <a:buAutoNum type="arabicPeriod" startAt="3"/>
            </a:pPr>
            <a:r>
              <a:rPr lang="en-US" sz="1600" dirty="0"/>
              <a:t>For </a:t>
            </a:r>
            <a:r>
              <a:rPr lang="en-US" sz="1600" dirty="0" err="1"/>
              <a:t>ePIC</a:t>
            </a:r>
            <a:r>
              <a:rPr lang="en-US" sz="1600" dirty="0"/>
              <a:t> boards , constant illumination with LED will be used to mimic exposure with neutrons.  Noise </a:t>
            </a:r>
            <a:r>
              <a:rPr lang="en-US" sz="1600" dirty="0" err="1"/>
              <a:t>spectar</a:t>
            </a:r>
            <a:r>
              <a:rPr lang="en-US" sz="1600" dirty="0"/>
              <a:t> was checked with STAR FCS boards looks the same for exposed </a:t>
            </a:r>
            <a:r>
              <a:rPr lang="en-US" sz="1600" dirty="0" err="1"/>
              <a:t>SiPM</a:t>
            </a:r>
            <a:r>
              <a:rPr lang="en-US" sz="1600" dirty="0"/>
              <a:t> boards and un-exposed boards at constant illuminations (at the same leakage </a:t>
            </a:r>
            <a:r>
              <a:rPr lang="en-US" sz="1600"/>
              <a:t>current)</a:t>
            </a:r>
          </a:p>
          <a:p>
            <a:pPr marL="342900" indent="-342900">
              <a:buAutoNum type="arabicPeriod" startAt="3"/>
            </a:pPr>
            <a:endParaRPr lang="en-US" sz="1600" dirty="0"/>
          </a:p>
          <a:p>
            <a:r>
              <a:rPr lang="en-US" sz="1600" dirty="0"/>
              <a:t>By the end of summer we should have results from these measurements.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F6311-D447-944F-ACCF-B562A27344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6601" y="536900"/>
            <a:ext cx="3794962" cy="505674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735AE5-D366-4448-97A2-158F9F37751B}"/>
              </a:ext>
            </a:extLst>
          </p:cNvPr>
          <p:cNvCxnSpPr>
            <a:cxnSpLocks/>
          </p:cNvCxnSpPr>
          <p:nvPr/>
        </p:nvCxnSpPr>
        <p:spPr>
          <a:xfrm>
            <a:off x="10311789" y="3079481"/>
            <a:ext cx="0" cy="1240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EEE5E1B-36A6-1543-9EFE-B59EAFDC0614}"/>
              </a:ext>
            </a:extLst>
          </p:cNvPr>
          <p:cNvSpPr txBox="1"/>
          <p:nvPr/>
        </p:nvSpPr>
        <p:spPr>
          <a:xfrm>
            <a:off x="9782060" y="2669780"/>
            <a:ext cx="105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</a:t>
            </a:r>
            <a:r>
              <a:rPr lang="en-US" dirty="0" err="1"/>
              <a:t>Vop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BCDC0-4511-B54C-B793-B7A60DD0C41B}"/>
              </a:ext>
            </a:extLst>
          </p:cNvPr>
          <p:cNvSpPr txBox="1"/>
          <p:nvPr/>
        </p:nvSpPr>
        <p:spPr>
          <a:xfrm>
            <a:off x="8079094" y="4778086"/>
            <a:ext cx="340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FCS boards after 10</a:t>
            </a:r>
            <a:r>
              <a:rPr lang="en-US" baseline="30000" dirty="0"/>
              <a:t>11</a:t>
            </a:r>
            <a:r>
              <a:rPr lang="en-US" dirty="0"/>
              <a:t> n/cm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373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453</Words>
  <Application>Microsoft Macintosh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Chalkboard</vt:lpstr>
      <vt:lpstr>Symbol</vt:lpstr>
      <vt:lpstr>Times New Roman</vt:lpstr>
      <vt:lpstr>Office Theme</vt:lpstr>
      <vt:lpstr>PowerPoint Presentation</vt:lpstr>
      <vt:lpstr>PowerPoint Presentation</vt:lpstr>
      <vt:lpstr>What was scaled from STAR FCS?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2025-06-04T13:05:11Z</dcterms:created>
  <dcterms:modified xsi:type="dcterms:W3CDTF">2025-06-04T16:08:49Z</dcterms:modified>
</cp:coreProperties>
</file>