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113180-1406-164B-BCEC-F7DC0072F2D4}" type="datetimeFigureOut">
              <a:rPr lang="en-US" smtClean="0"/>
              <a:t>8/13/25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1D338-5222-5845-B477-780208F25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4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51890-A37F-2CA3-D27D-6A3934CE4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D49F8F-B451-7662-4740-C58076ED1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D679A-3A6E-BE46-E3C7-E1698B7EC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85B0E-3ED8-1A46-9CC6-4E0EA34E157F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71E70-65A2-12A2-E265-2415EDBB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4B0E9-3921-2B10-6A51-9AFD7F79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00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4FEE0-C49E-1931-FED8-400184B00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D0A594-36C2-63EA-036B-1DC5A221A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34927-6CFC-3551-96B8-4E716F7E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2FD-9669-0041-9B71-555BAB3CE2BC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FD699-F039-2F9A-3B78-1E3CF00A4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4A50A-A1B0-EBB7-4255-FB14B9572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9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F7160-CBF2-4977-E835-9860A5E9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9F0230-CD8C-BC6E-E466-2784AE5B9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48EFF-723A-0296-451A-99EA06645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D3E17-2A51-B243-8E93-9D201722D9DD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55C8A-BF42-BEFA-2FFF-20AFF1573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A6544-0A10-EB61-35DD-D37957FB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0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4481-07A3-30E8-9BDE-171FAF6FF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5F9CB2-75ED-BB9B-F5DD-7B2973DF8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5C93D-421E-9A9B-FB1A-EC7E9014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54089-50D0-C742-98FF-A7EDF4F9A848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08FA6-FCC4-856D-0598-A0B7F2B72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B3140-8972-4CE4-BD7D-80A234A0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2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1D8D8-80BB-34B3-52FA-1CD55339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8E547-33CD-5142-9291-62618FF1C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74D31-882C-D050-79B4-DE0AFA40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6A447-83CC-CB46-9453-541575088080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70295-CA45-ED48-044C-8954B41F9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7714D-EBD2-00C8-B3CF-ACE5D5B9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0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EC62C-12BF-E766-EC01-EAD35259C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6F569-CA7D-77C6-932F-4B5079ED99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ACA0B-D94E-A5B2-0015-8CE4C922C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067161-382B-A310-3DA5-85130BE13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F018C-2017-2649-8A62-877D68C776C9}" type="datetime1">
              <a:rPr lang="en-US" smtClean="0"/>
              <a:t>8/13/25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E15AF-F657-6E93-2434-85E7307BC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4BF6B-974D-1317-53F0-14E6F98B0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9FE82-2D6B-D777-3D2F-54FA23E52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E47DE-B628-5D3B-D0DA-815FA3720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E7514C-A114-4618-F459-CD9A06E23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2ACCC-B4B9-E6CA-D1CC-A0D251A2AC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F1FB4-07B7-D013-F55D-FA7B0493EC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4B3AFD-008D-EC26-32FF-7E51D11A5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4633-ECA7-D147-8ECC-23423F9673CD}" type="datetime1">
              <a:rPr lang="en-US" smtClean="0"/>
              <a:t>8/13/25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D8C66-198D-2E31-3023-4CEB6650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5B37F-94D7-0926-79B6-E1209469E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0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95B74-D7DE-B7CF-E2CE-8FADB4002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E4508-1760-6C09-A0D2-4FDF17086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8B9B-409F-1443-A244-AB64D8B3EE9F}" type="datetime1">
              <a:rPr lang="en-US" smtClean="0"/>
              <a:t>8/13/25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8CFE8D-5DE3-2CA9-95BC-F6271ADCC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D7CB38-66CC-8169-444B-000487680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6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39D7B2-6796-E501-CFF1-24612B4D0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42115-5B1F-F848-9D1B-2417821003FD}" type="datetime1">
              <a:rPr lang="en-US" smtClean="0"/>
              <a:t>8/13/25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621A2-D262-F952-10CD-94174B2F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FF4CA5-B179-D067-5A14-180F878FF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5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57FF3-2D2E-EF78-676D-EFF34CD0D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9E3EF-6E72-E35F-64BC-A0CFF3F5C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5F111F-3685-2879-3DFC-508987A98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10876-FA74-9CF6-6B3A-63A531AC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83764-A4F4-9F40-8193-99A0F0821CC1}" type="datetime1">
              <a:rPr lang="en-US" smtClean="0"/>
              <a:t>8/13/25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42DD5-4E52-D946-5394-DA86EA26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8BE0C-595B-5834-979E-C0766D341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8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CBE04-D9D0-14B5-CB92-76FB45701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64BB5C-2D3E-E754-1D25-13F313026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C4D48-473A-F373-21D1-296499D05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22D15-8C0F-C7EF-DACB-4FB8AB8B8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2BAE8-BAAD-AB4B-B242-BC842CDAE51A}" type="datetime1">
              <a:rPr lang="en-US" smtClean="0"/>
              <a:t>8/13/25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E2BDA-DA00-E55A-0BB9-6E56EB223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D4AF2-E762-72A9-D3C7-61898DCC5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5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F533D8-0B81-9739-C464-6377008C3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9AB56-D930-BE5C-2900-7B5B382F8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1C431-33A2-529C-7812-44985D0A6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78CAE6-D85C-E942-A28E-6EE6FECA279F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5BE48-044D-F0F1-3250-79A3A24E4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0FE8F-A58A-0CA5-D102-8D1E8CFB5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B08DB0-C193-CB46-8820-0919878BF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DE68D-108D-18F3-B469-76C7FBA4DE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Radiation Impact on </a:t>
            </a:r>
            <a:r>
              <a:rPr lang="en-US" dirty="0" err="1"/>
              <a:t>SiPMs</a:t>
            </a:r>
            <a:r>
              <a:rPr lang="en-US" dirty="0"/>
              <a:t>, overview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B7F4F-7771-A937-7ED3-946A77C1C4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Stefan Bathe</a:t>
            </a:r>
          </a:p>
          <a:p>
            <a:r>
              <a:rPr lang="en-US" dirty="0"/>
              <a:t>Baruch/CUNY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DCEC5-33EE-F433-A8B7-E6A0A7DE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0583C-D51A-D449-A92D-BED79D3FF0CF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A8675-D8AE-B926-AEC1-6F2A7E4A9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F3DB1-0C2D-285A-E9EF-B30637A63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2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8CA0-36E8-D276-50B0-07204673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</a:t>
            </a:r>
            <a:r>
              <a:rPr lang="en-US"/>
              <a:t>HCal</a:t>
            </a:r>
            <a:r>
              <a:rPr lang="en-US" dirty="0"/>
              <a:t> Radiation exposure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01D77-8FA7-656B-D364-DBA74FCB6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50526"/>
            <a:ext cx="10515600" cy="132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Orders of magnitude lower dosage than </a:t>
            </a:r>
            <a:r>
              <a:rPr lang="en-US" dirty="0" err="1"/>
              <a:t>fHCal</a:t>
            </a:r>
            <a:r>
              <a:rPr lang="en-US" dirty="0"/>
              <a:t>  </a:t>
            </a:r>
          </a:p>
          <a:p>
            <a:r>
              <a:rPr lang="en-US" dirty="0"/>
              <a:t>Anticipate testing for other subsystems will be sufficient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C83B8F-8A2C-D137-7925-4B58D1B2CE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66"/>
          <a:stretch/>
        </p:blipFill>
        <p:spPr>
          <a:xfrm>
            <a:off x="462297" y="1446999"/>
            <a:ext cx="10260665" cy="396400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F0D17-8E5B-342E-C3A4-C2060A835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Barrel HCAL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B138D-701D-0828-896F-AF1B3F92B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13EFC-CEA0-004E-8C33-C89B0FD2EB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4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1A5A6-0578-242D-FB45-07B025106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Quoting from current pre-TDR draft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3836B-4C9F-16A5-9337-BB0A14D69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Yellow Report:  at the calorimeters, the radiation level will be &lt;= 3 </a:t>
            </a:r>
            <a:r>
              <a:rPr lang="en-US" dirty="0" err="1"/>
              <a:t>krad</a:t>
            </a:r>
            <a:r>
              <a:rPr lang="en-US" dirty="0"/>
              <a:t>/year EM and 10</a:t>
            </a:r>
            <a:r>
              <a:rPr lang="en-US" baseline="30000" dirty="0"/>
              <a:t>11</a:t>
            </a:r>
            <a:r>
              <a:rPr lang="en-US" dirty="0"/>
              <a:t> n/cm</a:t>
            </a:r>
            <a:r>
              <a:rPr lang="en-US" baseline="30000" dirty="0"/>
              <a:t>2</a:t>
            </a:r>
            <a:r>
              <a:rPr lang="en-US" dirty="0"/>
              <a:t> hadronic at top luminosity</a:t>
            </a:r>
          </a:p>
          <a:p>
            <a:r>
              <a:rPr lang="en-US" dirty="0"/>
              <a:t>At </a:t>
            </a:r>
            <a:r>
              <a:rPr lang="en-US" dirty="0" err="1"/>
              <a:t>BHCal</a:t>
            </a:r>
            <a:r>
              <a:rPr lang="en-US" dirty="0"/>
              <a:t>, the radiation level will be only 10 rad EM and 0.1 rad hadronic, orders of magnitude lower than, e.g., at the </a:t>
            </a:r>
            <a:r>
              <a:rPr lang="en-US" dirty="0" err="1"/>
              <a:t>fHCal</a:t>
            </a:r>
            <a:r>
              <a:rPr lang="en-US" dirty="0"/>
              <a:t>.  </a:t>
            </a:r>
          </a:p>
          <a:p>
            <a:r>
              <a:rPr lang="en-US" dirty="0"/>
              <a:t>The on-detector electronics (</a:t>
            </a:r>
            <a:r>
              <a:rPr lang="en-US" dirty="0" err="1"/>
              <a:t>SiPMs</a:t>
            </a:r>
            <a:r>
              <a:rPr lang="en-US" dirty="0"/>
              <a:t>, H2GCROC3) are radiation tolerant. </a:t>
            </a:r>
          </a:p>
          <a:p>
            <a:r>
              <a:rPr lang="en-US" dirty="0"/>
              <a:t>The neutron fluence will be low enough that it is not an issue for </a:t>
            </a:r>
            <a:r>
              <a:rPr lang="en-US" dirty="0" err="1"/>
              <a:t>SiPMs</a:t>
            </a:r>
            <a:r>
              <a:rPr lang="en-US" dirty="0"/>
              <a:t>.  </a:t>
            </a:r>
          </a:p>
          <a:p>
            <a:r>
              <a:rPr lang="en-US" dirty="0"/>
              <a:t>The neutron fluence is lower than in </a:t>
            </a:r>
            <a:r>
              <a:rPr lang="en-US" dirty="0" err="1"/>
              <a:t>sPHENIX</a:t>
            </a:r>
            <a:r>
              <a:rPr lang="en-US" dirty="0"/>
              <a:t>, where the dark current increase is consistent with expectations.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62955-78B6-0AEE-9A82-0C3ED018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2DB58-D097-6247-8E75-6F1595A2F013}" type="datetime1">
              <a:rPr lang="en-US" smtClean="0"/>
              <a:t>8/13/25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3C5C9-279A-1E9C-EE6D-80F07FCC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bi-weekly ePIC Calo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D0D85-290E-376D-8581-61FE5045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08DB0-C193-CB46-8820-0919878BF2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2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157</Words>
  <Application>Microsoft Macintosh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Radiation Impact on SiPMs, overview </vt:lpstr>
      <vt:lpstr>Barrel HCal Radiation exposure</vt:lpstr>
      <vt:lpstr>Quoting from current pre-TDR draft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Bathe</dc:creator>
  <cp:lastModifiedBy>Stefan Bathe</cp:lastModifiedBy>
  <cp:revision>1</cp:revision>
  <dcterms:created xsi:type="dcterms:W3CDTF">2025-08-13T16:52:03Z</dcterms:created>
  <dcterms:modified xsi:type="dcterms:W3CDTF">2025-08-13T16:59:34Z</dcterms:modified>
</cp:coreProperties>
</file>