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2"/>
  </p:notesMasterIdLst>
  <p:sldIdLst>
    <p:sldId id="256" r:id="rId5"/>
    <p:sldId id="260" r:id="rId6"/>
    <p:sldId id="287" r:id="rId7"/>
    <p:sldId id="259" r:id="rId8"/>
    <p:sldId id="274" r:id="rId9"/>
    <p:sldId id="258" r:id="rId10"/>
    <p:sldId id="275" r:id="rId11"/>
    <p:sldId id="277" r:id="rId12"/>
    <p:sldId id="278" r:id="rId13"/>
    <p:sldId id="289" r:id="rId14"/>
    <p:sldId id="279" r:id="rId15"/>
    <p:sldId id="283" r:id="rId16"/>
    <p:sldId id="295" r:id="rId17"/>
    <p:sldId id="291" r:id="rId18"/>
    <p:sldId id="288" r:id="rId19"/>
    <p:sldId id="292" r:id="rId20"/>
    <p:sldId id="293" r:id="rId21"/>
    <p:sldId id="294" r:id="rId22"/>
    <p:sldId id="290" r:id="rId23"/>
    <p:sldId id="298" r:id="rId24"/>
    <p:sldId id="282" r:id="rId25"/>
    <p:sldId id="296" r:id="rId26"/>
    <p:sldId id="297" r:id="rId27"/>
    <p:sldId id="299" r:id="rId28"/>
    <p:sldId id="281" r:id="rId29"/>
    <p:sldId id="301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1D7E0"/>
    <a:srgbClr val="FFCC99"/>
    <a:srgbClr val="99FFCC"/>
    <a:srgbClr val="00FFFF"/>
    <a:srgbClr val="66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FBB9E5-9A8A-4298-A290-D18D1360A1F6}" v="11" dt="2025-08-26T16:05:48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24"/>
    <p:restoredTop sz="94694"/>
  </p:normalViewPr>
  <p:slideViewPr>
    <p:cSldViewPr snapToGrid="0" snapToObjects="1">
      <p:cViewPr varScale="1">
        <p:scale>
          <a:sx n="37" d="100"/>
          <a:sy n="37" d="100"/>
        </p:scale>
        <p:origin x="127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ke, Ferdinand" userId="ffc4c7bc-7de1-4bd6-80f6-93e53c4f1716" providerId="ADAL" clId="{B00894FA-0C6D-4E55-A51E-91DC2F9347A2}"/>
    <pc:docChg chg="addSld delSld modSld sldOrd">
      <pc:chgData name="Willeke, Ferdinand" userId="ffc4c7bc-7de1-4bd6-80f6-93e53c4f1716" providerId="ADAL" clId="{B00894FA-0C6D-4E55-A51E-91DC2F9347A2}" dt="2025-08-26T16:05:48.277" v="10"/>
      <pc:docMkLst>
        <pc:docMk/>
      </pc:docMkLst>
      <pc:sldChg chg="del">
        <pc:chgData name="Willeke, Ferdinand" userId="ffc4c7bc-7de1-4bd6-80f6-93e53c4f1716" providerId="ADAL" clId="{B00894FA-0C6D-4E55-A51E-91DC2F9347A2}" dt="2025-08-26T16:01:53.759" v="1" actId="2696"/>
        <pc:sldMkLst>
          <pc:docMk/>
          <pc:sldMk cId="2629329211" sldId="257"/>
        </pc:sldMkLst>
      </pc:sldChg>
      <pc:sldChg chg="modSp">
        <pc:chgData name="Willeke, Ferdinand" userId="ffc4c7bc-7de1-4bd6-80f6-93e53c4f1716" providerId="ADAL" clId="{B00894FA-0C6D-4E55-A51E-91DC2F9347A2}" dt="2025-08-26T16:03:02.512" v="9" actId="20577"/>
        <pc:sldMkLst>
          <pc:docMk/>
          <pc:sldMk cId="2183458168" sldId="275"/>
        </pc:sldMkLst>
        <pc:spChg chg="mod">
          <ac:chgData name="Willeke, Ferdinand" userId="ffc4c7bc-7de1-4bd6-80f6-93e53c4f1716" providerId="ADAL" clId="{B00894FA-0C6D-4E55-A51E-91DC2F9347A2}" dt="2025-08-26T16:03:02.512" v="9" actId="20577"/>
          <ac:spMkLst>
            <pc:docMk/>
            <pc:sldMk cId="2183458168" sldId="275"/>
            <ac:spMk id="4" creationId="{CF940C0A-BC12-4840-938F-9763A2830CE7}"/>
          </ac:spMkLst>
        </pc:spChg>
      </pc:sldChg>
      <pc:sldChg chg="ord">
        <pc:chgData name="Willeke, Ferdinand" userId="ffc4c7bc-7de1-4bd6-80f6-93e53c4f1716" providerId="ADAL" clId="{B00894FA-0C6D-4E55-A51E-91DC2F9347A2}" dt="2025-08-26T16:02:09.277" v="7"/>
        <pc:sldMkLst>
          <pc:docMk/>
          <pc:sldMk cId="3095751738" sldId="280"/>
        </pc:sldMkLst>
      </pc:sldChg>
      <pc:sldChg chg="del">
        <pc:chgData name="Willeke, Ferdinand" userId="ffc4c7bc-7de1-4bd6-80f6-93e53c4f1716" providerId="ADAL" clId="{B00894FA-0C6D-4E55-A51E-91DC2F9347A2}" dt="2025-08-26T16:01:53.787" v="6" actId="2696"/>
        <pc:sldMkLst>
          <pc:docMk/>
          <pc:sldMk cId="3682269717" sldId="284"/>
        </pc:sldMkLst>
      </pc:sldChg>
      <pc:sldChg chg="del">
        <pc:chgData name="Willeke, Ferdinand" userId="ffc4c7bc-7de1-4bd6-80f6-93e53c4f1716" providerId="ADAL" clId="{B00894FA-0C6D-4E55-A51E-91DC2F9347A2}" dt="2025-08-26T16:01:53.773" v="5" actId="2696"/>
        <pc:sldMkLst>
          <pc:docMk/>
          <pc:sldMk cId="951540710" sldId="285"/>
        </pc:sldMkLst>
      </pc:sldChg>
      <pc:sldChg chg="del">
        <pc:chgData name="Willeke, Ferdinand" userId="ffc4c7bc-7de1-4bd6-80f6-93e53c4f1716" providerId="ADAL" clId="{B00894FA-0C6D-4E55-A51E-91DC2F9347A2}" dt="2025-08-26T16:01:53.765" v="2" actId="2696"/>
        <pc:sldMkLst>
          <pc:docMk/>
          <pc:sldMk cId="827002756" sldId="286"/>
        </pc:sldMkLst>
      </pc:sldChg>
      <pc:sldChg chg="ord">
        <pc:chgData name="Willeke, Ferdinand" userId="ffc4c7bc-7de1-4bd6-80f6-93e53c4f1716" providerId="ADAL" clId="{B00894FA-0C6D-4E55-A51E-91DC2F9347A2}" dt="2025-08-26T16:05:48.277" v="10"/>
        <pc:sldMkLst>
          <pc:docMk/>
          <pc:sldMk cId="1092473388" sldId="296"/>
        </pc:sldMkLst>
      </pc:sldChg>
      <pc:sldChg chg="del">
        <pc:chgData name="Willeke, Ferdinand" userId="ffc4c7bc-7de1-4bd6-80f6-93e53c4f1716" providerId="ADAL" clId="{B00894FA-0C6D-4E55-A51E-91DC2F9347A2}" dt="2025-08-26T16:01:53.773" v="4" actId="2696"/>
        <pc:sldMkLst>
          <pc:docMk/>
          <pc:sldMk cId="3413603831" sldId="300"/>
        </pc:sldMkLst>
      </pc:sldChg>
      <pc:sldChg chg="add del">
        <pc:chgData name="Willeke, Ferdinand" userId="ffc4c7bc-7de1-4bd6-80f6-93e53c4f1716" providerId="ADAL" clId="{B00894FA-0C6D-4E55-A51E-91DC2F9347A2}" dt="2025-08-26T16:01:53.765" v="3" actId="2696"/>
        <pc:sldMkLst>
          <pc:docMk/>
          <pc:sldMk cId="2941285217" sldId="302"/>
        </pc:sldMkLst>
      </pc:sldChg>
    </pc:docChg>
  </pc:docChgLst>
  <pc:docChgLst>
    <pc:chgData name="Willeke, Ferdinand" userId="ffc4c7bc-7de1-4bd6-80f6-93e53c4f1716" providerId="ADAL" clId="{701E827D-F780-46EE-A9B6-F9F632BA8D29}"/>
    <pc:docChg chg="modSld">
      <pc:chgData name="Willeke, Ferdinand" userId="ffc4c7bc-7de1-4bd6-80f6-93e53c4f1716" providerId="ADAL" clId="{701E827D-F780-46EE-A9B6-F9F632BA8D29}" dt="2025-08-26T17:30:04.878" v="20" actId="20577"/>
      <pc:docMkLst>
        <pc:docMk/>
      </pc:docMkLst>
      <pc:sldChg chg="modSp mod">
        <pc:chgData name="Willeke, Ferdinand" userId="ffc4c7bc-7de1-4bd6-80f6-93e53c4f1716" providerId="ADAL" clId="{701E827D-F780-46EE-A9B6-F9F632BA8D29}" dt="2025-08-26T17:29:20.851" v="9" actId="20577"/>
        <pc:sldMkLst>
          <pc:docMk/>
          <pc:sldMk cId="2246755923" sldId="256"/>
        </pc:sldMkLst>
        <pc:spChg chg="mod">
          <ac:chgData name="Willeke, Ferdinand" userId="ffc4c7bc-7de1-4bd6-80f6-93e53c4f1716" providerId="ADAL" clId="{701E827D-F780-46EE-A9B6-F9F632BA8D29}" dt="2025-08-26T17:29:20.851" v="9" actId="20577"/>
          <ac:spMkLst>
            <pc:docMk/>
            <pc:sldMk cId="2246755923" sldId="256"/>
            <ac:spMk id="2" creationId="{1C156CBC-DA70-7741-BB3F-BCDBBE052F88}"/>
          </ac:spMkLst>
        </pc:spChg>
      </pc:sldChg>
      <pc:sldChg chg="modSp mod">
        <pc:chgData name="Willeke, Ferdinand" userId="ffc4c7bc-7de1-4bd6-80f6-93e53c4f1716" providerId="ADAL" clId="{701E827D-F780-46EE-A9B6-F9F632BA8D29}" dt="2025-08-26T17:30:04.878" v="20" actId="20577"/>
        <pc:sldMkLst>
          <pc:docMk/>
          <pc:sldMk cId="3647072902" sldId="293"/>
        </pc:sldMkLst>
        <pc:spChg chg="mod">
          <ac:chgData name="Willeke, Ferdinand" userId="ffc4c7bc-7de1-4bd6-80f6-93e53c4f1716" providerId="ADAL" clId="{701E827D-F780-46EE-A9B6-F9F632BA8D29}" dt="2025-08-26T17:30:04.878" v="20" actId="20577"/>
          <ac:spMkLst>
            <pc:docMk/>
            <pc:sldMk cId="3647072902" sldId="293"/>
            <ac:spMk id="3" creationId="{39D322AB-BB0D-44E3-9A03-51EE0A77F20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1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3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5962-1389-46AA-A227-7B1785147A69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61-DACC-48DD-8F82-B39586597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7.png"/><Relationship Id="rId2" Type="http://schemas.openxmlformats.org/officeDocument/2006/relationships/hyperlink" Target="http://www-h1.desy.de/psfiles/figures/d12-107f14.ep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hyperlink" Target="http://www-h1.desy.de/psfiles/figures/d12-107f29.eps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Experience from </a:t>
            </a:r>
            <a:r>
              <a:rPr lang="en-US" sz="3600" dirty="0" err="1"/>
              <a:t>Buiding</a:t>
            </a:r>
            <a:r>
              <a:rPr lang="en-US" sz="3600" dirty="0"/>
              <a:t> and Operating the HERA Lepton-Proton Collider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August 26,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38889"/>
            <a:ext cx="10334625" cy="125960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cs typeface="Arial"/>
              </a:rPr>
              <a:t>EIC Seminar, August 26, 2025</a:t>
            </a:r>
          </a:p>
          <a:p>
            <a:r>
              <a:rPr lang="en-US" dirty="0">
                <a:cs typeface="Arial"/>
              </a:rPr>
              <a:t>Ferdinand Willeke </a:t>
            </a:r>
          </a:p>
          <a:p>
            <a:r>
              <a:rPr lang="en-US" sz="2200" dirty="0">
                <a:cs typeface="Arial"/>
              </a:rPr>
              <a:t>BNL-EIC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8D4D02-6D88-4CC6-B575-8EA951160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5A639-3765-4693-A1AB-F340A8DC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47" y="1099695"/>
            <a:ext cx="5878692" cy="3907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47C01B-F750-4EE4-BCFC-115404163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631" y="4442913"/>
            <a:ext cx="6748992" cy="1942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EF2EA4-087C-41CB-AD1A-F033F0F1FED2}"/>
              </a:ext>
            </a:extLst>
          </p:cNvPr>
          <p:cNvSpPr txBox="1"/>
          <p:nvPr/>
        </p:nvSpPr>
        <p:spPr>
          <a:xfrm>
            <a:off x="1476731" y="111768"/>
            <a:ext cx="986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HERA Accelerator Lattice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5415B4-595D-4E4A-BEA6-33C1E805E7A2}"/>
              </a:ext>
            </a:extLst>
          </p:cNvPr>
          <p:cNvCxnSpPr/>
          <p:nvPr/>
        </p:nvCxnSpPr>
        <p:spPr>
          <a:xfrm flipV="1">
            <a:off x="567221" y="748145"/>
            <a:ext cx="11114606" cy="5378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2AC9FA-AC76-48D1-9419-B1F7DD5CC9D2}"/>
              </a:ext>
            </a:extLst>
          </p:cNvPr>
          <p:cNvSpPr txBox="1"/>
          <p:nvPr/>
        </p:nvSpPr>
        <p:spPr>
          <a:xfrm>
            <a:off x="6622127" y="2828835"/>
            <a:ext cx="5569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Electrons 27.5 GeV</a:t>
            </a:r>
          </a:p>
          <a:p>
            <a:r>
              <a:rPr lang="en-US" dirty="0"/>
              <a:t>FODO lattice, 72 degree, cell length = ~25m</a:t>
            </a:r>
          </a:p>
          <a:p>
            <a:r>
              <a:rPr lang="en-US" dirty="0"/>
              <a:t>120 MV RF voltage10 MW RF power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1B6A6-62FD-4229-84B7-7A41DEFF2371}"/>
              </a:ext>
            </a:extLst>
          </p:cNvPr>
          <p:cNvSpPr txBox="1"/>
          <p:nvPr/>
        </p:nvSpPr>
        <p:spPr>
          <a:xfrm>
            <a:off x="6650182" y="902354"/>
            <a:ext cx="50316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Circumference 6.3 km</a:t>
            </a:r>
          </a:p>
          <a:p>
            <a:r>
              <a:rPr lang="en-US" dirty="0"/>
              <a:t>Number of 10 m long dipoles 400 in each ring</a:t>
            </a:r>
          </a:p>
          <a:p>
            <a:r>
              <a:rPr lang="en-US" dirty="0"/>
              <a:t>Four straight sections ~300 m</a:t>
            </a:r>
          </a:p>
          <a:p>
            <a:endParaRPr lang="en-US" dirty="0"/>
          </a:p>
          <a:p>
            <a:r>
              <a:rPr lang="en-US" b="1" dirty="0"/>
              <a:t>Protons 920 GeV</a:t>
            </a:r>
          </a:p>
          <a:p>
            <a:r>
              <a:rPr lang="en-US" dirty="0"/>
              <a:t>SC Magnet  operating bend field: 5.04 T (p),</a:t>
            </a:r>
          </a:p>
          <a:p>
            <a:r>
              <a:rPr lang="en-US" dirty="0"/>
              <a:t>FODO lattice, 90 degree, cell length = ~50m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B6051-17BD-4C26-BDAF-A77A85D1DE32}"/>
              </a:ext>
            </a:extLst>
          </p:cNvPr>
          <p:cNvSpPr txBox="1"/>
          <p:nvPr/>
        </p:nvSpPr>
        <p:spPr>
          <a:xfrm>
            <a:off x="736962" y="5388973"/>
            <a:ext cx="222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HERA s.c. magnet</a:t>
            </a:r>
          </a:p>
          <a:p>
            <a:r>
              <a:rPr lang="en-US" dirty="0"/>
              <a:t>B=~6T, ap = 55 mm </a:t>
            </a:r>
          </a:p>
        </p:txBody>
      </p:sp>
    </p:spTree>
    <p:extLst>
      <p:ext uri="{BB962C8B-B14F-4D97-AF65-F5344CB8AC3E}">
        <p14:creationId xmlns:p14="http://schemas.microsoft.com/office/powerpoint/2010/main" val="394685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15" y="51081"/>
            <a:ext cx="8932719" cy="67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8221" y="3820982"/>
            <a:ext cx="120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80k    beam</a:t>
            </a:r>
          </a:p>
          <a:p>
            <a:pPr algn="ctr"/>
            <a:r>
              <a:rPr lang="en-US" dirty="0"/>
              <a:t>pipe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6819" y="2904836"/>
            <a:ext cx="228600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65295" y="3276600"/>
            <a:ext cx="2286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29465" y="1055118"/>
            <a:ext cx="1515338" cy="5114759"/>
          </a:xfrm>
          <a:prstGeom prst="rect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41241" y="1206390"/>
            <a:ext cx="106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Detector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867913-2CAC-4939-B250-6C863EFC104F}"/>
              </a:ext>
            </a:extLst>
          </p:cNvPr>
          <p:cNvSpPr txBox="1"/>
          <p:nvPr/>
        </p:nvSpPr>
        <p:spPr>
          <a:xfrm>
            <a:off x="2567166" y="5706443"/>
            <a:ext cx="134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89EA4E-926D-48DD-A458-07DB78DF0A82}"/>
              </a:ext>
            </a:extLst>
          </p:cNvPr>
          <p:cNvSpPr txBox="1"/>
          <p:nvPr/>
        </p:nvSpPr>
        <p:spPr>
          <a:xfrm>
            <a:off x="9624834" y="1473675"/>
            <a:ext cx="25215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Magnetic Separation </a:t>
            </a:r>
            <a:r>
              <a:rPr lang="en-US" dirty="0"/>
              <a:t>exploiting different e and p rigidity</a:t>
            </a:r>
          </a:p>
          <a:p>
            <a:endParaRPr lang="en-US" dirty="0"/>
          </a:p>
          <a:p>
            <a:r>
              <a:rPr lang="en-US" dirty="0"/>
              <a:t>Symmetric </a:t>
            </a:r>
          </a:p>
          <a:p>
            <a:r>
              <a:rPr lang="en-US" dirty="0"/>
              <a:t> “c-bend” scheme</a:t>
            </a:r>
          </a:p>
          <a:p>
            <a:endParaRPr lang="en-US" dirty="0"/>
          </a:p>
          <a:p>
            <a:r>
              <a:rPr lang="en-US" dirty="0"/>
              <a:t>s.c. Separation magnets inside detector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99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D882A9-132B-4392-BAC7-6DE66CAD9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919F2-2A07-406B-98AF-D38992FB7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562" y="4263211"/>
            <a:ext cx="2569607" cy="1477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31AB6D-AC22-4E9F-B8A8-971A8726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85" y="5803672"/>
            <a:ext cx="2821270" cy="878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5389A9-B31F-4D9F-A08B-6013BD555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006" y="2085880"/>
            <a:ext cx="4384551" cy="3094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7B5BBB-8E42-4E79-8FB3-16A48567DD74}"/>
              </a:ext>
            </a:extLst>
          </p:cNvPr>
          <p:cNvSpPr txBox="1"/>
          <p:nvPr/>
        </p:nvSpPr>
        <p:spPr>
          <a:xfrm>
            <a:off x="3887421" y="72465"/>
            <a:ext cx="2796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IR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D2F05-3996-4B1B-A664-A9E23C0C89E3}"/>
              </a:ext>
            </a:extLst>
          </p:cNvPr>
          <p:cNvSpPr txBox="1"/>
          <p:nvPr/>
        </p:nvSpPr>
        <p:spPr>
          <a:xfrm>
            <a:off x="439715" y="720374"/>
            <a:ext cx="11134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Superconducting magnets for e focusing &amp; beam separation integrated into detector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Synchrotron radiation generated in upstream beam separation passed through detector and forward magnet system to be absorbed far from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proton final focus elements normal conducting, 1</a:t>
            </a:r>
            <a:r>
              <a:rPr lang="en-US" baseline="30000" dirty="0"/>
              <a:t>st</a:t>
            </a:r>
            <a:r>
              <a:rPr lang="en-US" dirty="0"/>
              <a:t> quadrupole half quadrupole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24AA46-54B0-463C-A647-73B3FE8E2C77}"/>
              </a:ext>
            </a:extLst>
          </p:cNvPr>
          <p:cNvCxnSpPr/>
          <p:nvPr/>
        </p:nvCxnSpPr>
        <p:spPr>
          <a:xfrm>
            <a:off x="713917" y="679685"/>
            <a:ext cx="1004373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C2EA275-125F-477F-A482-005C83FC4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081" y="2449862"/>
            <a:ext cx="2180049" cy="2139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88B81-0B2A-459A-B9EE-B7449EC2EB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70" y="2085880"/>
            <a:ext cx="2509841" cy="3024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7A0B40-C85D-4524-9CF7-B5B372852501}"/>
              </a:ext>
            </a:extLst>
          </p:cNvPr>
          <p:cNvSpPr txBox="1"/>
          <p:nvPr/>
        </p:nvSpPr>
        <p:spPr>
          <a:xfrm>
            <a:off x="7717081" y="1948459"/>
            <a:ext cx="424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Half  quadrupole  + cut-out mirror plate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D194F-23A3-4CEE-A7CA-17DC850C3A14}"/>
              </a:ext>
            </a:extLst>
          </p:cNvPr>
          <p:cNvSpPr txBox="1"/>
          <p:nvPr/>
        </p:nvSpPr>
        <p:spPr>
          <a:xfrm>
            <a:off x="522395" y="5138122"/>
            <a:ext cx="3129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Superconducting direct wind magnets (built at SMD BNL)</a:t>
            </a:r>
          </a:p>
          <a:p>
            <a:r>
              <a:rPr lang="en-US" i="1" dirty="0"/>
              <a:t>Installed inside detectors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66D949-7848-436F-9C2B-EF35617F7FE3}"/>
              </a:ext>
            </a:extLst>
          </p:cNvPr>
          <p:cNvSpPr txBox="1"/>
          <p:nvPr/>
        </p:nvSpPr>
        <p:spPr>
          <a:xfrm>
            <a:off x="8288278" y="5599787"/>
            <a:ext cx="267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“Crotch” absorber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1E521B-8B00-484F-8A42-FDD412F66931}"/>
              </a:ext>
            </a:extLst>
          </p:cNvPr>
          <p:cNvSpPr txBox="1"/>
          <p:nvPr/>
        </p:nvSpPr>
        <p:spPr>
          <a:xfrm>
            <a:off x="4039007" y="5232128"/>
            <a:ext cx="3129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Synchrotron radiation from magnetic beam separation passed through detector beam pipe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67AD92-1002-4F58-86B1-7B53429A3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771389" y="2531614"/>
            <a:ext cx="1885618" cy="2001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36DDDD-3F39-43C8-8222-E37B49AB32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598" y="2133125"/>
            <a:ext cx="1846486" cy="1359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03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0BC6-2F94-4967-8B50-FDCCBDA54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Detectors with Accelerator Magnets Inside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CC1D9-8662-4F06-85BB-5902CA45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61-DACC-48DD-8F82-B3958659748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2F3D6-F11C-4EEB-BE56-D4D8ED6B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792" y="1041580"/>
            <a:ext cx="7522416" cy="5510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1CBD52-AFE9-40A8-A58F-A06FC7B6DA64}"/>
              </a:ext>
            </a:extLst>
          </p:cNvPr>
          <p:cNvSpPr/>
          <p:nvPr/>
        </p:nvSpPr>
        <p:spPr>
          <a:xfrm>
            <a:off x="1408274" y="825178"/>
            <a:ext cx="9515628" cy="260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11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FDD8-3A79-4606-87D8-78BE0DBA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RF System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63E8B7-44AB-4E1D-A847-050AA6B84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578" y="2614698"/>
            <a:ext cx="5806211" cy="29321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CCB0A-C585-4B4D-A4DF-E44A557B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61-DACC-48DD-8F82-B39586597484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6BEE1-B7B9-43A8-BD32-4D08884E8D94}"/>
              </a:ext>
            </a:extLst>
          </p:cNvPr>
          <p:cNvSpPr txBox="1"/>
          <p:nvPr/>
        </p:nvSpPr>
        <p:spPr>
          <a:xfrm>
            <a:off x="660127" y="1119773"/>
            <a:ext cx="11241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27.5 GeV, needed  ~120 MV of RF voltage  and ~10 MW RF Power</a:t>
            </a:r>
          </a:p>
          <a:p>
            <a:r>
              <a:rPr lang="en-US" dirty="0"/>
              <a:t>To save cost, the 500 MHz 5-cell and 7-cell cavities were carried over from PETRA to HERA. These cavities were optimized for maximum voltage in an attempt to find the Top Quark with PETRA</a:t>
            </a:r>
            <a:r>
              <a:rPr lang="en-US" b="1" dirty="0"/>
              <a:t>. 86 such </a:t>
            </a:r>
            <a:r>
              <a:rPr lang="en-US" b="1" dirty="0" err="1"/>
              <a:t>nc</a:t>
            </a:r>
            <a:r>
              <a:rPr lang="en-US" b="1" dirty="0"/>
              <a:t> cavities </a:t>
            </a:r>
            <a:r>
              <a:rPr lang="en-US" dirty="0"/>
              <a:t>were installed in HERA. The had a rich HOM spectrum due to their re-entrant cell geometry and were not an optimum choice for a high intensity electron storage 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66E90-288E-49AC-8BF8-E7230A199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980" y="4772027"/>
            <a:ext cx="4130214" cy="1845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06EEB-B870-4BAD-88C7-1F0E034EB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116" y="2320102"/>
            <a:ext cx="5386315" cy="2638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3EF21-4C43-4B13-A51D-9ABEC369E6EF}"/>
              </a:ext>
            </a:extLst>
          </p:cNvPr>
          <p:cNvSpPr txBox="1"/>
          <p:nvPr/>
        </p:nvSpPr>
        <p:spPr>
          <a:xfrm>
            <a:off x="9475206" y="5189938"/>
            <a:ext cx="225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RF Power: </a:t>
            </a:r>
          </a:p>
          <a:p>
            <a:r>
              <a:rPr lang="en-US" dirty="0"/>
              <a:t>7 (8) 2 MW 50 MHz klystron transmitters</a:t>
            </a:r>
          </a:p>
          <a:p>
            <a:r>
              <a:rPr lang="en-US" dirty="0"/>
              <a:t>In all 8 straight sections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52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CAAD-A01F-455B-9054-8BEB9E83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Superconducting 500 MHz RF 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6BBD77-666D-4944-8B65-70DBC2557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854" y="1797236"/>
            <a:ext cx="5728398" cy="48844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1D661-38C8-48F4-9B8B-BD3BC5E3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61-DACC-48DD-8F82-B39586597484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52867E-1AC1-42B0-93AA-4BE5E2B0F696}"/>
              </a:ext>
            </a:extLst>
          </p:cNvPr>
          <p:cNvSpPr txBox="1"/>
          <p:nvPr/>
        </p:nvSpPr>
        <p:spPr>
          <a:xfrm>
            <a:off x="674798" y="988042"/>
            <a:ext cx="9980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HERA had 16 4-cell 500MHz superconducting (4.5 K) cavities installed. Unfortunately, they all suffered from Q-disease so the accelerating gradient was very modest. Thus they acted as energy savers </a:t>
            </a:r>
          </a:p>
        </p:txBody>
      </p:sp>
    </p:spTree>
    <p:extLst>
      <p:ext uri="{BB962C8B-B14F-4D97-AF65-F5344CB8AC3E}">
        <p14:creationId xmlns:p14="http://schemas.microsoft.com/office/powerpoint/2010/main" val="160367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0E9143-CBB8-4FAF-BD3B-815AAA5CE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E0315E-462E-42A3-AEB9-4E001F723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Spin Rotators Around 3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D8954-08A3-4BD6-8CEC-A310FD8FB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889" y="2070862"/>
            <a:ext cx="4362674" cy="3391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CC8E4E-D77C-498F-B5AF-728F97CFC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55" y="1470706"/>
            <a:ext cx="6343170" cy="3916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BDDD8C-79B4-4A4F-9860-7B3AEA0FDAD2}"/>
              </a:ext>
            </a:extLst>
          </p:cNvPr>
          <p:cNvSpPr txBox="1"/>
          <p:nvPr/>
        </p:nvSpPr>
        <p:spPr>
          <a:xfrm>
            <a:off x="568036" y="5670264"/>
            <a:ext cx="110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spin rotator had only horizontal and vertical bending magnets. The lowest possible was 27.5 GeV (limited by </a:t>
            </a:r>
            <a:r>
              <a:rPr lang="en-US" dirty="0" err="1"/>
              <a:t>horizonatal</a:t>
            </a:r>
            <a:r>
              <a:rPr lang="en-US" dirty="0"/>
              <a:t> beam excursion in the tunnel. This limited HERA </a:t>
            </a:r>
            <a:r>
              <a:rPr lang="en-US" dirty="0" err="1"/>
              <a:t>achieveable</a:t>
            </a:r>
            <a:r>
              <a:rPr lang="en-US" dirty="0"/>
              <a:t> </a:t>
            </a:r>
            <a:r>
              <a:rPr lang="en-US" dirty="0" err="1"/>
              <a:t>lumunosity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0E64C-6C97-45C1-9D53-27D30F681893}"/>
              </a:ext>
            </a:extLst>
          </p:cNvPr>
          <p:cNvSpPr txBox="1"/>
          <p:nvPr/>
        </p:nvSpPr>
        <p:spPr>
          <a:xfrm>
            <a:off x="694356" y="951931"/>
            <a:ext cx="965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Mechanically moveable horizontal and vertical magnets rotated the spin from the vertical direction into the forward or backward longitudinal direction</a:t>
            </a:r>
          </a:p>
        </p:txBody>
      </p:sp>
    </p:spTree>
    <p:extLst>
      <p:ext uri="{BB962C8B-B14F-4D97-AF65-F5344CB8AC3E}">
        <p14:creationId xmlns:p14="http://schemas.microsoft.com/office/powerpoint/2010/main" val="2044620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F43301-2464-4E46-B7CF-2B493F161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D322AB-BB0D-44E3-9A03-51EE0A77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 1992-2007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F095D-680B-4964-BE1D-2BDEF11828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074" y="825178"/>
            <a:ext cx="11956761" cy="5629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/>
              <a:t>No major problems to turn-on machine</a:t>
            </a:r>
          </a:p>
          <a:p>
            <a:r>
              <a:rPr lang="en-US" sz="1800" dirty="0"/>
              <a:t>HERA commissioning went quickly (less than 5 months)</a:t>
            </a:r>
          </a:p>
          <a:p>
            <a:r>
              <a:rPr lang="en-US" sz="1800" dirty="0"/>
              <a:t>No surprise with e-p collisions, The HERA concept each beam experiences what it would experience with an equal collision partner </a:t>
            </a:r>
          </a:p>
          <a:p>
            <a:r>
              <a:rPr lang="en-US" sz="1800" dirty="0"/>
              <a:t>Specific luminosity according to design values</a:t>
            </a:r>
          </a:p>
          <a:p>
            <a:r>
              <a:rPr lang="en-US" sz="1800" dirty="0"/>
              <a:t>Spin rotators installed for HERMES in 1995, e-polarization up to 70% (60% in operations)</a:t>
            </a:r>
          </a:p>
          <a:p>
            <a:pPr marL="0" indent="0">
              <a:buNone/>
            </a:pPr>
            <a:r>
              <a:rPr lang="en-US" sz="1800" b="1" u="sng" dirty="0"/>
              <a:t>However, after 1992, the start up of operations, the first years of HERA were hard:</a:t>
            </a:r>
          </a:p>
          <a:p>
            <a:r>
              <a:rPr lang="en-US" sz="1800" dirty="0"/>
              <a:t>The proton accelerator chained was optimized during HERA operations</a:t>
            </a:r>
          </a:p>
          <a:p>
            <a:r>
              <a:rPr lang="en-US" sz="1800" dirty="0"/>
              <a:t>The HERA tunnel and electron ring  were completed in only 4 years after project start in 1984, but the quick progress had its price: There was dust in the vacuum chamber, that ionized by SR was pushed by the Integrated pumps into the beam</a:t>
            </a: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  </a:t>
            </a:r>
            <a:r>
              <a:rPr lang="en-US" sz="1800" dirty="0" err="1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sz="1800" baseline="-25000" dirty="0" err="1">
                <a:sym typeface="Wingdings" panose="05000000000000000000" pitchFamily="2" charset="2"/>
              </a:rPr>
              <a:t>beam</a:t>
            </a:r>
            <a:r>
              <a:rPr lang="en-US" sz="1800" baseline="-25000" dirty="0"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ok until </a:t>
            </a:r>
            <a:r>
              <a:rPr lang="en-US" sz="1800" dirty="0" err="1">
                <a:sym typeface="Wingdings" panose="05000000000000000000" pitchFamily="2" charset="2"/>
              </a:rPr>
              <a:t>I</a:t>
            </a:r>
            <a:r>
              <a:rPr lang="en-US" sz="1800" baseline="-25000" dirty="0" err="1">
                <a:sym typeface="Wingdings" panose="05000000000000000000" pitchFamily="2" charset="2"/>
              </a:rPr>
              <a:t>beam</a:t>
            </a:r>
            <a:r>
              <a:rPr lang="en-US" sz="1800" dirty="0">
                <a:sym typeface="Wingdings" panose="05000000000000000000" pitchFamily="2" charset="2"/>
              </a:rPr>
              <a:t> ~3 mA, then </a:t>
            </a:r>
            <a:r>
              <a:rPr lang="en-US" sz="1800" dirty="0" err="1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sz="1800" baseline="-25000" dirty="0" err="1">
                <a:sym typeface="Wingdings" panose="05000000000000000000" pitchFamily="2" charset="2"/>
              </a:rPr>
              <a:t>beam</a:t>
            </a:r>
            <a:r>
              <a:rPr lang="en-US" sz="1800" dirty="0">
                <a:sym typeface="Wingdings" panose="05000000000000000000" pitchFamily="2" charset="2"/>
              </a:rPr>
              <a:t> only seconds   operated with e+</a:t>
            </a:r>
            <a:endParaRPr lang="en-US" sz="1800" dirty="0"/>
          </a:p>
          <a:p>
            <a:r>
              <a:rPr lang="en-US" sz="1800" dirty="0"/>
              <a:t>The RF cavities were pushed too hard and frequent discharge limited progress with e beam intensity</a:t>
            </a:r>
          </a:p>
          <a:p>
            <a:pPr marL="0" indent="0">
              <a:buNone/>
            </a:pPr>
            <a:r>
              <a:rPr lang="en-US" sz="1800" b="1" u="sng" dirty="0"/>
              <a:t>Reliability upgrade in 1997/8</a:t>
            </a:r>
            <a:r>
              <a:rPr lang="en-US" sz="1800" dirty="0"/>
              <a:t>: an 8</a:t>
            </a:r>
            <a:r>
              <a:rPr lang="en-US" sz="1800" baseline="30000" dirty="0"/>
              <a:t>th</a:t>
            </a:r>
            <a:r>
              <a:rPr lang="en-US" sz="1800" dirty="0"/>
              <a:t> klystron transmitter, bias voltage on </a:t>
            </a:r>
            <a:r>
              <a:rPr lang="en-US" sz="1800" dirty="0" err="1"/>
              <a:t>sc</a:t>
            </a:r>
            <a:r>
              <a:rPr lang="en-US" sz="1800" dirty="0"/>
              <a:t> cavity coupler, replacing all integrated getter pumps  with NEG pumps: very productive runs in 1998/9, design performance reached</a:t>
            </a:r>
          </a:p>
          <a:p>
            <a:pPr marL="0" indent="0">
              <a:buNone/>
            </a:pPr>
            <a:r>
              <a:rPr lang="en-US" sz="1800" b="1" u="sng" dirty="0"/>
              <a:t>Luminosity upgrade in 2000</a:t>
            </a:r>
            <a:r>
              <a:rPr lang="en-US" sz="1800" u="sng" dirty="0"/>
              <a:t> </a:t>
            </a:r>
          </a:p>
          <a:p>
            <a:pPr marL="0" indent="0">
              <a:buNone/>
            </a:pPr>
            <a:r>
              <a:rPr lang="en-US" sz="1800" dirty="0"/>
              <a:t>by rebuilding the two interaction regions with s.c. magnets in detector to boost luminosity to    5.4 x 10</a:t>
            </a:r>
            <a:r>
              <a:rPr lang="en-US" sz="1800" baseline="30000" dirty="0"/>
              <a:t>31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7072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3FFCC4-0D86-498C-B349-E08C20D66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09F38D-0DEE-4843-A5CB-5F2D5FED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HERA Luminosity Production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2F3D64A-99A3-405F-BBEC-F2CEBB921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9" y="1432722"/>
            <a:ext cx="7963028" cy="516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646F9-3A2A-4EDF-B42E-B16FDB4C5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314" y="1644281"/>
            <a:ext cx="7642060" cy="4898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94D226-A709-4C49-BE27-6B321D7DCE6E}"/>
              </a:ext>
            </a:extLst>
          </p:cNvPr>
          <p:cNvSpPr txBox="1"/>
          <p:nvPr/>
        </p:nvSpPr>
        <p:spPr>
          <a:xfrm>
            <a:off x="10755286" y="1128827"/>
            <a:ext cx="12664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Low p-energy</a:t>
            </a:r>
          </a:p>
          <a:p>
            <a:r>
              <a:rPr lang="en-US" dirty="0"/>
              <a:t>runs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160B22-776A-43BF-8835-987252CEDAE5}"/>
              </a:ext>
            </a:extLst>
          </p:cNvPr>
          <p:cNvCxnSpPr/>
          <p:nvPr/>
        </p:nvCxnSpPr>
        <p:spPr>
          <a:xfrm>
            <a:off x="12400633" y="356469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935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16B34E-569B-4647-A763-7BA294A1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5855B7-A128-4466-9031-B1302624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Polarization with 3 Rotator Pairs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D9DEF-C0CC-41E9-8E05-965B8827A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73" y="1076226"/>
            <a:ext cx="10078415" cy="4979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952C8C-096B-40DF-91F2-CEAF6AF03017}"/>
              </a:ext>
            </a:extLst>
          </p:cNvPr>
          <p:cNvSpPr txBox="1"/>
          <p:nvPr/>
        </p:nvSpPr>
        <p:spPr>
          <a:xfrm>
            <a:off x="4809449" y="1303393"/>
            <a:ext cx="3278705" cy="373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Polarization Tune up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866F417-717D-4BCC-B2E5-3AFAC4B7CDAA}"/>
              </a:ext>
            </a:extLst>
          </p:cNvPr>
          <p:cNvSpPr/>
          <p:nvPr/>
        </p:nvSpPr>
        <p:spPr>
          <a:xfrm rot="16200000">
            <a:off x="5818054" y="-3285"/>
            <a:ext cx="589581" cy="395062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DB9A5-22C3-49CB-BE82-82ACE2D51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F1CD85-5949-4B59-8B05-5EFE6609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DFE21-125C-450A-B56C-69B45094E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HERA Model</a:t>
            </a:r>
          </a:p>
          <a:p>
            <a:r>
              <a:rPr lang="en-US" dirty="0"/>
              <a:t>Timeline</a:t>
            </a:r>
          </a:p>
          <a:p>
            <a:r>
              <a:rPr lang="en-US" dirty="0"/>
              <a:t>ep collision parameters</a:t>
            </a:r>
          </a:p>
          <a:p>
            <a:r>
              <a:rPr lang="en-US" dirty="0"/>
              <a:t>Luminosity Upgrade  (HERA-II)</a:t>
            </a:r>
          </a:p>
          <a:p>
            <a:r>
              <a:rPr lang="en-US" dirty="0"/>
              <a:t>Operations</a:t>
            </a:r>
          </a:p>
          <a:p>
            <a:r>
              <a:rPr lang="en-US" dirty="0"/>
              <a:t>Background Issues</a:t>
            </a:r>
          </a:p>
          <a:p>
            <a:r>
              <a:rPr lang="en-US" dirty="0"/>
              <a:t>Reliability</a:t>
            </a:r>
          </a:p>
          <a:p>
            <a:r>
              <a:rPr lang="en-US" dirty="0"/>
              <a:t>HERA Relevance for EIC</a:t>
            </a:r>
          </a:p>
        </p:txBody>
      </p:sp>
    </p:spTree>
    <p:extLst>
      <p:ext uri="{BB962C8B-B14F-4D97-AF65-F5344CB8AC3E}">
        <p14:creationId xmlns:p14="http://schemas.microsoft.com/office/powerpoint/2010/main" val="1075445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0CC96E-F7F6-4318-9C35-35590D9BB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2D39EE-3925-42A9-8590-F3CEF3E02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Backgrounds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C2B4F-0C54-4C26-B65C-609AA63B9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5"/>
            <a:ext cx="11620831" cy="5065713"/>
          </a:xfrm>
        </p:spPr>
        <p:txBody>
          <a:bodyPr/>
          <a:lstStyle/>
          <a:p>
            <a:r>
              <a:rPr lang="en-US" dirty="0"/>
              <a:t>After luminosity upgrade in 2000, the brand new vacuum system in the IR’s</a:t>
            </a:r>
          </a:p>
          <a:p>
            <a:pPr marL="0" indent="0">
              <a:buNone/>
            </a:pPr>
            <a:r>
              <a:rPr lang="en-US" dirty="0"/>
              <a:t>was exposed to full beam currents 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background levels and detector occupancy huge which improved slowly over time</a:t>
            </a:r>
          </a:p>
          <a:p>
            <a:r>
              <a:rPr lang="en-US" dirty="0">
                <a:sym typeface="Wingdings" panose="05000000000000000000" pitchFamily="2" charset="2"/>
              </a:rPr>
              <a:t>The concept of SR radiation passing through IR and down stream low-beta quads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Worked well but …. Only if the collimation of backscattered protons from the crotch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Is properly designed and built</a:t>
            </a:r>
          </a:p>
          <a:p>
            <a:r>
              <a:rPr lang="en-US" dirty="0">
                <a:sym typeface="Wingdings" panose="05000000000000000000" pitchFamily="2" charset="2"/>
              </a:rPr>
              <a:t>Pumping in the detector was not sufficient and required upgrading pumping</a:t>
            </a:r>
          </a:p>
          <a:p>
            <a:r>
              <a:rPr lang="en-US" dirty="0">
                <a:sym typeface="Wingdings" panose="05000000000000000000" pitchFamily="2" charset="2"/>
              </a:rPr>
              <a:t>The s.c. machine magnets in the detector with 80K beam pipe helped a lot but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Initially this cryopump saturated quickly  IR magnet was frequently warmed up with subsequent drastic improvement of near IP vacuum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Vacuum in the downstream </a:t>
            </a:r>
            <a:r>
              <a:rPr lang="en-US" dirty="0" err="1">
                <a:sym typeface="Wingdings" panose="05000000000000000000" pitchFamily="2" charset="2"/>
              </a:rPr>
              <a:t>nc</a:t>
            </a:r>
            <a:r>
              <a:rPr lang="en-US" dirty="0">
                <a:sym typeface="Wingdings" panose="05000000000000000000" pitchFamily="2" charset="2"/>
              </a:rPr>
              <a:t> low-beta quads was 1 </a:t>
            </a:r>
            <a:r>
              <a:rPr lang="en-US" dirty="0" err="1">
                <a:sym typeface="Wingdings" panose="05000000000000000000" pitchFamily="2" charset="2"/>
              </a:rPr>
              <a:t>nTorr</a:t>
            </a:r>
            <a:r>
              <a:rPr lang="en-US" dirty="0">
                <a:sym typeface="Wingdings" panose="05000000000000000000" pitchFamily="2" charset="2"/>
              </a:rPr>
              <a:t> with full current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26400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EDA39-B278-4E81-AC6F-6BA528064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8FE49-DABC-4737-B358-C4EBAF6E6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156" y="242443"/>
            <a:ext cx="8960640" cy="5935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FE5D0-F45D-4CAB-A1E2-50E0B26AC35A}"/>
              </a:ext>
            </a:extLst>
          </p:cNvPr>
          <p:cNvSpPr txBox="1"/>
          <p:nvPr/>
        </p:nvSpPr>
        <p:spPr>
          <a:xfrm>
            <a:off x="3535355" y="1149673"/>
            <a:ext cx="2166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Faulty SR mask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3C741D-241C-4A95-9A3E-13A8F02BADC6}"/>
              </a:ext>
            </a:extLst>
          </p:cNvPr>
          <p:cNvCxnSpPr>
            <a:cxnSpLocks/>
          </p:cNvCxnSpPr>
          <p:nvPr/>
        </p:nvCxnSpPr>
        <p:spPr>
          <a:xfrm>
            <a:off x="5378822" y="1383824"/>
            <a:ext cx="381408" cy="454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782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A93525-ACD6-4291-9F82-D3C2BCCE2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50DA85-9863-423E-A142-C84BD06E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Pressure in the Interaction Region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B7276-5869-45A4-8837-E941956A2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6"/>
            <a:ext cx="11499850" cy="32046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Vacuum pressure with full beam current 1 </a:t>
            </a:r>
            <a:r>
              <a:rPr lang="en-US" dirty="0" err="1"/>
              <a:t>nTorr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Pumping: NEG, Ion pumps TSP, and Cryopumps (80K beampipe in SC IR magnets)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8DD0A-779F-4A56-B839-6689F7A80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6" y="3000217"/>
            <a:ext cx="5920618" cy="2544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E4766-1132-438B-8C85-77CFCDBA9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534" y="2169420"/>
            <a:ext cx="5660970" cy="3830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582B3-12E9-45DD-BEBA-662F23D801A5}"/>
              </a:ext>
            </a:extLst>
          </p:cNvPr>
          <p:cNvSpPr txBox="1"/>
          <p:nvPr/>
        </p:nvSpPr>
        <p:spPr>
          <a:xfrm>
            <a:off x="1212680" y="2391132"/>
            <a:ext cx="354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Inside H1 detector</a:t>
            </a:r>
          </a:p>
          <a:p>
            <a:r>
              <a:rPr lang="en-US" dirty="0"/>
              <a:t>                         IR </a:t>
            </a:r>
            <a:r>
              <a:rPr lang="en-US" dirty="0" err="1"/>
              <a:t>nc</a:t>
            </a:r>
            <a:r>
              <a:rPr lang="en-US" dirty="0"/>
              <a:t> magnets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A58EFA-49A4-43B3-8191-5B4344A2139C}"/>
              </a:ext>
            </a:extLst>
          </p:cNvPr>
          <p:cNvCxnSpPr/>
          <p:nvPr/>
        </p:nvCxnSpPr>
        <p:spPr>
          <a:xfrm>
            <a:off x="2151529" y="2620954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FDB817-79E5-4B8F-AB34-9111189813DE}"/>
              </a:ext>
            </a:extLst>
          </p:cNvPr>
          <p:cNvCxnSpPr/>
          <p:nvPr/>
        </p:nvCxnSpPr>
        <p:spPr>
          <a:xfrm>
            <a:off x="2151529" y="2796989"/>
            <a:ext cx="503654" cy="9437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2AD3A7-2D17-436E-8FF6-7A986C42DABD}"/>
              </a:ext>
            </a:extLst>
          </p:cNvPr>
          <p:cNvCxnSpPr>
            <a:cxnSpLocks/>
          </p:cNvCxnSpPr>
          <p:nvPr/>
        </p:nvCxnSpPr>
        <p:spPr>
          <a:xfrm>
            <a:off x="3260317" y="2997705"/>
            <a:ext cx="503654" cy="9092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94845E4-B87D-4949-942D-597C1201AE1B}"/>
              </a:ext>
            </a:extLst>
          </p:cNvPr>
          <p:cNvSpPr txBox="1"/>
          <p:nvPr/>
        </p:nvSpPr>
        <p:spPr>
          <a:xfrm>
            <a:off x="7970439" y="1868232"/>
            <a:ext cx="300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IR magnets</a:t>
            </a:r>
          </a:p>
        </p:txBody>
      </p:sp>
    </p:spTree>
    <p:extLst>
      <p:ext uri="{BB962C8B-B14F-4D97-AF65-F5344CB8AC3E}">
        <p14:creationId xmlns:p14="http://schemas.microsoft.com/office/powerpoint/2010/main" val="1092473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A9864-3E67-4FB4-8084-C997695A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Slow improvement of IR vacuum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B0555B-48AE-4487-AD54-A94E588E3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257" y="1144078"/>
            <a:ext cx="8220327" cy="53153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A79DF-ACDD-4CEC-8FC6-9AA1E3C2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61-DACC-48DD-8F82-B395865974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6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73FC-E6F7-42B4-8E16-2E31FE6F1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 for EIC Backgrounds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CC216-A828-4D2D-8EE4-5D9E0DC6A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53412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Good pumping of the detector beam pipe is essential</a:t>
            </a:r>
          </a:p>
          <a:p>
            <a:r>
              <a:rPr lang="en-US" dirty="0"/>
              <a:t>Detector Beam pipe need to be degassed  (hot N</a:t>
            </a:r>
            <a:r>
              <a:rPr lang="en-US" baseline="-25000" dirty="0"/>
              <a:t>2</a:t>
            </a:r>
            <a:r>
              <a:rPr lang="en-US" dirty="0"/>
              <a:t> gas?) </a:t>
            </a:r>
          </a:p>
          <a:p>
            <a:r>
              <a:rPr lang="en-US" dirty="0"/>
              <a:t>Start beam operation with small and modest currents as early as possible</a:t>
            </a:r>
          </a:p>
          <a:p>
            <a:r>
              <a:rPr lang="en-US" dirty="0"/>
              <a:t>Cold beam pipes around the IP are helpful but might have to be warmed up frequently </a:t>
            </a:r>
            <a:r>
              <a:rPr lang="en-US" dirty="0" err="1"/>
              <a:t>duing</a:t>
            </a:r>
            <a:r>
              <a:rPr lang="en-US" dirty="0"/>
              <a:t> early operations</a:t>
            </a:r>
          </a:p>
          <a:p>
            <a:r>
              <a:rPr lang="en-US" dirty="0"/>
              <a:t>Design of masks against backscattered SR photons and Bremsstrahlung from the luminosity monitor exit window and from the conversion target is crucial (maybe e tagger as well)  </a:t>
            </a:r>
          </a:p>
          <a:p>
            <a:r>
              <a:rPr lang="en-US" dirty="0"/>
              <a:t>Radiation hard design of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-vertex detector</a:t>
            </a:r>
          </a:p>
          <a:p>
            <a:r>
              <a:rPr lang="en-US" dirty="0"/>
              <a:t>Collimation of proton beam is very important: 2-stage collimation with collimation in both planes</a:t>
            </a:r>
          </a:p>
          <a:p>
            <a:r>
              <a:rPr lang="en-US" dirty="0"/>
              <a:t>Be prepared for tedious empirical p-beam tuning (tunes, chromaticity, linear coupling) using  Selected detector backgrounds as Figure of Merit</a:t>
            </a:r>
          </a:p>
          <a:p>
            <a:r>
              <a:rPr lang="en-US" dirty="0"/>
              <a:t>Accelerator reproducibility after injection cycle remarkably good (easy luminosity tuning)</a:t>
            </a:r>
          </a:p>
          <a:p>
            <a:r>
              <a:rPr lang="en-US" dirty="0"/>
              <a:t>Luminosity optimization with horizontal and vertical angle bumps</a:t>
            </a:r>
          </a:p>
          <a:p>
            <a:r>
              <a:rPr lang="en-US" dirty="0"/>
              <a:t>Beam oscillations were not particularly harmful (maybe different in EIC)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474B4-402D-4CA9-BE51-C558126A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61-DACC-48DD-8F82-B395865974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92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-h1.desy.de/psfiles/figures/d12-107f14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0" y="964529"/>
            <a:ext cx="3566631" cy="38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-h1.desy.de/psfiles/figures/d12-107f29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305" y="3779967"/>
            <a:ext cx="2885005" cy="27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8955" y="198855"/>
            <a:ext cx="641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Some  HERA Physics 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0F7A6-3DD4-41EF-9A91-121E9A826CFE}"/>
              </a:ext>
            </a:extLst>
          </p:cNvPr>
          <p:cNvSpPr txBox="1"/>
          <p:nvPr/>
        </p:nvSpPr>
        <p:spPr>
          <a:xfrm>
            <a:off x="7946850" y="4892164"/>
            <a:ext cx="1470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right handed W vector bosons!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0406E-00BE-4D0F-9890-FA3FB72B2BDF}"/>
              </a:ext>
            </a:extLst>
          </p:cNvPr>
          <p:cNvSpPr txBox="1"/>
          <p:nvPr/>
        </p:nvSpPr>
        <p:spPr>
          <a:xfrm>
            <a:off x="4245151" y="5169840"/>
            <a:ext cx="2750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Manifestation of electro-weak interactions: at scale of Q</a:t>
            </a:r>
            <a:r>
              <a:rPr lang="en-US" baseline="30000" dirty="0"/>
              <a:t>2</a:t>
            </a:r>
            <a:r>
              <a:rPr lang="en-US" dirty="0"/>
              <a:t> ~m</a:t>
            </a:r>
            <a:r>
              <a:rPr lang="en-US" baseline="-25000" dirty="0"/>
              <a:t>W</a:t>
            </a:r>
            <a:r>
              <a:rPr lang="en-US" baseline="30000" dirty="0"/>
              <a:t>2 </a:t>
            </a:r>
            <a:r>
              <a:rPr lang="en-US" dirty="0"/>
              <a:t>electro-weak unification visible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5DBC3-0063-419D-A0F0-D8E36B3FBAC1}"/>
              </a:ext>
            </a:extLst>
          </p:cNvPr>
          <p:cNvSpPr txBox="1"/>
          <p:nvPr/>
        </p:nvSpPr>
        <p:spPr>
          <a:xfrm>
            <a:off x="472883" y="4843960"/>
            <a:ext cx="3512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Bjorken</a:t>
            </a:r>
            <a:r>
              <a:rPr lang="en-US" dirty="0"/>
              <a:t> Scaling invariance and strongly growing gluon density for low values of </a:t>
            </a:r>
            <a:r>
              <a:rPr lang="en-US" dirty="0" err="1"/>
              <a:t>Bjorken</a:t>
            </a:r>
            <a:r>
              <a:rPr lang="en-US" dirty="0"/>
              <a:t> 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31A5F-856D-4448-9DB9-C3570C5AE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225" y="832415"/>
            <a:ext cx="2846678" cy="3028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01BE4-F7DD-4177-8924-87B7F88FF24C}"/>
              </a:ext>
            </a:extLst>
          </p:cNvPr>
          <p:cNvSpPr txBox="1"/>
          <p:nvPr/>
        </p:nvSpPr>
        <p:spPr>
          <a:xfrm>
            <a:off x="6386566" y="1004461"/>
            <a:ext cx="245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precise measurement of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baseline="-25000" dirty="0"/>
              <a:t>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793E1-0BF2-4F39-94B0-CFCF92092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414" y="1754483"/>
            <a:ext cx="3644141" cy="333925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4A2067-2022-4D62-90C8-A931E21725D6}"/>
              </a:ext>
            </a:extLst>
          </p:cNvPr>
          <p:cNvCxnSpPr>
            <a:cxnSpLocks/>
          </p:cNvCxnSpPr>
          <p:nvPr/>
        </p:nvCxnSpPr>
        <p:spPr>
          <a:xfrm flipV="1">
            <a:off x="6444808" y="3735837"/>
            <a:ext cx="0" cy="6630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089B5B-2029-47AC-8C2A-D20B4F374680}"/>
              </a:ext>
            </a:extLst>
          </p:cNvPr>
          <p:cNvSpPr txBox="1"/>
          <p:nvPr/>
        </p:nvSpPr>
        <p:spPr>
          <a:xfrm>
            <a:off x="6056880" y="4350035"/>
            <a:ext cx="101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</a:t>
            </a:r>
            <a:r>
              <a:rPr lang="en-US" baseline="-25000" dirty="0"/>
              <a:t>W</a:t>
            </a:r>
            <a:r>
              <a:rPr lang="en-US" dirty="0"/>
              <a:t>c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039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0258-8622-44EA-9008-E0D5093E7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F4196-02F9-433A-81F9-721DAF97E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HERA, was the first and so far only ep-collider </a:t>
            </a:r>
          </a:p>
          <a:p>
            <a:r>
              <a:rPr lang="en-US" dirty="0"/>
              <a:t>There were no new fundamental problem with collisions of completely different types of particles</a:t>
            </a:r>
          </a:p>
          <a:p>
            <a:r>
              <a:rPr lang="en-US" dirty="0"/>
              <a:t>Specific luminosity of HERA was as predicted. There were no major beam dynamics issues. </a:t>
            </a:r>
          </a:p>
          <a:p>
            <a:r>
              <a:rPr lang="en-US" dirty="0"/>
              <a:t>High luminosity was limited by electron current and RF power and the minimum electron energy of 27.5 GeV due to space limitations for the spin rotator</a:t>
            </a:r>
          </a:p>
          <a:p>
            <a:r>
              <a:rPr lang="en-US" dirty="0"/>
              <a:t>Detector backgrounds were critical and required extremely low vacuum </a:t>
            </a:r>
            <a:r>
              <a:rPr lang="en-US" dirty="0" err="1"/>
              <a:t>prossure</a:t>
            </a:r>
            <a:r>
              <a:rPr lang="en-US" dirty="0"/>
              <a:t> in the IR and careful hadron collimation</a:t>
            </a:r>
          </a:p>
          <a:p>
            <a:r>
              <a:rPr lang="en-US" dirty="0"/>
              <a:t> High availability had to be balanced against affordability and was difficult to achieve. Several investments (more installed RF power and more RF cavities </a:t>
            </a:r>
            <a:r>
              <a:rPr lang="en-US" dirty="0" err="1"/>
              <a:t>etc</a:t>
            </a:r>
            <a:r>
              <a:rPr lang="en-US" dirty="0"/>
              <a:t>) were crucial to improve availability</a:t>
            </a:r>
          </a:p>
          <a:p>
            <a:r>
              <a:rPr lang="en-US" dirty="0"/>
              <a:t>HERA’s physics results are a monument in experimental electro-weak physics and quantum chromodynamics and were important in evaluating LHC results.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102F0-A3C0-4FDC-9472-EDA48558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CB761-DACC-48DD-8F82-B395865974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69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23047"/>
            <a:ext cx="7696200" cy="609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667019"/>
            <a:ext cx="2514600" cy="1994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2200" y="641393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2002-2003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2474" y="2881005"/>
            <a:ext cx="1668658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 Vacuum clean, minor traces of </a:t>
            </a:r>
          </a:p>
          <a:p>
            <a:r>
              <a:rPr lang="en-US" dirty="0"/>
              <a:t>Methane, HCN, Ethane after warmup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52401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vacuum improving rapidly and in steps after warm up of sc. Magnets with 80K beam pipe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255547"/>
            <a:ext cx="1981200" cy="147732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 Pumping:</a:t>
            </a:r>
          </a:p>
          <a:p>
            <a:r>
              <a:rPr lang="en-US" dirty="0"/>
              <a:t>Distributed NEG</a:t>
            </a:r>
          </a:p>
          <a:p>
            <a:r>
              <a:rPr lang="en-US" dirty="0"/>
              <a:t>Lumped Ion pump</a:t>
            </a:r>
          </a:p>
          <a:p>
            <a:r>
              <a:rPr lang="en-US" dirty="0"/>
              <a:t>Ti-</a:t>
            </a:r>
            <a:r>
              <a:rPr lang="en-US" dirty="0" err="1"/>
              <a:t>Subl.Pumps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5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AFBD0-C827-4319-9E0A-FE699968C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AF9B82-95EC-40BA-9297-71EB78D70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Ideas on Lepton-Hadron Colliders as early as 1972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623AC-48BF-4D19-8D2D-6A726C34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510" y="1083273"/>
            <a:ext cx="6469258" cy="5177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7717E4-F12D-4CFA-8C67-8D035AC6D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032" y="1751975"/>
            <a:ext cx="4009513" cy="3265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886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E250E-A4EF-4760-A885-13849FFE2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18063A-6E75-41EE-B828-A454A7E2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HERA-Model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1B0C2-1458-4E5D-94B2-D05FFD63E9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6"/>
            <a:ext cx="11631563" cy="503342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100" b="1" dirty="0">
                <a:solidFill>
                  <a:srgbClr val="0070C0"/>
                </a:solidFill>
              </a:rPr>
              <a:t>1984:        Start Construction of the 6.3 km long Collider facility in a 20 m Underground Tunnel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900" b="1" dirty="0"/>
              <a:t>HERA was only possible with strong in kind contributions to the accelerator</a:t>
            </a:r>
            <a:r>
              <a:rPr lang="en-US" sz="19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/>
              <a:t>The total project cost was about 700 M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€ (~ 2 Billion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*)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$ escalated to 2025).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The civil construction of the 6.2 km long tunnel 20 m underground, including four 7-story underground halls for equipment and experiments plus some above-the-ground service building was about 150</a:t>
            </a:r>
            <a:r>
              <a:rPr lang="en-US" sz="2100" dirty="0"/>
              <a:t> M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€ which was paid for by the German Government.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About 1/3 was contributed in-kind accelerator equipment  by international partners: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10 partners contributed half of the 400 superconducting 6T 10 m long dipole magnets,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half of the 400 1.8 m long quadrupole magnets 76 T/m,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all superconducting quadrupole-, sextupole-, and decapole-, and do-decapole correction coils,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three 52 MHz RF systems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superconducting current feeds,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design of the DESY-II Proton Synchrotron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contributions to labor for vacuum systems,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contributions to labor for magnet measurements,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contributions to beam instrumentation and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short sample measurements of the superconducting Rutherford cable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2/3 of the equipment and labor cost was provided by the German Government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Partnership is referred to as the “HERA Model”</a:t>
            </a:r>
            <a:endParaRPr lang="en-US" sz="1800" dirty="0"/>
          </a:p>
          <a:p>
            <a:pPr marL="0" indent="0">
              <a:buNone/>
            </a:pPr>
            <a:r>
              <a:rPr lang="en-US" sz="1900" dirty="0"/>
              <a:t>*) these are no official numbers but rough estimates</a:t>
            </a:r>
          </a:p>
        </p:txBody>
      </p:sp>
    </p:spTree>
    <p:extLst>
      <p:ext uri="{BB962C8B-B14F-4D97-AF65-F5344CB8AC3E}">
        <p14:creationId xmlns:p14="http://schemas.microsoft.com/office/powerpoint/2010/main" val="212932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D9B9A4-27C6-4400-BFC7-349A4A20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88750"/>
            <a:ext cx="5911873" cy="4802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580" y="975365"/>
            <a:ext cx="6383196" cy="48658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Provided collisions with  </a:t>
            </a:r>
            <a:r>
              <a:rPr lang="en-US" b="1" dirty="0"/>
              <a:t>920GeV p</a:t>
            </a:r>
            <a:r>
              <a:rPr lang="en-US" dirty="0"/>
              <a:t> beams and </a:t>
            </a:r>
            <a:r>
              <a:rPr lang="en-US" b="1" dirty="0"/>
              <a:t>27.5 </a:t>
            </a:r>
            <a:r>
              <a:rPr lang="en-US" b="1" dirty="0" err="1"/>
              <a:t>GeV</a:t>
            </a:r>
            <a:r>
              <a:rPr lang="en-US" b="1" dirty="0"/>
              <a:t> </a:t>
            </a:r>
            <a:r>
              <a:rPr lang="en-US" dirty="0"/>
              <a:t>longitudinally  spin-polarized </a:t>
            </a:r>
            <a:r>
              <a:rPr lang="en-US" b="1" dirty="0"/>
              <a:t>lepton</a:t>
            </a:r>
            <a:r>
              <a:rPr lang="en-US" dirty="0"/>
              <a:t> (e+/e-) beams for colliding beam experiments </a:t>
            </a:r>
            <a:r>
              <a:rPr lang="en-US" b="1" dirty="0"/>
              <a:t>H1 and ZEUS.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Two </a:t>
            </a:r>
            <a:r>
              <a:rPr lang="en-US" b="1" dirty="0"/>
              <a:t>6 km </a:t>
            </a:r>
            <a:r>
              <a:rPr lang="en-US" dirty="0"/>
              <a:t>circumference rings in underground tunnel (20m). Proton ring with </a:t>
            </a:r>
            <a:r>
              <a:rPr lang="en-US" b="1" dirty="0"/>
              <a:t>superconducting magnets</a:t>
            </a:r>
            <a:r>
              <a:rPr lang="en-US" dirty="0"/>
              <a:t>, lepton ring with </a:t>
            </a:r>
            <a:r>
              <a:rPr lang="en-US" b="1" dirty="0"/>
              <a:t>superconducting RF</a:t>
            </a:r>
            <a:r>
              <a:rPr lang="en-US" dirty="0"/>
              <a:t>.</a:t>
            </a:r>
          </a:p>
          <a:p>
            <a:r>
              <a:rPr lang="en-US" dirty="0"/>
              <a:t>Luminosity:  5.4 10</a:t>
            </a:r>
            <a:r>
              <a:rPr lang="en-US" baseline="30000" dirty="0"/>
              <a:t>31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simultaneously at two experiments respectively</a:t>
            </a:r>
            <a:endParaRPr lang="en-US" baseline="30000" dirty="0"/>
          </a:p>
          <a:p>
            <a:r>
              <a:rPr lang="en-US" dirty="0"/>
              <a:t>Longitudinally Polarized Electrons provided to fixed target experiment </a:t>
            </a:r>
            <a:r>
              <a:rPr lang="en-US" b="1" dirty="0"/>
              <a:t>HERMES</a:t>
            </a:r>
            <a:endParaRPr lang="en-US" dirty="0"/>
          </a:p>
          <a:p>
            <a:r>
              <a:rPr lang="en-US" dirty="0"/>
              <a:t>Protons  also provided to fixed (wire) target  detector </a:t>
            </a:r>
            <a:r>
              <a:rPr lang="en-US" b="1" dirty="0"/>
              <a:t>HERA-B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CC63C9-83A4-4676-8E22-8F3244F13516}"/>
              </a:ext>
            </a:extLst>
          </p:cNvPr>
          <p:cNvSpPr/>
          <p:nvPr/>
        </p:nvSpPr>
        <p:spPr>
          <a:xfrm>
            <a:off x="6801428" y="963299"/>
            <a:ext cx="2029622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0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4295" y="88559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HERA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933CA-09B4-48A1-B00B-3C6E6D24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734" y="974340"/>
            <a:ext cx="8229600" cy="5961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2A3829-D2FF-4833-A777-D643C2578FAE}"/>
              </a:ext>
            </a:extLst>
          </p:cNvPr>
          <p:cNvSpPr txBox="1"/>
          <p:nvPr/>
        </p:nvSpPr>
        <p:spPr>
          <a:xfrm>
            <a:off x="2705304" y="3621076"/>
            <a:ext cx="55133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6117" y="3805742"/>
            <a:ext cx="91670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ZEUS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21509" y="3296892"/>
            <a:ext cx="123767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HERMES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5778" y="5199039"/>
            <a:ext cx="111529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HERA-B</a:t>
            </a:r>
          </a:p>
        </p:txBody>
      </p:sp>
    </p:spTree>
    <p:extLst>
      <p:ext uri="{BB962C8B-B14F-4D97-AF65-F5344CB8AC3E}">
        <p14:creationId xmlns:p14="http://schemas.microsoft.com/office/powerpoint/2010/main" val="2567888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1B4C8-BF19-4DD4-8908-11A4829D3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65BF12-44E8-4280-8205-0C3B6C899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Physics Case and Motivation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40C0A-BC12-4840-938F-9763A2830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252" y="1038030"/>
            <a:ext cx="9151462" cy="506571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Original  </a:t>
            </a:r>
            <a:r>
              <a:rPr lang="en-US" dirty="0"/>
              <a:t>(highlights):</a:t>
            </a:r>
          </a:p>
          <a:p>
            <a:pPr marL="0" indent="0">
              <a:buNone/>
            </a:pPr>
            <a:r>
              <a:rPr lang="en-US" sz="800" b="1" dirty="0"/>
              <a:t>   </a:t>
            </a:r>
          </a:p>
          <a:p>
            <a:r>
              <a:rPr lang="en-US" dirty="0"/>
              <a:t>Experimental proof of electro-weak unification</a:t>
            </a:r>
          </a:p>
          <a:p>
            <a:r>
              <a:rPr lang="en-US" dirty="0"/>
              <a:t>Systematic measurements of structure functions (PDF)</a:t>
            </a:r>
          </a:p>
          <a:p>
            <a:r>
              <a:rPr lang="en-US" dirty="0"/>
              <a:t>Is there a combined leptonic-hadronic state (</a:t>
            </a:r>
            <a:r>
              <a:rPr lang="en-US" dirty="0" err="1"/>
              <a:t>Lepto</a:t>
            </a:r>
            <a:r>
              <a:rPr lang="en-US" dirty="0"/>
              <a:t>-quark)?</a:t>
            </a:r>
          </a:p>
          <a:p>
            <a:r>
              <a:rPr lang="en-US" dirty="0"/>
              <a:t>What happens at very low-</a:t>
            </a:r>
            <a:r>
              <a:rPr lang="en-US" dirty="0" err="1"/>
              <a:t>Bjorken</a:t>
            </a:r>
            <a:r>
              <a:rPr lang="en-US" dirty="0"/>
              <a:t>–X?    </a:t>
            </a:r>
          </a:p>
          <a:p>
            <a:r>
              <a:rPr lang="en-US" dirty="0"/>
              <a:t>Are there right handed W-bosons?</a:t>
            </a:r>
          </a:p>
          <a:p>
            <a:pPr marL="0" indent="0">
              <a:buNone/>
            </a:pPr>
            <a:r>
              <a:rPr lang="en-US" sz="800" dirty="0"/>
              <a:t>   </a:t>
            </a:r>
          </a:p>
          <a:p>
            <a:pPr marL="0" indent="0">
              <a:buNone/>
            </a:pPr>
            <a:r>
              <a:rPr lang="en-US" b="1" dirty="0"/>
              <a:t>After HERMES experiment was added in 1995:</a:t>
            </a:r>
          </a:p>
          <a:p>
            <a:pPr marL="0" indent="0">
              <a:buNone/>
            </a:pPr>
            <a:r>
              <a:rPr lang="en-US" dirty="0"/>
              <a:t>Resolving the proton spin puzzle</a:t>
            </a:r>
          </a:p>
          <a:p>
            <a:pPr marL="0" indent="0">
              <a:buNone/>
            </a:pPr>
            <a:r>
              <a:rPr lang="en-US" dirty="0"/>
              <a:t>Generalized PDF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58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7984-046E-44E2-8C05-CE83C8E07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Chronology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ABB3A-0020-4A04-A22C-FE824EA96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9753" y="975360"/>
            <a:ext cx="5524500" cy="52988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dirty="0"/>
              <a:t>    </a:t>
            </a:r>
            <a:r>
              <a:rPr lang="en-US" sz="2200" b="1" dirty="0"/>
              <a:t>HERA-I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1984 Construction Project authorized in 1984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1988 civil construction &amp; electron ring complete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    e-ring commissioning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1991 ep Commissioning Complete, </a:t>
            </a:r>
            <a:r>
              <a:rPr lang="en-US" sz="1800" b="1" dirty="0"/>
              <a:t>first luminosity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dirty="0"/>
              <a:t>1992 Start Operation for physics                      820GeV p+ &amp; 27.5GeV e-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/>
              <a:t>    discovery of the “dust problem” (no particle free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     installation!)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1993-4 820GeV p &amp; 27.5 GeV e+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1995 add HERMES IR and spin rotators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dirty="0"/>
              <a:t>improvement of </a:t>
            </a:r>
            <a:r>
              <a:rPr lang="en-US" sz="1800" dirty="0" err="1"/>
              <a:t>sc</a:t>
            </a:r>
            <a:r>
              <a:rPr lang="en-US" sz="1800" dirty="0"/>
              <a:t> RF (bias voltage coupler)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1996 add HERA-B IR, 920GeV p – 27.5GeV e+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</a:rPr>
              <a:t>1997 exceed design luminosity  2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∙10</a:t>
            </a:r>
            <a:r>
              <a:rPr lang="en-US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800" baseline="30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1997-8 e-vacuum upgrade, IP</a:t>
            </a:r>
            <a:r>
              <a:rPr lang="en-US" sz="1800" dirty="0">
                <a:sym typeface="Wingdings" pitchFamily="2" charset="2"/>
              </a:rPr>
              <a:t> NEG, </a:t>
            </a:r>
            <a:r>
              <a:rPr lang="en-US" sz="1800" dirty="0"/>
              <a:t>add more RF power (2MW) &amp; 8 RF Cavities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sym typeface="Wingdings" pitchFamily="2" charset="2"/>
              </a:rPr>
              <a:t>1998-2000 920GeV p &amp; 27.5GeV e-/e+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800" dirty="0">
                <a:sym typeface="Wingdings" pitchFamily="2" charset="2"/>
              </a:rPr>
              <a:t>   productive runs &gt; 50 pb</a:t>
            </a:r>
            <a:r>
              <a:rPr lang="en-US" sz="1800" baseline="30000" dirty="0">
                <a:sym typeface="Wingdings" pitchFamily="2" charset="2"/>
              </a:rPr>
              <a:t>-1</a:t>
            </a:r>
            <a:r>
              <a:rPr lang="en-US" sz="1800" dirty="0">
                <a:sym typeface="Wingdings" pitchFamily="2" charset="2"/>
              </a:rPr>
              <a:t>y</a:t>
            </a:r>
            <a:r>
              <a:rPr lang="en-US" sz="1800" baseline="30000" dirty="0">
                <a:sym typeface="Wingdings" pitchFamily="2" charset="2"/>
              </a:rPr>
              <a:t>-1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B0E90-9F27-45DC-8FCA-EDD05E3B7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2215" y="975360"/>
            <a:ext cx="5957792" cy="51722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/>
              <a:t>HERA II</a:t>
            </a:r>
          </a:p>
          <a:p>
            <a:r>
              <a:rPr lang="en-US" sz="1800" dirty="0">
                <a:sym typeface="Wingdings" pitchFamily="2" charset="2"/>
              </a:rPr>
              <a:t>2000-2001 Luminosity Upgrade, Factor 2.5                     H1 &amp; ZEUS Spin rotator installed</a:t>
            </a:r>
          </a:p>
          <a:p>
            <a:r>
              <a:rPr lang="en-US" sz="1800" dirty="0">
                <a:sym typeface="Wingdings" pitchFamily="2" charset="2"/>
              </a:rPr>
              <a:t> s.c. IR magnets inside detector, focusing magnets much closer to IP</a:t>
            </a:r>
          </a:p>
          <a:p>
            <a:r>
              <a:rPr lang="en-US" sz="1800" dirty="0">
                <a:sym typeface="Wingdings" pitchFamily="2" charset="2"/>
              </a:rPr>
              <a:t>Synchrotron radiation from beam separation magnets passes through entire IR and is absorbed    far (30m) from IP</a:t>
            </a:r>
          </a:p>
          <a:p>
            <a:r>
              <a:rPr lang="en-US" sz="1800" dirty="0">
                <a:sym typeface="Wingdings" pitchFamily="2" charset="2"/>
              </a:rPr>
              <a:t>2001 Fall Re-commissioning</a:t>
            </a:r>
          </a:p>
          <a:p>
            <a:r>
              <a:rPr lang="en-US" sz="1800" dirty="0">
                <a:sym typeface="Wingdings" pitchFamily="2" charset="2"/>
              </a:rPr>
              <a:t>2002-2003 Resolving Detector Background Issues</a:t>
            </a:r>
          </a:p>
          <a:p>
            <a:r>
              <a:rPr lang="en-US" sz="1800" dirty="0">
                <a:sym typeface="Wingdings" pitchFamily="2" charset="2"/>
              </a:rPr>
              <a:t>2004-2007 Productive luminosity runs &gt;100 pb</a:t>
            </a:r>
            <a:r>
              <a:rPr lang="en-US" sz="1800" baseline="30000" dirty="0">
                <a:sym typeface="Wingdings" pitchFamily="2" charset="2"/>
              </a:rPr>
              <a:t>-1</a:t>
            </a:r>
            <a:r>
              <a:rPr lang="en-US" sz="1800" dirty="0">
                <a:sym typeface="Wingdings" pitchFamily="2" charset="2"/>
              </a:rPr>
              <a:t>y</a:t>
            </a:r>
            <a:r>
              <a:rPr lang="en-US" sz="1800" baseline="30000" dirty="0">
                <a:sym typeface="Wingdings" pitchFamily="2" charset="2"/>
              </a:rPr>
              <a:t>-1, </a:t>
            </a:r>
            <a:r>
              <a:rPr lang="en-US" sz="1800" dirty="0">
                <a:sym typeface="Wingdings" pitchFamily="2" charset="2"/>
              </a:rPr>
              <a:t>p-e+/e- ,long. Polarized leptons</a:t>
            </a:r>
          </a:p>
          <a:p>
            <a:r>
              <a:rPr lang="en-US" sz="1800" dirty="0">
                <a:sym typeface="Wingdings" pitchFamily="2" charset="2"/>
              </a:rPr>
              <a:t>Runs with varying proton energy: 450GeV-620GeV (F</a:t>
            </a:r>
            <a:r>
              <a:rPr lang="en-US" sz="1800" baseline="-25000" dirty="0">
                <a:sym typeface="Wingdings" pitchFamily="2" charset="2"/>
              </a:rPr>
              <a:t>L</a:t>
            </a:r>
            <a:r>
              <a:rPr lang="en-US" sz="1800" dirty="0">
                <a:sym typeface="Wingdings" pitchFamily="2" charset="2"/>
              </a:rPr>
              <a:t>)</a:t>
            </a:r>
            <a:endParaRPr lang="en-US" sz="1800" dirty="0"/>
          </a:p>
          <a:p>
            <a:pPr marL="0" indent="0"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buNone/>
            </a:pPr>
            <a:endParaRPr lang="en-US" sz="1900" baseline="30000" dirty="0">
              <a:sym typeface="Wingdings" pitchFamily="2" charset="2"/>
            </a:endParaRPr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42F1D-FE2C-4601-BB2E-656057FC8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8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570481" y="-24195"/>
            <a:ext cx="82342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3200" dirty="0">
                <a:solidFill>
                  <a:srgbClr val="FFFF99"/>
                </a:solidFill>
                <a:latin typeface="Times New Roman" charset="0"/>
              </a:rPr>
              <a:t>  </a:t>
            </a:r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HERA Collider Parameters</a:t>
            </a:r>
            <a:r>
              <a:rPr lang="de-DE" sz="3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*)</a:t>
            </a:r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30864" y="1152495"/>
            <a:ext cx="8536709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Protons per bunch </a:t>
            </a:r>
            <a:r>
              <a:rPr lang="en-US" dirty="0">
                <a:latin typeface="Times New Roman" charset="0"/>
              </a:rPr>
              <a:t>	</a:t>
            </a:r>
            <a:r>
              <a:rPr lang="en-US" dirty="0"/>
              <a:t>N</a:t>
            </a:r>
            <a:r>
              <a:rPr lang="en-US" baseline="-25000" dirty="0"/>
              <a:t>p</a:t>
            </a:r>
            <a:r>
              <a:rPr lang="en-US" baseline="30000" dirty="0"/>
              <a:t> </a:t>
            </a:r>
            <a:r>
              <a:rPr lang="en-US" dirty="0"/>
              <a:t>/ </a:t>
            </a:r>
            <a:r>
              <a:rPr lang="en-US" sz="1600" dirty="0"/>
              <a:t>10</a:t>
            </a:r>
            <a:r>
              <a:rPr lang="en-US" sz="1600" baseline="30000" dirty="0"/>
              <a:t>11</a:t>
            </a:r>
            <a:r>
              <a:rPr lang="en-US" baseline="30000" dirty="0"/>
              <a:t> 	</a:t>
            </a:r>
            <a:r>
              <a:rPr lang="en-US" b="1" baseline="30000" dirty="0"/>
              <a:t>	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                 1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Beam Energy                     E</a:t>
            </a:r>
            <a:r>
              <a:rPr lang="en-US" baseline="-25000" dirty="0"/>
              <a:t>p  </a:t>
            </a:r>
            <a:r>
              <a:rPr lang="en-US" dirty="0"/>
              <a:t>/  GeV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Normal. proton emittance </a:t>
            </a:r>
            <a:r>
              <a:rPr lang="en-US" dirty="0">
                <a:latin typeface="Times New Roman" charset="0"/>
              </a:rPr>
              <a:t>	</a:t>
            </a:r>
            <a:r>
              <a:rPr lang="en-US" dirty="0" err="1">
                <a:latin typeface="Symbol" pitchFamily="18" charset="2"/>
              </a:rPr>
              <a:t>e</a:t>
            </a:r>
            <a:r>
              <a:rPr lang="en-US" baseline="-25000" dirty="0" err="1"/>
              <a:t>N</a:t>
            </a:r>
            <a:r>
              <a:rPr lang="en-US" dirty="0"/>
              <a:t> </a:t>
            </a:r>
            <a:r>
              <a:rPr lang="en-US" sz="1600" dirty="0"/>
              <a:t>/ </a:t>
            </a:r>
            <a:r>
              <a:rPr lang="en-US" sz="1600" dirty="0">
                <a:latin typeface="Symbol" pitchFamily="18" charset="2"/>
              </a:rPr>
              <a:t>m</a:t>
            </a:r>
            <a:r>
              <a:rPr lang="en-US" sz="1600" dirty="0"/>
              <a:t>m</a:t>
            </a:r>
            <a:r>
              <a:rPr lang="en-US" dirty="0">
                <a:latin typeface="Times New Roman" charset="0"/>
              </a:rPr>
              <a:t>   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Proton b functions</a:t>
            </a:r>
            <a:r>
              <a:rPr lang="en-US" dirty="0">
                <a:latin typeface="Times New Roman" charset="0"/>
              </a:rPr>
              <a:t>	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baseline="30000" dirty="0">
                <a:latin typeface="Symbol" pitchFamily="18" charset="2"/>
              </a:rPr>
              <a:t>*</a:t>
            </a:r>
            <a:r>
              <a:rPr lang="en-US" baseline="-25000" dirty="0" err="1"/>
              <a:t>y,x</a:t>
            </a:r>
            <a:r>
              <a:rPr lang="en-US" baseline="-25000" dirty="0"/>
              <a:t>  </a:t>
            </a:r>
            <a:r>
              <a:rPr lang="en-US" sz="1600" dirty="0"/>
              <a:t>/ m</a:t>
            </a:r>
            <a:r>
              <a:rPr lang="en-US" dirty="0">
                <a:latin typeface="Times New Roman" charset="0"/>
              </a:rPr>
              <a:t>	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Leptons Current 	</a:t>
            </a:r>
            <a:r>
              <a:rPr lang="en-US" dirty="0">
                <a:latin typeface="Times New Roman" charset="0"/>
              </a:rPr>
              <a:t>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 mA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Lepton emittance</a:t>
            </a:r>
            <a:r>
              <a:rPr lang="en-US" dirty="0">
                <a:latin typeface="Times New Roman" charset="0"/>
              </a:rPr>
              <a:t>		</a:t>
            </a:r>
            <a:r>
              <a:rPr lang="en-US" dirty="0" err="1">
                <a:latin typeface="Symbol" pitchFamily="18" charset="2"/>
              </a:rPr>
              <a:t>e</a:t>
            </a:r>
            <a:r>
              <a:rPr lang="en-US" baseline="-25000" dirty="0" err="1">
                <a:latin typeface="Times New Roman" charset="0"/>
              </a:rPr>
              <a:t>e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sz="1600" dirty="0"/>
              <a:t>/ nm</a:t>
            </a:r>
            <a:endParaRPr lang="en-US" sz="1600" dirty="0">
              <a:latin typeface="Times New Roman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coll. Bunches</a:t>
            </a:r>
            <a:r>
              <a:rPr lang="en-US" dirty="0">
                <a:latin typeface="Times New Roman" charset="0"/>
              </a:rPr>
              <a:t>	</a:t>
            </a:r>
            <a:r>
              <a:rPr lang="en-US" dirty="0" err="1">
                <a:latin typeface="Times New Roman" charset="0"/>
              </a:rPr>
              <a:t>n</a:t>
            </a:r>
            <a:r>
              <a:rPr lang="en-US" baseline="-25000" dirty="0" err="1">
                <a:latin typeface="Times New Roman" charset="0"/>
              </a:rPr>
              <a:t>b</a:t>
            </a:r>
            <a:r>
              <a:rPr lang="en-US" baseline="-25000" dirty="0">
                <a:latin typeface="Times New Roman" charset="0"/>
              </a:rPr>
              <a:t>	</a:t>
            </a:r>
            <a:endParaRPr lang="en-US" dirty="0">
              <a:latin typeface="Times New Roman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e vert. bb tune shift/</a:t>
            </a:r>
            <a:r>
              <a:rPr lang="en-US" dirty="0" err="1"/>
              <a:t>ip</a:t>
            </a:r>
            <a:r>
              <a:rPr lang="en-US" dirty="0">
                <a:latin typeface="Times New Roman" charset="0"/>
              </a:rPr>
              <a:t>	</a:t>
            </a:r>
            <a:r>
              <a:rPr lang="en-US" dirty="0" err="1">
                <a:latin typeface="Symbol" pitchFamily="18" charset="2"/>
              </a:rPr>
              <a:t>Dn</a:t>
            </a:r>
            <a:r>
              <a:rPr lang="en-US" baseline="-25000" dirty="0" err="1">
                <a:latin typeface="Times New Roman" charset="0"/>
              </a:rPr>
              <a:t>ye</a:t>
            </a:r>
            <a:r>
              <a:rPr lang="en-US" dirty="0">
                <a:latin typeface="Times New Roman" charset="0"/>
              </a:rPr>
              <a:t> 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hor./vert. beam size at IP</a:t>
            </a:r>
            <a:r>
              <a:rPr lang="en-US" dirty="0">
                <a:latin typeface="Times New Roman" charset="0"/>
              </a:rPr>
              <a:t>	</a:t>
            </a:r>
            <a:r>
              <a:rPr lang="en-US" dirty="0" err="1">
                <a:latin typeface="Symbol" pitchFamily="18" charset="2"/>
              </a:rPr>
              <a:t>s</a:t>
            </a:r>
            <a:r>
              <a:rPr lang="en-US" baseline="-25000" dirty="0" err="1"/>
              <a:t>x,y,p,e</a:t>
            </a:r>
            <a:r>
              <a:rPr lang="en-US" baseline="-25000" dirty="0"/>
              <a:t> </a:t>
            </a:r>
            <a:r>
              <a:rPr lang="en-US" sz="1600" dirty="0"/>
              <a:t>/</a:t>
            </a:r>
            <a:r>
              <a:rPr lang="en-US" sz="1600" dirty="0">
                <a:latin typeface="Symbol" pitchFamily="18" charset="2"/>
              </a:rPr>
              <a:t>m</a:t>
            </a:r>
            <a:r>
              <a:rPr lang="en-US" sz="1600" dirty="0"/>
              <a:t>m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specific Luminosity	</a:t>
            </a:r>
            <a:r>
              <a:rPr lang="en-US" dirty="0">
                <a:latin typeface="Times New Roman" charset="0"/>
              </a:rPr>
              <a:t> </a:t>
            </a:r>
            <a:r>
              <a:rPr lang="en-US" dirty="0"/>
              <a:t>L</a:t>
            </a:r>
            <a:r>
              <a:rPr lang="en-US" baseline="-25000" dirty="0"/>
              <a:t>s</a:t>
            </a:r>
            <a:r>
              <a:rPr lang="en-US" dirty="0"/>
              <a:t> </a:t>
            </a:r>
            <a:r>
              <a:rPr lang="en-US" sz="1600" dirty="0"/>
              <a:t>/10</a:t>
            </a:r>
            <a:r>
              <a:rPr lang="en-US" sz="1600" baseline="30000" dirty="0"/>
              <a:t>30</a:t>
            </a:r>
            <a:r>
              <a:rPr lang="en-US" sz="1600" dirty="0"/>
              <a:t>cm</a:t>
            </a:r>
            <a:r>
              <a:rPr lang="en-US" sz="1600" baseline="30000" dirty="0"/>
              <a:t>-2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  <a:r>
              <a:rPr lang="en-US" sz="1600" dirty="0"/>
              <a:t>mA</a:t>
            </a:r>
            <a:r>
              <a:rPr lang="en-US" sz="1600" baseline="30000" dirty="0"/>
              <a:t>-2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/>
              <a:t>Luminosity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 IP   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	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 </a:t>
            </a:r>
            <a:r>
              <a:rPr lang="en-US" dirty="0"/>
              <a:t>/</a:t>
            </a:r>
            <a:r>
              <a:rPr lang="en-US" sz="1600" dirty="0"/>
              <a:t>10</a:t>
            </a:r>
            <a:r>
              <a:rPr lang="en-US" sz="1600" baseline="30000" dirty="0"/>
              <a:t>31</a:t>
            </a:r>
            <a:r>
              <a:rPr lang="en-US" sz="1600" dirty="0"/>
              <a:t>cm</a:t>
            </a:r>
            <a:r>
              <a:rPr lang="en-US" sz="1600" baseline="30000" dirty="0"/>
              <a:t>-2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 of IPs 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*) these are the parameters of HERA II after luminosity upgrade                    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167173" y="1280208"/>
            <a:ext cx="3200400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371600" lvl="3" indent="0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        0.85</a:t>
            </a:r>
            <a:r>
              <a:rPr lang="en-US" b="1" dirty="0">
                <a:latin typeface="Times New Roman" charset="0"/>
              </a:rPr>
              <a:t> </a:t>
            </a:r>
            <a:endParaRPr lang="en-US" b="1" baseline="30000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920                          </a:t>
            </a:r>
            <a:r>
              <a:rPr lang="en-US" b="1" dirty="0">
                <a:solidFill>
                  <a:srgbClr val="339933"/>
                </a:solidFill>
                <a:latin typeface="Times New Roman" charset="0"/>
              </a:rPr>
              <a:t> 920 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20</a:t>
            </a:r>
            <a:r>
              <a:rPr lang="en-US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   		</a:t>
            </a:r>
            <a:r>
              <a:rPr lang="en-US" b="1" dirty="0">
                <a:latin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(15-20)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0.18, 2.45   </a:t>
            </a:r>
            <a:r>
              <a:rPr lang="en-US" dirty="0">
                <a:latin typeface="Times New Roman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0.18, 2.45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58</a:t>
            </a:r>
            <a:r>
              <a:rPr lang="en-US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              	</a:t>
            </a:r>
            <a:r>
              <a:rPr lang="en-US" b="1" dirty="0">
                <a:latin typeface="Times New Roman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50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20</a:t>
            </a:r>
            <a:r>
              <a:rPr lang="en-US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             	</a:t>
            </a:r>
            <a:r>
              <a:rPr lang="en-US" b="1" dirty="0">
                <a:latin typeface="Times New Roman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20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174</a:t>
            </a:r>
            <a:r>
              <a:rPr lang="en-US" dirty="0">
                <a:latin typeface="Times New Roman" charset="0"/>
              </a:rPr>
              <a:t>		 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174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0.045</a:t>
            </a:r>
            <a:r>
              <a:rPr lang="en-US" dirty="0">
                <a:latin typeface="Times New Roman" charset="0"/>
              </a:rPr>
              <a:t>                   	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0.050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114 x 30                   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112 x 25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1.8</a:t>
            </a:r>
            <a:r>
              <a:rPr lang="en-US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                       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    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2.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7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                               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5.4</a:t>
            </a:r>
            <a:endParaRPr lang="en-US" b="1" baseline="30000" dirty="0">
              <a:solidFill>
                <a:srgbClr val="FF0000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Times New Roman" charset="0"/>
              </a:rPr>
              <a:t>2</a:t>
            </a:r>
            <a:r>
              <a:rPr lang="en-US" b="1" dirty="0">
                <a:solidFill>
                  <a:srgbClr val="339933"/>
                </a:solidFill>
                <a:latin typeface="Times New Roman" charset="0"/>
              </a:rPr>
              <a:t>                                2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08394" y="614288"/>
            <a:ext cx="8723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Parameter                         Symbol/unit                     Design Value        Achieved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936808" y="1022028"/>
            <a:ext cx="80772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A00BBCBB-EC02-4013-A080-7FC67EE997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499" y="6128620"/>
            <a:ext cx="80772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47C46-8F6F-4310-A549-B8612547DADA}"/>
              </a:ext>
            </a:extLst>
          </p:cNvPr>
          <p:cNvSpPr txBox="1"/>
          <p:nvPr/>
        </p:nvSpPr>
        <p:spPr>
          <a:xfrm>
            <a:off x="9652543" y="1280208"/>
            <a:ext cx="2293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Center of mass energy:318 GeV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Total vertical Beam-Beam Tune shift e:  0.1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7A8D9-9B97-4AAC-8F3C-4C2F858E5CEF}"/>
              </a:ext>
            </a:extLst>
          </p:cNvPr>
          <p:cNvSpPr txBox="1"/>
          <p:nvPr/>
        </p:nvSpPr>
        <p:spPr>
          <a:xfrm>
            <a:off x="9408052" y="4043898"/>
            <a:ext cx="241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Note</a:t>
            </a:r>
            <a:r>
              <a:rPr lang="en-US" dirty="0"/>
              <a:t>: Total vertical bb </a:t>
            </a:r>
            <a:r>
              <a:rPr lang="en-US" dirty="0" err="1"/>
              <a:t>tuneshift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</a:rPr>
              <a:t>Dn</a:t>
            </a:r>
            <a:r>
              <a:rPr lang="en-US" b="1" baseline="-25000" dirty="0" err="1">
                <a:solidFill>
                  <a:srgbClr val="FF0000"/>
                </a:solidFill>
              </a:rPr>
              <a:t>y</a:t>
            </a:r>
            <a:r>
              <a:rPr lang="en-US" b="1" dirty="0">
                <a:solidFill>
                  <a:srgbClr val="FF0000"/>
                </a:solidFill>
              </a:rPr>
              <a:t>= 0.1</a:t>
            </a:r>
          </a:p>
          <a:p>
            <a:r>
              <a:rPr lang="en-US" dirty="0"/>
              <a:t>like ESR!</a:t>
            </a:r>
          </a:p>
        </p:txBody>
      </p:sp>
    </p:spTree>
    <p:extLst>
      <p:ext uri="{BB962C8B-B14F-4D97-AF65-F5344CB8AC3E}">
        <p14:creationId xmlns:p14="http://schemas.microsoft.com/office/powerpoint/2010/main" val="3696868211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3427D074E70440B00EEC3E328AC0F1" ma:contentTypeVersion="16" ma:contentTypeDescription="Create a new document." ma:contentTypeScope="" ma:versionID="ab66e9741cf0bc45044285b86fb0e50f">
  <xsd:schema xmlns:xsd="http://www.w3.org/2001/XMLSchema" xmlns:xs="http://www.w3.org/2001/XMLSchema" xmlns:p="http://schemas.microsoft.com/office/2006/metadata/properties" xmlns:ns3="84c29d38-3c19-4719-bea9-072052415c85" xmlns:ns4="162ab81b-5af2-4a13-9109-3ce176e5a1e9" targetNamespace="http://schemas.microsoft.com/office/2006/metadata/properties" ma:root="true" ma:fieldsID="40ba04d9cc70e4add54ef8451cf1e85d" ns3:_="" ns4:_="">
    <xsd:import namespace="84c29d38-3c19-4719-bea9-072052415c85"/>
    <xsd:import namespace="162ab81b-5af2-4a13-9109-3ce176e5a1e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c29d38-3c19-4719-bea9-072052415c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2ab81b-5af2-4a13-9109-3ce176e5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4c29d38-3c19-4719-bea9-072052415c85" xsi:nil="true"/>
  </documentManagement>
</p:properties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348D5C-CB08-4F96-AC52-0ACB1D90E3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c29d38-3c19-4719-bea9-072052415c85"/>
    <ds:schemaRef ds:uri="162ab81b-5af2-4a13-9109-3ce176e5a1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84c29d38-3c19-4719-bea9-072052415c85"/>
    <ds:schemaRef ds:uri="http://purl.org/dc/elements/1.1/"/>
    <ds:schemaRef ds:uri="162ab81b-5af2-4a13-9109-3ce176e5a1e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EIC_PPT_Template_Widescreen_0923</Template>
  <TotalTime>10364</TotalTime>
  <Words>2076</Words>
  <Application>Microsoft Office PowerPoint</Application>
  <PresentationFormat>Widescreen</PresentationFormat>
  <Paragraphs>253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Courier New</vt:lpstr>
      <vt:lpstr>Symbol</vt:lpstr>
      <vt:lpstr>Times New Roman</vt:lpstr>
      <vt:lpstr>Wingdings</vt:lpstr>
      <vt:lpstr>BNL</vt:lpstr>
      <vt:lpstr>Experience from Buiding and Operating the HERA Lepton-Proton Collider </vt:lpstr>
      <vt:lpstr>Outline</vt:lpstr>
      <vt:lpstr>Ideas on Lepton-Hadron Colliders as early as 1972</vt:lpstr>
      <vt:lpstr>HERA-Model</vt:lpstr>
      <vt:lpstr>HERA </vt:lpstr>
      <vt:lpstr>HERA Overview</vt:lpstr>
      <vt:lpstr>HERA Physics Case and Motivation</vt:lpstr>
      <vt:lpstr>HERA Chronology</vt:lpstr>
      <vt:lpstr>PowerPoint Presentation</vt:lpstr>
      <vt:lpstr>PowerPoint Presentation</vt:lpstr>
      <vt:lpstr>PowerPoint Presentation</vt:lpstr>
      <vt:lpstr>PowerPoint Presentation</vt:lpstr>
      <vt:lpstr>   Detectors with Accelerator Magnets Inside</vt:lpstr>
      <vt:lpstr>HERA RF System</vt:lpstr>
      <vt:lpstr>HERA Superconducting 500 MHz RF System</vt:lpstr>
      <vt:lpstr>HERA Spin Rotators Around 3 Experiments</vt:lpstr>
      <vt:lpstr>Operations  1992-2007</vt:lpstr>
      <vt:lpstr>               HERA Luminosity Production</vt:lpstr>
      <vt:lpstr>Beam Polarization with 3 Rotator Pairs</vt:lpstr>
      <vt:lpstr>Experimental Backgrounds</vt:lpstr>
      <vt:lpstr>PowerPoint Presentation</vt:lpstr>
      <vt:lpstr>Vacuum Pressure in the Interaction Region</vt:lpstr>
      <vt:lpstr>            Slow improvement of IR vacuum</vt:lpstr>
      <vt:lpstr>Conclusions for EIC Backgrounds</vt:lpstr>
      <vt:lpstr>PowerPoint Presentation</vt:lpstr>
      <vt:lpstr>Summary</vt:lpstr>
      <vt:lpstr>PowerPoint Presentation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Thelen, Mary Ellen</dc:creator>
  <cp:keywords/>
  <dc:description/>
  <cp:lastModifiedBy>Willeke, Ferdinand</cp:lastModifiedBy>
  <cp:revision>19</cp:revision>
  <dcterms:created xsi:type="dcterms:W3CDTF">2023-09-12T20:39:44Z</dcterms:created>
  <dcterms:modified xsi:type="dcterms:W3CDTF">2025-08-26T17:35:18Z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0x010100AB3427D074E70440B00EEC3E328AC0F1</vt:lpwstr>
  </property>
  <property fmtid="{D5CDD505-2E9C-101B-9397-08002B2CF9AE}" pid="3" name="MediaServiceImageTags">
    <vt:lpwstr/>
  </property>
</Properties>
</file>