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284" r:id="rId2"/>
    <p:sldId id="256" r:id="rId3"/>
    <p:sldId id="257" r:id="rId4"/>
    <p:sldId id="2281" r:id="rId5"/>
    <p:sldId id="2282" r:id="rId6"/>
    <p:sldId id="258" r:id="rId7"/>
    <p:sldId id="2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7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23:39:45.87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0,'4816'122'0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3T23:39:48.09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0 163,'267'-23,"-140"7,668-28,2 44,-346 2,-100 14,487 30,-812-46,334-20,131-63,-388 66,1 4,201 2,-283 11,1 0,38 4,-37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3T23:39:49.89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1 103,'16'-1,"0"0,31-8,12-1,319-12,-78 7,-141 1,358-17,-70 48,-366-12,28 4,48 2,-156-11,416 16,-321-8,226 26,-263-30,95-3,-74-3,110 0,269 4,-281 8,122 1,-97-12,-179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3T23:39:51.01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0,'2204'0,"-1695"22,-7 29,-58-10,-403-37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3T23:40:43.636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1,'33'0,"20"0,0 1,56 10,-54-4,-1-4,87-3,-47-2,556 2,-633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BC0A-93F9-4CD3-80AC-4B7E9A3D82FF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6D0FD-D456-4474-A6A1-907231BD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7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199B-C4A8-6607-B8BC-D3D781706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8C545-8570-9DC4-D167-30912F330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1343C-8CA7-F0AF-52E5-3FE5D5D6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0D060-1DFE-BB47-BC71-12211292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59681-6812-15FB-E402-D695DA8C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CDB-C23F-7EA7-FB45-8C6F3F3C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2AAB1-0EE0-6B9C-E999-4AB74505C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18DFB-8A85-D2DD-FA8D-BAFCE136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79A8F-2517-D95F-23E9-BBE4BBD3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EC201-A243-6924-E6B8-934FA64C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7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E855C-AFF1-C081-5A5F-DBA616724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D88A7-A2BE-519B-69A2-593778683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ED16A-8E7A-A3A7-FFAC-13315103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067CF-1D4B-44EA-1385-F889191C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9A4F4-A259-AD37-9F01-C0A93BE6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9266-321E-309C-0E06-1551CD91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40143-3F5C-1D67-C8DE-C0DC454B4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F3EB1-4C0D-E018-F7A8-1294F8D7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EF140-CCA3-C067-0AE2-B0D5589C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66679-E41B-8A65-0662-EB1A07B4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9743-49AC-3899-1F7E-618B1D93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D399-97D1-70CE-17FD-70B7FFEFF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E0AC6-9D07-59D8-19DF-71F19024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E3181-17B5-7104-5479-5D629E8D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785A-4BA6-A783-5900-FAF3D164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A21F-9542-F2D4-9AF2-3E658F0A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33F7-5A24-32B9-272C-BDFB17777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4CEF2-8E66-265B-93D7-C64AAC47D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B4470-BE81-8DEB-252D-2BA80274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A0F39-77A9-05D3-BCA6-58378F1A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3B8C2-F0A4-31E9-9D42-2612FEFC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3BBC-19FB-68E1-E659-BAE22A7A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12C8B-BD89-B655-2070-34BE242AD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A95C0-693A-8256-8A03-CACDBE264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107D39-8A49-7DCB-46DC-77DB308CB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74DFD-FB7C-578E-A3AF-CE37BC0EB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FA6B45-B1EF-3A5C-6928-0A469F5F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EAC12-AAE2-A9C3-4889-E2D3921C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1329C-2DEC-6B70-6063-761DDD56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9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5D08-8B64-B7BA-7752-012DB4DD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AA367-BE9F-7874-5C4D-47D834C4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4FB-4914-0FCF-CE89-E995260E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3581D-D20C-8518-E4C5-982EF927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3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F9CBC-1DF0-35BA-58A7-49D1D53D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5CF55-6B83-D022-E064-2AC97A07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12B0F-225C-7DAE-39E2-A6017DBE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422D-DBF3-E89C-BCCD-E38478ED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E546F-7E62-FEE0-A2F4-B57516FC3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222B8-6D9F-196C-5B8F-346FCD90B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C9651-C048-0C43-4B8C-B4F973E7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48F08-594F-E946-244D-09D5328A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18DBC-F184-2ACF-AB96-5F67A713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E1AC-06F4-0471-44DE-5E169920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78276-CF87-3FE9-F4AB-8C2F60E9C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AC3E-6745-14EE-2A54-4C5639163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81387-B935-BC24-7E9D-167A86BD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1AC8D-3708-B4B5-1CDC-505FCA3C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CE2AF-ADC7-76F9-A0DE-E5DF9293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EC18BB-FF91-A19C-461C-5960E7CD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0C1B5-6417-FF2B-D452-703C14F91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6A719-5364-8B56-5C54-A1B772C5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8/14/2025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1A646-DC29-1691-746E-99E1735EA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E4FCA-4706-C1FA-A0FD-250E4D452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C0D95-6D77-4CE7-AA17-9AB21618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8CC8-8F15-3E88-E447-717B573F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 and DAQ WG 8/14/2025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14305-1867-4554-2398-F38FC700D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3435" cy="4351338"/>
          </a:xfrm>
        </p:spPr>
        <p:txBody>
          <a:bodyPr/>
          <a:lstStyle/>
          <a:p>
            <a:r>
              <a:rPr lang="en-US" dirty="0"/>
              <a:t>News / Announcements</a:t>
            </a:r>
          </a:p>
          <a:p>
            <a:pPr lvl="1"/>
            <a:r>
              <a:rPr lang="en-US" dirty="0"/>
              <a:t>DAQ PDR3 scheduled for Sept 3-4.  Speakers should have been contacted already.    “Full Slide Page Turn” August 25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Next week meeting?</a:t>
            </a:r>
          </a:p>
          <a:p>
            <a:pPr lvl="1"/>
            <a:r>
              <a:rPr lang="en-US" dirty="0"/>
              <a:t>Other Business?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D8AA-E647-1ED7-30C7-DFCE444A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04B18-91A0-4B5D-40E3-82243F6B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3FD11-95D5-858E-53C5-319F4BB5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1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653522-3A5E-21A1-CE88-A5D29D5A3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1" y="2279166"/>
            <a:ext cx="6278708" cy="4437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F29C0-CF29-A3CA-FC68-099818BB0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938" y="2279166"/>
            <a:ext cx="6114341" cy="4437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0AEB00-FA1D-E166-E8EE-C2E2F7F7E2BB}"/>
              </a:ext>
            </a:extLst>
          </p:cNvPr>
          <p:cNvSpPr txBox="1"/>
          <p:nvPr/>
        </p:nvSpPr>
        <p:spPr>
          <a:xfrm>
            <a:off x="291993" y="315045"/>
            <a:ext cx="100725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much rack space do we need for RDOs, Networks, Fibers?</a:t>
            </a:r>
          </a:p>
          <a:p>
            <a:r>
              <a:rPr lang="en-US" sz="2800" dirty="0"/>
              <a:t>What are the details of the fiber Routing for the central detector?</a:t>
            </a:r>
          </a:p>
          <a:p>
            <a:r>
              <a:rPr lang="en-US" sz="2800" dirty="0"/>
              <a:t>What are the services we need for the platform electronics?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E8867B2-05D1-3B7D-B6B2-2E138307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3D8B62-9262-08F6-5624-CCADEE27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3215903-AB2D-7F3A-906A-6B7BBA3C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AB31A-EE2B-D6DE-759A-D4FAC20AD129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Tims Space Estimates for south platform Racks: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A879A-2FFC-ED97-6070-C618D5152864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Tim’s Estimates: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STAR: 48 Racks Available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EPIC: 45 Racks Available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              :  6/Row level </a:t>
            </a:r>
            <a:r>
              <a:rPr lang="en-US" sz="2200" dirty="0" err="1"/>
              <a:t>level</a:t>
            </a: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              :  7/row upper level</a:t>
            </a:r>
          </a:p>
          <a:p>
            <a:pPr marL="230188" indent="-2301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Fiber: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2 network racks, one on each level</a:t>
            </a:r>
          </a:p>
          <a:p>
            <a:pPr marL="230188" indent="-2301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RDO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SVT – 75u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 err="1"/>
              <a:t>EcalEndcapP</a:t>
            </a:r>
            <a:r>
              <a:rPr lang="en-US" sz="1300" dirty="0"/>
              <a:t> – 2 x crates TBD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Potential Extra Space TBD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23 Racks used for itemized non-RDO electronics by Tim Camarda</a:t>
            </a:r>
            <a:endParaRPr lang="en-US" sz="2200" dirty="0"/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3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44726-884C-03F2-4146-7F0B209C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78699"/>
            <a:ext cx="6903720" cy="3900601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72A98F-CE0F-9C1A-1434-999B0DF4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76EAF4-643F-A556-7C60-4DDCF9FC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E5C7C3-03B0-DFF6-BBC6-89B49826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4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8C339-D3A4-17E2-D827-F12483016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446585-427C-2358-0BB2-4BF06537F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62" y="944721"/>
            <a:ext cx="10497089" cy="4178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0F883D-2105-6D12-9A0B-60A1AF25DFC1}"/>
              </a:ext>
            </a:extLst>
          </p:cNvPr>
          <p:cNvSpPr txBox="1"/>
          <p:nvPr/>
        </p:nvSpPr>
        <p:spPr>
          <a:xfrm>
            <a:off x="621792" y="373075"/>
            <a:ext cx="381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RDOs On South Platform: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CE3B906-7F32-F135-B173-13601545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43587DA-5D7C-FB29-D8C9-0815C20F0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A36B02-513D-B463-B9C7-CCEE252D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7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8B0E1-AE0B-5EC3-399E-9462B9B19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F9678A-FFEA-7669-D876-ABF5A19C1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835843"/>
            <a:ext cx="10497089" cy="4178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EF27CB-CC49-4FB2-564F-13F4CABE5CB1}"/>
              </a:ext>
            </a:extLst>
          </p:cNvPr>
          <p:cNvSpPr txBox="1"/>
          <p:nvPr/>
        </p:nvSpPr>
        <p:spPr>
          <a:xfrm>
            <a:off x="621792" y="373075"/>
            <a:ext cx="381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RDOs On South Platform: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4E67B3-BEE1-D697-7A37-A5E34D21E7F8}"/>
              </a:ext>
            </a:extLst>
          </p:cNvPr>
          <p:cNvSpPr txBox="1"/>
          <p:nvPr/>
        </p:nvSpPr>
        <p:spPr>
          <a:xfrm>
            <a:off x="7242047" y="2648102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2088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2585F7-7F7D-25E9-4B31-53C992901F6E}"/>
              </a:ext>
            </a:extLst>
          </p:cNvPr>
          <p:cNvSpPr txBox="1"/>
          <p:nvPr/>
        </p:nvSpPr>
        <p:spPr>
          <a:xfrm>
            <a:off x="621792" y="5196264"/>
            <a:ext cx="4096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 Tracking </a:t>
            </a:r>
            <a:r>
              <a:rPr lang="en-US" dirty="0">
                <a:sym typeface="Wingdings" panose="05000000000000000000" pitchFamily="2" charset="2"/>
              </a:rPr>
              <a:t> RDO 488 if 12:1 reduction</a:t>
            </a:r>
          </a:p>
          <a:p>
            <a:r>
              <a:rPr lang="en-US" dirty="0"/>
              <a:t>		270 if 16:1 reduction</a:t>
            </a:r>
          </a:p>
          <a:p>
            <a:r>
              <a:rPr lang="en-US" dirty="0"/>
              <a:t>		135 if 32:1 reduction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47FA631-EC77-23AE-B3B6-57002A6C7681}"/>
                  </a:ext>
                </a:extLst>
              </p14:cNvPr>
              <p14:cNvContentPartPr/>
              <p14:nvPr/>
            </p14:nvContentPartPr>
            <p14:xfrm>
              <a:off x="7615051" y="4184006"/>
              <a:ext cx="1733760" cy="44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47FA631-EC77-23AE-B3B6-57002A6C76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1051" y="4076366"/>
                <a:ext cx="18414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70B2217-767D-DF0F-492D-5EBE4DD24311}"/>
                  </a:ext>
                </a:extLst>
              </p14:cNvPr>
              <p14:cNvContentPartPr/>
              <p14:nvPr/>
            </p14:nvContentPartPr>
            <p14:xfrm>
              <a:off x="7600291" y="3935246"/>
              <a:ext cx="1852200" cy="59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70B2217-767D-DF0F-492D-5EBE4DD243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6291" y="3827246"/>
                <a:ext cx="19598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87931A7-4854-C820-E77F-457A66DBD911}"/>
                  </a:ext>
                </a:extLst>
              </p14:cNvPr>
              <p14:cNvContentPartPr/>
              <p14:nvPr/>
            </p14:nvContentPartPr>
            <p14:xfrm>
              <a:off x="7746451" y="3598646"/>
              <a:ext cx="1717200" cy="45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87931A7-4854-C820-E77F-457A66DBD9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92811" y="3490646"/>
                <a:ext cx="18248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F008124-5234-A28A-40A3-B1805A5045CC}"/>
                  </a:ext>
                </a:extLst>
              </p14:cNvPr>
              <p14:cNvContentPartPr/>
              <p14:nvPr/>
            </p14:nvContentPartPr>
            <p14:xfrm>
              <a:off x="7819531" y="3847766"/>
              <a:ext cx="1332360" cy="424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F008124-5234-A28A-40A3-B1805A5045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65891" y="3739766"/>
                <a:ext cx="14400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ADD0CF8-DBAB-8560-B180-BD46677EB0E6}"/>
                  </a:ext>
                </a:extLst>
              </p14:cNvPr>
              <p14:cNvContentPartPr/>
              <p14:nvPr/>
            </p14:nvContentPartPr>
            <p14:xfrm>
              <a:off x="7966051" y="3298766"/>
              <a:ext cx="453240" cy="86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ADD0CF8-DBAB-8560-B180-BD46677EB0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12051" y="3191126"/>
                <a:ext cx="560880" cy="22428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D2E452D9-8706-BAC4-89D7-7672ED172AC9}"/>
              </a:ext>
            </a:extLst>
          </p:cNvPr>
          <p:cNvSpPr txBox="1"/>
          <p:nvPr/>
        </p:nvSpPr>
        <p:spPr>
          <a:xfrm>
            <a:off x="6298864" y="5334764"/>
            <a:ext cx="4395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 Platform RDO:                    865 – 1218</a:t>
            </a:r>
          </a:p>
          <a:p>
            <a:r>
              <a:rPr lang="en-US" dirty="0"/>
              <a:t>South Platform - DAQ Fibers:    3515 – 9243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311985CA-1581-8A09-52BD-F6B71991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63BF3355-6232-AA69-57C0-430A38A3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F0176945-F6D7-564C-F646-6D6A9508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7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A1FEF-A75C-CC45-51C6-6D6EB573160F}"/>
              </a:ext>
            </a:extLst>
          </p:cNvPr>
          <p:cNvSpPr txBox="1"/>
          <p:nvPr/>
        </p:nvSpPr>
        <p:spPr>
          <a:xfrm>
            <a:off x="914877" y="2720940"/>
            <a:ext cx="847142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6u, 20 slot Crates,  with 6 crates / rack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i="1" dirty="0">
                <a:sym typeface="Wingdings" panose="05000000000000000000" pitchFamily="2" charset="2"/>
              </a:rPr>
              <a:t>  44 – 61 Crates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	 8 – 11 Racks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For Fiber:    Assuming bundles run to South Platform</a:t>
            </a:r>
          </a:p>
          <a:p>
            <a:r>
              <a:rPr lang="en-US" dirty="0">
                <a:sym typeface="Wingdings" panose="05000000000000000000" pitchFamily="2" charset="2"/>
              </a:rPr>
              <a:t>	    All fibers placed on single port 1u 48 port patch panels/w  40 panels/rack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b="1" i="1" dirty="0">
                <a:sym typeface="Wingdings" panose="05000000000000000000" pitchFamily="2" charset="2"/>
              </a:rPr>
              <a:t> 2 – 5 racks of patch panels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How much space needed for services?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D8AD9-E28F-7384-9FDC-024D64275A7D}"/>
              </a:ext>
            </a:extLst>
          </p:cNvPr>
          <p:cNvSpPr txBox="1"/>
          <p:nvPr/>
        </p:nvSpPr>
        <p:spPr>
          <a:xfrm>
            <a:off x="966083" y="1538175"/>
            <a:ext cx="439504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South Platform RDO:       865 – 1218</a:t>
            </a:r>
          </a:p>
          <a:p>
            <a:r>
              <a:rPr lang="en-US" dirty="0"/>
              <a:t>South Platform - DAQ Fibers:    3515 – 9243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E5BE4-42BD-C20E-5ECC-D9BAA709E1BE}"/>
              </a:ext>
            </a:extLst>
          </p:cNvPr>
          <p:cNvSpPr txBox="1"/>
          <p:nvPr/>
        </p:nvSpPr>
        <p:spPr>
          <a:xfrm>
            <a:off x="454018" y="416966"/>
            <a:ext cx="6350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Order of magnitude space required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F846E-1EB3-86BC-3C1A-5CBCBBF4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3CC18-4F78-582A-6E49-E805553C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8A115-4BB6-529F-B335-4620F9FF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4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557252-828C-95EE-8D45-F4F64AECCE65}"/>
              </a:ext>
            </a:extLst>
          </p:cNvPr>
          <p:cNvSpPr txBox="1"/>
          <p:nvPr/>
        </p:nvSpPr>
        <p:spPr>
          <a:xfrm>
            <a:off x="1183234" y="700431"/>
            <a:ext cx="97676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Discussion:</a:t>
            </a:r>
          </a:p>
          <a:p>
            <a:endParaRPr lang="en-US" dirty="0"/>
          </a:p>
          <a:p>
            <a:r>
              <a:rPr lang="en-US" dirty="0"/>
              <a:t>What should the Packaging of the RDOs be?</a:t>
            </a:r>
          </a:p>
          <a:p>
            <a:endParaRPr lang="en-US" dirty="0"/>
          </a:p>
          <a:p>
            <a:r>
              <a:rPr lang="en-US" dirty="0"/>
              <a:t>What Services do we need?  Is air cooling enough?  Does it affect AC needs?</a:t>
            </a:r>
          </a:p>
          <a:p>
            <a:endParaRPr lang="en-US" dirty="0"/>
          </a:p>
          <a:p>
            <a:r>
              <a:rPr lang="en-US" dirty="0"/>
              <a:t>Our initial plan for fiber routing is: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Fiber Bundles from DAQ room terminated in patch panels at the South Platform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Individual fibers to be run from DAQ patch to RDOs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Individual fibers to be run from DAQ patch to detector patch panels for on-detector FEBs/RDOs</a:t>
            </a:r>
          </a:p>
          <a:p>
            <a:pPr marL="800100" lvl="1" indent="-342900">
              <a:buFont typeface="+mj-lt"/>
              <a:buAutoNum type="alphaUcPeriod"/>
            </a:pPr>
            <a:endParaRPr lang="en-US" dirty="0"/>
          </a:p>
          <a:p>
            <a:r>
              <a:rPr lang="en-US" dirty="0"/>
              <a:t>Is this reasonable?   Should multi-fiber bundles be patched rather than single fibers?  Some combination?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9D47B-FE47-1820-CBDE-C8E4F244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488A3-3E4F-3890-0A8C-FA5BF84C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DFE62-7C48-3C00-EC77-8EB6FE01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0D95-6D77-4CE7-AA17-9AB2161822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0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427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Office Theme</vt:lpstr>
      <vt:lpstr>Electronics and DAQ WG 8/14/2025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Landgraf</dc:creator>
  <cp:lastModifiedBy>Jeff Landgraf</cp:lastModifiedBy>
  <cp:revision>1</cp:revision>
  <dcterms:created xsi:type="dcterms:W3CDTF">2025-08-13T17:25:26Z</dcterms:created>
  <dcterms:modified xsi:type="dcterms:W3CDTF">2025-08-14T00:17:44Z</dcterms:modified>
</cp:coreProperties>
</file>