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4" autoAdjust="0"/>
    <p:restoredTop sz="94651" autoAdjust="0"/>
  </p:normalViewPr>
  <p:slideViewPr>
    <p:cSldViewPr snapToGrid="0">
      <p:cViewPr varScale="1">
        <p:scale>
          <a:sx n="75" d="100"/>
          <a:sy n="75" d="100"/>
        </p:scale>
        <p:origin x="8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A75C66-027B-4A37-8156-56D52881D36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7B5155-8270-4247-A3F5-42B9927A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9C3E82-846D-45A6-AB20-AD72D47C87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2429B-1FC0-40F3-8EBB-BAF3D32A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JLab_logo_text_whit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>
            <a:fillRect/>
          </a:stretch>
        </p:blipFill>
        <p:spPr bwMode="auto">
          <a:xfrm>
            <a:off x="9972675" y="6405005"/>
            <a:ext cx="2166454" cy="44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346" y="64896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929" y="640500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167" y="301963"/>
            <a:ext cx="3351815" cy="48034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 dirty="0" smtClean="0"/>
              <a:t>. The </a:t>
            </a:r>
            <a:r>
              <a:rPr lang="en-US" b="1" dirty="0" smtClean="0"/>
              <a:t>FMC adaptor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3813" r="14691" b="1549"/>
          <a:stretch/>
        </p:blipFill>
        <p:spPr>
          <a:xfrm>
            <a:off x="7033785" y="-1040321"/>
            <a:ext cx="3733744" cy="6375305"/>
          </a:xfrm>
          <a:prstGeom prst="rect">
            <a:avLst/>
          </a:prstGeom>
          <a:scene3d>
            <a:camera prst="orthographicFront">
              <a:rot lat="0" lon="0" rev="16260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3618"/>
          <a:stretch/>
        </p:blipFill>
        <p:spPr>
          <a:xfrm>
            <a:off x="5691717" y="4042804"/>
            <a:ext cx="2906183" cy="2362201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90730" y="1624111"/>
            <a:ext cx="51591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 pieces were received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Five pieces were tested;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of them do not have the SMA connectors and the I2C connector, so that the board can fit into single-width slots;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04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167" y="301963"/>
            <a:ext cx="3902533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b="1" dirty="0" smtClean="0"/>
              <a:t>The clock test setup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3" y="1305983"/>
            <a:ext cx="4627033" cy="3208867"/>
          </a:xfrm>
          <a:prstGeom prst="rect">
            <a:avLst/>
          </a:prstGeom>
          <a:scene3d>
            <a:camera prst="orthographicFront">
              <a:rot lat="0" lon="0" rev="12300001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68012"/>
            <a:ext cx="4762500" cy="3585633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1846790" y="5272438"/>
            <a:ext cx="306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Si5395 is in </a:t>
            </a:r>
            <a:r>
              <a:rPr lang="en-US" sz="2400" dirty="0" err="1" smtClean="0"/>
              <a:t>LOL_holdover</a:t>
            </a:r>
            <a:r>
              <a:rPr lang="en-US" sz="2400" dirty="0" smtClean="0"/>
              <a:t> mode, (system clock source)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35300" y="3263900"/>
            <a:ext cx="850900" cy="2120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80100" y="4878738"/>
            <a:ext cx="306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Si5395 is in “DAM” mode, with fiber input (19.7 MHz)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662209" y="2806700"/>
            <a:ext cx="868891" cy="2211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6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167" y="301963"/>
            <a:ext cx="3902533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b="1" dirty="0" smtClean="0"/>
              <a:t>The clock test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6800" r="2492" b="16000"/>
          <a:stretch/>
        </p:blipFill>
        <p:spPr>
          <a:xfrm>
            <a:off x="877335" y="1151644"/>
            <a:ext cx="7160729" cy="4291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1908" y="966978"/>
            <a:ext cx="36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phase of the two Si5395 outputs: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4700" y="1574800"/>
            <a:ext cx="3076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13.6842 ns ± 1 ps</a:t>
            </a:r>
          </a:p>
          <a:p>
            <a:r>
              <a:rPr lang="en-US" sz="3200" dirty="0" smtClean="0"/>
              <a:t>FWHM: ~5 ps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28443" y="1862137"/>
            <a:ext cx="68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ps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12556" y="2283142"/>
            <a:ext cx="732508" cy="28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9767" y="555963"/>
            <a:ext cx="7293433" cy="48034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3. Some </a:t>
            </a:r>
            <a:r>
              <a:rPr lang="en-US" b="1" dirty="0" err="1" smtClean="0"/>
              <a:t>pico</a:t>
            </a:r>
            <a:r>
              <a:rPr lang="en-US" b="1" dirty="0" smtClean="0"/>
              <a:t>/micro/</a:t>
            </a:r>
            <a:r>
              <a:rPr lang="en-US" b="1" dirty="0" err="1" smtClean="0"/>
              <a:t>miniDAQ</a:t>
            </a:r>
            <a:r>
              <a:rPr lang="en-US" b="1" dirty="0" smtClean="0"/>
              <a:t> related information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9900" y="1435100"/>
            <a:ext cx="473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price of ALINX’s boards:</a:t>
            </a:r>
          </a:p>
          <a:p>
            <a:r>
              <a:rPr lang="en-US" sz="2400" dirty="0" smtClean="0"/>
              <a:t>AXAU15: $556</a:t>
            </a:r>
          </a:p>
          <a:p>
            <a:endParaRPr lang="en-US" sz="2400" dirty="0"/>
          </a:p>
          <a:p>
            <a:r>
              <a:rPr lang="en-US" sz="2400" dirty="0" smtClean="0"/>
              <a:t>The ACAU15 SOM ($334) is included.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5829" b="15981"/>
          <a:stretch/>
        </p:blipFill>
        <p:spPr>
          <a:xfrm>
            <a:off x="1041345" y="1186324"/>
            <a:ext cx="5549956" cy="31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9767" y="555963"/>
            <a:ext cx="7293433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3. ACAU25-JL SOM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r="5555"/>
          <a:stretch/>
        </p:blipFill>
        <p:spPr>
          <a:xfrm>
            <a:off x="1828799" y="1036312"/>
            <a:ext cx="2362201" cy="18203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3400" y="1036312"/>
            <a:ext cx="197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ACAU15</a:t>
            </a:r>
            <a:r>
              <a:rPr lang="en-US" sz="2400" dirty="0"/>
              <a:t>: </a:t>
            </a:r>
            <a:r>
              <a:rPr lang="en-US" sz="2400" dirty="0" smtClean="0"/>
              <a:t>$334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r="5555"/>
          <a:stretch/>
        </p:blipFill>
        <p:spPr>
          <a:xfrm>
            <a:off x="1828799" y="3337004"/>
            <a:ext cx="2362201" cy="18203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3337004"/>
            <a:ext cx="279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ACAU25-JL co-design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46689" y="1494754"/>
            <a:ext cx="4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AMD UltraScale+ Artix XCAU</a:t>
            </a:r>
            <a:r>
              <a:rPr lang="en-US" b="1" dirty="0" smtClean="0"/>
              <a:t>15</a:t>
            </a:r>
            <a:r>
              <a:rPr lang="en-US" dirty="0" smtClean="0"/>
              <a:t>P-2FFVB676I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11532" y="3703113"/>
            <a:ext cx="4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AMD UltraScale+ Artix XCAU</a:t>
            </a:r>
            <a:r>
              <a:rPr lang="en-US" b="1" dirty="0" smtClean="0"/>
              <a:t>25</a:t>
            </a:r>
            <a:r>
              <a:rPr lang="en-US" dirty="0" smtClean="0"/>
              <a:t>P-2FFVB676I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4700" y="2047422"/>
            <a:ext cx="10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XCAU15P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44700" y="4322530"/>
            <a:ext cx="10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XCAU25P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18157" b="14301"/>
          <a:stretch/>
        </p:blipFill>
        <p:spPr>
          <a:xfrm>
            <a:off x="4481852" y="4072445"/>
            <a:ext cx="5308600" cy="2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9767" y="555963"/>
            <a:ext cx="7293433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</a:t>
            </a:r>
            <a:r>
              <a:rPr lang="en-US" b="1" dirty="0" smtClean="0"/>
              <a:t>. Fiber RDO thought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5" y="1371599"/>
            <a:ext cx="5354854" cy="3644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660" y="1479431"/>
            <a:ext cx="190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ALINK.COM price: </a:t>
            </a:r>
          </a:p>
          <a:p>
            <a:r>
              <a:rPr lang="en-US" dirty="0" smtClean="0"/>
              <a:t>ACKU15$2781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660" y="2245715"/>
            <a:ext cx="250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AMD Ultrascale+ Kintex: </a:t>
            </a:r>
          </a:p>
          <a:p>
            <a:r>
              <a:rPr lang="en-US" dirty="0" smtClean="0"/>
              <a:t>Xcku15p-2FFVE1517i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00867"/>
              </p:ext>
            </p:extLst>
          </p:nvPr>
        </p:nvGraphicFramePr>
        <p:xfrm>
          <a:off x="6077029" y="3868427"/>
          <a:ext cx="60621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525">
                  <a:extLst>
                    <a:ext uri="{9D8B030D-6E8A-4147-A177-3AD203B41FA5}">
                      <a16:colId xmlns:a16="http://schemas.microsoft.com/office/drawing/2014/main" val="770246552"/>
                    </a:ext>
                  </a:extLst>
                </a:gridCol>
                <a:gridCol w="1515525">
                  <a:extLst>
                    <a:ext uri="{9D8B030D-6E8A-4147-A177-3AD203B41FA5}">
                      <a16:colId xmlns:a16="http://schemas.microsoft.com/office/drawing/2014/main" val="4040757326"/>
                    </a:ext>
                  </a:extLst>
                </a:gridCol>
                <a:gridCol w="1515525">
                  <a:extLst>
                    <a:ext uri="{9D8B030D-6E8A-4147-A177-3AD203B41FA5}">
                      <a16:colId xmlns:a16="http://schemas.microsoft.com/office/drawing/2014/main" val="1644182721"/>
                    </a:ext>
                  </a:extLst>
                </a:gridCol>
                <a:gridCol w="1515525">
                  <a:extLst>
                    <a:ext uri="{9D8B030D-6E8A-4147-A177-3AD203B41FA5}">
                      <a16:colId xmlns:a16="http://schemas.microsoft.com/office/drawing/2014/main" val="1436371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ACKU15</a:t>
                      </a:r>
                    </a:p>
                    <a:p>
                      <a:pPr algn="ctr"/>
                      <a:r>
                        <a:rPr lang="en-US" sz="2000" dirty="0" smtClean="0"/>
                        <a:t>SOM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XCKU15P</a:t>
                      </a:r>
                    </a:p>
                    <a:p>
                      <a:pPr algn="ctr"/>
                      <a:r>
                        <a:rPr lang="en-US" sz="2000" dirty="0" smtClean="0"/>
                        <a:t>FPGA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ACKU11</a:t>
                      </a:r>
                    </a:p>
                    <a:p>
                      <a:pPr algn="ctr"/>
                      <a:r>
                        <a:rPr lang="en-US" sz="2000" dirty="0" smtClean="0"/>
                        <a:t>SOM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63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GTH/GTP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32/24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44/32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32/20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81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$2781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$9K</a:t>
                      </a:r>
                      <a:r>
                        <a:rPr lang="en-US" sz="2000" baseline="0" dirty="0" smtClean="0"/>
                        <a:t> (A1760)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(~$4K special)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1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Aggregation capability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</a:t>
                      </a:r>
                      <a:r>
                        <a:rPr lang="en-US" sz="2000" baseline="0" dirty="0" smtClean="0">
                          <a:sym typeface="Wingdings" panose="05000000000000000000" pitchFamily="2" charset="2"/>
                        </a:rPr>
                        <a:t> : (1-4)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 : (1-4)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 : (1-4)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55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4265" y="323428"/>
            <a:ext cx="5018355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b="1" dirty="0" smtClean="0"/>
              <a:t>The </a:t>
            </a:r>
            <a:r>
              <a:rPr lang="en-US" b="1" dirty="0" smtClean="0"/>
              <a:t>FIBER RDO ideas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20799" y="649287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7</a:t>
            </a:fld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973785" y="763790"/>
            <a:ext cx="2838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 smtClean="0">
                <a:solidFill>
                  <a:srgbClr val="000000"/>
                </a:solidFill>
              </a:rPr>
              <a:t>GTU base board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43" y="71718"/>
            <a:ext cx="5015615" cy="754155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6" name="Straight Arrow Connector 5"/>
          <p:cNvCxnSpPr/>
          <p:nvPr/>
        </p:nvCxnSpPr>
        <p:spPr>
          <a:xfrm flipV="1">
            <a:off x="1282550" y="4269631"/>
            <a:ext cx="2111022" cy="1870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9818" y="4087338"/>
            <a:ext cx="207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4* PCIe +12V power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901266" y="1065481"/>
            <a:ext cx="2303588" cy="621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02017" y="756030"/>
            <a:ext cx="286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EIC common platform inputs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237089" y="1065481"/>
            <a:ext cx="1967765" cy="6543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214076" y="1065481"/>
            <a:ext cx="700038" cy="529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224234" y="1063052"/>
            <a:ext cx="1048396" cy="6535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66006" y="763790"/>
            <a:ext cx="314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GTU user interface (1000BaseT)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9147584" y="2455150"/>
            <a:ext cx="1625679" cy="1323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91611" y="2155508"/>
            <a:ext cx="17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ATX power</a:t>
            </a:r>
          </a:p>
          <a:p>
            <a:r>
              <a:rPr lang="en-US" dirty="0" smtClean="0"/>
              <a:t>+3.3V, +5V, +12V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053060" y="3207913"/>
            <a:ext cx="1248356" cy="1248757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960904" y="2787644"/>
            <a:ext cx="1248356" cy="12487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991384" y="2787644"/>
            <a:ext cx="1247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AMD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ZU19EG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MPSOC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99228" y="3220687"/>
            <a:ext cx="1248356" cy="1248757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015521" y="3220687"/>
            <a:ext cx="1101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AMD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KU15P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SOM#2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26446" y="3169507"/>
            <a:ext cx="1101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AMD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KU15P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SOM#1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657894" y="5391390"/>
            <a:ext cx="2133600" cy="1422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5362" y="5210464"/>
            <a:ext cx="187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3* dedicated Clock fanout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7449670" y="5152929"/>
            <a:ext cx="3376463" cy="179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789423" y="4869519"/>
            <a:ext cx="256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18* optic transceiver adaptor boards (to DAM)</a:t>
            </a:r>
            <a:endParaRPr lang="en-US" sz="16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559012" y="2587450"/>
            <a:ext cx="1197731" cy="1730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88587" y="2199750"/>
            <a:ext cx="1588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Clock (phase)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plugin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382758" y="1389805"/>
            <a:ext cx="23918" cy="1035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986515" y="1019364"/>
            <a:ext cx="8915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GBE</a:t>
            </a:r>
          </a:p>
          <a:p>
            <a:r>
              <a:rPr lang="en-US" sz="1600" dirty="0" smtClean="0"/>
              <a:t>/ 4*RDO</a:t>
            </a:r>
            <a:endParaRPr lang="en-US" sz="1600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8231999" y="1451360"/>
            <a:ext cx="262708" cy="10362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139314" y="1240174"/>
            <a:ext cx="93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2* DAM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4367377" y="1655766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Generic IO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9174524" y="1853061"/>
            <a:ext cx="1625679" cy="1323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018551" y="1553419"/>
            <a:ext cx="17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fan (12V)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800" y="2285002"/>
            <a:ext cx="2245623" cy="4026897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00426" y="5533629"/>
            <a:ext cx="175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Optic transceivers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142792" y="5533629"/>
            <a:ext cx="1683341" cy="44295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9767" y="555963"/>
            <a:ext cx="4575633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</a:t>
            </a:r>
            <a:r>
              <a:rPr lang="en-US" b="1" dirty="0" smtClean="0"/>
              <a:t>. Fiber RDO thought</a:t>
            </a:r>
            <a:endParaRPr lang="en-US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7600" y="1384300"/>
            <a:ext cx="10515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Rough estimates:</a:t>
            </a:r>
          </a:p>
          <a:p>
            <a:endParaRPr lang="en-US" dirty="0"/>
          </a:p>
          <a:p>
            <a:r>
              <a:rPr lang="en-US" sz="2000" dirty="0" smtClean="0"/>
              <a:t>Cost:  $4K per board ($5K including the optic transceivers), </a:t>
            </a:r>
            <a:r>
              <a:rPr lang="en-US" sz="2000" dirty="0" smtClean="0">
                <a:sym typeface="Wingdings" panose="05000000000000000000" pitchFamily="2" charset="2"/>
              </a:rPr>
              <a:t> $500K for 5k streams (plus fibers)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Rackspace: &lt; 40 U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limited by the MTP fiber connectors</a:t>
            </a:r>
          </a:p>
          <a:p>
            <a:pPr lvl="1"/>
            <a:r>
              <a:rPr lang="en-US" dirty="0" smtClean="0"/>
              <a:t>And NO fiber patch panel</a:t>
            </a:r>
          </a:p>
          <a:p>
            <a:pPr lvl="1"/>
            <a:r>
              <a:rPr lang="en-US" dirty="0" smtClean="0"/>
              <a:t>The rack can be very short (12”)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52304</TotalTime>
  <Words>345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William Gu</cp:lastModifiedBy>
  <cp:revision>341</cp:revision>
  <cp:lastPrinted>2024-11-25T19:53:14Z</cp:lastPrinted>
  <dcterms:created xsi:type="dcterms:W3CDTF">2024-11-15T15:29:01Z</dcterms:created>
  <dcterms:modified xsi:type="dcterms:W3CDTF">2025-08-14T12:48:14Z</dcterms:modified>
</cp:coreProperties>
</file>