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58"/>
  </p:normalViewPr>
  <p:slideViewPr>
    <p:cSldViewPr snapToGrid="0">
      <p:cViewPr varScale="1">
        <p:scale>
          <a:sx n="104" d="100"/>
          <a:sy n="104" d="100"/>
        </p:scale>
        <p:origin x="232" y="5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062988-61FA-3840-BB6F-F957C736162C}" type="datetimeFigureOut">
              <a:rPr lang="en-US" smtClean="0"/>
              <a:t>8/14/25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C9308A-9AC9-0341-BBAD-780550EF55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0079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DDBF5A-013C-9A53-CA90-5FF5D4B65B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10F4D0-31EE-C0BB-E243-D7B33A715A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982EAD-FD43-55C0-A233-DF3DEDB0D2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8/15/25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F508F6-9DE8-6596-3772-1869BB106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BHCal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1B30FF-40DB-5CA2-B506-F650C94A5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06C9C-A267-F74A-8E87-5EBA29A5E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490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78BD25-5160-F337-3A5C-3A7D843C88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CEDC53-5F9B-6052-AAEE-1BDE0201BB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8FE60D-E345-DAA6-77BF-CCC030C9D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8/15/25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C1A5FB-800C-931F-8874-096514B3E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BHCal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72C6E9-F1B2-F9E6-284F-636846B259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06C9C-A267-F74A-8E87-5EBA29A5E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721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646118A-4846-D94E-6297-4279968F31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DDC7FB-5D46-6337-7ED5-16A4A12246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6E21BD-9244-803F-2F28-D2DDE80F5A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8/15/25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D54D92-16B1-E9CD-33F1-F4A4C45B5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BHCal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093688-01C0-986E-02C1-1FC33ED650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06C9C-A267-F74A-8E87-5EBA29A5E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603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ECE5E3-66A7-F5D7-3FF0-CE115B7D6E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43BDE9-1DFD-1444-0A2D-2F0C8F4992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A120F3-A2BD-A23E-7E26-B1902E420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8/15/25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7EB162-7354-45C1-CFCD-A961C9C7E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BHCal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7C467B-989C-9221-631D-34FC59AC0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06C9C-A267-F74A-8E87-5EBA29A5E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423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74CA16-4C9E-3767-5BC6-49D0DB8B7C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A1169E-3A79-3B17-0562-B3C5479A93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7EB5AC-0521-6918-CED9-7D088D28A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8/15/25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46491E-9F56-5A7F-70E2-F7A3246A9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BHCal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233256-FA61-2493-19F8-8FE6ADF5E1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06C9C-A267-F74A-8E87-5EBA29A5E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356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FCD22B-6B23-7D91-1FE7-8830342A6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734847-4B66-97ED-92F2-ADDB9A124D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0BA9D5-357D-0C40-F038-5694076810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FD209E-D8A9-D8BF-877E-157FBB369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8/15/25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E6EDA1-1CF3-759F-EB7C-D26506DC4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BHCal Meeting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6ECA49-E56B-0A0B-4C85-95FE53A8D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06C9C-A267-F74A-8E87-5EBA29A5E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2618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2F5152-9BDA-E221-0CC4-A319117BBB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A67488-7E34-C4EF-BD1D-35F13D2D05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48D7D3-9502-4834-7ABB-C3866752D6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1FAB95-5D6D-D1AD-48B2-336BC9FAA2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B4ACA3-3F42-6A56-2A79-6A4C481FCD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DF8D29-15D8-A2A9-9A51-D8F687C40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8/15/25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07BBCFE-1934-5997-FD8D-4AA9621E4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BHCal Meeting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B6604FD-F67A-52B9-D9D3-384FFBB0F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06C9C-A267-F74A-8E87-5EBA29A5E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080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6F2351-1EAF-88B2-336D-65D50C6517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5E99CDB-4E2A-EDCD-5E67-284F97805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8/15/25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83564E-042E-215D-9B50-7E38396C66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BHCal Meeting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62A683A-B9F9-999E-D057-85B3DFEB3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06C9C-A267-F74A-8E87-5EBA29A5E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4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26293AC-FC05-B603-2041-F8729D14E1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8/15/25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8BBDA83-C5BE-6331-6105-73364EC5C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BHCal Meeting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D3FAF3-734A-C094-7A38-4DAE645404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06C9C-A267-F74A-8E87-5EBA29A5E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55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118477-F86B-5D06-54AE-1565B412B8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8A64DA-8CFB-85EE-2B82-A358D32911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F06556-4D5D-A50C-89CA-B9D82F3ECE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41D332-EFAE-362D-E5C9-EB46E83AA9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8/15/25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C21DD8-0AF7-3822-E7D4-6B4064C7F1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BHCal Meeting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7746E8-83BF-68D5-89C1-C59DF4669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06C9C-A267-F74A-8E87-5EBA29A5E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692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77839A-1F55-9535-DD01-5D693B5AB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E7096BA-3FEE-F451-12D3-CC72F0C4FE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46BE65-0B07-6741-95D8-E879092B11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5E5269-C276-AC82-92F4-C3E5DBA4DC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8/15/25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B61593-CBBE-F16F-86A6-1D611E791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BHCal Meeting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F6AE02-89F8-1897-F70F-8C6485DA3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06C9C-A267-F74A-8E87-5EBA29A5E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545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570E9CE-CD75-DB2E-9615-BFC10F8053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C6A979-8501-4D03-E660-0086ECDB42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789016-9521-1985-F93A-5815FFBF84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8/15/25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14DDCE-3FA8-E950-3E77-16DB5A696E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BHCal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415D15-9829-2F1B-6738-24054DB3ED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006C9C-A267-F74A-8E87-5EBA29A5E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436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723243-45A4-B6D5-BE3F-47B55699056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BHCal</a:t>
            </a:r>
            <a:r>
              <a:rPr lang="en-US" dirty="0"/>
              <a:t> Meeting:  General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115487-C328-6D87-E458-F60AF4E7722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Stefan Bathe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1D8541-9651-DE49-F884-7B7BE9FDE4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8/15/25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692F1B-85C3-B7B1-F975-6E0FB8F15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BHCal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E535BC-FA4B-BF48-FACA-3B46BC19FA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06C9C-A267-F74A-8E87-5EBA29A5E6E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335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7C7150-1DA9-5625-B879-B67643FE4C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Conclusions from last time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1622E3-6FB1-F968-EF8C-024C6A3DDB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Set up tile read-out in High Bay</a:t>
            </a:r>
          </a:p>
          <a:p>
            <a:pPr lvl="1"/>
            <a:r>
              <a:rPr lang="en-US" dirty="0"/>
              <a:t>Eric taking the lead</a:t>
            </a:r>
          </a:p>
          <a:p>
            <a:r>
              <a:rPr lang="en-US" dirty="0"/>
              <a:t>Modify chimney sectors by entirely cutting off that section that currently (</a:t>
            </a:r>
            <a:r>
              <a:rPr lang="en-US" dirty="0" err="1"/>
              <a:t>sPHENIX</a:t>
            </a:r>
            <a:r>
              <a:rPr lang="en-US" dirty="0"/>
              <a:t>) has chimney tiles </a:t>
            </a:r>
          </a:p>
          <a:p>
            <a:pPr lvl="1"/>
            <a:r>
              <a:rPr lang="en-US" dirty="0"/>
              <a:t>No need to acquire special chimney tiles</a:t>
            </a:r>
          </a:p>
          <a:p>
            <a:r>
              <a:rPr lang="en-US" dirty="0"/>
              <a:t>Still need to acquire spares for regular tiles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A521F1-482A-E900-FD4A-0D28A7C6B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8/15/25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5DBC9B-B470-E83A-827C-3077F84A5F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BHCal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4725CB-E67C-6A7A-F6E0-6C48C2C89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06C9C-A267-F74A-8E87-5EBA29A5E6E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6062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AF9D34-8CB1-AEDF-E23D-443E47C27D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Spare Tiles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84D1BF-A780-C979-817A-10CF64CEB5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Proposal is to acquire three sectors worth of spare tiles (10 % of total)</a:t>
            </a:r>
          </a:p>
          <a:p>
            <a:pPr lvl="1"/>
            <a:r>
              <a:rPr lang="en-US" dirty="0"/>
              <a:t>Idea is that tiles of chimney sectors need to be removed before steel modification.  If we allocate half the spares for that, we’d have 50 % spares for chimney sectors</a:t>
            </a:r>
          </a:p>
          <a:p>
            <a:pPr lvl="1"/>
            <a:r>
              <a:rPr lang="en-US" dirty="0"/>
              <a:t>If we allocate the other half of spares for the other sectors, we’d have 5 % spares for those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7065FC-13E7-621A-8796-4355631F0A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8/15/25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0ABFC5-C5CE-1B01-6BC9-0F9F93C8C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BHCal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E7F9C6-3E8F-5F43-D142-40D1B9790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06C9C-A267-F74A-8E87-5EBA29A5E6EA}" type="slidenum">
              <a:rPr lang="en-US" smtClean="0"/>
              <a:t>3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13DF1F4-52FB-1377-3420-0FDB2FEA4C2F}"/>
              </a:ext>
            </a:extLst>
          </p:cNvPr>
          <p:cNvSpPr/>
          <p:nvPr/>
        </p:nvSpPr>
        <p:spPr>
          <a:xfrm>
            <a:off x="1754659" y="4688958"/>
            <a:ext cx="4943853" cy="128654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Regular sectors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D02A060-A395-6C9F-409D-0D90B26EC9C8}"/>
              </a:ext>
            </a:extLst>
          </p:cNvPr>
          <p:cNvSpPr/>
          <p:nvPr/>
        </p:nvSpPr>
        <p:spPr>
          <a:xfrm>
            <a:off x="6698512" y="4688958"/>
            <a:ext cx="552893" cy="128654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Chimney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C5BACB0-12A5-57AE-8846-4E2394199826}"/>
              </a:ext>
            </a:extLst>
          </p:cNvPr>
          <p:cNvSpPr/>
          <p:nvPr/>
        </p:nvSpPr>
        <p:spPr>
          <a:xfrm>
            <a:off x="6423215" y="4336847"/>
            <a:ext cx="552893" cy="1286540"/>
          </a:xfrm>
          <a:prstGeom prst="rect">
            <a:avLst/>
          </a:prstGeom>
          <a:solidFill>
            <a:srgbClr val="C00000">
              <a:alpha val="48402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spares</a:t>
            </a:r>
          </a:p>
        </p:txBody>
      </p:sp>
    </p:spTree>
    <p:extLst>
      <p:ext uri="{BB962C8B-B14F-4D97-AF65-F5344CB8AC3E}">
        <p14:creationId xmlns:p14="http://schemas.microsoft.com/office/powerpoint/2010/main" val="16345501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44653E-BB19-87B1-5BF8-BB36A06026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59340"/>
          </a:xfrm>
        </p:spPr>
        <p:txBody>
          <a:bodyPr/>
          <a:lstStyle/>
          <a:p>
            <a:r>
              <a:rPr lang="en-US" dirty="0"/>
              <a:t>Tile acquisition from </a:t>
            </a:r>
            <a:r>
              <a:rPr lang="en-US" dirty="0" err="1"/>
              <a:t>Uniplast</a:t>
            </a:r>
            <a:r>
              <a:rPr lang="en-US" dirty="0"/>
              <a:t>/Russia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606B76-DFD4-B4E5-C8F1-871F73368A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24466"/>
            <a:ext cx="10515600" cy="5052497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Talked with </a:t>
            </a:r>
            <a:r>
              <a:rPr lang="en-US" dirty="0" err="1"/>
              <a:t>Xiaochun</a:t>
            </a:r>
            <a:r>
              <a:rPr lang="en-US" dirty="0"/>
              <a:t> He (GSU) yesterday </a:t>
            </a:r>
          </a:p>
          <a:p>
            <a:r>
              <a:rPr lang="en-US" dirty="0" err="1"/>
              <a:t>sPHENIX</a:t>
            </a:r>
            <a:r>
              <a:rPr lang="en-US" dirty="0"/>
              <a:t> tiles were bought from </a:t>
            </a:r>
            <a:r>
              <a:rPr lang="en-US" dirty="0" err="1"/>
              <a:t>Uniplast</a:t>
            </a:r>
            <a:endParaRPr lang="en-US" dirty="0"/>
          </a:p>
          <a:p>
            <a:r>
              <a:rPr lang="en-US" dirty="0"/>
              <a:t>Contact person:  Edward </a:t>
            </a:r>
            <a:r>
              <a:rPr lang="en-US" dirty="0" err="1"/>
              <a:t>Kistenev</a:t>
            </a:r>
            <a:r>
              <a:rPr lang="en-US" dirty="0"/>
              <a:t>, BNL, now retired</a:t>
            </a:r>
          </a:p>
          <a:p>
            <a:r>
              <a:rPr lang="en-US" dirty="0"/>
              <a:t>Optical cement, epoxy, fibers, </a:t>
            </a:r>
            <a:r>
              <a:rPr lang="en-US" dirty="0" err="1"/>
              <a:t>teflon</a:t>
            </a:r>
            <a:r>
              <a:rPr lang="en-US" dirty="0"/>
              <a:t> tape purchased by BNL and shipped to Russia via GSU</a:t>
            </a:r>
          </a:p>
          <a:p>
            <a:r>
              <a:rPr lang="en-US" dirty="0"/>
              <a:t>Contract was between GSU and </a:t>
            </a:r>
            <a:r>
              <a:rPr lang="en-US" dirty="0" err="1"/>
              <a:t>Uniplast</a:t>
            </a:r>
            <a:endParaRPr lang="en-US" dirty="0"/>
          </a:p>
          <a:p>
            <a:r>
              <a:rPr lang="en-US" dirty="0"/>
              <a:t>Total cost ~ $10 M (only tiles) plus material shipped to Russia</a:t>
            </a:r>
          </a:p>
          <a:p>
            <a:r>
              <a:rPr lang="en-US" dirty="0"/>
              <a:t>Next steps</a:t>
            </a:r>
          </a:p>
          <a:p>
            <a:pPr lvl="1"/>
            <a:r>
              <a:rPr lang="en-US" dirty="0"/>
              <a:t>Edward </a:t>
            </a:r>
            <a:r>
              <a:rPr lang="en-US" dirty="0" err="1"/>
              <a:t>Kistenev</a:t>
            </a:r>
            <a:r>
              <a:rPr lang="en-US" dirty="0"/>
              <a:t> still interested in serving as contact person</a:t>
            </a:r>
          </a:p>
          <a:p>
            <a:pPr lvl="1"/>
            <a:r>
              <a:rPr lang="en-US" dirty="0" err="1"/>
              <a:t>Xiaochun</a:t>
            </a:r>
            <a:r>
              <a:rPr lang="en-US" dirty="0"/>
              <a:t> will explore possibility of GSU contract with </a:t>
            </a:r>
            <a:r>
              <a:rPr lang="en-US" dirty="0" err="1"/>
              <a:t>Uniplast</a:t>
            </a:r>
            <a:endParaRPr lang="en-US" dirty="0"/>
          </a:p>
          <a:p>
            <a:pPr lvl="2"/>
            <a:r>
              <a:rPr lang="en-US" dirty="0" err="1"/>
              <a:t>Xiaochun</a:t>
            </a:r>
            <a:r>
              <a:rPr lang="en-US" dirty="0"/>
              <a:t> interested in this also for different project</a:t>
            </a:r>
          </a:p>
          <a:p>
            <a:pPr lvl="2"/>
            <a:r>
              <a:rPr lang="en-US" dirty="0"/>
              <a:t>That project has collaborators from Serbia, which might be alternative avenue if US contract with Russia impossible</a:t>
            </a:r>
          </a:p>
          <a:p>
            <a:pPr lvl="1"/>
            <a:r>
              <a:rPr lang="en-US" dirty="0"/>
              <a:t>Stefan will explore with project if 10 % spares is reasonable</a:t>
            </a:r>
          </a:p>
          <a:p>
            <a:pPr lvl="1"/>
            <a:r>
              <a:rPr lang="en-US" dirty="0"/>
              <a:t>Stefan will ask Ed O’Brien for cost for material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F7504E-F4EC-2A80-749A-258ACFD9A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8/15/25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D92AEB-B504-9DF8-A1A2-A3E22EBA44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BHCal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BADF69-1472-557F-E615-BE1772AB9E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06C9C-A267-F74A-8E87-5EBA29A5E6E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6435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9A3C8B-008B-DE4D-C256-4583C536A6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Today’s 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9E4226-CA8A-96A1-0CD1-C084FF8591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Andrew Hurley on muon ID with </a:t>
            </a:r>
            <a:r>
              <a:rPr lang="en-US"/>
              <a:t>BHCAl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A0849D-5571-13CB-B9D4-E75308D43B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8/15/25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CDB53C-2327-5D0B-D84E-5668BA005A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BHCal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CC9745-D141-B784-BF1E-E5529CB57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06C9C-A267-F74A-8E87-5EBA29A5E6E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8673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291</Words>
  <Application>Microsoft Macintosh PowerPoint</Application>
  <PresentationFormat>Widescreen</PresentationFormat>
  <Paragraphs>46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Theme</vt:lpstr>
      <vt:lpstr>BHCal Meeting:  General</vt:lpstr>
      <vt:lpstr>Conclusions from last time</vt:lpstr>
      <vt:lpstr>Spare Tiles</vt:lpstr>
      <vt:lpstr>Tile acquisition from Uniplast/Russia</vt:lpstr>
      <vt:lpstr>Today’s Agenda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Stefan Bathe</dc:creator>
  <cp:lastModifiedBy>Stefan Bathe</cp:lastModifiedBy>
  <cp:revision>1</cp:revision>
  <dcterms:created xsi:type="dcterms:W3CDTF">2025-08-15T02:02:19Z</dcterms:created>
  <dcterms:modified xsi:type="dcterms:W3CDTF">2025-08-15T02:21:15Z</dcterms:modified>
</cp:coreProperties>
</file>