
<file path=[Content_Types].xml><?xml version="1.0" encoding="utf-8"?>
<Types xmlns="http://schemas.openxmlformats.org/package/2006/content-types">
  <Default Extension="png" ContentType="image/png"/>
  <Default Extension="bin" ContentType="application/vnd.openxmlformats-officedocument.oleObject"/>
  <Default Extension="bmp" ContentType="image/bmp"/>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8" r:id="rId2"/>
    <p:sldId id="323" r:id="rId3"/>
    <p:sldId id="281" r:id="rId4"/>
    <p:sldId id="284" r:id="rId5"/>
    <p:sldId id="324" r:id="rId6"/>
    <p:sldId id="285" r:id="rId7"/>
    <p:sldId id="286" r:id="rId8"/>
    <p:sldId id="287" r:id="rId9"/>
    <p:sldId id="354" r:id="rId10"/>
    <p:sldId id="288" r:id="rId11"/>
    <p:sldId id="299" r:id="rId12"/>
    <p:sldId id="325" r:id="rId13"/>
    <p:sldId id="319" r:id="rId14"/>
    <p:sldId id="326" r:id="rId15"/>
    <p:sldId id="327" r:id="rId16"/>
    <p:sldId id="328" r:id="rId17"/>
    <p:sldId id="329" r:id="rId18"/>
    <p:sldId id="375" r:id="rId19"/>
    <p:sldId id="330" r:id="rId20"/>
    <p:sldId id="376" r:id="rId21"/>
    <p:sldId id="331" r:id="rId22"/>
    <p:sldId id="332" r:id="rId23"/>
    <p:sldId id="333" r:id="rId24"/>
    <p:sldId id="334" r:id="rId25"/>
    <p:sldId id="335" r:id="rId26"/>
    <p:sldId id="336" r:id="rId27"/>
    <p:sldId id="338" r:id="rId28"/>
    <p:sldId id="339" r:id="rId29"/>
    <p:sldId id="371" r:id="rId30"/>
    <p:sldId id="372" r:id="rId31"/>
    <p:sldId id="342" r:id="rId32"/>
    <p:sldId id="369" r:id="rId33"/>
    <p:sldId id="343" r:id="rId34"/>
    <p:sldId id="278" r:id="rId35"/>
    <p:sldId id="370" r:id="rId36"/>
    <p:sldId id="351" r:id="rId37"/>
    <p:sldId id="373" r:id="rId38"/>
    <p:sldId id="374" r:id="rId39"/>
    <p:sldId id="360" r:id="rId40"/>
  </p:sldIdLst>
  <p:sldSz cx="9144000" cy="6858000" type="screen4x3"/>
  <p:notesSz cx="6858000" cy="9144000"/>
  <p:defaultTextStyle>
    <a:defPPr>
      <a:defRPr lang="en-US">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rgbClr val="00000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rgbClr val="00000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rgbClr val="000000"/>
        </a:fontRef>
        <a:schemeClr val="lt1"/>
      </a:tcTxStyle>
      <a:tcStyle>
        <a:tcBdr/>
        <a:fill>
          <a:solidFill>
            <a:schemeClr val="dk1"/>
          </a:solidFill>
        </a:fill>
      </a:tcStyle>
    </a:lastCol>
    <a:firstCol>
      <a:tcTxStyle b="on">
        <a:fontRef idx="minor">
          <a:srgbClr val="00000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rgbClr val="000000"/>
        </a:fontRef>
        <a:schemeClr val="dk1"/>
      </a:tcTxStyle>
      <a:tcStyle>
        <a:tcBdr/>
      </a:tcStyle>
    </a:seCell>
    <a:swCell>
      <a:tcTxStyle b="on">
        <a:fontRef idx="minor">
          <a:srgbClr val="000000"/>
        </a:fontRef>
        <a:schemeClr val="dk1"/>
      </a:tcTxStyle>
      <a:tcStyle>
        <a:tcBdr/>
      </a:tcStyle>
    </a:swCell>
    <a:firstRow>
      <a:tcTxStyle b="on">
        <a:fontRef idx="minor">
          <a:srgbClr val="00000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94682" autoAdjust="0"/>
  </p:normalViewPr>
  <p:slideViewPr>
    <p:cSldViewPr>
      <p:cViewPr>
        <p:scale>
          <a:sx n="72" d="100"/>
          <a:sy n="72" d="100"/>
        </p:scale>
        <p:origin x="-96" y="-8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_rels/viewProps.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slide" Target="slides/slide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4" Type="http://schemas.openxmlformats.org/officeDocument/2006/relationships/image" Target="../media/image5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uFillTx/>
              </a:defRPr>
            </a:lvl1pPr>
          </a:lstStyle>
          <a:p>
            <a:endParaRPr lang="en-US">
              <a:uFillTx/>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uFillTx/>
              </a:defRPr>
            </a:lvl1pPr>
          </a:lstStyle>
          <a:p>
            <a:fld id="{8D8CAC2A-6F73-C54A-AD32-F1F7A66AE92F}" type="datetime1">
              <a:rPr lang="en-US" smtClean="0">
                <a:uFillTx/>
              </a:rPr>
              <a:pPr/>
              <a:t>4/26/2017</a:t>
            </a:fld>
            <a:endParaRPr lang="en-US">
              <a:uFillTx/>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uFillTx/>
              </a:defRPr>
            </a:lvl1pPr>
          </a:lstStyle>
          <a:p>
            <a:endParaRPr lang="en-US">
              <a:uFillTx/>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uFillTx/>
              </a:defRPr>
            </a:lvl1pPr>
          </a:lstStyle>
          <a:p>
            <a:fld id="{9E12C057-B219-174B-AAF8-960890E595BC}" type="slidenum">
              <a:rPr lang="en-US" smtClean="0">
                <a:uFillTx/>
              </a:rPr>
              <a:pPr/>
              <a:t>‹#›</a:t>
            </a:fld>
            <a:endParaRPr lang="en-US">
              <a:uFillTx/>
            </a:endParaRPr>
          </a:p>
        </p:txBody>
      </p:sp>
    </p:spTree>
    <p:extLst>
      <p:ext uri="{BB962C8B-B14F-4D97-AF65-F5344CB8AC3E}">
        <p14:creationId xmlns:p14="http://schemas.microsoft.com/office/powerpoint/2010/main" val="9362873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uFillTx/>
              </a:defRPr>
            </a:lvl1pPr>
          </a:lstStyle>
          <a:p>
            <a:endParaRPr lang="en-US">
              <a:uFillTx/>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uFillTx/>
              </a:defRPr>
            </a:lvl1pPr>
          </a:lstStyle>
          <a:p>
            <a:fld id="{D72BE6DB-1362-9D4D-B51B-20E1914E0251}" type="datetime1">
              <a:rPr lang="en-US" smtClean="0">
                <a:uFillTx/>
              </a:rPr>
              <a:pPr/>
              <a:t>4/26/2017</a:t>
            </a:fld>
            <a:endParaRPr lang="en-US">
              <a:uFillTx/>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srgbClr val="000000"/>
            </a:solidFill>
          </a:ln>
        </p:spPr>
        <p:txBody>
          <a:bodyPr vert="horz" lIns="91440" tIns="45720" rIns="91440" bIns="45720" rtlCol="0" anchor="ctr"/>
          <a:lstStyle/>
          <a:p>
            <a:endParaRPr lang="en-US">
              <a:uFillTx/>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uFillTx/>
              </a:defRPr>
            </a:lvl1pPr>
          </a:lstStyle>
          <a:p>
            <a:endParaRPr lang="en-US">
              <a:uFillTx/>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uFillTx/>
              </a:defRPr>
            </a:lvl1pPr>
          </a:lstStyle>
          <a:p>
            <a:fld id="{8C2A670D-0121-F840-B8A7-B5F28CFC5A75}" type="slidenum">
              <a:rPr lang="en-US" smtClean="0">
                <a:uFillTx/>
              </a:rPr>
              <a:pPr/>
              <a:t>‹#›</a:t>
            </a:fld>
            <a:endParaRPr lang="en-US">
              <a:uFillTx/>
            </a:endParaRPr>
          </a:p>
        </p:txBody>
      </p:sp>
    </p:spTree>
    <p:extLst>
      <p:ext uri="{BB962C8B-B14F-4D97-AF65-F5344CB8AC3E}">
        <p14:creationId xmlns:p14="http://schemas.microsoft.com/office/powerpoint/2010/main" val="16231836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uFillTx/>
        <a:latin typeface="+mn-lt"/>
        <a:ea typeface="+mn-ea"/>
        <a:cs typeface="+mn-cs"/>
      </a:defRPr>
    </a:lvl1pPr>
    <a:lvl2pPr marL="457200" algn="l" defTabSz="457200" rtl="0" eaLnBrk="1" latinLnBrk="0" hangingPunct="1">
      <a:defRPr sz="1200" kern="1200">
        <a:solidFill>
          <a:schemeClr val="tx1"/>
        </a:solidFill>
        <a:uFillTx/>
        <a:latin typeface="+mn-lt"/>
        <a:ea typeface="+mn-ea"/>
        <a:cs typeface="+mn-cs"/>
      </a:defRPr>
    </a:lvl2pPr>
    <a:lvl3pPr marL="914400" algn="l" defTabSz="457200" rtl="0" eaLnBrk="1" latinLnBrk="0" hangingPunct="1">
      <a:defRPr sz="1200" kern="1200">
        <a:solidFill>
          <a:schemeClr val="tx1"/>
        </a:solidFill>
        <a:uFillTx/>
        <a:latin typeface="+mn-lt"/>
        <a:ea typeface="+mn-ea"/>
        <a:cs typeface="+mn-cs"/>
      </a:defRPr>
    </a:lvl3pPr>
    <a:lvl4pPr marL="1371600" algn="l" defTabSz="457200" rtl="0" eaLnBrk="1" latinLnBrk="0" hangingPunct="1">
      <a:defRPr sz="1200" kern="1200">
        <a:solidFill>
          <a:schemeClr val="tx1"/>
        </a:solidFill>
        <a:uFillTx/>
        <a:latin typeface="+mn-lt"/>
        <a:ea typeface="+mn-ea"/>
        <a:cs typeface="+mn-cs"/>
      </a:defRPr>
    </a:lvl4pPr>
    <a:lvl5pPr marL="1828800" algn="l" defTabSz="457200" rtl="0" eaLnBrk="1" latinLnBrk="0" hangingPunct="1">
      <a:defRPr sz="1200" kern="1200">
        <a:solidFill>
          <a:schemeClr val="tx1"/>
        </a:solidFill>
        <a:uFillTx/>
        <a:latin typeface="+mn-lt"/>
        <a:ea typeface="+mn-ea"/>
        <a:cs typeface="+mn-cs"/>
      </a:defRPr>
    </a:lvl5pPr>
    <a:lvl6pPr marL="2286000" algn="l" defTabSz="457200" rtl="0" eaLnBrk="1" latinLnBrk="0" hangingPunct="1">
      <a:defRPr sz="1200" kern="1200">
        <a:solidFill>
          <a:schemeClr val="tx1"/>
        </a:solidFill>
        <a:uFillTx/>
        <a:latin typeface="+mn-lt"/>
        <a:ea typeface="+mn-ea"/>
        <a:cs typeface="+mn-cs"/>
      </a:defRPr>
    </a:lvl6pPr>
    <a:lvl7pPr marL="2743200" algn="l" defTabSz="457200" rtl="0" eaLnBrk="1" latinLnBrk="0" hangingPunct="1">
      <a:defRPr sz="1200" kern="1200">
        <a:solidFill>
          <a:schemeClr val="tx1"/>
        </a:solidFill>
        <a:uFillTx/>
        <a:latin typeface="+mn-lt"/>
        <a:ea typeface="+mn-ea"/>
        <a:cs typeface="+mn-cs"/>
      </a:defRPr>
    </a:lvl7pPr>
    <a:lvl8pPr marL="3200400" algn="l" defTabSz="457200" rtl="0" eaLnBrk="1" latinLnBrk="0" hangingPunct="1">
      <a:defRPr sz="1200" kern="1200">
        <a:solidFill>
          <a:schemeClr val="tx1"/>
        </a:solidFill>
        <a:uFillTx/>
        <a:latin typeface="+mn-lt"/>
        <a:ea typeface="+mn-ea"/>
        <a:cs typeface="+mn-cs"/>
      </a:defRPr>
    </a:lvl8pPr>
    <a:lvl9pPr marL="3657600" algn="l" defTabSz="457200" rtl="0" eaLnBrk="1" latinLnBrk="0" hangingPunct="1">
      <a:defRPr sz="1200" kern="1200">
        <a:solidFill>
          <a:schemeClr val="tx1"/>
        </a:solidFill>
        <a:uFillTx/>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2400">
                <a:solidFill>
                  <a:schemeClr val="tx1"/>
                </a:solidFill>
                <a:latin typeface="Arial" charset="0"/>
                <a:ea typeface="MS PGothic" charset="0"/>
                <a:cs typeface="MS PGothic" charset="0"/>
              </a:defRPr>
            </a:lvl1pPr>
            <a:lvl2pPr marL="742950" indent="-285750" defTabSz="919163" eaLnBrk="0" hangingPunct="0">
              <a:defRPr sz="2400">
                <a:solidFill>
                  <a:schemeClr val="tx1"/>
                </a:solidFill>
                <a:latin typeface="Arial" charset="0"/>
                <a:ea typeface="MS PGothic" charset="0"/>
                <a:cs typeface="MS PGothic" charset="0"/>
              </a:defRPr>
            </a:lvl2pPr>
            <a:lvl3pPr marL="1143000" indent="-228600" defTabSz="919163" eaLnBrk="0" hangingPunct="0">
              <a:defRPr sz="2400">
                <a:solidFill>
                  <a:schemeClr val="tx1"/>
                </a:solidFill>
                <a:latin typeface="Arial" charset="0"/>
                <a:ea typeface="MS PGothic" charset="0"/>
                <a:cs typeface="MS PGothic" charset="0"/>
              </a:defRPr>
            </a:lvl3pPr>
            <a:lvl4pPr marL="1600200" indent="-228600" defTabSz="919163" eaLnBrk="0" hangingPunct="0">
              <a:defRPr sz="2400">
                <a:solidFill>
                  <a:schemeClr val="tx1"/>
                </a:solidFill>
                <a:latin typeface="Arial" charset="0"/>
                <a:ea typeface="MS PGothic" charset="0"/>
                <a:cs typeface="MS PGothic" charset="0"/>
              </a:defRPr>
            </a:lvl4pPr>
            <a:lvl5pPr marL="2057400" indent="-228600" defTabSz="919163" eaLnBrk="0" hangingPunct="0">
              <a:defRPr sz="2400">
                <a:solidFill>
                  <a:schemeClr val="tx1"/>
                </a:solidFill>
                <a:latin typeface="Arial" charset="0"/>
                <a:ea typeface="MS PGothic" charset="0"/>
                <a:cs typeface="MS PGothic" charset="0"/>
              </a:defRPr>
            </a:lvl5pPr>
            <a:lvl6pPr marL="2514600" indent="-228600" defTabSz="919163"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19163"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19163"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19163"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E31F058F-054A-8E4B-92C7-19A40366268A}" type="slidenum">
              <a:rPr lang="en-US" sz="1200"/>
              <a:pPr/>
              <a:t>3</a:t>
            </a:fld>
            <a:endParaRPr lang="en-US" sz="1200"/>
          </a:p>
        </p:txBody>
      </p:sp>
      <p:sp>
        <p:nvSpPr>
          <p:cNvPr id="132099" name="Text Box 1"/>
          <p:cNvSpPr txBox="1">
            <a:spLocks noChangeArrowheads="1"/>
          </p:cNvSpPr>
          <p:nvPr/>
        </p:nvSpPr>
        <p:spPr bwMode="auto">
          <a:xfrm>
            <a:off x="3885532" y="8686904"/>
            <a:ext cx="2972468" cy="459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9pPr>
          </a:lstStyle>
          <a:p>
            <a:pPr algn="r" eaLnBrk="1" hangingPunct="1"/>
            <a:fld id="{29D8A950-CD9C-A945-B48B-31F525A97623}" type="slidenum">
              <a:rPr lang="en-US" sz="1100">
                <a:solidFill>
                  <a:srgbClr val="000000"/>
                </a:solidFill>
              </a:rPr>
              <a:pPr algn="r" eaLnBrk="1" hangingPunct="1"/>
              <a:t>3</a:t>
            </a:fld>
            <a:endParaRPr lang="en-US" sz="1100">
              <a:solidFill>
                <a:srgbClr val="000000"/>
              </a:solidFill>
            </a:endParaRPr>
          </a:p>
        </p:txBody>
      </p:sp>
      <p:sp>
        <p:nvSpPr>
          <p:cNvPr id="132100" name="Text Box 2"/>
          <p:cNvSpPr txBox="1">
            <a:spLocks noChangeArrowheads="1"/>
          </p:cNvSpPr>
          <p:nvPr/>
        </p:nvSpPr>
        <p:spPr bwMode="auto">
          <a:xfrm>
            <a:off x="1134557" y="684601"/>
            <a:ext cx="4599490" cy="3427173"/>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endParaRPr lang="en-US"/>
          </a:p>
        </p:txBody>
      </p:sp>
      <p:sp>
        <p:nvSpPr>
          <p:cNvPr id="132101" name="Rectangle 3"/>
          <p:cNvSpPr>
            <a:spLocks noGrp="1" noChangeArrowheads="1"/>
          </p:cNvSpPr>
          <p:nvPr>
            <p:ph type="body"/>
          </p:nvPr>
        </p:nvSpPr>
        <p:spPr bwMode="auto">
          <a:xfrm>
            <a:off x="911887" y="4345540"/>
            <a:ext cx="5034227" cy="42056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none" numCol="1" anchor="ctr" anchorCtr="0" compatLnSpc="1">
            <a:prstTxWarp prst="textNoShape">
              <a:avLst/>
            </a:prstTxWarp>
          </a:bodyPr>
          <a:lstStyle/>
          <a:p>
            <a:endParaRPr 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C8ED67-2B57-4B4C-8127-265F3FA51A5F}" type="slidenum">
              <a:rPr lang="en-US"/>
              <a:pPr/>
              <a:t>21</a:t>
            </a:fld>
            <a:endParaRPr lang="en-US"/>
          </a:p>
        </p:txBody>
      </p:sp>
      <p:sp>
        <p:nvSpPr>
          <p:cNvPr id="1564674" name="Rectangle 2"/>
          <p:cNvSpPr>
            <a:spLocks noGrp="1" noRot="1" noChangeAspect="1" noChangeArrowheads="1" noTextEdit="1"/>
          </p:cNvSpPr>
          <p:nvPr>
            <p:ph type="sldImg"/>
          </p:nvPr>
        </p:nvSpPr>
        <p:spPr>
          <a:xfrm>
            <a:off x="1147763" y="684213"/>
            <a:ext cx="4573587" cy="3429000"/>
          </a:xfrm>
          <a:ln/>
          <a:extLst>
            <a:ext uri="{FAA26D3D-D897-4be2-8F04-BA451C77F1D7}">
              <ma14:placeholderFlag xmlns:ma14="http://schemas.microsoft.com/office/mac/drawingml/2011/main" xmlns="" val="1"/>
            </a:ext>
          </a:extLst>
        </p:spPr>
      </p:sp>
      <p:sp>
        <p:nvSpPr>
          <p:cNvPr id="1564675" name="Rectangle 3"/>
          <p:cNvSpPr>
            <a:spLocks noGrp="1" noChangeArrowheads="1"/>
          </p:cNvSpPr>
          <p:nvPr>
            <p:ph type="body" idx="1"/>
          </p:nvPr>
        </p:nvSpPr>
        <p:spPr>
          <a:xfrm>
            <a:off x="914400" y="4342413"/>
            <a:ext cx="5029200" cy="4116773"/>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54FB5C-C652-2542-943E-B027198A0C8A}" type="slidenum">
              <a:rPr lang="en-US"/>
              <a:pPr/>
              <a:t>24</a:t>
            </a:fld>
            <a:endParaRPr lang="en-US"/>
          </a:p>
        </p:txBody>
      </p:sp>
      <p:sp>
        <p:nvSpPr>
          <p:cNvPr id="1580034" name="Rectangle 2"/>
          <p:cNvSpPr>
            <a:spLocks noGrp="1" noRot="1" noChangeAspect="1" noChangeArrowheads="1" noTextEdit="1"/>
          </p:cNvSpPr>
          <p:nvPr>
            <p:ph type="sldImg"/>
          </p:nvPr>
        </p:nvSpPr>
        <p:spPr>
          <a:xfrm>
            <a:off x="1147763" y="684213"/>
            <a:ext cx="4573587" cy="3429000"/>
          </a:xfrm>
          <a:ln/>
          <a:extLst>
            <a:ext uri="{FAA26D3D-D897-4be2-8F04-BA451C77F1D7}">
              <ma14:placeholderFlag xmlns:ma14="http://schemas.microsoft.com/office/mac/drawingml/2011/main" xmlns="" val="1"/>
            </a:ext>
          </a:extLst>
        </p:spPr>
      </p:sp>
      <p:sp>
        <p:nvSpPr>
          <p:cNvPr id="1580035" name="Rectangle 3"/>
          <p:cNvSpPr>
            <a:spLocks noGrp="1" noChangeArrowheads="1"/>
          </p:cNvSpPr>
          <p:nvPr>
            <p:ph type="body" idx="1"/>
          </p:nvPr>
        </p:nvSpPr>
        <p:spPr>
          <a:xfrm>
            <a:off x="912814" y="4342413"/>
            <a:ext cx="5032375" cy="4116773"/>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1E0954-7644-9B4D-8E14-F0E6FB4311BD}" type="slidenum">
              <a:rPr lang="en-US"/>
              <a:pPr/>
              <a:t>25</a:t>
            </a:fld>
            <a:endParaRPr lang="en-US"/>
          </a:p>
        </p:txBody>
      </p:sp>
      <p:sp>
        <p:nvSpPr>
          <p:cNvPr id="1542146" name="Rectangle 2"/>
          <p:cNvSpPr>
            <a:spLocks noGrp="1" noRot="1" noChangeAspect="1" noChangeArrowheads="1" noTextEdit="1"/>
          </p:cNvSpPr>
          <p:nvPr>
            <p:ph type="sldImg"/>
          </p:nvPr>
        </p:nvSpPr>
        <p:spPr>
          <a:xfrm>
            <a:off x="1147763" y="684213"/>
            <a:ext cx="4573587" cy="3429000"/>
          </a:xfrm>
          <a:ln/>
          <a:extLst>
            <a:ext uri="{FAA26D3D-D897-4be2-8F04-BA451C77F1D7}">
              <ma14:placeholderFlag xmlns:ma14="http://schemas.microsoft.com/office/mac/drawingml/2011/main" xmlns="" val="1"/>
            </a:ext>
          </a:extLst>
        </p:spPr>
      </p:sp>
      <p:sp>
        <p:nvSpPr>
          <p:cNvPr id="1542147" name="Rectangle 3"/>
          <p:cNvSpPr>
            <a:spLocks noGrp="1" noChangeArrowheads="1"/>
          </p:cNvSpPr>
          <p:nvPr>
            <p:ph type="body" idx="1"/>
          </p:nvPr>
        </p:nvSpPr>
        <p:spPr>
          <a:xfrm>
            <a:off x="912814" y="4342413"/>
            <a:ext cx="5032375" cy="4116773"/>
          </a:xfrm>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AB75F3-7BFE-0A47-9D4E-09DE5CBEE460}" type="slidenum">
              <a:rPr lang="en-US"/>
              <a:pPr/>
              <a:t>26</a:t>
            </a:fld>
            <a:endParaRPr lang="en-US"/>
          </a:p>
        </p:txBody>
      </p:sp>
      <p:sp>
        <p:nvSpPr>
          <p:cNvPr id="1562626" name="Rectangle 2"/>
          <p:cNvSpPr>
            <a:spLocks noGrp="1" noRot="1" noChangeAspect="1" noChangeArrowheads="1" noTextEdit="1"/>
          </p:cNvSpPr>
          <p:nvPr>
            <p:ph type="sldImg"/>
          </p:nvPr>
        </p:nvSpPr>
        <p:spPr>
          <a:xfrm>
            <a:off x="1143000" y="685800"/>
            <a:ext cx="4573588" cy="3429000"/>
          </a:xfrm>
          <a:ln/>
          <a:extLst>
            <a:ext uri="{FAA26D3D-D897-4be2-8F04-BA451C77F1D7}">
              <ma14:placeholderFlag xmlns:ma14="http://schemas.microsoft.com/office/mac/drawingml/2011/main" xmlns="" val="1"/>
            </a:ext>
          </a:extLst>
        </p:spPr>
      </p:sp>
      <p:sp>
        <p:nvSpPr>
          <p:cNvPr id="1562627" name="Rectangle 3"/>
          <p:cNvSpPr>
            <a:spLocks noGrp="1" noChangeArrowheads="1"/>
          </p:cNvSpPr>
          <p:nvPr>
            <p:ph type="body" idx="1"/>
          </p:nvPr>
        </p:nvSpPr>
        <p:spPr>
          <a:xfrm>
            <a:off x="914400" y="4343992"/>
            <a:ext cx="5029200" cy="4113616"/>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DA27DF-BF22-454C-AF55-52E8366763F4}" type="slidenum">
              <a:rPr lang="en-US"/>
              <a:pPr/>
              <a:t>27</a:t>
            </a:fld>
            <a:endParaRPr lang="en-US"/>
          </a:p>
        </p:txBody>
      </p:sp>
      <p:sp>
        <p:nvSpPr>
          <p:cNvPr id="1568770" name="Rectangle 2"/>
          <p:cNvSpPr>
            <a:spLocks noGrp="1" noRot="1" noChangeAspect="1" noChangeArrowheads="1" noTextEdit="1"/>
          </p:cNvSpPr>
          <p:nvPr>
            <p:ph type="sldImg"/>
          </p:nvPr>
        </p:nvSpPr>
        <p:spPr>
          <a:xfrm>
            <a:off x="1149350" y="684213"/>
            <a:ext cx="4568825" cy="3427412"/>
          </a:xfrm>
          <a:ln/>
          <a:extLst>
            <a:ext uri="{FAA26D3D-D897-4be2-8F04-BA451C77F1D7}">
              <ma14:placeholderFlag xmlns:ma14="http://schemas.microsoft.com/office/mac/drawingml/2011/main" xmlns="" val="1"/>
            </a:ext>
          </a:extLst>
        </p:spPr>
      </p:sp>
      <p:sp>
        <p:nvSpPr>
          <p:cNvPr id="1568771" name="Rectangle 3"/>
          <p:cNvSpPr>
            <a:spLocks noGrp="1" noChangeArrowheads="1"/>
          </p:cNvSpPr>
          <p:nvPr>
            <p:ph type="body" idx="1"/>
          </p:nvPr>
        </p:nvSpPr>
        <p:spPr>
          <a:xfrm>
            <a:off x="914400" y="4342413"/>
            <a:ext cx="5029200" cy="4116773"/>
          </a:xfr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2000DA-1CD6-8D49-9B84-D01002C3C1AB}" type="slidenum">
              <a:rPr lang="en-US"/>
              <a:pPr/>
              <a:t>28</a:t>
            </a:fld>
            <a:endParaRPr lang="en-US"/>
          </a:p>
        </p:txBody>
      </p:sp>
      <p:sp>
        <p:nvSpPr>
          <p:cNvPr id="1570818" name="Rectangle 2"/>
          <p:cNvSpPr>
            <a:spLocks noGrp="1" noRot="1" noChangeAspect="1" noChangeArrowheads="1" noTextEdit="1"/>
          </p:cNvSpPr>
          <p:nvPr>
            <p:ph type="sldImg"/>
          </p:nvPr>
        </p:nvSpPr>
        <p:spPr>
          <a:xfrm>
            <a:off x="1665288" y="1079500"/>
            <a:ext cx="3532187" cy="2647950"/>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xmlns="" val="1"/>
            </a:ext>
          </a:extLst>
        </p:spPr>
      </p:sp>
      <p:sp>
        <p:nvSpPr>
          <p:cNvPr id="1570819" name="Rectangle 3"/>
          <p:cNvSpPr>
            <a:spLocks noGrp="1" noChangeArrowheads="1"/>
          </p:cNvSpPr>
          <p:nvPr>
            <p:ph type="body" idx="1"/>
          </p:nvPr>
        </p:nvSpPr>
        <p:spPr>
          <a:xfrm>
            <a:off x="915989" y="4340836"/>
            <a:ext cx="5026025" cy="4113616"/>
          </a:xfrm>
          <a:ln/>
        </p:spPr>
        <p:txBody>
          <a:bodyPr lIns="94240" tIns="48690" rIns="94240" bIns="48690"/>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2C3DBE-C4CA-2B41-9DC2-96A5B75B8BAD}" type="slidenum">
              <a:rPr lang="en-US"/>
              <a:pPr/>
              <a:t>33</a:t>
            </a:fld>
            <a:endParaRPr lang="en-US"/>
          </a:p>
        </p:txBody>
      </p:sp>
      <p:sp>
        <p:nvSpPr>
          <p:cNvPr id="1258498" name="Rectangle 2"/>
          <p:cNvSpPr>
            <a:spLocks noGrp="1" noRot="1" noChangeAspect="1" noChangeArrowheads="1" noTextEdit="1"/>
          </p:cNvSpPr>
          <p:nvPr>
            <p:ph type="sldImg"/>
          </p:nvPr>
        </p:nvSpPr>
        <p:spPr>
          <a:xfrm>
            <a:off x="1149350" y="687388"/>
            <a:ext cx="4567238" cy="3425825"/>
          </a:xfrm>
          <a:ln/>
          <a:extLst>
            <a:ext uri="{FAA26D3D-D897-4be2-8F04-BA451C77F1D7}">
              <ma14:placeholderFlag xmlns:ma14="http://schemas.microsoft.com/office/mac/drawingml/2011/main" xmlns="" val="1"/>
            </a:ext>
          </a:extLst>
        </p:spPr>
      </p:sp>
      <p:sp>
        <p:nvSpPr>
          <p:cNvPr id="1258499" name="Rectangle 3"/>
          <p:cNvSpPr>
            <a:spLocks noGrp="1" noChangeArrowheads="1"/>
          </p:cNvSpPr>
          <p:nvPr>
            <p:ph type="body" idx="1"/>
          </p:nvPr>
        </p:nvSpPr>
        <p:spPr>
          <a:xfrm>
            <a:off x="685800" y="4343993"/>
            <a:ext cx="5486400" cy="4112038"/>
          </a:xfrm>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C834599-D9A6-B149-9B49-3A7FA8DAA57C}" type="slidenum">
              <a:rPr lang="en-US" sz="1200"/>
              <a:pPr/>
              <a:t>35</a:t>
            </a:fld>
            <a:endParaRPr lang="en-US" sz="1200"/>
          </a:p>
        </p:txBody>
      </p:sp>
      <p:sp>
        <p:nvSpPr>
          <p:cNvPr id="133122" name="Rectangle 2"/>
          <p:cNvSpPr>
            <a:spLocks noGrp="1" noRot="1" noChangeAspect="1" noChangeArrowheads="1" noTextEdit="1"/>
          </p:cNvSpPr>
          <p:nvPr>
            <p:ph type="sldImg"/>
          </p:nvPr>
        </p:nvSpPr>
        <p:spPr bwMode="auto">
          <a:xfrm>
            <a:off x="1149350" y="684213"/>
            <a:ext cx="4568825"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23" name="Rectangle 3"/>
          <p:cNvSpPr>
            <a:spLocks noGrp="1" noChangeArrowheads="1"/>
          </p:cNvSpPr>
          <p:nvPr>
            <p:ph type="body" idx="1"/>
          </p:nvPr>
        </p:nvSpPr>
        <p:spPr bwMode="auto">
          <a:xfrm>
            <a:off x="914243" y="4343452"/>
            <a:ext cx="5029514" cy="41159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2400">
                <a:solidFill>
                  <a:schemeClr val="tx1"/>
                </a:solidFill>
                <a:latin typeface="Arial" charset="0"/>
                <a:ea typeface="MS PGothic" charset="0"/>
                <a:cs typeface="MS PGothic" charset="0"/>
              </a:defRPr>
            </a:lvl1pPr>
            <a:lvl2pPr marL="742950" indent="-285750" defTabSz="919163" eaLnBrk="0" hangingPunct="0">
              <a:defRPr sz="2400">
                <a:solidFill>
                  <a:schemeClr val="tx1"/>
                </a:solidFill>
                <a:latin typeface="Arial" charset="0"/>
                <a:ea typeface="MS PGothic" charset="0"/>
                <a:cs typeface="MS PGothic" charset="0"/>
              </a:defRPr>
            </a:lvl2pPr>
            <a:lvl3pPr marL="1143000" indent="-228600" defTabSz="919163" eaLnBrk="0" hangingPunct="0">
              <a:defRPr sz="2400">
                <a:solidFill>
                  <a:schemeClr val="tx1"/>
                </a:solidFill>
                <a:latin typeface="Arial" charset="0"/>
                <a:ea typeface="MS PGothic" charset="0"/>
                <a:cs typeface="MS PGothic" charset="0"/>
              </a:defRPr>
            </a:lvl3pPr>
            <a:lvl4pPr marL="1600200" indent="-228600" defTabSz="919163" eaLnBrk="0" hangingPunct="0">
              <a:defRPr sz="2400">
                <a:solidFill>
                  <a:schemeClr val="tx1"/>
                </a:solidFill>
                <a:latin typeface="Arial" charset="0"/>
                <a:ea typeface="MS PGothic" charset="0"/>
                <a:cs typeface="MS PGothic" charset="0"/>
              </a:defRPr>
            </a:lvl4pPr>
            <a:lvl5pPr marL="2057400" indent="-228600" defTabSz="919163" eaLnBrk="0" hangingPunct="0">
              <a:defRPr sz="2400">
                <a:solidFill>
                  <a:schemeClr val="tx1"/>
                </a:solidFill>
                <a:latin typeface="Arial" charset="0"/>
                <a:ea typeface="MS PGothic" charset="0"/>
                <a:cs typeface="MS PGothic" charset="0"/>
              </a:defRPr>
            </a:lvl5pPr>
            <a:lvl6pPr marL="2514600" indent="-228600" defTabSz="919163"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19163"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19163"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19163"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162C4C2-03EF-0542-B256-2EE435D86D2E}" type="slidenum">
              <a:rPr lang="en-US" sz="1200"/>
              <a:pPr/>
              <a:t>36</a:t>
            </a:fld>
            <a:endParaRPr lang="en-US" sz="1200"/>
          </a:p>
        </p:txBody>
      </p:sp>
      <p:sp>
        <p:nvSpPr>
          <p:cNvPr id="93186" name="Rectangle 2"/>
          <p:cNvSpPr>
            <a:spLocks noGrp="1" noRot="1" noChangeAspect="1" noChangeArrowheads="1" noTextEdit="1"/>
          </p:cNvSpPr>
          <p:nvPr>
            <p:ph type="sldImg"/>
          </p:nvPr>
        </p:nvSpPr>
        <p:spPr bwMode="auto">
          <a:xfrm>
            <a:off x="1149350" y="684213"/>
            <a:ext cx="4568825"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3187" name="Rectangle 3"/>
          <p:cNvSpPr>
            <a:spLocks noGrp="1" noChangeArrowheads="1"/>
          </p:cNvSpPr>
          <p:nvPr>
            <p:ph type="body" idx="1"/>
          </p:nvPr>
        </p:nvSpPr>
        <p:spPr bwMode="auto">
          <a:xfrm>
            <a:off x="913065" y="4343452"/>
            <a:ext cx="5031870" cy="41159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C67DF18-0EBD-6E43-8B05-955E8F7D10CC}" type="slidenum">
              <a:rPr lang="en-US" sz="1200"/>
              <a:pPr/>
              <a:t>37</a:t>
            </a:fld>
            <a:endParaRPr lang="en-US" sz="1200"/>
          </a:p>
        </p:txBody>
      </p:sp>
      <p:sp>
        <p:nvSpPr>
          <p:cNvPr id="139266" name="Rectangle 2"/>
          <p:cNvSpPr>
            <a:spLocks noGrp="1" noRot="1" noChangeAspect="1" noChangeArrowheads="1" noTextEdit="1"/>
          </p:cNvSpPr>
          <p:nvPr>
            <p:ph type="sldImg"/>
          </p:nvPr>
        </p:nvSpPr>
        <p:spPr bwMode="auto">
          <a:xfrm>
            <a:off x="114300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9267" name="Rectangle 3"/>
          <p:cNvSpPr>
            <a:spLocks noGrp="1" noChangeArrowheads="1"/>
          </p:cNvSpPr>
          <p:nvPr>
            <p:ph type="body" idx="1"/>
          </p:nvPr>
        </p:nvSpPr>
        <p:spPr bwMode="auto">
          <a:xfrm>
            <a:off x="914243" y="4343452"/>
            <a:ext cx="5029514" cy="41138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2EBF752-38B3-4D4F-B846-025889868043}" type="slidenum">
              <a:rPr lang="en-US" sz="1200"/>
              <a:pPr/>
              <a:t>4</a:t>
            </a:fld>
            <a:endParaRPr lang="en-US" sz="1200"/>
          </a:p>
        </p:txBody>
      </p:sp>
      <p:sp>
        <p:nvSpPr>
          <p:cNvPr id="134146" name="Rectangle 2"/>
          <p:cNvSpPr>
            <a:spLocks noGrp="1" noRot="1" noChangeAspect="1" noChangeArrowheads="1" noTextEdit="1"/>
          </p:cNvSpPr>
          <p:nvPr>
            <p:ph type="sldImg"/>
          </p:nvPr>
        </p:nvSpPr>
        <p:spPr bwMode="auto">
          <a:xfrm>
            <a:off x="1149350" y="684213"/>
            <a:ext cx="4568825"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4147" name="Rectangle 3"/>
          <p:cNvSpPr>
            <a:spLocks noGrp="1" noChangeArrowheads="1"/>
          </p:cNvSpPr>
          <p:nvPr>
            <p:ph type="body" idx="1"/>
          </p:nvPr>
        </p:nvSpPr>
        <p:spPr bwMode="auto">
          <a:xfrm>
            <a:off x="914243" y="4343452"/>
            <a:ext cx="5029514" cy="41159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09AC88-E6FA-C54D-978F-50EF6E39C403}" type="slidenum">
              <a:rPr lang="en-US"/>
              <a:pPr/>
              <a:t>38</a:t>
            </a:fld>
            <a:endParaRPr lang="en-US"/>
          </a:p>
        </p:txBody>
      </p:sp>
      <p:sp>
        <p:nvSpPr>
          <p:cNvPr id="623618" name="Rectangle 2"/>
          <p:cNvSpPr>
            <a:spLocks noGrp="1" noRot="1" noChangeAspect="1" noChangeArrowheads="1" noTextEdit="1"/>
          </p:cNvSpPr>
          <p:nvPr>
            <p:ph type="sldImg"/>
          </p:nvPr>
        </p:nvSpPr>
        <p:spPr>
          <a:xfrm>
            <a:off x="1149350" y="684213"/>
            <a:ext cx="4568825" cy="3427412"/>
          </a:xfrm>
          <a:ln/>
          <a:extLst>
            <a:ext uri="{FAA26D3D-D897-4be2-8F04-BA451C77F1D7}">
              <ma14:placeholderFlag xmlns:ma14="http://schemas.microsoft.com/office/mac/drawingml/2011/main" xmlns="" val="1"/>
            </a:ext>
          </a:extLst>
        </p:spPr>
      </p:sp>
      <p:sp>
        <p:nvSpPr>
          <p:cNvPr id="623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F25366-3157-AB48-93D6-FADF6EF326E3}" type="slidenum">
              <a:rPr lang="en-US"/>
              <a:pPr/>
              <a:t>5</a:t>
            </a:fld>
            <a:endParaRPr lang="en-US"/>
          </a:p>
        </p:txBody>
      </p:sp>
      <p:sp>
        <p:nvSpPr>
          <p:cNvPr id="1558530" name="Rectangle 2"/>
          <p:cNvSpPr>
            <a:spLocks noGrp="1" noRot="1" noChangeAspect="1" noChangeArrowheads="1" noTextEdit="1"/>
          </p:cNvSpPr>
          <p:nvPr>
            <p:ph type="sldImg"/>
          </p:nvPr>
        </p:nvSpPr>
        <p:spPr>
          <a:xfrm>
            <a:off x="1149350" y="684213"/>
            <a:ext cx="4568825" cy="3427412"/>
          </a:xfrm>
          <a:ln/>
          <a:extLst>
            <a:ext uri="{FAA26D3D-D897-4be2-8F04-BA451C77F1D7}">
              <ma14:placeholderFlag xmlns:ma14="http://schemas.microsoft.com/office/mac/drawingml/2011/main" xmlns="" val="1"/>
            </a:ext>
          </a:extLst>
        </p:spPr>
      </p:sp>
      <p:sp>
        <p:nvSpPr>
          <p:cNvPr id="1558531" name="Rectangle 3"/>
          <p:cNvSpPr>
            <a:spLocks noGrp="1" noChangeArrowheads="1"/>
          </p:cNvSpPr>
          <p:nvPr>
            <p:ph type="body" idx="1"/>
          </p:nvPr>
        </p:nvSpPr>
        <p:spPr>
          <a:xfrm>
            <a:off x="914400" y="4342413"/>
            <a:ext cx="5029200" cy="4116773"/>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defTabSz="919163"/>
            <a:fld id="{C1C383C3-CD64-4891-865B-5BFAF6D66836}" type="slidenum">
              <a:rPr lang="en-US" smtClean="0">
                <a:latin typeface="Arial" pitchFamily="34" charset="0"/>
              </a:rPr>
              <a:pPr defTabSz="919163"/>
              <a:t>9</a:t>
            </a:fld>
            <a:endParaRPr lang="en-US" smtClean="0">
              <a:latin typeface="Arial" pitchFamily="34" charset="0"/>
            </a:endParaRPr>
          </a:p>
        </p:txBody>
      </p:sp>
      <p:sp>
        <p:nvSpPr>
          <p:cNvPr id="61443" name="Rectangle 2"/>
          <p:cNvSpPr>
            <a:spLocks noGrp="1" noRot="1" noChangeAspect="1" noChangeArrowheads="1" noTextEdit="1"/>
          </p:cNvSpPr>
          <p:nvPr>
            <p:ph type="sldImg"/>
          </p:nvPr>
        </p:nvSpPr>
        <p:spPr>
          <a:xfrm>
            <a:off x="1150938" y="687388"/>
            <a:ext cx="4565650" cy="3424237"/>
          </a:xfrm>
          <a:ln/>
        </p:spPr>
      </p:sp>
      <p:sp>
        <p:nvSpPr>
          <p:cNvPr id="61444" name="Rectangle 3"/>
          <p:cNvSpPr>
            <a:spLocks noGrp="1" noChangeArrowheads="1"/>
          </p:cNvSpPr>
          <p:nvPr>
            <p:ph type="body" idx="1"/>
          </p:nvPr>
        </p:nvSpPr>
        <p:spPr>
          <a:xfrm>
            <a:off x="914635" y="4343401"/>
            <a:ext cx="5028731" cy="4114800"/>
          </a:xfrm>
          <a:noFill/>
          <a:ln/>
        </p:spPr>
        <p:txBody>
          <a:bodyPr/>
          <a:lstStyle/>
          <a:p>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2400">
                <a:solidFill>
                  <a:schemeClr val="tx1"/>
                </a:solidFill>
                <a:latin typeface="Arial" charset="0"/>
                <a:ea typeface="MS PGothic" charset="0"/>
                <a:cs typeface="MS PGothic" charset="0"/>
              </a:defRPr>
            </a:lvl1pPr>
            <a:lvl2pPr marL="742950" indent="-285750" defTabSz="919163" eaLnBrk="0" hangingPunct="0">
              <a:defRPr sz="2400">
                <a:solidFill>
                  <a:schemeClr val="tx1"/>
                </a:solidFill>
                <a:latin typeface="Arial" charset="0"/>
                <a:ea typeface="MS PGothic" charset="0"/>
                <a:cs typeface="MS PGothic" charset="0"/>
              </a:defRPr>
            </a:lvl2pPr>
            <a:lvl3pPr marL="1143000" indent="-228600" defTabSz="919163" eaLnBrk="0" hangingPunct="0">
              <a:defRPr sz="2400">
                <a:solidFill>
                  <a:schemeClr val="tx1"/>
                </a:solidFill>
                <a:latin typeface="Arial" charset="0"/>
                <a:ea typeface="MS PGothic" charset="0"/>
                <a:cs typeface="MS PGothic" charset="0"/>
              </a:defRPr>
            </a:lvl3pPr>
            <a:lvl4pPr marL="1600200" indent="-228600" defTabSz="919163" eaLnBrk="0" hangingPunct="0">
              <a:defRPr sz="2400">
                <a:solidFill>
                  <a:schemeClr val="tx1"/>
                </a:solidFill>
                <a:latin typeface="Arial" charset="0"/>
                <a:ea typeface="MS PGothic" charset="0"/>
                <a:cs typeface="MS PGothic" charset="0"/>
              </a:defRPr>
            </a:lvl4pPr>
            <a:lvl5pPr marL="2057400" indent="-228600" defTabSz="919163" eaLnBrk="0" hangingPunct="0">
              <a:defRPr sz="2400">
                <a:solidFill>
                  <a:schemeClr val="tx1"/>
                </a:solidFill>
                <a:latin typeface="Arial" charset="0"/>
                <a:ea typeface="MS PGothic" charset="0"/>
                <a:cs typeface="MS PGothic" charset="0"/>
              </a:defRPr>
            </a:lvl5pPr>
            <a:lvl6pPr marL="2514600" indent="-228600" defTabSz="919163"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19163"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19163"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19163"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B7893B1-D380-6542-9A6E-A33DA8F1D998}" type="slidenum">
              <a:rPr lang="en-US" sz="1200"/>
              <a:pPr/>
              <a:t>11</a:t>
            </a:fld>
            <a:endParaRPr lang="en-US" sz="1200"/>
          </a:p>
        </p:txBody>
      </p:sp>
      <p:sp>
        <p:nvSpPr>
          <p:cNvPr id="99330" name="Rectangle 2"/>
          <p:cNvSpPr>
            <a:spLocks noGrp="1" noRot="1" noChangeAspect="1" noChangeArrowheads="1" noTextEdit="1"/>
          </p:cNvSpPr>
          <p:nvPr>
            <p:ph type="sldImg"/>
          </p:nvPr>
        </p:nvSpPr>
        <p:spPr bwMode="auto">
          <a:xfrm>
            <a:off x="1149350" y="684213"/>
            <a:ext cx="4568825"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9331" name="Rectangle 3"/>
          <p:cNvSpPr>
            <a:spLocks noGrp="1" noChangeArrowheads="1"/>
          </p:cNvSpPr>
          <p:nvPr>
            <p:ph type="body" idx="1"/>
          </p:nvPr>
        </p:nvSpPr>
        <p:spPr bwMode="auto">
          <a:xfrm>
            <a:off x="913065" y="4343452"/>
            <a:ext cx="5031870" cy="41159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E63EC1-6918-CB4D-AEAE-9350364E6EDE}" type="slidenum">
              <a:rPr lang="en-US"/>
              <a:pPr/>
              <a:t>12</a:t>
            </a:fld>
            <a:endParaRPr lang="en-US"/>
          </a:p>
        </p:txBody>
      </p:sp>
      <p:sp>
        <p:nvSpPr>
          <p:cNvPr id="1507330" name="Rectangle 2"/>
          <p:cNvSpPr>
            <a:spLocks noGrp="1" noRot="1" noChangeAspect="1" noChangeArrowheads="1" noTextEdit="1"/>
          </p:cNvSpPr>
          <p:nvPr>
            <p:ph type="sldImg"/>
          </p:nvPr>
        </p:nvSpPr>
        <p:spPr>
          <a:xfrm>
            <a:off x="1662113" y="1079500"/>
            <a:ext cx="3532187" cy="2649538"/>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xmlns="" val="1"/>
            </a:ext>
          </a:extLst>
        </p:spPr>
      </p:sp>
      <p:sp>
        <p:nvSpPr>
          <p:cNvPr id="1507331" name="Rectangle 3"/>
          <p:cNvSpPr>
            <a:spLocks noGrp="1" noChangeArrowheads="1"/>
          </p:cNvSpPr>
          <p:nvPr>
            <p:ph type="body" idx="1"/>
          </p:nvPr>
        </p:nvSpPr>
        <p:spPr>
          <a:xfrm>
            <a:off x="915989" y="4342414"/>
            <a:ext cx="5026025" cy="4112038"/>
          </a:xfrm>
          <a:ln/>
        </p:spPr>
        <p:txBody>
          <a:bodyPr lIns="97287" tIns="50263" rIns="97287" bIns="50263"/>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FA98A5-B90E-9E43-9498-3E289ACD2445}" type="slidenum">
              <a:rPr lang="en-US"/>
              <a:pPr/>
              <a:t>13</a:t>
            </a:fld>
            <a:endParaRPr lang="en-US"/>
          </a:p>
        </p:txBody>
      </p:sp>
      <p:sp>
        <p:nvSpPr>
          <p:cNvPr id="506882" name="Rectangle 2"/>
          <p:cNvSpPr>
            <a:spLocks noGrp="1" noRot="1" noChangeAspect="1" noChangeArrowheads="1"/>
          </p:cNvSpPr>
          <p:nvPr>
            <p:ph type="sldImg"/>
          </p:nvPr>
        </p:nvSpPr>
        <p:spPr bwMode="auto">
          <a:xfrm>
            <a:off x="1666875" y="1079500"/>
            <a:ext cx="3529013" cy="264795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sp>
      <p:sp>
        <p:nvSpPr>
          <p:cNvPr id="506883" name="Rectangle 3"/>
          <p:cNvSpPr>
            <a:spLocks noGrp="1" noChangeArrowheads="1"/>
          </p:cNvSpPr>
          <p:nvPr>
            <p:ph type="body" idx="1"/>
          </p:nvPr>
        </p:nvSpPr>
        <p:spPr bwMode="auto">
          <a:xfrm>
            <a:off x="915988" y="4341479"/>
            <a:ext cx="5026025" cy="41125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lIns="93449" tIns="48280" rIns="93449" bIns="48280"/>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EAA88A-94D6-8F42-8F06-7235F00F2092}" type="slidenum">
              <a:rPr lang="en-US"/>
              <a:pPr/>
              <a:t>15</a:t>
            </a:fld>
            <a:endParaRPr lang="en-US"/>
          </a:p>
        </p:txBody>
      </p:sp>
      <p:sp>
        <p:nvSpPr>
          <p:cNvPr id="1576962" name="Rectangle 2"/>
          <p:cNvSpPr>
            <a:spLocks noGrp="1" noRot="1" noChangeAspect="1" noChangeArrowheads="1" noTextEdit="1"/>
          </p:cNvSpPr>
          <p:nvPr>
            <p:ph type="sldImg"/>
          </p:nvPr>
        </p:nvSpPr>
        <p:spPr>
          <a:xfrm>
            <a:off x="1147763" y="684213"/>
            <a:ext cx="4573587" cy="3429000"/>
          </a:xfrm>
          <a:ln/>
          <a:extLst>
            <a:ext uri="{FAA26D3D-D897-4be2-8F04-BA451C77F1D7}">
              <ma14:placeholderFlag xmlns:ma14="http://schemas.microsoft.com/office/mac/drawingml/2011/main" xmlns="" val="1"/>
            </a:ext>
          </a:extLst>
        </p:spPr>
      </p:sp>
      <p:sp>
        <p:nvSpPr>
          <p:cNvPr id="1576963" name="Rectangle 3"/>
          <p:cNvSpPr>
            <a:spLocks noGrp="1" noChangeArrowheads="1"/>
          </p:cNvSpPr>
          <p:nvPr>
            <p:ph type="body" idx="1"/>
          </p:nvPr>
        </p:nvSpPr>
        <p:spPr>
          <a:xfrm>
            <a:off x="914400" y="4342413"/>
            <a:ext cx="5029200" cy="4116773"/>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733978-C6EF-1145-9EA5-8DD95C57C836}" type="slidenum">
              <a:rPr lang="en-US"/>
              <a:pPr/>
              <a:t>19</a:t>
            </a:fld>
            <a:endParaRPr lang="en-US"/>
          </a:p>
        </p:txBody>
      </p:sp>
      <p:sp>
        <p:nvSpPr>
          <p:cNvPr id="1566722" name="Rectangle 2"/>
          <p:cNvSpPr>
            <a:spLocks noGrp="1" noRot="1" noChangeAspect="1" noChangeArrowheads="1" noTextEdit="1"/>
          </p:cNvSpPr>
          <p:nvPr>
            <p:ph type="sldImg"/>
          </p:nvPr>
        </p:nvSpPr>
        <p:spPr>
          <a:xfrm>
            <a:off x="1149350" y="684213"/>
            <a:ext cx="4568825" cy="3427412"/>
          </a:xfrm>
          <a:ln/>
          <a:extLst>
            <a:ext uri="{FAA26D3D-D897-4be2-8F04-BA451C77F1D7}">
              <ma14:placeholderFlag xmlns:ma14="http://schemas.microsoft.com/office/mac/drawingml/2011/main" xmlns="" val="1"/>
            </a:ext>
          </a:extLst>
        </p:spPr>
      </p:sp>
      <p:sp>
        <p:nvSpPr>
          <p:cNvPr id="1566723" name="Rectangle 3"/>
          <p:cNvSpPr>
            <a:spLocks noGrp="1" noChangeArrowheads="1"/>
          </p:cNvSpPr>
          <p:nvPr>
            <p:ph type="body" idx="1"/>
          </p:nvPr>
        </p:nvSpPr>
        <p:spPr>
          <a:xfrm>
            <a:off x="914400" y="4342413"/>
            <a:ext cx="5029200" cy="4116773"/>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 completely">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048000" y="6155419"/>
            <a:ext cx="2895600" cy="365125"/>
          </a:xfrm>
          <a:prstGeom prst="rect">
            <a:avLst/>
          </a:prstGeom>
        </p:spPr>
        <p:txBody>
          <a:bodyPr vert="horz" lIns="91440" tIns="45720" rIns="91440" bIns="45720" rtlCol="0" anchor="ctr"/>
          <a:lstStyle>
            <a:lvl1pPr algn="ctr">
              <a:defRPr sz="1200" b="0" i="0" cap="all">
                <a:solidFill>
                  <a:schemeClr val="tx1">
                    <a:tint val="75000"/>
                  </a:schemeClr>
                </a:solidFill>
                <a:uFillTx/>
                <a:latin typeface="Calibri"/>
                <a:cs typeface="Calibri"/>
              </a:defRPr>
            </a:lvl1pPr>
          </a:lstStyle>
          <a:p>
            <a:r>
              <a:rPr lang="en-US" dirty="0" smtClean="0">
                <a:uFillTx/>
              </a:rPr>
              <a:t>HBLS workshop, 4/26/17</a:t>
            </a:r>
          </a:p>
        </p:txBody>
      </p:sp>
      <p:sp>
        <p:nvSpPr>
          <p:cNvPr id="7" name="Slide Number Placeholder 3"/>
          <p:cNvSpPr>
            <a:spLocks noGrp="1"/>
          </p:cNvSpPr>
          <p:nvPr>
            <p:ph type="sldNum" sz="quarter" idx="4"/>
          </p:nvPr>
        </p:nvSpPr>
        <p:spPr>
          <a:xfrm>
            <a:off x="3429000" y="6340475"/>
            <a:ext cx="2133600" cy="365125"/>
          </a:xfrm>
          <a:prstGeom prst="rect">
            <a:avLst/>
          </a:prstGeom>
        </p:spPr>
        <p:txBody>
          <a:bodyPr vert="horz" lIns="91440" tIns="45720" rIns="91440" bIns="45720" rtlCol="0" anchor="ctr"/>
          <a:lstStyle>
            <a:lvl1pPr algn="ctr">
              <a:defRPr sz="1200">
                <a:solidFill>
                  <a:schemeClr val="tx1">
                    <a:tint val="75000"/>
                  </a:schemeClr>
                </a:solidFill>
                <a:uFillTx/>
                <a:latin typeface="Calibri"/>
                <a:cs typeface="Calibri"/>
              </a:defRPr>
            </a:lvl1pPr>
          </a:lstStyle>
          <a:p>
            <a:fld id="{668EFF3A-9903-FC4F-99F2-8A79E0BD1D46}" type="slidenum">
              <a:rPr lang="en-US" smtClean="0">
                <a:uFillTx/>
              </a:rPr>
              <a:pPr/>
              <a:t>‹#›</a:t>
            </a:fld>
            <a:endParaRPr lang="en-US" dirty="0">
              <a:uFillTx/>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lvl1pPr algn="l">
              <a:defRPr b="1" i="0">
                <a:solidFill>
                  <a:schemeClr val="tx1"/>
                </a:solidFill>
                <a:uFillTx/>
                <a:latin typeface="Calibri"/>
                <a:cs typeface="Calibri"/>
              </a:defRPr>
            </a:lvl1pPr>
          </a:lstStyle>
          <a:p>
            <a:r>
              <a:rPr lang="en-US" smtClean="0">
                <a:uFillTx/>
              </a:rPr>
              <a:t>Click to edit Master title style</a:t>
            </a:r>
            <a:endParaRPr lang="en-US" dirty="0">
              <a:uFillTx/>
            </a:endParaRPr>
          </a:p>
        </p:txBody>
      </p:sp>
      <p:sp>
        <p:nvSpPr>
          <p:cNvPr id="3" name="Content Placeholder 2"/>
          <p:cNvSpPr>
            <a:spLocks noGrp="1"/>
          </p:cNvSpPr>
          <p:nvPr>
            <p:ph idx="1"/>
          </p:nvPr>
        </p:nvSpPr>
        <p:spPr/>
        <p:txBody>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dirty="0">
              <a:uFillTx/>
            </a:endParaRPr>
          </a:p>
        </p:txBody>
      </p:sp>
      <p:cxnSp>
        <p:nvCxnSpPr>
          <p:cNvPr id="17" name="Straight Connector 16"/>
          <p:cNvCxnSpPr/>
          <p:nvPr userDrawn="1"/>
        </p:nvCxnSpPr>
        <p:spPr>
          <a:xfrm flipH="1">
            <a:off x="0" y="6691045"/>
            <a:ext cx="9144000" cy="0"/>
          </a:xfrm>
          <a:prstGeom prst="line">
            <a:avLst/>
          </a:prstGeom>
          <a:ln w="76200" cap="flat">
            <a:gradFill flip="none" rotWithShape="1">
              <a:gsLst>
                <a:gs pos="1000">
                  <a:schemeClr val="tx1"/>
                </a:gs>
                <a:gs pos="1000">
                  <a:schemeClr val="tx2"/>
                </a:gs>
                <a:gs pos="100000">
                  <a:schemeClr val="accent4"/>
                </a:gs>
              </a:gsLst>
              <a:lin ang="0" scaled="1"/>
              <a:tileRect/>
            </a:gradFill>
            <a:miter lim="800000"/>
          </a:ln>
          <a:effectLst/>
        </p:spPr>
        <p:style>
          <a:lnRef idx="2">
            <a:schemeClr val="accent1"/>
          </a:lnRef>
          <a:fillRef idx="0">
            <a:schemeClr val="accent1"/>
          </a:fillRef>
          <a:effectRef idx="1">
            <a:schemeClr val="accent1"/>
          </a:effectRef>
          <a:fontRef idx="minor">
            <a:schemeClr val="tx1"/>
          </a:fontRef>
        </p:style>
      </p:cxnSp>
      <p:pic>
        <p:nvPicPr>
          <p:cNvPr id="21" name="Picture 25" descr="LBL_logo_bl_notext.png"/>
          <p:cNvPicPr>
            <a:picLocks noChangeAspect="1"/>
          </p:cNvPicPr>
          <p:nvPr userDrawn="1"/>
        </p:nvPicPr>
        <p:blipFill>
          <a:blip r:embed="rId2" cstate="print"/>
          <a:srcRect/>
          <a:stretch>
            <a:fillRect/>
          </a:stretch>
        </p:blipFill>
        <p:spPr bwMode="auto">
          <a:xfrm>
            <a:off x="228599" y="6000793"/>
            <a:ext cx="807724" cy="612648"/>
          </a:xfrm>
          <a:prstGeom prst="rect">
            <a:avLst/>
          </a:prstGeom>
          <a:noFill/>
          <a:ln>
            <a:noFill/>
          </a:ln>
        </p:spPr>
      </p:pic>
      <p:pic>
        <p:nvPicPr>
          <p:cNvPr id="11" name="Picture 10" descr="0001_2016_ALS_U_ACRONYM_SIgnature_HORIZONTAL_2_COLOR_RGB_ELECTRONIC.png"/>
          <p:cNvPicPr>
            <a:picLocks noChangeAspect="1"/>
          </p:cNvPicPr>
          <p:nvPr userDrawn="1"/>
        </p:nvPicPr>
        <p:blipFill rotWithShape="1">
          <a:blip r:embed="rId3" cstate="print"/>
          <a:srcRect/>
          <a:stretch/>
        </p:blipFill>
        <p:spPr>
          <a:xfrm>
            <a:off x="7712909" y="5977024"/>
            <a:ext cx="1183417" cy="612648"/>
          </a:xfrm>
          <a:prstGeom prst="rect">
            <a:avLst/>
          </a:prstGeom>
        </p:spPr>
      </p:pic>
      <p:sp>
        <p:nvSpPr>
          <p:cNvPr id="9" name="Footer Placeholder 4"/>
          <p:cNvSpPr>
            <a:spLocks noGrp="1"/>
          </p:cNvSpPr>
          <p:nvPr>
            <p:ph type="ftr" sz="quarter" idx="3"/>
          </p:nvPr>
        </p:nvSpPr>
        <p:spPr>
          <a:xfrm>
            <a:off x="3048000" y="6155419"/>
            <a:ext cx="2895600" cy="365125"/>
          </a:xfrm>
          <a:prstGeom prst="rect">
            <a:avLst/>
          </a:prstGeom>
        </p:spPr>
        <p:txBody>
          <a:bodyPr vert="horz" lIns="91440" tIns="45720" rIns="91440" bIns="45720" rtlCol="0" anchor="ctr"/>
          <a:lstStyle>
            <a:lvl1pPr algn="ctr">
              <a:defRPr sz="1200" b="0" i="0" cap="all">
                <a:solidFill>
                  <a:schemeClr val="tx1">
                    <a:tint val="75000"/>
                  </a:schemeClr>
                </a:solidFill>
                <a:uFillTx/>
                <a:latin typeface="Calibri"/>
                <a:cs typeface="Calibri"/>
              </a:defRPr>
            </a:lvl1pPr>
          </a:lstStyle>
          <a:p>
            <a:r>
              <a:rPr lang="en-US" dirty="0" smtClean="0">
                <a:uFillTx/>
              </a:rPr>
              <a:t>HBLS workshop, 4/26/17</a:t>
            </a:r>
          </a:p>
        </p:txBody>
      </p:sp>
      <p:sp>
        <p:nvSpPr>
          <p:cNvPr id="12" name="Slide Number Placeholder 3"/>
          <p:cNvSpPr>
            <a:spLocks noGrp="1"/>
          </p:cNvSpPr>
          <p:nvPr>
            <p:ph type="sldNum" sz="quarter" idx="4"/>
          </p:nvPr>
        </p:nvSpPr>
        <p:spPr>
          <a:xfrm>
            <a:off x="3429000" y="6340475"/>
            <a:ext cx="2133600" cy="365125"/>
          </a:xfrm>
          <a:prstGeom prst="rect">
            <a:avLst/>
          </a:prstGeom>
        </p:spPr>
        <p:txBody>
          <a:bodyPr vert="horz" lIns="91440" tIns="45720" rIns="91440" bIns="45720" rtlCol="0" anchor="ctr"/>
          <a:lstStyle>
            <a:lvl1pPr algn="ctr">
              <a:defRPr sz="1200">
                <a:solidFill>
                  <a:schemeClr val="tx1">
                    <a:tint val="75000"/>
                  </a:schemeClr>
                </a:solidFill>
                <a:uFillTx/>
                <a:latin typeface="Calibri"/>
                <a:cs typeface="Calibri"/>
              </a:defRPr>
            </a:lvl1pPr>
          </a:lstStyle>
          <a:p>
            <a:fld id="{668EFF3A-9903-FC4F-99F2-8A79E0BD1D46}" type="slidenum">
              <a:rPr lang="en-US" smtClean="0">
                <a:uFillTx/>
              </a:rPr>
              <a:pPr/>
              <a:t>‹#›</a:t>
            </a:fld>
            <a:endParaRPr lang="en-US" dirty="0">
              <a:uFillTx/>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514600"/>
            <a:ext cx="7772400" cy="1362075"/>
          </a:xfrm>
        </p:spPr>
        <p:txBody>
          <a:bodyPr anchor="t"/>
          <a:lstStyle>
            <a:lvl1pPr algn="l">
              <a:defRPr sz="4000" b="1" cap="none" baseline="0">
                <a:uFillTx/>
              </a:defRPr>
            </a:lvl1pPr>
          </a:lstStyle>
          <a:p>
            <a:r>
              <a:rPr lang="en-US" dirty="0" smtClean="0">
                <a:uFillTx/>
              </a:rPr>
              <a:t>Section heading – option 1</a:t>
            </a:r>
            <a:endParaRPr lang="en-US" dirty="0">
              <a:uFillTx/>
            </a:endParaRPr>
          </a:p>
        </p:txBody>
      </p:sp>
      <p:cxnSp>
        <p:nvCxnSpPr>
          <p:cNvPr id="8" name="Straight Connector 7"/>
          <p:cNvCxnSpPr/>
          <p:nvPr userDrawn="1"/>
        </p:nvCxnSpPr>
        <p:spPr>
          <a:xfrm>
            <a:off x="0" y="228600"/>
            <a:ext cx="9144000" cy="0"/>
          </a:xfrm>
          <a:prstGeom prst="line">
            <a:avLst/>
          </a:prstGeom>
          <a:ln w="76200" cap="flat">
            <a:gradFill flip="none" rotWithShape="1">
              <a:gsLst>
                <a:gs pos="1000">
                  <a:schemeClr val="tx1"/>
                </a:gs>
                <a:gs pos="1000">
                  <a:schemeClr val="tx2"/>
                </a:gs>
                <a:gs pos="100000">
                  <a:schemeClr val="accent4"/>
                </a:gs>
              </a:gsLst>
              <a:lin ang="0" scaled="1"/>
              <a:tileRect/>
            </a:gradFill>
            <a:miter lim="800000"/>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0" y="6691045"/>
            <a:ext cx="9144000" cy="0"/>
          </a:xfrm>
          <a:prstGeom prst="line">
            <a:avLst/>
          </a:prstGeom>
          <a:ln w="76200" cap="flat">
            <a:gradFill flip="none" rotWithShape="1">
              <a:gsLst>
                <a:gs pos="1000">
                  <a:schemeClr val="tx1"/>
                </a:gs>
                <a:gs pos="1000">
                  <a:schemeClr val="tx2"/>
                </a:gs>
                <a:gs pos="100000">
                  <a:schemeClr val="accent4"/>
                </a:gs>
              </a:gsLst>
              <a:lin ang="0" scaled="1"/>
              <a:tileRect/>
            </a:gradFill>
            <a:miter lim="800000"/>
          </a:ln>
          <a:effectLst/>
        </p:spPr>
        <p:style>
          <a:lnRef idx="2">
            <a:schemeClr val="accent1"/>
          </a:lnRef>
          <a:fillRef idx="0">
            <a:schemeClr val="accent1"/>
          </a:fillRef>
          <a:effectRef idx="1">
            <a:schemeClr val="accent1"/>
          </a:effectRef>
          <a:fontRef idx="minor">
            <a:schemeClr val="tx1"/>
          </a:fontRef>
        </p:style>
      </p:cxnSp>
      <p:pic>
        <p:nvPicPr>
          <p:cNvPr id="10" name="Picture 25" descr="LBL_logo_bl_notext.png"/>
          <p:cNvPicPr>
            <a:picLocks noChangeAspect="1"/>
          </p:cNvPicPr>
          <p:nvPr userDrawn="1"/>
        </p:nvPicPr>
        <p:blipFill>
          <a:blip r:embed="rId2" cstate="print"/>
          <a:srcRect/>
          <a:stretch>
            <a:fillRect/>
          </a:stretch>
        </p:blipFill>
        <p:spPr bwMode="auto">
          <a:xfrm>
            <a:off x="228599" y="6000793"/>
            <a:ext cx="807724" cy="612648"/>
          </a:xfrm>
          <a:prstGeom prst="rect">
            <a:avLst/>
          </a:prstGeom>
          <a:noFill/>
          <a:ln>
            <a:noFill/>
          </a:ln>
        </p:spPr>
      </p:pic>
      <p:pic>
        <p:nvPicPr>
          <p:cNvPr id="12" name="Picture 11" descr="0001_2016_ALS_U_ACRONYM_SIgnature_HORIZONTAL_2_COLOR_RGB_ELECTRONIC.png"/>
          <p:cNvPicPr>
            <a:picLocks noChangeAspect="1"/>
          </p:cNvPicPr>
          <p:nvPr userDrawn="1"/>
        </p:nvPicPr>
        <p:blipFill rotWithShape="1">
          <a:blip r:embed="rId3" cstate="print"/>
          <a:srcRect/>
          <a:stretch/>
        </p:blipFill>
        <p:spPr>
          <a:xfrm>
            <a:off x="7712909" y="5977024"/>
            <a:ext cx="1183417" cy="612648"/>
          </a:xfrm>
          <a:prstGeom prst="rect">
            <a:avLst/>
          </a:prstGeom>
        </p:spPr>
      </p:pic>
      <p:sp>
        <p:nvSpPr>
          <p:cNvPr id="14" name="Footer Placeholder 4"/>
          <p:cNvSpPr>
            <a:spLocks noGrp="1"/>
          </p:cNvSpPr>
          <p:nvPr>
            <p:ph type="ftr" sz="quarter" idx="3"/>
          </p:nvPr>
        </p:nvSpPr>
        <p:spPr>
          <a:xfrm>
            <a:off x="3048000" y="6155419"/>
            <a:ext cx="2895600" cy="365125"/>
          </a:xfrm>
          <a:prstGeom prst="rect">
            <a:avLst/>
          </a:prstGeom>
        </p:spPr>
        <p:txBody>
          <a:bodyPr vert="horz" lIns="91440" tIns="45720" rIns="91440" bIns="45720" rtlCol="0" anchor="ctr"/>
          <a:lstStyle>
            <a:lvl1pPr algn="ctr">
              <a:defRPr sz="1200" b="0" i="0" cap="all">
                <a:solidFill>
                  <a:schemeClr val="tx1">
                    <a:tint val="75000"/>
                  </a:schemeClr>
                </a:solidFill>
                <a:uFillTx/>
                <a:latin typeface="Calibri"/>
                <a:cs typeface="Calibri"/>
              </a:defRPr>
            </a:lvl1pPr>
          </a:lstStyle>
          <a:p>
            <a:r>
              <a:rPr lang="en-US" dirty="0" smtClean="0">
                <a:uFillTx/>
              </a:rPr>
              <a:t>HBLS workshop, 4/26/17</a:t>
            </a:r>
          </a:p>
        </p:txBody>
      </p:sp>
      <p:sp>
        <p:nvSpPr>
          <p:cNvPr id="15" name="Slide Number Placeholder 3"/>
          <p:cNvSpPr>
            <a:spLocks noGrp="1"/>
          </p:cNvSpPr>
          <p:nvPr>
            <p:ph type="sldNum" sz="quarter" idx="4"/>
          </p:nvPr>
        </p:nvSpPr>
        <p:spPr>
          <a:xfrm>
            <a:off x="3429000" y="6340475"/>
            <a:ext cx="2133600" cy="365125"/>
          </a:xfrm>
          <a:prstGeom prst="rect">
            <a:avLst/>
          </a:prstGeom>
        </p:spPr>
        <p:txBody>
          <a:bodyPr vert="horz" lIns="91440" tIns="45720" rIns="91440" bIns="45720" rtlCol="0" anchor="ctr"/>
          <a:lstStyle>
            <a:lvl1pPr algn="ctr">
              <a:defRPr sz="1200">
                <a:solidFill>
                  <a:schemeClr val="tx1">
                    <a:tint val="75000"/>
                  </a:schemeClr>
                </a:solidFill>
                <a:uFillTx/>
                <a:latin typeface="Calibri"/>
                <a:cs typeface="Calibri"/>
              </a:defRPr>
            </a:lvl1pPr>
          </a:lstStyle>
          <a:p>
            <a:fld id="{668EFF3A-9903-FC4F-99F2-8A79E0BD1D46}" type="slidenum">
              <a:rPr lang="en-US" smtClean="0">
                <a:uFillTx/>
              </a:rPr>
              <a:pPr/>
              <a:t>‹#›</a:t>
            </a:fld>
            <a:endParaRPr lang="en-US" dirty="0">
              <a:uFillTx/>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2514600"/>
            <a:ext cx="3657600" cy="1362075"/>
          </a:xfrm>
        </p:spPr>
        <p:txBody>
          <a:bodyPr anchor="t"/>
          <a:lstStyle>
            <a:lvl1pPr algn="r">
              <a:defRPr sz="4000" b="1" cap="none" baseline="0">
                <a:uFillTx/>
              </a:defRPr>
            </a:lvl1pPr>
          </a:lstStyle>
          <a:p>
            <a:r>
              <a:rPr lang="en-US" dirty="0" smtClean="0">
                <a:uFillTx/>
              </a:rPr>
              <a:t>Section heading – option 2</a:t>
            </a:r>
            <a:endParaRPr lang="en-US" dirty="0">
              <a:uFillTx/>
            </a:endParaRPr>
          </a:p>
        </p:txBody>
      </p:sp>
      <p:cxnSp>
        <p:nvCxnSpPr>
          <p:cNvPr id="6" name="Straight Connector 5"/>
          <p:cNvCxnSpPr/>
          <p:nvPr userDrawn="1"/>
        </p:nvCxnSpPr>
        <p:spPr>
          <a:xfrm>
            <a:off x="0" y="228600"/>
            <a:ext cx="9144000" cy="0"/>
          </a:xfrm>
          <a:prstGeom prst="line">
            <a:avLst/>
          </a:prstGeom>
          <a:ln w="76200" cap="flat">
            <a:gradFill flip="none" rotWithShape="1">
              <a:gsLst>
                <a:gs pos="1000">
                  <a:schemeClr val="tx1"/>
                </a:gs>
                <a:gs pos="1000">
                  <a:schemeClr val="tx2"/>
                </a:gs>
                <a:gs pos="100000">
                  <a:schemeClr val="accent4"/>
                </a:gs>
              </a:gsLst>
              <a:lin ang="0" scaled="1"/>
              <a:tileRect/>
            </a:gradFill>
            <a:miter lim="800000"/>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4495800" y="2362200"/>
            <a:ext cx="0" cy="167640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flipH="1">
            <a:off x="0" y="6691045"/>
            <a:ext cx="9144000" cy="0"/>
          </a:xfrm>
          <a:prstGeom prst="line">
            <a:avLst/>
          </a:prstGeom>
          <a:ln w="76200" cap="flat">
            <a:gradFill flip="none" rotWithShape="1">
              <a:gsLst>
                <a:gs pos="1000">
                  <a:schemeClr val="tx1"/>
                </a:gs>
                <a:gs pos="1000">
                  <a:schemeClr val="tx2"/>
                </a:gs>
                <a:gs pos="100000">
                  <a:schemeClr val="accent4"/>
                </a:gs>
              </a:gsLst>
              <a:lin ang="0" scaled="1"/>
              <a:tileRect/>
            </a:gradFill>
            <a:miter lim="800000"/>
          </a:ln>
          <a:effectLst/>
        </p:spPr>
        <p:style>
          <a:lnRef idx="2">
            <a:schemeClr val="accent1"/>
          </a:lnRef>
          <a:fillRef idx="0">
            <a:schemeClr val="accent1"/>
          </a:fillRef>
          <a:effectRef idx="1">
            <a:schemeClr val="accent1"/>
          </a:effectRef>
          <a:fontRef idx="minor">
            <a:schemeClr val="tx1"/>
          </a:fontRef>
        </p:style>
      </p:cxnSp>
      <p:pic>
        <p:nvPicPr>
          <p:cNvPr id="17" name="Picture 25" descr="LBL_logo_bl_notext.png"/>
          <p:cNvPicPr>
            <a:picLocks noChangeAspect="1"/>
          </p:cNvPicPr>
          <p:nvPr userDrawn="1"/>
        </p:nvPicPr>
        <p:blipFill>
          <a:blip r:embed="rId2" cstate="print"/>
          <a:srcRect/>
          <a:stretch>
            <a:fillRect/>
          </a:stretch>
        </p:blipFill>
        <p:spPr bwMode="auto">
          <a:xfrm>
            <a:off x="228599" y="6000793"/>
            <a:ext cx="807724" cy="612648"/>
          </a:xfrm>
          <a:prstGeom prst="rect">
            <a:avLst/>
          </a:prstGeom>
          <a:noFill/>
          <a:ln>
            <a:noFill/>
          </a:ln>
        </p:spPr>
      </p:pic>
      <p:sp>
        <p:nvSpPr>
          <p:cNvPr id="22" name="Text Placeholder 21"/>
          <p:cNvSpPr>
            <a:spLocks noGrp="1"/>
          </p:cNvSpPr>
          <p:nvPr>
            <p:ph type="body" sz="quarter" idx="10" hasCustomPrompt="1"/>
          </p:nvPr>
        </p:nvSpPr>
        <p:spPr>
          <a:xfrm>
            <a:off x="4724400" y="2545960"/>
            <a:ext cx="3733800" cy="914400"/>
          </a:xfrm>
        </p:spPr>
        <p:txBody>
          <a:bodyPr/>
          <a:lstStyle>
            <a:lvl1pPr marL="0" indent="0">
              <a:buNone/>
              <a:defRPr>
                <a:uFillTx/>
              </a:defRPr>
            </a:lvl1pPr>
          </a:lstStyle>
          <a:p>
            <a:pPr lvl="0"/>
            <a:r>
              <a:rPr lang="en-US" dirty="0" smtClean="0">
                <a:uFillTx/>
              </a:rPr>
              <a:t>Section overview</a:t>
            </a:r>
            <a:endParaRPr lang="en-US" dirty="0">
              <a:uFillTx/>
            </a:endParaRPr>
          </a:p>
        </p:txBody>
      </p:sp>
      <p:pic>
        <p:nvPicPr>
          <p:cNvPr id="11" name="Picture 10" descr="0001_2016_ALS_U_ACRONYM_SIgnature_HORIZONTAL_2_COLOR_RGB_ELECTRONIC.png"/>
          <p:cNvPicPr>
            <a:picLocks noChangeAspect="1"/>
          </p:cNvPicPr>
          <p:nvPr userDrawn="1"/>
        </p:nvPicPr>
        <p:blipFill rotWithShape="1">
          <a:blip r:embed="rId3" cstate="print"/>
          <a:srcRect/>
          <a:stretch/>
        </p:blipFill>
        <p:spPr>
          <a:xfrm>
            <a:off x="7712909" y="5977024"/>
            <a:ext cx="1183417" cy="612648"/>
          </a:xfrm>
          <a:prstGeom prst="rect">
            <a:avLst/>
          </a:prstGeom>
        </p:spPr>
      </p:pic>
      <p:sp>
        <p:nvSpPr>
          <p:cNvPr id="14" name="Footer Placeholder 4"/>
          <p:cNvSpPr>
            <a:spLocks noGrp="1"/>
          </p:cNvSpPr>
          <p:nvPr>
            <p:ph type="ftr" sz="quarter" idx="3"/>
          </p:nvPr>
        </p:nvSpPr>
        <p:spPr>
          <a:xfrm>
            <a:off x="3048000" y="6155419"/>
            <a:ext cx="2895600" cy="365125"/>
          </a:xfrm>
          <a:prstGeom prst="rect">
            <a:avLst/>
          </a:prstGeom>
        </p:spPr>
        <p:txBody>
          <a:bodyPr vert="horz" lIns="91440" tIns="45720" rIns="91440" bIns="45720" rtlCol="0" anchor="ctr"/>
          <a:lstStyle>
            <a:lvl1pPr algn="ctr">
              <a:defRPr sz="1200" b="0" i="0" cap="all">
                <a:solidFill>
                  <a:schemeClr val="tx1">
                    <a:tint val="75000"/>
                  </a:schemeClr>
                </a:solidFill>
                <a:uFillTx/>
                <a:latin typeface="Calibri"/>
                <a:cs typeface="Calibri"/>
              </a:defRPr>
            </a:lvl1pPr>
          </a:lstStyle>
          <a:p>
            <a:r>
              <a:rPr lang="en-US" dirty="0" smtClean="0">
                <a:uFillTx/>
              </a:rPr>
              <a:t>HBLS workshop, 4/26/17</a:t>
            </a:r>
          </a:p>
        </p:txBody>
      </p:sp>
      <p:sp>
        <p:nvSpPr>
          <p:cNvPr id="15" name="Slide Number Placeholder 3"/>
          <p:cNvSpPr>
            <a:spLocks noGrp="1"/>
          </p:cNvSpPr>
          <p:nvPr>
            <p:ph type="sldNum" sz="quarter" idx="4"/>
          </p:nvPr>
        </p:nvSpPr>
        <p:spPr>
          <a:xfrm>
            <a:off x="3429000" y="6340475"/>
            <a:ext cx="2133600" cy="365125"/>
          </a:xfrm>
          <a:prstGeom prst="rect">
            <a:avLst/>
          </a:prstGeom>
        </p:spPr>
        <p:txBody>
          <a:bodyPr vert="horz" lIns="91440" tIns="45720" rIns="91440" bIns="45720" rtlCol="0" anchor="ctr"/>
          <a:lstStyle>
            <a:lvl1pPr algn="ctr">
              <a:defRPr sz="1200">
                <a:solidFill>
                  <a:schemeClr val="tx1">
                    <a:tint val="75000"/>
                  </a:schemeClr>
                </a:solidFill>
                <a:uFillTx/>
                <a:latin typeface="Calibri"/>
                <a:cs typeface="Calibri"/>
              </a:defRPr>
            </a:lvl1pPr>
          </a:lstStyle>
          <a:p>
            <a:fld id="{668EFF3A-9903-FC4F-99F2-8A79E0BD1D46}" type="slidenum">
              <a:rPr lang="en-US" smtClean="0">
                <a:uFillTx/>
              </a:rPr>
              <a:pPr/>
              <a:t>‹#›</a:t>
            </a:fld>
            <a:endParaRPr lang="en-US" dirty="0">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uFillTx/>
              </a:rPr>
              <a:t>Click to edit Master title style</a:t>
            </a:r>
            <a:endParaRPr lang="en-US">
              <a:uFillTx/>
            </a:endParaRPr>
          </a:p>
        </p:txBody>
      </p:sp>
      <p:sp>
        <p:nvSpPr>
          <p:cNvPr id="3" name="Content Placeholder 2"/>
          <p:cNvSpPr>
            <a:spLocks noGrp="1"/>
          </p:cNvSpPr>
          <p:nvPr>
            <p:ph sz="half" idx="1"/>
          </p:nvPr>
        </p:nvSpPr>
        <p:spPr>
          <a:xfrm>
            <a:off x="457200" y="1600200"/>
            <a:ext cx="4038600" cy="4525963"/>
          </a:xfrm>
        </p:spPr>
        <p:txBody>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4" name="Content Placeholder 3"/>
          <p:cNvSpPr>
            <a:spLocks noGrp="1"/>
          </p:cNvSpPr>
          <p:nvPr>
            <p:ph sz="half" idx="2"/>
          </p:nvPr>
        </p:nvSpPr>
        <p:spPr>
          <a:xfrm>
            <a:off x="4648200" y="1600200"/>
            <a:ext cx="4038600" cy="4525963"/>
          </a:xfrm>
        </p:spPr>
        <p:txBody>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cxnSp>
        <p:nvCxnSpPr>
          <p:cNvPr id="12" name="Straight Connector 11"/>
          <p:cNvCxnSpPr/>
          <p:nvPr userDrawn="1"/>
        </p:nvCxnSpPr>
        <p:spPr>
          <a:xfrm flipH="1">
            <a:off x="0" y="6691045"/>
            <a:ext cx="9144000" cy="0"/>
          </a:xfrm>
          <a:prstGeom prst="line">
            <a:avLst/>
          </a:prstGeom>
          <a:ln w="76200" cap="flat">
            <a:gradFill flip="none" rotWithShape="1">
              <a:gsLst>
                <a:gs pos="1000">
                  <a:schemeClr val="tx1"/>
                </a:gs>
                <a:gs pos="1000">
                  <a:schemeClr val="tx2"/>
                </a:gs>
                <a:gs pos="100000">
                  <a:schemeClr val="accent4"/>
                </a:gs>
              </a:gsLst>
              <a:lin ang="0" scaled="1"/>
              <a:tileRect/>
            </a:gradFill>
            <a:miter lim="800000"/>
          </a:ln>
          <a:effectLst/>
        </p:spPr>
        <p:style>
          <a:lnRef idx="2">
            <a:schemeClr val="accent1"/>
          </a:lnRef>
          <a:fillRef idx="0">
            <a:schemeClr val="accent1"/>
          </a:fillRef>
          <a:effectRef idx="1">
            <a:schemeClr val="accent1"/>
          </a:effectRef>
          <a:fontRef idx="minor">
            <a:schemeClr val="tx1"/>
          </a:fontRef>
        </p:style>
      </p:cxnSp>
      <p:pic>
        <p:nvPicPr>
          <p:cNvPr id="14" name="Picture 25" descr="LBL_logo_bl_notext.png"/>
          <p:cNvPicPr>
            <a:picLocks noChangeAspect="1"/>
          </p:cNvPicPr>
          <p:nvPr userDrawn="1"/>
        </p:nvPicPr>
        <p:blipFill>
          <a:blip r:embed="rId2" cstate="print"/>
          <a:srcRect/>
          <a:stretch>
            <a:fillRect/>
          </a:stretch>
        </p:blipFill>
        <p:spPr bwMode="auto">
          <a:xfrm>
            <a:off x="228599" y="6000793"/>
            <a:ext cx="807724" cy="612648"/>
          </a:xfrm>
          <a:prstGeom prst="rect">
            <a:avLst/>
          </a:prstGeom>
          <a:noFill/>
          <a:ln>
            <a:noFill/>
          </a:ln>
        </p:spPr>
      </p:pic>
      <p:pic>
        <p:nvPicPr>
          <p:cNvPr id="13" name="Picture 12" descr="0001_2016_ALS_U_ACRONYM_SIgnature_HORIZONTAL_2_COLOR_RGB_ELECTRONIC.png"/>
          <p:cNvPicPr>
            <a:picLocks noChangeAspect="1"/>
          </p:cNvPicPr>
          <p:nvPr userDrawn="1"/>
        </p:nvPicPr>
        <p:blipFill rotWithShape="1">
          <a:blip r:embed="rId3" cstate="print"/>
          <a:srcRect/>
          <a:stretch/>
        </p:blipFill>
        <p:spPr>
          <a:xfrm>
            <a:off x="7712909" y="5977024"/>
            <a:ext cx="1183417" cy="612648"/>
          </a:xfrm>
          <a:prstGeom prst="rect">
            <a:avLst/>
          </a:prstGeom>
        </p:spPr>
      </p:pic>
      <p:sp>
        <p:nvSpPr>
          <p:cNvPr id="15" name="Footer Placeholder 4"/>
          <p:cNvSpPr>
            <a:spLocks noGrp="1"/>
          </p:cNvSpPr>
          <p:nvPr>
            <p:ph type="ftr" sz="quarter" idx="3"/>
          </p:nvPr>
        </p:nvSpPr>
        <p:spPr>
          <a:xfrm>
            <a:off x="3048000" y="6155419"/>
            <a:ext cx="2895600" cy="365125"/>
          </a:xfrm>
          <a:prstGeom prst="rect">
            <a:avLst/>
          </a:prstGeom>
        </p:spPr>
        <p:txBody>
          <a:bodyPr vert="horz" lIns="91440" tIns="45720" rIns="91440" bIns="45720" rtlCol="0" anchor="ctr"/>
          <a:lstStyle>
            <a:lvl1pPr algn="ctr">
              <a:defRPr sz="1200" b="0" i="0" cap="all">
                <a:solidFill>
                  <a:schemeClr val="tx1">
                    <a:tint val="75000"/>
                  </a:schemeClr>
                </a:solidFill>
                <a:uFillTx/>
                <a:latin typeface="Calibri"/>
                <a:cs typeface="Calibri"/>
              </a:defRPr>
            </a:lvl1pPr>
          </a:lstStyle>
          <a:p>
            <a:r>
              <a:rPr lang="en-US" dirty="0" smtClean="0">
                <a:uFillTx/>
              </a:rPr>
              <a:t>HBLS workshop, 4/26/17</a:t>
            </a:r>
          </a:p>
        </p:txBody>
      </p:sp>
      <p:sp>
        <p:nvSpPr>
          <p:cNvPr id="16" name="Slide Number Placeholder 3"/>
          <p:cNvSpPr>
            <a:spLocks noGrp="1"/>
          </p:cNvSpPr>
          <p:nvPr>
            <p:ph type="sldNum" sz="quarter" idx="4"/>
          </p:nvPr>
        </p:nvSpPr>
        <p:spPr>
          <a:xfrm>
            <a:off x="3429000" y="6340475"/>
            <a:ext cx="2133600" cy="365125"/>
          </a:xfrm>
          <a:prstGeom prst="rect">
            <a:avLst/>
          </a:prstGeom>
        </p:spPr>
        <p:txBody>
          <a:bodyPr vert="horz" lIns="91440" tIns="45720" rIns="91440" bIns="45720" rtlCol="0" anchor="ctr"/>
          <a:lstStyle>
            <a:lvl1pPr algn="ctr">
              <a:defRPr sz="1200">
                <a:solidFill>
                  <a:schemeClr val="tx1">
                    <a:tint val="75000"/>
                  </a:schemeClr>
                </a:solidFill>
                <a:uFillTx/>
                <a:latin typeface="Calibri"/>
                <a:cs typeface="Calibri"/>
              </a:defRPr>
            </a:lvl1pPr>
          </a:lstStyle>
          <a:p>
            <a:fld id="{668EFF3A-9903-FC4F-99F2-8A79E0BD1D46}" type="slidenum">
              <a:rPr lang="en-US" smtClean="0">
                <a:uFillTx/>
              </a:rPr>
              <a:pPr/>
              <a:t>‹#›</a:t>
            </a:fld>
            <a:endParaRPr lang="en-US" dirty="0">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uFillTx/>
              </a:defRPr>
            </a:lvl1pPr>
          </a:lstStyle>
          <a:p>
            <a:r>
              <a:rPr lang="en-US" smtClean="0">
                <a:uFillTx/>
              </a:rPr>
              <a:t>Click to edit Master title style</a:t>
            </a:r>
            <a:endParaRPr lang="en-US">
              <a:uFillTx/>
            </a:endParaRP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smtClean="0">
                <a:uFillTx/>
              </a:rPr>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smtClean="0">
                <a:uFillTx/>
              </a:rPr>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cxnSp>
        <p:nvCxnSpPr>
          <p:cNvPr id="14" name="Straight Connector 13"/>
          <p:cNvCxnSpPr/>
          <p:nvPr userDrawn="1"/>
        </p:nvCxnSpPr>
        <p:spPr>
          <a:xfrm flipH="1">
            <a:off x="0" y="6691045"/>
            <a:ext cx="9144000" cy="0"/>
          </a:xfrm>
          <a:prstGeom prst="line">
            <a:avLst/>
          </a:prstGeom>
          <a:ln w="76200" cap="flat">
            <a:gradFill flip="none" rotWithShape="1">
              <a:gsLst>
                <a:gs pos="1000">
                  <a:schemeClr val="tx1"/>
                </a:gs>
                <a:gs pos="1000">
                  <a:schemeClr val="tx2"/>
                </a:gs>
                <a:gs pos="100000">
                  <a:schemeClr val="accent4"/>
                </a:gs>
              </a:gsLst>
              <a:lin ang="0" scaled="1"/>
              <a:tileRect/>
            </a:gradFill>
            <a:miter lim="800000"/>
          </a:ln>
          <a:effectLst/>
        </p:spPr>
        <p:style>
          <a:lnRef idx="2">
            <a:schemeClr val="accent1"/>
          </a:lnRef>
          <a:fillRef idx="0">
            <a:schemeClr val="accent1"/>
          </a:fillRef>
          <a:effectRef idx="1">
            <a:schemeClr val="accent1"/>
          </a:effectRef>
          <a:fontRef idx="minor">
            <a:schemeClr val="tx1"/>
          </a:fontRef>
        </p:style>
      </p:cxnSp>
      <p:pic>
        <p:nvPicPr>
          <p:cNvPr id="16" name="Picture 25" descr="LBL_logo_bl_notext.png"/>
          <p:cNvPicPr>
            <a:picLocks noChangeAspect="1"/>
          </p:cNvPicPr>
          <p:nvPr userDrawn="1"/>
        </p:nvPicPr>
        <p:blipFill>
          <a:blip r:embed="rId2" cstate="print"/>
          <a:srcRect/>
          <a:stretch>
            <a:fillRect/>
          </a:stretch>
        </p:blipFill>
        <p:spPr bwMode="auto">
          <a:xfrm>
            <a:off x="228599" y="6000793"/>
            <a:ext cx="807724" cy="612648"/>
          </a:xfrm>
          <a:prstGeom prst="rect">
            <a:avLst/>
          </a:prstGeom>
          <a:noFill/>
          <a:ln>
            <a:noFill/>
          </a:ln>
        </p:spPr>
      </p:pic>
      <p:pic>
        <p:nvPicPr>
          <p:cNvPr id="15" name="Picture 14" descr="0001_2016_ALS_U_ACRONYM_SIgnature_HORIZONTAL_2_COLOR_RGB_ELECTRONIC.png"/>
          <p:cNvPicPr>
            <a:picLocks noChangeAspect="1"/>
          </p:cNvPicPr>
          <p:nvPr userDrawn="1"/>
        </p:nvPicPr>
        <p:blipFill rotWithShape="1">
          <a:blip r:embed="rId3" cstate="print"/>
          <a:srcRect/>
          <a:stretch/>
        </p:blipFill>
        <p:spPr>
          <a:xfrm>
            <a:off x="7712909" y="5977024"/>
            <a:ext cx="1183417" cy="612648"/>
          </a:xfrm>
          <a:prstGeom prst="rect">
            <a:avLst/>
          </a:prstGeom>
        </p:spPr>
      </p:pic>
      <p:sp>
        <p:nvSpPr>
          <p:cNvPr id="17" name="Footer Placeholder 4"/>
          <p:cNvSpPr>
            <a:spLocks noGrp="1"/>
          </p:cNvSpPr>
          <p:nvPr>
            <p:ph type="ftr" sz="quarter" idx="10"/>
          </p:nvPr>
        </p:nvSpPr>
        <p:spPr>
          <a:xfrm>
            <a:off x="3048000" y="6155419"/>
            <a:ext cx="2895600" cy="365125"/>
          </a:xfrm>
          <a:prstGeom prst="rect">
            <a:avLst/>
          </a:prstGeom>
        </p:spPr>
        <p:txBody>
          <a:bodyPr vert="horz" lIns="91440" tIns="45720" rIns="91440" bIns="45720" rtlCol="0" anchor="ctr"/>
          <a:lstStyle>
            <a:lvl1pPr algn="ctr">
              <a:defRPr sz="1200" b="0" i="0" cap="all">
                <a:solidFill>
                  <a:schemeClr val="tx1">
                    <a:tint val="75000"/>
                  </a:schemeClr>
                </a:solidFill>
                <a:uFillTx/>
                <a:latin typeface="Calibri"/>
                <a:cs typeface="Calibri"/>
              </a:defRPr>
            </a:lvl1pPr>
          </a:lstStyle>
          <a:p>
            <a:r>
              <a:rPr lang="en-US" dirty="0" smtClean="0">
                <a:uFillTx/>
              </a:rPr>
              <a:t>HBLS workshop, 4/26/17</a:t>
            </a:r>
          </a:p>
        </p:txBody>
      </p:sp>
      <p:sp>
        <p:nvSpPr>
          <p:cNvPr id="18" name="Slide Number Placeholder 3"/>
          <p:cNvSpPr>
            <a:spLocks noGrp="1"/>
          </p:cNvSpPr>
          <p:nvPr>
            <p:ph type="sldNum" sz="quarter" idx="11"/>
          </p:nvPr>
        </p:nvSpPr>
        <p:spPr>
          <a:xfrm>
            <a:off x="3429000" y="6340475"/>
            <a:ext cx="2133600" cy="365125"/>
          </a:xfrm>
          <a:prstGeom prst="rect">
            <a:avLst/>
          </a:prstGeom>
        </p:spPr>
        <p:txBody>
          <a:bodyPr vert="horz" lIns="91440" tIns="45720" rIns="91440" bIns="45720" rtlCol="0" anchor="ctr"/>
          <a:lstStyle>
            <a:lvl1pPr algn="ctr">
              <a:defRPr sz="1200">
                <a:solidFill>
                  <a:schemeClr val="tx1">
                    <a:tint val="75000"/>
                  </a:schemeClr>
                </a:solidFill>
                <a:uFillTx/>
                <a:latin typeface="Calibri"/>
                <a:cs typeface="Calibri"/>
              </a:defRPr>
            </a:lvl1pPr>
          </a:lstStyle>
          <a:p>
            <a:fld id="{668EFF3A-9903-FC4F-99F2-8A79E0BD1D46}" type="slidenum">
              <a:rPr lang="en-US" smtClean="0">
                <a:uFillTx/>
              </a:rPr>
              <a:pPr/>
              <a:t>‹#›</a:t>
            </a:fld>
            <a:endParaRPr lang="en-US" dirty="0">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uFillTx/>
              </a:rPr>
              <a:t>Click to edit Master title style</a:t>
            </a:r>
            <a:endParaRPr lang="en-US">
              <a:uFillTx/>
            </a:endParaRPr>
          </a:p>
        </p:txBody>
      </p:sp>
      <p:cxnSp>
        <p:nvCxnSpPr>
          <p:cNvPr id="10" name="Straight Connector 9"/>
          <p:cNvCxnSpPr/>
          <p:nvPr userDrawn="1"/>
        </p:nvCxnSpPr>
        <p:spPr>
          <a:xfrm flipH="1">
            <a:off x="0" y="6691045"/>
            <a:ext cx="9144000" cy="0"/>
          </a:xfrm>
          <a:prstGeom prst="line">
            <a:avLst/>
          </a:prstGeom>
          <a:ln w="76200" cap="flat">
            <a:gradFill flip="none" rotWithShape="1">
              <a:gsLst>
                <a:gs pos="1000">
                  <a:schemeClr val="tx1"/>
                </a:gs>
                <a:gs pos="1000">
                  <a:schemeClr val="tx2"/>
                </a:gs>
                <a:gs pos="100000">
                  <a:schemeClr val="accent4"/>
                </a:gs>
              </a:gsLst>
              <a:lin ang="0" scaled="1"/>
              <a:tileRect/>
            </a:gradFill>
            <a:miter lim="800000"/>
          </a:ln>
          <a:effectLst/>
        </p:spPr>
        <p:style>
          <a:lnRef idx="2">
            <a:schemeClr val="accent1"/>
          </a:lnRef>
          <a:fillRef idx="0">
            <a:schemeClr val="accent1"/>
          </a:fillRef>
          <a:effectRef idx="1">
            <a:schemeClr val="accent1"/>
          </a:effectRef>
          <a:fontRef idx="minor">
            <a:schemeClr val="tx1"/>
          </a:fontRef>
        </p:style>
      </p:cxnSp>
      <p:pic>
        <p:nvPicPr>
          <p:cNvPr id="13" name="Picture 25" descr="LBL_logo_bl_notext.png"/>
          <p:cNvPicPr>
            <a:picLocks noChangeAspect="1"/>
          </p:cNvPicPr>
          <p:nvPr userDrawn="1"/>
        </p:nvPicPr>
        <p:blipFill>
          <a:blip r:embed="rId2" cstate="print"/>
          <a:srcRect/>
          <a:stretch>
            <a:fillRect/>
          </a:stretch>
        </p:blipFill>
        <p:spPr bwMode="auto">
          <a:xfrm>
            <a:off x="228599" y="6000793"/>
            <a:ext cx="807724" cy="612648"/>
          </a:xfrm>
          <a:prstGeom prst="rect">
            <a:avLst/>
          </a:prstGeom>
          <a:noFill/>
          <a:ln>
            <a:noFill/>
          </a:ln>
        </p:spPr>
      </p:pic>
      <p:pic>
        <p:nvPicPr>
          <p:cNvPr id="11" name="Picture 10" descr="0001_2016_ALS_U_ACRONYM_SIgnature_HORIZONTAL_2_COLOR_RGB_ELECTRONIC.png"/>
          <p:cNvPicPr>
            <a:picLocks noChangeAspect="1"/>
          </p:cNvPicPr>
          <p:nvPr userDrawn="1"/>
        </p:nvPicPr>
        <p:blipFill rotWithShape="1">
          <a:blip r:embed="rId3" cstate="print"/>
          <a:srcRect/>
          <a:stretch/>
        </p:blipFill>
        <p:spPr>
          <a:xfrm>
            <a:off x="7712909" y="5977024"/>
            <a:ext cx="1183417" cy="612648"/>
          </a:xfrm>
          <a:prstGeom prst="rect">
            <a:avLst/>
          </a:prstGeom>
        </p:spPr>
      </p:pic>
      <p:sp>
        <p:nvSpPr>
          <p:cNvPr id="12" name="Footer Placeholder 4"/>
          <p:cNvSpPr>
            <a:spLocks noGrp="1"/>
          </p:cNvSpPr>
          <p:nvPr>
            <p:ph type="ftr" sz="quarter" idx="3"/>
          </p:nvPr>
        </p:nvSpPr>
        <p:spPr>
          <a:xfrm>
            <a:off x="3048000" y="6155419"/>
            <a:ext cx="2895600" cy="365125"/>
          </a:xfrm>
          <a:prstGeom prst="rect">
            <a:avLst/>
          </a:prstGeom>
        </p:spPr>
        <p:txBody>
          <a:bodyPr vert="horz" lIns="91440" tIns="45720" rIns="91440" bIns="45720" rtlCol="0" anchor="ctr"/>
          <a:lstStyle>
            <a:lvl1pPr algn="ctr">
              <a:defRPr sz="1200" b="0" i="0" cap="all">
                <a:solidFill>
                  <a:schemeClr val="tx1">
                    <a:tint val="75000"/>
                  </a:schemeClr>
                </a:solidFill>
                <a:uFillTx/>
                <a:latin typeface="Calibri"/>
                <a:cs typeface="Calibri"/>
              </a:defRPr>
            </a:lvl1pPr>
          </a:lstStyle>
          <a:p>
            <a:r>
              <a:rPr lang="en-US" dirty="0" smtClean="0">
                <a:uFillTx/>
              </a:rPr>
              <a:t>HBLS workshop, 4/26/17</a:t>
            </a:r>
          </a:p>
        </p:txBody>
      </p:sp>
      <p:sp>
        <p:nvSpPr>
          <p:cNvPr id="14" name="Slide Number Placeholder 3"/>
          <p:cNvSpPr>
            <a:spLocks noGrp="1"/>
          </p:cNvSpPr>
          <p:nvPr>
            <p:ph type="sldNum" sz="quarter" idx="4"/>
          </p:nvPr>
        </p:nvSpPr>
        <p:spPr>
          <a:xfrm>
            <a:off x="3429000" y="6340475"/>
            <a:ext cx="2133600" cy="365125"/>
          </a:xfrm>
          <a:prstGeom prst="rect">
            <a:avLst/>
          </a:prstGeom>
        </p:spPr>
        <p:txBody>
          <a:bodyPr vert="horz" lIns="91440" tIns="45720" rIns="91440" bIns="45720" rtlCol="0" anchor="ctr"/>
          <a:lstStyle>
            <a:lvl1pPr algn="ctr">
              <a:defRPr sz="1200">
                <a:solidFill>
                  <a:schemeClr val="tx1">
                    <a:tint val="75000"/>
                  </a:schemeClr>
                </a:solidFill>
                <a:uFillTx/>
                <a:latin typeface="Calibri"/>
                <a:cs typeface="Calibri"/>
              </a:defRPr>
            </a:lvl1pPr>
          </a:lstStyle>
          <a:p>
            <a:fld id="{668EFF3A-9903-FC4F-99F2-8A79E0BD1D46}" type="slidenum">
              <a:rPr lang="en-US" smtClean="0">
                <a:uFillTx/>
              </a:rPr>
              <a:pPr/>
              <a:t>‹#›</a:t>
            </a:fld>
            <a:endParaRPr lang="en-US" dirty="0">
              <a:uFillTx/>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No Title">
    <p:spTree>
      <p:nvGrpSpPr>
        <p:cNvPr id="1" name=""/>
        <p:cNvGrpSpPr/>
        <p:nvPr/>
      </p:nvGrpSpPr>
      <p:grpSpPr>
        <a:xfrm>
          <a:off x="0" y="0"/>
          <a:ext cx="0" cy="0"/>
          <a:chOff x="0" y="0"/>
          <a:chExt cx="0" cy="0"/>
        </a:xfrm>
      </p:grpSpPr>
      <p:cxnSp>
        <p:nvCxnSpPr>
          <p:cNvPr id="3" name="Straight Connector 2"/>
          <p:cNvCxnSpPr/>
          <p:nvPr userDrawn="1"/>
        </p:nvCxnSpPr>
        <p:spPr>
          <a:xfrm flipH="1">
            <a:off x="0" y="6691045"/>
            <a:ext cx="9144000" cy="0"/>
          </a:xfrm>
          <a:prstGeom prst="line">
            <a:avLst/>
          </a:prstGeom>
          <a:ln w="76200" cap="flat">
            <a:gradFill flip="none" rotWithShape="1">
              <a:gsLst>
                <a:gs pos="1000">
                  <a:schemeClr val="tx1"/>
                </a:gs>
                <a:gs pos="1000">
                  <a:schemeClr val="tx2"/>
                </a:gs>
                <a:gs pos="100000">
                  <a:schemeClr val="accent4"/>
                </a:gs>
              </a:gsLst>
              <a:lin ang="0" scaled="1"/>
              <a:tileRect/>
            </a:gradFill>
            <a:miter lim="800000"/>
          </a:ln>
          <a:effectLst/>
        </p:spPr>
        <p:style>
          <a:lnRef idx="2">
            <a:schemeClr val="accent1"/>
          </a:lnRef>
          <a:fillRef idx="0">
            <a:schemeClr val="accent1"/>
          </a:fillRef>
          <a:effectRef idx="1">
            <a:schemeClr val="accent1"/>
          </a:effectRef>
          <a:fontRef idx="minor">
            <a:schemeClr val="tx1"/>
          </a:fontRef>
        </p:style>
      </p:cxnSp>
      <p:pic>
        <p:nvPicPr>
          <p:cNvPr id="7" name="Picture 25" descr="LBL_logo_bl_notext.png"/>
          <p:cNvPicPr>
            <a:picLocks noChangeAspect="1"/>
          </p:cNvPicPr>
          <p:nvPr userDrawn="1"/>
        </p:nvPicPr>
        <p:blipFill>
          <a:blip r:embed="rId2" cstate="print"/>
          <a:srcRect/>
          <a:stretch>
            <a:fillRect/>
          </a:stretch>
        </p:blipFill>
        <p:spPr bwMode="auto">
          <a:xfrm>
            <a:off x="228599" y="6000793"/>
            <a:ext cx="807724" cy="612648"/>
          </a:xfrm>
          <a:prstGeom prst="rect">
            <a:avLst/>
          </a:prstGeom>
          <a:noFill/>
          <a:ln>
            <a:noFill/>
          </a:ln>
        </p:spPr>
      </p:pic>
      <p:cxnSp>
        <p:nvCxnSpPr>
          <p:cNvPr id="8" name="Straight Connector 7"/>
          <p:cNvCxnSpPr/>
          <p:nvPr userDrawn="1"/>
        </p:nvCxnSpPr>
        <p:spPr>
          <a:xfrm>
            <a:off x="0" y="228600"/>
            <a:ext cx="9144000" cy="0"/>
          </a:xfrm>
          <a:prstGeom prst="line">
            <a:avLst/>
          </a:prstGeom>
          <a:ln w="76200" cap="flat">
            <a:gradFill flip="none" rotWithShape="1">
              <a:gsLst>
                <a:gs pos="1000">
                  <a:schemeClr val="tx1"/>
                </a:gs>
                <a:gs pos="1000">
                  <a:schemeClr val="tx2"/>
                </a:gs>
                <a:gs pos="100000">
                  <a:schemeClr val="accent4"/>
                </a:gs>
              </a:gsLst>
              <a:lin ang="0" scaled="1"/>
              <a:tileRect/>
            </a:gradFill>
            <a:miter lim="800000"/>
          </a:ln>
          <a:effectLst/>
        </p:spPr>
        <p:style>
          <a:lnRef idx="2">
            <a:schemeClr val="accent1"/>
          </a:lnRef>
          <a:fillRef idx="0">
            <a:schemeClr val="accent1"/>
          </a:fillRef>
          <a:effectRef idx="1">
            <a:schemeClr val="accent1"/>
          </a:effectRef>
          <a:fontRef idx="minor">
            <a:schemeClr val="tx1"/>
          </a:fontRef>
        </p:style>
      </p:cxnSp>
      <p:pic>
        <p:nvPicPr>
          <p:cNvPr id="9" name="Picture 8" descr="0001_2016_ALS_U_ACRONYM_SIgnature_HORIZONTAL_2_COLOR_RGB_ELECTRONIC.png"/>
          <p:cNvPicPr>
            <a:picLocks noChangeAspect="1"/>
          </p:cNvPicPr>
          <p:nvPr userDrawn="1"/>
        </p:nvPicPr>
        <p:blipFill rotWithShape="1">
          <a:blip r:embed="rId3" cstate="print"/>
          <a:srcRect/>
          <a:stretch/>
        </p:blipFill>
        <p:spPr>
          <a:xfrm>
            <a:off x="7712909" y="5977024"/>
            <a:ext cx="1183417" cy="612648"/>
          </a:xfrm>
          <a:prstGeom prst="rect">
            <a:avLst/>
          </a:prstGeom>
        </p:spPr>
      </p:pic>
      <p:sp>
        <p:nvSpPr>
          <p:cNvPr id="12" name="Footer Placeholder 4"/>
          <p:cNvSpPr>
            <a:spLocks noGrp="1"/>
          </p:cNvSpPr>
          <p:nvPr>
            <p:ph type="ftr" sz="quarter" idx="3"/>
          </p:nvPr>
        </p:nvSpPr>
        <p:spPr>
          <a:xfrm>
            <a:off x="3048000" y="6155419"/>
            <a:ext cx="2895600" cy="365125"/>
          </a:xfrm>
          <a:prstGeom prst="rect">
            <a:avLst/>
          </a:prstGeom>
        </p:spPr>
        <p:txBody>
          <a:bodyPr vert="horz" lIns="91440" tIns="45720" rIns="91440" bIns="45720" rtlCol="0" anchor="ctr"/>
          <a:lstStyle>
            <a:lvl1pPr algn="ctr">
              <a:defRPr sz="1200" b="0" i="0" cap="all">
                <a:solidFill>
                  <a:schemeClr val="tx1">
                    <a:tint val="75000"/>
                  </a:schemeClr>
                </a:solidFill>
                <a:uFillTx/>
                <a:latin typeface="Calibri"/>
                <a:cs typeface="Calibri"/>
              </a:defRPr>
            </a:lvl1pPr>
          </a:lstStyle>
          <a:p>
            <a:r>
              <a:rPr lang="en-US" dirty="0" smtClean="0">
                <a:uFillTx/>
              </a:rPr>
              <a:t>HBLS workshop, 4/26/17</a:t>
            </a:r>
          </a:p>
        </p:txBody>
      </p:sp>
      <p:sp>
        <p:nvSpPr>
          <p:cNvPr id="13" name="Slide Number Placeholder 3"/>
          <p:cNvSpPr>
            <a:spLocks noGrp="1"/>
          </p:cNvSpPr>
          <p:nvPr>
            <p:ph type="sldNum" sz="quarter" idx="4"/>
          </p:nvPr>
        </p:nvSpPr>
        <p:spPr>
          <a:xfrm>
            <a:off x="3429000" y="6340475"/>
            <a:ext cx="2133600" cy="365125"/>
          </a:xfrm>
          <a:prstGeom prst="rect">
            <a:avLst/>
          </a:prstGeom>
        </p:spPr>
        <p:txBody>
          <a:bodyPr vert="horz" lIns="91440" tIns="45720" rIns="91440" bIns="45720" rtlCol="0" anchor="ctr"/>
          <a:lstStyle>
            <a:lvl1pPr algn="ctr">
              <a:defRPr sz="1200">
                <a:solidFill>
                  <a:schemeClr val="tx1">
                    <a:tint val="75000"/>
                  </a:schemeClr>
                </a:solidFill>
                <a:uFillTx/>
                <a:latin typeface="Calibri"/>
                <a:cs typeface="Calibri"/>
              </a:defRPr>
            </a:lvl1pPr>
          </a:lstStyle>
          <a:p>
            <a:fld id="{668EFF3A-9903-FC4F-99F2-8A79E0BD1D46}" type="slidenum">
              <a:rPr lang="en-US" smtClean="0">
                <a:uFillTx/>
              </a:rPr>
              <a:pPr/>
              <a:t>‹#›</a:t>
            </a:fld>
            <a:endParaRPr lang="en-US" dirty="0">
              <a:uFillTx/>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No logos">
    <p:spTree>
      <p:nvGrpSpPr>
        <p:cNvPr id="1" name=""/>
        <p:cNvGrpSpPr/>
        <p:nvPr/>
      </p:nvGrpSpPr>
      <p:grpSpPr>
        <a:xfrm>
          <a:off x="0" y="0"/>
          <a:ext cx="0" cy="0"/>
          <a:chOff x="0" y="0"/>
          <a:chExt cx="0" cy="0"/>
        </a:xfrm>
      </p:grpSpPr>
      <p:cxnSp>
        <p:nvCxnSpPr>
          <p:cNvPr id="6" name="Straight Connector 5"/>
          <p:cNvCxnSpPr/>
          <p:nvPr userDrawn="1"/>
        </p:nvCxnSpPr>
        <p:spPr>
          <a:xfrm>
            <a:off x="0" y="228600"/>
            <a:ext cx="9144000" cy="0"/>
          </a:xfrm>
          <a:prstGeom prst="line">
            <a:avLst/>
          </a:prstGeom>
          <a:ln w="76200" cap="flat">
            <a:gradFill flip="none" rotWithShape="1">
              <a:gsLst>
                <a:gs pos="1000">
                  <a:schemeClr val="tx1"/>
                </a:gs>
                <a:gs pos="1000">
                  <a:schemeClr val="tx2"/>
                </a:gs>
                <a:gs pos="100000">
                  <a:schemeClr val="accent4"/>
                </a:gs>
              </a:gsLst>
              <a:lin ang="0" scaled="1"/>
              <a:tileRect/>
            </a:gradFill>
            <a:miter lim="800000"/>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flipH="1">
            <a:off x="0" y="6691045"/>
            <a:ext cx="9144000" cy="0"/>
          </a:xfrm>
          <a:prstGeom prst="line">
            <a:avLst/>
          </a:prstGeom>
          <a:ln w="76200" cap="flat">
            <a:gradFill flip="none" rotWithShape="1">
              <a:gsLst>
                <a:gs pos="1000">
                  <a:schemeClr val="tx1"/>
                </a:gs>
                <a:gs pos="1000">
                  <a:schemeClr val="tx2"/>
                </a:gs>
                <a:gs pos="100000">
                  <a:schemeClr val="accent4"/>
                </a:gs>
              </a:gsLst>
              <a:lin ang="0" scaled="1"/>
              <a:tileRect/>
            </a:gradFill>
            <a:miter lim="800000"/>
          </a:ln>
          <a:effectLst/>
        </p:spPr>
        <p:style>
          <a:lnRef idx="2">
            <a:schemeClr val="accent1"/>
          </a:lnRef>
          <a:fillRef idx="0">
            <a:schemeClr val="accent1"/>
          </a:fillRef>
          <a:effectRef idx="1">
            <a:schemeClr val="accent1"/>
          </a:effectRef>
          <a:fontRef idx="minor">
            <a:schemeClr val="tx1"/>
          </a:fontRef>
        </p:style>
      </p:cxnSp>
      <p:sp>
        <p:nvSpPr>
          <p:cNvPr id="10" name="Footer Placeholder 4"/>
          <p:cNvSpPr>
            <a:spLocks noGrp="1"/>
          </p:cNvSpPr>
          <p:nvPr>
            <p:ph type="ftr" sz="quarter" idx="3"/>
          </p:nvPr>
        </p:nvSpPr>
        <p:spPr>
          <a:xfrm>
            <a:off x="3048000" y="6155419"/>
            <a:ext cx="2895600" cy="365125"/>
          </a:xfrm>
          <a:prstGeom prst="rect">
            <a:avLst/>
          </a:prstGeom>
        </p:spPr>
        <p:txBody>
          <a:bodyPr vert="horz" lIns="91440" tIns="45720" rIns="91440" bIns="45720" rtlCol="0" anchor="ctr"/>
          <a:lstStyle>
            <a:lvl1pPr algn="ctr">
              <a:defRPr sz="1200" b="0" i="0" cap="all">
                <a:solidFill>
                  <a:schemeClr val="tx1">
                    <a:tint val="75000"/>
                  </a:schemeClr>
                </a:solidFill>
                <a:uFillTx/>
                <a:latin typeface="Calibri"/>
                <a:cs typeface="Calibri"/>
              </a:defRPr>
            </a:lvl1pPr>
          </a:lstStyle>
          <a:p>
            <a:r>
              <a:rPr lang="en-US" dirty="0" smtClean="0">
                <a:uFillTx/>
              </a:rPr>
              <a:t>HBLS workshop, 4/26/17</a:t>
            </a:r>
          </a:p>
        </p:txBody>
      </p:sp>
      <p:sp>
        <p:nvSpPr>
          <p:cNvPr id="11" name="Slide Number Placeholder 3"/>
          <p:cNvSpPr>
            <a:spLocks noGrp="1"/>
          </p:cNvSpPr>
          <p:nvPr>
            <p:ph type="sldNum" sz="quarter" idx="4"/>
          </p:nvPr>
        </p:nvSpPr>
        <p:spPr>
          <a:xfrm>
            <a:off x="3429000" y="6340475"/>
            <a:ext cx="2133600" cy="365125"/>
          </a:xfrm>
          <a:prstGeom prst="rect">
            <a:avLst/>
          </a:prstGeom>
        </p:spPr>
        <p:txBody>
          <a:bodyPr vert="horz" lIns="91440" tIns="45720" rIns="91440" bIns="45720" rtlCol="0" anchor="ctr"/>
          <a:lstStyle>
            <a:lvl1pPr algn="ctr">
              <a:defRPr sz="1200">
                <a:solidFill>
                  <a:schemeClr val="tx1">
                    <a:tint val="75000"/>
                  </a:schemeClr>
                </a:solidFill>
                <a:uFillTx/>
                <a:latin typeface="Calibri"/>
                <a:cs typeface="Calibri"/>
              </a:defRPr>
            </a:lvl1pPr>
          </a:lstStyle>
          <a:p>
            <a:fld id="{668EFF3A-9903-FC4F-99F2-8A79E0BD1D46}" type="slidenum">
              <a:rPr lang="en-US" smtClean="0">
                <a:uFillTx/>
              </a:rPr>
              <a:pPr/>
              <a:t>‹#›</a:t>
            </a:fld>
            <a:endParaRPr lang="en-US" dirty="0">
              <a:uFillTx/>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1143000"/>
          </a:xfrm>
          <a:prstGeom prst="rect">
            <a:avLst/>
          </a:prstGeom>
        </p:spPr>
        <p:txBody>
          <a:bodyPr vert="horz" lIns="91440" tIns="45720" rIns="91440" bIns="45720" rtlCol="0" anchor="t" anchorCtr="0">
            <a:noAutofit/>
          </a:bodyPr>
          <a:lstStyle/>
          <a:p>
            <a:r>
              <a:rPr lang="en-US" smtClean="0">
                <a:uFillTx/>
              </a:rPr>
              <a:t>Click to edit Master title style</a:t>
            </a:r>
            <a:endParaRPr lang="en-US" dirty="0">
              <a:uFillTx/>
            </a:endParaRPr>
          </a:p>
        </p:txBody>
      </p:sp>
      <p:sp>
        <p:nvSpPr>
          <p:cNvPr id="3" name="Text Placeholder 2"/>
          <p:cNvSpPr>
            <a:spLocks noGrp="1"/>
          </p:cNvSpPr>
          <p:nvPr>
            <p:ph type="body" idx="1"/>
          </p:nvPr>
        </p:nvSpPr>
        <p:spPr>
          <a:xfrm>
            <a:off x="457200" y="1295401"/>
            <a:ext cx="8229600" cy="4343400"/>
          </a:xfrm>
          <a:prstGeom prst="rect">
            <a:avLst/>
          </a:prstGeom>
        </p:spPr>
        <p:txBody>
          <a:bodyPr vert="horz" lIns="91440" tIns="45720" rIns="91440" bIns="45720" rtlCol="0">
            <a:normAutofit/>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dirty="0">
              <a:uFillTx/>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dt="0"/>
  <p:txStyles>
    <p:titleStyle>
      <a:lvl1pPr algn="l" defTabSz="914400" rtl="0" eaLnBrk="1" latinLnBrk="0" hangingPunct="1">
        <a:lnSpc>
          <a:spcPct val="90000"/>
        </a:lnSpc>
        <a:spcBef>
          <a:spcPct val="0"/>
        </a:spcBef>
        <a:buNone/>
        <a:defRPr sz="4400" b="1" kern="1200">
          <a:solidFill>
            <a:schemeClr val="tx1"/>
          </a:solidFill>
          <a:uFillTx/>
          <a:latin typeface="Calibri"/>
          <a:ea typeface="+mj-ea"/>
          <a:cs typeface="Calibri"/>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solidFill>
          <a:uFillTx/>
          <a:latin typeface="Calibri"/>
          <a:ea typeface="+mn-ea"/>
          <a:cs typeface="Calibri"/>
        </a:defRPr>
      </a:lvl1pPr>
      <a:lvl2pPr marL="742950" indent="-285750" algn="l" defTabSz="914400" rtl="0" eaLnBrk="1" latinLnBrk="0" hangingPunct="1">
        <a:spcBef>
          <a:spcPct val="20000"/>
        </a:spcBef>
        <a:buFont typeface="Arial" pitchFamily="34" charset="0"/>
        <a:buChar char="–"/>
        <a:defRPr sz="2800" kern="1200">
          <a:solidFill>
            <a:schemeClr val="bg2">
              <a:lumMod val="50000"/>
            </a:schemeClr>
          </a:solidFill>
          <a:uFillTx/>
          <a:latin typeface="Calibri"/>
          <a:ea typeface="+mn-ea"/>
          <a:cs typeface="Calibri"/>
        </a:defRPr>
      </a:lvl2pPr>
      <a:lvl3pPr marL="1143000" indent="-228600" algn="l" defTabSz="914400" rtl="0" eaLnBrk="1" latinLnBrk="0" hangingPunct="1">
        <a:spcBef>
          <a:spcPct val="20000"/>
        </a:spcBef>
        <a:buFont typeface="Arial" pitchFamily="34" charset="0"/>
        <a:buChar char="•"/>
        <a:defRPr sz="2400" kern="1200">
          <a:solidFill>
            <a:schemeClr val="bg2">
              <a:lumMod val="50000"/>
            </a:schemeClr>
          </a:solidFill>
          <a:uFillTx/>
          <a:latin typeface="Calibri"/>
          <a:ea typeface="+mn-ea"/>
          <a:cs typeface="Calibri"/>
        </a:defRPr>
      </a:lvl3pPr>
      <a:lvl4pPr marL="1600200" indent="-228600" algn="l" defTabSz="914400" rtl="0" eaLnBrk="1" latinLnBrk="0" hangingPunct="1">
        <a:spcBef>
          <a:spcPct val="20000"/>
        </a:spcBef>
        <a:buFont typeface="Arial" pitchFamily="34" charset="0"/>
        <a:buChar char="–"/>
        <a:defRPr sz="2000" kern="1200">
          <a:solidFill>
            <a:schemeClr val="bg2">
              <a:lumMod val="50000"/>
            </a:schemeClr>
          </a:solidFill>
          <a:uFillTx/>
          <a:latin typeface="Calibri"/>
          <a:ea typeface="+mn-ea"/>
          <a:cs typeface="Calibri"/>
        </a:defRPr>
      </a:lvl4pPr>
      <a:lvl5pPr marL="2057400" indent="-228600" algn="l" defTabSz="914400" rtl="0" eaLnBrk="1" latinLnBrk="0" hangingPunct="1">
        <a:spcBef>
          <a:spcPct val="20000"/>
        </a:spcBef>
        <a:buFont typeface="Arial" pitchFamily="34" charset="0"/>
        <a:buChar char="»"/>
        <a:defRPr sz="2000" kern="1200">
          <a:solidFill>
            <a:schemeClr val="bg2">
              <a:lumMod val="50000"/>
            </a:schemeClr>
          </a:solidFill>
          <a:uFillTx/>
          <a:latin typeface="Calibri"/>
          <a:ea typeface="+mn-ea"/>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9pPr>
    </p:bodyStyle>
    <p:otherStyle>
      <a:defPPr>
        <a:defRPr lang="en-US">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7.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28.e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9.wmf"/></Relationships>
</file>

<file path=ppt/slides/_rels/slide22.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5.xml"/><Relationship Id="rId7" Type="http://schemas.openxmlformats.org/officeDocument/2006/relationships/image" Target="../media/image49.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51.wmf"/><Relationship Id="rId5" Type="http://schemas.openxmlformats.org/officeDocument/2006/relationships/image" Target="../media/image48.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50.wmf"/></Relationships>
</file>

<file path=ppt/slides/_rels/slide29.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9.wmf"/></Relationships>
</file>

<file path=ppt/slides/_rels/slide39.xml.rels><?xml version="1.0" encoding="UTF-8" standalone="yes"?>
<Relationships xmlns="http://schemas.openxmlformats.org/package/2006/relationships"><Relationship Id="rId3" Type="http://schemas.openxmlformats.org/officeDocument/2006/relationships/image" Target="../media/image71.bmp"/><Relationship Id="rId2" Type="http://schemas.openxmlformats.org/officeDocument/2006/relationships/image" Target="../media/image70.bmp"/><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57200" y="2819400"/>
            <a:ext cx="8229600" cy="860425"/>
          </a:xfrm>
        </p:spPr>
        <p:txBody>
          <a:bodyPr>
            <a:noAutofit/>
          </a:bodyPr>
          <a:lstStyle/>
          <a:p>
            <a:r>
              <a:rPr lang="en-US" sz="2800" dirty="0" smtClean="0">
                <a:uFillTx/>
              </a:rPr>
              <a:t>Beam Stability -  How to meet users’ requirements</a:t>
            </a:r>
            <a:endParaRPr lang="en-US" sz="2800" dirty="0">
              <a:uFillTx/>
            </a:endParaRPr>
          </a:p>
        </p:txBody>
      </p:sp>
      <p:pic>
        <p:nvPicPr>
          <p:cNvPr id="4" name="Picture 3" descr="ALS_panoramic_1.png"/>
          <p:cNvPicPr>
            <a:picLocks noChangeAspect="1"/>
          </p:cNvPicPr>
          <p:nvPr/>
        </p:nvPicPr>
        <p:blipFill>
          <a:blip r:embed="rId2" cstate="print"/>
          <a:stretch>
            <a:fillRect/>
          </a:stretch>
        </p:blipFill>
        <p:spPr>
          <a:xfrm>
            <a:off x="0" y="0"/>
            <a:ext cx="9144000" cy="2560320"/>
          </a:xfrm>
          <a:prstGeom prst="rect">
            <a:avLst/>
          </a:prstGeom>
        </p:spPr>
      </p:pic>
      <p:pic>
        <p:nvPicPr>
          <p:cNvPr id="5" name="Picture 25" descr="LBL_logo_bl_notext.png"/>
          <p:cNvPicPr>
            <a:picLocks noChangeAspect="1"/>
          </p:cNvPicPr>
          <p:nvPr/>
        </p:nvPicPr>
        <p:blipFill>
          <a:blip r:embed="rId3" cstate="print"/>
          <a:srcRect/>
          <a:stretch>
            <a:fillRect/>
          </a:stretch>
        </p:blipFill>
        <p:spPr bwMode="auto">
          <a:xfrm>
            <a:off x="533400" y="5904387"/>
            <a:ext cx="843890" cy="640080"/>
          </a:xfrm>
          <a:prstGeom prst="rect">
            <a:avLst/>
          </a:prstGeom>
          <a:noFill/>
          <a:ln>
            <a:noFill/>
          </a:ln>
        </p:spPr>
      </p:pic>
      <p:sp>
        <p:nvSpPr>
          <p:cNvPr id="13" name="Subtitle 2"/>
          <p:cNvSpPr txBox="1">
            <a:spLocks/>
          </p:cNvSpPr>
          <p:nvPr/>
        </p:nvSpPr>
        <p:spPr>
          <a:xfrm>
            <a:off x="457200" y="4114800"/>
            <a:ext cx="6705600" cy="1524000"/>
          </a:xfrm>
          <a:prstGeom prst="rect">
            <a:avLst/>
          </a:prstGeom>
        </p:spPr>
        <p:txBody>
          <a:bodyPr vert="horz" lIns="91440" tIns="45720" rIns="91440" bIns="45720" rtlCol="0">
            <a:normAutofit/>
          </a:bodyPr>
          <a:lstStyle>
            <a:lvl1pPr marL="0" indent="0" algn="l" defTabSz="914400" rtl="0" eaLnBrk="1" latinLnBrk="0" hangingPunct="1">
              <a:spcBef>
                <a:spcPts val="0"/>
              </a:spcBef>
              <a:buFont typeface="Arial" pitchFamily="34" charset="0"/>
              <a:buNone/>
              <a:defRPr sz="2800" b="1" kern="1200" baseline="0">
                <a:solidFill>
                  <a:srgbClr val="006BA6"/>
                </a:solidFill>
                <a:uFillTx/>
                <a:latin typeface="Calibri"/>
                <a:ea typeface="+mn-ea"/>
                <a:cs typeface="Calibri"/>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uFillTx/>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uFillTx/>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uFillTx/>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uFillTx/>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uFillTx/>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uFillTx/>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uFillTx/>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uFillTx/>
                <a:latin typeface="+mn-lt"/>
                <a:ea typeface="+mn-ea"/>
                <a:cs typeface="+mn-cs"/>
              </a:defRPr>
            </a:lvl9pPr>
          </a:lstStyle>
          <a:p>
            <a:pPr>
              <a:spcBef>
                <a:spcPts val="300"/>
              </a:spcBef>
            </a:pPr>
            <a:r>
              <a:rPr lang="en-US" dirty="0" smtClean="0">
                <a:solidFill>
                  <a:schemeClr val="tx2"/>
                </a:solidFill>
                <a:uFillTx/>
              </a:rPr>
              <a:t>Christoph Steier</a:t>
            </a:r>
          </a:p>
          <a:p>
            <a:pPr>
              <a:spcBef>
                <a:spcPts val="300"/>
              </a:spcBef>
            </a:pPr>
            <a:r>
              <a:rPr lang="en-US" b="0" dirty="0" smtClean="0">
                <a:solidFill>
                  <a:srgbClr val="000000"/>
                </a:solidFill>
                <a:uFillTx/>
              </a:rPr>
              <a:t>ALS/ALS</a:t>
            </a:r>
            <a:r>
              <a:rPr lang="en-US" b="0" dirty="0">
                <a:solidFill>
                  <a:srgbClr val="000000"/>
                </a:solidFill>
                <a:uFillTx/>
              </a:rPr>
              <a:t>-</a:t>
            </a:r>
            <a:r>
              <a:rPr lang="en-US" b="0" dirty="0" smtClean="0">
                <a:solidFill>
                  <a:srgbClr val="000000"/>
                </a:solidFill>
                <a:uFillTx/>
              </a:rPr>
              <a:t>U/ATAP, LBNL</a:t>
            </a:r>
          </a:p>
          <a:p>
            <a:pPr>
              <a:spcBef>
                <a:spcPts val="300"/>
              </a:spcBef>
            </a:pPr>
            <a:r>
              <a:rPr lang="en-US" b="0" dirty="0" smtClean="0">
                <a:solidFill>
                  <a:schemeClr val="bg2">
                    <a:lumMod val="50000"/>
                  </a:schemeClr>
                </a:solidFill>
                <a:uFillTx/>
              </a:rPr>
              <a:t>April 26, 2017</a:t>
            </a:r>
            <a:endParaRPr lang="en-US" b="0" dirty="0">
              <a:solidFill>
                <a:schemeClr val="bg2">
                  <a:lumMod val="50000"/>
                </a:schemeClr>
              </a:solidFill>
              <a:uFillTx/>
            </a:endParaRPr>
          </a:p>
        </p:txBody>
      </p:sp>
      <p:pic>
        <p:nvPicPr>
          <p:cNvPr id="8" name="Picture 7"/>
          <p:cNvPicPr>
            <a:picLocks noChangeAspect="1"/>
          </p:cNvPicPr>
          <p:nvPr/>
        </p:nvPicPr>
        <p:blipFill>
          <a:blip r:embed="rId4" cstate="print"/>
          <a:stretch>
            <a:fillRect/>
          </a:stretch>
        </p:blipFill>
        <p:spPr>
          <a:xfrm>
            <a:off x="1676400" y="5968258"/>
            <a:ext cx="2996114" cy="502920"/>
          </a:xfrm>
          <a:prstGeom prst="rect">
            <a:avLst/>
          </a:prstGeom>
        </p:spPr>
      </p:pic>
      <p:pic>
        <p:nvPicPr>
          <p:cNvPr id="9" name="Picture 8" descr="0000_2016_ALS_U_Primary_2_COLOR_SIgnature_RGB_ELECTRONIC.png"/>
          <p:cNvPicPr>
            <a:picLocks noChangeAspect="1"/>
          </p:cNvPicPr>
          <p:nvPr/>
        </p:nvPicPr>
        <p:blipFill rotWithShape="1">
          <a:blip r:embed="rId5" cstate="print"/>
          <a:srcRect/>
          <a:stretch/>
        </p:blipFill>
        <p:spPr>
          <a:xfrm>
            <a:off x="7162800" y="5486400"/>
            <a:ext cx="1608283" cy="10515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685800" y="228600"/>
            <a:ext cx="8229600" cy="1143000"/>
          </a:xfrm>
        </p:spPr>
        <p:txBody>
          <a:bodyPr/>
          <a:lstStyle/>
          <a:p>
            <a:pPr>
              <a:defRPr/>
            </a:pPr>
            <a:r>
              <a:rPr lang="en-US" b="1" dirty="0" smtClean="0">
                <a:solidFill>
                  <a:schemeClr val="accent6"/>
                </a:solidFill>
              </a:rPr>
              <a:t>Identify and Fix Problems</a:t>
            </a:r>
          </a:p>
        </p:txBody>
      </p:sp>
      <p:sp>
        <p:nvSpPr>
          <p:cNvPr id="84994" name="Rectangle 3"/>
          <p:cNvSpPr>
            <a:spLocks noGrp="1" noChangeArrowheads="1"/>
          </p:cNvSpPr>
          <p:nvPr>
            <p:ph type="body" idx="1"/>
          </p:nvPr>
        </p:nvSpPr>
        <p:spPr bwMode="auto">
          <a:xfrm>
            <a:off x="304800" y="4621213"/>
            <a:ext cx="8610600" cy="1627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a:lnSpc>
                <a:spcPct val="80000"/>
              </a:lnSpc>
            </a:pPr>
            <a:r>
              <a:rPr lang="en-US" sz="2000">
                <a:latin typeface="Arial" charset="0"/>
                <a:ea typeface="MS PGothic" charset="0"/>
              </a:rPr>
              <a:t>Often vibration sources / coupling into sensitive equipment is found during after commissioning</a:t>
            </a:r>
          </a:p>
          <a:p>
            <a:pPr>
              <a:lnSpc>
                <a:spcPct val="80000"/>
              </a:lnSpc>
            </a:pPr>
            <a:r>
              <a:rPr lang="en-US" sz="2000">
                <a:latin typeface="Arial" charset="0"/>
                <a:ea typeface="MS PGothic" charset="0"/>
              </a:rPr>
              <a:t>Fixing the worst offenders often gives big benefit</a:t>
            </a:r>
          </a:p>
          <a:p>
            <a:pPr>
              <a:lnSpc>
                <a:spcPct val="80000"/>
              </a:lnSpc>
            </a:pPr>
            <a:r>
              <a:rPr lang="en-US" sz="2000">
                <a:latin typeface="Arial" charset="0"/>
                <a:ea typeface="MS PGothic" charset="0"/>
              </a:rPr>
              <a:t>Examples above: Power supply at ALS, water induced vacuum chamber vibration at Spring-8; Another example are viscoelastic damping elements at ESRF</a:t>
            </a:r>
          </a:p>
        </p:txBody>
      </p:sp>
      <p:pic>
        <p:nvPicPr>
          <p:cNvPr id="84995" name="Picture 4" descr="psdpl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9175"/>
            <a:ext cx="4151313" cy="311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1700" y="1077913"/>
            <a:ext cx="2679700" cy="314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4997" name="Text Box 6"/>
          <p:cNvSpPr txBox="1">
            <a:spLocks noChangeArrowheads="1"/>
          </p:cNvSpPr>
          <p:nvPr/>
        </p:nvSpPr>
        <p:spPr bwMode="auto">
          <a:xfrm>
            <a:off x="422275" y="4152900"/>
            <a:ext cx="3049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2000"/>
              <a:t>ALS – fixed power supply</a:t>
            </a:r>
          </a:p>
        </p:txBody>
      </p:sp>
      <p:sp>
        <p:nvSpPr>
          <p:cNvPr id="84998" name="Text Box 7"/>
          <p:cNvSpPr txBox="1">
            <a:spLocks noChangeArrowheads="1"/>
          </p:cNvSpPr>
          <p:nvPr/>
        </p:nvSpPr>
        <p:spPr bwMode="auto">
          <a:xfrm>
            <a:off x="4475163" y="4173538"/>
            <a:ext cx="2935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2000"/>
              <a:t>Spring-8: water vibration</a:t>
            </a:r>
          </a:p>
        </p:txBody>
      </p:sp>
      <p:sp>
        <p:nvSpPr>
          <p:cNvPr id="84999" name="Rectangle 8"/>
          <p:cNvSpPr>
            <a:spLocks noChangeArrowheads="1"/>
          </p:cNvSpPr>
          <p:nvPr/>
        </p:nvSpPr>
        <p:spPr bwMode="auto">
          <a:xfrm>
            <a:off x="4371975" y="402113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endParaRPr lang="en-US"/>
          </a:p>
        </p:txBody>
      </p:sp>
      <p:sp>
        <p:nvSpPr>
          <p:cNvPr id="10" name="Footer Placeholder 4"/>
          <p:cNvSpPr>
            <a:spLocks noGrp="1"/>
          </p:cNvSpPr>
          <p:nvPr>
            <p:ph type="ftr" sz="quarter" idx="3"/>
          </p:nvPr>
        </p:nvSpPr>
        <p:spPr>
          <a:xfrm>
            <a:off x="3048000" y="6155419"/>
            <a:ext cx="2895600" cy="365125"/>
          </a:xfrm>
          <a:prstGeom prst="rect">
            <a:avLst/>
          </a:prstGeom>
        </p:spPr>
        <p:txBody>
          <a:bodyPr vert="horz" lIns="91440" tIns="45720" rIns="91440" bIns="45720" rtlCol="0" anchor="ctr"/>
          <a:lstStyle>
            <a:lvl1pPr algn="ctr">
              <a:defRPr sz="1200" b="0" i="0" cap="all">
                <a:solidFill>
                  <a:schemeClr val="tx1">
                    <a:tint val="75000"/>
                  </a:schemeClr>
                </a:solidFill>
                <a:uFillTx/>
                <a:latin typeface="Calibri"/>
                <a:cs typeface="Calibri"/>
              </a:defRPr>
            </a:lvl1pPr>
          </a:lstStyle>
          <a:p>
            <a:r>
              <a:rPr lang="en-US" dirty="0" smtClean="0">
                <a:uFillTx/>
              </a:rPr>
              <a:t>HBLS workshop, 4/26/17</a:t>
            </a:r>
          </a:p>
        </p:txBody>
      </p:sp>
      <p:sp>
        <p:nvSpPr>
          <p:cNvPr id="11" name="Slide Number Placeholder 3"/>
          <p:cNvSpPr>
            <a:spLocks noGrp="1"/>
          </p:cNvSpPr>
          <p:nvPr>
            <p:ph type="sldNum" sz="quarter" idx="4"/>
          </p:nvPr>
        </p:nvSpPr>
        <p:spPr>
          <a:xfrm>
            <a:off x="3429000" y="6340475"/>
            <a:ext cx="2133600" cy="365125"/>
          </a:xfrm>
          <a:prstGeom prst="rect">
            <a:avLst/>
          </a:prstGeom>
        </p:spPr>
        <p:txBody>
          <a:bodyPr vert="horz" lIns="91440" tIns="45720" rIns="91440" bIns="45720" rtlCol="0" anchor="ctr"/>
          <a:lstStyle>
            <a:lvl1pPr algn="ctr">
              <a:defRPr sz="1200">
                <a:solidFill>
                  <a:schemeClr val="tx1">
                    <a:tint val="75000"/>
                  </a:schemeClr>
                </a:solidFill>
                <a:uFillTx/>
                <a:latin typeface="Calibri"/>
                <a:cs typeface="Calibri"/>
              </a:defRPr>
            </a:lvl1pPr>
          </a:lstStyle>
          <a:p>
            <a:fld id="{668EFF3A-9903-FC4F-99F2-8A79E0BD1D46}" type="slidenum">
              <a:rPr lang="en-US" smtClean="0">
                <a:uFillTx/>
              </a:rPr>
              <a:pPr/>
              <a:t>10</a:t>
            </a:fld>
            <a:endParaRPr lang="en-US" dirty="0">
              <a:uFillTx/>
            </a:endParaRPr>
          </a:p>
        </p:txBody>
      </p:sp>
    </p:spTree>
    <p:extLst>
      <p:ext uri="{BB962C8B-B14F-4D97-AF65-F5344CB8AC3E}">
        <p14:creationId xmlns:p14="http://schemas.microsoft.com/office/powerpoint/2010/main" val="3210044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2"/>
          <p:cNvSpPr>
            <a:spLocks noGrp="1" noChangeArrowheads="1"/>
          </p:cNvSpPr>
          <p:nvPr>
            <p:ph type="title"/>
          </p:nvPr>
        </p:nvSpPr>
        <p:spPr>
          <a:xfrm>
            <a:off x="838200" y="304800"/>
            <a:ext cx="8077200" cy="914400"/>
          </a:xfrm>
        </p:spPr>
        <p:txBody>
          <a:bodyPr/>
          <a:lstStyle/>
          <a:p>
            <a:pPr>
              <a:defRPr/>
            </a:pPr>
            <a:r>
              <a:rPr lang="en-US" sz="2800" b="1" dirty="0" smtClean="0">
                <a:solidFill>
                  <a:schemeClr val="accent6"/>
                </a:solidFill>
              </a:rPr>
              <a:t>(old) ALS Example: Orbit Power Spectral Density </a:t>
            </a:r>
            <a:endParaRPr lang="en-US" sz="5400" b="1" dirty="0" smtClean="0">
              <a:solidFill>
                <a:schemeClr val="accent6"/>
              </a:solidFill>
            </a:endParaRPr>
          </a:p>
        </p:txBody>
      </p:sp>
      <p:pic>
        <p:nvPicPr>
          <p:cNvPr id="98306" name="Picture 3" descr="psdpl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225" y="762000"/>
            <a:ext cx="7304088" cy="548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Slide Number Placeholder 4"/>
          <p:cNvSpPr>
            <a:spLocks noGrp="1"/>
          </p:cNvSpPr>
          <p:nvPr>
            <p:ph type="sldNum" sz="quarter" idx="4"/>
          </p:nvPr>
        </p:nvSpPr>
        <p:spPr bwMode="auto">
          <a:xfrm>
            <a:off x="4419600" y="649287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E12406EE-E926-5543-BC87-B60C92E8B845}" type="slidenum">
              <a:rPr lang="en-US" sz="1200">
                <a:solidFill>
                  <a:srgbClr val="898989"/>
                </a:solidFill>
                <a:cs typeface="Arial" charset="0"/>
              </a:rPr>
              <a:pPr eaLnBrk="1" hangingPunct="1"/>
              <a:t>11</a:t>
            </a:fld>
            <a:endParaRPr lang="en-US" sz="1200">
              <a:solidFill>
                <a:srgbClr val="898989"/>
              </a:solidFill>
              <a:cs typeface="Arial" charset="0"/>
            </a:endParaRPr>
          </a:p>
        </p:txBody>
      </p:sp>
      <p:sp>
        <p:nvSpPr>
          <p:cNvPr id="5" name="Footer Placeholder 4"/>
          <p:cNvSpPr>
            <a:spLocks noGrp="1"/>
          </p:cNvSpPr>
          <p:nvPr>
            <p:ph type="ftr" sz="quarter" idx="3"/>
          </p:nvPr>
        </p:nvSpPr>
        <p:spPr>
          <a:xfrm>
            <a:off x="3048000" y="6155419"/>
            <a:ext cx="2895600" cy="365125"/>
          </a:xfrm>
          <a:prstGeom prst="rect">
            <a:avLst/>
          </a:prstGeom>
        </p:spPr>
        <p:txBody>
          <a:bodyPr vert="horz" lIns="91440" tIns="45720" rIns="91440" bIns="45720" rtlCol="0" anchor="ctr"/>
          <a:lstStyle>
            <a:lvl1pPr algn="ctr">
              <a:defRPr sz="1200" b="0" i="0" cap="all">
                <a:solidFill>
                  <a:schemeClr val="tx1">
                    <a:tint val="75000"/>
                  </a:schemeClr>
                </a:solidFill>
                <a:uFillTx/>
                <a:latin typeface="Calibri"/>
                <a:cs typeface="Calibri"/>
              </a:defRPr>
            </a:lvl1pPr>
          </a:lstStyle>
          <a:p>
            <a:r>
              <a:rPr lang="en-US" dirty="0" smtClean="0">
                <a:uFillTx/>
              </a:rPr>
              <a:t>HBLS workshop, 4/26/17</a:t>
            </a:r>
          </a:p>
        </p:txBody>
      </p:sp>
      <p:sp>
        <p:nvSpPr>
          <p:cNvPr id="6" name="Slide Number Placeholder 3"/>
          <p:cNvSpPr txBox="1">
            <a:spLocks/>
          </p:cNvSpPr>
          <p:nvPr/>
        </p:nvSpPr>
        <p:spPr>
          <a:xfrm>
            <a:off x="3429000" y="6340475"/>
            <a:ext cx="2133600" cy="365125"/>
          </a:xfrm>
          <a:prstGeom prst="rect">
            <a:avLst/>
          </a:prstGeom>
        </p:spPr>
        <p:txBody>
          <a:bodyPr vert="horz" lIns="91440" tIns="45720" rIns="91440" bIns="45720" rtlCol="0" anchor="ctr"/>
          <a:lstStyle>
            <a:defPPr>
              <a:defRPr lang="en-US">
                <a:uFillTx/>
              </a:defRPr>
            </a:defPPr>
            <a:lvl1pPr marL="0" algn="ctr" defTabSz="914400" rtl="0" eaLnBrk="1" latinLnBrk="0" hangingPunct="1">
              <a:defRPr sz="1200" kern="1200">
                <a:solidFill>
                  <a:schemeClr val="tx1">
                    <a:tint val="75000"/>
                  </a:schemeClr>
                </a:solidFill>
                <a:uFillTx/>
                <a:latin typeface="Calibri"/>
                <a:ea typeface="+mn-ea"/>
                <a:cs typeface="Calibri"/>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a:lstStyle>
          <a:p>
            <a:fld id="{668EFF3A-9903-FC4F-99F2-8A79E0BD1D46}" type="slidenum">
              <a:rPr lang="en-US" smtClean="0"/>
              <a:pPr/>
              <a:t>11</a:t>
            </a:fld>
            <a:endParaRPr lang="en-US" dirty="0"/>
          </a:p>
        </p:txBody>
      </p:sp>
    </p:spTree>
    <p:extLst>
      <p:ext uri="{BB962C8B-B14F-4D97-AF65-F5344CB8AC3E}">
        <p14:creationId xmlns:p14="http://schemas.microsoft.com/office/powerpoint/2010/main" val="1313743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6306" name="Rectangle 2"/>
          <p:cNvSpPr>
            <a:spLocks noChangeArrowheads="1"/>
          </p:cNvSpPr>
          <p:nvPr/>
        </p:nvSpPr>
        <p:spPr bwMode="auto">
          <a:xfrm>
            <a:off x="473075" y="3436938"/>
            <a:ext cx="82073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endParaRPr lang="en-US" sz="3200">
              <a:solidFill>
                <a:schemeClr val="hlink"/>
              </a:solidFill>
              <a:latin typeface="Times New Roman" charset="0"/>
            </a:endParaRPr>
          </a:p>
          <a:p>
            <a:pPr algn="ctr" eaLnBrk="0" hangingPunct="0"/>
            <a:endParaRPr lang="en-US" sz="3200">
              <a:solidFill>
                <a:schemeClr val="hlink"/>
              </a:solidFill>
              <a:latin typeface="Times New Roman" charset="0"/>
            </a:endParaRPr>
          </a:p>
        </p:txBody>
      </p:sp>
      <p:pic>
        <p:nvPicPr>
          <p:cNvPr id="15063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048000"/>
            <a:ext cx="4343400"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506308" name="Rectangle 4"/>
          <p:cNvSpPr>
            <a:spLocks noGrp="1" noChangeArrowheads="1"/>
          </p:cNvSpPr>
          <p:nvPr>
            <p:ph type="title"/>
          </p:nvPr>
        </p:nvSpPr>
        <p:spPr>
          <a:xfrm>
            <a:off x="381000" y="0"/>
            <a:ext cx="8534400" cy="914400"/>
          </a:xfrm>
        </p:spPr>
        <p:txBody>
          <a:bodyPr/>
          <a:lstStyle/>
          <a:p>
            <a:r>
              <a:rPr lang="en-US" sz="3200" dirty="0" smtClean="0"/>
              <a:t>Insertion Device Compensation: Example - EPU</a:t>
            </a:r>
            <a:endParaRPr lang="en-US" sz="3200" dirty="0"/>
          </a:p>
        </p:txBody>
      </p:sp>
      <p:sp>
        <p:nvSpPr>
          <p:cNvPr id="1506309" name="Text Box 5"/>
          <p:cNvSpPr txBox="1">
            <a:spLocks noChangeArrowheads="1"/>
          </p:cNvSpPr>
          <p:nvPr/>
        </p:nvSpPr>
        <p:spPr bwMode="auto">
          <a:xfrm>
            <a:off x="5376863" y="3886200"/>
            <a:ext cx="3521075" cy="2308324"/>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r>
              <a:rPr lang="en-US" sz="1600" dirty="0">
                <a:latin typeface="Times New Roman" charset="0"/>
              </a:rPr>
              <a:t>Without compensation </a:t>
            </a:r>
            <a:r>
              <a:rPr lang="en-US" sz="1600" dirty="0" smtClean="0">
                <a:latin typeface="Times New Roman" charset="0"/>
              </a:rPr>
              <a:t>early EPUs would </a:t>
            </a:r>
            <a:r>
              <a:rPr lang="en-US" sz="1600" dirty="0">
                <a:latin typeface="Times New Roman" charset="0"/>
              </a:rPr>
              <a:t>distort the electron beam orbit by ±</a:t>
            </a:r>
            <a:r>
              <a:rPr lang="en-US" sz="1600" dirty="0">
                <a:latin typeface="Times New Roman" charset="0"/>
                <a:sym typeface="Symbol" charset="0"/>
              </a:rPr>
              <a:t>200 m vertically and </a:t>
            </a:r>
            <a:r>
              <a:rPr lang="en-US" sz="1600" dirty="0">
                <a:latin typeface="Times New Roman" charset="0"/>
              </a:rPr>
              <a:t>±100</a:t>
            </a:r>
            <a:r>
              <a:rPr lang="en-US" sz="1600" dirty="0">
                <a:latin typeface="Times New Roman" charset="0"/>
                <a:sym typeface="Symbol" charset="0"/>
              </a:rPr>
              <a:t> m horizontally.  Using corrector magnets on either side of </a:t>
            </a:r>
            <a:r>
              <a:rPr lang="en-US" sz="1600" dirty="0" smtClean="0">
                <a:latin typeface="Times New Roman" charset="0"/>
                <a:sym typeface="Symbol" charset="0"/>
              </a:rPr>
              <a:t>an </a:t>
            </a:r>
            <a:r>
              <a:rPr lang="en-US" sz="1600" dirty="0">
                <a:latin typeface="Times New Roman" charset="0"/>
                <a:sym typeface="Symbol" charset="0"/>
              </a:rPr>
              <a:t>EPU, 2-dimensional feed forward correction tables are used to reduce the orbit distortion to the 2-3 m level. Update rate of </a:t>
            </a:r>
            <a:r>
              <a:rPr lang="en-US" sz="1600" dirty="0" smtClean="0">
                <a:latin typeface="Times New Roman" charset="0"/>
                <a:sym typeface="Symbol" charset="0"/>
              </a:rPr>
              <a:t>ALS feed</a:t>
            </a:r>
            <a:r>
              <a:rPr lang="en-US" sz="1600" dirty="0">
                <a:latin typeface="Times New Roman" charset="0"/>
                <a:sym typeface="Symbol" charset="0"/>
              </a:rPr>
              <a:t>-forward is 200 Hz.</a:t>
            </a:r>
          </a:p>
        </p:txBody>
      </p:sp>
      <p:sp>
        <p:nvSpPr>
          <p:cNvPr id="1506310" name="Rectangle 6"/>
          <p:cNvSpPr>
            <a:spLocks noChangeArrowheads="1"/>
          </p:cNvSpPr>
          <p:nvPr/>
        </p:nvSpPr>
        <p:spPr bwMode="auto">
          <a:xfrm>
            <a:off x="0" y="2468563"/>
            <a:ext cx="65468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r>
              <a:rPr lang="en-US" sz="1600" b="1" i="1">
                <a:solidFill>
                  <a:srgbClr val="1207F7"/>
                </a:solidFill>
                <a:latin typeface="Helvetica" charset="0"/>
              </a:rPr>
              <a:t>Mechanically, an ALS EPU can move from left to right circular polarization mode in ~1.6 sec.</a:t>
            </a:r>
            <a:endParaRPr lang="en-US" sz="1400" b="1">
              <a:solidFill>
                <a:srgbClr val="1207F7"/>
              </a:solidFill>
              <a:latin typeface="Helvetica" charset="0"/>
            </a:endParaRPr>
          </a:p>
        </p:txBody>
      </p:sp>
      <p:sp>
        <p:nvSpPr>
          <p:cNvPr id="1506311" name="Rectangle 7"/>
          <p:cNvSpPr>
            <a:spLocks noChangeArrowheads="1"/>
          </p:cNvSpPr>
          <p:nvPr/>
        </p:nvSpPr>
        <p:spPr bwMode="auto">
          <a:xfrm>
            <a:off x="2579688" y="1490663"/>
            <a:ext cx="1447800" cy="457200"/>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en-US" sz="3200">
              <a:latin typeface="Times New Roman" charset="0"/>
            </a:endParaRPr>
          </a:p>
        </p:txBody>
      </p:sp>
      <p:sp>
        <p:nvSpPr>
          <p:cNvPr id="1506312" name="Rectangle 8"/>
          <p:cNvSpPr>
            <a:spLocks noChangeArrowheads="1"/>
          </p:cNvSpPr>
          <p:nvPr/>
        </p:nvSpPr>
        <p:spPr bwMode="auto">
          <a:xfrm>
            <a:off x="2046288" y="1185863"/>
            <a:ext cx="76200" cy="10668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06313" name="Rectangle 9"/>
          <p:cNvSpPr>
            <a:spLocks noChangeArrowheads="1"/>
          </p:cNvSpPr>
          <p:nvPr/>
        </p:nvSpPr>
        <p:spPr bwMode="auto">
          <a:xfrm>
            <a:off x="4484688" y="1185863"/>
            <a:ext cx="76200" cy="10668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06314" name="Line 10"/>
          <p:cNvSpPr>
            <a:spLocks noChangeShapeType="1"/>
          </p:cNvSpPr>
          <p:nvPr/>
        </p:nvSpPr>
        <p:spPr bwMode="auto">
          <a:xfrm>
            <a:off x="1346200" y="1719263"/>
            <a:ext cx="7000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06315" name="Line 11"/>
          <p:cNvSpPr>
            <a:spLocks noChangeShapeType="1"/>
          </p:cNvSpPr>
          <p:nvPr/>
        </p:nvSpPr>
        <p:spPr bwMode="auto">
          <a:xfrm>
            <a:off x="2046288" y="1719263"/>
            <a:ext cx="533400" cy="76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06316" name="Line 12"/>
          <p:cNvSpPr>
            <a:spLocks noChangeShapeType="1"/>
          </p:cNvSpPr>
          <p:nvPr/>
        </p:nvSpPr>
        <p:spPr bwMode="auto">
          <a:xfrm flipV="1">
            <a:off x="2579688" y="1566863"/>
            <a:ext cx="1447800" cy="228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06317" name="Line 13"/>
          <p:cNvSpPr>
            <a:spLocks noChangeShapeType="1"/>
          </p:cNvSpPr>
          <p:nvPr/>
        </p:nvSpPr>
        <p:spPr bwMode="auto">
          <a:xfrm>
            <a:off x="4027488" y="1566863"/>
            <a:ext cx="45720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06318" name="Line 14"/>
          <p:cNvSpPr>
            <a:spLocks noChangeShapeType="1"/>
          </p:cNvSpPr>
          <p:nvPr/>
        </p:nvSpPr>
        <p:spPr bwMode="auto">
          <a:xfrm>
            <a:off x="4484688" y="1719263"/>
            <a:ext cx="22860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06319" name="Text Box 15"/>
          <p:cNvSpPr txBox="1">
            <a:spLocks noChangeArrowheads="1"/>
          </p:cNvSpPr>
          <p:nvPr/>
        </p:nvSpPr>
        <p:spPr bwMode="auto">
          <a:xfrm>
            <a:off x="212725" y="1500188"/>
            <a:ext cx="1098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200">
                <a:latin typeface="Times New Roman" charset="0"/>
              </a:rPr>
              <a:t>Electron Beam</a:t>
            </a:r>
          </a:p>
        </p:txBody>
      </p:sp>
      <p:sp>
        <p:nvSpPr>
          <p:cNvPr id="1506320" name="Text Box 16"/>
          <p:cNvSpPr txBox="1">
            <a:spLocks noChangeArrowheads="1"/>
          </p:cNvSpPr>
          <p:nvPr/>
        </p:nvSpPr>
        <p:spPr bwMode="auto">
          <a:xfrm>
            <a:off x="3036888" y="1185863"/>
            <a:ext cx="6254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r>
              <a:rPr lang="en-US" sz="1600">
                <a:latin typeface="Times New Roman" charset="0"/>
              </a:rPr>
              <a:t>EPU</a:t>
            </a:r>
          </a:p>
        </p:txBody>
      </p:sp>
      <p:sp>
        <p:nvSpPr>
          <p:cNvPr id="1506321" name="Text Box 17"/>
          <p:cNvSpPr txBox="1">
            <a:spLocks noChangeArrowheads="1"/>
          </p:cNvSpPr>
          <p:nvPr/>
        </p:nvSpPr>
        <p:spPr bwMode="auto">
          <a:xfrm>
            <a:off x="2427288" y="2100263"/>
            <a:ext cx="1717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600">
                <a:latin typeface="Times New Roman" charset="0"/>
              </a:rPr>
              <a:t>Corrector Magnets</a:t>
            </a:r>
          </a:p>
        </p:txBody>
      </p:sp>
      <p:sp>
        <p:nvSpPr>
          <p:cNvPr id="1506322" name="Line 18"/>
          <p:cNvSpPr>
            <a:spLocks noChangeShapeType="1"/>
          </p:cNvSpPr>
          <p:nvPr/>
        </p:nvSpPr>
        <p:spPr bwMode="auto">
          <a:xfrm flipV="1">
            <a:off x="4179888" y="2176463"/>
            <a:ext cx="228600" cy="762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06323" name="Line 19"/>
          <p:cNvSpPr>
            <a:spLocks noChangeShapeType="1"/>
          </p:cNvSpPr>
          <p:nvPr/>
        </p:nvSpPr>
        <p:spPr bwMode="auto">
          <a:xfrm flipH="1" flipV="1">
            <a:off x="2198688" y="2176463"/>
            <a:ext cx="228600" cy="762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06324" name="Line 20"/>
          <p:cNvSpPr>
            <a:spLocks noChangeShapeType="1"/>
          </p:cNvSpPr>
          <p:nvPr/>
        </p:nvSpPr>
        <p:spPr bwMode="auto">
          <a:xfrm>
            <a:off x="141288" y="1720850"/>
            <a:ext cx="1212850"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1506326"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6363" y="1044575"/>
            <a:ext cx="2473325" cy="2973388"/>
          </a:xfrm>
          <a:prstGeom prst="rect">
            <a:avLst/>
          </a:prstGeom>
          <a:noFill/>
          <a:extLst>
            <a:ext uri="{909E8E84-426E-40DD-AFC4-6F175D3DCCD1}">
              <a14:hiddenFill xmlns:a14="http://schemas.microsoft.com/office/drawing/2010/main">
                <a:solidFill>
                  <a:srgbClr val="FFFFFF"/>
                </a:solidFill>
              </a14:hiddenFill>
            </a:ext>
          </a:extLst>
        </p:spPr>
      </p:pic>
      <p:sp>
        <p:nvSpPr>
          <p:cNvPr id="25" name="Footer Placeholder 4"/>
          <p:cNvSpPr>
            <a:spLocks noGrp="1"/>
          </p:cNvSpPr>
          <p:nvPr>
            <p:ph type="ftr" sz="quarter" idx="3"/>
          </p:nvPr>
        </p:nvSpPr>
        <p:spPr>
          <a:xfrm>
            <a:off x="3048000" y="6155419"/>
            <a:ext cx="2895600" cy="365125"/>
          </a:xfrm>
          <a:prstGeom prst="rect">
            <a:avLst/>
          </a:prstGeom>
        </p:spPr>
        <p:txBody>
          <a:bodyPr vert="horz" lIns="91440" tIns="45720" rIns="91440" bIns="45720" rtlCol="0" anchor="ctr"/>
          <a:lstStyle>
            <a:lvl1pPr algn="ctr">
              <a:defRPr sz="1200" b="0" i="0" cap="all">
                <a:solidFill>
                  <a:schemeClr val="tx1">
                    <a:tint val="75000"/>
                  </a:schemeClr>
                </a:solidFill>
                <a:uFillTx/>
                <a:latin typeface="Calibri"/>
                <a:cs typeface="Calibri"/>
              </a:defRPr>
            </a:lvl1pPr>
          </a:lstStyle>
          <a:p>
            <a:r>
              <a:rPr lang="en-US" dirty="0" smtClean="0">
                <a:uFillTx/>
              </a:rPr>
              <a:t>HBLS workshop, 4/26/17</a:t>
            </a:r>
          </a:p>
        </p:txBody>
      </p:sp>
      <p:sp>
        <p:nvSpPr>
          <p:cNvPr id="26" name="Slide Number Placeholder 3"/>
          <p:cNvSpPr txBox="1">
            <a:spLocks/>
          </p:cNvSpPr>
          <p:nvPr/>
        </p:nvSpPr>
        <p:spPr>
          <a:xfrm>
            <a:off x="3429000" y="6340475"/>
            <a:ext cx="2133600" cy="365125"/>
          </a:xfrm>
          <a:prstGeom prst="rect">
            <a:avLst/>
          </a:prstGeom>
        </p:spPr>
        <p:txBody>
          <a:bodyPr vert="horz" lIns="91440" tIns="45720" rIns="91440" bIns="45720" rtlCol="0" anchor="ctr"/>
          <a:lstStyle>
            <a:defPPr>
              <a:defRPr lang="en-US">
                <a:uFillTx/>
              </a:defRPr>
            </a:defPPr>
            <a:lvl1pPr marL="0" algn="ctr" defTabSz="914400" rtl="0" eaLnBrk="1" latinLnBrk="0" hangingPunct="1">
              <a:defRPr sz="1200" kern="1200">
                <a:solidFill>
                  <a:schemeClr val="tx1">
                    <a:tint val="75000"/>
                  </a:schemeClr>
                </a:solidFill>
                <a:uFillTx/>
                <a:latin typeface="Calibri"/>
                <a:ea typeface="+mn-ea"/>
                <a:cs typeface="Calibri"/>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a:lstStyle>
          <a:p>
            <a:fld id="{668EFF3A-9903-FC4F-99F2-8A79E0BD1D46}" type="slidenum">
              <a:rPr lang="en-US" smtClean="0"/>
              <a:pPr/>
              <a:t>12</a:t>
            </a:fld>
            <a:endParaRPr lang="en-US" dirty="0"/>
          </a:p>
        </p:txBody>
      </p:sp>
    </p:spTree>
    <p:extLst>
      <p:ext uri="{BB962C8B-B14F-4D97-AF65-F5344CB8AC3E}">
        <p14:creationId xmlns:p14="http://schemas.microsoft.com/office/powerpoint/2010/main" val="2688835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5858" name="Picture 2" descr="epu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149350"/>
            <a:ext cx="4241800" cy="5243513"/>
          </a:xfrm>
          <a:prstGeom prst="rect">
            <a:avLst/>
          </a:prstGeom>
          <a:noFill/>
          <a:extLst>
            <a:ext uri="{909E8E84-426E-40DD-AFC4-6F175D3DCCD1}">
              <a14:hiddenFill xmlns:a14="http://schemas.microsoft.com/office/drawing/2010/main">
                <a:solidFill>
                  <a:srgbClr val="FFFFFF"/>
                </a:solidFill>
              </a14:hiddenFill>
            </a:ext>
          </a:extLst>
        </p:spPr>
      </p:pic>
      <p:pic>
        <p:nvPicPr>
          <p:cNvPr id="505859" name="Picture 3" descr="epu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88" y="1143000"/>
            <a:ext cx="3998912" cy="5229225"/>
          </a:xfrm>
          <a:prstGeom prst="rect">
            <a:avLst/>
          </a:prstGeom>
          <a:noFill/>
          <a:extLst>
            <a:ext uri="{909E8E84-426E-40DD-AFC4-6F175D3DCCD1}">
              <a14:hiddenFill xmlns:a14="http://schemas.microsoft.com/office/drawing/2010/main">
                <a:solidFill>
                  <a:srgbClr val="FFFFFF"/>
                </a:solidFill>
              </a14:hiddenFill>
            </a:ext>
          </a:extLst>
        </p:spPr>
      </p:pic>
      <p:sp>
        <p:nvSpPr>
          <p:cNvPr id="505860" name="Rectangle 4"/>
          <p:cNvSpPr>
            <a:spLocks noChangeArrowheads="1"/>
          </p:cNvSpPr>
          <p:nvPr/>
        </p:nvSpPr>
        <p:spPr bwMode="auto">
          <a:xfrm>
            <a:off x="8534400" y="1600200"/>
            <a:ext cx="82073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a:endParaRPr lang="en-US" sz="3200">
              <a:solidFill>
                <a:schemeClr val="hlink"/>
              </a:solidFill>
              <a:latin typeface="Times New Roman" charset="0"/>
            </a:endParaRPr>
          </a:p>
          <a:p>
            <a:pPr algn="ctr"/>
            <a:endParaRPr lang="en-US" sz="3200">
              <a:solidFill>
                <a:schemeClr val="hlink"/>
              </a:solidFill>
              <a:latin typeface="Times New Roman" charset="0"/>
            </a:endParaRPr>
          </a:p>
        </p:txBody>
      </p:sp>
      <p:sp>
        <p:nvSpPr>
          <p:cNvPr id="505862" name="Text Box 6"/>
          <p:cNvSpPr txBox="1">
            <a:spLocks noChangeArrowheads="1"/>
          </p:cNvSpPr>
          <p:nvPr/>
        </p:nvSpPr>
        <p:spPr bwMode="auto">
          <a:xfrm>
            <a:off x="152400" y="1066800"/>
            <a:ext cx="4330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latin typeface="Times New Roman" charset="0"/>
              </a:rPr>
              <a:t>Orbit Error without Feed Forward Correction</a:t>
            </a:r>
          </a:p>
        </p:txBody>
      </p:sp>
      <p:sp>
        <p:nvSpPr>
          <p:cNvPr id="505863" name="Text Box 7"/>
          <p:cNvSpPr txBox="1">
            <a:spLocks noChangeArrowheads="1"/>
          </p:cNvSpPr>
          <p:nvPr/>
        </p:nvSpPr>
        <p:spPr bwMode="auto">
          <a:xfrm>
            <a:off x="5073650" y="1066800"/>
            <a:ext cx="3460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latin typeface="Times New Roman" charset="0"/>
              </a:rPr>
              <a:t>200 Hertz Feed Forward Correction</a:t>
            </a:r>
          </a:p>
        </p:txBody>
      </p:sp>
      <p:sp>
        <p:nvSpPr>
          <p:cNvPr id="505864" name="Line 8"/>
          <p:cNvSpPr>
            <a:spLocks noChangeShapeType="1"/>
          </p:cNvSpPr>
          <p:nvPr/>
        </p:nvSpPr>
        <p:spPr bwMode="auto">
          <a:xfrm flipV="1">
            <a:off x="4038600" y="1600200"/>
            <a:ext cx="762000" cy="533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5865" name="Line 9"/>
          <p:cNvSpPr>
            <a:spLocks noChangeShapeType="1"/>
          </p:cNvSpPr>
          <p:nvPr/>
        </p:nvSpPr>
        <p:spPr bwMode="auto">
          <a:xfrm>
            <a:off x="4038600" y="2209800"/>
            <a:ext cx="762000" cy="609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5866" name="Line 10"/>
          <p:cNvSpPr>
            <a:spLocks noChangeShapeType="1"/>
          </p:cNvSpPr>
          <p:nvPr/>
        </p:nvSpPr>
        <p:spPr bwMode="auto">
          <a:xfrm flipV="1">
            <a:off x="4038600" y="3095625"/>
            <a:ext cx="762000" cy="533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5867" name="Line 11"/>
          <p:cNvSpPr>
            <a:spLocks noChangeShapeType="1"/>
          </p:cNvSpPr>
          <p:nvPr/>
        </p:nvSpPr>
        <p:spPr bwMode="auto">
          <a:xfrm>
            <a:off x="4038600" y="3676650"/>
            <a:ext cx="762000" cy="609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5868" name="Rectangle 12"/>
          <p:cNvSpPr>
            <a:spLocks noGrp="1" noChangeArrowheads="1"/>
          </p:cNvSpPr>
          <p:nvPr>
            <p:ph type="title"/>
          </p:nvPr>
        </p:nvSpPr>
        <p:spPr/>
        <p:txBody>
          <a:bodyPr/>
          <a:lstStyle/>
          <a:p>
            <a:r>
              <a:rPr lang="en-US" sz="2800" dirty="0"/>
              <a:t> </a:t>
            </a:r>
            <a:r>
              <a:rPr lang="en-US" sz="2800" b="0" dirty="0">
                <a:solidFill>
                  <a:schemeClr val="tx1"/>
                </a:solidFill>
              </a:rPr>
              <a:t>EPU </a:t>
            </a:r>
            <a:r>
              <a:rPr lang="en-US" sz="2800" b="0" dirty="0" smtClean="0">
                <a:solidFill>
                  <a:schemeClr val="tx1"/>
                </a:solidFill>
              </a:rPr>
              <a:t>Feed Forward Orbit Correction</a:t>
            </a:r>
            <a:endParaRPr lang="en-US" sz="2800" b="0" dirty="0">
              <a:solidFill>
                <a:schemeClr val="tx1"/>
              </a:solidFill>
            </a:endParaRPr>
          </a:p>
        </p:txBody>
      </p:sp>
      <p:sp>
        <p:nvSpPr>
          <p:cNvPr id="14" name="Slide Number Placeholder 4"/>
          <p:cNvSpPr>
            <a:spLocks noGrp="1"/>
          </p:cNvSpPr>
          <p:nvPr>
            <p:ph type="sldNum" sz="quarter" idx="4"/>
          </p:nvPr>
        </p:nvSpPr>
        <p:spPr bwMode="auto">
          <a:xfrm>
            <a:off x="5486400" y="6492875"/>
            <a:ext cx="2133600" cy="365125"/>
          </a:xfrm>
          <a:prstGeom prst="rect">
            <a:avLst/>
          </a:prstGeom>
          <a:noFill/>
          <a:ln>
            <a:miter lim="800000"/>
            <a:headEnd/>
            <a:tailEnd/>
          </a:ln>
        </p:spPr>
        <p:txBody>
          <a:bodyPr wrap="square" numCol="1" anchorCtr="0" compatLnSpc="1">
            <a:prstTxWarp prst="textNoShape">
              <a:avLst/>
            </a:prstTxWarp>
          </a:bodyPr>
          <a:lstStyle/>
          <a:p>
            <a:fld id="{A990E70C-A869-4A48-8198-F91EDD1A5C3A}" type="slidenum">
              <a:rPr lang="en-US" smtClean="0">
                <a:solidFill>
                  <a:srgbClr val="898989"/>
                </a:solidFill>
                <a:latin typeface="Arial" charset="0"/>
                <a:cs typeface="Arial" charset="0"/>
              </a:rPr>
              <a:pPr/>
              <a:t>13</a:t>
            </a:fld>
            <a:endParaRPr lang="en-US" dirty="0" smtClean="0">
              <a:solidFill>
                <a:srgbClr val="898989"/>
              </a:solidFill>
              <a:latin typeface="Arial" charset="0"/>
              <a:cs typeface="Arial" charset="0"/>
            </a:endParaRPr>
          </a:p>
        </p:txBody>
      </p:sp>
      <p:sp>
        <p:nvSpPr>
          <p:cNvPr id="13" name="Footer Placeholder 4"/>
          <p:cNvSpPr>
            <a:spLocks noGrp="1"/>
          </p:cNvSpPr>
          <p:nvPr>
            <p:ph type="ftr" sz="quarter" idx="3"/>
          </p:nvPr>
        </p:nvSpPr>
        <p:spPr>
          <a:xfrm>
            <a:off x="3048000" y="6155419"/>
            <a:ext cx="2895600" cy="365125"/>
          </a:xfrm>
          <a:prstGeom prst="rect">
            <a:avLst/>
          </a:prstGeom>
        </p:spPr>
        <p:txBody>
          <a:bodyPr vert="horz" lIns="91440" tIns="45720" rIns="91440" bIns="45720" rtlCol="0" anchor="ctr"/>
          <a:lstStyle>
            <a:lvl1pPr algn="ctr">
              <a:defRPr sz="1200" b="0" i="0" cap="all">
                <a:solidFill>
                  <a:schemeClr val="tx1">
                    <a:tint val="75000"/>
                  </a:schemeClr>
                </a:solidFill>
                <a:uFillTx/>
                <a:latin typeface="Calibri"/>
                <a:cs typeface="Calibri"/>
              </a:defRPr>
            </a:lvl1pPr>
          </a:lstStyle>
          <a:p>
            <a:r>
              <a:rPr lang="en-US" dirty="0" smtClean="0">
                <a:uFillTx/>
              </a:rPr>
              <a:t>HBLS workshop, 4/26/17</a:t>
            </a:r>
          </a:p>
        </p:txBody>
      </p:sp>
      <p:sp>
        <p:nvSpPr>
          <p:cNvPr id="15" name="Slide Number Placeholder 3"/>
          <p:cNvSpPr txBox="1">
            <a:spLocks/>
          </p:cNvSpPr>
          <p:nvPr/>
        </p:nvSpPr>
        <p:spPr>
          <a:xfrm>
            <a:off x="3429000" y="6340475"/>
            <a:ext cx="2133600" cy="365125"/>
          </a:xfrm>
          <a:prstGeom prst="rect">
            <a:avLst/>
          </a:prstGeom>
        </p:spPr>
        <p:txBody>
          <a:bodyPr vert="horz" lIns="91440" tIns="45720" rIns="91440" bIns="45720" rtlCol="0" anchor="ctr"/>
          <a:lstStyle>
            <a:defPPr>
              <a:defRPr lang="en-US">
                <a:uFillTx/>
              </a:defRPr>
            </a:defPPr>
            <a:lvl1pPr marL="0" algn="ctr" defTabSz="914400" rtl="0" eaLnBrk="1" latinLnBrk="0" hangingPunct="1">
              <a:defRPr sz="1200" kern="1200">
                <a:solidFill>
                  <a:schemeClr val="tx1">
                    <a:tint val="75000"/>
                  </a:schemeClr>
                </a:solidFill>
                <a:uFillTx/>
                <a:latin typeface="Calibri"/>
                <a:ea typeface="+mn-ea"/>
                <a:cs typeface="Calibri"/>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a:lstStyle>
          <a:p>
            <a:fld id="{668EFF3A-9903-FC4F-99F2-8A79E0BD1D46}" type="slidenum">
              <a:rPr lang="en-US" smtClean="0"/>
              <a:pPr/>
              <a:t>13</a:t>
            </a:fld>
            <a:endParaRPr lang="en-US" dirty="0"/>
          </a:p>
        </p:txBody>
      </p:sp>
    </p:spTree>
    <p:extLst>
      <p:ext uri="{BB962C8B-B14F-4D97-AF65-F5344CB8AC3E}">
        <p14:creationId xmlns:p14="http://schemas.microsoft.com/office/powerpoint/2010/main" val="2842493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986" name="Rectangle 2"/>
          <p:cNvSpPr>
            <a:spLocks noGrp="1" noChangeArrowheads="1"/>
          </p:cNvSpPr>
          <p:nvPr>
            <p:ph type="title"/>
          </p:nvPr>
        </p:nvSpPr>
        <p:spPr/>
        <p:txBody>
          <a:bodyPr/>
          <a:lstStyle/>
          <a:p>
            <a:r>
              <a:rPr lang="en-US"/>
              <a:t>Orbit Feedback</a:t>
            </a:r>
          </a:p>
        </p:txBody>
      </p:sp>
      <p:sp>
        <p:nvSpPr>
          <p:cNvPr id="1577987" name="Rectangle 3"/>
          <p:cNvSpPr>
            <a:spLocks noGrp="1" noChangeArrowheads="1"/>
          </p:cNvSpPr>
          <p:nvPr>
            <p:ph type="body" idx="1"/>
          </p:nvPr>
        </p:nvSpPr>
        <p:spPr>
          <a:xfrm>
            <a:off x="304800" y="1265238"/>
            <a:ext cx="8610600" cy="4983162"/>
          </a:xfrm>
        </p:spPr>
        <p:txBody>
          <a:bodyPr>
            <a:normAutofit fontScale="85000" lnSpcReduction="10000"/>
          </a:bodyPr>
          <a:lstStyle/>
          <a:p>
            <a:r>
              <a:rPr lang="en-US"/>
              <a:t>Even in extremely stable light sources, orbit feedback can always improve stability</a:t>
            </a:r>
          </a:p>
          <a:p>
            <a:r>
              <a:rPr lang="en-US"/>
              <a:t>This is particularly true for the effects of insertion device motion (feed-forwards are never perfect)</a:t>
            </a:r>
          </a:p>
          <a:p>
            <a:r>
              <a:rPr lang="en-US"/>
              <a:t>Nowadays, all light sources tend to use global orbit feedbacks with some variation of SVD (or direct matrix inversion) – local feedbacks are used less seldom</a:t>
            </a:r>
          </a:p>
          <a:p>
            <a:r>
              <a:rPr lang="en-US"/>
              <a:t>Fundamentally, one only needs one (fast) orbit feedback, however, practical aspects often require two (lack of enough fast corrector magnets, lack of strong enough corrector magnets, lack of enough suitable BPMs, …)</a:t>
            </a:r>
          </a:p>
        </p:txBody>
      </p:sp>
      <p:sp>
        <p:nvSpPr>
          <p:cNvPr id="7" name="Footer Placeholder 4"/>
          <p:cNvSpPr>
            <a:spLocks noGrp="1"/>
          </p:cNvSpPr>
          <p:nvPr>
            <p:ph type="ftr" sz="quarter" idx="3"/>
          </p:nvPr>
        </p:nvSpPr>
        <p:spPr>
          <a:xfrm>
            <a:off x="3048000" y="6155419"/>
            <a:ext cx="2895600" cy="365125"/>
          </a:xfrm>
          <a:prstGeom prst="rect">
            <a:avLst/>
          </a:prstGeom>
        </p:spPr>
        <p:txBody>
          <a:bodyPr vert="horz" lIns="91440" tIns="45720" rIns="91440" bIns="45720" rtlCol="0" anchor="ctr"/>
          <a:lstStyle>
            <a:lvl1pPr algn="ctr">
              <a:defRPr sz="1200" b="0" i="0" cap="all">
                <a:solidFill>
                  <a:schemeClr val="tx1">
                    <a:tint val="75000"/>
                  </a:schemeClr>
                </a:solidFill>
                <a:uFillTx/>
                <a:latin typeface="Calibri"/>
                <a:cs typeface="Calibri"/>
              </a:defRPr>
            </a:lvl1pPr>
          </a:lstStyle>
          <a:p>
            <a:r>
              <a:rPr lang="en-US" dirty="0" smtClean="0">
                <a:uFillTx/>
              </a:rPr>
              <a:t>HBLS workshop, 4/26/17</a:t>
            </a:r>
          </a:p>
        </p:txBody>
      </p:sp>
      <p:sp>
        <p:nvSpPr>
          <p:cNvPr id="8" name="Slide Number Placeholder 3"/>
          <p:cNvSpPr>
            <a:spLocks noGrp="1"/>
          </p:cNvSpPr>
          <p:nvPr>
            <p:ph type="sldNum" sz="quarter" idx="4"/>
          </p:nvPr>
        </p:nvSpPr>
        <p:spPr>
          <a:xfrm>
            <a:off x="3429000" y="6340475"/>
            <a:ext cx="2133600" cy="365125"/>
          </a:xfrm>
          <a:prstGeom prst="rect">
            <a:avLst/>
          </a:prstGeom>
        </p:spPr>
        <p:txBody>
          <a:bodyPr vert="horz" lIns="91440" tIns="45720" rIns="91440" bIns="45720" rtlCol="0" anchor="ctr"/>
          <a:lstStyle>
            <a:lvl1pPr algn="ctr">
              <a:defRPr sz="1200">
                <a:solidFill>
                  <a:schemeClr val="tx1">
                    <a:tint val="75000"/>
                  </a:schemeClr>
                </a:solidFill>
                <a:uFillTx/>
                <a:latin typeface="Calibri"/>
                <a:cs typeface="Calibri"/>
              </a:defRPr>
            </a:lvl1pPr>
          </a:lstStyle>
          <a:p>
            <a:fld id="{668EFF3A-9903-FC4F-99F2-8A79E0BD1D46}" type="slidenum">
              <a:rPr lang="en-US" smtClean="0">
                <a:uFillTx/>
              </a:rPr>
              <a:pPr/>
              <a:t>14</a:t>
            </a:fld>
            <a:endParaRPr lang="en-US" dirty="0">
              <a:uFillTx/>
            </a:endParaRPr>
          </a:p>
        </p:txBody>
      </p:sp>
    </p:spTree>
    <p:extLst>
      <p:ext uri="{BB962C8B-B14F-4D97-AF65-F5344CB8AC3E}">
        <p14:creationId xmlns:p14="http://schemas.microsoft.com/office/powerpoint/2010/main" val="2071226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5938" name="Rectangle 2"/>
          <p:cNvSpPr>
            <a:spLocks noGrp="1" noChangeArrowheads="1"/>
          </p:cNvSpPr>
          <p:nvPr>
            <p:ph type="title"/>
          </p:nvPr>
        </p:nvSpPr>
        <p:spPr/>
        <p:txBody>
          <a:bodyPr/>
          <a:lstStyle/>
          <a:p>
            <a:r>
              <a:rPr lang="en-US"/>
              <a:t>Software used for slow orbit feedback</a:t>
            </a:r>
          </a:p>
        </p:txBody>
      </p:sp>
      <p:sp>
        <p:nvSpPr>
          <p:cNvPr id="1575939" name="Rectangle 3"/>
          <p:cNvSpPr>
            <a:spLocks noGrp="1" noChangeArrowheads="1"/>
          </p:cNvSpPr>
          <p:nvPr>
            <p:ph sz="half" idx="1"/>
          </p:nvPr>
        </p:nvSpPr>
        <p:spPr/>
        <p:txBody>
          <a:bodyPr/>
          <a:lstStyle/>
          <a:p>
            <a:pPr>
              <a:lnSpc>
                <a:spcPct val="75000"/>
              </a:lnSpc>
            </a:pPr>
            <a:r>
              <a:rPr lang="en-US" sz="2000"/>
              <a:t>All ALS high level controls accelerator physics routines are implememted in Matlab</a:t>
            </a:r>
          </a:p>
          <a:p>
            <a:pPr>
              <a:lnSpc>
                <a:spcPct val="75000"/>
              </a:lnSpc>
            </a:pPr>
            <a:r>
              <a:rPr lang="en-US" sz="2000"/>
              <a:t>Orbit feedback is controlled using a GUI which allows to ramp for injection, do single orbit corrections, standardize the lattice, etc.</a:t>
            </a:r>
          </a:p>
          <a:p>
            <a:pPr>
              <a:lnSpc>
                <a:spcPct val="75000"/>
              </a:lnSpc>
            </a:pPr>
            <a:r>
              <a:rPr lang="en-US" sz="2000"/>
              <a:t>Matlab includes all Matrix manipulation tools necessary and has proven to be very reliable</a:t>
            </a:r>
          </a:p>
          <a:p>
            <a:pPr>
              <a:lnSpc>
                <a:spcPct val="75000"/>
              </a:lnSpc>
            </a:pPr>
            <a:r>
              <a:rPr lang="en-US" sz="2000"/>
              <a:t>Code is very flexible (algorithm development is simple and can if urgent need arises even be done during user operation)</a:t>
            </a:r>
          </a:p>
          <a:p>
            <a:pPr>
              <a:lnSpc>
                <a:spcPct val="75000"/>
              </a:lnSpc>
            </a:pPr>
            <a:r>
              <a:rPr lang="en-US" sz="2000"/>
              <a:t>Based on Matlab Middle Layer – now widely used at many (most) light sources</a:t>
            </a:r>
          </a:p>
        </p:txBody>
      </p:sp>
      <p:graphicFrame>
        <p:nvGraphicFramePr>
          <p:cNvPr id="1575940" name="Object 4"/>
          <p:cNvGraphicFramePr>
            <a:graphicFrameLocks noGrp="1" noChangeAspect="1"/>
          </p:cNvGraphicFramePr>
          <p:nvPr>
            <p:ph sz="half" idx="2"/>
            <p:extLst>
              <p:ext uri="{D42A27DB-BD31-4B8C-83A1-F6EECF244321}">
                <p14:modId xmlns:p14="http://schemas.microsoft.com/office/powerpoint/2010/main" val="1394880519"/>
              </p:ext>
            </p:extLst>
          </p:nvPr>
        </p:nvGraphicFramePr>
        <p:xfrm>
          <a:off x="4709841" y="1600200"/>
          <a:ext cx="3915317" cy="4525963"/>
        </p:xfrm>
        <a:graphic>
          <a:graphicData uri="http://schemas.openxmlformats.org/presentationml/2006/ole">
            <mc:AlternateContent xmlns:mc="http://schemas.openxmlformats.org/markup-compatibility/2006">
              <mc:Choice xmlns:v="urn:schemas-microsoft-com:vml" Requires="v">
                <p:oleObj spid="_x0000_s77846" name="Chart" r:id="rId4" imgW="4152900" imgH="4800600" progId="MSGraph.Chart.8">
                  <p:embed followColorScheme="full"/>
                </p:oleObj>
              </mc:Choice>
              <mc:Fallback>
                <p:oleObj name="Chart" r:id="rId4" imgW="4152900" imgH="4800600" progId="MSGraph.Chart.8">
                  <p:embed followColorScheme="full"/>
                  <p:pic>
                    <p:nvPicPr>
                      <p:cNvPr id="0" name=""/>
                      <p:cNvPicPr>
                        <a:picLocks noChangeAspect="1" noChangeArrowheads="1"/>
                      </p:cNvPicPr>
                      <p:nvPr/>
                    </p:nvPicPr>
                    <p:blipFill>
                      <a:blip r:embed="rId5"/>
                      <a:srcRect/>
                      <a:stretch>
                        <a:fillRect/>
                      </a:stretch>
                    </p:blipFill>
                    <p:spPr bwMode="auto">
                      <a:xfrm>
                        <a:off x="4709841" y="1600200"/>
                        <a:ext cx="3915317" cy="4525963"/>
                      </a:xfrm>
                      <a:prstGeom prst="rect">
                        <a:avLst/>
                      </a:prstGeom>
                    </p:spPr>
                  </p:pic>
                </p:oleObj>
              </mc:Fallback>
            </mc:AlternateContent>
          </a:graphicData>
        </a:graphic>
      </p:graphicFrame>
      <p:sp>
        <p:nvSpPr>
          <p:cNvPr id="8" name="Footer Placeholder 4"/>
          <p:cNvSpPr>
            <a:spLocks noGrp="1"/>
          </p:cNvSpPr>
          <p:nvPr>
            <p:ph type="ftr" sz="quarter" idx="3"/>
          </p:nvPr>
        </p:nvSpPr>
        <p:spPr>
          <a:xfrm>
            <a:off x="3048000" y="6155419"/>
            <a:ext cx="2895600" cy="365125"/>
          </a:xfrm>
          <a:prstGeom prst="rect">
            <a:avLst/>
          </a:prstGeom>
        </p:spPr>
        <p:txBody>
          <a:bodyPr vert="horz" lIns="91440" tIns="45720" rIns="91440" bIns="45720" rtlCol="0" anchor="ctr"/>
          <a:lstStyle>
            <a:lvl1pPr algn="ctr">
              <a:defRPr sz="1200" b="0" i="0" cap="all">
                <a:solidFill>
                  <a:schemeClr val="tx1">
                    <a:tint val="75000"/>
                  </a:schemeClr>
                </a:solidFill>
                <a:uFillTx/>
                <a:latin typeface="Calibri"/>
                <a:cs typeface="Calibri"/>
              </a:defRPr>
            </a:lvl1pPr>
          </a:lstStyle>
          <a:p>
            <a:r>
              <a:rPr lang="en-US" dirty="0" smtClean="0">
                <a:uFillTx/>
              </a:rPr>
              <a:t>HBLS workshop, 4/26/17</a:t>
            </a:r>
          </a:p>
        </p:txBody>
      </p:sp>
      <p:sp>
        <p:nvSpPr>
          <p:cNvPr id="9" name="Slide Number Placeholder 3"/>
          <p:cNvSpPr>
            <a:spLocks noGrp="1"/>
          </p:cNvSpPr>
          <p:nvPr>
            <p:ph type="sldNum" sz="quarter" idx="4"/>
          </p:nvPr>
        </p:nvSpPr>
        <p:spPr>
          <a:xfrm>
            <a:off x="3429000" y="6340475"/>
            <a:ext cx="2133600" cy="365125"/>
          </a:xfrm>
          <a:prstGeom prst="rect">
            <a:avLst/>
          </a:prstGeom>
        </p:spPr>
        <p:txBody>
          <a:bodyPr vert="horz" lIns="91440" tIns="45720" rIns="91440" bIns="45720" rtlCol="0" anchor="ctr"/>
          <a:lstStyle>
            <a:lvl1pPr algn="ctr">
              <a:defRPr sz="1200">
                <a:solidFill>
                  <a:schemeClr val="tx1">
                    <a:tint val="75000"/>
                  </a:schemeClr>
                </a:solidFill>
                <a:uFillTx/>
                <a:latin typeface="Calibri"/>
                <a:cs typeface="Calibri"/>
              </a:defRPr>
            </a:lvl1pPr>
          </a:lstStyle>
          <a:p>
            <a:fld id="{668EFF3A-9903-FC4F-99F2-8A79E0BD1D46}" type="slidenum">
              <a:rPr lang="en-US" smtClean="0">
                <a:uFillTx/>
              </a:rPr>
              <a:pPr/>
              <a:t>15</a:t>
            </a:fld>
            <a:endParaRPr lang="en-US" dirty="0">
              <a:uFillTx/>
            </a:endParaRPr>
          </a:p>
        </p:txBody>
      </p:sp>
    </p:spTree>
    <p:extLst>
      <p:ext uri="{BB962C8B-B14F-4D97-AF65-F5344CB8AC3E}">
        <p14:creationId xmlns:p14="http://schemas.microsoft.com/office/powerpoint/2010/main" val="367174769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4914" name="Rectangle 2"/>
          <p:cNvSpPr>
            <a:spLocks noGrp="1" noChangeArrowheads="1"/>
          </p:cNvSpPr>
          <p:nvPr>
            <p:ph type="title"/>
          </p:nvPr>
        </p:nvSpPr>
        <p:spPr/>
        <p:txBody>
          <a:bodyPr/>
          <a:lstStyle/>
          <a:p>
            <a:r>
              <a:rPr lang="en-US"/>
              <a:t>Fast orbit feedback topologies</a:t>
            </a:r>
          </a:p>
        </p:txBody>
      </p:sp>
      <p:sp>
        <p:nvSpPr>
          <p:cNvPr id="1574915" name="Rectangle 3"/>
          <p:cNvSpPr>
            <a:spLocks noGrp="1" noChangeArrowheads="1"/>
          </p:cNvSpPr>
          <p:nvPr>
            <p:ph type="body" idx="1"/>
          </p:nvPr>
        </p:nvSpPr>
        <p:spPr>
          <a:xfrm>
            <a:off x="304800" y="3833813"/>
            <a:ext cx="8610600" cy="2414587"/>
          </a:xfrm>
        </p:spPr>
        <p:txBody>
          <a:bodyPr>
            <a:normAutofit fontScale="85000" lnSpcReduction="10000"/>
          </a:bodyPr>
          <a:lstStyle/>
          <a:p>
            <a:pPr>
              <a:lnSpc>
                <a:spcPct val="90000"/>
              </a:lnSpc>
            </a:pPr>
            <a:r>
              <a:rPr lang="en-US"/>
              <a:t>Many different types of fast orbit feedbacks are in use</a:t>
            </a:r>
          </a:p>
          <a:p>
            <a:pPr>
              <a:lnSpc>
                <a:spcPct val="90000"/>
              </a:lnSpc>
            </a:pPr>
            <a:r>
              <a:rPr lang="en-US"/>
              <a:t>State of the art are systems with update rates of several kHz and closed loop bandwidths between 80 and almost 200 Hz </a:t>
            </a:r>
          </a:p>
          <a:p>
            <a:pPr>
              <a:lnSpc>
                <a:spcPct val="90000"/>
              </a:lnSpc>
            </a:pPr>
            <a:r>
              <a:rPr lang="en-US"/>
              <a:t>In some systems, PID algorithms are supplemented by notch filters, …</a:t>
            </a:r>
          </a:p>
        </p:txBody>
      </p:sp>
      <p:pic>
        <p:nvPicPr>
          <p:cNvPr id="15749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6175" y="1239838"/>
            <a:ext cx="3543300" cy="192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 name="Footer Placeholder 4"/>
          <p:cNvSpPr>
            <a:spLocks noGrp="1"/>
          </p:cNvSpPr>
          <p:nvPr>
            <p:ph type="ftr" sz="quarter" idx="3"/>
          </p:nvPr>
        </p:nvSpPr>
        <p:spPr>
          <a:xfrm>
            <a:off x="3048000" y="6155419"/>
            <a:ext cx="2895600" cy="365125"/>
          </a:xfrm>
          <a:prstGeom prst="rect">
            <a:avLst/>
          </a:prstGeom>
        </p:spPr>
        <p:txBody>
          <a:bodyPr vert="horz" lIns="91440" tIns="45720" rIns="91440" bIns="45720" rtlCol="0" anchor="ctr"/>
          <a:lstStyle>
            <a:lvl1pPr algn="ctr">
              <a:defRPr sz="1200" b="0" i="0" cap="all">
                <a:solidFill>
                  <a:schemeClr val="tx1">
                    <a:tint val="75000"/>
                  </a:schemeClr>
                </a:solidFill>
                <a:uFillTx/>
                <a:latin typeface="Calibri"/>
                <a:cs typeface="Calibri"/>
              </a:defRPr>
            </a:lvl1pPr>
          </a:lstStyle>
          <a:p>
            <a:r>
              <a:rPr lang="en-US" dirty="0" smtClean="0">
                <a:uFillTx/>
              </a:rPr>
              <a:t>HBLS workshop, 4/26/17</a:t>
            </a:r>
          </a:p>
        </p:txBody>
      </p:sp>
      <p:sp>
        <p:nvSpPr>
          <p:cNvPr id="10" name="Slide Number Placeholder 3"/>
          <p:cNvSpPr>
            <a:spLocks noGrp="1"/>
          </p:cNvSpPr>
          <p:nvPr>
            <p:ph type="sldNum" sz="quarter" idx="4"/>
          </p:nvPr>
        </p:nvSpPr>
        <p:spPr>
          <a:xfrm>
            <a:off x="3429000" y="6340475"/>
            <a:ext cx="2133600" cy="365125"/>
          </a:xfrm>
          <a:prstGeom prst="rect">
            <a:avLst/>
          </a:prstGeom>
        </p:spPr>
        <p:txBody>
          <a:bodyPr vert="horz" lIns="91440" tIns="45720" rIns="91440" bIns="45720" rtlCol="0" anchor="ctr"/>
          <a:lstStyle>
            <a:lvl1pPr algn="ctr">
              <a:defRPr sz="1200">
                <a:solidFill>
                  <a:schemeClr val="tx1">
                    <a:tint val="75000"/>
                  </a:schemeClr>
                </a:solidFill>
                <a:uFillTx/>
                <a:latin typeface="Calibri"/>
                <a:cs typeface="Calibri"/>
              </a:defRPr>
            </a:lvl1pPr>
          </a:lstStyle>
          <a:p>
            <a:fld id="{668EFF3A-9903-FC4F-99F2-8A79E0BD1D46}" type="slidenum">
              <a:rPr lang="en-US" smtClean="0">
                <a:uFillTx/>
              </a:rPr>
              <a:pPr/>
              <a:t>16</a:t>
            </a:fld>
            <a:endParaRPr lang="en-US" dirty="0">
              <a:uFillTx/>
            </a:endParaRPr>
          </a:p>
        </p:txBody>
      </p:sp>
      <p:pic>
        <p:nvPicPr>
          <p:cNvPr id="2" name="Picture 1" descr="Screen Shot 2017-04-25 at 11.47.57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1219200"/>
            <a:ext cx="3863340" cy="2341418"/>
          </a:xfrm>
          <a:prstGeom prst="rect">
            <a:avLst/>
          </a:prstGeom>
        </p:spPr>
      </p:pic>
    </p:spTree>
    <p:extLst>
      <p:ext uri="{BB962C8B-B14F-4D97-AF65-F5344CB8AC3E}">
        <p14:creationId xmlns:p14="http://schemas.microsoft.com/office/powerpoint/2010/main" val="1006610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7266" name="Rectangle 2"/>
          <p:cNvSpPr>
            <a:spLocks noGrp="1" noChangeArrowheads="1"/>
          </p:cNvSpPr>
          <p:nvPr>
            <p:ph type="title"/>
          </p:nvPr>
        </p:nvSpPr>
        <p:spPr/>
        <p:txBody>
          <a:bodyPr/>
          <a:lstStyle/>
          <a:p>
            <a:r>
              <a:rPr lang="en-US"/>
              <a:t>Frequency Overlap – Master/Slave</a:t>
            </a:r>
          </a:p>
        </p:txBody>
      </p:sp>
      <p:sp>
        <p:nvSpPr>
          <p:cNvPr id="1547267" name="Rectangle 3"/>
          <p:cNvSpPr>
            <a:spLocks noGrp="1" noChangeArrowheads="1"/>
          </p:cNvSpPr>
          <p:nvPr>
            <p:ph type="body" idx="1"/>
          </p:nvPr>
        </p:nvSpPr>
        <p:spPr>
          <a:xfrm>
            <a:off x="304800" y="4538663"/>
            <a:ext cx="8839200" cy="1760537"/>
          </a:xfrm>
        </p:spPr>
        <p:txBody>
          <a:bodyPr/>
          <a:lstStyle/>
          <a:p>
            <a:pPr>
              <a:lnSpc>
                <a:spcPct val="80000"/>
              </a:lnSpc>
            </a:pPr>
            <a:r>
              <a:rPr lang="en-US" sz="2000"/>
              <a:t>ALS needs slow and fast feedback (do not have enough fast correctors)</a:t>
            </a:r>
          </a:p>
          <a:p>
            <a:pPr>
              <a:lnSpc>
                <a:spcPct val="80000"/>
              </a:lnSpc>
            </a:pPr>
            <a:r>
              <a:rPr lang="en-US" sz="2000"/>
              <a:t>Avoided frequency dead band – fast system not DC blocked</a:t>
            </a:r>
          </a:p>
          <a:p>
            <a:pPr>
              <a:lnSpc>
                <a:spcPct val="80000"/>
              </a:lnSpc>
            </a:pPr>
            <a:r>
              <a:rPr lang="en-US" sz="2000"/>
              <a:t>Synchronization by SOFB updating FOFB golden orbit</a:t>
            </a:r>
          </a:p>
          <a:p>
            <a:pPr>
              <a:lnSpc>
                <a:spcPct val="80000"/>
              </a:lnSpc>
            </a:pPr>
            <a:r>
              <a:rPr lang="en-US" sz="2000"/>
              <a:t> Combination of both systems provides best of both and no interference!</a:t>
            </a:r>
          </a:p>
        </p:txBody>
      </p:sp>
      <p:pic>
        <p:nvPicPr>
          <p:cNvPr id="1547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263" y="1003300"/>
            <a:ext cx="4381500"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accent2"/>
                </a:solidFill>
                <a:miter lim="800000"/>
                <a:headEnd/>
                <a:tailEnd/>
              </a14:hiddenLine>
            </a:ext>
            <a:ext uri="{AF507438-7753-43E0-B8FC-AC1667EBCBE1}">
              <a14:hiddenEffects xmlns:a14="http://schemas.microsoft.com/office/drawing/2010/main">
                <a:effectLst>
                  <a:outerShdw blurRad="63500" dist="107763" dir="18900000" algn="ctr" rotWithShape="0">
                    <a:schemeClr val="bg2">
                      <a:alpha val="74998"/>
                    </a:schemeClr>
                  </a:outerShdw>
                </a:effectLst>
              </a14:hiddenEffects>
            </a:ext>
          </a:extLst>
        </p:spPr>
      </p:pic>
      <p:pic>
        <p:nvPicPr>
          <p:cNvPr id="1547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8275" y="1104900"/>
            <a:ext cx="3203575" cy="329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accent2"/>
                </a:solidFill>
                <a:miter lim="800000"/>
                <a:headEnd/>
                <a:tailEnd/>
              </a14:hiddenLine>
            </a:ext>
            <a:ext uri="{AF507438-7753-43E0-B8FC-AC1667EBCBE1}">
              <a14:hiddenEffects xmlns:a14="http://schemas.microsoft.com/office/drawing/2010/main">
                <a:effectLst>
                  <a:outerShdw blurRad="63500" dist="107763" dir="18900000" algn="ctr" rotWithShape="0">
                    <a:schemeClr val="bg2">
                      <a:alpha val="74998"/>
                    </a:schemeClr>
                  </a:outerShdw>
                </a:effectLst>
              </a14:hiddenEffects>
            </a:ext>
          </a:extLst>
        </p:spPr>
      </p:pic>
      <p:sp>
        <p:nvSpPr>
          <p:cNvPr id="9" name="Footer Placeholder 4"/>
          <p:cNvSpPr>
            <a:spLocks noGrp="1"/>
          </p:cNvSpPr>
          <p:nvPr>
            <p:ph type="ftr" sz="quarter" idx="3"/>
          </p:nvPr>
        </p:nvSpPr>
        <p:spPr>
          <a:xfrm>
            <a:off x="3048000" y="6155419"/>
            <a:ext cx="2895600" cy="365125"/>
          </a:xfrm>
          <a:prstGeom prst="rect">
            <a:avLst/>
          </a:prstGeom>
        </p:spPr>
        <p:txBody>
          <a:bodyPr vert="horz" lIns="91440" tIns="45720" rIns="91440" bIns="45720" rtlCol="0" anchor="ctr"/>
          <a:lstStyle>
            <a:lvl1pPr algn="ctr">
              <a:defRPr sz="1200" b="0" i="0" cap="all">
                <a:solidFill>
                  <a:schemeClr val="tx1">
                    <a:tint val="75000"/>
                  </a:schemeClr>
                </a:solidFill>
                <a:uFillTx/>
                <a:latin typeface="Calibri"/>
                <a:cs typeface="Calibri"/>
              </a:defRPr>
            </a:lvl1pPr>
          </a:lstStyle>
          <a:p>
            <a:r>
              <a:rPr lang="en-US" dirty="0" smtClean="0">
                <a:uFillTx/>
              </a:rPr>
              <a:t>HBLS workshop, 4/26/17</a:t>
            </a:r>
          </a:p>
        </p:txBody>
      </p:sp>
      <p:sp>
        <p:nvSpPr>
          <p:cNvPr id="10" name="Slide Number Placeholder 3"/>
          <p:cNvSpPr>
            <a:spLocks noGrp="1"/>
          </p:cNvSpPr>
          <p:nvPr>
            <p:ph type="sldNum" sz="quarter" idx="4"/>
          </p:nvPr>
        </p:nvSpPr>
        <p:spPr>
          <a:xfrm>
            <a:off x="3429000" y="6340475"/>
            <a:ext cx="2133600" cy="365125"/>
          </a:xfrm>
          <a:prstGeom prst="rect">
            <a:avLst/>
          </a:prstGeom>
        </p:spPr>
        <p:txBody>
          <a:bodyPr vert="horz" lIns="91440" tIns="45720" rIns="91440" bIns="45720" rtlCol="0" anchor="ctr"/>
          <a:lstStyle>
            <a:lvl1pPr algn="ctr">
              <a:defRPr sz="1200">
                <a:solidFill>
                  <a:schemeClr val="tx1">
                    <a:tint val="75000"/>
                  </a:schemeClr>
                </a:solidFill>
                <a:uFillTx/>
                <a:latin typeface="Calibri"/>
                <a:cs typeface="Calibri"/>
              </a:defRPr>
            </a:lvl1pPr>
          </a:lstStyle>
          <a:p>
            <a:fld id="{668EFF3A-9903-FC4F-99F2-8A79E0BD1D46}" type="slidenum">
              <a:rPr lang="en-US" smtClean="0">
                <a:uFillTx/>
              </a:rPr>
              <a:pPr/>
              <a:t>17</a:t>
            </a:fld>
            <a:endParaRPr lang="en-US" dirty="0">
              <a:uFillTx/>
            </a:endParaRPr>
          </a:p>
        </p:txBody>
      </p:sp>
    </p:spTree>
    <p:extLst>
      <p:ext uri="{BB962C8B-B14F-4D97-AF65-F5344CB8AC3E}">
        <p14:creationId xmlns:p14="http://schemas.microsoft.com/office/powerpoint/2010/main" val="33498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1" cy="686032"/>
          </a:xfrm>
        </p:spPr>
        <p:txBody>
          <a:bodyPr>
            <a:normAutofit fontScale="90000"/>
          </a:bodyPr>
          <a:lstStyle/>
          <a:p>
            <a:r>
              <a:rPr lang="en-US" sz="3800" dirty="0" smtClean="0"/>
              <a:t>Trends: Low Noise, High Update Rate, low latency</a:t>
            </a:r>
            <a:endParaRPr lang="en-US" sz="3800" dirty="0"/>
          </a:p>
        </p:txBody>
      </p:sp>
      <p:pic>
        <p:nvPicPr>
          <p:cNvPr id="5"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81000" y="602811"/>
            <a:ext cx="3158067" cy="2459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51580" y="3264615"/>
            <a:ext cx="5288280" cy="1993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295400" y="5216604"/>
            <a:ext cx="7848600" cy="1107996"/>
          </a:xfrm>
          <a:prstGeom prst="rect">
            <a:avLst/>
          </a:prstGeom>
          <a:noFill/>
        </p:spPr>
        <p:txBody>
          <a:bodyPr wrap="square" rtlCol="0">
            <a:spAutoFit/>
          </a:bodyPr>
          <a:lstStyle/>
          <a:p>
            <a:pPr marL="342900" indent="-342900">
              <a:buFont typeface="Arial"/>
              <a:buChar char="•"/>
            </a:pPr>
            <a:r>
              <a:rPr lang="en-US" sz="2200" b="1" dirty="0">
                <a:solidFill>
                  <a:srgbClr val="006BA6"/>
                </a:solidFill>
                <a:latin typeface="Calibri"/>
                <a:cs typeface="Calibri"/>
              </a:rPr>
              <a:t>D</a:t>
            </a:r>
            <a:r>
              <a:rPr lang="en-US" sz="2200" b="1" dirty="0" smtClean="0">
                <a:solidFill>
                  <a:srgbClr val="006BA6"/>
                </a:solidFill>
                <a:latin typeface="Calibri"/>
                <a:cs typeface="Calibri"/>
              </a:rPr>
              <a:t>igital </a:t>
            </a:r>
            <a:r>
              <a:rPr lang="en-US" sz="2200" b="1" dirty="0">
                <a:solidFill>
                  <a:srgbClr val="006BA6"/>
                </a:solidFill>
                <a:latin typeface="Calibri"/>
                <a:cs typeface="Calibri"/>
              </a:rPr>
              <a:t>front-end </a:t>
            </a:r>
            <a:r>
              <a:rPr lang="en-US" sz="2200" b="1" dirty="0" smtClean="0">
                <a:solidFill>
                  <a:srgbClr val="006BA6"/>
                </a:solidFill>
                <a:latin typeface="Calibri"/>
                <a:cs typeface="Calibri"/>
              </a:rPr>
              <a:t>is same as NSLS-II</a:t>
            </a:r>
            <a:endParaRPr lang="en-US" sz="2200" b="1" dirty="0">
              <a:solidFill>
                <a:srgbClr val="006BA6"/>
              </a:solidFill>
              <a:latin typeface="Calibri"/>
              <a:cs typeface="Calibri"/>
            </a:endParaRPr>
          </a:p>
          <a:p>
            <a:pPr marL="342900" indent="-342900">
              <a:buFont typeface="Arial"/>
              <a:buChar char="•"/>
            </a:pPr>
            <a:r>
              <a:rPr lang="en-US" sz="2200" b="1" dirty="0" smtClean="0">
                <a:solidFill>
                  <a:srgbClr val="006BA6"/>
                </a:solidFill>
                <a:latin typeface="Calibri"/>
                <a:cs typeface="Calibri"/>
              </a:rPr>
              <a:t>Firmware</a:t>
            </a:r>
            <a:r>
              <a:rPr lang="en-US" sz="2200" b="1" dirty="0">
                <a:solidFill>
                  <a:srgbClr val="006BA6"/>
                </a:solidFill>
                <a:latin typeface="Calibri"/>
                <a:cs typeface="Calibri"/>
              </a:rPr>
              <a:t>, software, </a:t>
            </a:r>
            <a:r>
              <a:rPr lang="en-US" sz="2200" b="1" dirty="0" smtClean="0">
                <a:solidFill>
                  <a:srgbClr val="006BA6"/>
                </a:solidFill>
                <a:latin typeface="Calibri"/>
                <a:cs typeface="Calibri"/>
              </a:rPr>
              <a:t>EPICS </a:t>
            </a:r>
            <a:r>
              <a:rPr lang="en-US" sz="2200" b="1" dirty="0">
                <a:solidFill>
                  <a:srgbClr val="006BA6"/>
                </a:solidFill>
                <a:latin typeface="Calibri"/>
                <a:cs typeface="Calibri"/>
              </a:rPr>
              <a:t>device </a:t>
            </a:r>
            <a:r>
              <a:rPr lang="en-US" sz="2200" b="1" dirty="0" smtClean="0">
                <a:solidFill>
                  <a:srgbClr val="006BA6"/>
                </a:solidFill>
                <a:latin typeface="Calibri"/>
                <a:cs typeface="Calibri"/>
              </a:rPr>
              <a:t>support, analog front-end and pilot tone developed at the ALS.</a:t>
            </a:r>
            <a:endParaRPr lang="en-US" sz="2200" b="1" dirty="0">
              <a:solidFill>
                <a:srgbClr val="006BA6"/>
              </a:solidFill>
              <a:latin typeface="Calibri"/>
              <a:cs typeface="Calibri"/>
            </a:endParaRPr>
          </a:p>
        </p:txBody>
      </p:sp>
      <p:grpSp>
        <p:nvGrpSpPr>
          <p:cNvPr id="4" name="Group 3"/>
          <p:cNvGrpSpPr/>
          <p:nvPr/>
        </p:nvGrpSpPr>
        <p:grpSpPr>
          <a:xfrm>
            <a:off x="3733800" y="521646"/>
            <a:ext cx="5323840" cy="2621762"/>
            <a:chOff x="340360" y="670560"/>
            <a:chExt cx="5323840" cy="2621762"/>
          </a:xfrm>
        </p:grpSpPr>
        <p:pic>
          <p:nvPicPr>
            <p:cNvPr id="205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0360" y="670560"/>
              <a:ext cx="5323840" cy="2621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711960" y="1486760"/>
              <a:ext cx="3676006" cy="338554"/>
            </a:xfrm>
            <a:prstGeom prst="rect">
              <a:avLst/>
            </a:prstGeom>
            <a:noFill/>
          </p:spPr>
          <p:txBody>
            <a:bodyPr wrap="none" rtlCol="0">
              <a:spAutoFit/>
            </a:bodyPr>
            <a:lstStyle/>
            <a:p>
              <a:r>
                <a:rPr lang="en-US" sz="1600" dirty="0" smtClean="0">
                  <a:solidFill>
                    <a:srgbClr val="000000"/>
                  </a:solidFill>
                  <a:latin typeface="Calibri"/>
                  <a:cs typeface="Calibri"/>
                </a:rPr>
                <a:t>70 nm daily </a:t>
              </a:r>
              <a:r>
                <a:rPr lang="en-US" sz="1600" dirty="0" err="1" smtClean="0">
                  <a:solidFill>
                    <a:srgbClr val="000000"/>
                  </a:solidFill>
                  <a:latin typeface="Calibri"/>
                  <a:cs typeface="Calibri"/>
                </a:rPr>
                <a:t>rms</a:t>
              </a:r>
              <a:r>
                <a:rPr lang="en-US" sz="1600" dirty="0" smtClean="0">
                  <a:solidFill>
                    <a:srgbClr val="000000"/>
                  </a:solidFill>
                  <a:latin typeface="Calibri"/>
                  <a:cs typeface="Calibri"/>
                </a:rPr>
                <a:t> noise (10 Hz bandwidth)  </a:t>
              </a:r>
            </a:p>
          </p:txBody>
        </p:sp>
      </p:grpSp>
      <p:sp>
        <p:nvSpPr>
          <p:cNvPr id="9" name="TextBox 8"/>
          <p:cNvSpPr txBox="1"/>
          <p:nvPr/>
        </p:nvSpPr>
        <p:spPr>
          <a:xfrm>
            <a:off x="145185" y="3048000"/>
            <a:ext cx="3429000" cy="769441"/>
          </a:xfrm>
          <a:prstGeom prst="rect">
            <a:avLst/>
          </a:prstGeom>
          <a:noFill/>
        </p:spPr>
        <p:txBody>
          <a:bodyPr wrap="square" rtlCol="0">
            <a:spAutoFit/>
          </a:bodyPr>
          <a:lstStyle/>
          <a:p>
            <a:r>
              <a:rPr lang="en-US" sz="2200" b="1" dirty="0" smtClean="0">
                <a:latin typeface="Calibri"/>
                <a:cs typeface="Calibri"/>
              </a:rPr>
              <a:t>Strong and effective collaboration with NSLS-II</a:t>
            </a:r>
            <a:endParaRPr lang="en-US" sz="2200" b="1" dirty="0">
              <a:latin typeface="Calibri"/>
              <a:cs typeface="Calibri"/>
            </a:endParaRPr>
          </a:p>
        </p:txBody>
      </p:sp>
      <p:sp>
        <p:nvSpPr>
          <p:cNvPr id="10" name="Footer Placeholder 4"/>
          <p:cNvSpPr>
            <a:spLocks noGrp="1"/>
          </p:cNvSpPr>
          <p:nvPr>
            <p:ph type="ftr" sz="quarter" idx="3"/>
          </p:nvPr>
        </p:nvSpPr>
        <p:spPr>
          <a:xfrm>
            <a:off x="3048000" y="6155419"/>
            <a:ext cx="2895600" cy="365125"/>
          </a:xfrm>
          <a:prstGeom prst="rect">
            <a:avLst/>
          </a:prstGeom>
        </p:spPr>
        <p:txBody>
          <a:bodyPr vert="horz" lIns="91440" tIns="45720" rIns="91440" bIns="45720" rtlCol="0" anchor="ctr"/>
          <a:lstStyle>
            <a:lvl1pPr algn="ctr">
              <a:defRPr sz="1200" b="0" i="0" cap="all">
                <a:solidFill>
                  <a:schemeClr val="tx1">
                    <a:tint val="75000"/>
                  </a:schemeClr>
                </a:solidFill>
                <a:uFillTx/>
                <a:latin typeface="Calibri"/>
                <a:cs typeface="Calibri"/>
              </a:defRPr>
            </a:lvl1pPr>
          </a:lstStyle>
          <a:p>
            <a:r>
              <a:rPr lang="en-US" dirty="0" smtClean="0">
                <a:uFillTx/>
              </a:rPr>
              <a:t>HBLS workshop, 4/26/17</a:t>
            </a:r>
          </a:p>
        </p:txBody>
      </p:sp>
      <p:sp>
        <p:nvSpPr>
          <p:cNvPr id="11" name="Slide Number Placeholder 3"/>
          <p:cNvSpPr>
            <a:spLocks noGrp="1"/>
          </p:cNvSpPr>
          <p:nvPr>
            <p:ph type="sldNum" sz="quarter" idx="4"/>
          </p:nvPr>
        </p:nvSpPr>
        <p:spPr>
          <a:xfrm>
            <a:off x="3429000" y="6340475"/>
            <a:ext cx="2133600" cy="365125"/>
          </a:xfrm>
          <a:prstGeom prst="rect">
            <a:avLst/>
          </a:prstGeom>
        </p:spPr>
        <p:txBody>
          <a:bodyPr vert="horz" lIns="91440" tIns="45720" rIns="91440" bIns="45720" rtlCol="0" anchor="ctr"/>
          <a:lstStyle>
            <a:lvl1pPr algn="ctr">
              <a:defRPr sz="1200">
                <a:solidFill>
                  <a:schemeClr val="tx1">
                    <a:tint val="75000"/>
                  </a:schemeClr>
                </a:solidFill>
                <a:uFillTx/>
                <a:latin typeface="Calibri"/>
                <a:cs typeface="Calibri"/>
              </a:defRPr>
            </a:lvl1pPr>
          </a:lstStyle>
          <a:p>
            <a:fld id="{668EFF3A-9903-FC4F-99F2-8A79E0BD1D46}" type="slidenum">
              <a:rPr lang="en-US" smtClean="0">
                <a:uFillTx/>
              </a:rPr>
              <a:pPr/>
              <a:t>18</a:t>
            </a:fld>
            <a:endParaRPr lang="en-US" dirty="0">
              <a:uFillTx/>
            </a:endParaRPr>
          </a:p>
        </p:txBody>
      </p:sp>
      <p:sp>
        <p:nvSpPr>
          <p:cNvPr id="12" name="TextBox 11"/>
          <p:cNvSpPr txBox="1"/>
          <p:nvPr/>
        </p:nvSpPr>
        <p:spPr>
          <a:xfrm>
            <a:off x="152400" y="3733800"/>
            <a:ext cx="3429000" cy="1446550"/>
          </a:xfrm>
          <a:prstGeom prst="rect">
            <a:avLst/>
          </a:prstGeom>
          <a:noFill/>
        </p:spPr>
        <p:txBody>
          <a:bodyPr wrap="square" rtlCol="0">
            <a:spAutoFit/>
          </a:bodyPr>
          <a:lstStyle/>
          <a:p>
            <a:r>
              <a:rPr lang="en-US" sz="2200" b="1" dirty="0" smtClean="0">
                <a:solidFill>
                  <a:schemeClr val="tx2"/>
                </a:solidFill>
                <a:latin typeface="Calibri"/>
                <a:cs typeface="Calibri"/>
              </a:rPr>
              <a:t>Also need: fast power supplies, magnets, special vacuum chambers, </a:t>
            </a:r>
            <a:r>
              <a:rPr lang="mr-IN" sz="2200" b="1" dirty="0" smtClean="0">
                <a:solidFill>
                  <a:schemeClr val="tx2"/>
                </a:solidFill>
                <a:latin typeface="Calibri"/>
                <a:cs typeface="Calibri"/>
              </a:rPr>
              <a:t>…</a:t>
            </a:r>
            <a:r>
              <a:rPr lang="en-US" sz="2200" b="1" dirty="0" smtClean="0">
                <a:solidFill>
                  <a:schemeClr val="tx2"/>
                </a:solidFill>
                <a:latin typeface="Calibri"/>
                <a:cs typeface="Calibri"/>
              </a:rPr>
              <a:t> - development is ongoing</a:t>
            </a:r>
            <a:endParaRPr lang="en-US" sz="2200" b="1" dirty="0">
              <a:solidFill>
                <a:schemeClr val="tx2"/>
              </a:solidFill>
              <a:latin typeface="Calibri"/>
              <a:cs typeface="Calibri"/>
            </a:endParaRPr>
          </a:p>
        </p:txBody>
      </p:sp>
    </p:spTree>
    <p:extLst>
      <p:ext uri="{BB962C8B-B14F-4D97-AF65-F5344CB8AC3E}">
        <p14:creationId xmlns:p14="http://schemas.microsoft.com/office/powerpoint/2010/main" val="3409457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5698" name="Rectangle 2"/>
          <p:cNvSpPr>
            <a:spLocks noGrp="1" noChangeArrowheads="1"/>
          </p:cNvSpPr>
          <p:nvPr>
            <p:ph type="title"/>
          </p:nvPr>
        </p:nvSpPr>
        <p:spPr/>
        <p:txBody>
          <a:bodyPr/>
          <a:lstStyle/>
          <a:p>
            <a:r>
              <a:rPr lang="en-US"/>
              <a:t>Photon BPMs</a:t>
            </a:r>
          </a:p>
        </p:txBody>
      </p:sp>
      <p:sp>
        <p:nvSpPr>
          <p:cNvPr id="1565699" name="Rectangle 3"/>
          <p:cNvSpPr>
            <a:spLocks noGrp="1" noChangeArrowheads="1"/>
          </p:cNvSpPr>
          <p:nvPr>
            <p:ph type="body" idx="1"/>
          </p:nvPr>
        </p:nvSpPr>
        <p:spPr>
          <a:xfrm>
            <a:off x="519113" y="912813"/>
            <a:ext cx="8456612" cy="727075"/>
          </a:xfrm>
        </p:spPr>
        <p:txBody>
          <a:bodyPr>
            <a:normAutofit fontScale="70000" lnSpcReduction="20000"/>
          </a:bodyPr>
          <a:lstStyle/>
          <a:p>
            <a:r>
              <a:rPr lang="en-US"/>
              <a:t>Synchrotron radiation is abundant in many accelerators – very useful for low noise, non desctructive position measurement</a:t>
            </a:r>
          </a:p>
        </p:txBody>
      </p:sp>
      <p:grpSp>
        <p:nvGrpSpPr>
          <p:cNvPr id="1565739" name="Group 43"/>
          <p:cNvGrpSpPr>
            <a:grpSpLocks/>
          </p:cNvGrpSpPr>
          <p:nvPr/>
        </p:nvGrpSpPr>
        <p:grpSpPr bwMode="auto">
          <a:xfrm>
            <a:off x="0" y="1981200"/>
            <a:ext cx="3455988" cy="4343400"/>
            <a:chOff x="98" y="1252"/>
            <a:chExt cx="2177" cy="2736"/>
          </a:xfrm>
        </p:grpSpPr>
        <p:grpSp>
          <p:nvGrpSpPr>
            <p:cNvPr id="1565740" name="Group 44"/>
            <p:cNvGrpSpPr>
              <a:grpSpLocks/>
            </p:cNvGrpSpPr>
            <p:nvPr/>
          </p:nvGrpSpPr>
          <p:grpSpPr bwMode="auto">
            <a:xfrm>
              <a:off x="98" y="1252"/>
              <a:ext cx="1460" cy="2736"/>
              <a:chOff x="384" y="1200"/>
              <a:chExt cx="1313" cy="2469"/>
            </a:xfrm>
          </p:grpSpPr>
          <p:pic>
            <p:nvPicPr>
              <p:cNvPr id="1565741" name="Picture 45" descr="PinHoleBladeAssemb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1200"/>
                <a:ext cx="1313" cy="2469"/>
              </a:xfrm>
              <a:prstGeom prst="rect">
                <a:avLst/>
              </a:prstGeom>
              <a:noFill/>
              <a:extLst>
                <a:ext uri="{909E8E84-426E-40DD-AFC4-6F175D3DCCD1}">
                  <a14:hiddenFill xmlns:a14="http://schemas.microsoft.com/office/drawing/2010/main">
                    <a:solidFill>
                      <a:srgbClr val="FFFFFF"/>
                    </a:solidFill>
                  </a14:hiddenFill>
                </a:ext>
              </a:extLst>
            </p:spPr>
          </p:pic>
          <p:sp>
            <p:nvSpPr>
              <p:cNvPr id="1565742" name="Text Box 46"/>
              <p:cNvSpPr txBox="1">
                <a:spLocks noChangeArrowheads="1"/>
              </p:cNvSpPr>
              <p:nvPr/>
            </p:nvSpPr>
            <p:spPr bwMode="auto">
              <a:xfrm>
                <a:off x="384" y="1248"/>
                <a:ext cx="291" cy="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b="1">
                    <a:effectLst>
                      <a:outerShdw blurRad="38100" dist="38100" dir="2700000" algn="tl">
                        <a:srgbClr val="DDDDDD"/>
                      </a:outerShdw>
                    </a:effectLst>
                  </a:rPr>
                  <a:t>FMB</a:t>
                </a:r>
              </a:p>
            </p:txBody>
          </p:sp>
          <p:sp>
            <p:nvSpPr>
              <p:cNvPr id="1565743" name="Text Box 47"/>
              <p:cNvSpPr txBox="1">
                <a:spLocks noChangeArrowheads="1"/>
              </p:cNvSpPr>
              <p:nvPr/>
            </p:nvSpPr>
            <p:spPr bwMode="auto">
              <a:xfrm>
                <a:off x="1248" y="1200"/>
                <a:ext cx="426" cy="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000" b="1">
                    <a:effectLst>
                      <a:outerShdw blurRad="38100" dist="38100" dir="2700000" algn="tl">
                        <a:srgbClr val="DDDDDD"/>
                      </a:outerShdw>
                    </a:effectLst>
                  </a:rPr>
                  <a:t>BESSY II,</a:t>
                </a:r>
              </a:p>
              <a:p>
                <a:r>
                  <a:rPr lang="en-US" sz="1000" b="1">
                    <a:effectLst>
                      <a:outerShdw blurRad="38100" dist="38100" dir="2700000" algn="tl">
                        <a:srgbClr val="DDDDDD"/>
                      </a:outerShdw>
                    </a:effectLst>
                  </a:rPr>
                  <a:t>ALS,</a:t>
                </a:r>
              </a:p>
              <a:p>
                <a:r>
                  <a:rPr lang="en-US" sz="1000" b="1">
                    <a:effectLst>
                      <a:outerShdw blurRad="38100" dist="38100" dir="2700000" algn="tl">
                        <a:srgbClr val="DDDDDD"/>
                      </a:outerShdw>
                    </a:effectLst>
                  </a:rPr>
                  <a:t>SLS,</a:t>
                </a:r>
              </a:p>
              <a:p>
                <a:r>
                  <a:rPr lang="en-US" sz="1000" b="1">
                    <a:effectLst>
                      <a:outerShdw blurRad="38100" dist="38100" dir="2700000" algn="tl">
                        <a:srgbClr val="DDDDDD"/>
                      </a:outerShdw>
                    </a:effectLst>
                  </a:rPr>
                  <a:t>LNLS</a:t>
                </a:r>
              </a:p>
            </p:txBody>
          </p:sp>
        </p:grpSp>
        <p:grpSp>
          <p:nvGrpSpPr>
            <p:cNvPr id="1565744" name="Group 48"/>
            <p:cNvGrpSpPr>
              <a:grpSpLocks/>
            </p:cNvGrpSpPr>
            <p:nvPr/>
          </p:nvGrpSpPr>
          <p:grpSpPr bwMode="auto">
            <a:xfrm>
              <a:off x="405" y="2838"/>
              <a:ext cx="1870" cy="979"/>
              <a:chOff x="405" y="2838"/>
              <a:chExt cx="1870" cy="979"/>
            </a:xfrm>
          </p:grpSpPr>
          <p:sp>
            <p:nvSpPr>
              <p:cNvPr id="1565745" name="Oval 49"/>
              <p:cNvSpPr>
                <a:spLocks noChangeArrowheads="1"/>
              </p:cNvSpPr>
              <p:nvPr/>
            </p:nvSpPr>
            <p:spPr bwMode="auto">
              <a:xfrm>
                <a:off x="405" y="3286"/>
                <a:ext cx="530" cy="531"/>
              </a:xfrm>
              <a:prstGeom prst="ellipse">
                <a:avLst/>
              </a:prstGeom>
              <a:noFill/>
              <a:ln w="28575">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65746" name="Line 50"/>
              <p:cNvSpPr>
                <a:spLocks noChangeShapeType="1"/>
              </p:cNvSpPr>
              <p:nvPr/>
            </p:nvSpPr>
            <p:spPr bwMode="auto">
              <a:xfrm flipH="1">
                <a:off x="933" y="2838"/>
                <a:ext cx="1342" cy="657"/>
              </a:xfrm>
              <a:prstGeom prst="line">
                <a:avLst/>
              </a:prstGeom>
              <a:noFill/>
              <a:ln w="952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sp>
        <p:nvSpPr>
          <p:cNvPr id="1565747" name="Rectangle 51"/>
          <p:cNvSpPr>
            <a:spLocks noChangeArrowheads="1"/>
          </p:cNvSpPr>
          <p:nvPr/>
        </p:nvSpPr>
        <p:spPr bwMode="auto">
          <a:xfrm>
            <a:off x="5334001" y="1981200"/>
            <a:ext cx="3810000"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662" tIns="46038" rIns="93662" bIns="46038"/>
          <a:lstStyle/>
          <a:p>
            <a:pPr marL="342900" indent="-342900" eaLnBrk="0" hangingPunct="0">
              <a:spcBef>
                <a:spcPct val="20000"/>
              </a:spcBef>
              <a:buSzPct val="100000"/>
              <a:buFontTx/>
              <a:buChar char="•"/>
            </a:pPr>
            <a:r>
              <a:rPr lang="en-US" sz="2400" dirty="0">
                <a:solidFill>
                  <a:srgbClr val="00395A"/>
                </a:solidFill>
              </a:rPr>
              <a:t>Work very well for dipoles in the vertical </a:t>
            </a:r>
            <a:r>
              <a:rPr lang="en-US" sz="2400" dirty="0" smtClean="0">
                <a:solidFill>
                  <a:srgbClr val="00395A"/>
                </a:solidFill>
              </a:rPr>
              <a:t>plane</a:t>
            </a:r>
          </a:p>
          <a:p>
            <a:pPr marL="342900" indent="-342900" eaLnBrk="0" hangingPunct="0">
              <a:spcBef>
                <a:spcPct val="20000"/>
              </a:spcBef>
              <a:buSzPct val="100000"/>
              <a:buFontTx/>
              <a:buChar char="•"/>
            </a:pPr>
            <a:r>
              <a:rPr lang="en-US" sz="2400" dirty="0" smtClean="0">
                <a:solidFill>
                  <a:srgbClr val="00395A"/>
                </a:solidFill>
              </a:rPr>
              <a:t>For </a:t>
            </a:r>
            <a:r>
              <a:rPr lang="en-US" sz="2400" dirty="0">
                <a:solidFill>
                  <a:srgbClr val="00395A"/>
                </a:solidFill>
              </a:rPr>
              <a:t>undulators OK for hard x-</a:t>
            </a:r>
            <a:r>
              <a:rPr lang="en-US" sz="2400" dirty="0" smtClean="0">
                <a:solidFill>
                  <a:srgbClr val="00395A"/>
                </a:solidFill>
              </a:rPr>
              <a:t>rays</a:t>
            </a:r>
          </a:p>
          <a:p>
            <a:pPr marL="800100" lvl="1" indent="-342900" eaLnBrk="0" hangingPunct="0">
              <a:spcBef>
                <a:spcPct val="20000"/>
              </a:spcBef>
              <a:buSzPct val="100000"/>
              <a:buFontTx/>
              <a:buChar char="•"/>
            </a:pPr>
            <a:r>
              <a:rPr lang="en-US" sz="2400" dirty="0" smtClean="0">
                <a:solidFill>
                  <a:srgbClr val="00395A"/>
                </a:solidFill>
              </a:rPr>
              <a:t>with </a:t>
            </a:r>
            <a:r>
              <a:rPr lang="en-US" sz="2400" dirty="0">
                <a:solidFill>
                  <a:srgbClr val="00395A"/>
                </a:solidFill>
              </a:rPr>
              <a:t>Decker distortions if undulators scan a </a:t>
            </a:r>
            <a:r>
              <a:rPr lang="en-US" sz="2400" dirty="0" smtClean="0">
                <a:solidFill>
                  <a:srgbClr val="00395A"/>
                </a:solidFill>
              </a:rPr>
              <a:t>lot</a:t>
            </a:r>
          </a:p>
          <a:p>
            <a:pPr marL="342900" indent="-342900" eaLnBrk="0" hangingPunct="0">
              <a:spcBef>
                <a:spcPct val="20000"/>
              </a:spcBef>
              <a:buSzPct val="100000"/>
              <a:buFontTx/>
              <a:buChar char="•"/>
            </a:pPr>
            <a:r>
              <a:rPr lang="en-US" sz="2400" dirty="0" smtClean="0">
                <a:solidFill>
                  <a:srgbClr val="00395A"/>
                </a:solidFill>
              </a:rPr>
              <a:t>difficult </a:t>
            </a:r>
            <a:r>
              <a:rPr lang="en-US" sz="2400" dirty="0">
                <a:solidFill>
                  <a:srgbClr val="00395A"/>
                </a:solidFill>
              </a:rPr>
              <a:t>for VUV, no </a:t>
            </a:r>
            <a:r>
              <a:rPr lang="en-US" sz="2400" dirty="0" smtClean="0">
                <a:solidFill>
                  <a:srgbClr val="00395A"/>
                </a:solidFill>
              </a:rPr>
              <a:t>good solution </a:t>
            </a:r>
            <a:r>
              <a:rPr lang="en-US" sz="2400" dirty="0">
                <a:solidFill>
                  <a:srgbClr val="00395A"/>
                </a:solidFill>
              </a:rPr>
              <a:t>for </a:t>
            </a:r>
            <a:r>
              <a:rPr lang="en-US" sz="2400" dirty="0" smtClean="0">
                <a:solidFill>
                  <a:srgbClr val="00395A"/>
                </a:solidFill>
              </a:rPr>
              <a:t>EPUs, still</a:t>
            </a:r>
            <a:endParaRPr lang="en-US" sz="2400" dirty="0">
              <a:solidFill>
                <a:srgbClr val="00395A"/>
              </a:solidFill>
            </a:endParaRPr>
          </a:p>
        </p:txBody>
      </p:sp>
      <p:sp>
        <p:nvSpPr>
          <p:cNvPr id="55" name="Footer Placeholder 4"/>
          <p:cNvSpPr>
            <a:spLocks noGrp="1"/>
          </p:cNvSpPr>
          <p:nvPr>
            <p:ph type="ftr" sz="quarter" idx="3"/>
          </p:nvPr>
        </p:nvSpPr>
        <p:spPr>
          <a:xfrm>
            <a:off x="3048000" y="6155419"/>
            <a:ext cx="2895600" cy="365125"/>
          </a:xfrm>
          <a:prstGeom prst="rect">
            <a:avLst/>
          </a:prstGeom>
        </p:spPr>
        <p:txBody>
          <a:bodyPr vert="horz" lIns="91440" tIns="45720" rIns="91440" bIns="45720" rtlCol="0" anchor="ctr"/>
          <a:lstStyle>
            <a:lvl1pPr algn="ctr">
              <a:defRPr sz="1200" b="0" i="0" cap="all">
                <a:solidFill>
                  <a:schemeClr val="tx1">
                    <a:tint val="75000"/>
                  </a:schemeClr>
                </a:solidFill>
                <a:uFillTx/>
                <a:latin typeface="Calibri"/>
                <a:cs typeface="Calibri"/>
              </a:defRPr>
            </a:lvl1pPr>
          </a:lstStyle>
          <a:p>
            <a:r>
              <a:rPr lang="en-US" dirty="0" smtClean="0">
                <a:uFillTx/>
              </a:rPr>
              <a:t>HBLS workshop, 4/26/17</a:t>
            </a:r>
          </a:p>
        </p:txBody>
      </p:sp>
      <p:sp>
        <p:nvSpPr>
          <p:cNvPr id="56" name="Slide Number Placeholder 3"/>
          <p:cNvSpPr>
            <a:spLocks noGrp="1"/>
          </p:cNvSpPr>
          <p:nvPr>
            <p:ph type="sldNum" sz="quarter" idx="4"/>
          </p:nvPr>
        </p:nvSpPr>
        <p:spPr>
          <a:xfrm>
            <a:off x="3429000" y="6340475"/>
            <a:ext cx="2133600" cy="365125"/>
          </a:xfrm>
          <a:prstGeom prst="rect">
            <a:avLst/>
          </a:prstGeom>
        </p:spPr>
        <p:txBody>
          <a:bodyPr vert="horz" lIns="91440" tIns="45720" rIns="91440" bIns="45720" rtlCol="0" anchor="ctr"/>
          <a:lstStyle>
            <a:lvl1pPr algn="ctr">
              <a:defRPr sz="1200">
                <a:solidFill>
                  <a:schemeClr val="tx1">
                    <a:tint val="75000"/>
                  </a:schemeClr>
                </a:solidFill>
                <a:uFillTx/>
                <a:latin typeface="Calibri"/>
                <a:cs typeface="Calibri"/>
              </a:defRPr>
            </a:lvl1pPr>
          </a:lstStyle>
          <a:p>
            <a:fld id="{668EFF3A-9903-FC4F-99F2-8A79E0BD1D46}" type="slidenum">
              <a:rPr lang="en-US" smtClean="0">
                <a:uFillTx/>
              </a:rPr>
              <a:pPr/>
              <a:t>19</a:t>
            </a:fld>
            <a:endParaRPr lang="en-US" dirty="0">
              <a:uFillTx/>
            </a:endParaRPr>
          </a:p>
        </p:txBody>
      </p:sp>
      <p:sp>
        <p:nvSpPr>
          <p:cNvPr id="2" name="TextBox 1"/>
          <p:cNvSpPr txBox="1"/>
          <p:nvPr/>
        </p:nvSpPr>
        <p:spPr>
          <a:xfrm>
            <a:off x="228600" y="1671935"/>
            <a:ext cx="7503564" cy="369332"/>
          </a:xfrm>
          <a:prstGeom prst="rect">
            <a:avLst/>
          </a:prstGeom>
          <a:noFill/>
        </p:spPr>
        <p:txBody>
          <a:bodyPr wrap="none" rtlCol="0">
            <a:spAutoFit/>
          </a:bodyPr>
          <a:lstStyle/>
          <a:p>
            <a:r>
              <a:rPr lang="en-US" dirty="0" smtClean="0">
                <a:solidFill>
                  <a:schemeClr val="tx2"/>
                </a:solidFill>
                <a:uFillTx/>
                <a:latin typeface="Calibri"/>
                <a:cs typeface="Calibri"/>
              </a:rPr>
              <a:t>Shown below is a simple x-ray BPM for dipole beamline, which is broadly used.</a:t>
            </a:r>
          </a:p>
        </p:txBody>
      </p:sp>
      <p:grpSp>
        <p:nvGrpSpPr>
          <p:cNvPr id="1565700" name="Group 4"/>
          <p:cNvGrpSpPr>
            <a:grpSpLocks/>
          </p:cNvGrpSpPr>
          <p:nvPr/>
        </p:nvGrpSpPr>
        <p:grpSpPr bwMode="auto">
          <a:xfrm>
            <a:off x="1828800" y="2590800"/>
            <a:ext cx="3570288" cy="1787525"/>
            <a:chOff x="1618" y="2112"/>
            <a:chExt cx="2249" cy="1126"/>
          </a:xfrm>
        </p:grpSpPr>
        <p:sp>
          <p:nvSpPr>
            <p:cNvPr id="1565701" name="Text Box 5"/>
            <p:cNvSpPr txBox="1">
              <a:spLocks noChangeArrowheads="1"/>
            </p:cNvSpPr>
            <p:nvPr/>
          </p:nvSpPr>
          <p:spPr bwMode="auto">
            <a:xfrm>
              <a:off x="3616" y="2492"/>
              <a:ext cx="25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b="1" i="1">
                  <a:solidFill>
                    <a:srgbClr val="FF0000"/>
                  </a:solidFill>
                  <a:latin typeface="Symbol" charset="0"/>
                </a:rPr>
                <a:t>D</a:t>
              </a:r>
              <a:r>
                <a:rPr lang="en-US" sz="1600" b="1" i="1">
                  <a:solidFill>
                    <a:srgbClr val="FF0000"/>
                  </a:solidFill>
                  <a:latin typeface="Times New Roman" charset="0"/>
                </a:rPr>
                <a:t>y</a:t>
              </a:r>
            </a:p>
          </p:txBody>
        </p:sp>
        <p:sp>
          <p:nvSpPr>
            <p:cNvPr id="1565702" name="Line 6"/>
            <p:cNvSpPr>
              <a:spLocks noChangeShapeType="1"/>
            </p:cNvSpPr>
            <p:nvPr/>
          </p:nvSpPr>
          <p:spPr bwMode="auto">
            <a:xfrm>
              <a:off x="3066" y="2181"/>
              <a:ext cx="2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65703" name="Line 7"/>
            <p:cNvSpPr>
              <a:spLocks noChangeShapeType="1"/>
            </p:cNvSpPr>
            <p:nvPr/>
          </p:nvSpPr>
          <p:spPr bwMode="auto">
            <a:xfrm>
              <a:off x="3066" y="3164"/>
              <a:ext cx="2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65704" name="Line 8"/>
            <p:cNvSpPr>
              <a:spLocks noChangeShapeType="1"/>
            </p:cNvSpPr>
            <p:nvPr/>
          </p:nvSpPr>
          <p:spPr bwMode="auto">
            <a:xfrm>
              <a:off x="3328" y="2181"/>
              <a:ext cx="0" cy="4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65705" name="Line 9"/>
            <p:cNvSpPr>
              <a:spLocks noChangeShapeType="1"/>
            </p:cNvSpPr>
            <p:nvPr/>
          </p:nvSpPr>
          <p:spPr bwMode="auto">
            <a:xfrm>
              <a:off x="3328" y="2792"/>
              <a:ext cx="0" cy="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65706" name="Oval 10"/>
            <p:cNvSpPr>
              <a:spLocks noChangeArrowheads="1"/>
            </p:cNvSpPr>
            <p:nvPr/>
          </p:nvSpPr>
          <p:spPr bwMode="auto">
            <a:xfrm>
              <a:off x="1776" y="2741"/>
              <a:ext cx="163" cy="38"/>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565707" name="Group 11"/>
            <p:cNvGrpSpPr>
              <a:grpSpLocks/>
            </p:cNvGrpSpPr>
            <p:nvPr/>
          </p:nvGrpSpPr>
          <p:grpSpPr bwMode="auto">
            <a:xfrm>
              <a:off x="2689" y="2286"/>
              <a:ext cx="150" cy="774"/>
              <a:chOff x="2160" y="1272"/>
              <a:chExt cx="249" cy="1399"/>
            </a:xfrm>
          </p:grpSpPr>
          <p:sp>
            <p:nvSpPr>
              <p:cNvPr id="1565708" name="Line 12"/>
              <p:cNvSpPr>
                <a:spLocks noChangeShapeType="1"/>
              </p:cNvSpPr>
              <p:nvPr/>
            </p:nvSpPr>
            <p:spPr bwMode="auto">
              <a:xfrm>
                <a:off x="2334" y="1272"/>
                <a:ext cx="0" cy="1399"/>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65709" name="Rectangle 13"/>
              <p:cNvSpPr>
                <a:spLocks noChangeArrowheads="1"/>
              </p:cNvSpPr>
              <p:nvPr/>
            </p:nvSpPr>
            <p:spPr bwMode="auto">
              <a:xfrm>
                <a:off x="2160" y="1676"/>
                <a:ext cx="249" cy="59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565710" name="Line 14"/>
            <p:cNvSpPr>
              <a:spLocks noChangeShapeType="1"/>
            </p:cNvSpPr>
            <p:nvPr/>
          </p:nvSpPr>
          <p:spPr bwMode="auto">
            <a:xfrm flipV="1">
              <a:off x="1930" y="2390"/>
              <a:ext cx="1290" cy="368"/>
            </a:xfrm>
            <a:prstGeom prst="line">
              <a:avLst/>
            </a:prstGeom>
            <a:noFill/>
            <a:ln w="9525">
              <a:solidFill>
                <a:srgbClr val="33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65711" name="Line 15"/>
            <p:cNvSpPr>
              <a:spLocks noChangeShapeType="1"/>
            </p:cNvSpPr>
            <p:nvPr/>
          </p:nvSpPr>
          <p:spPr bwMode="auto">
            <a:xfrm>
              <a:off x="1929" y="2766"/>
              <a:ext cx="1371" cy="107"/>
            </a:xfrm>
            <a:prstGeom prst="line">
              <a:avLst/>
            </a:prstGeom>
            <a:noFill/>
            <a:ln w="9525">
              <a:solidFill>
                <a:srgbClr val="33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65712" name="Line 16"/>
            <p:cNvSpPr>
              <a:spLocks noChangeShapeType="1"/>
            </p:cNvSpPr>
            <p:nvPr/>
          </p:nvSpPr>
          <p:spPr bwMode="auto">
            <a:xfrm flipV="1">
              <a:off x="2812" y="2323"/>
              <a:ext cx="167" cy="5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65713" name="Line 17"/>
            <p:cNvSpPr>
              <a:spLocks noChangeShapeType="1"/>
            </p:cNvSpPr>
            <p:nvPr/>
          </p:nvSpPr>
          <p:spPr bwMode="auto">
            <a:xfrm flipV="1">
              <a:off x="2807" y="2413"/>
              <a:ext cx="180" cy="3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65714" name="Line 18"/>
            <p:cNvSpPr>
              <a:spLocks noChangeShapeType="1"/>
            </p:cNvSpPr>
            <p:nvPr/>
          </p:nvSpPr>
          <p:spPr bwMode="auto">
            <a:xfrm flipV="1">
              <a:off x="2810" y="2868"/>
              <a:ext cx="209" cy="26"/>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65715" name="Line 19"/>
            <p:cNvSpPr>
              <a:spLocks noChangeShapeType="1"/>
            </p:cNvSpPr>
            <p:nvPr/>
          </p:nvSpPr>
          <p:spPr bwMode="auto">
            <a:xfrm>
              <a:off x="2791" y="2972"/>
              <a:ext cx="216" cy="44"/>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65716" name="Line 20"/>
            <p:cNvSpPr>
              <a:spLocks noChangeShapeType="1"/>
            </p:cNvSpPr>
            <p:nvPr/>
          </p:nvSpPr>
          <p:spPr bwMode="auto">
            <a:xfrm>
              <a:off x="2818" y="2921"/>
              <a:ext cx="199" cy="24"/>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65717" name="Line 21"/>
            <p:cNvSpPr>
              <a:spLocks noChangeShapeType="1"/>
            </p:cNvSpPr>
            <p:nvPr/>
          </p:nvSpPr>
          <p:spPr bwMode="auto">
            <a:xfrm>
              <a:off x="2813" y="3003"/>
              <a:ext cx="158" cy="66"/>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65718" name="Text Box 22"/>
            <p:cNvSpPr txBox="1">
              <a:spLocks noChangeArrowheads="1"/>
            </p:cNvSpPr>
            <p:nvPr/>
          </p:nvSpPr>
          <p:spPr bwMode="auto">
            <a:xfrm>
              <a:off x="2976" y="2221"/>
              <a:ext cx="21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b="1" i="1">
                  <a:solidFill>
                    <a:srgbClr val="FF0000"/>
                  </a:solidFill>
                  <a:latin typeface="Times New Roman" charset="0"/>
                </a:rPr>
                <a:t>e-</a:t>
              </a:r>
            </a:p>
          </p:txBody>
        </p:sp>
        <p:sp>
          <p:nvSpPr>
            <p:cNvPr id="1565719" name="Text Box 23"/>
            <p:cNvSpPr txBox="1">
              <a:spLocks noChangeArrowheads="1"/>
            </p:cNvSpPr>
            <p:nvPr/>
          </p:nvSpPr>
          <p:spPr bwMode="auto">
            <a:xfrm>
              <a:off x="2984" y="2892"/>
              <a:ext cx="21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b="1" i="1">
                  <a:solidFill>
                    <a:srgbClr val="FF0000"/>
                  </a:solidFill>
                  <a:latin typeface="Times New Roman" charset="0"/>
                </a:rPr>
                <a:t>e-</a:t>
              </a:r>
            </a:p>
          </p:txBody>
        </p:sp>
        <p:grpSp>
          <p:nvGrpSpPr>
            <p:cNvPr id="1565720" name="Group 24"/>
            <p:cNvGrpSpPr>
              <a:grpSpLocks/>
            </p:cNvGrpSpPr>
            <p:nvPr/>
          </p:nvGrpSpPr>
          <p:grpSpPr bwMode="auto">
            <a:xfrm>
              <a:off x="2794" y="3060"/>
              <a:ext cx="273" cy="170"/>
              <a:chOff x="2334" y="2693"/>
              <a:chExt cx="452" cy="307"/>
            </a:xfrm>
          </p:grpSpPr>
          <p:sp>
            <p:nvSpPr>
              <p:cNvPr id="1565721" name="Line 25"/>
              <p:cNvSpPr>
                <a:spLocks noChangeShapeType="1"/>
              </p:cNvSpPr>
              <p:nvPr/>
            </p:nvSpPr>
            <p:spPr bwMode="auto">
              <a:xfrm>
                <a:off x="2334" y="2693"/>
                <a:ext cx="0" cy="1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65722" name="Line 26"/>
              <p:cNvSpPr>
                <a:spLocks noChangeShapeType="1"/>
              </p:cNvSpPr>
              <p:nvPr/>
            </p:nvSpPr>
            <p:spPr bwMode="auto">
              <a:xfrm>
                <a:off x="2334" y="2880"/>
                <a:ext cx="20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65723" name="AutoShape 27"/>
              <p:cNvSpPr>
                <a:spLocks noChangeArrowheads="1"/>
              </p:cNvSpPr>
              <p:nvPr/>
            </p:nvSpPr>
            <p:spPr bwMode="auto">
              <a:xfrm rot="5400000">
                <a:off x="2543" y="2756"/>
                <a:ext cx="240" cy="247"/>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565724" name="Group 28"/>
            <p:cNvGrpSpPr>
              <a:grpSpLocks/>
            </p:cNvGrpSpPr>
            <p:nvPr/>
          </p:nvGrpSpPr>
          <p:grpSpPr bwMode="auto">
            <a:xfrm flipV="1">
              <a:off x="2793" y="2112"/>
              <a:ext cx="274" cy="170"/>
              <a:chOff x="2334" y="2693"/>
              <a:chExt cx="452" cy="307"/>
            </a:xfrm>
          </p:grpSpPr>
          <p:sp>
            <p:nvSpPr>
              <p:cNvPr id="1565725" name="Line 29"/>
              <p:cNvSpPr>
                <a:spLocks noChangeShapeType="1"/>
              </p:cNvSpPr>
              <p:nvPr/>
            </p:nvSpPr>
            <p:spPr bwMode="auto">
              <a:xfrm>
                <a:off x="2334" y="2693"/>
                <a:ext cx="0" cy="1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65726" name="Line 30"/>
              <p:cNvSpPr>
                <a:spLocks noChangeShapeType="1"/>
              </p:cNvSpPr>
              <p:nvPr/>
            </p:nvSpPr>
            <p:spPr bwMode="auto">
              <a:xfrm>
                <a:off x="2334" y="2880"/>
                <a:ext cx="20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65727" name="AutoShape 31"/>
              <p:cNvSpPr>
                <a:spLocks noChangeArrowheads="1"/>
              </p:cNvSpPr>
              <p:nvPr/>
            </p:nvSpPr>
            <p:spPr bwMode="auto">
              <a:xfrm rot="5400000">
                <a:off x="2543" y="2756"/>
                <a:ext cx="240" cy="247"/>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565728" name="AutoShape 32"/>
            <p:cNvSpPr>
              <a:spLocks noChangeArrowheads="1"/>
            </p:cNvSpPr>
            <p:nvPr/>
          </p:nvSpPr>
          <p:spPr bwMode="auto">
            <a:xfrm rot="5400000">
              <a:off x="3426" y="2584"/>
              <a:ext cx="240" cy="268"/>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a:endParaRPr lang="en-US" sz="2400">
                <a:latin typeface="Times New Roman" charset="0"/>
              </a:endParaRPr>
            </a:p>
          </p:txBody>
        </p:sp>
        <p:sp>
          <p:nvSpPr>
            <p:cNvPr id="1565729" name="Line 33"/>
            <p:cNvSpPr>
              <a:spLocks noChangeShapeType="1"/>
            </p:cNvSpPr>
            <p:nvPr/>
          </p:nvSpPr>
          <p:spPr bwMode="auto">
            <a:xfrm>
              <a:off x="3328" y="2633"/>
              <a:ext cx="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65730" name="Line 34"/>
            <p:cNvSpPr>
              <a:spLocks noChangeShapeType="1"/>
            </p:cNvSpPr>
            <p:nvPr/>
          </p:nvSpPr>
          <p:spPr bwMode="auto">
            <a:xfrm>
              <a:off x="3328" y="2792"/>
              <a:ext cx="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65731" name="Line 35"/>
            <p:cNvSpPr>
              <a:spLocks noChangeShapeType="1"/>
            </p:cNvSpPr>
            <p:nvPr/>
          </p:nvSpPr>
          <p:spPr bwMode="auto">
            <a:xfrm>
              <a:off x="3683" y="2715"/>
              <a:ext cx="1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65732" name="Line 36"/>
            <p:cNvSpPr>
              <a:spLocks noChangeShapeType="1"/>
            </p:cNvSpPr>
            <p:nvPr/>
          </p:nvSpPr>
          <p:spPr bwMode="auto">
            <a:xfrm>
              <a:off x="3456" y="2724"/>
              <a:ext cx="9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65733" name="Text Box 37"/>
            <p:cNvSpPr txBox="1">
              <a:spLocks noChangeArrowheads="1"/>
            </p:cNvSpPr>
            <p:nvPr/>
          </p:nvSpPr>
          <p:spPr bwMode="auto">
            <a:xfrm>
              <a:off x="2053" y="2318"/>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b="1" i="1">
                  <a:latin typeface="Times New Roman" charset="0"/>
                </a:rPr>
                <a:t>SR</a:t>
              </a:r>
            </a:p>
          </p:txBody>
        </p:sp>
        <p:sp>
          <p:nvSpPr>
            <p:cNvPr id="1565734" name="Line 38"/>
            <p:cNvSpPr>
              <a:spLocks noChangeShapeType="1"/>
            </p:cNvSpPr>
            <p:nvPr/>
          </p:nvSpPr>
          <p:spPr bwMode="auto">
            <a:xfrm>
              <a:off x="2220" y="2484"/>
              <a:ext cx="117" cy="141"/>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65735" name="Text Box 39"/>
            <p:cNvSpPr txBox="1">
              <a:spLocks noChangeArrowheads="1"/>
            </p:cNvSpPr>
            <p:nvPr/>
          </p:nvSpPr>
          <p:spPr bwMode="auto">
            <a:xfrm>
              <a:off x="1618" y="2771"/>
              <a:ext cx="42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b="1" i="1">
                  <a:latin typeface="Times New Roman" charset="0"/>
                </a:rPr>
                <a:t>Beam</a:t>
              </a:r>
            </a:p>
          </p:txBody>
        </p:sp>
        <p:sp>
          <p:nvSpPr>
            <p:cNvPr id="1565736" name="Text Box 40"/>
            <p:cNvSpPr txBox="1">
              <a:spLocks noChangeArrowheads="1"/>
            </p:cNvSpPr>
            <p:nvPr/>
          </p:nvSpPr>
          <p:spPr bwMode="auto">
            <a:xfrm>
              <a:off x="2245" y="3026"/>
              <a:ext cx="60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sz="1600" b="1" i="1">
                  <a:latin typeface="Arial"/>
                </a:rPr>
                <a:t>“</a:t>
              </a:r>
              <a:r>
                <a:rPr lang="en-US" sz="1600" b="1" i="1">
                  <a:latin typeface="Times New Roman" charset="0"/>
                </a:rPr>
                <a:t>Blades</a:t>
              </a:r>
              <a:r>
                <a:rPr lang="ja-JP" altLang="en-US" sz="1600" b="1" i="1">
                  <a:latin typeface="Arial"/>
                </a:rPr>
                <a:t>”</a:t>
              </a:r>
              <a:endParaRPr lang="en-US" sz="1600" b="1" i="1">
                <a:latin typeface="Times New Roman" charset="0"/>
              </a:endParaRPr>
            </a:p>
          </p:txBody>
        </p:sp>
        <p:sp>
          <p:nvSpPr>
            <p:cNvPr id="1565737" name="Line 41"/>
            <p:cNvSpPr>
              <a:spLocks noChangeShapeType="1"/>
            </p:cNvSpPr>
            <p:nvPr/>
          </p:nvSpPr>
          <p:spPr bwMode="auto">
            <a:xfrm flipV="1">
              <a:off x="2448" y="2382"/>
              <a:ext cx="303" cy="69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65738" name="Line 42"/>
            <p:cNvSpPr>
              <a:spLocks noChangeShapeType="1"/>
            </p:cNvSpPr>
            <p:nvPr/>
          </p:nvSpPr>
          <p:spPr bwMode="auto">
            <a:xfrm flipV="1">
              <a:off x="2475" y="2976"/>
              <a:ext cx="270" cy="96"/>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Tree>
    <p:extLst>
      <p:ext uri="{BB962C8B-B14F-4D97-AF65-F5344CB8AC3E}">
        <p14:creationId xmlns:p14="http://schemas.microsoft.com/office/powerpoint/2010/main" val="33611912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5218" name="Rectangle 2"/>
          <p:cNvSpPr>
            <a:spLocks noGrp="1" noChangeArrowheads="1"/>
          </p:cNvSpPr>
          <p:nvPr>
            <p:ph type="title"/>
          </p:nvPr>
        </p:nvSpPr>
        <p:spPr/>
        <p:txBody>
          <a:bodyPr/>
          <a:lstStyle/>
          <a:p>
            <a:r>
              <a:rPr lang="en-US"/>
              <a:t>Topics</a:t>
            </a:r>
          </a:p>
        </p:txBody>
      </p:sp>
      <p:sp>
        <p:nvSpPr>
          <p:cNvPr id="1545219" name="Rectangle 3"/>
          <p:cNvSpPr>
            <a:spLocks noGrp="1" noChangeArrowheads="1"/>
          </p:cNvSpPr>
          <p:nvPr>
            <p:ph type="body" idx="1"/>
          </p:nvPr>
        </p:nvSpPr>
        <p:spPr/>
        <p:txBody>
          <a:bodyPr>
            <a:normAutofit fontScale="85000" lnSpcReduction="20000"/>
          </a:bodyPr>
          <a:lstStyle/>
          <a:p>
            <a:pPr>
              <a:lnSpc>
                <a:spcPct val="90000"/>
              </a:lnSpc>
            </a:pPr>
            <a:r>
              <a:rPr lang="en-US"/>
              <a:t>Introduction - Importance of Stability</a:t>
            </a:r>
          </a:p>
          <a:p>
            <a:pPr>
              <a:lnSpc>
                <a:spcPct val="90000"/>
              </a:lnSpc>
            </a:pPr>
            <a:r>
              <a:rPr lang="en-US"/>
              <a:t>Stability – from design to operations</a:t>
            </a:r>
          </a:p>
          <a:p>
            <a:pPr lvl="1">
              <a:lnSpc>
                <a:spcPct val="90000"/>
              </a:lnSpc>
            </a:pPr>
            <a:r>
              <a:rPr lang="en-US"/>
              <a:t>Facility design / Disturbance Source Suppression</a:t>
            </a:r>
          </a:p>
          <a:p>
            <a:pPr lvl="1">
              <a:lnSpc>
                <a:spcPct val="90000"/>
              </a:lnSpc>
            </a:pPr>
            <a:r>
              <a:rPr lang="en-US"/>
              <a:t>Damping of vibrations</a:t>
            </a:r>
          </a:p>
          <a:p>
            <a:pPr lvl="1">
              <a:lnSpc>
                <a:spcPct val="90000"/>
              </a:lnSpc>
            </a:pPr>
            <a:r>
              <a:rPr lang="en-US"/>
              <a:t>Active Correction</a:t>
            </a:r>
          </a:p>
          <a:p>
            <a:pPr lvl="2">
              <a:lnSpc>
                <a:spcPct val="90000"/>
              </a:lnSpc>
            </a:pPr>
            <a:r>
              <a:rPr lang="en-US"/>
              <a:t>Feed Forward</a:t>
            </a:r>
          </a:p>
          <a:p>
            <a:pPr lvl="2">
              <a:lnSpc>
                <a:spcPct val="90000"/>
              </a:lnSpc>
            </a:pPr>
            <a:r>
              <a:rPr lang="en-US"/>
              <a:t>Feedback – Slow/Fast</a:t>
            </a:r>
          </a:p>
          <a:p>
            <a:pPr lvl="2">
              <a:lnSpc>
                <a:spcPct val="90000"/>
              </a:lnSpc>
            </a:pPr>
            <a:r>
              <a:rPr lang="en-US"/>
              <a:t>Multibunch feedbacks</a:t>
            </a:r>
          </a:p>
          <a:p>
            <a:pPr>
              <a:lnSpc>
                <a:spcPct val="90000"/>
              </a:lnSpc>
            </a:pPr>
            <a:r>
              <a:rPr lang="en-US"/>
              <a:t>Areas of Concern</a:t>
            </a:r>
          </a:p>
          <a:p>
            <a:pPr lvl="1">
              <a:lnSpc>
                <a:spcPct val="90000"/>
              </a:lnSpc>
            </a:pPr>
            <a:r>
              <a:rPr lang="en-US"/>
              <a:t>Orbit</a:t>
            </a:r>
          </a:p>
          <a:p>
            <a:pPr lvl="1">
              <a:lnSpc>
                <a:spcPct val="90000"/>
              </a:lnSpc>
            </a:pPr>
            <a:r>
              <a:rPr lang="en-US"/>
              <a:t>Beamsize – Lattice function / Coupling / nat. emit</a:t>
            </a:r>
          </a:p>
          <a:p>
            <a:pPr lvl="1">
              <a:lnSpc>
                <a:spcPct val="90000"/>
              </a:lnSpc>
            </a:pPr>
            <a:r>
              <a:rPr lang="en-US"/>
              <a:t>Beam Energy / energy spread</a:t>
            </a:r>
          </a:p>
          <a:p>
            <a:pPr lvl="1">
              <a:lnSpc>
                <a:spcPct val="90000"/>
              </a:lnSpc>
            </a:pPr>
            <a:r>
              <a:rPr lang="en-US"/>
              <a:t>Lifetime, injection efficiency -&gt; Top-off</a:t>
            </a:r>
          </a:p>
          <a:p>
            <a:pPr lvl="1">
              <a:lnSpc>
                <a:spcPct val="90000"/>
              </a:lnSpc>
            </a:pPr>
            <a:endParaRPr lang="en-US"/>
          </a:p>
          <a:p>
            <a:pPr lvl="1">
              <a:lnSpc>
                <a:spcPct val="90000"/>
              </a:lnSpc>
            </a:pPr>
            <a:endParaRPr lang="en-US"/>
          </a:p>
          <a:p>
            <a:pPr>
              <a:lnSpc>
                <a:spcPct val="90000"/>
              </a:lnSpc>
            </a:pPr>
            <a:endParaRPr lang="en-US"/>
          </a:p>
        </p:txBody>
      </p:sp>
      <p:sp>
        <p:nvSpPr>
          <p:cNvPr id="7" name="Footer Placeholder 4"/>
          <p:cNvSpPr>
            <a:spLocks noGrp="1"/>
          </p:cNvSpPr>
          <p:nvPr>
            <p:ph type="ftr" sz="quarter" idx="3"/>
          </p:nvPr>
        </p:nvSpPr>
        <p:spPr>
          <a:xfrm>
            <a:off x="3048000" y="6155419"/>
            <a:ext cx="2895600" cy="365125"/>
          </a:xfrm>
          <a:prstGeom prst="rect">
            <a:avLst/>
          </a:prstGeom>
        </p:spPr>
        <p:txBody>
          <a:bodyPr vert="horz" lIns="91440" tIns="45720" rIns="91440" bIns="45720" rtlCol="0" anchor="ctr"/>
          <a:lstStyle>
            <a:lvl1pPr algn="ctr">
              <a:defRPr sz="1200" b="0" i="0" cap="all">
                <a:solidFill>
                  <a:schemeClr val="tx1">
                    <a:tint val="75000"/>
                  </a:schemeClr>
                </a:solidFill>
                <a:uFillTx/>
                <a:latin typeface="Calibri"/>
                <a:cs typeface="Calibri"/>
              </a:defRPr>
            </a:lvl1pPr>
          </a:lstStyle>
          <a:p>
            <a:r>
              <a:rPr lang="en-US" dirty="0" smtClean="0">
                <a:uFillTx/>
              </a:rPr>
              <a:t>HBLS workshop, 4/26/17</a:t>
            </a:r>
          </a:p>
        </p:txBody>
      </p:sp>
      <p:sp>
        <p:nvSpPr>
          <p:cNvPr id="8" name="Slide Number Placeholder 3"/>
          <p:cNvSpPr>
            <a:spLocks noGrp="1"/>
          </p:cNvSpPr>
          <p:nvPr>
            <p:ph type="sldNum" sz="quarter" idx="4"/>
          </p:nvPr>
        </p:nvSpPr>
        <p:spPr>
          <a:xfrm>
            <a:off x="3429000" y="6340475"/>
            <a:ext cx="2133600" cy="365125"/>
          </a:xfrm>
          <a:prstGeom prst="rect">
            <a:avLst/>
          </a:prstGeom>
        </p:spPr>
        <p:txBody>
          <a:bodyPr vert="horz" lIns="91440" tIns="45720" rIns="91440" bIns="45720" rtlCol="0" anchor="ctr"/>
          <a:lstStyle>
            <a:lvl1pPr algn="ctr">
              <a:defRPr sz="1200">
                <a:solidFill>
                  <a:schemeClr val="tx1">
                    <a:tint val="75000"/>
                  </a:schemeClr>
                </a:solidFill>
                <a:uFillTx/>
                <a:latin typeface="Calibri"/>
                <a:cs typeface="Calibri"/>
              </a:defRPr>
            </a:lvl1pPr>
          </a:lstStyle>
          <a:p>
            <a:fld id="{668EFF3A-9903-FC4F-99F2-8A79E0BD1D46}" type="slidenum">
              <a:rPr lang="en-US" smtClean="0">
                <a:uFillTx/>
              </a:rPr>
              <a:pPr/>
              <a:t>2</a:t>
            </a:fld>
            <a:endParaRPr lang="en-US" dirty="0">
              <a:uFillTx/>
            </a:endParaRPr>
          </a:p>
        </p:txBody>
      </p:sp>
    </p:spTree>
    <p:extLst>
      <p:ext uri="{BB962C8B-B14F-4D97-AF65-F5344CB8AC3E}">
        <p14:creationId xmlns:p14="http://schemas.microsoft.com/office/powerpoint/2010/main" val="815707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Example of Feedback Integration R+D - APS</a:t>
            </a:r>
            <a:endParaRPr lang="en-US" sz="3200" dirty="0"/>
          </a:p>
        </p:txBody>
      </p:sp>
      <p:pic>
        <p:nvPicPr>
          <p:cNvPr id="6" name="Content Placeholder 5"/>
          <p:cNvPicPr>
            <a:picLocks noGrp="1" noChangeAspect="1"/>
          </p:cNvPicPr>
          <p:nvPr>
            <p:ph idx="1"/>
          </p:nvPr>
        </p:nvPicPr>
        <p:blipFill>
          <a:blip r:embed="rId2"/>
          <a:srcRect l="-12192" r="-12192"/>
          <a:stretch>
            <a:fillRect/>
          </a:stretch>
        </p:blipFill>
        <p:spPr>
          <a:xfrm>
            <a:off x="152400" y="914400"/>
            <a:ext cx="8807118" cy="4648201"/>
          </a:xfrm>
        </p:spPr>
      </p:pic>
      <p:sp>
        <p:nvSpPr>
          <p:cNvPr id="4" name="Footer Placeholder 3"/>
          <p:cNvSpPr>
            <a:spLocks noGrp="1"/>
          </p:cNvSpPr>
          <p:nvPr>
            <p:ph type="ftr" sz="quarter" idx="3"/>
          </p:nvPr>
        </p:nvSpPr>
        <p:spPr/>
        <p:txBody>
          <a:bodyPr/>
          <a:lstStyle/>
          <a:p>
            <a:r>
              <a:rPr lang="en-US" smtClean="0">
                <a:uFillTx/>
              </a:rPr>
              <a:t>HBLS workshop, 4/26/17</a:t>
            </a:r>
            <a:endParaRPr lang="en-US" dirty="0" smtClean="0">
              <a:uFillTx/>
            </a:endParaRPr>
          </a:p>
        </p:txBody>
      </p:sp>
      <p:sp>
        <p:nvSpPr>
          <p:cNvPr id="5" name="Slide Number Placeholder 4"/>
          <p:cNvSpPr>
            <a:spLocks noGrp="1"/>
          </p:cNvSpPr>
          <p:nvPr>
            <p:ph type="sldNum" sz="quarter" idx="4"/>
          </p:nvPr>
        </p:nvSpPr>
        <p:spPr/>
        <p:txBody>
          <a:bodyPr/>
          <a:lstStyle/>
          <a:p>
            <a:fld id="{668EFF3A-9903-FC4F-99F2-8A79E0BD1D46}" type="slidenum">
              <a:rPr lang="en-US" smtClean="0">
                <a:uFillTx/>
              </a:rPr>
              <a:pPr/>
              <a:t>20</a:t>
            </a:fld>
            <a:endParaRPr lang="en-US" dirty="0">
              <a:uFillTx/>
            </a:endParaRPr>
          </a:p>
        </p:txBody>
      </p:sp>
      <p:sp>
        <p:nvSpPr>
          <p:cNvPr id="7" name="TextBox 6"/>
          <p:cNvSpPr txBox="1"/>
          <p:nvPr/>
        </p:nvSpPr>
        <p:spPr>
          <a:xfrm>
            <a:off x="1295400" y="5562600"/>
            <a:ext cx="3974015" cy="461665"/>
          </a:xfrm>
          <a:prstGeom prst="rect">
            <a:avLst/>
          </a:prstGeom>
          <a:noFill/>
        </p:spPr>
        <p:txBody>
          <a:bodyPr wrap="none" rtlCol="0">
            <a:spAutoFit/>
          </a:bodyPr>
          <a:lstStyle/>
          <a:p>
            <a:r>
              <a:rPr lang="en-US" sz="2400" dirty="0" smtClean="0">
                <a:solidFill>
                  <a:schemeClr val="tx2"/>
                </a:solidFill>
                <a:uFillTx/>
                <a:latin typeface="Calibri"/>
                <a:cs typeface="Calibri"/>
              </a:rPr>
              <a:t>Courtesy: Bob </a:t>
            </a:r>
            <a:r>
              <a:rPr lang="en-US" sz="2400" dirty="0" err="1" smtClean="0">
                <a:solidFill>
                  <a:schemeClr val="tx2"/>
                </a:solidFill>
                <a:uFillTx/>
                <a:latin typeface="Calibri"/>
                <a:cs typeface="Calibri"/>
              </a:rPr>
              <a:t>Lill</a:t>
            </a:r>
            <a:r>
              <a:rPr lang="en-US" sz="2400" dirty="0" smtClean="0">
                <a:solidFill>
                  <a:schemeClr val="tx2"/>
                </a:solidFill>
                <a:uFillTx/>
                <a:latin typeface="Calibri"/>
                <a:cs typeface="Calibri"/>
              </a:rPr>
              <a:t> (APS/APS-U)</a:t>
            </a:r>
          </a:p>
        </p:txBody>
      </p:sp>
    </p:spTree>
    <p:extLst>
      <p:ext uri="{BB962C8B-B14F-4D97-AF65-F5344CB8AC3E}">
        <p14:creationId xmlns:p14="http://schemas.microsoft.com/office/powerpoint/2010/main" val="1214260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3650" name="Rectangle 2"/>
          <p:cNvSpPr>
            <a:spLocks noGrp="1" noChangeArrowheads="1"/>
          </p:cNvSpPr>
          <p:nvPr>
            <p:ph type="title"/>
          </p:nvPr>
        </p:nvSpPr>
        <p:spPr/>
        <p:txBody>
          <a:bodyPr/>
          <a:lstStyle/>
          <a:p>
            <a:r>
              <a:rPr lang="en-US"/>
              <a:t>RF phase noise</a:t>
            </a:r>
          </a:p>
        </p:txBody>
      </p:sp>
      <p:sp>
        <p:nvSpPr>
          <p:cNvPr id="1563651" name="Rectangle 3"/>
          <p:cNvSpPr>
            <a:spLocks noGrp="1" noChangeArrowheads="1"/>
          </p:cNvSpPr>
          <p:nvPr>
            <p:ph type="body" idx="1"/>
          </p:nvPr>
        </p:nvSpPr>
        <p:spPr>
          <a:xfrm>
            <a:off x="331788" y="1085850"/>
            <a:ext cx="8507412" cy="2476500"/>
          </a:xfrm>
        </p:spPr>
        <p:txBody>
          <a:bodyPr/>
          <a:lstStyle/>
          <a:p>
            <a:r>
              <a:rPr lang="en-US" sz="2000"/>
              <a:t>Mode 0 motion nowadays is very small – 0.03 degrees rms</a:t>
            </a:r>
          </a:p>
          <a:p>
            <a:r>
              <a:rPr lang="en-US" sz="2000"/>
              <a:t>Dominated by noise from master oscillator, rf distribution system, rf frequency correction … not HVPS</a:t>
            </a:r>
          </a:p>
          <a:p>
            <a:pPr lvl="1"/>
            <a:r>
              <a:rPr lang="en-US" sz="2000"/>
              <a:t>Fast RF amplitude feedback reduces effect of HVPS to this level</a:t>
            </a:r>
          </a:p>
          <a:p>
            <a:r>
              <a:rPr lang="en-US" sz="2000"/>
              <a:t>Use improved master oscillator + filtering at several points in low level RF frequency distribution system</a:t>
            </a:r>
          </a:p>
          <a:p>
            <a:endParaRPr lang="en-US" sz="2000"/>
          </a:p>
        </p:txBody>
      </p:sp>
      <p:pic>
        <p:nvPicPr>
          <p:cNvPr id="15636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50" y="3200400"/>
            <a:ext cx="4638675"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636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9350" y="3279775"/>
            <a:ext cx="4184650"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 name="Footer Placeholder 4"/>
          <p:cNvSpPr>
            <a:spLocks noGrp="1"/>
          </p:cNvSpPr>
          <p:nvPr>
            <p:ph type="ftr" sz="quarter" idx="3"/>
          </p:nvPr>
        </p:nvSpPr>
        <p:spPr>
          <a:xfrm>
            <a:off x="3048000" y="6155419"/>
            <a:ext cx="2895600" cy="365125"/>
          </a:xfrm>
          <a:prstGeom prst="rect">
            <a:avLst/>
          </a:prstGeom>
        </p:spPr>
        <p:txBody>
          <a:bodyPr vert="horz" lIns="91440" tIns="45720" rIns="91440" bIns="45720" rtlCol="0" anchor="ctr"/>
          <a:lstStyle>
            <a:lvl1pPr algn="ctr">
              <a:defRPr sz="1200" b="0" i="0" cap="all">
                <a:solidFill>
                  <a:schemeClr val="tx1">
                    <a:tint val="75000"/>
                  </a:schemeClr>
                </a:solidFill>
                <a:uFillTx/>
                <a:latin typeface="Calibri"/>
                <a:cs typeface="Calibri"/>
              </a:defRPr>
            </a:lvl1pPr>
          </a:lstStyle>
          <a:p>
            <a:r>
              <a:rPr lang="en-US" dirty="0" smtClean="0">
                <a:uFillTx/>
              </a:rPr>
              <a:t>HBLS workshop, 4/26/17</a:t>
            </a:r>
          </a:p>
        </p:txBody>
      </p:sp>
      <p:sp>
        <p:nvSpPr>
          <p:cNvPr id="10" name="Slide Number Placeholder 3"/>
          <p:cNvSpPr>
            <a:spLocks noGrp="1"/>
          </p:cNvSpPr>
          <p:nvPr>
            <p:ph type="sldNum" sz="quarter" idx="4"/>
          </p:nvPr>
        </p:nvSpPr>
        <p:spPr>
          <a:xfrm>
            <a:off x="3429000" y="6340475"/>
            <a:ext cx="2133600" cy="365125"/>
          </a:xfrm>
          <a:prstGeom prst="rect">
            <a:avLst/>
          </a:prstGeom>
        </p:spPr>
        <p:txBody>
          <a:bodyPr vert="horz" lIns="91440" tIns="45720" rIns="91440" bIns="45720" rtlCol="0" anchor="ctr"/>
          <a:lstStyle>
            <a:lvl1pPr algn="ctr">
              <a:defRPr sz="1200">
                <a:solidFill>
                  <a:schemeClr val="tx1">
                    <a:tint val="75000"/>
                  </a:schemeClr>
                </a:solidFill>
                <a:uFillTx/>
                <a:latin typeface="Calibri"/>
                <a:cs typeface="Calibri"/>
              </a:defRPr>
            </a:lvl1pPr>
          </a:lstStyle>
          <a:p>
            <a:fld id="{668EFF3A-9903-FC4F-99F2-8A79E0BD1D46}" type="slidenum">
              <a:rPr lang="en-US" smtClean="0">
                <a:uFillTx/>
              </a:rPr>
              <a:pPr/>
              <a:t>21</a:t>
            </a:fld>
            <a:endParaRPr lang="en-US" dirty="0">
              <a:uFillTx/>
            </a:endParaRPr>
          </a:p>
        </p:txBody>
      </p:sp>
    </p:spTree>
    <p:extLst>
      <p:ext uri="{BB962C8B-B14F-4D97-AF65-F5344CB8AC3E}">
        <p14:creationId xmlns:p14="http://schemas.microsoft.com/office/powerpoint/2010/main" val="349370385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2866" name="Rectangle 2"/>
          <p:cNvSpPr>
            <a:spLocks noGrp="1" noChangeArrowheads="1"/>
          </p:cNvSpPr>
          <p:nvPr>
            <p:ph type="title"/>
          </p:nvPr>
        </p:nvSpPr>
        <p:spPr/>
        <p:txBody>
          <a:bodyPr/>
          <a:lstStyle/>
          <a:p>
            <a:r>
              <a:rPr lang="en-US"/>
              <a:t>Instabilities / Feedback / HOMs</a:t>
            </a:r>
          </a:p>
        </p:txBody>
      </p:sp>
      <p:sp>
        <p:nvSpPr>
          <p:cNvPr id="1572867" name="Rectangle 3"/>
          <p:cNvSpPr>
            <a:spLocks noGrp="1" noChangeArrowheads="1"/>
          </p:cNvSpPr>
          <p:nvPr>
            <p:ph type="body" idx="1"/>
          </p:nvPr>
        </p:nvSpPr>
        <p:spPr>
          <a:xfrm>
            <a:off x="304800" y="4246563"/>
            <a:ext cx="8610600" cy="2001837"/>
          </a:xfrm>
        </p:spPr>
        <p:txBody>
          <a:bodyPr/>
          <a:lstStyle/>
          <a:p>
            <a:pPr>
              <a:lnSpc>
                <a:spcPct val="80000"/>
              </a:lnSpc>
            </a:pPr>
            <a:r>
              <a:rPr lang="en-US" sz="1800"/>
              <a:t>Very fast stability / single+multibunch instabilities</a:t>
            </a:r>
          </a:p>
          <a:p>
            <a:pPr>
              <a:lnSpc>
                <a:spcPct val="80000"/>
              </a:lnSpc>
            </a:pPr>
            <a:r>
              <a:rPr lang="en-US" sz="1800"/>
              <a:t>Routinely addressed by multibunch feedback system (longitudinal/transverse) – most recent ones all digital</a:t>
            </a:r>
          </a:p>
          <a:p>
            <a:pPr>
              <a:lnSpc>
                <a:spcPct val="80000"/>
              </a:lnSpc>
            </a:pPr>
            <a:r>
              <a:rPr lang="en-US" sz="1800"/>
              <a:t>HOM free cavities (SC or N/C) help, particularly long.</a:t>
            </a:r>
          </a:p>
          <a:p>
            <a:pPr>
              <a:lnSpc>
                <a:spcPct val="80000"/>
              </a:lnSpc>
            </a:pPr>
            <a:r>
              <a:rPr lang="en-US" sz="1800"/>
              <a:t>Transversely feedbacks allow operation with small chrom. -&gt; good lifetime</a:t>
            </a:r>
          </a:p>
          <a:p>
            <a:pPr lvl="1">
              <a:lnSpc>
                <a:spcPct val="80000"/>
              </a:lnSpc>
            </a:pPr>
            <a:r>
              <a:rPr lang="en-US" sz="1800"/>
              <a:t>Also can be used to increase TMCI threshold (ALS factor &gt;4)</a:t>
            </a:r>
          </a:p>
          <a:p>
            <a:pPr lvl="1">
              <a:lnSpc>
                <a:spcPct val="80000"/>
              </a:lnSpc>
            </a:pPr>
            <a:r>
              <a:rPr lang="en-US" sz="1800"/>
              <a:t>And finally to reduce duration of injection transients in top-off</a:t>
            </a:r>
          </a:p>
        </p:txBody>
      </p:sp>
      <p:pic>
        <p:nvPicPr>
          <p:cNvPr id="15728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1388" y="1011238"/>
            <a:ext cx="4151312" cy="296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728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 y="996950"/>
            <a:ext cx="4383088" cy="296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572871" name="Rectangle 7"/>
          <p:cNvSpPr>
            <a:spLocks noChangeArrowheads="1"/>
          </p:cNvSpPr>
          <p:nvPr/>
        </p:nvSpPr>
        <p:spPr bwMode="auto">
          <a:xfrm>
            <a:off x="7246938" y="2938463"/>
            <a:ext cx="165258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a:p>
            <a:r>
              <a:rPr lang="en-US"/>
              <a:t>A. Blednykh</a:t>
            </a:r>
          </a:p>
          <a:p>
            <a:r>
              <a:rPr lang="en-US"/>
              <a:t>C. Stelmach</a:t>
            </a:r>
          </a:p>
        </p:txBody>
      </p:sp>
      <p:sp>
        <p:nvSpPr>
          <p:cNvPr id="1572872" name="Text Box 8"/>
          <p:cNvSpPr txBox="1">
            <a:spLocks noChangeArrowheads="1"/>
          </p:cNvSpPr>
          <p:nvPr/>
        </p:nvSpPr>
        <p:spPr bwMode="auto">
          <a:xfrm>
            <a:off x="496888" y="3776663"/>
            <a:ext cx="2341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ALS TFB: W. Barry</a:t>
            </a:r>
          </a:p>
        </p:txBody>
      </p:sp>
      <p:sp>
        <p:nvSpPr>
          <p:cNvPr id="11" name="Footer Placeholder 4"/>
          <p:cNvSpPr>
            <a:spLocks noGrp="1"/>
          </p:cNvSpPr>
          <p:nvPr>
            <p:ph type="ftr" sz="quarter" idx="3"/>
          </p:nvPr>
        </p:nvSpPr>
        <p:spPr>
          <a:xfrm>
            <a:off x="3048000" y="6155419"/>
            <a:ext cx="2895600" cy="365125"/>
          </a:xfrm>
          <a:prstGeom prst="rect">
            <a:avLst/>
          </a:prstGeom>
        </p:spPr>
        <p:txBody>
          <a:bodyPr vert="horz" lIns="91440" tIns="45720" rIns="91440" bIns="45720" rtlCol="0" anchor="ctr"/>
          <a:lstStyle>
            <a:lvl1pPr algn="ctr">
              <a:defRPr sz="1200" b="0" i="0" cap="all">
                <a:solidFill>
                  <a:schemeClr val="tx1">
                    <a:tint val="75000"/>
                  </a:schemeClr>
                </a:solidFill>
                <a:uFillTx/>
                <a:latin typeface="Calibri"/>
                <a:cs typeface="Calibri"/>
              </a:defRPr>
            </a:lvl1pPr>
          </a:lstStyle>
          <a:p>
            <a:r>
              <a:rPr lang="en-US" dirty="0" smtClean="0">
                <a:uFillTx/>
              </a:rPr>
              <a:t>HBLS workshop, 4/26/17</a:t>
            </a:r>
          </a:p>
        </p:txBody>
      </p:sp>
      <p:sp>
        <p:nvSpPr>
          <p:cNvPr id="12" name="Slide Number Placeholder 3"/>
          <p:cNvSpPr>
            <a:spLocks noGrp="1"/>
          </p:cNvSpPr>
          <p:nvPr>
            <p:ph type="sldNum" sz="quarter" idx="4"/>
          </p:nvPr>
        </p:nvSpPr>
        <p:spPr>
          <a:xfrm>
            <a:off x="3429000" y="6340475"/>
            <a:ext cx="2133600" cy="365125"/>
          </a:xfrm>
          <a:prstGeom prst="rect">
            <a:avLst/>
          </a:prstGeom>
        </p:spPr>
        <p:txBody>
          <a:bodyPr vert="horz" lIns="91440" tIns="45720" rIns="91440" bIns="45720" rtlCol="0" anchor="ctr"/>
          <a:lstStyle>
            <a:lvl1pPr algn="ctr">
              <a:defRPr sz="1200">
                <a:solidFill>
                  <a:schemeClr val="tx1">
                    <a:tint val="75000"/>
                  </a:schemeClr>
                </a:solidFill>
                <a:uFillTx/>
                <a:latin typeface="Calibri"/>
                <a:cs typeface="Calibri"/>
              </a:defRPr>
            </a:lvl1pPr>
          </a:lstStyle>
          <a:p>
            <a:fld id="{668EFF3A-9903-FC4F-99F2-8A79E0BD1D46}" type="slidenum">
              <a:rPr lang="en-US" smtClean="0">
                <a:uFillTx/>
              </a:rPr>
              <a:pPr/>
              <a:t>22</a:t>
            </a:fld>
            <a:endParaRPr lang="en-US" dirty="0">
              <a:uFillTx/>
            </a:endParaRPr>
          </a:p>
        </p:txBody>
      </p:sp>
    </p:spTree>
    <p:extLst>
      <p:ext uri="{BB962C8B-B14F-4D97-AF65-F5344CB8AC3E}">
        <p14:creationId xmlns:p14="http://schemas.microsoft.com/office/powerpoint/2010/main" val="1959876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42" name="Rectangle 2"/>
          <p:cNvSpPr>
            <a:spLocks noGrp="1" noChangeArrowheads="1"/>
          </p:cNvSpPr>
          <p:nvPr>
            <p:ph type="title"/>
          </p:nvPr>
        </p:nvSpPr>
        <p:spPr/>
        <p:txBody>
          <a:bodyPr/>
          <a:lstStyle/>
          <a:p>
            <a:r>
              <a:rPr lang="en-US"/>
              <a:t>Beamsize Stability</a:t>
            </a:r>
          </a:p>
        </p:txBody>
      </p:sp>
      <p:sp>
        <p:nvSpPr>
          <p:cNvPr id="1546243" name="Rectangle 3"/>
          <p:cNvSpPr>
            <a:spLocks noGrp="1" noChangeArrowheads="1"/>
          </p:cNvSpPr>
          <p:nvPr>
            <p:ph type="body" idx="1"/>
          </p:nvPr>
        </p:nvSpPr>
        <p:spPr>
          <a:xfrm>
            <a:off x="304800" y="1000125"/>
            <a:ext cx="8658225" cy="3190875"/>
          </a:xfrm>
        </p:spPr>
        <p:txBody>
          <a:bodyPr/>
          <a:lstStyle/>
          <a:p>
            <a:r>
              <a:rPr lang="en-US" sz="2000"/>
              <a:t>Because orbit stability is excellent, at ALS we actually receive more complaints about beamsize stability</a:t>
            </a:r>
          </a:p>
          <a:p>
            <a:r>
              <a:rPr lang="en-US" sz="2000"/>
              <a:t>Problem is tougher at low energy light sources (beam less stiff)</a:t>
            </a:r>
          </a:p>
          <a:p>
            <a:r>
              <a:rPr lang="en-US" sz="2000"/>
              <a:t>Main culprit at ALS are EPUs (elliptically polarizing undulators)</a:t>
            </a:r>
          </a:p>
          <a:p>
            <a:r>
              <a:rPr lang="en-US" sz="2000"/>
              <a:t>Some examples of affected experiments:</a:t>
            </a:r>
          </a:p>
          <a:p>
            <a:pPr lvl="1"/>
            <a:r>
              <a:rPr lang="en-US" sz="2000"/>
              <a:t>STXM (scanning transmission X-ray microscopes) – I0 normalization difficult, not included in state-of-the-art beamlines</a:t>
            </a:r>
          </a:p>
          <a:p>
            <a:pPr lvl="1"/>
            <a:r>
              <a:rPr lang="en-US" sz="2000"/>
              <a:t>Microfocus beamlines investigating dirt samples</a:t>
            </a:r>
          </a:p>
        </p:txBody>
      </p:sp>
      <p:pic>
        <p:nvPicPr>
          <p:cNvPr id="154624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3" y="4246563"/>
            <a:ext cx="4643437" cy="204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546245" name="Rectangle 5"/>
          <p:cNvSpPr>
            <a:spLocks noChangeArrowheads="1"/>
          </p:cNvSpPr>
          <p:nvPr/>
        </p:nvSpPr>
        <p:spPr bwMode="auto">
          <a:xfrm>
            <a:off x="4903788" y="4132263"/>
            <a:ext cx="4086225"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0" hangingPunct="0">
              <a:spcBef>
                <a:spcPct val="20000"/>
              </a:spcBef>
              <a:buSzPct val="100000"/>
              <a:buFontTx/>
              <a:buChar char="•"/>
            </a:pPr>
            <a:r>
              <a:rPr lang="en-US" sz="1800" b="1">
                <a:solidFill>
                  <a:schemeClr val="hlink"/>
                </a:solidFill>
              </a:rPr>
              <a:t>What needs to be corrected:</a:t>
            </a:r>
          </a:p>
          <a:p>
            <a:pPr marL="742950" lvl="1" indent="-285750" eaLnBrk="0" hangingPunct="0">
              <a:spcBef>
                <a:spcPct val="20000"/>
              </a:spcBef>
              <a:buSzPct val="100000"/>
              <a:buFontTx/>
              <a:buChar char="—"/>
            </a:pPr>
            <a:r>
              <a:rPr lang="en-US" sz="1800" b="1">
                <a:solidFill>
                  <a:schemeClr val="hlink"/>
                </a:solidFill>
              </a:rPr>
              <a:t>Optics distortion (beta functions)</a:t>
            </a:r>
          </a:p>
          <a:p>
            <a:pPr marL="742950" lvl="1" indent="-285750" eaLnBrk="0" hangingPunct="0">
              <a:spcBef>
                <a:spcPct val="20000"/>
              </a:spcBef>
              <a:buSzPct val="100000"/>
              <a:buFontTx/>
              <a:buChar char="—"/>
            </a:pPr>
            <a:r>
              <a:rPr lang="en-US" sz="1800" b="1">
                <a:solidFill>
                  <a:schemeClr val="hlink"/>
                </a:solidFill>
              </a:rPr>
              <a:t>Skew gradients</a:t>
            </a:r>
          </a:p>
          <a:p>
            <a:pPr marL="742950" lvl="1" indent="-285750" eaLnBrk="0" hangingPunct="0">
              <a:spcBef>
                <a:spcPct val="20000"/>
              </a:spcBef>
              <a:buSzPct val="100000"/>
              <a:buFontTx/>
              <a:buChar char="—"/>
            </a:pPr>
            <a:r>
              <a:rPr lang="en-US" sz="1800" b="1">
                <a:solidFill>
                  <a:schemeClr val="hlink"/>
                </a:solidFill>
              </a:rPr>
              <a:t>Potentially horizontal/vertical natural emittance</a:t>
            </a:r>
          </a:p>
        </p:txBody>
      </p:sp>
      <p:sp>
        <p:nvSpPr>
          <p:cNvPr id="9" name="Footer Placeholder 4"/>
          <p:cNvSpPr>
            <a:spLocks noGrp="1"/>
          </p:cNvSpPr>
          <p:nvPr>
            <p:ph type="ftr" sz="quarter" idx="3"/>
          </p:nvPr>
        </p:nvSpPr>
        <p:spPr>
          <a:xfrm>
            <a:off x="3048000" y="6155419"/>
            <a:ext cx="2895600" cy="365125"/>
          </a:xfrm>
          <a:prstGeom prst="rect">
            <a:avLst/>
          </a:prstGeom>
        </p:spPr>
        <p:txBody>
          <a:bodyPr vert="horz" lIns="91440" tIns="45720" rIns="91440" bIns="45720" rtlCol="0" anchor="ctr"/>
          <a:lstStyle>
            <a:lvl1pPr algn="ctr">
              <a:defRPr sz="1200" b="0" i="0" cap="all">
                <a:solidFill>
                  <a:schemeClr val="tx1">
                    <a:tint val="75000"/>
                  </a:schemeClr>
                </a:solidFill>
                <a:uFillTx/>
                <a:latin typeface="Calibri"/>
                <a:cs typeface="Calibri"/>
              </a:defRPr>
            </a:lvl1pPr>
          </a:lstStyle>
          <a:p>
            <a:r>
              <a:rPr lang="en-US" dirty="0" smtClean="0">
                <a:uFillTx/>
              </a:rPr>
              <a:t>HBLS workshop, 4/26/17</a:t>
            </a:r>
          </a:p>
        </p:txBody>
      </p:sp>
      <p:sp>
        <p:nvSpPr>
          <p:cNvPr id="10" name="Slide Number Placeholder 3"/>
          <p:cNvSpPr>
            <a:spLocks noGrp="1"/>
          </p:cNvSpPr>
          <p:nvPr>
            <p:ph type="sldNum" sz="quarter" idx="4"/>
          </p:nvPr>
        </p:nvSpPr>
        <p:spPr>
          <a:xfrm>
            <a:off x="3429000" y="6340475"/>
            <a:ext cx="2133600" cy="365125"/>
          </a:xfrm>
          <a:prstGeom prst="rect">
            <a:avLst/>
          </a:prstGeom>
        </p:spPr>
        <p:txBody>
          <a:bodyPr vert="horz" lIns="91440" tIns="45720" rIns="91440" bIns="45720" rtlCol="0" anchor="ctr"/>
          <a:lstStyle>
            <a:lvl1pPr algn="ctr">
              <a:defRPr sz="1200">
                <a:solidFill>
                  <a:schemeClr val="tx1">
                    <a:tint val="75000"/>
                  </a:schemeClr>
                </a:solidFill>
                <a:uFillTx/>
                <a:latin typeface="Calibri"/>
                <a:cs typeface="Calibri"/>
              </a:defRPr>
            </a:lvl1pPr>
          </a:lstStyle>
          <a:p>
            <a:fld id="{668EFF3A-9903-FC4F-99F2-8A79E0BD1D46}" type="slidenum">
              <a:rPr lang="en-US" smtClean="0">
                <a:uFillTx/>
              </a:rPr>
              <a:pPr/>
              <a:t>23</a:t>
            </a:fld>
            <a:endParaRPr lang="en-US" dirty="0">
              <a:uFillTx/>
            </a:endParaRPr>
          </a:p>
        </p:txBody>
      </p:sp>
    </p:spTree>
    <p:extLst>
      <p:ext uri="{BB962C8B-B14F-4D97-AF65-F5344CB8AC3E}">
        <p14:creationId xmlns:p14="http://schemas.microsoft.com/office/powerpoint/2010/main" val="636491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9010" name="Rectangle 2"/>
          <p:cNvSpPr>
            <a:spLocks noGrp="1" noChangeArrowheads="1"/>
          </p:cNvSpPr>
          <p:nvPr>
            <p:ph type="title"/>
          </p:nvPr>
        </p:nvSpPr>
        <p:spPr>
          <a:xfrm>
            <a:off x="0" y="0"/>
            <a:ext cx="8715375" cy="914400"/>
          </a:xfrm>
        </p:spPr>
        <p:txBody>
          <a:bodyPr/>
          <a:lstStyle/>
          <a:p>
            <a:r>
              <a:rPr lang="en-US" dirty="0"/>
              <a:t>Insertion Device Optics Correction </a:t>
            </a:r>
          </a:p>
        </p:txBody>
      </p:sp>
      <p:sp>
        <p:nvSpPr>
          <p:cNvPr id="1579011" name="Rectangle 3"/>
          <p:cNvSpPr>
            <a:spLocks noGrp="1" noChangeArrowheads="1"/>
          </p:cNvSpPr>
          <p:nvPr>
            <p:ph type="body" idx="1"/>
          </p:nvPr>
        </p:nvSpPr>
        <p:spPr>
          <a:xfrm>
            <a:off x="304800" y="4489450"/>
            <a:ext cx="8610600" cy="1758950"/>
          </a:xfrm>
        </p:spPr>
        <p:txBody>
          <a:bodyPr/>
          <a:lstStyle/>
          <a:p>
            <a:r>
              <a:rPr lang="en-US" sz="1400"/>
              <a:t>Example shown above is the systematic focusing change due to a wiggler and how the local optics feed-forward restores it. One uncompensated wiggler in the ALS produces several 10s of percent beta beating and completely ruins the injection efficiency.</a:t>
            </a:r>
          </a:p>
          <a:p>
            <a:r>
              <a:rPr lang="en-US" sz="1400"/>
              <a:t>To find the best lattice correction is not trivial, since keeping beamsizes constant is not the only consideration.</a:t>
            </a:r>
          </a:p>
          <a:p>
            <a:r>
              <a:rPr lang="en-US" sz="1400"/>
              <a:t>Maintaining dynamic and momentum aperture is very important as well and optimum solutions are not always obvious (and sometimes require change of the base lattice).</a:t>
            </a:r>
          </a:p>
          <a:p>
            <a:r>
              <a:rPr lang="en-US" sz="1400"/>
              <a:t>In newer light sources this can also involve sextupole FF (beyond the scope of this talk).</a:t>
            </a:r>
          </a:p>
          <a:p>
            <a:endParaRPr lang="en-US" sz="1400"/>
          </a:p>
        </p:txBody>
      </p:sp>
      <p:pic>
        <p:nvPicPr>
          <p:cNvPr id="15790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13" y="993775"/>
            <a:ext cx="4622800"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790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125" y="1004888"/>
            <a:ext cx="4587875" cy="344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 name="Footer Placeholder 4"/>
          <p:cNvSpPr>
            <a:spLocks noGrp="1"/>
          </p:cNvSpPr>
          <p:nvPr>
            <p:ph type="ftr" sz="quarter" idx="3"/>
          </p:nvPr>
        </p:nvSpPr>
        <p:spPr>
          <a:xfrm>
            <a:off x="3048000" y="6155419"/>
            <a:ext cx="2895600" cy="365125"/>
          </a:xfrm>
          <a:prstGeom prst="rect">
            <a:avLst/>
          </a:prstGeom>
        </p:spPr>
        <p:txBody>
          <a:bodyPr vert="horz" lIns="91440" tIns="45720" rIns="91440" bIns="45720" rtlCol="0" anchor="ctr"/>
          <a:lstStyle>
            <a:lvl1pPr algn="ctr">
              <a:defRPr sz="1200" b="0" i="0" cap="all">
                <a:solidFill>
                  <a:schemeClr val="tx1">
                    <a:tint val="75000"/>
                  </a:schemeClr>
                </a:solidFill>
                <a:uFillTx/>
                <a:latin typeface="Calibri"/>
                <a:cs typeface="Calibri"/>
              </a:defRPr>
            </a:lvl1pPr>
          </a:lstStyle>
          <a:p>
            <a:r>
              <a:rPr lang="en-US" dirty="0" smtClean="0">
                <a:uFillTx/>
              </a:rPr>
              <a:t>HBLS workshop, 4/26/17</a:t>
            </a:r>
          </a:p>
        </p:txBody>
      </p:sp>
      <p:sp>
        <p:nvSpPr>
          <p:cNvPr id="10" name="Slide Number Placeholder 3"/>
          <p:cNvSpPr>
            <a:spLocks noGrp="1"/>
          </p:cNvSpPr>
          <p:nvPr>
            <p:ph type="sldNum" sz="quarter" idx="4"/>
          </p:nvPr>
        </p:nvSpPr>
        <p:spPr>
          <a:xfrm>
            <a:off x="3429000" y="6340475"/>
            <a:ext cx="2133600" cy="365125"/>
          </a:xfrm>
          <a:prstGeom prst="rect">
            <a:avLst/>
          </a:prstGeom>
        </p:spPr>
        <p:txBody>
          <a:bodyPr vert="horz" lIns="91440" tIns="45720" rIns="91440" bIns="45720" rtlCol="0" anchor="ctr"/>
          <a:lstStyle>
            <a:lvl1pPr algn="ctr">
              <a:defRPr sz="1200">
                <a:solidFill>
                  <a:schemeClr val="tx1">
                    <a:tint val="75000"/>
                  </a:schemeClr>
                </a:solidFill>
                <a:uFillTx/>
                <a:latin typeface="Calibri"/>
                <a:cs typeface="Calibri"/>
              </a:defRPr>
            </a:lvl1pPr>
          </a:lstStyle>
          <a:p>
            <a:fld id="{668EFF3A-9903-FC4F-99F2-8A79E0BD1D46}" type="slidenum">
              <a:rPr lang="en-US" smtClean="0">
                <a:uFillTx/>
              </a:rPr>
              <a:pPr/>
              <a:t>24</a:t>
            </a:fld>
            <a:endParaRPr lang="en-US" dirty="0">
              <a:uFillTx/>
            </a:endParaRPr>
          </a:p>
        </p:txBody>
      </p:sp>
    </p:spTree>
    <p:extLst>
      <p:ext uri="{BB962C8B-B14F-4D97-AF65-F5344CB8AC3E}">
        <p14:creationId xmlns:p14="http://schemas.microsoft.com/office/powerpoint/2010/main" val="316674425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1122" name="Rectangle 2"/>
          <p:cNvSpPr>
            <a:spLocks noGrp="1" noChangeArrowheads="1"/>
          </p:cNvSpPr>
          <p:nvPr>
            <p:ph type="title"/>
          </p:nvPr>
        </p:nvSpPr>
        <p:spPr/>
        <p:txBody>
          <a:bodyPr/>
          <a:lstStyle/>
          <a:p>
            <a:r>
              <a:rPr lang="en-US"/>
              <a:t>Vertical Beamsize Stability</a:t>
            </a:r>
          </a:p>
        </p:txBody>
      </p:sp>
      <p:sp>
        <p:nvSpPr>
          <p:cNvPr id="1541123" name="Rectangle 3"/>
          <p:cNvSpPr>
            <a:spLocks noGrp="1" noChangeArrowheads="1"/>
          </p:cNvSpPr>
          <p:nvPr>
            <p:ph type="body" idx="1"/>
          </p:nvPr>
        </p:nvSpPr>
        <p:spPr>
          <a:xfrm>
            <a:off x="312738" y="909638"/>
            <a:ext cx="8456612" cy="1900237"/>
          </a:xfrm>
        </p:spPr>
        <p:txBody>
          <a:bodyPr/>
          <a:lstStyle/>
          <a:p>
            <a:pPr>
              <a:lnSpc>
                <a:spcPct val="75000"/>
              </a:lnSpc>
            </a:pPr>
            <a:r>
              <a:rPr lang="en-US" sz="2300"/>
              <a:t>One issue affecting the beamsize are </a:t>
            </a:r>
            <a:r>
              <a:rPr lang="en-US" sz="2300">
                <a:solidFill>
                  <a:schemeClr val="hlink"/>
                </a:solidFill>
              </a:rPr>
              <a:t>residual tuneshifts</a:t>
            </a:r>
            <a:r>
              <a:rPr lang="en-US" sz="2300"/>
              <a:t> (after feedforward compensation) when scanning undulators or </a:t>
            </a:r>
            <a:r>
              <a:rPr lang="en-US" sz="2300">
                <a:solidFill>
                  <a:schemeClr val="hlink"/>
                </a:solidFill>
              </a:rPr>
              <a:t>skew errors inside those undulators</a:t>
            </a:r>
            <a:r>
              <a:rPr lang="en-US" sz="2300"/>
              <a:t> (especially EPUs)</a:t>
            </a:r>
          </a:p>
          <a:p>
            <a:pPr>
              <a:lnSpc>
                <a:spcPct val="75000"/>
              </a:lnSpc>
            </a:pPr>
            <a:r>
              <a:rPr lang="en-US" sz="2300">
                <a:solidFill>
                  <a:srgbClr val="00FF00"/>
                </a:solidFill>
              </a:rPr>
              <a:t>Using dispersion wave</a:t>
            </a:r>
            <a:r>
              <a:rPr lang="en-US" sz="2300"/>
              <a:t> instead of coupling resonance to increase vertical emittance </a:t>
            </a:r>
            <a:r>
              <a:rPr lang="en-US" sz="2300">
                <a:solidFill>
                  <a:srgbClr val="00FF00"/>
                </a:solidFill>
              </a:rPr>
              <a:t>improves beamsize stability</a:t>
            </a:r>
          </a:p>
          <a:p>
            <a:pPr>
              <a:lnSpc>
                <a:spcPct val="75000"/>
              </a:lnSpc>
            </a:pPr>
            <a:endParaRPr lang="en-US" sz="2300"/>
          </a:p>
        </p:txBody>
      </p:sp>
      <p:pic>
        <p:nvPicPr>
          <p:cNvPr id="1541124" name="Picture 4" descr="sigmay_couplingr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413" y="2438400"/>
            <a:ext cx="4387850" cy="3289300"/>
          </a:xfrm>
          <a:prstGeom prst="rect">
            <a:avLst/>
          </a:prstGeom>
          <a:noFill/>
          <a:extLst>
            <a:ext uri="{909E8E84-426E-40DD-AFC4-6F175D3DCCD1}">
              <a14:hiddenFill xmlns:a14="http://schemas.microsoft.com/office/drawing/2010/main">
                <a:solidFill>
                  <a:srgbClr val="FFFFFF"/>
                </a:solidFill>
              </a14:hiddenFill>
            </a:ext>
          </a:extLst>
        </p:spPr>
      </p:pic>
      <p:pic>
        <p:nvPicPr>
          <p:cNvPr id="1541125" name="Picture 5" descr="sigmay_etaywav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1050" y="2500312"/>
            <a:ext cx="4387850" cy="3290888"/>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p:cNvSpPr>
            <a:spLocks noGrp="1"/>
          </p:cNvSpPr>
          <p:nvPr>
            <p:ph type="ftr" sz="quarter" idx="3"/>
          </p:nvPr>
        </p:nvSpPr>
        <p:spPr>
          <a:xfrm>
            <a:off x="3048000" y="6155419"/>
            <a:ext cx="2895600" cy="365125"/>
          </a:xfrm>
          <a:prstGeom prst="rect">
            <a:avLst/>
          </a:prstGeom>
        </p:spPr>
        <p:txBody>
          <a:bodyPr vert="horz" lIns="91440" tIns="45720" rIns="91440" bIns="45720" rtlCol="0" anchor="ctr"/>
          <a:lstStyle>
            <a:lvl1pPr algn="ctr">
              <a:defRPr sz="1200" b="0" i="0" cap="all">
                <a:solidFill>
                  <a:schemeClr val="tx1">
                    <a:tint val="75000"/>
                  </a:schemeClr>
                </a:solidFill>
                <a:uFillTx/>
                <a:latin typeface="Calibri"/>
                <a:cs typeface="Calibri"/>
              </a:defRPr>
            </a:lvl1pPr>
          </a:lstStyle>
          <a:p>
            <a:r>
              <a:rPr lang="en-US" dirty="0" smtClean="0">
                <a:uFillTx/>
              </a:rPr>
              <a:t>HBLS workshop, 4/26/17</a:t>
            </a:r>
          </a:p>
        </p:txBody>
      </p:sp>
      <p:sp>
        <p:nvSpPr>
          <p:cNvPr id="10" name="Slide Number Placeholder 3"/>
          <p:cNvSpPr>
            <a:spLocks noGrp="1"/>
          </p:cNvSpPr>
          <p:nvPr>
            <p:ph type="sldNum" sz="quarter" idx="4"/>
          </p:nvPr>
        </p:nvSpPr>
        <p:spPr>
          <a:xfrm>
            <a:off x="3429000" y="6340475"/>
            <a:ext cx="2133600" cy="365125"/>
          </a:xfrm>
          <a:prstGeom prst="rect">
            <a:avLst/>
          </a:prstGeom>
        </p:spPr>
        <p:txBody>
          <a:bodyPr vert="horz" lIns="91440" tIns="45720" rIns="91440" bIns="45720" rtlCol="0" anchor="ctr"/>
          <a:lstStyle>
            <a:lvl1pPr algn="ctr">
              <a:defRPr sz="1200">
                <a:solidFill>
                  <a:schemeClr val="tx1">
                    <a:tint val="75000"/>
                  </a:schemeClr>
                </a:solidFill>
                <a:uFillTx/>
                <a:latin typeface="Calibri"/>
                <a:cs typeface="Calibri"/>
              </a:defRPr>
            </a:lvl1pPr>
          </a:lstStyle>
          <a:p>
            <a:fld id="{668EFF3A-9903-FC4F-99F2-8A79E0BD1D46}" type="slidenum">
              <a:rPr lang="en-US" smtClean="0">
                <a:uFillTx/>
              </a:rPr>
              <a:pPr/>
              <a:t>25</a:t>
            </a:fld>
            <a:endParaRPr lang="en-US" dirty="0">
              <a:uFillTx/>
            </a:endParaRPr>
          </a:p>
        </p:txBody>
      </p:sp>
    </p:spTree>
    <p:extLst>
      <p:ext uri="{BB962C8B-B14F-4D97-AF65-F5344CB8AC3E}">
        <p14:creationId xmlns:p14="http://schemas.microsoft.com/office/powerpoint/2010/main" val="2435828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1602" name="Rectangle 2"/>
          <p:cNvSpPr>
            <a:spLocks noGrp="1" noChangeArrowheads="1"/>
          </p:cNvSpPr>
          <p:nvPr>
            <p:ph type="title"/>
          </p:nvPr>
        </p:nvSpPr>
        <p:spPr>
          <a:xfrm>
            <a:off x="0" y="0"/>
            <a:ext cx="9144000" cy="730250"/>
          </a:xfrm>
        </p:spPr>
        <p:txBody>
          <a:bodyPr/>
          <a:lstStyle/>
          <a:p>
            <a:r>
              <a:rPr lang="en-US" dirty="0" err="1"/>
              <a:t>Undulator</a:t>
            </a:r>
            <a:r>
              <a:rPr lang="en-US" dirty="0"/>
              <a:t> effects on vertical beamsize</a:t>
            </a:r>
          </a:p>
        </p:txBody>
      </p:sp>
      <p:sp>
        <p:nvSpPr>
          <p:cNvPr id="1561603" name="Rectangle 3"/>
          <p:cNvSpPr>
            <a:spLocks noGrp="1" noChangeArrowheads="1"/>
          </p:cNvSpPr>
          <p:nvPr>
            <p:ph type="body" idx="1"/>
          </p:nvPr>
        </p:nvSpPr>
        <p:spPr>
          <a:xfrm>
            <a:off x="0" y="944563"/>
            <a:ext cx="4527550" cy="5502275"/>
          </a:xfrm>
        </p:spPr>
        <p:txBody>
          <a:bodyPr>
            <a:normAutofit fontScale="85000" lnSpcReduction="10000"/>
          </a:bodyPr>
          <a:lstStyle/>
          <a:p>
            <a:pPr>
              <a:lnSpc>
                <a:spcPct val="90000"/>
              </a:lnSpc>
            </a:pPr>
            <a:r>
              <a:rPr lang="en-US" dirty="0">
                <a:solidFill>
                  <a:schemeClr val="hlink"/>
                </a:solidFill>
              </a:rPr>
              <a:t>Vertical beamsize variations due to EPU motion were big problem.</a:t>
            </a:r>
          </a:p>
          <a:p>
            <a:pPr>
              <a:lnSpc>
                <a:spcPct val="90000"/>
              </a:lnSpc>
            </a:pPr>
            <a:r>
              <a:rPr lang="en-US" dirty="0"/>
              <a:t>Is caused by skew </a:t>
            </a:r>
            <a:r>
              <a:rPr lang="en-US" dirty="0" err="1"/>
              <a:t>quadrupole</a:t>
            </a:r>
            <a:r>
              <a:rPr lang="en-US" dirty="0"/>
              <a:t> (both gap and row phase dependent)</a:t>
            </a:r>
          </a:p>
          <a:p>
            <a:pPr>
              <a:lnSpc>
                <a:spcPct val="90000"/>
              </a:lnSpc>
            </a:pPr>
            <a:r>
              <a:rPr lang="en-US" dirty="0"/>
              <a:t>Root cause reduced in newer devices</a:t>
            </a:r>
          </a:p>
          <a:p>
            <a:pPr>
              <a:lnSpc>
                <a:spcPct val="90000"/>
              </a:lnSpc>
            </a:pPr>
            <a:r>
              <a:rPr lang="en-US" dirty="0">
                <a:solidFill>
                  <a:srgbClr val="02AC02"/>
                </a:solidFill>
              </a:rPr>
              <a:t>Installed skew coils for </a:t>
            </a:r>
            <a:r>
              <a:rPr lang="en-US" dirty="0" err="1">
                <a:solidFill>
                  <a:srgbClr val="02AC02"/>
                </a:solidFill>
              </a:rPr>
              <a:t>feedforward</a:t>
            </a:r>
            <a:r>
              <a:rPr lang="en-US" dirty="0">
                <a:solidFill>
                  <a:srgbClr val="02AC02"/>
                </a:solidFill>
              </a:rPr>
              <a:t> correction</a:t>
            </a:r>
          </a:p>
          <a:p>
            <a:pPr>
              <a:lnSpc>
                <a:spcPct val="90000"/>
              </a:lnSpc>
            </a:pPr>
            <a:r>
              <a:rPr lang="en-US" dirty="0">
                <a:solidFill>
                  <a:srgbClr val="02AC02"/>
                </a:solidFill>
              </a:rPr>
              <a:t>Stability now &lt;1%, relative stability will at first be worse for smaller beamsizes</a:t>
            </a:r>
          </a:p>
        </p:txBody>
      </p:sp>
      <p:pic>
        <p:nvPicPr>
          <p:cNvPr id="15616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7050" y="1011238"/>
            <a:ext cx="4806950" cy="36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561605" name="Rectangle 5"/>
          <p:cNvSpPr>
            <a:spLocks noChangeArrowheads="1"/>
          </p:cNvSpPr>
          <p:nvPr/>
        </p:nvSpPr>
        <p:spPr bwMode="auto">
          <a:xfrm>
            <a:off x="4495800" y="4886325"/>
            <a:ext cx="4648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spcBef>
                <a:spcPct val="20000"/>
              </a:spcBef>
              <a:buSzPct val="100000"/>
            </a:pPr>
            <a:r>
              <a:rPr lang="en-US" sz="1600" b="1" dirty="0">
                <a:solidFill>
                  <a:srgbClr val="00279F"/>
                </a:solidFill>
              </a:rPr>
              <a:t>F</a:t>
            </a:r>
            <a:r>
              <a:rPr lang="en-US" sz="1600" b="1" dirty="0" smtClean="0">
                <a:solidFill>
                  <a:srgbClr val="00279F"/>
                </a:solidFill>
              </a:rPr>
              <a:t>or </a:t>
            </a:r>
            <a:r>
              <a:rPr lang="en-US" sz="1600" b="1" dirty="0">
                <a:solidFill>
                  <a:srgbClr val="00279F"/>
                </a:solidFill>
              </a:rPr>
              <a:t>reference: Whenever an </a:t>
            </a:r>
            <a:r>
              <a:rPr lang="en-US" sz="1600" b="1" dirty="0" err="1">
                <a:solidFill>
                  <a:srgbClr val="00279F"/>
                </a:solidFill>
              </a:rPr>
              <a:t>undulator</a:t>
            </a:r>
            <a:r>
              <a:rPr lang="en-US" sz="1600" b="1" dirty="0">
                <a:solidFill>
                  <a:srgbClr val="00279F"/>
                </a:solidFill>
              </a:rPr>
              <a:t> moves, about 120-150 magnets are changed to compensate for the effect (</a:t>
            </a:r>
            <a:r>
              <a:rPr lang="en-US" sz="1600" b="1" dirty="0" err="1">
                <a:solidFill>
                  <a:srgbClr val="00279F"/>
                </a:solidFill>
              </a:rPr>
              <a:t>slow+fast</a:t>
            </a:r>
            <a:r>
              <a:rPr lang="en-US" sz="1600" b="1" dirty="0">
                <a:solidFill>
                  <a:srgbClr val="00279F"/>
                </a:solidFill>
              </a:rPr>
              <a:t> feed-forward, </a:t>
            </a:r>
            <a:r>
              <a:rPr lang="en-US" sz="1600" b="1" dirty="0" err="1">
                <a:solidFill>
                  <a:srgbClr val="00279F"/>
                </a:solidFill>
              </a:rPr>
              <a:t>slow+fast</a:t>
            </a:r>
            <a:r>
              <a:rPr lang="en-US" sz="1600" b="1" dirty="0">
                <a:solidFill>
                  <a:srgbClr val="00279F"/>
                </a:solidFill>
              </a:rPr>
              <a:t> feedback)</a:t>
            </a:r>
            <a:endParaRPr lang="en-US" sz="1600" b="1" dirty="0">
              <a:solidFill>
                <a:srgbClr val="02AC02"/>
              </a:solidFill>
            </a:endParaRPr>
          </a:p>
        </p:txBody>
      </p:sp>
      <p:sp>
        <p:nvSpPr>
          <p:cNvPr id="9" name="Footer Placeholder 4"/>
          <p:cNvSpPr>
            <a:spLocks noGrp="1"/>
          </p:cNvSpPr>
          <p:nvPr>
            <p:ph type="ftr" sz="quarter" idx="3"/>
          </p:nvPr>
        </p:nvSpPr>
        <p:spPr>
          <a:xfrm>
            <a:off x="3048000" y="6155419"/>
            <a:ext cx="2895600" cy="365125"/>
          </a:xfrm>
          <a:prstGeom prst="rect">
            <a:avLst/>
          </a:prstGeom>
        </p:spPr>
        <p:txBody>
          <a:bodyPr vert="horz" lIns="91440" tIns="45720" rIns="91440" bIns="45720" rtlCol="0" anchor="ctr"/>
          <a:lstStyle>
            <a:lvl1pPr algn="ctr">
              <a:defRPr sz="1200" b="0" i="0" cap="all">
                <a:solidFill>
                  <a:schemeClr val="tx1">
                    <a:tint val="75000"/>
                  </a:schemeClr>
                </a:solidFill>
                <a:uFillTx/>
                <a:latin typeface="Calibri"/>
                <a:cs typeface="Calibri"/>
              </a:defRPr>
            </a:lvl1pPr>
          </a:lstStyle>
          <a:p>
            <a:r>
              <a:rPr lang="en-US" dirty="0" smtClean="0">
                <a:uFillTx/>
              </a:rPr>
              <a:t>HBLS workshop, 4/26/17</a:t>
            </a:r>
          </a:p>
        </p:txBody>
      </p:sp>
      <p:sp>
        <p:nvSpPr>
          <p:cNvPr id="10" name="Slide Number Placeholder 3"/>
          <p:cNvSpPr>
            <a:spLocks noGrp="1"/>
          </p:cNvSpPr>
          <p:nvPr>
            <p:ph type="sldNum" sz="quarter" idx="4"/>
          </p:nvPr>
        </p:nvSpPr>
        <p:spPr>
          <a:xfrm>
            <a:off x="3429000" y="6340475"/>
            <a:ext cx="2133600" cy="365125"/>
          </a:xfrm>
          <a:prstGeom prst="rect">
            <a:avLst/>
          </a:prstGeom>
        </p:spPr>
        <p:txBody>
          <a:bodyPr vert="horz" lIns="91440" tIns="45720" rIns="91440" bIns="45720" rtlCol="0" anchor="ctr"/>
          <a:lstStyle>
            <a:lvl1pPr algn="ctr">
              <a:defRPr sz="1200">
                <a:solidFill>
                  <a:schemeClr val="tx1">
                    <a:tint val="75000"/>
                  </a:schemeClr>
                </a:solidFill>
                <a:uFillTx/>
                <a:latin typeface="Calibri"/>
                <a:cs typeface="Calibri"/>
              </a:defRPr>
            </a:lvl1pPr>
          </a:lstStyle>
          <a:p>
            <a:fld id="{668EFF3A-9903-FC4F-99F2-8A79E0BD1D46}" type="slidenum">
              <a:rPr lang="en-US" smtClean="0">
                <a:uFillTx/>
              </a:rPr>
              <a:pPr/>
              <a:t>26</a:t>
            </a:fld>
            <a:endParaRPr lang="en-US" dirty="0">
              <a:uFillTx/>
            </a:endParaRPr>
          </a:p>
        </p:txBody>
      </p:sp>
    </p:spTree>
    <p:extLst>
      <p:ext uri="{BB962C8B-B14F-4D97-AF65-F5344CB8AC3E}">
        <p14:creationId xmlns:p14="http://schemas.microsoft.com/office/powerpoint/2010/main" val="1871757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7746" name="Rectangle 2"/>
          <p:cNvSpPr>
            <a:spLocks noGrp="1" noChangeArrowheads="1"/>
          </p:cNvSpPr>
          <p:nvPr>
            <p:ph type="title"/>
          </p:nvPr>
        </p:nvSpPr>
        <p:spPr>
          <a:xfrm>
            <a:off x="1219200" y="0"/>
            <a:ext cx="7677150" cy="914400"/>
          </a:xfrm>
        </p:spPr>
        <p:txBody>
          <a:bodyPr/>
          <a:lstStyle/>
          <a:p>
            <a:r>
              <a:rPr lang="en-US"/>
              <a:t>RF Frequency Feedback /  Energy Stability</a:t>
            </a:r>
          </a:p>
        </p:txBody>
      </p:sp>
      <p:sp>
        <p:nvSpPr>
          <p:cNvPr id="1567747" name="Rectangle 3"/>
          <p:cNvSpPr>
            <a:spLocks noGrp="1" noChangeArrowheads="1"/>
          </p:cNvSpPr>
          <p:nvPr>
            <p:ph type="body" idx="1"/>
          </p:nvPr>
        </p:nvSpPr>
        <p:spPr>
          <a:xfrm>
            <a:off x="0" y="1366838"/>
            <a:ext cx="3451225" cy="4805362"/>
          </a:xfrm>
        </p:spPr>
        <p:txBody>
          <a:bodyPr/>
          <a:lstStyle/>
          <a:p>
            <a:pPr>
              <a:lnSpc>
                <a:spcPct val="75000"/>
              </a:lnSpc>
            </a:pPr>
            <a:r>
              <a:rPr lang="en-US" sz="2000" dirty="0"/>
              <a:t>Circumference of ring changes (temperature inside/outside, tides, water levels, seasons, differential magnet saturation, …)</a:t>
            </a:r>
          </a:p>
          <a:p>
            <a:pPr>
              <a:lnSpc>
                <a:spcPct val="75000"/>
              </a:lnSpc>
            </a:pPr>
            <a:r>
              <a:rPr lang="en-US" sz="2000" dirty="0"/>
              <a:t>RF keeps frequency fixed – beam energy will change</a:t>
            </a:r>
          </a:p>
          <a:p>
            <a:pPr>
              <a:lnSpc>
                <a:spcPct val="75000"/>
              </a:lnSpc>
            </a:pPr>
            <a:r>
              <a:rPr lang="en-US" sz="2000" dirty="0"/>
              <a:t>Instead measure dispersion trajectory and correct frequency (at ALS once a second)</a:t>
            </a:r>
          </a:p>
          <a:p>
            <a:pPr>
              <a:lnSpc>
                <a:spcPct val="75000"/>
              </a:lnSpc>
            </a:pPr>
            <a:r>
              <a:rPr lang="en-US" sz="2000" dirty="0"/>
              <a:t>Can see characteristic frequencies of all the effects in FFT (8h, 12h, 24h, 1 year)</a:t>
            </a:r>
          </a:p>
          <a:p>
            <a:pPr>
              <a:lnSpc>
                <a:spcPct val="75000"/>
              </a:lnSpc>
            </a:pPr>
            <a:r>
              <a:rPr lang="en-US" sz="2000" dirty="0"/>
              <a:t>Verified energy stability (a few 10</a:t>
            </a:r>
            <a:r>
              <a:rPr lang="en-US" sz="2000" baseline="30000" dirty="0"/>
              <a:t>-5</a:t>
            </a:r>
            <a:r>
              <a:rPr lang="en-US" sz="2000" dirty="0"/>
              <a:t>) with resonant depolarization</a:t>
            </a:r>
          </a:p>
        </p:txBody>
      </p:sp>
      <p:pic>
        <p:nvPicPr>
          <p:cNvPr id="1567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5525" y="1328738"/>
            <a:ext cx="5578475" cy="454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 name="Footer Placeholder 4"/>
          <p:cNvSpPr>
            <a:spLocks noGrp="1"/>
          </p:cNvSpPr>
          <p:nvPr>
            <p:ph type="ftr" sz="quarter" idx="3"/>
          </p:nvPr>
        </p:nvSpPr>
        <p:spPr>
          <a:xfrm>
            <a:off x="3048000" y="6155419"/>
            <a:ext cx="2895600" cy="365125"/>
          </a:xfrm>
          <a:prstGeom prst="rect">
            <a:avLst/>
          </a:prstGeom>
        </p:spPr>
        <p:txBody>
          <a:bodyPr vert="horz" lIns="91440" tIns="45720" rIns="91440" bIns="45720" rtlCol="0" anchor="ctr"/>
          <a:lstStyle>
            <a:lvl1pPr algn="ctr">
              <a:defRPr sz="1200" b="0" i="0" cap="all">
                <a:solidFill>
                  <a:schemeClr val="tx1">
                    <a:tint val="75000"/>
                  </a:schemeClr>
                </a:solidFill>
                <a:uFillTx/>
                <a:latin typeface="Calibri"/>
                <a:cs typeface="Calibri"/>
              </a:defRPr>
            </a:lvl1pPr>
          </a:lstStyle>
          <a:p>
            <a:r>
              <a:rPr lang="en-US" dirty="0" smtClean="0">
                <a:uFillTx/>
              </a:rPr>
              <a:t>HBLS workshop, 4/26/17</a:t>
            </a:r>
          </a:p>
        </p:txBody>
      </p:sp>
      <p:sp>
        <p:nvSpPr>
          <p:cNvPr id="9" name="Slide Number Placeholder 3"/>
          <p:cNvSpPr>
            <a:spLocks noGrp="1"/>
          </p:cNvSpPr>
          <p:nvPr>
            <p:ph type="sldNum" sz="quarter" idx="4"/>
          </p:nvPr>
        </p:nvSpPr>
        <p:spPr>
          <a:xfrm>
            <a:off x="3429000" y="6340475"/>
            <a:ext cx="2133600" cy="365125"/>
          </a:xfrm>
          <a:prstGeom prst="rect">
            <a:avLst/>
          </a:prstGeom>
        </p:spPr>
        <p:txBody>
          <a:bodyPr vert="horz" lIns="91440" tIns="45720" rIns="91440" bIns="45720" rtlCol="0" anchor="ctr"/>
          <a:lstStyle>
            <a:lvl1pPr algn="ctr">
              <a:defRPr sz="1200">
                <a:solidFill>
                  <a:schemeClr val="tx1">
                    <a:tint val="75000"/>
                  </a:schemeClr>
                </a:solidFill>
                <a:uFillTx/>
                <a:latin typeface="Calibri"/>
                <a:cs typeface="Calibri"/>
              </a:defRPr>
            </a:lvl1pPr>
          </a:lstStyle>
          <a:p>
            <a:fld id="{668EFF3A-9903-FC4F-99F2-8A79E0BD1D46}" type="slidenum">
              <a:rPr lang="en-US" smtClean="0">
                <a:uFillTx/>
              </a:rPr>
              <a:pPr/>
              <a:t>27</a:t>
            </a:fld>
            <a:endParaRPr lang="en-US" dirty="0">
              <a:uFillTx/>
            </a:endParaRPr>
          </a:p>
        </p:txBody>
      </p:sp>
    </p:spTree>
    <p:extLst>
      <p:ext uri="{BB962C8B-B14F-4D97-AF65-F5344CB8AC3E}">
        <p14:creationId xmlns:p14="http://schemas.microsoft.com/office/powerpoint/2010/main" val="107912619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9794" name="Rectangle 2"/>
          <p:cNvSpPr>
            <a:spLocks noGrp="1" noChangeArrowheads="1"/>
          </p:cNvSpPr>
          <p:nvPr>
            <p:ph type="title"/>
          </p:nvPr>
        </p:nvSpPr>
        <p:spPr>
          <a:xfrm>
            <a:off x="736600" y="2179638"/>
            <a:ext cx="7772400" cy="1144587"/>
          </a:xfrm>
          <a:noFill/>
          <a:ln/>
        </p:spPr>
        <p:txBody>
          <a:bodyPr lIns="93662" tIns="46038" rIns="93662" bIns="46038"/>
          <a:lstStyle/>
          <a:p>
            <a:r>
              <a:rPr lang="en-US" sz="3400" i="1">
                <a:effectLst>
                  <a:outerShdw blurRad="38100" dist="38100" dir="2700000" algn="tl">
                    <a:srgbClr val="DDDDDD"/>
                  </a:outerShdw>
                </a:effectLst>
              </a:rPr>
              <a:t/>
            </a:r>
            <a:br>
              <a:rPr lang="en-US" sz="3400" i="1">
                <a:effectLst>
                  <a:outerShdw blurRad="38100" dist="38100" dir="2700000" algn="tl">
                    <a:srgbClr val="DDDDDD"/>
                  </a:outerShdw>
                </a:effectLst>
              </a:rPr>
            </a:br>
            <a:endParaRPr lang="en-US" sz="3400" i="1">
              <a:effectLst>
                <a:outerShdw blurRad="38100" dist="38100" dir="2700000" algn="tl">
                  <a:srgbClr val="DDDDDD"/>
                </a:outerShdw>
              </a:effectLst>
            </a:endParaRPr>
          </a:p>
        </p:txBody>
      </p:sp>
      <p:sp>
        <p:nvSpPr>
          <p:cNvPr id="1569795" name="Rectangle 3"/>
          <p:cNvSpPr>
            <a:spLocks noChangeArrowheads="1"/>
          </p:cNvSpPr>
          <p:nvPr/>
        </p:nvSpPr>
        <p:spPr bwMode="auto">
          <a:xfrm>
            <a:off x="2074863" y="209550"/>
            <a:ext cx="6088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2400"/>
              <a:t>Energy calibration (resonant depolarization)</a:t>
            </a:r>
          </a:p>
        </p:txBody>
      </p:sp>
      <p:sp>
        <p:nvSpPr>
          <p:cNvPr id="1569796" name="Text Box 4"/>
          <p:cNvSpPr txBox="1">
            <a:spLocks noChangeArrowheads="1"/>
          </p:cNvSpPr>
          <p:nvPr/>
        </p:nvSpPr>
        <p:spPr bwMode="auto">
          <a:xfrm>
            <a:off x="3608388" y="3670300"/>
            <a:ext cx="5535612"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buFontTx/>
              <a:buChar char="•"/>
            </a:pPr>
            <a:r>
              <a:rPr lang="en-US" sz="1800"/>
              <a:t> </a:t>
            </a:r>
            <a:r>
              <a:rPr lang="en-US"/>
              <a:t>High precision measurement of beam energy is relatively simple at low energy light sources like ALS</a:t>
            </a:r>
          </a:p>
          <a:p>
            <a:pPr eaLnBrk="0" hangingPunct="0">
              <a:buFontTx/>
              <a:buChar char="•"/>
            </a:pPr>
            <a:r>
              <a:rPr lang="en-US"/>
              <a:t> Allows some conclusions about long term orbit/magnet/ground plate stability</a:t>
            </a:r>
          </a:p>
          <a:p>
            <a:pPr eaLnBrk="0" hangingPunct="0">
              <a:buFontTx/>
              <a:buChar char="•"/>
            </a:pPr>
            <a:r>
              <a:rPr lang="en-US"/>
              <a:t> Implemented rf-frequency feedback at ALS and verified it with energy measurements</a:t>
            </a:r>
          </a:p>
          <a:p>
            <a:pPr eaLnBrk="0" hangingPunct="0">
              <a:buFontTx/>
              <a:buChar char="•"/>
            </a:pPr>
            <a:r>
              <a:rPr lang="en-US"/>
              <a:t>Some radiation standards applications require extreme stability (example: BESSY)</a:t>
            </a:r>
          </a:p>
        </p:txBody>
      </p:sp>
      <p:sp>
        <p:nvSpPr>
          <p:cNvPr id="1569797" name="Rectangle 5"/>
          <p:cNvSpPr>
            <a:spLocks noChangeArrowheads="1"/>
          </p:cNvSpPr>
          <p:nvPr/>
        </p:nvSpPr>
        <p:spPr bwMode="auto">
          <a:xfrm>
            <a:off x="1828800" y="242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569798" name="Rectangle 6"/>
          <p:cNvSpPr>
            <a:spLocks noChangeArrowheads="1"/>
          </p:cNvSpPr>
          <p:nvPr/>
        </p:nvSpPr>
        <p:spPr bwMode="auto">
          <a:xfrm>
            <a:off x="2090738" y="895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graphicFrame>
        <p:nvGraphicFramePr>
          <p:cNvPr id="1569799" name="Object 7"/>
          <p:cNvGraphicFramePr>
            <a:graphicFrameLocks noChangeAspect="1"/>
          </p:cNvGraphicFramePr>
          <p:nvPr/>
        </p:nvGraphicFramePr>
        <p:xfrm>
          <a:off x="376238" y="1133475"/>
          <a:ext cx="2614612" cy="2670175"/>
        </p:xfrm>
        <a:graphic>
          <a:graphicData uri="http://schemas.openxmlformats.org/presentationml/2006/ole">
            <mc:AlternateContent xmlns:mc="http://schemas.openxmlformats.org/markup-compatibility/2006">
              <mc:Choice xmlns:v="urn:schemas-microsoft-com:vml" Requires="v">
                <p:oleObj spid="_x0000_s97359" name="Picture" r:id="rId4" imgW="3724275" imgH="3800475" progId="Word.Picture.8">
                  <p:embed/>
                </p:oleObj>
              </mc:Choice>
              <mc:Fallback>
                <p:oleObj name="Picture" r:id="rId4" imgW="3724275" imgH="3800475"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238" y="1133475"/>
                        <a:ext cx="2614612"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69800" name="Rectangle 8"/>
          <p:cNvSpPr>
            <a:spLocks noChangeArrowheads="1"/>
          </p:cNvSpPr>
          <p:nvPr/>
        </p:nvSpPr>
        <p:spPr bwMode="auto">
          <a:xfrm>
            <a:off x="2000250" y="1252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graphicFrame>
        <p:nvGraphicFramePr>
          <p:cNvPr id="1569801" name="Object 9"/>
          <p:cNvGraphicFramePr>
            <a:graphicFrameLocks noChangeAspect="1"/>
          </p:cNvGraphicFramePr>
          <p:nvPr/>
        </p:nvGraphicFramePr>
        <p:xfrm>
          <a:off x="3289300" y="1114425"/>
          <a:ext cx="3098800" cy="2624138"/>
        </p:xfrm>
        <a:graphic>
          <a:graphicData uri="http://schemas.openxmlformats.org/presentationml/2006/ole">
            <mc:AlternateContent xmlns:mc="http://schemas.openxmlformats.org/markup-compatibility/2006">
              <mc:Choice xmlns:v="urn:schemas-microsoft-com:vml" Requires="v">
                <p:oleObj spid="_x0000_s97360" r:id="rId6" imgW="3857625" imgH="3267075" progId="Word.Picture.8">
                  <p:embed/>
                </p:oleObj>
              </mc:Choice>
              <mc:Fallback>
                <p:oleObj r:id="rId6" imgW="3857625" imgH="3267075" progId="Word.Picture.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9300" y="1114425"/>
                        <a:ext cx="3098800"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69802" name="Rectangle 10"/>
          <p:cNvSpPr>
            <a:spLocks noChangeArrowheads="1"/>
          </p:cNvSpPr>
          <p:nvPr/>
        </p:nvSpPr>
        <p:spPr bwMode="auto">
          <a:xfrm>
            <a:off x="2095500" y="1728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graphicFrame>
        <p:nvGraphicFramePr>
          <p:cNvPr id="1569803" name="Object 11"/>
          <p:cNvGraphicFramePr>
            <a:graphicFrameLocks noChangeAspect="1"/>
          </p:cNvGraphicFramePr>
          <p:nvPr/>
        </p:nvGraphicFramePr>
        <p:xfrm>
          <a:off x="6529388" y="1316038"/>
          <a:ext cx="2614612" cy="1795462"/>
        </p:xfrm>
        <a:graphic>
          <a:graphicData uri="http://schemas.openxmlformats.org/presentationml/2006/ole">
            <mc:AlternateContent xmlns:mc="http://schemas.openxmlformats.org/markup-compatibility/2006">
              <mc:Choice xmlns:v="urn:schemas-microsoft-com:vml" Requires="v">
                <p:oleObj spid="_x0000_s97361" r:id="rId8" imgW="3714750" imgH="2552700" progId="Word.Picture.8">
                  <p:embed/>
                </p:oleObj>
              </mc:Choice>
              <mc:Fallback>
                <p:oleObj r:id="rId8" imgW="3714750" imgH="2552700" progId="Word.Picture.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29388" y="1316038"/>
                        <a:ext cx="2614612" cy="179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69804" name="Rectangle 12"/>
          <p:cNvSpPr>
            <a:spLocks noChangeArrowheads="1"/>
          </p:cNvSpPr>
          <p:nvPr/>
        </p:nvSpPr>
        <p:spPr bwMode="auto">
          <a:xfrm>
            <a:off x="1909763" y="2038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graphicFrame>
        <p:nvGraphicFramePr>
          <p:cNvPr id="1569805" name="Object 13"/>
          <p:cNvGraphicFramePr>
            <a:graphicFrameLocks noChangeAspect="1"/>
          </p:cNvGraphicFramePr>
          <p:nvPr/>
        </p:nvGraphicFramePr>
        <p:xfrm>
          <a:off x="404813" y="3917950"/>
          <a:ext cx="3198812" cy="1670050"/>
        </p:xfrm>
        <a:graphic>
          <a:graphicData uri="http://schemas.openxmlformats.org/presentationml/2006/ole">
            <mc:AlternateContent xmlns:mc="http://schemas.openxmlformats.org/markup-compatibility/2006">
              <mc:Choice xmlns:v="urn:schemas-microsoft-com:vml" Requires="v">
                <p:oleObj spid="_x0000_s97362" name="Picture" r:id="rId10" imgW="3990975" imgH="2085975" progId="Word.Picture.8">
                  <p:embed/>
                </p:oleObj>
              </mc:Choice>
              <mc:Fallback>
                <p:oleObj name="Picture" r:id="rId10" imgW="3990975" imgH="2085975" progId="Word.Picture.8">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4813" y="3917950"/>
                        <a:ext cx="3198812" cy="167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Footer Placeholder 4"/>
          <p:cNvSpPr>
            <a:spLocks noGrp="1"/>
          </p:cNvSpPr>
          <p:nvPr>
            <p:ph type="ftr" sz="quarter" idx="3"/>
          </p:nvPr>
        </p:nvSpPr>
        <p:spPr>
          <a:xfrm>
            <a:off x="3048000" y="6155419"/>
            <a:ext cx="2895600" cy="365125"/>
          </a:xfrm>
          <a:prstGeom prst="rect">
            <a:avLst/>
          </a:prstGeom>
        </p:spPr>
        <p:txBody>
          <a:bodyPr vert="horz" lIns="91440" tIns="45720" rIns="91440" bIns="45720" rtlCol="0" anchor="ctr"/>
          <a:lstStyle>
            <a:lvl1pPr algn="ctr">
              <a:defRPr sz="1200" b="0" i="0" cap="all">
                <a:solidFill>
                  <a:schemeClr val="tx1">
                    <a:tint val="75000"/>
                  </a:schemeClr>
                </a:solidFill>
                <a:uFillTx/>
                <a:latin typeface="Calibri"/>
                <a:cs typeface="Calibri"/>
              </a:defRPr>
            </a:lvl1pPr>
          </a:lstStyle>
          <a:p>
            <a:r>
              <a:rPr lang="en-US" dirty="0" smtClean="0">
                <a:uFillTx/>
              </a:rPr>
              <a:t>HBLS workshop, 4/26/17</a:t>
            </a:r>
          </a:p>
        </p:txBody>
      </p:sp>
      <p:sp>
        <p:nvSpPr>
          <p:cNvPr id="18" name="Slide Number Placeholder 3"/>
          <p:cNvSpPr>
            <a:spLocks noGrp="1"/>
          </p:cNvSpPr>
          <p:nvPr>
            <p:ph type="sldNum" sz="quarter" idx="4"/>
          </p:nvPr>
        </p:nvSpPr>
        <p:spPr>
          <a:xfrm>
            <a:off x="3429000" y="6340475"/>
            <a:ext cx="2133600" cy="365125"/>
          </a:xfrm>
          <a:prstGeom prst="rect">
            <a:avLst/>
          </a:prstGeom>
        </p:spPr>
        <p:txBody>
          <a:bodyPr vert="horz" lIns="91440" tIns="45720" rIns="91440" bIns="45720" rtlCol="0" anchor="ctr"/>
          <a:lstStyle>
            <a:lvl1pPr algn="ctr">
              <a:defRPr sz="1200">
                <a:solidFill>
                  <a:schemeClr val="tx1">
                    <a:tint val="75000"/>
                  </a:schemeClr>
                </a:solidFill>
                <a:uFillTx/>
                <a:latin typeface="Calibri"/>
                <a:cs typeface="Calibri"/>
              </a:defRPr>
            </a:lvl1pPr>
          </a:lstStyle>
          <a:p>
            <a:fld id="{668EFF3A-9903-FC4F-99F2-8A79E0BD1D46}" type="slidenum">
              <a:rPr lang="en-US" smtClean="0">
                <a:uFillTx/>
              </a:rPr>
              <a:pPr/>
              <a:t>28</a:t>
            </a:fld>
            <a:endParaRPr lang="en-US" dirty="0">
              <a:uFillTx/>
            </a:endParaRPr>
          </a:p>
        </p:txBody>
      </p:sp>
    </p:spTree>
    <p:extLst>
      <p:ext uri="{BB962C8B-B14F-4D97-AF65-F5344CB8AC3E}">
        <p14:creationId xmlns:p14="http://schemas.microsoft.com/office/powerpoint/2010/main" val="5587568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r>
              <a:rPr lang="en-US" sz="3600" dirty="0" smtClean="0"/>
              <a:t>Long Term Stability (with Feedback)</a:t>
            </a:r>
          </a:p>
        </p:txBody>
      </p:sp>
      <p:sp>
        <p:nvSpPr>
          <p:cNvPr id="45060" name="Rectangle 3"/>
          <p:cNvSpPr>
            <a:spLocks noGrp="1" noChangeArrowheads="1"/>
          </p:cNvSpPr>
          <p:nvPr>
            <p:ph idx="1"/>
          </p:nvPr>
        </p:nvSpPr>
        <p:spPr>
          <a:xfrm>
            <a:off x="457200" y="3170237"/>
            <a:ext cx="8229600" cy="3078163"/>
          </a:xfrm>
        </p:spPr>
        <p:txBody>
          <a:bodyPr/>
          <a:lstStyle/>
          <a:p>
            <a:pPr>
              <a:lnSpc>
                <a:spcPct val="80000"/>
              </a:lnSpc>
            </a:pPr>
            <a:r>
              <a:rPr lang="en-US" sz="2400" dirty="0" smtClean="0">
                <a:solidFill>
                  <a:srgbClr val="00B050"/>
                </a:solidFill>
              </a:rPr>
              <a:t>Top-off greatly improves the mid- and long-term stability </a:t>
            </a:r>
            <a:r>
              <a:rPr lang="en-US" sz="2400" dirty="0" smtClean="0"/>
              <a:t>(also for user </a:t>
            </a:r>
            <a:r>
              <a:rPr lang="en-US" sz="2400" dirty="0" err="1" smtClean="0"/>
              <a:t>beamline</a:t>
            </a:r>
            <a:r>
              <a:rPr lang="en-US" sz="2400" dirty="0" smtClean="0"/>
              <a:t> optics)</a:t>
            </a:r>
          </a:p>
          <a:p>
            <a:pPr lvl="1">
              <a:lnSpc>
                <a:spcPct val="80000"/>
              </a:lnSpc>
            </a:pPr>
            <a:r>
              <a:rPr lang="en-US" sz="2400" dirty="0" smtClean="0"/>
              <a:t>It does present some additional challenges in form of injection transients, however, currently the benefits greatly outweigh those.</a:t>
            </a:r>
          </a:p>
          <a:p>
            <a:pPr lvl="1">
              <a:lnSpc>
                <a:spcPct val="80000"/>
              </a:lnSpc>
            </a:pPr>
            <a:r>
              <a:rPr lang="en-US" sz="2400" dirty="0" smtClean="0"/>
              <a:t>Injection transients can be improved with better injection element design (magnets and </a:t>
            </a:r>
            <a:r>
              <a:rPr lang="en-US" sz="2400" dirty="0" err="1" smtClean="0"/>
              <a:t>pulsers</a:t>
            </a:r>
            <a:r>
              <a:rPr lang="en-US" sz="2400" dirty="0" smtClean="0"/>
              <a:t>), use of transverse </a:t>
            </a:r>
            <a:r>
              <a:rPr lang="en-US" sz="2400" dirty="0" err="1" smtClean="0"/>
              <a:t>multibunch</a:t>
            </a:r>
            <a:r>
              <a:rPr lang="en-US" sz="2400" dirty="0" smtClean="0"/>
              <a:t> feedbacks, or use of </a:t>
            </a:r>
            <a:r>
              <a:rPr lang="en-US" sz="2400" dirty="0" err="1" smtClean="0"/>
              <a:t>multipoles</a:t>
            </a:r>
            <a:r>
              <a:rPr lang="en-US" sz="2400" dirty="0" smtClean="0"/>
              <a:t> as injection kickers</a:t>
            </a:r>
          </a:p>
        </p:txBody>
      </p:sp>
      <p:pic>
        <p:nvPicPr>
          <p:cNvPr id="45061" name="Picture 4"/>
          <p:cNvPicPr>
            <a:picLocks noChangeAspect="1" noChangeArrowheads="1"/>
          </p:cNvPicPr>
          <p:nvPr/>
        </p:nvPicPr>
        <p:blipFill>
          <a:blip r:embed="rId2" cstate="print"/>
          <a:srcRect/>
          <a:stretch>
            <a:fillRect/>
          </a:stretch>
        </p:blipFill>
        <p:spPr bwMode="auto">
          <a:xfrm>
            <a:off x="261938" y="1008063"/>
            <a:ext cx="2482850" cy="1539875"/>
          </a:xfrm>
          <a:prstGeom prst="rect">
            <a:avLst/>
          </a:prstGeom>
          <a:noFill/>
          <a:ln w="12700">
            <a:noFill/>
            <a:miter lim="800000"/>
            <a:headEnd/>
            <a:tailEnd/>
          </a:ln>
        </p:spPr>
      </p:pic>
      <p:pic>
        <p:nvPicPr>
          <p:cNvPr id="45062" name="Picture 5"/>
          <p:cNvPicPr>
            <a:picLocks noChangeAspect="1" noChangeArrowheads="1"/>
          </p:cNvPicPr>
          <p:nvPr/>
        </p:nvPicPr>
        <p:blipFill>
          <a:blip r:embed="rId3" cstate="print"/>
          <a:srcRect/>
          <a:stretch>
            <a:fillRect/>
          </a:stretch>
        </p:blipFill>
        <p:spPr bwMode="auto">
          <a:xfrm>
            <a:off x="2819400" y="1001713"/>
            <a:ext cx="2482850" cy="1539875"/>
          </a:xfrm>
          <a:prstGeom prst="rect">
            <a:avLst/>
          </a:prstGeom>
          <a:noFill/>
          <a:ln w="12700">
            <a:noFill/>
            <a:miter lim="800000"/>
            <a:headEnd/>
            <a:tailEnd/>
          </a:ln>
        </p:spPr>
      </p:pic>
      <p:pic>
        <p:nvPicPr>
          <p:cNvPr id="45063" name="Picture 6" descr="fast_transients_case2"/>
          <p:cNvPicPr>
            <a:picLocks noChangeAspect="1" noChangeArrowheads="1"/>
          </p:cNvPicPr>
          <p:nvPr/>
        </p:nvPicPr>
        <p:blipFill>
          <a:blip r:embed="rId4" cstate="print"/>
          <a:srcRect/>
          <a:stretch>
            <a:fillRect/>
          </a:stretch>
        </p:blipFill>
        <p:spPr bwMode="auto">
          <a:xfrm>
            <a:off x="5389563" y="1020763"/>
            <a:ext cx="1978025" cy="1482725"/>
          </a:xfrm>
          <a:prstGeom prst="rect">
            <a:avLst/>
          </a:prstGeom>
          <a:noFill/>
          <a:ln w="9525">
            <a:noFill/>
            <a:miter lim="800000"/>
            <a:headEnd/>
            <a:tailEnd/>
          </a:ln>
        </p:spPr>
      </p:pic>
      <p:pic>
        <p:nvPicPr>
          <p:cNvPr id="45064" name="Picture 7" descr="fullsine_trans_comp2"/>
          <p:cNvPicPr>
            <a:picLocks noChangeAspect="1" noChangeArrowheads="1"/>
          </p:cNvPicPr>
          <p:nvPr/>
        </p:nvPicPr>
        <p:blipFill>
          <a:blip r:embed="rId5" cstate="print"/>
          <a:srcRect/>
          <a:stretch>
            <a:fillRect/>
          </a:stretch>
        </p:blipFill>
        <p:spPr bwMode="auto">
          <a:xfrm>
            <a:off x="7196138" y="1052513"/>
            <a:ext cx="1947862" cy="1460500"/>
          </a:xfrm>
          <a:prstGeom prst="rect">
            <a:avLst/>
          </a:prstGeom>
          <a:noFill/>
          <a:ln w="9525">
            <a:noFill/>
            <a:miter lim="800000"/>
            <a:headEnd/>
            <a:tailEnd/>
          </a:ln>
        </p:spPr>
      </p:pic>
      <p:sp>
        <p:nvSpPr>
          <p:cNvPr id="45065" name="Text Box 8"/>
          <p:cNvSpPr txBox="1">
            <a:spLocks noChangeArrowheads="1"/>
          </p:cNvSpPr>
          <p:nvPr/>
        </p:nvSpPr>
        <p:spPr bwMode="auto">
          <a:xfrm>
            <a:off x="419100" y="2547938"/>
            <a:ext cx="4670425" cy="338554"/>
          </a:xfrm>
          <a:prstGeom prst="rect">
            <a:avLst/>
          </a:prstGeom>
          <a:noFill/>
          <a:ln w="12700">
            <a:noFill/>
            <a:miter lim="800000"/>
            <a:headEnd/>
            <a:tailEnd/>
          </a:ln>
        </p:spPr>
        <p:txBody>
          <a:bodyPr>
            <a:spAutoFit/>
          </a:bodyPr>
          <a:lstStyle/>
          <a:p>
            <a:r>
              <a:rPr lang="en-US" sz="1600" dirty="0"/>
              <a:t>ALS: mid term orbit stability (</a:t>
            </a:r>
            <a:r>
              <a:rPr lang="en-US" sz="1600" dirty="0" err="1"/>
              <a:t>with+w</a:t>
            </a:r>
            <a:r>
              <a:rPr lang="en-US" sz="1600" dirty="0"/>
              <a:t>/o Top-off)</a:t>
            </a:r>
          </a:p>
        </p:txBody>
      </p:sp>
      <p:sp>
        <p:nvSpPr>
          <p:cNvPr id="45066" name="Text Box 9"/>
          <p:cNvSpPr txBox="1">
            <a:spLocks noChangeArrowheads="1"/>
          </p:cNvSpPr>
          <p:nvPr/>
        </p:nvSpPr>
        <p:spPr bwMode="auto">
          <a:xfrm>
            <a:off x="5627688" y="2559050"/>
            <a:ext cx="3440365" cy="338554"/>
          </a:xfrm>
          <a:prstGeom prst="rect">
            <a:avLst/>
          </a:prstGeom>
          <a:noFill/>
          <a:ln w="12700">
            <a:noFill/>
            <a:miter lim="800000"/>
            <a:headEnd/>
            <a:tailEnd/>
          </a:ln>
        </p:spPr>
        <p:txBody>
          <a:bodyPr wrap="none">
            <a:spAutoFit/>
          </a:bodyPr>
          <a:lstStyle/>
          <a:p>
            <a:r>
              <a:rPr lang="en-US" sz="1600"/>
              <a:t>ALS: injection transients (fast+slow)</a:t>
            </a:r>
          </a:p>
        </p:txBody>
      </p:sp>
      <p:sp>
        <p:nvSpPr>
          <p:cNvPr id="11" name="Footer Placeholder 4"/>
          <p:cNvSpPr>
            <a:spLocks noGrp="1"/>
          </p:cNvSpPr>
          <p:nvPr>
            <p:ph type="ftr" sz="quarter" idx="3"/>
          </p:nvPr>
        </p:nvSpPr>
        <p:spPr>
          <a:xfrm>
            <a:off x="3048000" y="6155419"/>
            <a:ext cx="2895600" cy="365125"/>
          </a:xfrm>
          <a:prstGeom prst="rect">
            <a:avLst/>
          </a:prstGeom>
        </p:spPr>
        <p:txBody>
          <a:bodyPr vert="horz" lIns="91440" tIns="45720" rIns="91440" bIns="45720" rtlCol="0" anchor="ctr"/>
          <a:lstStyle>
            <a:lvl1pPr algn="ctr">
              <a:defRPr sz="1200" b="0" i="0" cap="all">
                <a:solidFill>
                  <a:schemeClr val="tx1">
                    <a:tint val="75000"/>
                  </a:schemeClr>
                </a:solidFill>
                <a:uFillTx/>
                <a:latin typeface="Calibri"/>
                <a:cs typeface="Calibri"/>
              </a:defRPr>
            </a:lvl1pPr>
          </a:lstStyle>
          <a:p>
            <a:r>
              <a:rPr lang="en-US" dirty="0" smtClean="0">
                <a:uFillTx/>
              </a:rPr>
              <a:t>HBLS workshop, 4/26/17</a:t>
            </a:r>
          </a:p>
        </p:txBody>
      </p:sp>
      <p:sp>
        <p:nvSpPr>
          <p:cNvPr id="12" name="Slide Number Placeholder 3"/>
          <p:cNvSpPr>
            <a:spLocks noGrp="1"/>
          </p:cNvSpPr>
          <p:nvPr>
            <p:ph type="sldNum" sz="quarter" idx="4"/>
          </p:nvPr>
        </p:nvSpPr>
        <p:spPr>
          <a:xfrm>
            <a:off x="3429000" y="6340475"/>
            <a:ext cx="2133600" cy="365125"/>
          </a:xfrm>
          <a:prstGeom prst="rect">
            <a:avLst/>
          </a:prstGeom>
        </p:spPr>
        <p:txBody>
          <a:bodyPr vert="horz" lIns="91440" tIns="45720" rIns="91440" bIns="45720" rtlCol="0" anchor="ctr"/>
          <a:lstStyle>
            <a:lvl1pPr algn="ctr">
              <a:defRPr sz="1200">
                <a:solidFill>
                  <a:schemeClr val="tx1">
                    <a:tint val="75000"/>
                  </a:schemeClr>
                </a:solidFill>
                <a:uFillTx/>
                <a:latin typeface="Calibri"/>
                <a:cs typeface="Calibri"/>
              </a:defRPr>
            </a:lvl1pPr>
          </a:lstStyle>
          <a:p>
            <a:fld id="{668EFF3A-9903-FC4F-99F2-8A79E0BD1D46}" type="slidenum">
              <a:rPr lang="en-US" smtClean="0">
                <a:uFillTx/>
              </a:rPr>
              <a:pPr/>
              <a:t>29</a:t>
            </a:fld>
            <a:endParaRPr lang="en-US" dirty="0">
              <a:uFillTx/>
            </a:endParaRPr>
          </a:p>
        </p:txBody>
      </p:sp>
    </p:spTree>
    <p:extLst>
      <p:ext uri="{BB962C8B-B14F-4D97-AF65-F5344CB8AC3E}">
        <p14:creationId xmlns:p14="http://schemas.microsoft.com/office/powerpoint/2010/main" val="2094695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5"/>
          <p:cNvSpPr txBox="1">
            <a:spLocks noChangeArrowheads="1"/>
          </p:cNvSpPr>
          <p:nvPr/>
        </p:nvSpPr>
        <p:spPr bwMode="auto">
          <a:xfrm>
            <a:off x="4210050" y="2589213"/>
            <a:ext cx="4933950"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MS PGothic" charset="0"/>
                <a:cs typeface="MS PGothic" charset="0"/>
              </a:defRPr>
            </a:lvl1pPr>
            <a:lvl2pPr marL="742950" indent="-28575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MS PGothic" charset="0"/>
                <a:cs typeface="MS PGothic" charset="0"/>
              </a:defRPr>
            </a:lvl2pPr>
            <a:lvl3pPr marL="11430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MS PGothic" charset="0"/>
                <a:cs typeface="MS PGothic" charset="0"/>
              </a:defRPr>
            </a:lvl3pPr>
            <a:lvl4pPr marL="16002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MS PGothic" charset="0"/>
                <a:cs typeface="MS PGothic" charset="0"/>
              </a:defRPr>
            </a:lvl4pPr>
            <a:lvl5pPr marL="20574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MS PGothic" charset="0"/>
                <a:cs typeface="MS PGothic" charset="0"/>
              </a:defRPr>
            </a:lvl9pPr>
          </a:lstStyle>
          <a:p>
            <a:pPr eaLnBrk="1" hangingPunct="1">
              <a:spcBef>
                <a:spcPts val="500"/>
              </a:spcBef>
              <a:buClr>
                <a:srgbClr val="00279F"/>
              </a:buClr>
              <a:buFont typeface="Arial" charset="0"/>
              <a:buChar char="•"/>
            </a:pPr>
            <a:r>
              <a:rPr lang="en-US" sz="2000" b="1" dirty="0">
                <a:solidFill>
                  <a:srgbClr val="00279F"/>
                </a:solidFill>
              </a:rPr>
              <a:t>All of those requirements relate back into stability requirements for beam position + angle, beamsize + emittance, beam energy, beam energy spread, …</a:t>
            </a:r>
          </a:p>
          <a:p>
            <a:pPr eaLnBrk="1" hangingPunct="1">
              <a:spcBef>
                <a:spcPts val="500"/>
              </a:spcBef>
              <a:buClr>
                <a:srgbClr val="00279F"/>
              </a:buClr>
              <a:buFont typeface="Arial" charset="0"/>
              <a:buChar char="•"/>
            </a:pPr>
            <a:r>
              <a:rPr lang="en-US" sz="2000" b="1" dirty="0">
                <a:solidFill>
                  <a:srgbClr val="00279F"/>
                </a:solidFill>
              </a:rPr>
              <a:t>Often stability can be more important to SR users than </a:t>
            </a:r>
            <a:r>
              <a:rPr lang="en-US" sz="2000" b="1" dirty="0" err="1">
                <a:solidFill>
                  <a:srgbClr val="00279F"/>
                </a:solidFill>
              </a:rPr>
              <a:t>brightness+flux</a:t>
            </a:r>
            <a:endParaRPr lang="en-US" sz="2000" b="1" dirty="0">
              <a:solidFill>
                <a:srgbClr val="00279F"/>
              </a:solidFill>
            </a:endParaRPr>
          </a:p>
          <a:p>
            <a:pPr eaLnBrk="1" hangingPunct="1">
              <a:spcBef>
                <a:spcPts val="500"/>
              </a:spcBef>
              <a:buClr>
                <a:srgbClr val="00279F"/>
              </a:buClr>
              <a:buFont typeface="Arial" charset="0"/>
              <a:buChar char="•"/>
            </a:pPr>
            <a:r>
              <a:rPr lang="en-US" sz="2000" b="1" dirty="0">
                <a:solidFill>
                  <a:srgbClr val="00279F"/>
                </a:solidFill>
              </a:rPr>
              <a:t>For current SR sources, this means for example submicron orbit stability (for </a:t>
            </a:r>
            <a:r>
              <a:rPr lang="en-US" sz="2000" b="1" dirty="0" smtClean="0">
                <a:solidFill>
                  <a:srgbClr val="00279F"/>
                </a:solidFill>
              </a:rPr>
              <a:t>DLSR </a:t>
            </a:r>
            <a:r>
              <a:rPr lang="en-US" sz="2000" b="1" dirty="0">
                <a:solidFill>
                  <a:srgbClr val="00279F"/>
                </a:solidFill>
              </a:rPr>
              <a:t>in both planes)</a:t>
            </a:r>
          </a:p>
        </p:txBody>
      </p:sp>
      <p:pic>
        <p:nvPicPr>
          <p:cNvPr id="12390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90600"/>
            <a:ext cx="4362450"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23908" name="Rectangle 8"/>
          <p:cNvSpPr>
            <a:spLocks noChangeArrowheads="1"/>
          </p:cNvSpPr>
          <p:nvPr/>
        </p:nvSpPr>
        <p:spPr bwMode="auto">
          <a:xfrm>
            <a:off x="7019925" y="2105025"/>
            <a:ext cx="1771650" cy="390525"/>
          </a:xfrm>
          <a:prstGeom prst="rect">
            <a:avLst/>
          </a:prstGeom>
          <a:solidFill>
            <a:srgbClr val="FFFFFF"/>
          </a:solidFill>
          <a:ln w="12600">
            <a:solidFill>
              <a:srgbClr val="FFFFFF"/>
            </a:solidFill>
            <a:miter lim="800000"/>
            <a:headEnd/>
            <a:tailEnd/>
          </a:ln>
        </p:spPr>
        <p:txBody>
          <a:bodyPr wrap="none" anchor="ctr"/>
          <a:lstStyle/>
          <a:p>
            <a:endParaRPr lang="en-US"/>
          </a:p>
        </p:txBody>
      </p:sp>
      <p:sp>
        <p:nvSpPr>
          <p:cNvPr id="123909" name="Rectangle 9"/>
          <p:cNvSpPr>
            <a:spLocks noChangeArrowheads="1"/>
          </p:cNvSpPr>
          <p:nvPr/>
        </p:nvSpPr>
        <p:spPr bwMode="auto">
          <a:xfrm>
            <a:off x="233363" y="2481263"/>
            <a:ext cx="3675062" cy="355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US" sz="2000" b="1">
                <a:solidFill>
                  <a:srgbClr val="00279F"/>
                </a:solidFill>
              </a:rPr>
              <a:t>Typical requirements of modern SR user experiments:</a:t>
            </a:r>
          </a:p>
        </p:txBody>
      </p:sp>
      <p:graphicFrame>
        <p:nvGraphicFramePr>
          <p:cNvPr id="5130" name="Group 10"/>
          <p:cNvGraphicFramePr>
            <a:graphicFrameLocks noGrp="1"/>
          </p:cNvGraphicFramePr>
          <p:nvPr/>
        </p:nvGraphicFramePr>
        <p:xfrm>
          <a:off x="0" y="3536950"/>
          <a:ext cx="4205288" cy="2444751"/>
        </p:xfrm>
        <a:graphic>
          <a:graphicData uri="http://schemas.openxmlformats.org/drawingml/2006/table">
            <a:tbl>
              <a:tblPr/>
              <a:tblGrid>
                <a:gridCol w="2103438"/>
                <a:gridCol w="2101850"/>
              </a:tblGrid>
              <a:tr h="508000">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1" i="0" u="none" strike="noStrike" cap="none" normalizeH="0" baseline="0" smtClean="0">
                          <a:ln>
                            <a:noFill/>
                          </a:ln>
                          <a:solidFill>
                            <a:srgbClr val="FFFFFF"/>
                          </a:solidFill>
                          <a:effectLst/>
                          <a:latin typeface="Arial" pitchFamily="34" charset="0"/>
                          <a:ea typeface="MS Gothic" pitchFamily="49" charset="-128"/>
                        </a:rPr>
                        <a:t>Measurement parameter</a:t>
                      </a:r>
                    </a:p>
                  </a:txBody>
                  <a:tcPr marT="10584" anchor="ctr"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lnTlToBr>
                      <a:noFill/>
                    </a:lnTlToBr>
                    <a:lnBlToTr>
                      <a:noFill/>
                    </a:lnBlToTr>
                    <a:solidFill>
                      <a:srgbClr val="618FFD"/>
                    </a:solid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1" i="0" u="none" strike="noStrike" cap="none" normalizeH="0" baseline="0" smtClean="0">
                          <a:ln>
                            <a:noFill/>
                          </a:ln>
                          <a:solidFill>
                            <a:srgbClr val="FFFFFF"/>
                          </a:solidFill>
                          <a:effectLst/>
                          <a:latin typeface="Arial" pitchFamily="34" charset="0"/>
                          <a:ea typeface="MS Gothic" pitchFamily="49" charset="-128"/>
                        </a:rPr>
                        <a:t>Stability Requirement</a:t>
                      </a:r>
                    </a:p>
                  </a:txBody>
                  <a:tcPr marT="10584" anchor="ctr"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lnTlToBr>
                      <a:noFill/>
                    </a:lnTlToBr>
                    <a:lnBlToTr>
                      <a:noFill/>
                    </a:lnBlToTr>
                    <a:solidFill>
                      <a:srgbClr val="618FFD"/>
                    </a:solidFill>
                  </a:tcPr>
                </a:tc>
              </a:tr>
              <a:tr h="415925">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smtClean="0">
                          <a:ln>
                            <a:noFill/>
                          </a:ln>
                          <a:solidFill>
                            <a:srgbClr val="000000"/>
                          </a:solidFill>
                          <a:effectLst/>
                          <a:latin typeface="Arial" pitchFamily="34" charset="0"/>
                          <a:ea typeface="MS Gothic" pitchFamily="49" charset="-128"/>
                        </a:rPr>
                        <a:t>Intensity variation </a:t>
                      </a:r>
                      <a:r>
                        <a:rPr kumimoji="0" lang="en-US" sz="1200" b="0" i="0" u="none" strike="noStrike" cap="none" normalizeH="0" baseline="0" smtClean="0">
                          <a:ln>
                            <a:noFill/>
                          </a:ln>
                          <a:solidFill>
                            <a:srgbClr val="000000"/>
                          </a:solidFill>
                          <a:effectLst/>
                          <a:latin typeface="Symbol" pitchFamily="18" charset="2"/>
                          <a:ea typeface="MS Gothic" pitchFamily="49" charset="-128"/>
                        </a:rPr>
                        <a:t></a:t>
                      </a:r>
                      <a:r>
                        <a:rPr kumimoji="0" lang="en-US" sz="1200" b="0" i="0" u="none" strike="noStrike" cap="none" normalizeH="0" baseline="0" smtClean="0">
                          <a:ln>
                            <a:noFill/>
                          </a:ln>
                          <a:solidFill>
                            <a:srgbClr val="000000"/>
                          </a:solidFill>
                          <a:effectLst/>
                          <a:latin typeface="Arial" pitchFamily="34" charset="0"/>
                          <a:ea typeface="MS Gothic" pitchFamily="49" charset="-128"/>
                        </a:rPr>
                        <a:t>I/I</a:t>
                      </a:r>
                    </a:p>
                  </a:txBody>
                  <a:tcPr marT="10584" anchor="ctr"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dirty="0" smtClean="0">
                          <a:ln>
                            <a:noFill/>
                          </a:ln>
                          <a:solidFill>
                            <a:srgbClr val="000000"/>
                          </a:solidFill>
                          <a:effectLst/>
                          <a:latin typeface="Arial" pitchFamily="34" charset="0"/>
                          <a:ea typeface="MS Gothic" pitchFamily="49" charset="-128"/>
                        </a:rPr>
                        <a:t>&lt;&lt;1% of normalized I</a:t>
                      </a:r>
                    </a:p>
                  </a:txBody>
                  <a:tcPr marT="10584" anchor="ctr"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D2DBFE"/>
                    </a:solidFill>
                  </a:tcPr>
                </a:tc>
              </a:tr>
              <a:tr h="414338">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smtClean="0">
                          <a:ln>
                            <a:noFill/>
                          </a:ln>
                          <a:solidFill>
                            <a:srgbClr val="000000"/>
                          </a:solidFill>
                          <a:effectLst/>
                          <a:latin typeface="Arial" pitchFamily="34" charset="0"/>
                          <a:ea typeface="MS Gothic" pitchFamily="49" charset="-128"/>
                        </a:rPr>
                        <a:t>Position and angle</a:t>
                      </a:r>
                    </a:p>
                  </a:txBody>
                  <a:tcPr marT="10584" anchor="ctr"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smtClean="0">
                          <a:ln>
                            <a:noFill/>
                          </a:ln>
                          <a:solidFill>
                            <a:srgbClr val="000000"/>
                          </a:solidFill>
                          <a:effectLst/>
                          <a:latin typeface="Arial" pitchFamily="34" charset="0"/>
                          <a:ea typeface="MS Gothic" pitchFamily="49" charset="-128"/>
                        </a:rPr>
                        <a:t>&lt;2-5% of beam </a:t>
                      </a:r>
                      <a:r>
                        <a:rPr kumimoji="0" lang="en-US" sz="1200" b="0" i="0" u="none" strike="noStrike" cap="none" normalizeH="0" baseline="0" smtClean="0">
                          <a:ln>
                            <a:noFill/>
                          </a:ln>
                          <a:solidFill>
                            <a:srgbClr val="000000"/>
                          </a:solidFill>
                          <a:effectLst/>
                          <a:latin typeface="Symbol" pitchFamily="18" charset="2"/>
                          <a:ea typeface="MS Gothic" pitchFamily="49" charset="-128"/>
                        </a:rPr>
                        <a:t></a:t>
                      </a:r>
                      <a:r>
                        <a:rPr kumimoji="0" lang="en-US" sz="1200" b="0" i="0" u="none" strike="noStrike" cap="none" normalizeH="0" baseline="0" smtClean="0">
                          <a:ln>
                            <a:noFill/>
                          </a:ln>
                          <a:solidFill>
                            <a:srgbClr val="000000"/>
                          </a:solidFill>
                          <a:effectLst/>
                          <a:latin typeface="Arial" pitchFamily="34" charset="0"/>
                          <a:ea typeface="MS Gothic" pitchFamily="49" charset="-128"/>
                        </a:rPr>
                        <a:t> and </a:t>
                      </a:r>
                      <a:r>
                        <a:rPr kumimoji="0" lang="en-US" sz="1200" b="0" i="0" u="none" strike="noStrike" cap="none" normalizeH="0" baseline="0" smtClean="0">
                          <a:ln>
                            <a:noFill/>
                          </a:ln>
                          <a:solidFill>
                            <a:srgbClr val="000000"/>
                          </a:solidFill>
                          <a:effectLst/>
                          <a:latin typeface="Symbol" pitchFamily="18" charset="2"/>
                          <a:ea typeface="MS Gothic" pitchFamily="49" charset="-128"/>
                        </a:rPr>
                        <a:t></a:t>
                      </a:r>
                      <a:r>
                        <a:rPr kumimoji="0" lang="en-US" sz="1200" b="0" i="0" u="none" strike="noStrike" cap="none" normalizeH="0" baseline="0" smtClean="0">
                          <a:ln>
                            <a:noFill/>
                          </a:ln>
                          <a:solidFill>
                            <a:srgbClr val="000000"/>
                          </a:solidFill>
                          <a:effectLst/>
                          <a:latin typeface="Arial" pitchFamily="34" charset="0"/>
                          <a:ea typeface="MS Gothic" pitchFamily="49" charset="-128"/>
                        </a:rPr>
                        <a:t>’</a:t>
                      </a:r>
                    </a:p>
                  </a:txBody>
                  <a:tcPr marT="10584" anchor="ctr"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EAEEFF"/>
                    </a:solidFill>
                  </a:tcPr>
                </a:tc>
              </a:tr>
              <a:tr h="415925">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smtClean="0">
                          <a:ln>
                            <a:noFill/>
                          </a:ln>
                          <a:solidFill>
                            <a:srgbClr val="000000"/>
                          </a:solidFill>
                          <a:effectLst/>
                          <a:latin typeface="Arial" pitchFamily="34" charset="0"/>
                          <a:ea typeface="MS Gothic" pitchFamily="49" charset="-128"/>
                        </a:rPr>
                        <a:t>Energy resolution </a:t>
                      </a:r>
                      <a:r>
                        <a:rPr kumimoji="0" lang="en-US" sz="1200" b="0" i="0" u="none" strike="noStrike" cap="none" normalizeH="0" baseline="0" smtClean="0">
                          <a:ln>
                            <a:noFill/>
                          </a:ln>
                          <a:solidFill>
                            <a:srgbClr val="000000"/>
                          </a:solidFill>
                          <a:effectLst/>
                          <a:latin typeface="Symbol" pitchFamily="18" charset="2"/>
                          <a:ea typeface="MS Gothic" pitchFamily="49" charset="-128"/>
                        </a:rPr>
                        <a:t></a:t>
                      </a:r>
                      <a:r>
                        <a:rPr kumimoji="0" lang="en-US" sz="1200" b="0" i="0" u="none" strike="noStrike" cap="none" normalizeH="0" baseline="0" smtClean="0">
                          <a:ln>
                            <a:noFill/>
                          </a:ln>
                          <a:solidFill>
                            <a:srgbClr val="000000"/>
                          </a:solidFill>
                          <a:effectLst/>
                          <a:latin typeface="Arial" pitchFamily="34" charset="0"/>
                          <a:ea typeface="MS Gothic" pitchFamily="49" charset="-128"/>
                        </a:rPr>
                        <a:t>E/E</a:t>
                      </a:r>
                    </a:p>
                  </a:txBody>
                  <a:tcPr marT="10584" anchor="ctr"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smtClean="0">
                          <a:ln>
                            <a:noFill/>
                          </a:ln>
                          <a:solidFill>
                            <a:srgbClr val="000000"/>
                          </a:solidFill>
                          <a:effectLst/>
                          <a:latin typeface="Arial" pitchFamily="34" charset="0"/>
                          <a:ea typeface="MS Gothic" pitchFamily="49" charset="-128"/>
                        </a:rPr>
                        <a:t>&lt;10</a:t>
                      </a:r>
                      <a:r>
                        <a:rPr kumimoji="0" lang="en-US" sz="1200" b="0" i="0" u="none" strike="noStrike" cap="none" normalizeH="0" baseline="30000" smtClean="0">
                          <a:ln>
                            <a:noFill/>
                          </a:ln>
                          <a:solidFill>
                            <a:srgbClr val="000000"/>
                          </a:solidFill>
                          <a:effectLst/>
                          <a:latin typeface="Arial" pitchFamily="34" charset="0"/>
                          <a:ea typeface="MS Gothic" pitchFamily="49" charset="-128"/>
                        </a:rPr>
                        <a:t>-4</a:t>
                      </a:r>
                    </a:p>
                  </a:txBody>
                  <a:tcPr marT="10584" anchor="ctr"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D2DBFE"/>
                    </a:solidFill>
                  </a:tcPr>
                </a:tc>
              </a:tr>
              <a:tr h="414338">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smtClean="0">
                          <a:ln>
                            <a:noFill/>
                          </a:ln>
                          <a:solidFill>
                            <a:srgbClr val="000000"/>
                          </a:solidFill>
                          <a:effectLst/>
                          <a:latin typeface="Arial" pitchFamily="34" charset="0"/>
                          <a:ea typeface="MS Gothic" pitchFamily="49" charset="-128"/>
                        </a:rPr>
                        <a:t>Timing jitter</a:t>
                      </a:r>
                    </a:p>
                  </a:txBody>
                  <a:tcPr marT="10584" anchor="ctr"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smtClean="0">
                          <a:ln>
                            <a:noFill/>
                          </a:ln>
                          <a:solidFill>
                            <a:srgbClr val="000000"/>
                          </a:solidFill>
                          <a:effectLst/>
                          <a:latin typeface="Arial" pitchFamily="34" charset="0"/>
                          <a:ea typeface="MS Gothic" pitchFamily="49" charset="-128"/>
                        </a:rPr>
                        <a:t>&lt;10% of critical time scale</a:t>
                      </a:r>
                    </a:p>
                  </a:txBody>
                  <a:tcPr marT="10584" anchor="ctr"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EAEEFF"/>
                    </a:solidFill>
                  </a:tcPr>
                </a:tc>
              </a:tr>
              <a:tr h="276225">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smtClean="0">
                          <a:ln>
                            <a:noFill/>
                          </a:ln>
                          <a:solidFill>
                            <a:srgbClr val="000000"/>
                          </a:solidFill>
                          <a:effectLst/>
                          <a:latin typeface="Arial" pitchFamily="34" charset="0"/>
                          <a:ea typeface="MS Gothic" pitchFamily="49" charset="-128"/>
                        </a:rPr>
                        <a:t>Data acquisition rate</a:t>
                      </a:r>
                    </a:p>
                  </a:txBody>
                  <a:tcPr marT="10584" anchor="ctr"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dirty="0" smtClean="0">
                          <a:ln>
                            <a:noFill/>
                          </a:ln>
                          <a:solidFill>
                            <a:srgbClr val="000000"/>
                          </a:solidFill>
                          <a:effectLst/>
                          <a:latin typeface="Arial" pitchFamily="34" charset="0"/>
                          <a:ea typeface="MS Gothic" pitchFamily="49" charset="-128"/>
                        </a:rPr>
                        <a:t>10</a:t>
                      </a:r>
                      <a:r>
                        <a:rPr kumimoji="0" lang="en-US" sz="1200" b="0" i="0" u="none" strike="noStrike" cap="none" normalizeH="0" baseline="30000" dirty="0" smtClean="0">
                          <a:ln>
                            <a:noFill/>
                          </a:ln>
                          <a:solidFill>
                            <a:srgbClr val="000000"/>
                          </a:solidFill>
                          <a:effectLst/>
                          <a:latin typeface="Arial" pitchFamily="34" charset="0"/>
                          <a:ea typeface="MS Gothic" pitchFamily="49" charset="-128"/>
                        </a:rPr>
                        <a:t>-3</a:t>
                      </a:r>
                      <a:r>
                        <a:rPr kumimoji="0" lang="en-US" sz="1200" b="0" i="0" u="none" strike="noStrike" cap="none" normalizeH="0" baseline="0" dirty="0" smtClean="0">
                          <a:ln>
                            <a:noFill/>
                          </a:ln>
                          <a:solidFill>
                            <a:srgbClr val="000000"/>
                          </a:solidFill>
                          <a:effectLst/>
                          <a:latin typeface="Arial" pitchFamily="34" charset="0"/>
                          <a:ea typeface="MS Gothic" pitchFamily="49" charset="-128"/>
                        </a:rPr>
                        <a:t> – 10</a:t>
                      </a:r>
                      <a:r>
                        <a:rPr kumimoji="0" lang="en-US" sz="1200" b="0" i="0" u="none" strike="noStrike" cap="none" normalizeH="0" baseline="30000" dirty="0" smtClean="0">
                          <a:ln>
                            <a:noFill/>
                          </a:ln>
                          <a:solidFill>
                            <a:srgbClr val="000000"/>
                          </a:solidFill>
                          <a:effectLst/>
                          <a:latin typeface="Arial" pitchFamily="34" charset="0"/>
                          <a:ea typeface="MS Gothic" pitchFamily="49" charset="-128"/>
                        </a:rPr>
                        <a:t>5</a:t>
                      </a:r>
                      <a:r>
                        <a:rPr kumimoji="0" lang="en-US" sz="1200" b="0" i="0" u="none" strike="noStrike" cap="none" normalizeH="0" baseline="0" dirty="0" smtClean="0">
                          <a:ln>
                            <a:noFill/>
                          </a:ln>
                          <a:solidFill>
                            <a:srgbClr val="000000"/>
                          </a:solidFill>
                          <a:effectLst/>
                          <a:latin typeface="Arial" pitchFamily="34" charset="0"/>
                          <a:ea typeface="MS Gothic" pitchFamily="49" charset="-128"/>
                        </a:rPr>
                        <a:t> Hz</a:t>
                      </a:r>
                    </a:p>
                  </a:txBody>
                  <a:tcPr marT="10584" anchor="ctr"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D2DBFE"/>
                    </a:solidFill>
                  </a:tcPr>
                </a:tc>
              </a:tr>
            </a:tbl>
          </a:graphicData>
        </a:graphic>
      </p:graphicFrame>
      <p:sp>
        <p:nvSpPr>
          <p:cNvPr id="4" name="Title 3"/>
          <p:cNvSpPr>
            <a:spLocks noGrp="1"/>
          </p:cNvSpPr>
          <p:nvPr>
            <p:ph type="title"/>
          </p:nvPr>
        </p:nvSpPr>
        <p:spPr/>
        <p:txBody>
          <a:bodyPr/>
          <a:lstStyle/>
          <a:p>
            <a:r>
              <a:rPr lang="en-US" dirty="0" smtClean="0"/>
              <a:t>Beam Stability Requirements</a:t>
            </a:r>
            <a:endParaRPr lang="en-US" dirty="0"/>
          </a:p>
        </p:txBody>
      </p:sp>
      <p:sp>
        <p:nvSpPr>
          <p:cNvPr id="9" name="Footer Placeholder 4"/>
          <p:cNvSpPr>
            <a:spLocks noGrp="1"/>
          </p:cNvSpPr>
          <p:nvPr>
            <p:ph type="ftr" sz="quarter" idx="3"/>
          </p:nvPr>
        </p:nvSpPr>
        <p:spPr>
          <a:prstGeom prst="rect">
            <a:avLst/>
          </a:prstGeom>
        </p:spPr>
        <p:txBody>
          <a:bodyPr vert="horz" lIns="91440" tIns="45720" rIns="91440" bIns="45720" rtlCol="0" anchor="ctr"/>
          <a:lstStyle>
            <a:lvl1pPr algn="ctr">
              <a:defRPr sz="1200" b="0" i="0" cap="all">
                <a:solidFill>
                  <a:schemeClr val="tx1">
                    <a:tint val="75000"/>
                  </a:schemeClr>
                </a:solidFill>
                <a:uFillTx/>
                <a:latin typeface="Calibri"/>
                <a:cs typeface="Calibri"/>
              </a:defRPr>
            </a:lvl1pPr>
          </a:lstStyle>
          <a:p>
            <a:r>
              <a:rPr lang="en-US" dirty="0" smtClean="0">
                <a:uFillTx/>
              </a:rPr>
              <a:t>HBLS workshop, 4/26/17</a:t>
            </a:r>
          </a:p>
        </p:txBody>
      </p:sp>
      <p:sp>
        <p:nvSpPr>
          <p:cNvPr id="123933" name="Slide Number Placeholder 4"/>
          <p:cNvSpPr>
            <a:spLocks noGrp="1"/>
          </p:cNvSpPr>
          <p:nvPr>
            <p:ph type="sldNum" sz="quarter" idx="4"/>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FAE23576-4365-C34A-B0C8-99E49BE5F839}" type="slidenum">
              <a:rPr lang="en-US" sz="1200">
                <a:solidFill>
                  <a:srgbClr val="898989"/>
                </a:solidFill>
                <a:cs typeface="Arial" charset="0"/>
              </a:rPr>
              <a:pPr eaLnBrk="1" hangingPunct="1"/>
              <a:t>3</a:t>
            </a:fld>
            <a:endParaRPr lang="en-US" sz="1200">
              <a:solidFill>
                <a:srgbClr val="898989"/>
              </a:solidFill>
              <a:cs typeface="Arial" charset="0"/>
            </a:endParaRPr>
          </a:p>
        </p:txBody>
      </p:sp>
      <p:sp>
        <p:nvSpPr>
          <p:cNvPr id="10" name="Slide Number Placeholder 3"/>
          <p:cNvSpPr txBox="1">
            <a:spLocks/>
          </p:cNvSpPr>
          <p:nvPr/>
        </p:nvSpPr>
        <p:spPr>
          <a:xfrm>
            <a:off x="3429000" y="6340475"/>
            <a:ext cx="2133600" cy="365125"/>
          </a:xfrm>
          <a:prstGeom prst="rect">
            <a:avLst/>
          </a:prstGeom>
        </p:spPr>
        <p:txBody>
          <a:bodyPr vert="horz" lIns="91440" tIns="45720" rIns="91440" bIns="45720" rtlCol="0" anchor="ctr"/>
          <a:lstStyle>
            <a:defPPr>
              <a:defRPr lang="en-US">
                <a:uFillTx/>
              </a:defRPr>
            </a:defPPr>
            <a:lvl1pPr marL="0" algn="ctr" defTabSz="914400" rtl="0" eaLnBrk="1" latinLnBrk="0" hangingPunct="1">
              <a:defRPr sz="1200" kern="1200">
                <a:solidFill>
                  <a:schemeClr val="tx1">
                    <a:tint val="75000"/>
                  </a:schemeClr>
                </a:solidFill>
                <a:uFillTx/>
                <a:latin typeface="Calibri"/>
                <a:ea typeface="+mn-ea"/>
                <a:cs typeface="Calibri"/>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a:lstStyle>
          <a:p>
            <a:fld id="{668EFF3A-9903-FC4F-99F2-8A79E0BD1D46}" type="slidenum">
              <a:rPr lang="en-US" smtClean="0"/>
              <a:pPr/>
              <a:t>3</a:t>
            </a:fld>
            <a:endParaRPr lang="en-US" dirty="0"/>
          </a:p>
        </p:txBody>
      </p:sp>
      <p:pic>
        <p:nvPicPr>
          <p:cNvPr id="11"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914400"/>
            <a:ext cx="2286000" cy="166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5204841"/>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Nonlinear Injection Kicker</a:t>
            </a:r>
            <a:endParaRPr lang="en-US" dirty="0"/>
          </a:p>
        </p:txBody>
      </p:sp>
      <p:sp>
        <p:nvSpPr>
          <p:cNvPr id="3" name="Content Placeholder 2"/>
          <p:cNvSpPr>
            <a:spLocks noGrp="1"/>
          </p:cNvSpPr>
          <p:nvPr>
            <p:ph idx="1"/>
          </p:nvPr>
        </p:nvSpPr>
        <p:spPr>
          <a:xfrm>
            <a:off x="457200" y="914400"/>
            <a:ext cx="8229600" cy="2362200"/>
          </a:xfrm>
        </p:spPr>
        <p:txBody>
          <a:bodyPr/>
          <a:lstStyle/>
          <a:p>
            <a:r>
              <a:rPr lang="en-US" sz="2400" dirty="0" smtClean="0"/>
              <a:t>ALS is developing a nonlinear injection kicker</a:t>
            </a:r>
          </a:p>
          <a:p>
            <a:pPr lvl="1"/>
            <a:r>
              <a:rPr lang="en-US" sz="2000" dirty="0" smtClean="0"/>
              <a:t>Planned to be installed in August next to 6 mm </a:t>
            </a:r>
            <a:r>
              <a:rPr lang="en-US" sz="2000" dirty="0" err="1" smtClean="0"/>
              <a:t>stripline</a:t>
            </a:r>
            <a:r>
              <a:rPr lang="en-US" sz="2000" dirty="0" smtClean="0"/>
              <a:t> kicker</a:t>
            </a:r>
          </a:p>
          <a:p>
            <a:pPr lvl="1"/>
            <a:r>
              <a:rPr lang="en-US" sz="2000" dirty="0" smtClean="0"/>
              <a:t>Started design from earlier BESSY effort</a:t>
            </a:r>
          </a:p>
          <a:p>
            <a:pPr lvl="1"/>
            <a:r>
              <a:rPr lang="en-US" sz="2000" dirty="0" smtClean="0"/>
              <a:t>Application is both ALS and ALS-U accumulator</a:t>
            </a:r>
          </a:p>
          <a:p>
            <a:r>
              <a:rPr lang="en-US" sz="2400" dirty="0" smtClean="0"/>
              <a:t>Kicker / conductor geometry optimized by MOGA integrated with full injection efficiency calculation</a:t>
            </a:r>
            <a:endParaRPr lang="en-US" sz="2400" dirty="0"/>
          </a:p>
        </p:txBody>
      </p:sp>
      <p:pic>
        <p:nvPicPr>
          <p:cNvPr id="5" name="Picture 4"/>
          <p:cNvPicPr>
            <a:picLocks noChangeAspect="1"/>
          </p:cNvPicPr>
          <p:nvPr/>
        </p:nvPicPr>
        <p:blipFill>
          <a:blip r:embed="rId2"/>
          <a:stretch>
            <a:fillRect/>
          </a:stretch>
        </p:blipFill>
        <p:spPr>
          <a:xfrm>
            <a:off x="0" y="3233125"/>
            <a:ext cx="2574758" cy="1676400"/>
          </a:xfrm>
          <a:prstGeom prst="rect">
            <a:avLst/>
          </a:prstGeom>
        </p:spPr>
      </p:pic>
      <p:pic>
        <p:nvPicPr>
          <p:cNvPr id="6" name="Picture 5"/>
          <p:cNvPicPr>
            <a:picLocks noChangeAspect="1"/>
          </p:cNvPicPr>
          <p:nvPr/>
        </p:nvPicPr>
        <p:blipFill>
          <a:blip r:embed="rId3"/>
          <a:stretch>
            <a:fillRect/>
          </a:stretch>
        </p:blipFill>
        <p:spPr>
          <a:xfrm>
            <a:off x="2438400" y="3200400"/>
            <a:ext cx="2387478" cy="1556725"/>
          </a:xfrm>
          <a:prstGeom prst="rect">
            <a:avLst/>
          </a:prstGeom>
        </p:spPr>
      </p:pic>
      <p:pic>
        <p:nvPicPr>
          <p:cNvPr id="7" name="Picture 6"/>
          <p:cNvPicPr>
            <a:picLocks noChangeAspect="1"/>
          </p:cNvPicPr>
          <p:nvPr/>
        </p:nvPicPr>
        <p:blipFill>
          <a:blip r:embed="rId4"/>
          <a:stretch>
            <a:fillRect/>
          </a:stretch>
        </p:blipFill>
        <p:spPr>
          <a:xfrm>
            <a:off x="1042554" y="4724400"/>
            <a:ext cx="3224646" cy="1689100"/>
          </a:xfrm>
          <a:prstGeom prst="rect">
            <a:avLst/>
          </a:prstGeom>
        </p:spPr>
      </p:pic>
      <p:pic>
        <p:nvPicPr>
          <p:cNvPr id="8" name="Picture 7"/>
          <p:cNvPicPr>
            <a:picLocks noChangeAspect="1"/>
          </p:cNvPicPr>
          <p:nvPr/>
        </p:nvPicPr>
        <p:blipFill>
          <a:blip r:embed="rId5"/>
          <a:stretch>
            <a:fillRect/>
          </a:stretch>
        </p:blipFill>
        <p:spPr>
          <a:xfrm>
            <a:off x="4937478" y="3429000"/>
            <a:ext cx="4168422" cy="2679700"/>
          </a:xfrm>
          <a:prstGeom prst="rect">
            <a:avLst/>
          </a:prstGeom>
        </p:spPr>
      </p:pic>
      <p:sp>
        <p:nvSpPr>
          <p:cNvPr id="9" name="Footer Placeholder 4"/>
          <p:cNvSpPr>
            <a:spLocks noGrp="1"/>
          </p:cNvSpPr>
          <p:nvPr>
            <p:ph type="ftr" sz="quarter" idx="3"/>
          </p:nvPr>
        </p:nvSpPr>
        <p:spPr>
          <a:xfrm>
            <a:off x="3048000" y="6155419"/>
            <a:ext cx="2895600" cy="365125"/>
          </a:xfrm>
          <a:prstGeom prst="rect">
            <a:avLst/>
          </a:prstGeom>
        </p:spPr>
        <p:txBody>
          <a:bodyPr vert="horz" lIns="91440" tIns="45720" rIns="91440" bIns="45720" rtlCol="0" anchor="ctr"/>
          <a:lstStyle>
            <a:lvl1pPr algn="ctr">
              <a:defRPr sz="1200" b="0" i="0" cap="all">
                <a:solidFill>
                  <a:schemeClr val="tx1">
                    <a:tint val="75000"/>
                  </a:schemeClr>
                </a:solidFill>
                <a:uFillTx/>
                <a:latin typeface="Calibri"/>
                <a:cs typeface="Calibri"/>
              </a:defRPr>
            </a:lvl1pPr>
          </a:lstStyle>
          <a:p>
            <a:r>
              <a:rPr lang="en-US" dirty="0" smtClean="0">
                <a:uFillTx/>
              </a:rPr>
              <a:t>HBLS workshop, 4/26/17</a:t>
            </a:r>
          </a:p>
        </p:txBody>
      </p:sp>
      <p:sp>
        <p:nvSpPr>
          <p:cNvPr id="10" name="Slide Number Placeholder 3"/>
          <p:cNvSpPr>
            <a:spLocks noGrp="1"/>
          </p:cNvSpPr>
          <p:nvPr>
            <p:ph type="sldNum" sz="quarter" idx="4"/>
          </p:nvPr>
        </p:nvSpPr>
        <p:spPr>
          <a:xfrm>
            <a:off x="3429000" y="6340475"/>
            <a:ext cx="2133600" cy="365125"/>
          </a:xfrm>
          <a:prstGeom prst="rect">
            <a:avLst/>
          </a:prstGeom>
        </p:spPr>
        <p:txBody>
          <a:bodyPr vert="horz" lIns="91440" tIns="45720" rIns="91440" bIns="45720" rtlCol="0" anchor="ctr"/>
          <a:lstStyle>
            <a:lvl1pPr algn="ctr">
              <a:defRPr sz="1200">
                <a:solidFill>
                  <a:schemeClr val="tx1">
                    <a:tint val="75000"/>
                  </a:schemeClr>
                </a:solidFill>
                <a:uFillTx/>
                <a:latin typeface="Calibri"/>
                <a:cs typeface="Calibri"/>
              </a:defRPr>
            </a:lvl1pPr>
          </a:lstStyle>
          <a:p>
            <a:fld id="{668EFF3A-9903-FC4F-99F2-8A79E0BD1D46}" type="slidenum">
              <a:rPr lang="en-US" smtClean="0">
                <a:uFillTx/>
              </a:rPr>
              <a:pPr/>
              <a:t>30</a:t>
            </a:fld>
            <a:endParaRPr lang="en-US" dirty="0">
              <a:uFillTx/>
            </a:endParaRPr>
          </a:p>
        </p:txBody>
      </p:sp>
    </p:spTree>
    <p:extLst>
      <p:ext uri="{BB962C8B-B14F-4D97-AF65-F5344CB8AC3E}">
        <p14:creationId xmlns:p14="http://schemas.microsoft.com/office/powerpoint/2010/main" val="26099620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9314" name="Rectangle 2"/>
          <p:cNvSpPr>
            <a:spLocks noGrp="1" noChangeArrowheads="1"/>
          </p:cNvSpPr>
          <p:nvPr>
            <p:ph type="title"/>
          </p:nvPr>
        </p:nvSpPr>
        <p:spPr/>
        <p:txBody>
          <a:bodyPr/>
          <a:lstStyle/>
          <a:p>
            <a:r>
              <a:rPr lang="en-US"/>
              <a:t>Outlook / Challenges</a:t>
            </a:r>
          </a:p>
        </p:txBody>
      </p:sp>
      <p:sp>
        <p:nvSpPr>
          <p:cNvPr id="1549315" name="Rectangle 3"/>
          <p:cNvSpPr>
            <a:spLocks noGrp="1" noChangeArrowheads="1"/>
          </p:cNvSpPr>
          <p:nvPr>
            <p:ph type="body" idx="1"/>
          </p:nvPr>
        </p:nvSpPr>
        <p:spPr>
          <a:xfrm>
            <a:off x="457200" y="1295400"/>
            <a:ext cx="8229600" cy="4724399"/>
          </a:xfrm>
        </p:spPr>
        <p:txBody>
          <a:bodyPr>
            <a:normAutofit fontScale="77500" lnSpcReduction="20000"/>
          </a:bodyPr>
          <a:lstStyle/>
          <a:p>
            <a:r>
              <a:rPr lang="en-US" dirty="0"/>
              <a:t>Light source development continues to ever smaller emittances -&gt; tighter stability </a:t>
            </a:r>
            <a:r>
              <a:rPr lang="en-US" dirty="0" smtClean="0"/>
              <a:t>requirements (mostly </a:t>
            </a:r>
            <a:r>
              <a:rPr lang="en-US" dirty="0" err="1" smtClean="0"/>
              <a:t>horiz</a:t>
            </a:r>
            <a:r>
              <a:rPr lang="en-US" dirty="0" smtClean="0"/>
              <a:t>.)</a:t>
            </a:r>
            <a:endParaRPr lang="en-US" dirty="0"/>
          </a:p>
          <a:p>
            <a:r>
              <a:rPr lang="en-US" dirty="0"/>
              <a:t>Photon BPMs work well for hard x-ray undulators (potentially with Decker distortions), not so well for VUV, </a:t>
            </a:r>
            <a:r>
              <a:rPr lang="en-US" dirty="0" smtClean="0"/>
              <a:t>still no </a:t>
            </a:r>
            <a:r>
              <a:rPr lang="en-US" dirty="0"/>
              <a:t>good solution for </a:t>
            </a:r>
            <a:r>
              <a:rPr lang="en-US" dirty="0" smtClean="0"/>
              <a:t>EPUs</a:t>
            </a:r>
            <a:endParaRPr lang="en-US" dirty="0"/>
          </a:p>
          <a:p>
            <a:r>
              <a:rPr lang="en-US" dirty="0" smtClean="0"/>
              <a:t>Large </a:t>
            </a:r>
            <a:r>
              <a:rPr lang="en-US" dirty="0"/>
              <a:t>number of fast switching insertion devices (EPUs, …) at low/</a:t>
            </a:r>
            <a:r>
              <a:rPr lang="en-US" dirty="0" err="1"/>
              <a:t>intermedium</a:t>
            </a:r>
            <a:r>
              <a:rPr lang="en-US" dirty="0"/>
              <a:t> energy light sources -&gt; more perturbations</a:t>
            </a:r>
          </a:p>
          <a:p>
            <a:r>
              <a:rPr lang="en-US" dirty="0"/>
              <a:t>Truly transparent top-off </a:t>
            </a:r>
            <a:r>
              <a:rPr lang="en-US" dirty="0" smtClean="0"/>
              <a:t>is very difficult.</a:t>
            </a:r>
            <a:endParaRPr lang="en-US" dirty="0"/>
          </a:p>
          <a:p>
            <a:r>
              <a:rPr lang="en-US" dirty="0"/>
              <a:t>And of course: How do </a:t>
            </a:r>
            <a:r>
              <a:rPr lang="en-US" dirty="0" smtClean="0"/>
              <a:t>achieve similar relative stability when </a:t>
            </a:r>
            <a:r>
              <a:rPr lang="en-US" dirty="0"/>
              <a:t>moving </a:t>
            </a:r>
            <a:r>
              <a:rPr lang="en-US" dirty="0" smtClean="0"/>
              <a:t>to high rep-rate </a:t>
            </a:r>
            <a:r>
              <a:rPr lang="en-US" dirty="0"/>
              <a:t>FELs, or </a:t>
            </a:r>
            <a:r>
              <a:rPr lang="en-US" dirty="0" smtClean="0"/>
              <a:t>DLSRs </a:t>
            </a:r>
            <a:r>
              <a:rPr lang="en-US" dirty="0"/>
              <a:t>(with new injection methods</a:t>
            </a:r>
            <a:r>
              <a:rPr lang="en-US" dirty="0" smtClean="0"/>
              <a:t>)</a:t>
            </a:r>
          </a:p>
          <a:p>
            <a:pPr lvl="1"/>
            <a:r>
              <a:rPr lang="en-US" dirty="0" smtClean="0"/>
              <a:t>Swap out presents some new challenges compared to top-off</a:t>
            </a:r>
            <a:endParaRPr lang="en-US" dirty="0"/>
          </a:p>
        </p:txBody>
      </p:sp>
      <p:sp>
        <p:nvSpPr>
          <p:cNvPr id="7" name="Footer Placeholder 4"/>
          <p:cNvSpPr>
            <a:spLocks noGrp="1"/>
          </p:cNvSpPr>
          <p:nvPr>
            <p:ph type="ftr" sz="quarter" idx="3"/>
          </p:nvPr>
        </p:nvSpPr>
        <p:spPr>
          <a:xfrm>
            <a:off x="3048000" y="6155419"/>
            <a:ext cx="2895600" cy="365125"/>
          </a:xfrm>
          <a:prstGeom prst="rect">
            <a:avLst/>
          </a:prstGeom>
        </p:spPr>
        <p:txBody>
          <a:bodyPr vert="horz" lIns="91440" tIns="45720" rIns="91440" bIns="45720" rtlCol="0" anchor="ctr"/>
          <a:lstStyle>
            <a:lvl1pPr algn="ctr">
              <a:defRPr sz="1200" b="0" i="0" cap="all">
                <a:solidFill>
                  <a:schemeClr val="tx1">
                    <a:tint val="75000"/>
                  </a:schemeClr>
                </a:solidFill>
                <a:uFillTx/>
                <a:latin typeface="Calibri"/>
                <a:cs typeface="Calibri"/>
              </a:defRPr>
            </a:lvl1pPr>
          </a:lstStyle>
          <a:p>
            <a:r>
              <a:rPr lang="en-US" dirty="0" smtClean="0">
                <a:uFillTx/>
              </a:rPr>
              <a:t>HBLS workshop, 4/26/17</a:t>
            </a:r>
          </a:p>
        </p:txBody>
      </p:sp>
      <p:sp>
        <p:nvSpPr>
          <p:cNvPr id="8" name="Slide Number Placeholder 3"/>
          <p:cNvSpPr>
            <a:spLocks noGrp="1"/>
          </p:cNvSpPr>
          <p:nvPr>
            <p:ph type="sldNum" sz="quarter" idx="4"/>
          </p:nvPr>
        </p:nvSpPr>
        <p:spPr>
          <a:xfrm>
            <a:off x="3429000" y="6340475"/>
            <a:ext cx="2133600" cy="365125"/>
          </a:xfrm>
          <a:prstGeom prst="rect">
            <a:avLst/>
          </a:prstGeom>
        </p:spPr>
        <p:txBody>
          <a:bodyPr vert="horz" lIns="91440" tIns="45720" rIns="91440" bIns="45720" rtlCol="0" anchor="ctr"/>
          <a:lstStyle>
            <a:lvl1pPr algn="ctr">
              <a:defRPr sz="1200">
                <a:solidFill>
                  <a:schemeClr val="tx1">
                    <a:tint val="75000"/>
                  </a:schemeClr>
                </a:solidFill>
                <a:uFillTx/>
                <a:latin typeface="Calibri"/>
                <a:cs typeface="Calibri"/>
              </a:defRPr>
            </a:lvl1pPr>
          </a:lstStyle>
          <a:p>
            <a:fld id="{668EFF3A-9903-FC4F-99F2-8A79E0BD1D46}" type="slidenum">
              <a:rPr lang="en-US" smtClean="0">
                <a:uFillTx/>
              </a:rPr>
              <a:pPr/>
              <a:t>31</a:t>
            </a:fld>
            <a:endParaRPr lang="en-US" dirty="0">
              <a:uFillTx/>
            </a:endParaRPr>
          </a:p>
        </p:txBody>
      </p:sp>
    </p:spTree>
    <p:extLst>
      <p:ext uri="{BB962C8B-B14F-4D97-AF65-F5344CB8AC3E}">
        <p14:creationId xmlns:p14="http://schemas.microsoft.com/office/powerpoint/2010/main" val="3421442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a:spLocks/>
          </p:cNvSpPr>
          <p:nvPr/>
        </p:nvSpPr>
        <p:spPr>
          <a:xfrm>
            <a:off x="628751" y="1112340"/>
            <a:ext cx="4552849" cy="338554"/>
          </a:xfrm>
          <a:prstGeom prst="rect">
            <a:avLst/>
          </a:prstGeom>
          <a:noFill/>
        </p:spPr>
        <p:txBody>
          <a:bodyPr wrap="none" rtlCol="0">
            <a:spAutoFit/>
          </a:bodyPr>
          <a:lstStyle/>
          <a:p>
            <a:pPr algn="l"/>
            <a:r>
              <a:rPr lang="en-US" sz="1600" dirty="0" smtClean="0">
                <a:uFillTx/>
              </a:rPr>
              <a:t>storage ring bunches transferred to accumulator</a:t>
            </a:r>
            <a:endParaRPr lang="en-US" sz="1600" dirty="0">
              <a:uFillTx/>
            </a:endParaRPr>
          </a:p>
        </p:txBody>
      </p:sp>
      <p:sp>
        <p:nvSpPr>
          <p:cNvPr id="2" name="TextBox 1"/>
          <p:cNvSpPr txBox="1">
            <a:spLocks/>
          </p:cNvSpPr>
          <p:nvPr/>
        </p:nvSpPr>
        <p:spPr>
          <a:xfrm>
            <a:off x="1066800" y="5511224"/>
            <a:ext cx="6172200" cy="584776"/>
          </a:xfrm>
          <a:prstGeom prst="rect">
            <a:avLst/>
          </a:prstGeom>
          <a:noFill/>
        </p:spPr>
        <p:txBody>
          <a:bodyPr wrap="square" rtlCol="0">
            <a:spAutoFit/>
          </a:bodyPr>
          <a:lstStyle/>
          <a:p>
            <a:pPr algn="l"/>
            <a:r>
              <a:rPr lang="en-US" sz="1600" dirty="0" smtClean="0">
                <a:uFillTx/>
              </a:rPr>
              <a:t>Swap-out injection was first proposed by M. Borland for possible APS upgrades</a:t>
            </a:r>
            <a:endParaRPr lang="en-US" sz="1600" dirty="0">
              <a:uFillTx/>
            </a:endParaRPr>
          </a:p>
        </p:txBody>
      </p:sp>
      <p:sp>
        <p:nvSpPr>
          <p:cNvPr id="4" name="Title 3"/>
          <p:cNvSpPr>
            <a:spLocks noGrp="1"/>
          </p:cNvSpPr>
          <p:nvPr>
            <p:ph type="title"/>
          </p:nvPr>
        </p:nvSpPr>
        <p:spPr>
          <a:prstGeom prst="rect">
            <a:avLst/>
          </a:prstGeom>
        </p:spPr>
        <p:txBody>
          <a:bodyPr/>
          <a:lstStyle/>
          <a:p>
            <a:r>
              <a:rPr lang="en-US" sz="2800" b="0" dirty="0" smtClean="0">
                <a:uFillTx/>
                <a:latin typeface="Arial" charset="0"/>
              </a:rPr>
              <a:t>Bunch Train Swap-out with Accumulator</a:t>
            </a:r>
            <a:endParaRPr lang="en-US" sz="2800" b="0" dirty="0">
              <a:uFillTx/>
            </a:endParaRPr>
          </a:p>
        </p:txBody>
      </p:sp>
      <p:pic>
        <p:nvPicPr>
          <p:cNvPr id="3" name="Picture 2"/>
          <p:cNvPicPr>
            <a:picLocks noChangeAspect="1"/>
          </p:cNvPicPr>
          <p:nvPr/>
        </p:nvPicPr>
        <p:blipFill>
          <a:blip r:embed="rId2"/>
          <a:stretch>
            <a:fillRect/>
          </a:stretch>
        </p:blipFill>
        <p:spPr>
          <a:xfrm>
            <a:off x="228600" y="914400"/>
            <a:ext cx="8763000" cy="4690292"/>
          </a:xfrm>
          <a:prstGeom prst="rect">
            <a:avLst/>
          </a:prstGeom>
        </p:spPr>
      </p:pic>
      <p:pic>
        <p:nvPicPr>
          <p:cNvPr id="9" name="image13.png"/>
          <p:cNvPicPr>
            <a:picLocks noChangeAspect="1"/>
          </p:cNvPicPr>
          <p:nvPr/>
        </p:nvPicPr>
        <p:blipFill>
          <a:blip r:embed="rId3"/>
          <a:stretch>
            <a:fillRect/>
          </a:stretch>
        </p:blipFill>
        <p:spPr>
          <a:xfrm>
            <a:off x="4343400" y="738451"/>
            <a:ext cx="2367465" cy="1776149"/>
          </a:xfrm>
          <a:prstGeom prst="rect">
            <a:avLst/>
          </a:prstGeom>
          <a:ln w="12700">
            <a:miter lim="400000"/>
          </a:ln>
        </p:spPr>
      </p:pic>
      <p:sp>
        <p:nvSpPr>
          <p:cNvPr id="10" name="Footer Placeholder 4"/>
          <p:cNvSpPr>
            <a:spLocks noGrp="1"/>
          </p:cNvSpPr>
          <p:nvPr>
            <p:ph type="ftr" sz="quarter" idx="3"/>
          </p:nvPr>
        </p:nvSpPr>
        <p:spPr>
          <a:xfrm>
            <a:off x="3048000" y="6155419"/>
            <a:ext cx="2895600" cy="365125"/>
          </a:xfrm>
          <a:prstGeom prst="rect">
            <a:avLst/>
          </a:prstGeom>
        </p:spPr>
        <p:txBody>
          <a:bodyPr vert="horz" lIns="91440" tIns="45720" rIns="91440" bIns="45720" rtlCol="0" anchor="ctr"/>
          <a:lstStyle>
            <a:lvl1pPr algn="ctr">
              <a:defRPr sz="1200" b="0" i="0" cap="all">
                <a:solidFill>
                  <a:schemeClr val="tx1">
                    <a:tint val="75000"/>
                  </a:schemeClr>
                </a:solidFill>
                <a:uFillTx/>
                <a:latin typeface="Calibri"/>
                <a:cs typeface="Calibri"/>
              </a:defRPr>
            </a:lvl1pPr>
          </a:lstStyle>
          <a:p>
            <a:r>
              <a:rPr lang="en-US" dirty="0" smtClean="0">
                <a:uFillTx/>
              </a:rPr>
              <a:t>HBLS workshop, 4/26/17</a:t>
            </a:r>
          </a:p>
        </p:txBody>
      </p:sp>
      <p:sp>
        <p:nvSpPr>
          <p:cNvPr id="11" name="Slide Number Placeholder 3"/>
          <p:cNvSpPr>
            <a:spLocks noGrp="1"/>
          </p:cNvSpPr>
          <p:nvPr>
            <p:ph type="sldNum" sz="quarter" idx="4"/>
          </p:nvPr>
        </p:nvSpPr>
        <p:spPr>
          <a:xfrm>
            <a:off x="3429000" y="6340475"/>
            <a:ext cx="2133600" cy="365125"/>
          </a:xfrm>
          <a:prstGeom prst="rect">
            <a:avLst/>
          </a:prstGeom>
        </p:spPr>
        <p:txBody>
          <a:bodyPr vert="horz" lIns="91440" tIns="45720" rIns="91440" bIns="45720" rtlCol="0" anchor="ctr"/>
          <a:lstStyle>
            <a:lvl1pPr algn="ctr">
              <a:defRPr sz="1200">
                <a:solidFill>
                  <a:schemeClr val="tx1">
                    <a:tint val="75000"/>
                  </a:schemeClr>
                </a:solidFill>
                <a:uFillTx/>
                <a:latin typeface="Calibri"/>
                <a:cs typeface="Calibri"/>
              </a:defRPr>
            </a:lvl1pPr>
          </a:lstStyle>
          <a:p>
            <a:fld id="{668EFF3A-9903-FC4F-99F2-8A79E0BD1D46}" type="slidenum">
              <a:rPr lang="en-US" smtClean="0">
                <a:uFillTx/>
              </a:rPr>
              <a:pPr/>
              <a:t>32</a:t>
            </a:fld>
            <a:endParaRPr lang="en-US" dirty="0">
              <a:uFillTx/>
            </a:endParaRPr>
          </a:p>
        </p:txBody>
      </p:sp>
    </p:spTree>
    <p:extLst>
      <p:ext uri="{BB962C8B-B14F-4D97-AF65-F5344CB8AC3E}">
        <p14:creationId xmlns:p14="http://schemas.microsoft.com/office/powerpoint/2010/main" val="12490678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474" name="Rectangle 2"/>
          <p:cNvSpPr>
            <a:spLocks noGrp="1" noChangeArrowheads="1"/>
          </p:cNvSpPr>
          <p:nvPr>
            <p:ph type="title"/>
          </p:nvPr>
        </p:nvSpPr>
        <p:spPr/>
        <p:txBody>
          <a:bodyPr/>
          <a:lstStyle/>
          <a:p>
            <a:pPr defTabSz="1306513"/>
            <a:r>
              <a:rPr lang="en-US" sz="3200" b="0"/>
              <a:t>Summary</a:t>
            </a:r>
          </a:p>
        </p:txBody>
      </p:sp>
      <p:sp>
        <p:nvSpPr>
          <p:cNvPr id="1257476" name="Rectangle 4"/>
          <p:cNvSpPr>
            <a:spLocks noGrp="1" noChangeArrowheads="1"/>
          </p:cNvSpPr>
          <p:nvPr>
            <p:ph type="body" idx="1"/>
          </p:nvPr>
        </p:nvSpPr>
        <p:spPr>
          <a:xfrm>
            <a:off x="360363" y="992188"/>
            <a:ext cx="8197850" cy="5334000"/>
          </a:xfrm>
        </p:spPr>
        <p:txBody>
          <a:bodyPr/>
          <a:lstStyle/>
          <a:p>
            <a:pPr marL="457200" indent="-457200">
              <a:lnSpc>
                <a:spcPct val="90000"/>
              </a:lnSpc>
            </a:pPr>
            <a:r>
              <a:rPr lang="en-US" sz="1800" b="0" dirty="0">
                <a:sym typeface="Wingdings" charset="0"/>
              </a:rPr>
              <a:t>Stability is one of the most important deliverables of light sources</a:t>
            </a:r>
          </a:p>
          <a:p>
            <a:pPr marL="457200" indent="-457200">
              <a:lnSpc>
                <a:spcPct val="90000"/>
              </a:lnSpc>
            </a:pPr>
            <a:r>
              <a:rPr lang="en-US" sz="1800" b="0" dirty="0">
                <a:sym typeface="Wingdings" charset="0"/>
              </a:rPr>
              <a:t>Very integrated problem:</a:t>
            </a:r>
          </a:p>
          <a:p>
            <a:pPr marL="876300" lvl="1" indent="-419100">
              <a:lnSpc>
                <a:spcPct val="90000"/>
              </a:lnSpc>
            </a:pPr>
            <a:r>
              <a:rPr lang="en-US" sz="1800" b="0" dirty="0">
                <a:sym typeface="Wingdings" charset="0"/>
              </a:rPr>
              <a:t>includes all phases of facility design, commissioning, operations </a:t>
            </a:r>
          </a:p>
          <a:p>
            <a:pPr marL="876300" lvl="1" indent="-419100">
              <a:lnSpc>
                <a:spcPct val="90000"/>
              </a:lnSpc>
            </a:pPr>
            <a:r>
              <a:rPr lang="en-US" sz="1800" b="0" dirty="0">
                <a:sym typeface="Wingdings" charset="0"/>
              </a:rPr>
              <a:t>Includes orbit, beamsize, energy, at various time scales</a:t>
            </a:r>
          </a:p>
          <a:p>
            <a:pPr marL="457200" indent="-457200">
              <a:lnSpc>
                <a:spcPct val="90000"/>
              </a:lnSpc>
            </a:pPr>
            <a:r>
              <a:rPr lang="en-US" sz="1800" b="0" dirty="0">
                <a:sym typeface="Wingdings" charset="0"/>
              </a:rPr>
              <a:t>Orbit:</a:t>
            </a:r>
          </a:p>
          <a:p>
            <a:pPr marL="876300" lvl="1" indent="-419100">
              <a:lnSpc>
                <a:spcPct val="90000"/>
              </a:lnSpc>
            </a:pPr>
            <a:r>
              <a:rPr lang="en-US" sz="1800" b="0" dirty="0">
                <a:sym typeface="Wingdings" charset="0"/>
              </a:rPr>
              <a:t>Short and medium term (hours – 200 Hz) sub-micron orbit stability is achieved in 3</a:t>
            </a:r>
            <a:r>
              <a:rPr lang="en-US" sz="1800" b="0" baseline="30000" dirty="0">
                <a:sym typeface="Wingdings" charset="0"/>
              </a:rPr>
              <a:t>rd</a:t>
            </a:r>
            <a:r>
              <a:rPr lang="en-US" sz="1800" b="0" dirty="0">
                <a:sym typeface="Wingdings" charset="0"/>
              </a:rPr>
              <a:t> generation light sources.</a:t>
            </a:r>
          </a:p>
          <a:p>
            <a:pPr marL="1295400" lvl="2" indent="-381000">
              <a:lnSpc>
                <a:spcPct val="90000"/>
              </a:lnSpc>
            </a:pPr>
            <a:r>
              <a:rPr lang="en-US" sz="1800" b="0" dirty="0">
                <a:sym typeface="Wingdings" charset="0"/>
              </a:rPr>
              <a:t>Important: Fast orbit feedback (fast end) systems and </a:t>
            </a:r>
            <a:r>
              <a:rPr lang="ja-JP" altLang="en-US" sz="1800" b="0" dirty="0">
                <a:latin typeface="Arial"/>
                <a:sym typeface="Wingdings" charset="0"/>
              </a:rPr>
              <a:t>“</a:t>
            </a:r>
            <a:r>
              <a:rPr lang="en-US" sz="1800" b="0" dirty="0">
                <a:sym typeface="Wingdings" charset="0"/>
              </a:rPr>
              <a:t>top-off</a:t>
            </a:r>
            <a:r>
              <a:rPr lang="ja-JP" altLang="en-US" sz="1800" b="0" dirty="0">
                <a:latin typeface="Arial"/>
                <a:sym typeface="Wingdings" charset="0"/>
              </a:rPr>
              <a:t>”</a:t>
            </a:r>
            <a:r>
              <a:rPr lang="en-US" sz="1800" b="0" dirty="0">
                <a:sym typeface="Wingdings" charset="0"/>
              </a:rPr>
              <a:t> operation (slow end)</a:t>
            </a:r>
          </a:p>
          <a:p>
            <a:pPr marL="1295400" lvl="2" indent="-381000">
              <a:lnSpc>
                <a:spcPct val="90000"/>
              </a:lnSpc>
            </a:pPr>
            <a:r>
              <a:rPr lang="en-US" sz="1800" b="0" dirty="0" smtClean="0">
                <a:sym typeface="Wingdings" charset="0"/>
              </a:rPr>
              <a:t>Major culprit causing distortions: </a:t>
            </a:r>
            <a:r>
              <a:rPr lang="en-US" sz="1800" b="0" dirty="0">
                <a:sym typeface="Wingdings" charset="0"/>
              </a:rPr>
              <a:t>Insertion devices</a:t>
            </a:r>
          </a:p>
          <a:p>
            <a:pPr marL="457200" indent="-457200">
              <a:lnSpc>
                <a:spcPct val="90000"/>
              </a:lnSpc>
            </a:pPr>
            <a:r>
              <a:rPr lang="en-US" sz="1800" b="0" dirty="0">
                <a:sym typeface="Wingdings" charset="0"/>
              </a:rPr>
              <a:t>Beamsize:</a:t>
            </a:r>
          </a:p>
          <a:p>
            <a:pPr marL="876300" lvl="1" indent="-419100">
              <a:lnSpc>
                <a:spcPct val="90000"/>
              </a:lnSpc>
            </a:pPr>
            <a:r>
              <a:rPr lang="en-US" sz="1800" b="0" dirty="0">
                <a:sym typeface="Wingdings" charset="0"/>
              </a:rPr>
              <a:t>Relative beamsize stability of better than 1% can be achieved</a:t>
            </a:r>
          </a:p>
          <a:p>
            <a:pPr marL="1295400" lvl="2" indent="-381000">
              <a:lnSpc>
                <a:spcPct val="90000"/>
              </a:lnSpc>
            </a:pPr>
            <a:r>
              <a:rPr lang="en-US" sz="1800" b="0" dirty="0" smtClean="0">
                <a:sym typeface="Wingdings" charset="0"/>
              </a:rPr>
              <a:t>excellent compensation of Insertion devices is needed (FF system)</a:t>
            </a:r>
          </a:p>
          <a:p>
            <a:pPr marL="457200" indent="-457200">
              <a:lnSpc>
                <a:spcPct val="90000"/>
              </a:lnSpc>
            </a:pPr>
            <a:r>
              <a:rPr lang="en-US" sz="1800" b="0" dirty="0" smtClean="0">
                <a:sym typeface="Wingdings" charset="0"/>
              </a:rPr>
              <a:t>In reality, the accelerator and the user beamlines are one integrated system and should be optimized as such. This has been started, but is not very advanced, yet. Usually both are optimized independently</a:t>
            </a:r>
          </a:p>
          <a:p>
            <a:pPr marL="457200" indent="-457200">
              <a:lnSpc>
                <a:spcPct val="90000"/>
              </a:lnSpc>
            </a:pPr>
            <a:r>
              <a:rPr lang="en-US" sz="1800" b="0" dirty="0" smtClean="0">
                <a:sym typeface="Wingdings" charset="0"/>
              </a:rPr>
              <a:t>The </a:t>
            </a:r>
            <a:r>
              <a:rPr lang="en-US" sz="1800" b="0" dirty="0">
                <a:sym typeface="Wingdings" charset="0"/>
              </a:rPr>
              <a:t>author gratefully acknowledges contributions from many colleagues !</a:t>
            </a:r>
          </a:p>
        </p:txBody>
      </p:sp>
      <p:sp>
        <p:nvSpPr>
          <p:cNvPr id="7" name="Footer Placeholder 4"/>
          <p:cNvSpPr>
            <a:spLocks noGrp="1"/>
          </p:cNvSpPr>
          <p:nvPr>
            <p:ph type="ftr" sz="quarter" idx="3"/>
          </p:nvPr>
        </p:nvSpPr>
        <p:spPr>
          <a:xfrm>
            <a:off x="3048000" y="6155419"/>
            <a:ext cx="2895600" cy="365125"/>
          </a:xfrm>
          <a:prstGeom prst="rect">
            <a:avLst/>
          </a:prstGeom>
        </p:spPr>
        <p:txBody>
          <a:bodyPr vert="horz" lIns="91440" tIns="45720" rIns="91440" bIns="45720" rtlCol="0" anchor="ctr"/>
          <a:lstStyle>
            <a:lvl1pPr algn="ctr">
              <a:defRPr sz="1200" b="0" i="0" cap="all">
                <a:solidFill>
                  <a:schemeClr val="tx1">
                    <a:tint val="75000"/>
                  </a:schemeClr>
                </a:solidFill>
                <a:uFillTx/>
                <a:latin typeface="Calibri"/>
                <a:cs typeface="Calibri"/>
              </a:defRPr>
            </a:lvl1pPr>
          </a:lstStyle>
          <a:p>
            <a:r>
              <a:rPr lang="en-US" dirty="0" smtClean="0">
                <a:uFillTx/>
              </a:rPr>
              <a:t>HBLS workshop, 4/26/17</a:t>
            </a:r>
          </a:p>
        </p:txBody>
      </p:sp>
      <p:sp>
        <p:nvSpPr>
          <p:cNvPr id="8" name="Slide Number Placeholder 3"/>
          <p:cNvSpPr>
            <a:spLocks noGrp="1"/>
          </p:cNvSpPr>
          <p:nvPr>
            <p:ph type="sldNum" sz="quarter" idx="4"/>
          </p:nvPr>
        </p:nvSpPr>
        <p:spPr>
          <a:xfrm>
            <a:off x="3429000" y="6340475"/>
            <a:ext cx="2133600" cy="365125"/>
          </a:xfrm>
          <a:prstGeom prst="rect">
            <a:avLst/>
          </a:prstGeom>
        </p:spPr>
        <p:txBody>
          <a:bodyPr vert="horz" lIns="91440" tIns="45720" rIns="91440" bIns="45720" rtlCol="0" anchor="ctr"/>
          <a:lstStyle>
            <a:lvl1pPr algn="ctr">
              <a:defRPr sz="1200">
                <a:solidFill>
                  <a:schemeClr val="tx1">
                    <a:tint val="75000"/>
                  </a:schemeClr>
                </a:solidFill>
                <a:uFillTx/>
                <a:latin typeface="Calibri"/>
                <a:cs typeface="Calibri"/>
              </a:defRPr>
            </a:lvl1pPr>
          </a:lstStyle>
          <a:p>
            <a:fld id="{668EFF3A-9903-FC4F-99F2-8A79E0BD1D46}" type="slidenum">
              <a:rPr lang="en-US" smtClean="0">
                <a:uFillTx/>
              </a:rPr>
              <a:pPr/>
              <a:t>33</a:t>
            </a:fld>
            <a:endParaRPr lang="en-US" dirty="0">
              <a:uFillTx/>
            </a:endParaRPr>
          </a:p>
        </p:txBody>
      </p:sp>
    </p:spTree>
    <p:extLst>
      <p:ext uri="{BB962C8B-B14F-4D97-AF65-F5344CB8AC3E}">
        <p14:creationId xmlns:p14="http://schemas.microsoft.com/office/powerpoint/2010/main" val="322110885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uFillTx/>
              </a:rPr>
              <a:t>Backup Slides</a:t>
            </a:r>
            <a:endParaRPr lang="en-US" dirty="0">
              <a:uFillTx/>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bwMode="auto">
          <a:xfrm>
            <a:off x="685800" y="2746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a:latin typeface="Arial" charset="0"/>
                <a:ea typeface="MS PGothic" charset="0"/>
              </a:rPr>
              <a:t>Why does the orbit/position need to be constant</a:t>
            </a:r>
          </a:p>
        </p:txBody>
      </p:sp>
      <p:sp>
        <p:nvSpPr>
          <p:cNvPr id="124930" name="Rectangle 3"/>
          <p:cNvSpPr>
            <a:spLocks noGrp="1" noChangeArrowheads="1"/>
          </p:cNvSpPr>
          <p:nvPr>
            <p:ph type="body" idx="1"/>
          </p:nvPr>
        </p:nvSpPr>
        <p:spPr bwMode="auto">
          <a:xfrm>
            <a:off x="331788" y="3081338"/>
            <a:ext cx="8456612" cy="3205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000">
                <a:latin typeface="Arial" charset="0"/>
                <a:ea typeface="MS PGothic" charset="0"/>
              </a:rPr>
              <a:t>Without slits it is obvious that beam motion will translate to motion of photon beam on sample, i.e. different sample areas are measured</a:t>
            </a:r>
          </a:p>
          <a:p>
            <a:r>
              <a:rPr lang="en-US" sz="2000">
                <a:latin typeface="Arial" charset="0"/>
                <a:ea typeface="MS PGothic" charset="0"/>
              </a:rPr>
              <a:t>Similarly in a monochromator without slits a vertical beam motion translates into a photon energy shift</a:t>
            </a:r>
          </a:p>
          <a:p>
            <a:r>
              <a:rPr lang="en-US" sz="2000">
                <a:latin typeface="Arial" charset="0"/>
                <a:ea typeface="MS PGothic" charset="0"/>
              </a:rPr>
              <a:t>With slits, the effects get smaller and smaller with smaller slit size (there still are 2</a:t>
            </a:r>
            <a:r>
              <a:rPr lang="en-US" sz="2000" baseline="30000">
                <a:latin typeface="Arial" charset="0"/>
                <a:ea typeface="MS PGothic" charset="0"/>
              </a:rPr>
              <a:t>nd</a:t>
            </a:r>
            <a:r>
              <a:rPr lang="en-US" sz="2000">
                <a:latin typeface="Arial" charset="0"/>
                <a:ea typeface="MS PGothic" charset="0"/>
              </a:rPr>
              <a:t> order effects because of the beam profile and the nonzero slit size). However, the smaller the slit the smaller the transmission and the larger the intensity fluctuations (and effects of slit alignment and motion).</a:t>
            </a:r>
          </a:p>
        </p:txBody>
      </p:sp>
      <p:pic>
        <p:nvPicPr>
          <p:cNvPr id="124931" name="Picture 4" descr="The image “http://www.sc.doe.gov/bes/synchrotron_techniques/pics/index1.png” cannot be displayed, because it contains err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1123950"/>
            <a:ext cx="37528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762000"/>
            <a:ext cx="3124200"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3048000" y="6155419"/>
            <a:ext cx="2895600" cy="365125"/>
          </a:xfrm>
          <a:prstGeom prst="rect">
            <a:avLst/>
          </a:prstGeom>
        </p:spPr>
        <p:txBody>
          <a:bodyPr vert="horz" lIns="91440" tIns="45720" rIns="91440" bIns="45720" rtlCol="0" anchor="ctr"/>
          <a:lstStyle>
            <a:lvl1pPr algn="ctr">
              <a:defRPr sz="1200" b="0" i="0" cap="all">
                <a:solidFill>
                  <a:schemeClr val="tx1">
                    <a:tint val="75000"/>
                  </a:schemeClr>
                </a:solidFill>
                <a:uFillTx/>
                <a:latin typeface="Calibri"/>
                <a:cs typeface="Calibri"/>
              </a:defRPr>
            </a:lvl1pPr>
          </a:lstStyle>
          <a:p>
            <a:r>
              <a:rPr lang="en-US" dirty="0" smtClean="0">
                <a:uFillTx/>
              </a:rPr>
              <a:t>HBLS workshop, 4/26/17</a:t>
            </a:r>
          </a:p>
        </p:txBody>
      </p:sp>
      <p:sp>
        <p:nvSpPr>
          <p:cNvPr id="8" name="Slide Number Placeholder 3"/>
          <p:cNvSpPr>
            <a:spLocks noGrp="1"/>
          </p:cNvSpPr>
          <p:nvPr>
            <p:ph type="sldNum" sz="quarter" idx="4"/>
          </p:nvPr>
        </p:nvSpPr>
        <p:spPr>
          <a:xfrm>
            <a:off x="3429000" y="6340475"/>
            <a:ext cx="2133600" cy="365125"/>
          </a:xfrm>
          <a:prstGeom prst="rect">
            <a:avLst/>
          </a:prstGeom>
        </p:spPr>
        <p:txBody>
          <a:bodyPr vert="horz" lIns="91440" tIns="45720" rIns="91440" bIns="45720" rtlCol="0" anchor="ctr"/>
          <a:lstStyle>
            <a:lvl1pPr algn="ctr">
              <a:defRPr sz="1200">
                <a:solidFill>
                  <a:schemeClr val="tx1">
                    <a:tint val="75000"/>
                  </a:schemeClr>
                </a:solidFill>
                <a:uFillTx/>
                <a:latin typeface="Calibri"/>
                <a:cs typeface="Calibri"/>
              </a:defRPr>
            </a:lvl1pPr>
          </a:lstStyle>
          <a:p>
            <a:fld id="{668EFF3A-9903-FC4F-99F2-8A79E0BD1D46}" type="slidenum">
              <a:rPr lang="en-US" smtClean="0">
                <a:uFillTx/>
              </a:rPr>
              <a:pPr/>
              <a:t>35</a:t>
            </a:fld>
            <a:endParaRPr lang="en-US" dirty="0">
              <a:uFillTx/>
            </a:endParaRPr>
          </a:p>
        </p:txBody>
      </p:sp>
    </p:spTree>
    <p:extLst>
      <p:ext uri="{BB962C8B-B14F-4D97-AF65-F5344CB8AC3E}">
        <p14:creationId xmlns:p14="http://schemas.microsoft.com/office/powerpoint/2010/main" val="1731451561"/>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atin typeface="Arial" charset="0"/>
                <a:ea typeface="MS PGothic" charset="0"/>
              </a:rPr>
              <a:t>Signal Processing Electronics</a:t>
            </a:r>
          </a:p>
        </p:txBody>
      </p:sp>
      <p:pic>
        <p:nvPicPr>
          <p:cNvPr id="9216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990600"/>
            <a:ext cx="5532438" cy="396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9216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05200"/>
            <a:ext cx="4876800"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9216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222625"/>
            <a:ext cx="4038600" cy="316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5" name="TextBox 8"/>
          <p:cNvSpPr txBox="1">
            <a:spLocks noChangeArrowheads="1"/>
          </p:cNvSpPr>
          <p:nvPr/>
        </p:nvSpPr>
        <p:spPr bwMode="auto">
          <a:xfrm>
            <a:off x="4953000" y="1295400"/>
            <a:ext cx="4114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buFont typeface="Arial" charset="0"/>
              <a:buChar char="•"/>
            </a:pPr>
            <a:r>
              <a:rPr lang="en-US"/>
              <a:t> More recently: Digital BPMs only frontend is analog, followed by ADCs, FPGAs (sometimes DSP) and digital signal processing</a:t>
            </a:r>
          </a:p>
          <a:p>
            <a:pPr eaLnBrk="1" hangingPunct="1"/>
            <a:endParaRPr lang="en-US"/>
          </a:p>
        </p:txBody>
      </p:sp>
      <p:sp>
        <p:nvSpPr>
          <p:cNvPr id="92166" name="TextBox 9"/>
          <p:cNvSpPr txBox="1">
            <a:spLocks noChangeArrowheads="1"/>
          </p:cNvSpPr>
          <p:nvPr/>
        </p:nvSpPr>
        <p:spPr bwMode="auto">
          <a:xfrm>
            <a:off x="5029200" y="6019800"/>
            <a:ext cx="411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a:t>Courtesy Kurt Vetter</a:t>
            </a:r>
          </a:p>
        </p:txBody>
      </p:sp>
      <p:sp>
        <p:nvSpPr>
          <p:cNvPr id="9" name="Footer Placeholder 4"/>
          <p:cNvSpPr>
            <a:spLocks noGrp="1"/>
          </p:cNvSpPr>
          <p:nvPr>
            <p:ph type="ftr" sz="quarter" idx="3"/>
          </p:nvPr>
        </p:nvSpPr>
        <p:spPr>
          <a:xfrm>
            <a:off x="3048000" y="6155419"/>
            <a:ext cx="2895600" cy="365125"/>
          </a:xfrm>
          <a:prstGeom prst="rect">
            <a:avLst/>
          </a:prstGeom>
        </p:spPr>
        <p:txBody>
          <a:bodyPr vert="horz" lIns="91440" tIns="45720" rIns="91440" bIns="45720" rtlCol="0" anchor="ctr"/>
          <a:lstStyle>
            <a:lvl1pPr algn="ctr">
              <a:defRPr sz="1200" b="0" i="0" cap="all">
                <a:solidFill>
                  <a:schemeClr val="tx1">
                    <a:tint val="75000"/>
                  </a:schemeClr>
                </a:solidFill>
                <a:uFillTx/>
                <a:latin typeface="Calibri"/>
                <a:cs typeface="Calibri"/>
              </a:defRPr>
            </a:lvl1pPr>
          </a:lstStyle>
          <a:p>
            <a:r>
              <a:rPr lang="en-US" dirty="0" smtClean="0">
                <a:uFillTx/>
              </a:rPr>
              <a:t>HBLS workshop, 4/26/17</a:t>
            </a:r>
          </a:p>
        </p:txBody>
      </p:sp>
      <p:sp>
        <p:nvSpPr>
          <p:cNvPr id="10" name="Slide Number Placeholder 3"/>
          <p:cNvSpPr>
            <a:spLocks noGrp="1"/>
          </p:cNvSpPr>
          <p:nvPr>
            <p:ph type="sldNum" sz="quarter" idx="4"/>
          </p:nvPr>
        </p:nvSpPr>
        <p:spPr>
          <a:xfrm>
            <a:off x="3429000" y="6340475"/>
            <a:ext cx="2133600" cy="365125"/>
          </a:xfrm>
          <a:prstGeom prst="rect">
            <a:avLst/>
          </a:prstGeom>
        </p:spPr>
        <p:txBody>
          <a:bodyPr vert="horz" lIns="91440" tIns="45720" rIns="91440" bIns="45720" rtlCol="0" anchor="ctr"/>
          <a:lstStyle>
            <a:lvl1pPr algn="ctr">
              <a:defRPr sz="1200">
                <a:solidFill>
                  <a:schemeClr val="tx1">
                    <a:tint val="75000"/>
                  </a:schemeClr>
                </a:solidFill>
                <a:uFillTx/>
                <a:latin typeface="Calibri"/>
                <a:cs typeface="Calibri"/>
              </a:defRPr>
            </a:lvl1pPr>
          </a:lstStyle>
          <a:p>
            <a:fld id="{668EFF3A-9903-FC4F-99F2-8A79E0BD1D46}" type="slidenum">
              <a:rPr lang="en-US" smtClean="0">
                <a:uFillTx/>
              </a:rPr>
              <a:pPr/>
              <a:t>36</a:t>
            </a:fld>
            <a:endParaRPr lang="en-US" dirty="0">
              <a:uFillTx/>
            </a:endParaRPr>
          </a:p>
        </p:txBody>
      </p:sp>
    </p:spTree>
    <p:extLst>
      <p:ext uri="{BB962C8B-B14F-4D97-AF65-F5344CB8AC3E}">
        <p14:creationId xmlns:p14="http://schemas.microsoft.com/office/powerpoint/2010/main" val="119387601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bwMode="auto">
          <a:xfrm>
            <a:off x="914400" y="2286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200" dirty="0">
                <a:latin typeface="Arial" charset="0"/>
                <a:ea typeface="MS PGothic" charset="0"/>
              </a:rPr>
              <a:t>ALS – orbit measurement + correction</a:t>
            </a:r>
          </a:p>
        </p:txBody>
      </p:sp>
      <p:sp>
        <p:nvSpPr>
          <p:cNvPr id="129026" name="Rectangle 3"/>
          <p:cNvSpPr>
            <a:spLocks noGrp="1" noChangeArrowheads="1"/>
          </p:cNvSpPr>
          <p:nvPr>
            <p:ph type="body" idx="1"/>
          </p:nvPr>
        </p:nvSpPr>
        <p:spPr bwMode="auto">
          <a:xfrm>
            <a:off x="0" y="3105150"/>
            <a:ext cx="5105400" cy="320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65000"/>
              </a:lnSpc>
            </a:pPr>
            <a:r>
              <a:rPr lang="en-US" sz="1900" dirty="0">
                <a:latin typeface="Arial" charset="0"/>
                <a:ea typeface="MS PGothic" charset="0"/>
              </a:rPr>
              <a:t>12 nearly identical arcs – TBA; aluminum vacuum chamber</a:t>
            </a:r>
          </a:p>
          <a:p>
            <a:pPr>
              <a:lnSpc>
                <a:spcPct val="65000"/>
              </a:lnSpc>
            </a:pPr>
            <a:r>
              <a:rPr lang="en-US" sz="1900" dirty="0">
                <a:latin typeface="Arial" charset="0"/>
                <a:ea typeface="MS PGothic" charset="0"/>
              </a:rPr>
              <a:t> 122 beam position monitors in each plane (about 4 of stable type per arc)</a:t>
            </a:r>
          </a:p>
          <a:p>
            <a:pPr>
              <a:lnSpc>
                <a:spcPct val="65000"/>
              </a:lnSpc>
            </a:pPr>
            <a:r>
              <a:rPr lang="en-US" sz="1900" dirty="0">
                <a:latin typeface="Arial" charset="0"/>
                <a:ea typeface="MS PGothic" charset="0"/>
              </a:rPr>
              <a:t> </a:t>
            </a:r>
            <a:r>
              <a:rPr lang="en-US" sz="1900" dirty="0" smtClean="0">
                <a:latin typeface="Arial" charset="0"/>
                <a:ea typeface="MS PGothic" charset="0"/>
              </a:rPr>
              <a:t>8-12 </a:t>
            </a:r>
            <a:r>
              <a:rPr lang="en-US" sz="1900" dirty="0">
                <a:latin typeface="Arial" charset="0"/>
                <a:ea typeface="MS PGothic" charset="0"/>
              </a:rPr>
              <a:t>horizontal, </a:t>
            </a:r>
            <a:r>
              <a:rPr lang="en-US" sz="1900" dirty="0" smtClean="0">
                <a:latin typeface="Arial" charset="0"/>
                <a:ea typeface="MS PGothic" charset="0"/>
              </a:rPr>
              <a:t>6-8 </a:t>
            </a:r>
            <a:r>
              <a:rPr lang="en-US" sz="1900" dirty="0">
                <a:latin typeface="Arial" charset="0"/>
                <a:ea typeface="MS PGothic" charset="0"/>
              </a:rPr>
              <a:t>vertical corrector magnets per arc </a:t>
            </a:r>
            <a:r>
              <a:rPr lang="en-US" sz="1900" dirty="0" smtClean="0">
                <a:latin typeface="Arial" charset="0"/>
                <a:ea typeface="MS PGothic" charset="0"/>
              </a:rPr>
              <a:t>(~100 total per plane)</a:t>
            </a:r>
            <a:endParaRPr lang="en-US" sz="1900" dirty="0">
              <a:latin typeface="Arial" charset="0"/>
              <a:ea typeface="MS PGothic" charset="0"/>
            </a:endParaRPr>
          </a:p>
          <a:p>
            <a:pPr>
              <a:lnSpc>
                <a:spcPct val="65000"/>
              </a:lnSpc>
            </a:pPr>
            <a:r>
              <a:rPr lang="en-US" sz="1900" dirty="0">
                <a:latin typeface="Arial" charset="0"/>
                <a:ea typeface="MS PGothic" charset="0"/>
              </a:rPr>
              <a:t> </a:t>
            </a:r>
            <a:r>
              <a:rPr lang="en-US" sz="1900" dirty="0" smtClean="0">
                <a:latin typeface="Arial" charset="0"/>
                <a:ea typeface="MS PGothic" charset="0"/>
              </a:rPr>
              <a:t>48 </a:t>
            </a:r>
            <a:r>
              <a:rPr lang="en-US" sz="1900" dirty="0">
                <a:latin typeface="Arial" charset="0"/>
                <a:ea typeface="MS PGothic" charset="0"/>
              </a:rPr>
              <a:t>individual skew quadrupoles</a:t>
            </a:r>
          </a:p>
          <a:p>
            <a:pPr>
              <a:lnSpc>
                <a:spcPct val="65000"/>
              </a:lnSpc>
            </a:pPr>
            <a:r>
              <a:rPr lang="en-US" sz="1900" dirty="0">
                <a:latin typeface="Arial" charset="0"/>
                <a:ea typeface="MS PGothic" charset="0"/>
              </a:rPr>
              <a:t> beam based alignment capability in all quadrupoles (either individual power </a:t>
            </a:r>
          </a:p>
          <a:p>
            <a:pPr>
              <a:lnSpc>
                <a:spcPct val="65000"/>
              </a:lnSpc>
            </a:pPr>
            <a:r>
              <a:rPr lang="en-US" sz="1900" dirty="0">
                <a:latin typeface="Arial" charset="0"/>
                <a:ea typeface="MS PGothic" charset="0"/>
              </a:rPr>
              <a:t>supplies or shunts)</a:t>
            </a:r>
          </a:p>
          <a:p>
            <a:pPr>
              <a:lnSpc>
                <a:spcPct val="65000"/>
              </a:lnSpc>
            </a:pPr>
            <a:r>
              <a:rPr lang="en-US" sz="1900" dirty="0">
                <a:latin typeface="Arial" charset="0"/>
                <a:ea typeface="MS PGothic" charset="0"/>
              </a:rPr>
              <a:t> 22 corrector magnets in each plane on especially thin vacuum chamber pieces</a:t>
            </a:r>
          </a:p>
        </p:txBody>
      </p:sp>
      <p:pic>
        <p:nvPicPr>
          <p:cNvPr id="67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0913"/>
            <a:ext cx="9144000" cy="2097087"/>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673797" name="Group 5"/>
          <p:cNvGrpSpPr>
            <a:grpSpLocks/>
          </p:cNvGrpSpPr>
          <p:nvPr/>
        </p:nvGrpSpPr>
        <p:grpSpPr bwMode="auto">
          <a:xfrm>
            <a:off x="0" y="1262063"/>
            <a:ext cx="9144000" cy="1758950"/>
            <a:chOff x="0" y="1628"/>
            <a:chExt cx="5760" cy="1108"/>
          </a:xfrm>
        </p:grpSpPr>
        <p:sp>
          <p:nvSpPr>
            <p:cNvPr id="673798" name="AutoShape 6"/>
            <p:cNvSpPr>
              <a:spLocks/>
            </p:cNvSpPr>
            <p:nvPr/>
          </p:nvSpPr>
          <p:spPr bwMode="auto">
            <a:xfrm rot="5400000">
              <a:off x="2806" y="1232"/>
              <a:ext cx="154" cy="2192"/>
            </a:xfrm>
            <a:prstGeom prst="rightBrace">
              <a:avLst>
                <a:gd name="adj1" fmla="val 118615"/>
                <a:gd name="adj2" fmla="val 50000"/>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73799" name="Text Box 7"/>
            <p:cNvSpPr txBox="1">
              <a:spLocks noChangeArrowheads="1"/>
            </p:cNvSpPr>
            <p:nvPr/>
          </p:nvSpPr>
          <p:spPr bwMode="auto">
            <a:xfrm>
              <a:off x="2728" y="2505"/>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a:solidFill>
                    <a:srgbClr val="FF0000"/>
                  </a:solidFill>
                </a:rPr>
                <a:t>Arc</a:t>
              </a:r>
            </a:p>
          </p:txBody>
        </p:sp>
        <p:sp>
          <p:nvSpPr>
            <p:cNvPr id="673800" name="AutoShape 8"/>
            <p:cNvSpPr>
              <a:spLocks/>
            </p:cNvSpPr>
            <p:nvPr/>
          </p:nvSpPr>
          <p:spPr bwMode="auto">
            <a:xfrm rot="-4499268">
              <a:off x="5238" y="1697"/>
              <a:ext cx="113" cy="931"/>
            </a:xfrm>
            <a:prstGeom prst="rightBrace">
              <a:avLst>
                <a:gd name="adj1" fmla="val 68658"/>
                <a:gd name="adj2" fmla="val 50000"/>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73801" name="AutoShape 9"/>
            <p:cNvSpPr>
              <a:spLocks/>
            </p:cNvSpPr>
            <p:nvPr/>
          </p:nvSpPr>
          <p:spPr bwMode="auto">
            <a:xfrm rot="-6302827">
              <a:off x="409" y="1698"/>
              <a:ext cx="113" cy="931"/>
            </a:xfrm>
            <a:prstGeom prst="rightBrace">
              <a:avLst>
                <a:gd name="adj1" fmla="val 68658"/>
                <a:gd name="adj2" fmla="val 50000"/>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73802" name="Text Box 10"/>
            <p:cNvSpPr txBox="1">
              <a:spLocks noChangeArrowheads="1"/>
            </p:cNvSpPr>
            <p:nvPr/>
          </p:nvSpPr>
          <p:spPr bwMode="auto">
            <a:xfrm rot="929810">
              <a:off x="5056" y="1655"/>
              <a:ext cx="66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b="1">
                  <a:solidFill>
                    <a:srgbClr val="FF0000"/>
                  </a:solidFill>
                </a:rPr>
                <a:t>Half</a:t>
              </a:r>
            </a:p>
            <a:p>
              <a:pPr algn="ctr">
                <a:defRPr/>
              </a:pPr>
              <a:r>
                <a:rPr lang="en-US" sz="1800" b="1">
                  <a:solidFill>
                    <a:srgbClr val="FF0000"/>
                  </a:solidFill>
                </a:rPr>
                <a:t>Straight</a:t>
              </a:r>
            </a:p>
          </p:txBody>
        </p:sp>
        <p:sp>
          <p:nvSpPr>
            <p:cNvPr id="673803" name="Text Box 11"/>
            <p:cNvSpPr txBox="1">
              <a:spLocks noChangeArrowheads="1"/>
            </p:cNvSpPr>
            <p:nvPr/>
          </p:nvSpPr>
          <p:spPr bwMode="auto">
            <a:xfrm rot="-936719">
              <a:off x="31" y="1628"/>
              <a:ext cx="66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b="1">
                  <a:solidFill>
                    <a:srgbClr val="FF0000"/>
                  </a:solidFill>
                </a:rPr>
                <a:t>Half</a:t>
              </a:r>
            </a:p>
            <a:p>
              <a:pPr algn="ctr">
                <a:defRPr/>
              </a:pPr>
              <a:r>
                <a:rPr lang="en-US" sz="1800" b="1">
                  <a:solidFill>
                    <a:srgbClr val="FF0000"/>
                  </a:solidFill>
                </a:rPr>
                <a:t>Straight</a:t>
              </a:r>
            </a:p>
          </p:txBody>
        </p:sp>
      </p:grpSp>
      <p:sp>
        <p:nvSpPr>
          <p:cNvPr id="14" name="Footer Placeholder 4"/>
          <p:cNvSpPr>
            <a:spLocks noGrp="1"/>
          </p:cNvSpPr>
          <p:nvPr>
            <p:ph type="ftr" sz="quarter" idx="3"/>
          </p:nvPr>
        </p:nvSpPr>
        <p:spPr>
          <a:xfrm>
            <a:off x="3048000" y="6155419"/>
            <a:ext cx="2895600" cy="365125"/>
          </a:xfrm>
          <a:prstGeom prst="rect">
            <a:avLst/>
          </a:prstGeom>
        </p:spPr>
        <p:txBody>
          <a:bodyPr vert="horz" lIns="91440" tIns="45720" rIns="91440" bIns="45720" rtlCol="0" anchor="ctr"/>
          <a:lstStyle>
            <a:lvl1pPr algn="ctr">
              <a:defRPr sz="1200" b="0" i="0" cap="all">
                <a:solidFill>
                  <a:schemeClr val="tx1">
                    <a:tint val="75000"/>
                  </a:schemeClr>
                </a:solidFill>
                <a:uFillTx/>
                <a:latin typeface="Calibri"/>
                <a:cs typeface="Calibri"/>
              </a:defRPr>
            </a:lvl1pPr>
          </a:lstStyle>
          <a:p>
            <a:r>
              <a:rPr lang="en-US" dirty="0" smtClean="0">
                <a:uFillTx/>
              </a:rPr>
              <a:t>HBLS workshop, 4/26/17</a:t>
            </a:r>
          </a:p>
        </p:txBody>
      </p:sp>
      <p:sp>
        <p:nvSpPr>
          <p:cNvPr id="15" name="Slide Number Placeholder 3"/>
          <p:cNvSpPr>
            <a:spLocks noGrp="1"/>
          </p:cNvSpPr>
          <p:nvPr>
            <p:ph type="sldNum" sz="quarter" idx="4"/>
          </p:nvPr>
        </p:nvSpPr>
        <p:spPr>
          <a:xfrm>
            <a:off x="3429000" y="6340475"/>
            <a:ext cx="2133600" cy="365125"/>
          </a:xfrm>
          <a:prstGeom prst="rect">
            <a:avLst/>
          </a:prstGeom>
        </p:spPr>
        <p:txBody>
          <a:bodyPr vert="horz" lIns="91440" tIns="45720" rIns="91440" bIns="45720" rtlCol="0" anchor="ctr"/>
          <a:lstStyle>
            <a:lvl1pPr algn="ctr">
              <a:defRPr sz="1200">
                <a:solidFill>
                  <a:schemeClr val="tx1">
                    <a:tint val="75000"/>
                  </a:schemeClr>
                </a:solidFill>
                <a:uFillTx/>
                <a:latin typeface="Calibri"/>
                <a:cs typeface="Calibri"/>
              </a:defRPr>
            </a:lvl1pPr>
          </a:lstStyle>
          <a:p>
            <a:fld id="{668EFF3A-9903-FC4F-99F2-8A79E0BD1D46}" type="slidenum">
              <a:rPr lang="en-US" smtClean="0">
                <a:uFillTx/>
              </a:rPr>
              <a:pPr/>
              <a:t>37</a:t>
            </a:fld>
            <a:endParaRPr lang="en-US" dirty="0">
              <a:uFillTx/>
            </a:endParaRPr>
          </a:p>
        </p:txBody>
      </p:sp>
      <p:pic>
        <p:nvPicPr>
          <p:cNvPr id="1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074716"/>
            <a:ext cx="4038600" cy="2868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86921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737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p:txBody>
          <a:bodyPr/>
          <a:lstStyle/>
          <a:p>
            <a:r>
              <a:rPr lang="en-US" sz="3200" dirty="0" smtClean="0"/>
              <a:t>Magnet Vibration </a:t>
            </a:r>
            <a:r>
              <a:rPr lang="en-US" sz="3200" dirty="0"/>
              <a:t>PSD</a:t>
            </a:r>
            <a:endParaRPr lang="en-US" sz="6600" dirty="0"/>
          </a:p>
        </p:txBody>
      </p:sp>
      <p:sp>
        <p:nvSpPr>
          <p:cNvPr id="9" name="Slide Number Placeholder 4"/>
          <p:cNvSpPr>
            <a:spLocks noGrp="1"/>
          </p:cNvSpPr>
          <p:nvPr>
            <p:ph type="sldNum" sz="quarter" idx="4"/>
          </p:nvPr>
        </p:nvSpPr>
        <p:spPr bwMode="auto">
          <a:xfrm>
            <a:off x="5486400" y="6492875"/>
            <a:ext cx="2133600" cy="365125"/>
          </a:xfrm>
          <a:prstGeom prst="rect">
            <a:avLst/>
          </a:prstGeom>
          <a:noFill/>
          <a:ln>
            <a:miter lim="800000"/>
            <a:headEnd/>
            <a:tailEnd/>
          </a:ln>
        </p:spPr>
        <p:txBody>
          <a:bodyPr wrap="square" numCol="1" anchorCtr="0" compatLnSpc="1">
            <a:prstTxWarp prst="textNoShape">
              <a:avLst/>
            </a:prstTxWarp>
          </a:bodyPr>
          <a:lstStyle/>
          <a:p>
            <a:fld id="{A990E70C-A869-4A48-8198-F91EDD1A5C3A}" type="slidenum">
              <a:rPr lang="en-US" smtClean="0">
                <a:solidFill>
                  <a:srgbClr val="898989"/>
                </a:solidFill>
                <a:latin typeface="Arial" charset="0"/>
                <a:cs typeface="Arial" charset="0"/>
              </a:rPr>
              <a:pPr/>
              <a:t>38</a:t>
            </a:fld>
            <a:endParaRPr lang="en-US" dirty="0" smtClean="0">
              <a:solidFill>
                <a:srgbClr val="898989"/>
              </a:solidFill>
              <a:latin typeface="Arial" charset="0"/>
              <a:cs typeface="Arial" charset="0"/>
            </a:endParaRPr>
          </a:p>
        </p:txBody>
      </p:sp>
      <p:pic>
        <p:nvPicPr>
          <p:cNvPr id="513027" name="Picture 3" descr="vib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914400"/>
            <a:ext cx="4168775" cy="547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028" name="Picture 4" descr="vib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0" y="930275"/>
            <a:ext cx="4168775" cy="5478463"/>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p:cNvSpPr>
            <a:spLocks noGrp="1"/>
          </p:cNvSpPr>
          <p:nvPr>
            <p:ph type="ftr" sz="quarter" idx="3"/>
          </p:nvPr>
        </p:nvSpPr>
        <p:spPr>
          <a:xfrm>
            <a:off x="3048000" y="6155419"/>
            <a:ext cx="2895600" cy="365125"/>
          </a:xfrm>
          <a:prstGeom prst="rect">
            <a:avLst/>
          </a:prstGeom>
        </p:spPr>
        <p:txBody>
          <a:bodyPr vert="horz" lIns="91440" tIns="45720" rIns="91440" bIns="45720" rtlCol="0" anchor="ctr"/>
          <a:lstStyle>
            <a:lvl1pPr algn="ctr">
              <a:defRPr sz="1200" b="0" i="0" cap="all">
                <a:solidFill>
                  <a:schemeClr val="tx1">
                    <a:tint val="75000"/>
                  </a:schemeClr>
                </a:solidFill>
                <a:uFillTx/>
                <a:latin typeface="Calibri"/>
                <a:cs typeface="Calibri"/>
              </a:defRPr>
            </a:lvl1pPr>
          </a:lstStyle>
          <a:p>
            <a:r>
              <a:rPr lang="en-US" dirty="0" smtClean="0">
                <a:uFillTx/>
              </a:rPr>
              <a:t>HBLS workshop, 4/26/17</a:t>
            </a:r>
          </a:p>
        </p:txBody>
      </p:sp>
      <p:sp>
        <p:nvSpPr>
          <p:cNvPr id="7" name="Slide Number Placeholder 3"/>
          <p:cNvSpPr txBox="1">
            <a:spLocks/>
          </p:cNvSpPr>
          <p:nvPr/>
        </p:nvSpPr>
        <p:spPr>
          <a:xfrm>
            <a:off x="3429000" y="6340475"/>
            <a:ext cx="2133600" cy="365125"/>
          </a:xfrm>
          <a:prstGeom prst="rect">
            <a:avLst/>
          </a:prstGeom>
        </p:spPr>
        <p:txBody>
          <a:bodyPr vert="horz" lIns="91440" tIns="45720" rIns="91440" bIns="45720" rtlCol="0" anchor="ctr"/>
          <a:lstStyle>
            <a:defPPr>
              <a:defRPr lang="en-US">
                <a:uFillTx/>
              </a:defRPr>
            </a:defPPr>
            <a:lvl1pPr marL="0" algn="ctr" defTabSz="914400" rtl="0" eaLnBrk="1" latinLnBrk="0" hangingPunct="1">
              <a:defRPr sz="1200" kern="1200">
                <a:solidFill>
                  <a:schemeClr val="tx1">
                    <a:tint val="75000"/>
                  </a:schemeClr>
                </a:solidFill>
                <a:uFillTx/>
                <a:latin typeface="Calibri"/>
                <a:ea typeface="+mn-ea"/>
                <a:cs typeface="Calibri"/>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a:lstStyle>
          <a:p>
            <a:fld id="{668EFF3A-9903-FC4F-99F2-8A79E0BD1D46}" type="slidenum">
              <a:rPr lang="en-US" smtClean="0"/>
              <a:pPr/>
              <a:t>38</a:t>
            </a:fld>
            <a:endParaRPr lang="en-US" dirty="0"/>
          </a:p>
        </p:txBody>
      </p:sp>
    </p:spTree>
    <p:extLst>
      <p:ext uri="{BB962C8B-B14F-4D97-AF65-F5344CB8AC3E}">
        <p14:creationId xmlns:p14="http://schemas.microsoft.com/office/powerpoint/2010/main" val="23603830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5155" name="Freeform 3"/>
          <p:cNvSpPr>
            <a:spLocks/>
          </p:cNvSpPr>
          <p:nvPr/>
        </p:nvSpPr>
        <p:spPr bwMode="auto">
          <a:xfrm>
            <a:off x="6245225" y="4935538"/>
            <a:ext cx="544513" cy="95250"/>
          </a:xfrm>
          <a:custGeom>
            <a:avLst/>
            <a:gdLst>
              <a:gd name="T0" fmla="*/ 0 w 904"/>
              <a:gd name="T1" fmla="*/ 0 h 161"/>
              <a:gd name="T2" fmla="*/ 456 w 904"/>
              <a:gd name="T3" fmla="*/ 44 h 161"/>
              <a:gd name="T4" fmla="*/ 904 w 904"/>
              <a:gd name="T5" fmla="*/ 161 h 161"/>
            </a:gdLst>
            <a:ahLst/>
            <a:cxnLst>
              <a:cxn ang="0">
                <a:pos x="T0" y="T1"/>
              </a:cxn>
              <a:cxn ang="0">
                <a:pos x="T2" y="T3"/>
              </a:cxn>
              <a:cxn ang="0">
                <a:pos x="T4" y="T5"/>
              </a:cxn>
            </a:cxnLst>
            <a:rect l="0" t="0" r="r" b="b"/>
            <a:pathLst>
              <a:path w="904" h="161">
                <a:moveTo>
                  <a:pt x="0" y="0"/>
                </a:moveTo>
                <a:lnTo>
                  <a:pt x="456" y="44"/>
                </a:lnTo>
                <a:lnTo>
                  <a:pt x="904" y="161"/>
                </a:lnTo>
              </a:path>
            </a:pathLst>
          </a:custGeom>
          <a:noFill/>
          <a:ln w="9525">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85156" name="Freeform 4"/>
          <p:cNvSpPr>
            <a:spLocks/>
          </p:cNvSpPr>
          <p:nvPr/>
        </p:nvSpPr>
        <p:spPr bwMode="auto">
          <a:xfrm>
            <a:off x="1519238" y="5219700"/>
            <a:ext cx="1381125" cy="700088"/>
          </a:xfrm>
          <a:custGeom>
            <a:avLst/>
            <a:gdLst>
              <a:gd name="T0" fmla="*/ 0 w 2609"/>
              <a:gd name="T1" fmla="*/ 542 h 1325"/>
              <a:gd name="T2" fmla="*/ 0 w 2609"/>
              <a:gd name="T3" fmla="*/ 898 h 1325"/>
              <a:gd name="T4" fmla="*/ 560 w 2609"/>
              <a:gd name="T5" fmla="*/ 1325 h 1325"/>
              <a:gd name="T6" fmla="*/ 2609 w 2609"/>
              <a:gd name="T7" fmla="*/ 720 h 1325"/>
              <a:gd name="T8" fmla="*/ 2609 w 2609"/>
              <a:gd name="T9" fmla="*/ 323 h 1325"/>
              <a:gd name="T10" fmla="*/ 1873 w 2609"/>
              <a:gd name="T11" fmla="*/ 0 h 1325"/>
              <a:gd name="T12" fmla="*/ 0 w 2609"/>
              <a:gd name="T13" fmla="*/ 542 h 1325"/>
            </a:gdLst>
            <a:ahLst/>
            <a:cxnLst>
              <a:cxn ang="0">
                <a:pos x="T0" y="T1"/>
              </a:cxn>
              <a:cxn ang="0">
                <a:pos x="T2" y="T3"/>
              </a:cxn>
              <a:cxn ang="0">
                <a:pos x="T4" y="T5"/>
              </a:cxn>
              <a:cxn ang="0">
                <a:pos x="T6" y="T7"/>
              </a:cxn>
              <a:cxn ang="0">
                <a:pos x="T8" y="T9"/>
              </a:cxn>
              <a:cxn ang="0">
                <a:pos x="T10" y="T11"/>
              </a:cxn>
              <a:cxn ang="0">
                <a:pos x="T12" y="T13"/>
              </a:cxn>
            </a:cxnLst>
            <a:rect l="0" t="0" r="r" b="b"/>
            <a:pathLst>
              <a:path w="2609" h="1325">
                <a:moveTo>
                  <a:pt x="0" y="542"/>
                </a:moveTo>
                <a:lnTo>
                  <a:pt x="0" y="898"/>
                </a:lnTo>
                <a:lnTo>
                  <a:pt x="560" y="1325"/>
                </a:lnTo>
                <a:lnTo>
                  <a:pt x="2609" y="720"/>
                </a:lnTo>
                <a:lnTo>
                  <a:pt x="2609" y="323"/>
                </a:lnTo>
                <a:lnTo>
                  <a:pt x="1873" y="0"/>
                </a:lnTo>
                <a:lnTo>
                  <a:pt x="0" y="542"/>
                </a:lnTo>
                <a:close/>
              </a:path>
            </a:pathLst>
          </a:custGeom>
          <a:blipFill dpi="0" rotWithShape="0">
            <a:blip r:embed="rId2"/>
            <a:srcRect/>
            <a:tile tx="0" ty="0" sx="100000" sy="100000" flip="none" algn="tl"/>
          </a:blipFill>
          <a:ln w="9525">
            <a:solidFill>
              <a:srgbClr val="000000"/>
            </a:solidFill>
            <a:prstDash val="solid"/>
            <a:round/>
            <a:headEnd/>
            <a:tailEnd/>
          </a:ln>
        </p:spPr>
        <p:txBody>
          <a:bodyPr/>
          <a:lstStyle/>
          <a:p>
            <a:endParaRPr lang="en-US"/>
          </a:p>
        </p:txBody>
      </p:sp>
      <p:sp>
        <p:nvSpPr>
          <p:cNvPr id="1585157" name="Line 5"/>
          <p:cNvSpPr>
            <a:spLocks noChangeShapeType="1"/>
          </p:cNvSpPr>
          <p:nvPr/>
        </p:nvSpPr>
        <p:spPr bwMode="auto">
          <a:xfrm flipV="1">
            <a:off x="1819275" y="5702300"/>
            <a:ext cx="1588" cy="2127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5158" name="Freeform 6"/>
          <p:cNvSpPr>
            <a:spLocks/>
          </p:cNvSpPr>
          <p:nvPr/>
        </p:nvSpPr>
        <p:spPr bwMode="auto">
          <a:xfrm>
            <a:off x="1628775" y="5451475"/>
            <a:ext cx="395288" cy="433388"/>
          </a:xfrm>
          <a:custGeom>
            <a:avLst/>
            <a:gdLst>
              <a:gd name="T0" fmla="*/ 0 w 747"/>
              <a:gd name="T1" fmla="*/ 47 h 820"/>
              <a:gd name="T2" fmla="*/ 571 w 747"/>
              <a:gd name="T3" fmla="*/ 408 h 820"/>
              <a:gd name="T4" fmla="*/ 571 w 747"/>
              <a:gd name="T5" fmla="*/ 820 h 820"/>
              <a:gd name="T6" fmla="*/ 747 w 747"/>
              <a:gd name="T7" fmla="*/ 767 h 820"/>
              <a:gd name="T8" fmla="*/ 747 w 747"/>
              <a:gd name="T9" fmla="*/ 361 h 820"/>
              <a:gd name="T10" fmla="*/ 149 w 747"/>
              <a:gd name="T11" fmla="*/ 0 h 820"/>
              <a:gd name="T12" fmla="*/ 0 w 747"/>
              <a:gd name="T13" fmla="*/ 47 h 820"/>
            </a:gdLst>
            <a:ahLst/>
            <a:cxnLst>
              <a:cxn ang="0">
                <a:pos x="T0" y="T1"/>
              </a:cxn>
              <a:cxn ang="0">
                <a:pos x="T2" y="T3"/>
              </a:cxn>
              <a:cxn ang="0">
                <a:pos x="T4" y="T5"/>
              </a:cxn>
              <a:cxn ang="0">
                <a:pos x="T6" y="T7"/>
              </a:cxn>
              <a:cxn ang="0">
                <a:pos x="T8" y="T9"/>
              </a:cxn>
              <a:cxn ang="0">
                <a:pos x="T10" y="T11"/>
              </a:cxn>
              <a:cxn ang="0">
                <a:pos x="T12" y="T13"/>
              </a:cxn>
            </a:cxnLst>
            <a:rect l="0" t="0" r="r" b="b"/>
            <a:pathLst>
              <a:path w="747" h="820">
                <a:moveTo>
                  <a:pt x="0" y="47"/>
                </a:moveTo>
                <a:lnTo>
                  <a:pt x="571" y="408"/>
                </a:lnTo>
                <a:lnTo>
                  <a:pt x="571" y="820"/>
                </a:lnTo>
                <a:lnTo>
                  <a:pt x="747" y="767"/>
                </a:lnTo>
                <a:lnTo>
                  <a:pt x="747" y="361"/>
                </a:lnTo>
                <a:lnTo>
                  <a:pt x="149" y="0"/>
                </a:lnTo>
                <a:lnTo>
                  <a:pt x="0" y="47"/>
                </a:lnTo>
                <a:close/>
              </a:path>
            </a:pathLst>
          </a:custGeom>
          <a:blipFill dpi="0" rotWithShape="0">
            <a:blip r:embed="rId3"/>
            <a:srcRect/>
            <a:tile tx="0" ty="0" sx="100000" sy="100000" flip="none" algn="tl"/>
          </a:blipFill>
          <a:ln w="9525">
            <a:solidFill>
              <a:srgbClr val="000000"/>
            </a:solidFill>
            <a:prstDash val="solid"/>
            <a:round/>
            <a:headEnd/>
            <a:tailEnd/>
          </a:ln>
        </p:spPr>
        <p:txBody>
          <a:bodyPr/>
          <a:lstStyle/>
          <a:p>
            <a:endParaRPr lang="en-US"/>
          </a:p>
        </p:txBody>
      </p:sp>
      <p:sp>
        <p:nvSpPr>
          <p:cNvPr id="1585159" name="Freeform 7"/>
          <p:cNvSpPr>
            <a:spLocks/>
          </p:cNvSpPr>
          <p:nvPr/>
        </p:nvSpPr>
        <p:spPr bwMode="auto">
          <a:xfrm>
            <a:off x="1809750" y="5400675"/>
            <a:ext cx="412750" cy="427038"/>
          </a:xfrm>
          <a:custGeom>
            <a:avLst/>
            <a:gdLst>
              <a:gd name="T0" fmla="*/ 0 w 778"/>
              <a:gd name="T1" fmla="*/ 45 h 807"/>
              <a:gd name="T2" fmla="*/ 602 w 778"/>
              <a:gd name="T3" fmla="*/ 400 h 807"/>
              <a:gd name="T4" fmla="*/ 602 w 778"/>
              <a:gd name="T5" fmla="*/ 807 h 807"/>
              <a:gd name="T6" fmla="*/ 778 w 778"/>
              <a:gd name="T7" fmla="*/ 760 h 807"/>
              <a:gd name="T8" fmla="*/ 778 w 778"/>
              <a:gd name="T9" fmla="*/ 353 h 807"/>
              <a:gd name="T10" fmla="*/ 151 w 778"/>
              <a:gd name="T11" fmla="*/ 0 h 807"/>
              <a:gd name="T12" fmla="*/ 0 w 778"/>
              <a:gd name="T13" fmla="*/ 45 h 807"/>
            </a:gdLst>
            <a:ahLst/>
            <a:cxnLst>
              <a:cxn ang="0">
                <a:pos x="T0" y="T1"/>
              </a:cxn>
              <a:cxn ang="0">
                <a:pos x="T2" y="T3"/>
              </a:cxn>
              <a:cxn ang="0">
                <a:pos x="T4" y="T5"/>
              </a:cxn>
              <a:cxn ang="0">
                <a:pos x="T6" y="T7"/>
              </a:cxn>
              <a:cxn ang="0">
                <a:pos x="T8" y="T9"/>
              </a:cxn>
              <a:cxn ang="0">
                <a:pos x="T10" y="T11"/>
              </a:cxn>
              <a:cxn ang="0">
                <a:pos x="T12" y="T13"/>
              </a:cxn>
            </a:cxnLst>
            <a:rect l="0" t="0" r="r" b="b"/>
            <a:pathLst>
              <a:path w="778" h="807">
                <a:moveTo>
                  <a:pt x="0" y="45"/>
                </a:moveTo>
                <a:lnTo>
                  <a:pt x="602" y="400"/>
                </a:lnTo>
                <a:lnTo>
                  <a:pt x="602" y="807"/>
                </a:lnTo>
                <a:lnTo>
                  <a:pt x="778" y="760"/>
                </a:lnTo>
                <a:lnTo>
                  <a:pt x="778" y="353"/>
                </a:lnTo>
                <a:lnTo>
                  <a:pt x="151" y="0"/>
                </a:lnTo>
                <a:lnTo>
                  <a:pt x="0" y="45"/>
                </a:lnTo>
                <a:close/>
              </a:path>
            </a:pathLst>
          </a:custGeom>
          <a:blipFill dpi="0" rotWithShape="0">
            <a:blip r:embed="rId3"/>
            <a:srcRect/>
            <a:tile tx="0" ty="0" sx="100000" sy="100000" flip="none" algn="tl"/>
          </a:blipFill>
          <a:ln w="9525">
            <a:solidFill>
              <a:srgbClr val="000000"/>
            </a:solidFill>
            <a:prstDash val="solid"/>
            <a:round/>
            <a:headEnd/>
            <a:tailEnd/>
          </a:ln>
        </p:spPr>
        <p:txBody>
          <a:bodyPr/>
          <a:lstStyle/>
          <a:p>
            <a:endParaRPr lang="en-US"/>
          </a:p>
        </p:txBody>
      </p:sp>
      <p:sp>
        <p:nvSpPr>
          <p:cNvPr id="1585160" name="Freeform 8"/>
          <p:cNvSpPr>
            <a:spLocks/>
          </p:cNvSpPr>
          <p:nvPr/>
        </p:nvSpPr>
        <p:spPr bwMode="auto">
          <a:xfrm>
            <a:off x="1990725" y="5348288"/>
            <a:ext cx="427038" cy="422275"/>
          </a:xfrm>
          <a:custGeom>
            <a:avLst/>
            <a:gdLst>
              <a:gd name="T0" fmla="*/ 0 w 805"/>
              <a:gd name="T1" fmla="*/ 44 h 799"/>
              <a:gd name="T2" fmla="*/ 630 w 805"/>
              <a:gd name="T3" fmla="*/ 392 h 799"/>
              <a:gd name="T4" fmla="*/ 630 w 805"/>
              <a:gd name="T5" fmla="*/ 799 h 799"/>
              <a:gd name="T6" fmla="*/ 805 w 805"/>
              <a:gd name="T7" fmla="*/ 747 h 799"/>
              <a:gd name="T8" fmla="*/ 805 w 805"/>
              <a:gd name="T9" fmla="*/ 345 h 799"/>
              <a:gd name="T10" fmla="*/ 150 w 805"/>
              <a:gd name="T11" fmla="*/ 0 h 799"/>
              <a:gd name="T12" fmla="*/ 0 w 805"/>
              <a:gd name="T13" fmla="*/ 44 h 799"/>
            </a:gdLst>
            <a:ahLst/>
            <a:cxnLst>
              <a:cxn ang="0">
                <a:pos x="T0" y="T1"/>
              </a:cxn>
              <a:cxn ang="0">
                <a:pos x="T2" y="T3"/>
              </a:cxn>
              <a:cxn ang="0">
                <a:pos x="T4" y="T5"/>
              </a:cxn>
              <a:cxn ang="0">
                <a:pos x="T6" y="T7"/>
              </a:cxn>
              <a:cxn ang="0">
                <a:pos x="T8" y="T9"/>
              </a:cxn>
              <a:cxn ang="0">
                <a:pos x="T10" y="T11"/>
              </a:cxn>
              <a:cxn ang="0">
                <a:pos x="T12" y="T13"/>
              </a:cxn>
            </a:cxnLst>
            <a:rect l="0" t="0" r="r" b="b"/>
            <a:pathLst>
              <a:path w="805" h="799">
                <a:moveTo>
                  <a:pt x="0" y="44"/>
                </a:moveTo>
                <a:lnTo>
                  <a:pt x="630" y="392"/>
                </a:lnTo>
                <a:lnTo>
                  <a:pt x="630" y="799"/>
                </a:lnTo>
                <a:lnTo>
                  <a:pt x="805" y="747"/>
                </a:lnTo>
                <a:lnTo>
                  <a:pt x="805" y="345"/>
                </a:lnTo>
                <a:lnTo>
                  <a:pt x="150" y="0"/>
                </a:lnTo>
                <a:lnTo>
                  <a:pt x="0" y="44"/>
                </a:lnTo>
                <a:close/>
              </a:path>
            </a:pathLst>
          </a:custGeom>
          <a:blipFill dpi="0" rotWithShape="0">
            <a:blip r:embed="rId3"/>
            <a:srcRect/>
            <a:tile tx="0" ty="0" sx="100000" sy="100000" flip="none" algn="tl"/>
          </a:blipFill>
          <a:ln w="9525">
            <a:solidFill>
              <a:srgbClr val="000000"/>
            </a:solidFill>
            <a:prstDash val="solid"/>
            <a:round/>
            <a:headEnd/>
            <a:tailEnd/>
          </a:ln>
        </p:spPr>
        <p:txBody>
          <a:bodyPr/>
          <a:lstStyle/>
          <a:p>
            <a:endParaRPr lang="en-US"/>
          </a:p>
        </p:txBody>
      </p:sp>
      <p:sp>
        <p:nvSpPr>
          <p:cNvPr id="1585161" name="Freeform 9"/>
          <p:cNvSpPr>
            <a:spLocks/>
          </p:cNvSpPr>
          <p:nvPr/>
        </p:nvSpPr>
        <p:spPr bwMode="auto">
          <a:xfrm>
            <a:off x="2162175" y="5294313"/>
            <a:ext cx="444500" cy="420687"/>
          </a:xfrm>
          <a:custGeom>
            <a:avLst/>
            <a:gdLst>
              <a:gd name="T0" fmla="*/ 0 w 839"/>
              <a:gd name="T1" fmla="*/ 50 h 793"/>
              <a:gd name="T2" fmla="*/ 663 w 839"/>
              <a:gd name="T3" fmla="*/ 386 h 793"/>
              <a:gd name="T4" fmla="*/ 663 w 839"/>
              <a:gd name="T5" fmla="*/ 793 h 793"/>
              <a:gd name="T6" fmla="*/ 839 w 839"/>
              <a:gd name="T7" fmla="*/ 740 h 793"/>
              <a:gd name="T8" fmla="*/ 839 w 839"/>
              <a:gd name="T9" fmla="*/ 338 h 793"/>
              <a:gd name="T10" fmla="*/ 168 w 839"/>
              <a:gd name="T11" fmla="*/ 0 h 793"/>
              <a:gd name="T12" fmla="*/ 0 w 839"/>
              <a:gd name="T13" fmla="*/ 50 h 793"/>
            </a:gdLst>
            <a:ahLst/>
            <a:cxnLst>
              <a:cxn ang="0">
                <a:pos x="T0" y="T1"/>
              </a:cxn>
              <a:cxn ang="0">
                <a:pos x="T2" y="T3"/>
              </a:cxn>
              <a:cxn ang="0">
                <a:pos x="T4" y="T5"/>
              </a:cxn>
              <a:cxn ang="0">
                <a:pos x="T6" y="T7"/>
              </a:cxn>
              <a:cxn ang="0">
                <a:pos x="T8" y="T9"/>
              </a:cxn>
              <a:cxn ang="0">
                <a:pos x="T10" y="T11"/>
              </a:cxn>
              <a:cxn ang="0">
                <a:pos x="T12" y="T13"/>
              </a:cxn>
            </a:cxnLst>
            <a:rect l="0" t="0" r="r" b="b"/>
            <a:pathLst>
              <a:path w="839" h="793">
                <a:moveTo>
                  <a:pt x="0" y="50"/>
                </a:moveTo>
                <a:lnTo>
                  <a:pt x="663" y="386"/>
                </a:lnTo>
                <a:lnTo>
                  <a:pt x="663" y="793"/>
                </a:lnTo>
                <a:lnTo>
                  <a:pt x="839" y="740"/>
                </a:lnTo>
                <a:lnTo>
                  <a:pt x="839" y="338"/>
                </a:lnTo>
                <a:lnTo>
                  <a:pt x="168" y="0"/>
                </a:lnTo>
                <a:lnTo>
                  <a:pt x="0" y="50"/>
                </a:lnTo>
                <a:close/>
              </a:path>
            </a:pathLst>
          </a:custGeom>
          <a:blipFill dpi="0" rotWithShape="0">
            <a:blip r:embed="rId3"/>
            <a:srcRect/>
            <a:tile tx="0" ty="0" sx="100000" sy="100000" flip="none" algn="tl"/>
          </a:blipFill>
          <a:ln w="9525">
            <a:solidFill>
              <a:srgbClr val="000000"/>
            </a:solidFill>
            <a:prstDash val="solid"/>
            <a:round/>
            <a:headEnd/>
            <a:tailEnd/>
          </a:ln>
        </p:spPr>
        <p:txBody>
          <a:bodyPr/>
          <a:lstStyle/>
          <a:p>
            <a:endParaRPr lang="en-US"/>
          </a:p>
        </p:txBody>
      </p:sp>
      <p:sp>
        <p:nvSpPr>
          <p:cNvPr id="1585162" name="Freeform 10"/>
          <p:cNvSpPr>
            <a:spLocks/>
          </p:cNvSpPr>
          <p:nvPr/>
        </p:nvSpPr>
        <p:spPr bwMode="auto">
          <a:xfrm>
            <a:off x="2341563" y="5248275"/>
            <a:ext cx="442912" cy="412750"/>
          </a:xfrm>
          <a:custGeom>
            <a:avLst/>
            <a:gdLst>
              <a:gd name="T0" fmla="*/ 0 w 837"/>
              <a:gd name="T1" fmla="*/ 38 h 780"/>
              <a:gd name="T2" fmla="*/ 663 w 837"/>
              <a:gd name="T3" fmla="*/ 379 h 780"/>
              <a:gd name="T4" fmla="*/ 663 w 837"/>
              <a:gd name="T5" fmla="*/ 780 h 780"/>
              <a:gd name="T6" fmla="*/ 837 w 837"/>
              <a:gd name="T7" fmla="*/ 730 h 780"/>
              <a:gd name="T8" fmla="*/ 837 w 837"/>
              <a:gd name="T9" fmla="*/ 331 h 780"/>
              <a:gd name="T10" fmla="*/ 146 w 837"/>
              <a:gd name="T11" fmla="*/ 0 h 780"/>
              <a:gd name="T12" fmla="*/ 0 w 837"/>
              <a:gd name="T13" fmla="*/ 38 h 780"/>
            </a:gdLst>
            <a:ahLst/>
            <a:cxnLst>
              <a:cxn ang="0">
                <a:pos x="T0" y="T1"/>
              </a:cxn>
              <a:cxn ang="0">
                <a:pos x="T2" y="T3"/>
              </a:cxn>
              <a:cxn ang="0">
                <a:pos x="T4" y="T5"/>
              </a:cxn>
              <a:cxn ang="0">
                <a:pos x="T6" y="T7"/>
              </a:cxn>
              <a:cxn ang="0">
                <a:pos x="T8" y="T9"/>
              </a:cxn>
              <a:cxn ang="0">
                <a:pos x="T10" y="T11"/>
              </a:cxn>
              <a:cxn ang="0">
                <a:pos x="T12" y="T13"/>
              </a:cxn>
            </a:cxnLst>
            <a:rect l="0" t="0" r="r" b="b"/>
            <a:pathLst>
              <a:path w="837" h="780">
                <a:moveTo>
                  <a:pt x="0" y="38"/>
                </a:moveTo>
                <a:lnTo>
                  <a:pt x="663" y="379"/>
                </a:lnTo>
                <a:lnTo>
                  <a:pt x="663" y="780"/>
                </a:lnTo>
                <a:lnTo>
                  <a:pt x="837" y="730"/>
                </a:lnTo>
                <a:lnTo>
                  <a:pt x="837" y="331"/>
                </a:lnTo>
                <a:lnTo>
                  <a:pt x="146" y="0"/>
                </a:lnTo>
                <a:lnTo>
                  <a:pt x="0" y="38"/>
                </a:lnTo>
                <a:close/>
              </a:path>
            </a:pathLst>
          </a:custGeom>
          <a:blipFill dpi="0" rotWithShape="0">
            <a:blip r:embed="rId3"/>
            <a:srcRect/>
            <a:tile tx="0" ty="0" sx="100000" sy="100000" flip="none" algn="tl"/>
          </a:blipFill>
          <a:ln w="9525">
            <a:solidFill>
              <a:srgbClr val="000000"/>
            </a:solidFill>
            <a:prstDash val="solid"/>
            <a:round/>
            <a:headEnd/>
            <a:tailEnd/>
          </a:ln>
        </p:spPr>
        <p:txBody>
          <a:bodyPr/>
          <a:lstStyle/>
          <a:p>
            <a:endParaRPr lang="en-US"/>
          </a:p>
        </p:txBody>
      </p:sp>
      <p:sp>
        <p:nvSpPr>
          <p:cNvPr id="1585163" name="Freeform 11"/>
          <p:cNvSpPr>
            <a:spLocks/>
          </p:cNvSpPr>
          <p:nvPr/>
        </p:nvSpPr>
        <p:spPr bwMode="auto">
          <a:xfrm>
            <a:off x="1522413" y="5391150"/>
            <a:ext cx="1377950" cy="309563"/>
          </a:xfrm>
          <a:custGeom>
            <a:avLst/>
            <a:gdLst>
              <a:gd name="T0" fmla="*/ 0 w 2605"/>
              <a:gd name="T1" fmla="*/ 217 h 585"/>
              <a:gd name="T2" fmla="*/ 561 w 2605"/>
              <a:gd name="T3" fmla="*/ 585 h 585"/>
              <a:gd name="T4" fmla="*/ 2605 w 2605"/>
              <a:gd name="T5" fmla="*/ 0 h 585"/>
            </a:gdLst>
            <a:ahLst/>
            <a:cxnLst>
              <a:cxn ang="0">
                <a:pos x="T0" y="T1"/>
              </a:cxn>
              <a:cxn ang="0">
                <a:pos x="T2" y="T3"/>
              </a:cxn>
              <a:cxn ang="0">
                <a:pos x="T4" y="T5"/>
              </a:cxn>
            </a:cxnLst>
            <a:rect l="0" t="0" r="r" b="b"/>
            <a:pathLst>
              <a:path w="2605" h="585">
                <a:moveTo>
                  <a:pt x="0" y="217"/>
                </a:moveTo>
                <a:lnTo>
                  <a:pt x="561" y="585"/>
                </a:lnTo>
                <a:lnTo>
                  <a:pt x="2605"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85164" name="Freeform 12" descr="25%"/>
          <p:cNvSpPr>
            <a:spLocks/>
          </p:cNvSpPr>
          <p:nvPr/>
        </p:nvSpPr>
        <p:spPr bwMode="auto">
          <a:xfrm>
            <a:off x="1504950" y="4532313"/>
            <a:ext cx="1379538" cy="703262"/>
          </a:xfrm>
          <a:custGeom>
            <a:avLst/>
            <a:gdLst>
              <a:gd name="T0" fmla="*/ 0 w 2606"/>
              <a:gd name="T1" fmla="*/ 542 h 1327"/>
              <a:gd name="T2" fmla="*/ 0 w 2606"/>
              <a:gd name="T3" fmla="*/ 898 h 1327"/>
              <a:gd name="T4" fmla="*/ 558 w 2606"/>
              <a:gd name="T5" fmla="*/ 1327 h 1327"/>
              <a:gd name="T6" fmla="*/ 2606 w 2606"/>
              <a:gd name="T7" fmla="*/ 720 h 1327"/>
              <a:gd name="T8" fmla="*/ 2606 w 2606"/>
              <a:gd name="T9" fmla="*/ 323 h 1327"/>
              <a:gd name="T10" fmla="*/ 1872 w 2606"/>
              <a:gd name="T11" fmla="*/ 0 h 1327"/>
              <a:gd name="T12" fmla="*/ 0 w 2606"/>
              <a:gd name="T13" fmla="*/ 542 h 1327"/>
            </a:gdLst>
            <a:ahLst/>
            <a:cxnLst>
              <a:cxn ang="0">
                <a:pos x="T0" y="T1"/>
              </a:cxn>
              <a:cxn ang="0">
                <a:pos x="T2" y="T3"/>
              </a:cxn>
              <a:cxn ang="0">
                <a:pos x="T4" y="T5"/>
              </a:cxn>
              <a:cxn ang="0">
                <a:pos x="T6" y="T7"/>
              </a:cxn>
              <a:cxn ang="0">
                <a:pos x="T8" y="T9"/>
              </a:cxn>
              <a:cxn ang="0">
                <a:pos x="T10" y="T11"/>
              </a:cxn>
              <a:cxn ang="0">
                <a:pos x="T12" y="T13"/>
              </a:cxn>
            </a:cxnLst>
            <a:rect l="0" t="0" r="r" b="b"/>
            <a:pathLst>
              <a:path w="2606" h="1327">
                <a:moveTo>
                  <a:pt x="0" y="542"/>
                </a:moveTo>
                <a:lnTo>
                  <a:pt x="0" y="898"/>
                </a:lnTo>
                <a:lnTo>
                  <a:pt x="558" y="1327"/>
                </a:lnTo>
                <a:lnTo>
                  <a:pt x="2606" y="720"/>
                </a:lnTo>
                <a:lnTo>
                  <a:pt x="2606" y="323"/>
                </a:lnTo>
                <a:lnTo>
                  <a:pt x="1872" y="0"/>
                </a:lnTo>
                <a:lnTo>
                  <a:pt x="0" y="542"/>
                </a:lnTo>
                <a:close/>
              </a:path>
            </a:pathLst>
          </a:custGeom>
          <a:pattFill prst="pct25">
            <a:fgClr>
              <a:srgbClr val="000000"/>
            </a:fgClr>
            <a:bgClr>
              <a:srgbClr val="FFFFFF"/>
            </a:bgClr>
          </a:pattFill>
          <a:ln w="9525">
            <a:solidFill>
              <a:srgbClr val="000000"/>
            </a:solidFill>
            <a:prstDash val="solid"/>
            <a:round/>
            <a:headEnd/>
            <a:tailEnd/>
          </a:ln>
        </p:spPr>
        <p:txBody>
          <a:bodyPr/>
          <a:lstStyle/>
          <a:p>
            <a:endParaRPr lang="en-US"/>
          </a:p>
        </p:txBody>
      </p:sp>
      <p:sp>
        <p:nvSpPr>
          <p:cNvPr id="1585165" name="Line 13"/>
          <p:cNvSpPr>
            <a:spLocks noChangeShapeType="1"/>
          </p:cNvSpPr>
          <p:nvPr/>
        </p:nvSpPr>
        <p:spPr bwMode="auto">
          <a:xfrm flipV="1">
            <a:off x="1804988" y="5014913"/>
            <a:ext cx="1587" cy="2143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5166" name="Freeform 14"/>
          <p:cNvSpPr>
            <a:spLocks/>
          </p:cNvSpPr>
          <p:nvPr/>
        </p:nvSpPr>
        <p:spPr bwMode="auto">
          <a:xfrm>
            <a:off x="1614488" y="4764088"/>
            <a:ext cx="395287" cy="434975"/>
          </a:xfrm>
          <a:custGeom>
            <a:avLst/>
            <a:gdLst>
              <a:gd name="T0" fmla="*/ 0 w 745"/>
              <a:gd name="T1" fmla="*/ 50 h 820"/>
              <a:gd name="T2" fmla="*/ 570 w 745"/>
              <a:gd name="T3" fmla="*/ 410 h 820"/>
              <a:gd name="T4" fmla="*/ 570 w 745"/>
              <a:gd name="T5" fmla="*/ 820 h 820"/>
              <a:gd name="T6" fmla="*/ 745 w 745"/>
              <a:gd name="T7" fmla="*/ 768 h 820"/>
              <a:gd name="T8" fmla="*/ 745 w 745"/>
              <a:gd name="T9" fmla="*/ 361 h 820"/>
              <a:gd name="T10" fmla="*/ 150 w 745"/>
              <a:gd name="T11" fmla="*/ 0 h 820"/>
              <a:gd name="T12" fmla="*/ 0 w 745"/>
              <a:gd name="T13" fmla="*/ 50 h 820"/>
            </a:gdLst>
            <a:ahLst/>
            <a:cxnLst>
              <a:cxn ang="0">
                <a:pos x="T0" y="T1"/>
              </a:cxn>
              <a:cxn ang="0">
                <a:pos x="T2" y="T3"/>
              </a:cxn>
              <a:cxn ang="0">
                <a:pos x="T4" y="T5"/>
              </a:cxn>
              <a:cxn ang="0">
                <a:pos x="T6" y="T7"/>
              </a:cxn>
              <a:cxn ang="0">
                <a:pos x="T8" y="T9"/>
              </a:cxn>
              <a:cxn ang="0">
                <a:pos x="T10" y="T11"/>
              </a:cxn>
              <a:cxn ang="0">
                <a:pos x="T12" y="T13"/>
              </a:cxn>
            </a:cxnLst>
            <a:rect l="0" t="0" r="r" b="b"/>
            <a:pathLst>
              <a:path w="745" h="820">
                <a:moveTo>
                  <a:pt x="0" y="50"/>
                </a:moveTo>
                <a:lnTo>
                  <a:pt x="570" y="410"/>
                </a:lnTo>
                <a:lnTo>
                  <a:pt x="570" y="820"/>
                </a:lnTo>
                <a:lnTo>
                  <a:pt x="745" y="768"/>
                </a:lnTo>
                <a:lnTo>
                  <a:pt x="745" y="361"/>
                </a:lnTo>
                <a:lnTo>
                  <a:pt x="150" y="0"/>
                </a:lnTo>
                <a:lnTo>
                  <a:pt x="0" y="50"/>
                </a:lnTo>
                <a:close/>
              </a:path>
            </a:pathLst>
          </a:custGeom>
          <a:blipFill dpi="0" rotWithShape="0">
            <a:blip r:embed="rId3"/>
            <a:srcRect/>
            <a:tile tx="0" ty="0" sx="100000" sy="100000" flip="none" algn="tl"/>
          </a:blipFill>
          <a:ln w="9525">
            <a:solidFill>
              <a:srgbClr val="000000"/>
            </a:solidFill>
            <a:prstDash val="solid"/>
            <a:round/>
            <a:headEnd/>
            <a:tailEnd/>
          </a:ln>
        </p:spPr>
        <p:txBody>
          <a:bodyPr/>
          <a:lstStyle/>
          <a:p>
            <a:endParaRPr lang="en-US"/>
          </a:p>
        </p:txBody>
      </p:sp>
      <p:sp>
        <p:nvSpPr>
          <p:cNvPr id="1585167" name="Freeform 15"/>
          <p:cNvSpPr>
            <a:spLocks/>
          </p:cNvSpPr>
          <p:nvPr/>
        </p:nvSpPr>
        <p:spPr bwMode="auto">
          <a:xfrm>
            <a:off x="1793875" y="4714875"/>
            <a:ext cx="412750" cy="427038"/>
          </a:xfrm>
          <a:custGeom>
            <a:avLst/>
            <a:gdLst>
              <a:gd name="T0" fmla="*/ 0 w 780"/>
              <a:gd name="T1" fmla="*/ 44 h 806"/>
              <a:gd name="T2" fmla="*/ 602 w 780"/>
              <a:gd name="T3" fmla="*/ 401 h 806"/>
              <a:gd name="T4" fmla="*/ 602 w 780"/>
              <a:gd name="T5" fmla="*/ 806 h 806"/>
              <a:gd name="T6" fmla="*/ 780 w 780"/>
              <a:gd name="T7" fmla="*/ 759 h 806"/>
              <a:gd name="T8" fmla="*/ 780 w 780"/>
              <a:gd name="T9" fmla="*/ 352 h 806"/>
              <a:gd name="T10" fmla="*/ 152 w 780"/>
              <a:gd name="T11" fmla="*/ 0 h 806"/>
              <a:gd name="T12" fmla="*/ 0 w 780"/>
              <a:gd name="T13" fmla="*/ 44 h 806"/>
            </a:gdLst>
            <a:ahLst/>
            <a:cxnLst>
              <a:cxn ang="0">
                <a:pos x="T0" y="T1"/>
              </a:cxn>
              <a:cxn ang="0">
                <a:pos x="T2" y="T3"/>
              </a:cxn>
              <a:cxn ang="0">
                <a:pos x="T4" y="T5"/>
              </a:cxn>
              <a:cxn ang="0">
                <a:pos x="T6" y="T7"/>
              </a:cxn>
              <a:cxn ang="0">
                <a:pos x="T8" y="T9"/>
              </a:cxn>
              <a:cxn ang="0">
                <a:pos x="T10" y="T11"/>
              </a:cxn>
              <a:cxn ang="0">
                <a:pos x="T12" y="T13"/>
              </a:cxn>
            </a:cxnLst>
            <a:rect l="0" t="0" r="r" b="b"/>
            <a:pathLst>
              <a:path w="780" h="806">
                <a:moveTo>
                  <a:pt x="0" y="44"/>
                </a:moveTo>
                <a:lnTo>
                  <a:pt x="602" y="401"/>
                </a:lnTo>
                <a:lnTo>
                  <a:pt x="602" y="806"/>
                </a:lnTo>
                <a:lnTo>
                  <a:pt x="780" y="759"/>
                </a:lnTo>
                <a:lnTo>
                  <a:pt x="780" y="352"/>
                </a:lnTo>
                <a:lnTo>
                  <a:pt x="152" y="0"/>
                </a:lnTo>
                <a:lnTo>
                  <a:pt x="0" y="44"/>
                </a:lnTo>
                <a:close/>
              </a:path>
            </a:pathLst>
          </a:custGeom>
          <a:blipFill dpi="0" rotWithShape="0">
            <a:blip r:embed="rId3"/>
            <a:srcRect/>
            <a:tile tx="0" ty="0" sx="100000" sy="100000" flip="none" algn="tl"/>
          </a:blipFill>
          <a:ln w="9525">
            <a:solidFill>
              <a:srgbClr val="000000"/>
            </a:solidFill>
            <a:prstDash val="solid"/>
            <a:round/>
            <a:headEnd/>
            <a:tailEnd/>
          </a:ln>
        </p:spPr>
        <p:txBody>
          <a:bodyPr/>
          <a:lstStyle/>
          <a:p>
            <a:endParaRPr lang="en-US"/>
          </a:p>
        </p:txBody>
      </p:sp>
      <p:sp>
        <p:nvSpPr>
          <p:cNvPr id="1585168" name="Freeform 16"/>
          <p:cNvSpPr>
            <a:spLocks/>
          </p:cNvSpPr>
          <p:nvPr/>
        </p:nvSpPr>
        <p:spPr bwMode="auto">
          <a:xfrm>
            <a:off x="1976438" y="4662488"/>
            <a:ext cx="425450" cy="422275"/>
          </a:xfrm>
          <a:custGeom>
            <a:avLst/>
            <a:gdLst>
              <a:gd name="T0" fmla="*/ 0 w 806"/>
              <a:gd name="T1" fmla="*/ 44 h 799"/>
              <a:gd name="T2" fmla="*/ 630 w 806"/>
              <a:gd name="T3" fmla="*/ 392 h 799"/>
              <a:gd name="T4" fmla="*/ 630 w 806"/>
              <a:gd name="T5" fmla="*/ 799 h 799"/>
              <a:gd name="T6" fmla="*/ 806 w 806"/>
              <a:gd name="T7" fmla="*/ 746 h 799"/>
              <a:gd name="T8" fmla="*/ 806 w 806"/>
              <a:gd name="T9" fmla="*/ 344 h 799"/>
              <a:gd name="T10" fmla="*/ 149 w 806"/>
              <a:gd name="T11" fmla="*/ 0 h 799"/>
              <a:gd name="T12" fmla="*/ 0 w 806"/>
              <a:gd name="T13" fmla="*/ 44 h 799"/>
            </a:gdLst>
            <a:ahLst/>
            <a:cxnLst>
              <a:cxn ang="0">
                <a:pos x="T0" y="T1"/>
              </a:cxn>
              <a:cxn ang="0">
                <a:pos x="T2" y="T3"/>
              </a:cxn>
              <a:cxn ang="0">
                <a:pos x="T4" y="T5"/>
              </a:cxn>
              <a:cxn ang="0">
                <a:pos x="T6" y="T7"/>
              </a:cxn>
              <a:cxn ang="0">
                <a:pos x="T8" y="T9"/>
              </a:cxn>
              <a:cxn ang="0">
                <a:pos x="T10" y="T11"/>
              </a:cxn>
              <a:cxn ang="0">
                <a:pos x="T12" y="T13"/>
              </a:cxn>
            </a:cxnLst>
            <a:rect l="0" t="0" r="r" b="b"/>
            <a:pathLst>
              <a:path w="806" h="799">
                <a:moveTo>
                  <a:pt x="0" y="44"/>
                </a:moveTo>
                <a:lnTo>
                  <a:pt x="630" y="392"/>
                </a:lnTo>
                <a:lnTo>
                  <a:pt x="630" y="799"/>
                </a:lnTo>
                <a:lnTo>
                  <a:pt x="806" y="746"/>
                </a:lnTo>
                <a:lnTo>
                  <a:pt x="806" y="344"/>
                </a:lnTo>
                <a:lnTo>
                  <a:pt x="149" y="0"/>
                </a:lnTo>
                <a:lnTo>
                  <a:pt x="0" y="44"/>
                </a:lnTo>
                <a:close/>
              </a:path>
            </a:pathLst>
          </a:custGeom>
          <a:blipFill dpi="0" rotWithShape="0">
            <a:blip r:embed="rId3"/>
            <a:srcRect/>
            <a:tile tx="0" ty="0" sx="100000" sy="100000" flip="none" algn="tl"/>
          </a:blipFill>
          <a:ln w="9525">
            <a:solidFill>
              <a:srgbClr val="000000"/>
            </a:solidFill>
            <a:prstDash val="solid"/>
            <a:round/>
            <a:headEnd/>
            <a:tailEnd/>
          </a:ln>
        </p:spPr>
        <p:txBody>
          <a:bodyPr/>
          <a:lstStyle/>
          <a:p>
            <a:endParaRPr lang="en-US"/>
          </a:p>
        </p:txBody>
      </p:sp>
      <p:sp>
        <p:nvSpPr>
          <p:cNvPr id="1585169" name="Freeform 17"/>
          <p:cNvSpPr>
            <a:spLocks/>
          </p:cNvSpPr>
          <p:nvPr/>
        </p:nvSpPr>
        <p:spPr bwMode="auto">
          <a:xfrm>
            <a:off x="2147888" y="4610100"/>
            <a:ext cx="442912" cy="417513"/>
          </a:xfrm>
          <a:custGeom>
            <a:avLst/>
            <a:gdLst>
              <a:gd name="T0" fmla="*/ 0 w 839"/>
              <a:gd name="T1" fmla="*/ 49 h 791"/>
              <a:gd name="T2" fmla="*/ 664 w 839"/>
              <a:gd name="T3" fmla="*/ 384 h 791"/>
              <a:gd name="T4" fmla="*/ 664 w 839"/>
              <a:gd name="T5" fmla="*/ 791 h 791"/>
              <a:gd name="T6" fmla="*/ 839 w 839"/>
              <a:gd name="T7" fmla="*/ 739 h 791"/>
              <a:gd name="T8" fmla="*/ 839 w 839"/>
              <a:gd name="T9" fmla="*/ 337 h 791"/>
              <a:gd name="T10" fmla="*/ 168 w 839"/>
              <a:gd name="T11" fmla="*/ 0 h 791"/>
              <a:gd name="T12" fmla="*/ 0 w 839"/>
              <a:gd name="T13" fmla="*/ 49 h 791"/>
            </a:gdLst>
            <a:ahLst/>
            <a:cxnLst>
              <a:cxn ang="0">
                <a:pos x="T0" y="T1"/>
              </a:cxn>
              <a:cxn ang="0">
                <a:pos x="T2" y="T3"/>
              </a:cxn>
              <a:cxn ang="0">
                <a:pos x="T4" y="T5"/>
              </a:cxn>
              <a:cxn ang="0">
                <a:pos x="T6" y="T7"/>
              </a:cxn>
              <a:cxn ang="0">
                <a:pos x="T8" y="T9"/>
              </a:cxn>
              <a:cxn ang="0">
                <a:pos x="T10" y="T11"/>
              </a:cxn>
              <a:cxn ang="0">
                <a:pos x="T12" y="T13"/>
              </a:cxn>
            </a:cxnLst>
            <a:rect l="0" t="0" r="r" b="b"/>
            <a:pathLst>
              <a:path w="839" h="791">
                <a:moveTo>
                  <a:pt x="0" y="49"/>
                </a:moveTo>
                <a:lnTo>
                  <a:pt x="664" y="384"/>
                </a:lnTo>
                <a:lnTo>
                  <a:pt x="664" y="791"/>
                </a:lnTo>
                <a:lnTo>
                  <a:pt x="839" y="739"/>
                </a:lnTo>
                <a:lnTo>
                  <a:pt x="839" y="337"/>
                </a:lnTo>
                <a:lnTo>
                  <a:pt x="168" y="0"/>
                </a:lnTo>
                <a:lnTo>
                  <a:pt x="0" y="49"/>
                </a:lnTo>
                <a:close/>
              </a:path>
            </a:pathLst>
          </a:custGeom>
          <a:blipFill dpi="0" rotWithShape="0">
            <a:blip r:embed="rId3"/>
            <a:srcRect/>
            <a:tile tx="0" ty="0" sx="100000" sy="100000" flip="none" algn="tl"/>
          </a:blipFill>
          <a:ln w="9525">
            <a:solidFill>
              <a:srgbClr val="000000"/>
            </a:solidFill>
            <a:prstDash val="solid"/>
            <a:round/>
            <a:headEnd/>
            <a:tailEnd/>
          </a:ln>
        </p:spPr>
        <p:txBody>
          <a:bodyPr/>
          <a:lstStyle/>
          <a:p>
            <a:endParaRPr lang="en-US"/>
          </a:p>
        </p:txBody>
      </p:sp>
      <p:sp>
        <p:nvSpPr>
          <p:cNvPr id="1585170" name="Freeform 18"/>
          <p:cNvSpPr>
            <a:spLocks/>
          </p:cNvSpPr>
          <p:nvPr/>
        </p:nvSpPr>
        <p:spPr bwMode="auto">
          <a:xfrm>
            <a:off x="2325688" y="4562475"/>
            <a:ext cx="444500" cy="412750"/>
          </a:xfrm>
          <a:custGeom>
            <a:avLst/>
            <a:gdLst>
              <a:gd name="T0" fmla="*/ 0 w 840"/>
              <a:gd name="T1" fmla="*/ 38 h 781"/>
              <a:gd name="T2" fmla="*/ 664 w 840"/>
              <a:gd name="T3" fmla="*/ 379 h 781"/>
              <a:gd name="T4" fmla="*/ 664 w 840"/>
              <a:gd name="T5" fmla="*/ 781 h 781"/>
              <a:gd name="T6" fmla="*/ 840 w 840"/>
              <a:gd name="T7" fmla="*/ 731 h 781"/>
              <a:gd name="T8" fmla="*/ 840 w 840"/>
              <a:gd name="T9" fmla="*/ 330 h 781"/>
              <a:gd name="T10" fmla="*/ 147 w 840"/>
              <a:gd name="T11" fmla="*/ 0 h 781"/>
              <a:gd name="T12" fmla="*/ 0 w 840"/>
              <a:gd name="T13" fmla="*/ 38 h 781"/>
            </a:gdLst>
            <a:ahLst/>
            <a:cxnLst>
              <a:cxn ang="0">
                <a:pos x="T0" y="T1"/>
              </a:cxn>
              <a:cxn ang="0">
                <a:pos x="T2" y="T3"/>
              </a:cxn>
              <a:cxn ang="0">
                <a:pos x="T4" y="T5"/>
              </a:cxn>
              <a:cxn ang="0">
                <a:pos x="T6" y="T7"/>
              </a:cxn>
              <a:cxn ang="0">
                <a:pos x="T8" y="T9"/>
              </a:cxn>
              <a:cxn ang="0">
                <a:pos x="T10" y="T11"/>
              </a:cxn>
              <a:cxn ang="0">
                <a:pos x="T12" y="T13"/>
              </a:cxn>
            </a:cxnLst>
            <a:rect l="0" t="0" r="r" b="b"/>
            <a:pathLst>
              <a:path w="840" h="781">
                <a:moveTo>
                  <a:pt x="0" y="38"/>
                </a:moveTo>
                <a:lnTo>
                  <a:pt x="664" y="379"/>
                </a:lnTo>
                <a:lnTo>
                  <a:pt x="664" y="781"/>
                </a:lnTo>
                <a:lnTo>
                  <a:pt x="840" y="731"/>
                </a:lnTo>
                <a:lnTo>
                  <a:pt x="840" y="330"/>
                </a:lnTo>
                <a:lnTo>
                  <a:pt x="147" y="0"/>
                </a:lnTo>
                <a:lnTo>
                  <a:pt x="0" y="38"/>
                </a:lnTo>
                <a:close/>
              </a:path>
            </a:pathLst>
          </a:custGeom>
          <a:blipFill dpi="0" rotWithShape="0">
            <a:blip r:embed="rId3"/>
            <a:srcRect/>
            <a:tile tx="0" ty="0" sx="100000" sy="100000" flip="none" algn="tl"/>
          </a:blipFill>
          <a:ln w="9525">
            <a:solidFill>
              <a:srgbClr val="000000"/>
            </a:solidFill>
            <a:prstDash val="solid"/>
            <a:round/>
            <a:headEnd/>
            <a:tailEnd/>
          </a:ln>
        </p:spPr>
        <p:txBody>
          <a:bodyPr/>
          <a:lstStyle/>
          <a:p>
            <a:endParaRPr lang="en-US"/>
          </a:p>
        </p:txBody>
      </p:sp>
      <p:sp>
        <p:nvSpPr>
          <p:cNvPr id="1585171" name="Freeform 19"/>
          <p:cNvSpPr>
            <a:spLocks/>
          </p:cNvSpPr>
          <p:nvPr/>
        </p:nvSpPr>
        <p:spPr bwMode="auto">
          <a:xfrm>
            <a:off x="1506538" y="4705350"/>
            <a:ext cx="1377950" cy="307975"/>
          </a:xfrm>
          <a:custGeom>
            <a:avLst/>
            <a:gdLst>
              <a:gd name="T0" fmla="*/ 0 w 2606"/>
              <a:gd name="T1" fmla="*/ 216 h 583"/>
              <a:gd name="T2" fmla="*/ 563 w 2606"/>
              <a:gd name="T3" fmla="*/ 583 h 583"/>
              <a:gd name="T4" fmla="*/ 2606 w 2606"/>
              <a:gd name="T5" fmla="*/ 0 h 583"/>
            </a:gdLst>
            <a:ahLst/>
            <a:cxnLst>
              <a:cxn ang="0">
                <a:pos x="T0" y="T1"/>
              </a:cxn>
              <a:cxn ang="0">
                <a:pos x="T2" y="T3"/>
              </a:cxn>
              <a:cxn ang="0">
                <a:pos x="T4" y="T5"/>
              </a:cxn>
            </a:cxnLst>
            <a:rect l="0" t="0" r="r" b="b"/>
            <a:pathLst>
              <a:path w="2606" h="583">
                <a:moveTo>
                  <a:pt x="0" y="216"/>
                </a:moveTo>
                <a:lnTo>
                  <a:pt x="563" y="583"/>
                </a:lnTo>
                <a:lnTo>
                  <a:pt x="260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85172" name="Freeform 20"/>
          <p:cNvSpPr>
            <a:spLocks/>
          </p:cNvSpPr>
          <p:nvPr/>
        </p:nvSpPr>
        <p:spPr bwMode="auto">
          <a:xfrm>
            <a:off x="2732088" y="4989513"/>
            <a:ext cx="476250" cy="90487"/>
          </a:xfrm>
          <a:custGeom>
            <a:avLst/>
            <a:gdLst>
              <a:gd name="T0" fmla="*/ 902 w 902"/>
              <a:gd name="T1" fmla="*/ 0 h 169"/>
              <a:gd name="T2" fmla="*/ 408 w 902"/>
              <a:gd name="T3" fmla="*/ 68 h 169"/>
              <a:gd name="T4" fmla="*/ 0 w 902"/>
              <a:gd name="T5" fmla="*/ 169 h 169"/>
            </a:gdLst>
            <a:ahLst/>
            <a:cxnLst>
              <a:cxn ang="0">
                <a:pos x="T0" y="T1"/>
              </a:cxn>
              <a:cxn ang="0">
                <a:pos x="T2" y="T3"/>
              </a:cxn>
              <a:cxn ang="0">
                <a:pos x="T4" y="T5"/>
              </a:cxn>
            </a:cxnLst>
            <a:rect l="0" t="0" r="r" b="b"/>
            <a:pathLst>
              <a:path w="902" h="169">
                <a:moveTo>
                  <a:pt x="902" y="0"/>
                </a:moveTo>
                <a:lnTo>
                  <a:pt x="408" y="68"/>
                </a:lnTo>
                <a:lnTo>
                  <a:pt x="0" y="169"/>
                </a:lnTo>
              </a:path>
            </a:pathLst>
          </a:custGeom>
          <a:noFill/>
          <a:ln w="9525">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85173" name="Rectangle 21"/>
          <p:cNvSpPr>
            <a:spLocks noChangeArrowheads="1"/>
          </p:cNvSpPr>
          <p:nvPr/>
        </p:nvSpPr>
        <p:spPr bwMode="auto">
          <a:xfrm rot="-1007962">
            <a:off x="2222500" y="5719763"/>
            <a:ext cx="4794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200">
                <a:solidFill>
                  <a:srgbClr val="000000"/>
                </a:solidFill>
              </a:rPr>
              <a:t>wiggler</a:t>
            </a:r>
            <a:endParaRPr lang="en-US" sz="1200"/>
          </a:p>
        </p:txBody>
      </p:sp>
      <p:sp>
        <p:nvSpPr>
          <p:cNvPr id="1585174" name="Rectangle 22"/>
          <p:cNvSpPr>
            <a:spLocks noChangeArrowheads="1"/>
          </p:cNvSpPr>
          <p:nvPr/>
        </p:nvSpPr>
        <p:spPr bwMode="auto">
          <a:xfrm>
            <a:off x="4525963" y="4041775"/>
            <a:ext cx="134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en-US" sz="1200">
                <a:solidFill>
                  <a:srgbClr val="000000"/>
                </a:solidFill>
              </a:rPr>
              <a:t>femtosecond electron bunch</a:t>
            </a:r>
            <a:endParaRPr lang="en-US" sz="1200"/>
          </a:p>
        </p:txBody>
      </p:sp>
      <p:sp>
        <p:nvSpPr>
          <p:cNvPr id="1585175" name="Rectangle 23"/>
          <p:cNvSpPr>
            <a:spLocks noChangeArrowheads="1"/>
          </p:cNvSpPr>
          <p:nvPr/>
        </p:nvSpPr>
        <p:spPr bwMode="auto">
          <a:xfrm>
            <a:off x="7239000" y="5791200"/>
            <a:ext cx="1684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en-US" sz="1400">
                <a:solidFill>
                  <a:srgbClr val="000000"/>
                </a:solidFill>
              </a:rPr>
              <a:t>Vertical apertures in focus plane in  undulator beamlines</a:t>
            </a:r>
            <a:endParaRPr lang="en-US" sz="1400"/>
          </a:p>
        </p:txBody>
      </p:sp>
      <p:sp>
        <p:nvSpPr>
          <p:cNvPr id="1585176" name="Freeform 24"/>
          <p:cNvSpPr>
            <a:spLocks/>
          </p:cNvSpPr>
          <p:nvPr/>
        </p:nvSpPr>
        <p:spPr bwMode="auto">
          <a:xfrm>
            <a:off x="7754938" y="4437063"/>
            <a:ext cx="179387" cy="279400"/>
          </a:xfrm>
          <a:custGeom>
            <a:avLst/>
            <a:gdLst>
              <a:gd name="T0" fmla="*/ 113 w 113"/>
              <a:gd name="T1" fmla="*/ 176 h 176"/>
              <a:gd name="T2" fmla="*/ 91 w 113"/>
              <a:gd name="T3" fmla="*/ 176 h 176"/>
              <a:gd name="T4" fmla="*/ 76 w 113"/>
              <a:gd name="T5" fmla="*/ 169 h 176"/>
              <a:gd name="T6" fmla="*/ 72 w 113"/>
              <a:gd name="T7" fmla="*/ 150 h 176"/>
              <a:gd name="T8" fmla="*/ 62 w 113"/>
              <a:gd name="T9" fmla="*/ 19 h 176"/>
              <a:gd name="T10" fmla="*/ 59 w 113"/>
              <a:gd name="T11" fmla="*/ 4 h 176"/>
              <a:gd name="T12" fmla="*/ 56 w 113"/>
              <a:gd name="T13" fmla="*/ 1 h 176"/>
              <a:gd name="T14" fmla="*/ 57 w 113"/>
              <a:gd name="T15" fmla="*/ 0 h 176"/>
              <a:gd name="T16" fmla="*/ 53 w 113"/>
              <a:gd name="T17" fmla="*/ 4 h 176"/>
              <a:gd name="T18" fmla="*/ 52 w 113"/>
              <a:gd name="T19" fmla="*/ 19 h 176"/>
              <a:gd name="T20" fmla="*/ 40 w 113"/>
              <a:gd name="T21" fmla="*/ 149 h 176"/>
              <a:gd name="T22" fmla="*/ 38 w 113"/>
              <a:gd name="T23" fmla="*/ 168 h 176"/>
              <a:gd name="T24" fmla="*/ 20 w 113"/>
              <a:gd name="T25" fmla="*/ 175 h 176"/>
              <a:gd name="T26" fmla="*/ 0 w 113"/>
              <a:gd name="T27" fmla="*/ 175 h 176"/>
              <a:gd name="T28" fmla="*/ 113 w 113"/>
              <a:gd name="T29"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176">
                <a:moveTo>
                  <a:pt x="113" y="176"/>
                </a:moveTo>
                <a:lnTo>
                  <a:pt x="91" y="176"/>
                </a:lnTo>
                <a:lnTo>
                  <a:pt x="76" y="169"/>
                </a:lnTo>
                <a:lnTo>
                  <a:pt x="72" y="150"/>
                </a:lnTo>
                <a:lnTo>
                  <a:pt x="62" y="19"/>
                </a:lnTo>
                <a:lnTo>
                  <a:pt x="59" y="4"/>
                </a:lnTo>
                <a:lnTo>
                  <a:pt x="56" y="1"/>
                </a:lnTo>
                <a:lnTo>
                  <a:pt x="57" y="0"/>
                </a:lnTo>
                <a:lnTo>
                  <a:pt x="53" y="4"/>
                </a:lnTo>
                <a:lnTo>
                  <a:pt x="52" y="19"/>
                </a:lnTo>
                <a:lnTo>
                  <a:pt x="40" y="149"/>
                </a:lnTo>
                <a:lnTo>
                  <a:pt x="38" y="168"/>
                </a:lnTo>
                <a:lnTo>
                  <a:pt x="20" y="175"/>
                </a:lnTo>
                <a:lnTo>
                  <a:pt x="0" y="175"/>
                </a:lnTo>
                <a:lnTo>
                  <a:pt x="113" y="176"/>
                </a:lnTo>
                <a:close/>
              </a:path>
            </a:pathLst>
          </a:custGeom>
          <a:solidFill>
            <a:srgbClr val="063DE8"/>
          </a:solidFill>
          <a:ln w="9525">
            <a:solidFill>
              <a:srgbClr val="063DE8"/>
            </a:solidFill>
            <a:prstDash val="solid"/>
            <a:round/>
            <a:headEnd/>
            <a:tailEnd/>
          </a:ln>
        </p:spPr>
        <p:txBody>
          <a:bodyPr/>
          <a:lstStyle/>
          <a:p>
            <a:endParaRPr lang="en-US"/>
          </a:p>
        </p:txBody>
      </p:sp>
      <p:sp>
        <p:nvSpPr>
          <p:cNvPr id="1585177" name="Freeform 25"/>
          <p:cNvSpPr>
            <a:spLocks/>
          </p:cNvSpPr>
          <p:nvPr/>
        </p:nvSpPr>
        <p:spPr bwMode="auto">
          <a:xfrm>
            <a:off x="7067550" y="4967288"/>
            <a:ext cx="1758950" cy="276225"/>
          </a:xfrm>
          <a:custGeom>
            <a:avLst/>
            <a:gdLst>
              <a:gd name="T0" fmla="*/ 1108 w 1108"/>
              <a:gd name="T1" fmla="*/ 174 h 174"/>
              <a:gd name="T2" fmla="*/ 1093 w 1108"/>
              <a:gd name="T3" fmla="*/ 174 h 174"/>
              <a:gd name="T4" fmla="*/ 1076 w 1108"/>
              <a:gd name="T5" fmla="*/ 174 h 174"/>
              <a:gd name="T6" fmla="*/ 1056 w 1108"/>
              <a:gd name="T7" fmla="*/ 174 h 174"/>
              <a:gd name="T8" fmla="*/ 979 w 1108"/>
              <a:gd name="T9" fmla="*/ 168 h 174"/>
              <a:gd name="T10" fmla="*/ 878 w 1108"/>
              <a:gd name="T11" fmla="*/ 111 h 174"/>
              <a:gd name="T12" fmla="*/ 785 w 1108"/>
              <a:gd name="T13" fmla="*/ 54 h 174"/>
              <a:gd name="T14" fmla="*/ 652 w 1108"/>
              <a:gd name="T15" fmla="*/ 3 h 174"/>
              <a:gd name="T16" fmla="*/ 623 w 1108"/>
              <a:gd name="T17" fmla="*/ 1 h 174"/>
              <a:gd name="T18" fmla="*/ 606 w 1108"/>
              <a:gd name="T19" fmla="*/ 2 h 174"/>
              <a:gd name="T20" fmla="*/ 592 w 1108"/>
              <a:gd name="T21" fmla="*/ 3 h 174"/>
              <a:gd name="T22" fmla="*/ 569 w 1108"/>
              <a:gd name="T23" fmla="*/ 10 h 174"/>
              <a:gd name="T24" fmla="*/ 564 w 1108"/>
              <a:gd name="T25" fmla="*/ 42 h 174"/>
              <a:gd name="T26" fmla="*/ 567 w 1108"/>
              <a:gd name="T27" fmla="*/ 54 h 174"/>
              <a:gd name="T28" fmla="*/ 565 w 1108"/>
              <a:gd name="T29" fmla="*/ 73 h 174"/>
              <a:gd name="T30" fmla="*/ 562 w 1108"/>
              <a:gd name="T31" fmla="*/ 91 h 174"/>
              <a:gd name="T32" fmla="*/ 564 w 1108"/>
              <a:gd name="T33" fmla="*/ 105 h 174"/>
              <a:gd name="T34" fmla="*/ 560 w 1108"/>
              <a:gd name="T35" fmla="*/ 161 h 174"/>
              <a:gd name="T36" fmla="*/ 549 w 1108"/>
              <a:gd name="T37" fmla="*/ 159 h 174"/>
              <a:gd name="T38" fmla="*/ 544 w 1108"/>
              <a:gd name="T39" fmla="*/ 102 h 174"/>
              <a:gd name="T40" fmla="*/ 546 w 1108"/>
              <a:gd name="T41" fmla="*/ 90 h 174"/>
              <a:gd name="T42" fmla="*/ 544 w 1108"/>
              <a:gd name="T43" fmla="*/ 71 h 174"/>
              <a:gd name="T44" fmla="*/ 542 w 1108"/>
              <a:gd name="T45" fmla="*/ 53 h 174"/>
              <a:gd name="T46" fmla="*/ 544 w 1108"/>
              <a:gd name="T47" fmla="*/ 39 h 174"/>
              <a:gd name="T48" fmla="*/ 539 w 1108"/>
              <a:gd name="T49" fmla="*/ 8 h 174"/>
              <a:gd name="T50" fmla="*/ 516 w 1108"/>
              <a:gd name="T51" fmla="*/ 1 h 174"/>
              <a:gd name="T52" fmla="*/ 487 w 1108"/>
              <a:gd name="T53" fmla="*/ 0 h 174"/>
              <a:gd name="T54" fmla="*/ 471 w 1108"/>
              <a:gd name="T55" fmla="*/ 0 h 174"/>
              <a:gd name="T56" fmla="*/ 457 w 1108"/>
              <a:gd name="T57" fmla="*/ 1 h 174"/>
              <a:gd name="T58" fmla="*/ 323 w 1108"/>
              <a:gd name="T59" fmla="*/ 51 h 174"/>
              <a:gd name="T60" fmla="*/ 232 w 1108"/>
              <a:gd name="T61" fmla="*/ 109 h 174"/>
              <a:gd name="T62" fmla="*/ 130 w 1108"/>
              <a:gd name="T63" fmla="*/ 166 h 174"/>
              <a:gd name="T64" fmla="*/ 53 w 1108"/>
              <a:gd name="T65" fmla="*/ 172 h 174"/>
              <a:gd name="T66" fmla="*/ 16 w 1108"/>
              <a:gd name="T67" fmla="*/ 172 h 174"/>
              <a:gd name="T68" fmla="*/ 0 w 1108"/>
              <a:gd name="T69" fmla="*/ 172 h 174"/>
              <a:gd name="T70" fmla="*/ 1108 w 1108"/>
              <a:gd name="T7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8" h="174">
                <a:moveTo>
                  <a:pt x="1108" y="174"/>
                </a:moveTo>
                <a:lnTo>
                  <a:pt x="1093" y="174"/>
                </a:lnTo>
                <a:lnTo>
                  <a:pt x="1076" y="174"/>
                </a:lnTo>
                <a:lnTo>
                  <a:pt x="1056" y="174"/>
                </a:lnTo>
                <a:lnTo>
                  <a:pt x="979" y="168"/>
                </a:lnTo>
                <a:lnTo>
                  <a:pt x="878" y="111"/>
                </a:lnTo>
                <a:lnTo>
                  <a:pt x="785" y="54"/>
                </a:lnTo>
                <a:lnTo>
                  <a:pt x="652" y="3"/>
                </a:lnTo>
                <a:lnTo>
                  <a:pt x="623" y="1"/>
                </a:lnTo>
                <a:lnTo>
                  <a:pt x="606" y="2"/>
                </a:lnTo>
                <a:lnTo>
                  <a:pt x="592" y="3"/>
                </a:lnTo>
                <a:lnTo>
                  <a:pt x="569" y="10"/>
                </a:lnTo>
                <a:lnTo>
                  <a:pt x="564" y="42"/>
                </a:lnTo>
                <a:lnTo>
                  <a:pt x="567" y="54"/>
                </a:lnTo>
                <a:lnTo>
                  <a:pt x="565" y="73"/>
                </a:lnTo>
                <a:lnTo>
                  <a:pt x="562" y="91"/>
                </a:lnTo>
                <a:lnTo>
                  <a:pt x="564" y="105"/>
                </a:lnTo>
                <a:lnTo>
                  <a:pt x="560" y="161"/>
                </a:lnTo>
                <a:lnTo>
                  <a:pt x="549" y="159"/>
                </a:lnTo>
                <a:lnTo>
                  <a:pt x="544" y="102"/>
                </a:lnTo>
                <a:lnTo>
                  <a:pt x="546" y="90"/>
                </a:lnTo>
                <a:lnTo>
                  <a:pt x="544" y="71"/>
                </a:lnTo>
                <a:lnTo>
                  <a:pt x="542" y="53"/>
                </a:lnTo>
                <a:lnTo>
                  <a:pt x="544" y="39"/>
                </a:lnTo>
                <a:lnTo>
                  <a:pt x="539" y="8"/>
                </a:lnTo>
                <a:lnTo>
                  <a:pt x="516" y="1"/>
                </a:lnTo>
                <a:lnTo>
                  <a:pt x="487" y="0"/>
                </a:lnTo>
                <a:lnTo>
                  <a:pt x="471" y="0"/>
                </a:lnTo>
                <a:lnTo>
                  <a:pt x="457" y="1"/>
                </a:lnTo>
                <a:lnTo>
                  <a:pt x="323" y="51"/>
                </a:lnTo>
                <a:lnTo>
                  <a:pt x="232" y="109"/>
                </a:lnTo>
                <a:lnTo>
                  <a:pt x="130" y="166"/>
                </a:lnTo>
                <a:lnTo>
                  <a:pt x="53" y="172"/>
                </a:lnTo>
                <a:lnTo>
                  <a:pt x="16" y="172"/>
                </a:lnTo>
                <a:lnTo>
                  <a:pt x="0" y="172"/>
                </a:lnTo>
                <a:lnTo>
                  <a:pt x="1108" y="174"/>
                </a:lnTo>
                <a:close/>
              </a:path>
            </a:pathLst>
          </a:custGeom>
          <a:gradFill rotWithShape="0">
            <a:gsLst>
              <a:gs pos="0">
                <a:srgbClr val="063DE8">
                  <a:gamma/>
                  <a:tint val="23529"/>
                  <a:invGamma/>
                </a:srgbClr>
              </a:gs>
              <a:gs pos="50000">
                <a:srgbClr val="063DE8"/>
              </a:gs>
              <a:gs pos="100000">
                <a:srgbClr val="063DE8">
                  <a:gamma/>
                  <a:tint val="23529"/>
                  <a:invGamma/>
                </a:srgbClr>
              </a:gs>
            </a:gsLst>
            <a:lin ang="0" scaled="1"/>
          </a:gradFill>
          <a:ln w="9525">
            <a:solidFill>
              <a:srgbClr val="063DE8"/>
            </a:solidFill>
            <a:prstDash val="solid"/>
            <a:round/>
            <a:headEnd/>
            <a:tailEnd/>
          </a:ln>
        </p:spPr>
        <p:txBody>
          <a:bodyPr/>
          <a:lstStyle/>
          <a:p>
            <a:endParaRPr lang="en-US"/>
          </a:p>
        </p:txBody>
      </p:sp>
      <p:sp>
        <p:nvSpPr>
          <p:cNvPr id="1585178" name="Freeform 26"/>
          <p:cNvSpPr>
            <a:spLocks/>
          </p:cNvSpPr>
          <p:nvPr/>
        </p:nvSpPr>
        <p:spPr bwMode="auto">
          <a:xfrm>
            <a:off x="7978775" y="5430838"/>
            <a:ext cx="180975" cy="279400"/>
          </a:xfrm>
          <a:custGeom>
            <a:avLst/>
            <a:gdLst>
              <a:gd name="T0" fmla="*/ 114 w 114"/>
              <a:gd name="T1" fmla="*/ 176 h 176"/>
              <a:gd name="T2" fmla="*/ 92 w 114"/>
              <a:gd name="T3" fmla="*/ 176 h 176"/>
              <a:gd name="T4" fmla="*/ 76 w 114"/>
              <a:gd name="T5" fmla="*/ 170 h 176"/>
              <a:gd name="T6" fmla="*/ 72 w 114"/>
              <a:gd name="T7" fmla="*/ 151 h 176"/>
              <a:gd name="T8" fmla="*/ 62 w 114"/>
              <a:gd name="T9" fmla="*/ 20 h 176"/>
              <a:gd name="T10" fmla="*/ 59 w 114"/>
              <a:gd name="T11" fmla="*/ 4 h 176"/>
              <a:gd name="T12" fmla="*/ 56 w 114"/>
              <a:gd name="T13" fmla="*/ 1 h 176"/>
              <a:gd name="T14" fmla="*/ 57 w 114"/>
              <a:gd name="T15" fmla="*/ 0 h 176"/>
              <a:gd name="T16" fmla="*/ 55 w 114"/>
              <a:gd name="T17" fmla="*/ 4 h 176"/>
              <a:gd name="T18" fmla="*/ 52 w 114"/>
              <a:gd name="T19" fmla="*/ 19 h 176"/>
              <a:gd name="T20" fmla="*/ 42 w 114"/>
              <a:gd name="T21" fmla="*/ 150 h 176"/>
              <a:gd name="T22" fmla="*/ 37 w 114"/>
              <a:gd name="T23" fmla="*/ 169 h 176"/>
              <a:gd name="T24" fmla="*/ 20 w 114"/>
              <a:gd name="T25" fmla="*/ 176 h 176"/>
              <a:gd name="T26" fmla="*/ 0 w 114"/>
              <a:gd name="T27" fmla="*/ 176 h 176"/>
              <a:gd name="T28" fmla="*/ 114 w 114"/>
              <a:gd name="T29"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 h="176">
                <a:moveTo>
                  <a:pt x="114" y="176"/>
                </a:moveTo>
                <a:lnTo>
                  <a:pt x="92" y="176"/>
                </a:lnTo>
                <a:lnTo>
                  <a:pt x="76" y="170"/>
                </a:lnTo>
                <a:lnTo>
                  <a:pt x="72" y="151"/>
                </a:lnTo>
                <a:lnTo>
                  <a:pt x="62" y="20"/>
                </a:lnTo>
                <a:lnTo>
                  <a:pt x="59" y="4"/>
                </a:lnTo>
                <a:lnTo>
                  <a:pt x="56" y="1"/>
                </a:lnTo>
                <a:lnTo>
                  <a:pt x="57" y="0"/>
                </a:lnTo>
                <a:lnTo>
                  <a:pt x="55" y="4"/>
                </a:lnTo>
                <a:lnTo>
                  <a:pt x="52" y="19"/>
                </a:lnTo>
                <a:lnTo>
                  <a:pt x="42" y="150"/>
                </a:lnTo>
                <a:lnTo>
                  <a:pt x="37" y="169"/>
                </a:lnTo>
                <a:lnTo>
                  <a:pt x="20" y="176"/>
                </a:lnTo>
                <a:lnTo>
                  <a:pt x="0" y="176"/>
                </a:lnTo>
                <a:lnTo>
                  <a:pt x="114" y="176"/>
                </a:lnTo>
                <a:close/>
              </a:path>
            </a:pathLst>
          </a:custGeom>
          <a:solidFill>
            <a:srgbClr val="063DE8"/>
          </a:solidFill>
          <a:ln w="9525">
            <a:solidFill>
              <a:srgbClr val="063DE8"/>
            </a:solidFill>
            <a:prstDash val="solid"/>
            <a:round/>
            <a:headEnd/>
            <a:tailEnd/>
          </a:ln>
        </p:spPr>
        <p:txBody>
          <a:bodyPr/>
          <a:lstStyle/>
          <a:p>
            <a:endParaRPr lang="en-US"/>
          </a:p>
        </p:txBody>
      </p:sp>
      <p:sp>
        <p:nvSpPr>
          <p:cNvPr id="1585179" name="Rectangle 27"/>
          <p:cNvSpPr>
            <a:spLocks noChangeArrowheads="1"/>
          </p:cNvSpPr>
          <p:nvPr/>
        </p:nvSpPr>
        <p:spPr bwMode="auto">
          <a:xfrm>
            <a:off x="604838" y="5124450"/>
            <a:ext cx="9540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200">
                <a:solidFill>
                  <a:srgbClr val="000000"/>
                </a:solidFill>
              </a:rPr>
              <a:t>70 ps electron</a:t>
            </a:r>
          </a:p>
          <a:p>
            <a:pPr algn="ctr" eaLnBrk="0" hangingPunct="0"/>
            <a:r>
              <a:rPr lang="en-US" sz="1200">
                <a:solidFill>
                  <a:srgbClr val="000000"/>
                </a:solidFill>
              </a:rPr>
              <a:t>bunch</a:t>
            </a:r>
            <a:endParaRPr lang="en-US" sz="1200"/>
          </a:p>
        </p:txBody>
      </p:sp>
      <p:sp>
        <p:nvSpPr>
          <p:cNvPr id="1585180" name="Rectangle 28"/>
          <p:cNvSpPr>
            <a:spLocks noChangeArrowheads="1"/>
          </p:cNvSpPr>
          <p:nvPr/>
        </p:nvSpPr>
        <p:spPr bwMode="auto">
          <a:xfrm>
            <a:off x="2724150" y="4144963"/>
            <a:ext cx="869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200">
                <a:solidFill>
                  <a:srgbClr val="000000"/>
                </a:solidFill>
              </a:rPr>
              <a:t>femtosecond</a:t>
            </a:r>
          </a:p>
          <a:p>
            <a:pPr algn="ctr" eaLnBrk="0" hangingPunct="0"/>
            <a:r>
              <a:rPr lang="en-US" sz="1200">
                <a:solidFill>
                  <a:srgbClr val="000000"/>
                </a:solidFill>
              </a:rPr>
              <a:t>laser pulse</a:t>
            </a:r>
            <a:endParaRPr lang="en-US" sz="1200"/>
          </a:p>
        </p:txBody>
      </p:sp>
      <p:grpSp>
        <p:nvGrpSpPr>
          <p:cNvPr id="1585181" name="Group 29"/>
          <p:cNvGrpSpPr>
            <a:grpSpLocks/>
          </p:cNvGrpSpPr>
          <p:nvPr/>
        </p:nvGrpSpPr>
        <p:grpSpPr bwMode="auto">
          <a:xfrm rot="-904585">
            <a:off x="1711325" y="5126038"/>
            <a:ext cx="1000125" cy="236537"/>
            <a:chOff x="1788" y="3234"/>
            <a:chExt cx="1164" cy="276"/>
          </a:xfrm>
        </p:grpSpPr>
        <p:sp>
          <p:nvSpPr>
            <p:cNvPr id="1585182" name="Oval 30"/>
            <p:cNvSpPr>
              <a:spLocks noChangeArrowheads="1"/>
            </p:cNvSpPr>
            <p:nvPr/>
          </p:nvSpPr>
          <p:spPr bwMode="auto">
            <a:xfrm>
              <a:off x="1788" y="3273"/>
              <a:ext cx="1164" cy="198"/>
            </a:xfrm>
            <a:prstGeom prst="ellipse">
              <a:avLst/>
            </a:prstGeom>
            <a:gradFill rotWithShape="0">
              <a:gsLst>
                <a:gs pos="0">
                  <a:schemeClr val="accent2"/>
                </a:gs>
                <a:gs pos="100000">
                  <a:schemeClr val="accent2">
                    <a:gamma/>
                    <a:tint val="33725"/>
                    <a:invGamma/>
                  </a:schemeClr>
                </a:gs>
              </a:gsLst>
              <a:path path="shape">
                <a:fillToRect l="50000" t="50000" r="50000" b="50000"/>
              </a:path>
            </a:gradFill>
            <a:ln>
              <a:noFill/>
            </a:ln>
            <a:effectLst/>
            <a:extLst>
              <a:ext uri="{91240B29-F687-4F45-9708-019B960494DF}">
                <a14:hiddenLine xmlns:a14="http://schemas.microsoft.com/office/drawing/2010/main" w="1905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85183" name="Oval 31"/>
            <p:cNvSpPr>
              <a:spLocks noChangeArrowheads="1"/>
            </p:cNvSpPr>
            <p:nvPr/>
          </p:nvSpPr>
          <p:spPr bwMode="auto">
            <a:xfrm>
              <a:off x="2343" y="3234"/>
              <a:ext cx="54" cy="276"/>
            </a:xfrm>
            <a:prstGeom prst="ellipse">
              <a:avLst/>
            </a:prstGeom>
            <a:gradFill rotWithShape="0">
              <a:gsLst>
                <a:gs pos="0">
                  <a:schemeClr val="hlink"/>
                </a:gs>
                <a:gs pos="100000">
                  <a:schemeClr val="hlink">
                    <a:gamma/>
                    <a:tint val="33725"/>
                    <a:invGamma/>
                  </a:schemeClr>
                </a:gs>
              </a:gsLst>
              <a:path path="shape">
                <a:fillToRect l="50000" t="50000" r="50000" b="50000"/>
              </a:path>
            </a:gradFill>
            <a:ln>
              <a:noFill/>
            </a:ln>
            <a:effectLst/>
            <a:extLst>
              <a:ext uri="{91240B29-F687-4F45-9708-019B960494DF}">
                <a14:hiddenLine xmlns:a14="http://schemas.microsoft.com/office/drawing/2010/main" w="1905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585184" name="Line 32"/>
          <p:cNvSpPr>
            <a:spLocks noChangeShapeType="1"/>
          </p:cNvSpPr>
          <p:nvPr/>
        </p:nvSpPr>
        <p:spPr bwMode="auto">
          <a:xfrm flipV="1">
            <a:off x="2225675" y="4470400"/>
            <a:ext cx="514350" cy="735013"/>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585185" name="Oval 33"/>
          <p:cNvSpPr>
            <a:spLocks noChangeArrowheads="1"/>
          </p:cNvSpPr>
          <p:nvPr/>
        </p:nvSpPr>
        <p:spPr bwMode="auto">
          <a:xfrm>
            <a:off x="4975225" y="4819650"/>
            <a:ext cx="1247775" cy="214313"/>
          </a:xfrm>
          <a:prstGeom prst="ellipse">
            <a:avLst/>
          </a:prstGeom>
          <a:gradFill rotWithShape="0">
            <a:gsLst>
              <a:gs pos="0">
                <a:schemeClr val="accent2"/>
              </a:gs>
              <a:gs pos="100000">
                <a:schemeClr val="accent2">
                  <a:gamma/>
                  <a:tint val="21176"/>
                  <a:invGamma/>
                </a:schemeClr>
              </a:gs>
            </a:gsLst>
            <a:path path="shape">
              <a:fillToRect l="50000" t="50000" r="50000" b="50000"/>
            </a:path>
          </a:gradFill>
          <a:ln>
            <a:noFill/>
          </a:ln>
          <a:effectLst/>
          <a:extLst>
            <a:ext uri="{91240B29-F687-4F45-9708-019B960494DF}">
              <a14:hiddenLine xmlns:a14="http://schemas.microsoft.com/office/drawing/2010/main" w="1905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85186" name="Oval 34"/>
          <p:cNvSpPr>
            <a:spLocks noChangeArrowheads="1"/>
          </p:cNvSpPr>
          <p:nvPr/>
        </p:nvSpPr>
        <p:spPr bwMode="auto">
          <a:xfrm rot="-904183">
            <a:off x="5561013" y="4627563"/>
            <a:ext cx="76200" cy="600075"/>
          </a:xfrm>
          <a:prstGeom prst="ellipse">
            <a:avLst/>
          </a:prstGeom>
          <a:gradFill rotWithShape="0">
            <a:gsLst>
              <a:gs pos="0">
                <a:schemeClr val="accent2">
                  <a:gamma/>
                  <a:tint val="10196"/>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w="1905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85187" name="Rectangle 35"/>
          <p:cNvSpPr>
            <a:spLocks noChangeArrowheads="1"/>
          </p:cNvSpPr>
          <p:nvPr/>
        </p:nvSpPr>
        <p:spPr bwMode="auto">
          <a:xfrm>
            <a:off x="3276600" y="5410200"/>
            <a:ext cx="30480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en-US" sz="1400">
                <a:solidFill>
                  <a:srgbClr val="000000"/>
                </a:solidFill>
              </a:rPr>
              <a:t>spatial separation</a:t>
            </a:r>
          </a:p>
          <a:p>
            <a:pPr algn="ctr" eaLnBrk="0" hangingPunct="0"/>
            <a:r>
              <a:rPr lang="en-US" sz="1400">
                <a:solidFill>
                  <a:srgbClr val="000000"/>
                </a:solidFill>
              </a:rPr>
              <a:t>Dispersion due to bending magnets coupled into vertical plane with skew quadrupoles (closed disersion bump).</a:t>
            </a:r>
            <a:endParaRPr lang="en-US" sz="1400"/>
          </a:p>
        </p:txBody>
      </p:sp>
      <p:sp>
        <p:nvSpPr>
          <p:cNvPr id="1585188" name="Line 36"/>
          <p:cNvSpPr>
            <a:spLocks noChangeShapeType="1"/>
          </p:cNvSpPr>
          <p:nvPr/>
        </p:nvSpPr>
        <p:spPr bwMode="auto">
          <a:xfrm flipV="1">
            <a:off x="5762625" y="4554538"/>
            <a:ext cx="2006600" cy="152400"/>
          </a:xfrm>
          <a:prstGeom prst="line">
            <a:avLst/>
          </a:prstGeom>
          <a:noFill/>
          <a:ln w="1905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85189" name="Line 37"/>
          <p:cNvSpPr>
            <a:spLocks noChangeShapeType="1"/>
          </p:cNvSpPr>
          <p:nvPr/>
        </p:nvSpPr>
        <p:spPr bwMode="auto">
          <a:xfrm>
            <a:off x="5946775" y="5138738"/>
            <a:ext cx="2000250" cy="406400"/>
          </a:xfrm>
          <a:prstGeom prst="line">
            <a:avLst/>
          </a:prstGeom>
          <a:noFill/>
          <a:ln w="1905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85190" name="Text Box 38"/>
          <p:cNvSpPr txBox="1">
            <a:spLocks noChangeArrowheads="1"/>
          </p:cNvSpPr>
          <p:nvPr/>
        </p:nvSpPr>
        <p:spPr bwMode="auto">
          <a:xfrm rot="-1176676">
            <a:off x="1452563" y="4424363"/>
            <a:ext cx="4032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1600">
                <a:latin typeface="Symbol" charset="0"/>
              </a:rPr>
              <a:t>l</a:t>
            </a:r>
            <a:r>
              <a:rPr lang="en-US" sz="1400" baseline="-25000"/>
              <a:t>W</a:t>
            </a:r>
            <a:endParaRPr lang="en-US" sz="1400"/>
          </a:p>
        </p:txBody>
      </p:sp>
      <p:sp>
        <p:nvSpPr>
          <p:cNvPr id="1585191" name="Line 39"/>
          <p:cNvSpPr>
            <a:spLocks noChangeShapeType="1"/>
          </p:cNvSpPr>
          <p:nvPr/>
        </p:nvSpPr>
        <p:spPr bwMode="auto">
          <a:xfrm flipH="1">
            <a:off x="1806575" y="4497388"/>
            <a:ext cx="266700" cy="85725"/>
          </a:xfrm>
          <a:prstGeom prst="line">
            <a:avLst/>
          </a:prstGeom>
          <a:noFill/>
          <a:ln w="1905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85192" name="Line 40"/>
          <p:cNvSpPr>
            <a:spLocks noChangeShapeType="1"/>
          </p:cNvSpPr>
          <p:nvPr/>
        </p:nvSpPr>
        <p:spPr bwMode="auto">
          <a:xfrm flipV="1">
            <a:off x="1368425" y="4678363"/>
            <a:ext cx="152400" cy="57150"/>
          </a:xfrm>
          <a:prstGeom prst="line">
            <a:avLst/>
          </a:prstGeom>
          <a:noFill/>
          <a:ln w="1905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85193" name="Line 41"/>
          <p:cNvSpPr>
            <a:spLocks noChangeShapeType="1"/>
          </p:cNvSpPr>
          <p:nvPr/>
        </p:nvSpPr>
        <p:spPr bwMode="auto">
          <a:xfrm>
            <a:off x="5362575" y="4427538"/>
            <a:ext cx="152400" cy="2032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585194" name="Group 42"/>
          <p:cNvGrpSpPr>
            <a:grpSpLocks/>
          </p:cNvGrpSpPr>
          <p:nvPr/>
        </p:nvGrpSpPr>
        <p:grpSpPr bwMode="auto">
          <a:xfrm>
            <a:off x="3400425" y="4706938"/>
            <a:ext cx="1247775" cy="434975"/>
            <a:chOff x="2036" y="2496"/>
            <a:chExt cx="786" cy="274"/>
          </a:xfrm>
        </p:grpSpPr>
        <p:sp>
          <p:nvSpPr>
            <p:cNvPr id="1585195" name="Oval 43"/>
            <p:cNvSpPr>
              <a:spLocks noChangeArrowheads="1"/>
            </p:cNvSpPr>
            <p:nvPr/>
          </p:nvSpPr>
          <p:spPr bwMode="auto">
            <a:xfrm>
              <a:off x="2036" y="2565"/>
              <a:ext cx="786" cy="135"/>
            </a:xfrm>
            <a:prstGeom prst="ellipse">
              <a:avLst/>
            </a:prstGeom>
            <a:gradFill rotWithShape="0">
              <a:gsLst>
                <a:gs pos="0">
                  <a:schemeClr val="accent2"/>
                </a:gs>
                <a:gs pos="100000">
                  <a:schemeClr val="accent2">
                    <a:gamma/>
                    <a:tint val="21176"/>
                    <a:invGamma/>
                  </a:schemeClr>
                </a:gs>
              </a:gsLst>
              <a:path path="shape">
                <a:fillToRect l="50000" t="50000" r="50000" b="50000"/>
              </a:path>
            </a:gradFill>
            <a:ln>
              <a:noFill/>
            </a:ln>
            <a:effectLst/>
            <a:extLst>
              <a:ext uri="{91240B29-F687-4F45-9708-019B960494DF}">
                <a14:hiddenLine xmlns:a14="http://schemas.microsoft.com/office/drawing/2010/main" w="1905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85196" name="Oval 44"/>
            <p:cNvSpPr>
              <a:spLocks noChangeArrowheads="1"/>
            </p:cNvSpPr>
            <p:nvPr/>
          </p:nvSpPr>
          <p:spPr bwMode="auto">
            <a:xfrm rot="5400000" flipH="1">
              <a:off x="2293" y="2609"/>
              <a:ext cx="274" cy="47"/>
            </a:xfrm>
            <a:prstGeom prst="ellipse">
              <a:avLst/>
            </a:prstGeom>
            <a:gradFill rotWithShape="0">
              <a:gsLst>
                <a:gs pos="0">
                  <a:schemeClr val="accent2"/>
                </a:gs>
                <a:gs pos="100000">
                  <a:schemeClr val="accent2">
                    <a:gamma/>
                    <a:tint val="21176"/>
                    <a:invGamma/>
                  </a:schemeClr>
                </a:gs>
              </a:gsLst>
              <a:path path="shape">
                <a:fillToRect l="50000" t="50000" r="50000" b="50000"/>
              </a:path>
            </a:gradFill>
            <a:ln>
              <a:noFill/>
            </a:ln>
            <a:effectLst/>
            <a:extLst>
              <a:ext uri="{91240B29-F687-4F45-9708-019B960494DF}">
                <a14:hiddenLine xmlns:a14="http://schemas.microsoft.com/office/drawing/2010/main" w="1905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585197" name="Rectangle 45"/>
          <p:cNvSpPr>
            <a:spLocks noChangeArrowheads="1"/>
          </p:cNvSpPr>
          <p:nvPr/>
        </p:nvSpPr>
        <p:spPr bwMode="auto">
          <a:xfrm>
            <a:off x="1128713" y="6096000"/>
            <a:ext cx="20605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en-US" sz="1400">
                <a:solidFill>
                  <a:srgbClr val="000000"/>
                </a:solidFill>
              </a:rPr>
              <a:t>electron-photon interaction in wiggler</a:t>
            </a:r>
            <a:endParaRPr lang="en-US" sz="1400"/>
          </a:p>
        </p:txBody>
      </p:sp>
      <p:sp>
        <p:nvSpPr>
          <p:cNvPr id="1585198" name="Rectangle 46"/>
          <p:cNvSpPr>
            <a:spLocks noChangeArrowheads="1"/>
          </p:cNvSpPr>
          <p:nvPr/>
        </p:nvSpPr>
        <p:spPr bwMode="auto">
          <a:xfrm>
            <a:off x="7180263" y="4168775"/>
            <a:ext cx="1346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en-US" sz="1200">
                <a:solidFill>
                  <a:srgbClr val="000000"/>
                </a:solidFill>
              </a:rPr>
              <a:t>femtosecond x-rays</a:t>
            </a:r>
            <a:endParaRPr lang="en-US" sz="1200"/>
          </a:p>
        </p:txBody>
      </p:sp>
      <p:sp>
        <p:nvSpPr>
          <p:cNvPr id="1585199" name="Line 47"/>
          <p:cNvSpPr>
            <a:spLocks noChangeShapeType="1"/>
          </p:cNvSpPr>
          <p:nvPr/>
        </p:nvSpPr>
        <p:spPr bwMode="auto">
          <a:xfrm>
            <a:off x="1577975" y="5265738"/>
            <a:ext cx="152400" cy="63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85200" name="Rectangle 48"/>
          <p:cNvSpPr>
            <a:spLocks noChangeArrowheads="1"/>
          </p:cNvSpPr>
          <p:nvPr/>
        </p:nvSpPr>
        <p:spPr bwMode="auto">
          <a:xfrm>
            <a:off x="1447800" y="0"/>
            <a:ext cx="7696200" cy="114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662" tIns="46038" rIns="93662" bIns="46038" anchor="ctr"/>
          <a:lstStyle/>
          <a:p>
            <a:pPr defTabSz="1306513" eaLnBrk="0" hangingPunct="0"/>
            <a:r>
              <a:rPr lang="en-US" sz="2400" b="1">
                <a:solidFill>
                  <a:srgbClr val="0D05A9"/>
                </a:solidFill>
                <a:latin typeface="Helvetica" charset="0"/>
              </a:rPr>
              <a:t>Another Beamsize Stability Challenge Example</a:t>
            </a:r>
          </a:p>
        </p:txBody>
      </p:sp>
      <p:sp>
        <p:nvSpPr>
          <p:cNvPr id="1585232" name="Rectangle 80"/>
          <p:cNvSpPr>
            <a:spLocks noChangeArrowheads="1"/>
          </p:cNvSpPr>
          <p:nvPr/>
        </p:nvSpPr>
        <p:spPr bwMode="auto">
          <a:xfrm>
            <a:off x="0" y="1062038"/>
            <a:ext cx="5214938"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0" hangingPunct="0">
              <a:lnSpc>
                <a:spcPct val="75000"/>
              </a:lnSpc>
              <a:spcBef>
                <a:spcPct val="20000"/>
              </a:spcBef>
              <a:buSzPct val="100000"/>
              <a:buFontTx/>
              <a:buChar char="•"/>
            </a:pPr>
            <a:r>
              <a:rPr lang="en-US" b="1">
                <a:solidFill>
                  <a:srgbClr val="00279F"/>
                </a:solidFill>
              </a:rPr>
              <a:t>Fs-slicing facility at ALS uses vertical separation -&gt; high field undulator in the middle of a sizeable local vertical dispersion bump</a:t>
            </a:r>
          </a:p>
          <a:p>
            <a:pPr marL="342900" indent="-342900" eaLnBrk="0" hangingPunct="0">
              <a:lnSpc>
                <a:spcPct val="75000"/>
              </a:lnSpc>
              <a:spcBef>
                <a:spcPct val="20000"/>
              </a:spcBef>
              <a:buSzPct val="100000"/>
              <a:buFontTx/>
              <a:buChar char="•"/>
            </a:pPr>
            <a:r>
              <a:rPr lang="en-US" b="1">
                <a:solidFill>
                  <a:srgbClr val="00279F"/>
                </a:solidFill>
              </a:rPr>
              <a:t>To keep vertical (natural) emittance constant, whenever this undulator scans, 20 skew quadrupoles around the ring are used to change a global vertical dispersion wave</a:t>
            </a:r>
          </a:p>
        </p:txBody>
      </p:sp>
      <p:pic>
        <p:nvPicPr>
          <p:cNvPr id="1585233" name="Picture 8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6663" y="1031875"/>
            <a:ext cx="3913187" cy="286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3" name="Footer Placeholder 4"/>
          <p:cNvSpPr>
            <a:spLocks noGrp="1"/>
          </p:cNvSpPr>
          <p:nvPr>
            <p:ph type="ftr" sz="quarter" idx="3"/>
          </p:nvPr>
        </p:nvSpPr>
        <p:spPr>
          <a:prstGeom prst="rect">
            <a:avLst/>
          </a:prstGeom>
        </p:spPr>
        <p:txBody>
          <a:bodyPr vert="horz" lIns="91440" tIns="45720" rIns="91440" bIns="45720" rtlCol="0" anchor="ctr"/>
          <a:lstStyle>
            <a:lvl1pPr algn="ctr">
              <a:defRPr sz="1200" b="0" i="0" cap="all">
                <a:solidFill>
                  <a:schemeClr val="tx1">
                    <a:tint val="75000"/>
                  </a:schemeClr>
                </a:solidFill>
                <a:uFillTx/>
                <a:latin typeface="Calibri"/>
                <a:cs typeface="Calibri"/>
              </a:defRPr>
            </a:lvl1pPr>
          </a:lstStyle>
          <a:p>
            <a:r>
              <a:rPr lang="en-US" dirty="0" smtClean="0">
                <a:uFillTx/>
              </a:rPr>
              <a:t>HBLS workshop, 4/26/17</a:t>
            </a:r>
          </a:p>
        </p:txBody>
      </p:sp>
      <p:sp>
        <p:nvSpPr>
          <p:cNvPr id="54" name="Slide Number Placeholder 3"/>
          <p:cNvSpPr>
            <a:spLocks noGrp="1"/>
          </p:cNvSpPr>
          <p:nvPr>
            <p:ph type="sldNum" sz="quarter" idx="4"/>
          </p:nvPr>
        </p:nvSpPr>
        <p:spPr>
          <a:prstGeom prst="rect">
            <a:avLst/>
          </a:prstGeom>
        </p:spPr>
        <p:txBody>
          <a:bodyPr vert="horz" lIns="91440" tIns="45720" rIns="91440" bIns="45720" rtlCol="0" anchor="ctr"/>
          <a:lstStyle>
            <a:lvl1pPr algn="ctr">
              <a:defRPr sz="1200">
                <a:solidFill>
                  <a:schemeClr val="tx1">
                    <a:tint val="75000"/>
                  </a:schemeClr>
                </a:solidFill>
                <a:uFillTx/>
                <a:latin typeface="Calibri"/>
                <a:cs typeface="Calibri"/>
              </a:defRPr>
            </a:lvl1pPr>
          </a:lstStyle>
          <a:p>
            <a:fld id="{668EFF3A-9903-FC4F-99F2-8A79E0BD1D46}" type="slidenum">
              <a:rPr lang="en-US" smtClean="0">
                <a:uFillTx/>
              </a:rPr>
              <a:pPr/>
              <a:t>39</a:t>
            </a:fld>
            <a:endParaRPr lang="en-US" dirty="0">
              <a:uFillTx/>
            </a:endParaRPr>
          </a:p>
        </p:txBody>
      </p:sp>
    </p:spTree>
    <p:extLst>
      <p:ext uri="{BB962C8B-B14F-4D97-AF65-F5344CB8AC3E}">
        <p14:creationId xmlns:p14="http://schemas.microsoft.com/office/powerpoint/2010/main" val="1573265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021013"/>
            <a:ext cx="7327900" cy="322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5953"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Arial" charset="0"/>
                <a:ea typeface="MS PGothic" charset="0"/>
              </a:rPr>
              <a:t>Beamline </a:t>
            </a:r>
            <a:r>
              <a:rPr lang="en-US" dirty="0">
                <a:latin typeface="Arial" charset="0"/>
                <a:ea typeface="MS PGothic" charset="0"/>
              </a:rPr>
              <a:t>Example</a:t>
            </a:r>
          </a:p>
        </p:txBody>
      </p:sp>
      <p:sp>
        <p:nvSpPr>
          <p:cNvPr id="125954" name="Rectangle 3"/>
          <p:cNvSpPr>
            <a:spLocks noGrp="1" noChangeArrowheads="1"/>
          </p:cNvSpPr>
          <p:nvPr>
            <p:ph type="body" idx="1"/>
          </p:nvPr>
        </p:nvSpPr>
        <p:spPr bwMode="auto">
          <a:xfrm>
            <a:off x="207963" y="1023938"/>
            <a:ext cx="4059237" cy="2157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000">
                <a:latin typeface="Arial" charset="0"/>
                <a:ea typeface="MS PGothic" charset="0"/>
              </a:rPr>
              <a:t>Beamline 10.3.2 at the ALS</a:t>
            </a:r>
          </a:p>
          <a:p>
            <a:r>
              <a:rPr lang="en-US" sz="2000">
                <a:latin typeface="Arial" charset="0"/>
                <a:ea typeface="MS PGothic" charset="0"/>
              </a:rPr>
              <a:t>Hard x-ray, microfocus, micro X-ray absorption or fluorescence, …</a:t>
            </a:r>
          </a:p>
          <a:p>
            <a:r>
              <a:rPr lang="en-US" sz="2000">
                <a:latin typeface="Arial" charset="0"/>
                <a:ea typeface="MS PGothic" charset="0"/>
              </a:rPr>
              <a:t>Environmental samples (</a:t>
            </a:r>
            <a:r>
              <a:rPr lang="ja-JP" altLang="en-US" sz="2000">
                <a:latin typeface="Arial" charset="0"/>
                <a:ea typeface="MS PGothic" charset="0"/>
              </a:rPr>
              <a:t>‘</a:t>
            </a:r>
            <a:r>
              <a:rPr lang="en-US" altLang="ja-JP" sz="2000">
                <a:latin typeface="Arial" charset="0"/>
                <a:ea typeface="MS PGothic" charset="0"/>
              </a:rPr>
              <a:t>dirt</a:t>
            </a:r>
            <a:r>
              <a:rPr lang="ja-JP" altLang="en-US" sz="2000">
                <a:latin typeface="Arial" charset="0"/>
                <a:ea typeface="MS PGothic" charset="0"/>
              </a:rPr>
              <a:t>’</a:t>
            </a:r>
            <a:r>
              <a:rPr lang="en-US" altLang="ja-JP" sz="2000">
                <a:latin typeface="Arial" charset="0"/>
                <a:ea typeface="MS PGothic" charset="0"/>
              </a:rPr>
              <a:t>)</a:t>
            </a:r>
          </a:p>
          <a:p>
            <a:r>
              <a:rPr lang="en-US" sz="2000">
                <a:latin typeface="Arial" charset="0"/>
                <a:ea typeface="MS PGothic" charset="0"/>
              </a:rPr>
              <a:t>Very heterogenous</a:t>
            </a:r>
          </a:p>
        </p:txBody>
      </p:sp>
      <p:pic>
        <p:nvPicPr>
          <p:cNvPr id="12595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066800"/>
            <a:ext cx="493553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3048000" y="6155419"/>
            <a:ext cx="2895600" cy="365125"/>
          </a:xfrm>
          <a:prstGeom prst="rect">
            <a:avLst/>
          </a:prstGeom>
        </p:spPr>
        <p:txBody>
          <a:bodyPr vert="horz" lIns="91440" tIns="45720" rIns="91440" bIns="45720" rtlCol="0" anchor="ctr"/>
          <a:lstStyle>
            <a:lvl1pPr algn="ctr">
              <a:defRPr sz="1200" b="0" i="0" cap="all">
                <a:solidFill>
                  <a:schemeClr val="tx1">
                    <a:tint val="75000"/>
                  </a:schemeClr>
                </a:solidFill>
                <a:uFillTx/>
                <a:latin typeface="Calibri"/>
                <a:cs typeface="Calibri"/>
              </a:defRPr>
            </a:lvl1pPr>
          </a:lstStyle>
          <a:p>
            <a:r>
              <a:rPr lang="en-US" dirty="0" smtClean="0">
                <a:uFillTx/>
              </a:rPr>
              <a:t>HBLS workshop, 4/26/17</a:t>
            </a:r>
          </a:p>
        </p:txBody>
      </p:sp>
      <p:sp>
        <p:nvSpPr>
          <p:cNvPr id="8" name="Slide Number Placeholder 3"/>
          <p:cNvSpPr>
            <a:spLocks noGrp="1"/>
          </p:cNvSpPr>
          <p:nvPr>
            <p:ph type="sldNum" sz="quarter" idx="4"/>
          </p:nvPr>
        </p:nvSpPr>
        <p:spPr>
          <a:xfrm>
            <a:off x="3429000" y="6340475"/>
            <a:ext cx="2133600" cy="365125"/>
          </a:xfrm>
          <a:prstGeom prst="rect">
            <a:avLst/>
          </a:prstGeom>
        </p:spPr>
        <p:txBody>
          <a:bodyPr vert="horz" lIns="91440" tIns="45720" rIns="91440" bIns="45720" rtlCol="0" anchor="ctr"/>
          <a:lstStyle>
            <a:lvl1pPr algn="ctr">
              <a:defRPr sz="1200">
                <a:solidFill>
                  <a:schemeClr val="tx1">
                    <a:tint val="75000"/>
                  </a:schemeClr>
                </a:solidFill>
                <a:uFillTx/>
                <a:latin typeface="Calibri"/>
                <a:cs typeface="Calibri"/>
              </a:defRPr>
            </a:lvl1pPr>
          </a:lstStyle>
          <a:p>
            <a:fld id="{668EFF3A-9903-FC4F-99F2-8A79E0BD1D46}" type="slidenum">
              <a:rPr lang="en-US" smtClean="0">
                <a:uFillTx/>
              </a:rPr>
              <a:pPr/>
              <a:t>4</a:t>
            </a:fld>
            <a:endParaRPr lang="en-US" dirty="0">
              <a:uFillTx/>
            </a:endParaRPr>
          </a:p>
        </p:txBody>
      </p:sp>
    </p:spTree>
    <p:extLst>
      <p:ext uri="{BB962C8B-B14F-4D97-AF65-F5344CB8AC3E}">
        <p14:creationId xmlns:p14="http://schemas.microsoft.com/office/powerpoint/2010/main" val="3558578589"/>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4"/>
          <p:cNvSpPr>
            <a:spLocks noGrp="1"/>
          </p:cNvSpPr>
          <p:nvPr>
            <p:ph type="sldNum" sz="quarter" idx="4"/>
          </p:nvPr>
        </p:nvSpPr>
        <p:spPr>
          <a:xfrm>
            <a:off x="7162800" y="6553200"/>
            <a:ext cx="533400" cy="228600"/>
          </a:xfrm>
          <a:prstGeom prst="rect">
            <a:avLst/>
          </a:prstGeom>
        </p:spPr>
        <p:txBody>
          <a:bodyPr/>
          <a:lstStyle/>
          <a:p>
            <a:fld id="{13F2ABAA-B59C-094B-85D6-F6F2CEC03332}" type="slidenum">
              <a:rPr lang="en-US"/>
              <a:pPr/>
              <a:t>5</a:t>
            </a:fld>
            <a:endParaRPr lang="en-US"/>
          </a:p>
        </p:txBody>
      </p:sp>
      <p:sp>
        <p:nvSpPr>
          <p:cNvPr id="1557506" name="Rectangle 2"/>
          <p:cNvSpPr>
            <a:spLocks noGrp="1" noChangeArrowheads="1"/>
          </p:cNvSpPr>
          <p:nvPr>
            <p:ph type="title"/>
          </p:nvPr>
        </p:nvSpPr>
        <p:spPr>
          <a:xfrm>
            <a:off x="1485900" y="0"/>
            <a:ext cx="6573838" cy="914400"/>
          </a:xfrm>
        </p:spPr>
        <p:txBody>
          <a:bodyPr/>
          <a:lstStyle/>
          <a:p>
            <a:r>
              <a:rPr lang="en-US"/>
              <a:t>Causes for Orbit Distortions (no F/B)</a:t>
            </a:r>
          </a:p>
        </p:txBody>
      </p:sp>
      <p:graphicFrame>
        <p:nvGraphicFramePr>
          <p:cNvPr id="1557507" name="Object 3"/>
          <p:cNvGraphicFramePr>
            <a:graphicFrameLocks noChangeAspect="1"/>
          </p:cNvGraphicFramePr>
          <p:nvPr/>
        </p:nvGraphicFramePr>
        <p:xfrm>
          <a:off x="722313" y="2233613"/>
          <a:ext cx="7964487" cy="5559425"/>
        </p:xfrm>
        <a:graphic>
          <a:graphicData uri="http://schemas.openxmlformats.org/presentationml/2006/ole">
            <mc:AlternateContent xmlns:mc="http://schemas.openxmlformats.org/markup-compatibility/2006">
              <mc:Choice xmlns:v="urn:schemas-microsoft-com:vml" Requires="v">
                <p:oleObj spid="_x0000_s72726" name="Document" r:id="rId5" imgW="8421624" imgH="5880117" progId="Word.Document.8">
                  <p:embed/>
                </p:oleObj>
              </mc:Choice>
              <mc:Fallback>
                <p:oleObj name="Document" r:id="rId5" imgW="8421624" imgH="5880117"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2313" y="2233613"/>
                        <a:ext cx="7964487" cy="555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557508" name="Line 4"/>
          <p:cNvSpPr>
            <a:spLocks noChangeShapeType="1"/>
          </p:cNvSpPr>
          <p:nvPr/>
        </p:nvSpPr>
        <p:spPr bwMode="auto">
          <a:xfrm>
            <a:off x="609600" y="2590800"/>
            <a:ext cx="7239000" cy="0"/>
          </a:xfrm>
          <a:prstGeom prst="line">
            <a:avLst/>
          </a:prstGeom>
          <a:noFill/>
          <a:ln w="25400">
            <a:solidFill>
              <a:schemeClr val="tx1"/>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57509" name="Text Box 5"/>
          <p:cNvSpPr txBox="1">
            <a:spLocks noChangeArrowheads="1"/>
          </p:cNvSpPr>
          <p:nvPr/>
        </p:nvSpPr>
        <p:spPr bwMode="auto">
          <a:xfrm>
            <a:off x="869950" y="1233488"/>
            <a:ext cx="958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800">
                <a:solidFill>
                  <a:srgbClr val="081D58"/>
                </a:solidFill>
                <a:latin typeface="Times New Roman" charset="0"/>
              </a:rPr>
              <a:t>Thermal</a:t>
            </a:r>
            <a:endParaRPr lang="en-US" sz="1800">
              <a:solidFill>
                <a:srgbClr val="00279F"/>
              </a:solidFill>
              <a:latin typeface="Times New Roman" charset="0"/>
            </a:endParaRPr>
          </a:p>
        </p:txBody>
      </p:sp>
      <p:sp>
        <p:nvSpPr>
          <p:cNvPr id="1557510" name="Text Box 6"/>
          <p:cNvSpPr txBox="1">
            <a:spLocks noChangeArrowheads="1"/>
          </p:cNvSpPr>
          <p:nvPr/>
        </p:nvSpPr>
        <p:spPr bwMode="auto">
          <a:xfrm>
            <a:off x="4343400" y="1309688"/>
            <a:ext cx="1060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800">
                <a:solidFill>
                  <a:schemeClr val="hlink"/>
                </a:solidFill>
                <a:latin typeface="Times New Roman" charset="0"/>
              </a:rPr>
              <a:t>Vibration</a:t>
            </a:r>
          </a:p>
        </p:txBody>
      </p:sp>
      <p:sp>
        <p:nvSpPr>
          <p:cNvPr id="1557511" name="Text Box 7"/>
          <p:cNvSpPr txBox="1">
            <a:spLocks noChangeArrowheads="1"/>
          </p:cNvSpPr>
          <p:nvPr/>
        </p:nvSpPr>
        <p:spPr bwMode="auto">
          <a:xfrm>
            <a:off x="1981200" y="1690688"/>
            <a:ext cx="2330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800">
                <a:solidFill>
                  <a:srgbClr val="005400"/>
                </a:solidFill>
                <a:latin typeface="Times New Roman" charset="0"/>
              </a:rPr>
              <a:t>Insertion Device Errors</a:t>
            </a:r>
          </a:p>
        </p:txBody>
      </p:sp>
      <p:sp>
        <p:nvSpPr>
          <p:cNvPr id="1557512" name="Text Box 8"/>
          <p:cNvSpPr txBox="1">
            <a:spLocks noChangeArrowheads="1"/>
          </p:cNvSpPr>
          <p:nvPr/>
        </p:nvSpPr>
        <p:spPr bwMode="auto">
          <a:xfrm>
            <a:off x="4191000" y="2057400"/>
            <a:ext cx="2139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800">
                <a:solidFill>
                  <a:srgbClr val="009688"/>
                </a:solidFill>
                <a:latin typeface="Times New Roman" charset="0"/>
              </a:rPr>
              <a:t>Power Supply Ripple</a:t>
            </a:r>
            <a:endParaRPr lang="en-US" sz="1800">
              <a:latin typeface="Times New Roman" charset="0"/>
            </a:endParaRPr>
          </a:p>
        </p:txBody>
      </p:sp>
      <p:sp>
        <p:nvSpPr>
          <p:cNvPr id="1557513" name="Line 9"/>
          <p:cNvSpPr>
            <a:spLocks noChangeShapeType="1"/>
          </p:cNvSpPr>
          <p:nvPr/>
        </p:nvSpPr>
        <p:spPr bwMode="auto">
          <a:xfrm>
            <a:off x="1828800" y="2514600"/>
            <a:ext cx="0" cy="15240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57514" name="Line 10"/>
          <p:cNvSpPr>
            <a:spLocks noChangeShapeType="1"/>
          </p:cNvSpPr>
          <p:nvPr/>
        </p:nvSpPr>
        <p:spPr bwMode="auto">
          <a:xfrm>
            <a:off x="3124200" y="2514600"/>
            <a:ext cx="0" cy="15240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57515" name="Line 11"/>
          <p:cNvSpPr>
            <a:spLocks noChangeShapeType="1"/>
          </p:cNvSpPr>
          <p:nvPr/>
        </p:nvSpPr>
        <p:spPr bwMode="auto">
          <a:xfrm>
            <a:off x="5638800" y="2514600"/>
            <a:ext cx="0" cy="15240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57516" name="Line 12"/>
          <p:cNvSpPr>
            <a:spLocks noChangeShapeType="1"/>
          </p:cNvSpPr>
          <p:nvPr/>
        </p:nvSpPr>
        <p:spPr bwMode="auto">
          <a:xfrm>
            <a:off x="4343400" y="2514600"/>
            <a:ext cx="0" cy="15240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57517" name="Line 13"/>
          <p:cNvSpPr>
            <a:spLocks noChangeShapeType="1"/>
          </p:cNvSpPr>
          <p:nvPr/>
        </p:nvSpPr>
        <p:spPr bwMode="auto">
          <a:xfrm>
            <a:off x="6858000" y="2514600"/>
            <a:ext cx="0" cy="15240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57518" name="Text Box 14"/>
          <p:cNvSpPr txBox="1">
            <a:spLocks noChangeArrowheads="1"/>
          </p:cNvSpPr>
          <p:nvPr/>
        </p:nvSpPr>
        <p:spPr bwMode="auto">
          <a:xfrm>
            <a:off x="7573963" y="2590800"/>
            <a:ext cx="5794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400">
                <a:latin typeface="Times New Roman" charset="0"/>
              </a:rPr>
              <a:t>Hertz</a:t>
            </a:r>
            <a:endParaRPr lang="en-US" sz="1800">
              <a:latin typeface="Times New Roman" charset="0"/>
            </a:endParaRPr>
          </a:p>
        </p:txBody>
      </p:sp>
      <p:sp>
        <p:nvSpPr>
          <p:cNvPr id="1557519" name="Text Box 15"/>
          <p:cNvSpPr txBox="1">
            <a:spLocks noChangeArrowheads="1"/>
          </p:cNvSpPr>
          <p:nvPr/>
        </p:nvSpPr>
        <p:spPr bwMode="auto">
          <a:xfrm>
            <a:off x="1676400" y="2667000"/>
            <a:ext cx="317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400">
                <a:latin typeface="Times New Roman" charset="0"/>
              </a:rPr>
              <a:t>.1</a:t>
            </a:r>
            <a:endParaRPr lang="en-US" sz="1800">
              <a:latin typeface="Times New Roman" charset="0"/>
            </a:endParaRPr>
          </a:p>
        </p:txBody>
      </p:sp>
      <p:sp>
        <p:nvSpPr>
          <p:cNvPr id="1557520" name="Text Box 16"/>
          <p:cNvSpPr txBox="1">
            <a:spLocks noChangeArrowheads="1"/>
          </p:cNvSpPr>
          <p:nvPr/>
        </p:nvSpPr>
        <p:spPr bwMode="auto">
          <a:xfrm>
            <a:off x="3003550" y="2667000"/>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400">
                <a:latin typeface="Times New Roman" charset="0"/>
              </a:rPr>
              <a:t>1</a:t>
            </a:r>
            <a:endParaRPr lang="en-US" sz="1800">
              <a:latin typeface="Times New Roman" charset="0"/>
            </a:endParaRPr>
          </a:p>
        </p:txBody>
      </p:sp>
      <p:sp>
        <p:nvSpPr>
          <p:cNvPr id="1557521" name="Text Box 17"/>
          <p:cNvSpPr txBox="1">
            <a:spLocks noChangeArrowheads="1"/>
          </p:cNvSpPr>
          <p:nvPr/>
        </p:nvSpPr>
        <p:spPr bwMode="auto">
          <a:xfrm>
            <a:off x="4191000" y="2667000"/>
            <a:ext cx="36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400">
                <a:latin typeface="Times New Roman" charset="0"/>
              </a:rPr>
              <a:t>10</a:t>
            </a:r>
            <a:endParaRPr lang="en-US" sz="1800">
              <a:latin typeface="Times New Roman" charset="0"/>
            </a:endParaRPr>
          </a:p>
        </p:txBody>
      </p:sp>
      <p:sp>
        <p:nvSpPr>
          <p:cNvPr id="1557522" name="Text Box 18"/>
          <p:cNvSpPr txBox="1">
            <a:spLocks noChangeArrowheads="1"/>
          </p:cNvSpPr>
          <p:nvPr/>
        </p:nvSpPr>
        <p:spPr bwMode="auto">
          <a:xfrm>
            <a:off x="5410200" y="2667000"/>
            <a:ext cx="450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400">
                <a:latin typeface="Times New Roman" charset="0"/>
              </a:rPr>
              <a:t>100</a:t>
            </a:r>
            <a:endParaRPr lang="en-US" sz="1800">
              <a:latin typeface="Times New Roman" charset="0"/>
            </a:endParaRPr>
          </a:p>
        </p:txBody>
      </p:sp>
      <p:sp>
        <p:nvSpPr>
          <p:cNvPr id="1557523" name="Text Box 19"/>
          <p:cNvSpPr txBox="1">
            <a:spLocks noChangeArrowheads="1"/>
          </p:cNvSpPr>
          <p:nvPr/>
        </p:nvSpPr>
        <p:spPr bwMode="auto">
          <a:xfrm>
            <a:off x="6629400" y="2667000"/>
            <a:ext cx="539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400">
                <a:latin typeface="Times New Roman" charset="0"/>
              </a:rPr>
              <a:t>1000</a:t>
            </a:r>
            <a:endParaRPr lang="en-US" sz="1800">
              <a:latin typeface="Times New Roman" charset="0"/>
            </a:endParaRPr>
          </a:p>
        </p:txBody>
      </p:sp>
      <p:sp>
        <p:nvSpPr>
          <p:cNvPr id="1557524" name="Line 20"/>
          <p:cNvSpPr>
            <a:spLocks noChangeShapeType="1"/>
          </p:cNvSpPr>
          <p:nvPr/>
        </p:nvSpPr>
        <p:spPr bwMode="auto">
          <a:xfrm>
            <a:off x="609600" y="1524000"/>
            <a:ext cx="1524000" cy="0"/>
          </a:xfrm>
          <a:prstGeom prst="line">
            <a:avLst/>
          </a:prstGeom>
          <a:noFill/>
          <a:ln w="19050">
            <a:solidFill>
              <a:srgbClr val="00008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57525" name="Line 21"/>
          <p:cNvSpPr>
            <a:spLocks noChangeShapeType="1"/>
          </p:cNvSpPr>
          <p:nvPr/>
        </p:nvSpPr>
        <p:spPr bwMode="auto">
          <a:xfrm>
            <a:off x="3581400" y="1600200"/>
            <a:ext cx="2514600" cy="0"/>
          </a:xfrm>
          <a:prstGeom prst="line">
            <a:avLst/>
          </a:prstGeom>
          <a:noFill/>
          <a:ln w="19050">
            <a:solidFill>
              <a:schemeClr val="hlink"/>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57526" name="Line 22"/>
          <p:cNvSpPr>
            <a:spLocks noChangeShapeType="1"/>
          </p:cNvSpPr>
          <p:nvPr/>
        </p:nvSpPr>
        <p:spPr bwMode="auto">
          <a:xfrm flipV="1">
            <a:off x="1600200" y="1981200"/>
            <a:ext cx="2209800" cy="0"/>
          </a:xfrm>
          <a:prstGeom prst="line">
            <a:avLst/>
          </a:prstGeom>
          <a:noFill/>
          <a:ln w="19050">
            <a:solidFill>
              <a:srgbClr val="005400"/>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57527" name="Line 23"/>
          <p:cNvSpPr>
            <a:spLocks noChangeShapeType="1"/>
          </p:cNvSpPr>
          <p:nvPr/>
        </p:nvSpPr>
        <p:spPr bwMode="auto">
          <a:xfrm>
            <a:off x="3810000" y="1981200"/>
            <a:ext cx="1219200" cy="0"/>
          </a:xfrm>
          <a:prstGeom prst="line">
            <a:avLst/>
          </a:prstGeom>
          <a:noFill/>
          <a:ln w="19050">
            <a:solidFill>
              <a:srgbClr val="005400"/>
            </a:solidFill>
            <a:prstDash val="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57528" name="Line 24"/>
          <p:cNvSpPr>
            <a:spLocks noChangeShapeType="1"/>
          </p:cNvSpPr>
          <p:nvPr/>
        </p:nvSpPr>
        <p:spPr bwMode="auto">
          <a:xfrm flipH="1">
            <a:off x="3810000" y="2362200"/>
            <a:ext cx="2743200" cy="0"/>
          </a:xfrm>
          <a:prstGeom prst="line">
            <a:avLst/>
          </a:prstGeom>
          <a:noFill/>
          <a:ln w="19050">
            <a:solidFill>
              <a:srgbClr val="009688"/>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 name="Footer Placeholder 4"/>
          <p:cNvSpPr>
            <a:spLocks noGrp="1"/>
          </p:cNvSpPr>
          <p:nvPr>
            <p:ph type="ftr" sz="quarter" idx="3"/>
          </p:nvPr>
        </p:nvSpPr>
        <p:spPr>
          <a:xfrm>
            <a:off x="3048000" y="6155419"/>
            <a:ext cx="2895600" cy="365125"/>
          </a:xfrm>
          <a:prstGeom prst="rect">
            <a:avLst/>
          </a:prstGeom>
        </p:spPr>
        <p:txBody>
          <a:bodyPr vert="horz" lIns="91440" tIns="45720" rIns="91440" bIns="45720" rtlCol="0" anchor="ctr"/>
          <a:lstStyle>
            <a:lvl1pPr algn="ctr">
              <a:defRPr sz="1200" b="0" i="0" cap="all">
                <a:solidFill>
                  <a:schemeClr val="tx1">
                    <a:tint val="75000"/>
                  </a:schemeClr>
                </a:solidFill>
                <a:uFillTx/>
                <a:latin typeface="Calibri"/>
                <a:cs typeface="Calibri"/>
              </a:defRPr>
            </a:lvl1pPr>
          </a:lstStyle>
          <a:p>
            <a:r>
              <a:rPr lang="en-US" dirty="0" smtClean="0">
                <a:uFillTx/>
              </a:rPr>
              <a:t>HBLS workshop, 4/26/17</a:t>
            </a:r>
          </a:p>
        </p:txBody>
      </p:sp>
      <p:sp>
        <p:nvSpPr>
          <p:cNvPr id="29" name="Slide Number Placeholder 3"/>
          <p:cNvSpPr txBox="1">
            <a:spLocks/>
          </p:cNvSpPr>
          <p:nvPr/>
        </p:nvSpPr>
        <p:spPr>
          <a:xfrm>
            <a:off x="3429000" y="6340475"/>
            <a:ext cx="2133600" cy="365125"/>
          </a:xfrm>
          <a:prstGeom prst="rect">
            <a:avLst/>
          </a:prstGeom>
        </p:spPr>
        <p:txBody>
          <a:bodyPr vert="horz" lIns="91440" tIns="45720" rIns="91440" bIns="45720" rtlCol="0" anchor="ctr"/>
          <a:lstStyle>
            <a:defPPr>
              <a:defRPr lang="en-US">
                <a:uFillTx/>
              </a:defRPr>
            </a:defPPr>
            <a:lvl1pPr marL="0" algn="ctr" defTabSz="914400" rtl="0" eaLnBrk="1" latinLnBrk="0" hangingPunct="1">
              <a:defRPr sz="1200" kern="1200">
                <a:solidFill>
                  <a:schemeClr val="tx1">
                    <a:tint val="75000"/>
                  </a:schemeClr>
                </a:solidFill>
                <a:uFillTx/>
                <a:latin typeface="Calibri"/>
                <a:ea typeface="+mn-ea"/>
                <a:cs typeface="Calibri"/>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a:lstStyle>
          <a:p>
            <a:fld id="{668EFF3A-9903-FC4F-99F2-8A79E0BD1D46}" type="slidenum">
              <a:rPr lang="en-US" smtClean="0"/>
              <a:pPr/>
              <a:t>5</a:t>
            </a:fld>
            <a:endParaRPr lang="en-US" dirty="0"/>
          </a:p>
        </p:txBody>
      </p:sp>
    </p:spTree>
    <p:extLst>
      <p:ext uri="{BB962C8B-B14F-4D97-AF65-F5344CB8AC3E}">
        <p14:creationId xmlns:p14="http://schemas.microsoft.com/office/powerpoint/2010/main" val="2749411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a:defRPr/>
            </a:pPr>
            <a:r>
              <a:rPr lang="en-US" b="1" dirty="0" smtClean="0">
                <a:solidFill>
                  <a:schemeClr val="accent6"/>
                </a:solidFill>
              </a:rPr>
              <a:t>Stability / Design</a:t>
            </a:r>
          </a:p>
        </p:txBody>
      </p:sp>
      <p:sp>
        <p:nvSpPr>
          <p:cNvPr id="81922" name="Rectangle 3"/>
          <p:cNvSpPr>
            <a:spLocks noGrp="1" noChangeArrowheads="1"/>
          </p:cNvSpPr>
          <p:nvPr>
            <p:ph type="body" idx="1"/>
          </p:nvPr>
        </p:nvSpPr>
        <p:spPr bwMode="auto">
          <a:xfrm>
            <a:off x="304800" y="4257675"/>
            <a:ext cx="8623300" cy="199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sz="2400">
                <a:latin typeface="Arial" charset="0"/>
                <a:ea typeface="MS PGothic" charset="0"/>
              </a:rPr>
              <a:t>One hopefully starts by selecting a good / quiet site (not always possible) - at least need to know all caveats</a:t>
            </a:r>
          </a:p>
          <a:p>
            <a:pPr>
              <a:lnSpc>
                <a:spcPct val="90000"/>
              </a:lnSpc>
            </a:pPr>
            <a:r>
              <a:rPr lang="en-US" sz="2400">
                <a:latin typeface="Arial" charset="0"/>
                <a:ea typeface="MS PGothic" charset="0"/>
              </a:rPr>
              <a:t>Nowadays FEA allows optimization of slab design</a:t>
            </a:r>
          </a:p>
          <a:p>
            <a:pPr>
              <a:lnSpc>
                <a:spcPct val="90000"/>
              </a:lnSpc>
            </a:pPr>
            <a:r>
              <a:rPr lang="en-US" sz="2400">
                <a:latin typeface="Arial" charset="0"/>
                <a:ea typeface="MS PGothic" charset="0"/>
              </a:rPr>
              <a:t>Important: Minimize vibration coupling from pumps, …</a:t>
            </a:r>
          </a:p>
          <a:p>
            <a:pPr>
              <a:lnSpc>
                <a:spcPct val="90000"/>
              </a:lnSpc>
            </a:pPr>
            <a:r>
              <a:rPr lang="en-US" sz="2400">
                <a:latin typeface="Arial" charset="0"/>
                <a:ea typeface="MS PGothic" charset="0"/>
              </a:rPr>
              <a:t>Also keep external disturbances in mind (wind, sun, …)</a:t>
            </a:r>
          </a:p>
        </p:txBody>
      </p:sp>
      <p:pic>
        <p:nvPicPr>
          <p:cNvPr id="81923" name="Picture 4" descr="Fig_PSD_APS_NSLS2_SPring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225" y="1027113"/>
            <a:ext cx="2579688"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Text Box 5"/>
          <p:cNvSpPr txBox="1">
            <a:spLocks noChangeArrowheads="1"/>
          </p:cNvSpPr>
          <p:nvPr/>
        </p:nvSpPr>
        <p:spPr bwMode="auto">
          <a:xfrm>
            <a:off x="2824163" y="3352800"/>
            <a:ext cx="3500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a:t>Courtesy: N. Simos, NSLS-II</a:t>
            </a:r>
          </a:p>
        </p:txBody>
      </p:sp>
      <p:pic>
        <p:nvPicPr>
          <p:cNvPr id="81925" name="Picture 6" descr="Cultural_R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6538" y="1114425"/>
            <a:ext cx="31146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6" name="Picture 7" descr="Cross_Section_ALL_loa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6788" y="1044575"/>
            <a:ext cx="3097212"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4"/>
          <p:cNvSpPr>
            <a:spLocks noGrp="1"/>
          </p:cNvSpPr>
          <p:nvPr>
            <p:ph type="ftr" sz="quarter" idx="3"/>
          </p:nvPr>
        </p:nvSpPr>
        <p:spPr>
          <a:xfrm>
            <a:off x="3048000" y="6155419"/>
            <a:ext cx="2895600" cy="365125"/>
          </a:xfrm>
          <a:prstGeom prst="rect">
            <a:avLst/>
          </a:prstGeom>
        </p:spPr>
        <p:txBody>
          <a:bodyPr vert="horz" lIns="91440" tIns="45720" rIns="91440" bIns="45720" rtlCol="0" anchor="ctr"/>
          <a:lstStyle>
            <a:lvl1pPr algn="ctr">
              <a:defRPr sz="1200" b="0" i="0" cap="all">
                <a:solidFill>
                  <a:schemeClr val="tx1">
                    <a:tint val="75000"/>
                  </a:schemeClr>
                </a:solidFill>
                <a:uFillTx/>
                <a:latin typeface="Calibri"/>
                <a:cs typeface="Calibri"/>
              </a:defRPr>
            </a:lvl1pPr>
          </a:lstStyle>
          <a:p>
            <a:r>
              <a:rPr lang="en-US" dirty="0" smtClean="0">
                <a:uFillTx/>
              </a:rPr>
              <a:t>HBLS workshop, 4/26/17</a:t>
            </a:r>
          </a:p>
        </p:txBody>
      </p:sp>
      <p:sp>
        <p:nvSpPr>
          <p:cNvPr id="10" name="Slide Number Placeholder 3"/>
          <p:cNvSpPr>
            <a:spLocks noGrp="1"/>
          </p:cNvSpPr>
          <p:nvPr>
            <p:ph type="sldNum" sz="quarter" idx="4"/>
          </p:nvPr>
        </p:nvSpPr>
        <p:spPr>
          <a:xfrm>
            <a:off x="3429000" y="6340475"/>
            <a:ext cx="2133600" cy="365125"/>
          </a:xfrm>
          <a:prstGeom prst="rect">
            <a:avLst/>
          </a:prstGeom>
        </p:spPr>
        <p:txBody>
          <a:bodyPr vert="horz" lIns="91440" tIns="45720" rIns="91440" bIns="45720" rtlCol="0" anchor="ctr"/>
          <a:lstStyle>
            <a:lvl1pPr algn="ctr">
              <a:defRPr sz="1200">
                <a:solidFill>
                  <a:schemeClr val="tx1">
                    <a:tint val="75000"/>
                  </a:schemeClr>
                </a:solidFill>
                <a:uFillTx/>
                <a:latin typeface="Calibri"/>
                <a:cs typeface="Calibri"/>
              </a:defRPr>
            </a:lvl1pPr>
          </a:lstStyle>
          <a:p>
            <a:fld id="{668EFF3A-9903-FC4F-99F2-8A79E0BD1D46}" type="slidenum">
              <a:rPr lang="en-US" smtClean="0">
                <a:uFillTx/>
              </a:rPr>
              <a:pPr/>
              <a:t>6</a:t>
            </a:fld>
            <a:endParaRPr lang="en-US" dirty="0">
              <a:uFillTx/>
            </a:endParaRPr>
          </a:p>
        </p:txBody>
      </p:sp>
    </p:spTree>
    <p:extLst>
      <p:ext uri="{BB962C8B-B14F-4D97-AF65-F5344CB8AC3E}">
        <p14:creationId xmlns:p14="http://schemas.microsoft.com/office/powerpoint/2010/main" val="679568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a:defRPr/>
            </a:pPr>
            <a:r>
              <a:rPr lang="en-US" b="1" dirty="0" smtClean="0">
                <a:solidFill>
                  <a:schemeClr val="accent6"/>
                </a:solidFill>
              </a:rPr>
              <a:t>Girder Design</a:t>
            </a:r>
          </a:p>
        </p:txBody>
      </p:sp>
      <p:sp>
        <p:nvSpPr>
          <p:cNvPr id="82946" name="Rectangle 3"/>
          <p:cNvSpPr>
            <a:spLocks noGrp="1" noChangeArrowheads="1"/>
          </p:cNvSpPr>
          <p:nvPr>
            <p:ph type="body" idx="1"/>
          </p:nvPr>
        </p:nvSpPr>
        <p:spPr bwMode="auto">
          <a:xfrm>
            <a:off x="381000" y="3733800"/>
            <a:ext cx="8610600" cy="2303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a:lnSpc>
                <a:spcPct val="90000"/>
              </a:lnSpc>
            </a:pPr>
            <a:r>
              <a:rPr lang="en-US" sz="2400" dirty="0">
                <a:latin typeface="Arial" charset="0"/>
                <a:ea typeface="MS PGothic" charset="0"/>
              </a:rPr>
              <a:t>Some early 3</a:t>
            </a:r>
            <a:r>
              <a:rPr lang="en-US" sz="2400" baseline="30000" dirty="0">
                <a:latin typeface="Arial" charset="0"/>
                <a:ea typeface="MS PGothic" charset="0"/>
              </a:rPr>
              <a:t>rd</a:t>
            </a:r>
            <a:r>
              <a:rPr lang="en-US" sz="2400" dirty="0">
                <a:latin typeface="Arial" charset="0"/>
                <a:ea typeface="MS PGothic" charset="0"/>
              </a:rPr>
              <a:t> generation sources had massive girders (low resonance frequencies – sampling larger ground oscillation amplitudes)</a:t>
            </a:r>
          </a:p>
          <a:p>
            <a:pPr>
              <a:lnSpc>
                <a:spcPct val="90000"/>
              </a:lnSpc>
            </a:pPr>
            <a:r>
              <a:rPr lang="en-US" sz="2400" dirty="0">
                <a:latin typeface="Arial" charset="0"/>
                <a:ea typeface="MS PGothic" charset="0"/>
              </a:rPr>
              <a:t>Later ones had girders with higher resonance frequencies but movers, that significantly lowered them</a:t>
            </a:r>
          </a:p>
          <a:p>
            <a:pPr>
              <a:lnSpc>
                <a:spcPct val="90000"/>
              </a:lnSpc>
            </a:pPr>
            <a:r>
              <a:rPr lang="en-US" sz="2400" dirty="0" smtClean="0">
                <a:latin typeface="Arial" charset="0"/>
                <a:ea typeface="MS PGothic" charset="0"/>
              </a:rPr>
              <a:t>Newer </a:t>
            </a:r>
            <a:r>
              <a:rPr lang="en-US" sz="2400" dirty="0">
                <a:latin typeface="Arial" charset="0"/>
                <a:ea typeface="MS PGothic" charset="0"/>
              </a:rPr>
              <a:t>designs (Soleil, NSLS-</a:t>
            </a:r>
            <a:r>
              <a:rPr lang="en-US" sz="2400" dirty="0" smtClean="0">
                <a:latin typeface="Arial" charset="0"/>
                <a:ea typeface="MS PGothic" charset="0"/>
              </a:rPr>
              <a:t>II, </a:t>
            </a:r>
            <a:r>
              <a:rPr lang="mr-IN" sz="2400" dirty="0" smtClean="0">
                <a:latin typeface="Arial" charset="0"/>
                <a:ea typeface="MS PGothic" charset="0"/>
              </a:rPr>
              <a:t>…</a:t>
            </a:r>
            <a:r>
              <a:rPr lang="en-US" sz="2400" dirty="0" smtClean="0">
                <a:latin typeface="Arial" charset="0"/>
                <a:ea typeface="MS PGothic" charset="0"/>
              </a:rPr>
              <a:t>) </a:t>
            </a:r>
            <a:r>
              <a:rPr lang="en-US" sz="2400" dirty="0">
                <a:latin typeface="Arial" charset="0"/>
                <a:ea typeface="MS PGothic" charset="0"/>
              </a:rPr>
              <a:t>avoid this caveat – smaller vibration transmission to beam</a:t>
            </a:r>
          </a:p>
          <a:p>
            <a:pPr>
              <a:lnSpc>
                <a:spcPct val="90000"/>
              </a:lnSpc>
            </a:pPr>
            <a:endParaRPr lang="en-US" sz="2400" dirty="0">
              <a:latin typeface="Arial" charset="0"/>
              <a:ea typeface="MS PGothic" charset="0"/>
            </a:endParaRPr>
          </a:p>
        </p:txBody>
      </p:sp>
      <p:pic>
        <p:nvPicPr>
          <p:cNvPr id="82947" name="Picture 3"/>
          <p:cNvPicPr>
            <a:picLocks noChangeAspect="1" noChangeArrowheads="1"/>
          </p:cNvPicPr>
          <p:nvPr/>
        </p:nvPicPr>
        <p:blipFill>
          <a:blip r:embed="rId2">
            <a:extLst>
              <a:ext uri="{28A0092B-C50C-407E-A947-70E740481C1C}">
                <a14:useLocalDpi xmlns:a14="http://schemas.microsoft.com/office/drawing/2010/main" val="0"/>
              </a:ext>
            </a:extLst>
          </a:blip>
          <a:srcRect l="28688" t="18758" b="13808"/>
          <a:stretch>
            <a:fillRect/>
          </a:stretch>
        </p:blipFill>
        <p:spPr bwMode="auto">
          <a:xfrm>
            <a:off x="5784850" y="1065213"/>
            <a:ext cx="3176588"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63" y="2425700"/>
            <a:ext cx="338455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2949" name="Picture 6" descr="ALS_GIRDER_ON_FLOOR_cr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8" y="1047750"/>
            <a:ext cx="4384675"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0" name="Text Box 7"/>
          <p:cNvSpPr txBox="1">
            <a:spLocks noChangeArrowheads="1"/>
          </p:cNvSpPr>
          <p:nvPr/>
        </p:nvSpPr>
        <p:spPr bwMode="auto">
          <a:xfrm>
            <a:off x="4779963" y="1071563"/>
            <a:ext cx="665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2000"/>
              <a:t>ALS</a:t>
            </a:r>
          </a:p>
        </p:txBody>
      </p:sp>
      <p:sp>
        <p:nvSpPr>
          <p:cNvPr id="82951" name="Text Box 8"/>
          <p:cNvSpPr txBox="1">
            <a:spLocks noChangeArrowheads="1"/>
          </p:cNvSpPr>
          <p:nvPr/>
        </p:nvSpPr>
        <p:spPr bwMode="auto">
          <a:xfrm>
            <a:off x="3868738" y="2478088"/>
            <a:ext cx="8080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2000"/>
              <a:t>Soleil</a:t>
            </a:r>
          </a:p>
        </p:txBody>
      </p:sp>
      <p:sp>
        <p:nvSpPr>
          <p:cNvPr id="82952" name="Text Box 9"/>
          <p:cNvSpPr txBox="1">
            <a:spLocks noChangeArrowheads="1"/>
          </p:cNvSpPr>
          <p:nvPr/>
        </p:nvSpPr>
        <p:spPr bwMode="auto">
          <a:xfrm>
            <a:off x="5703888" y="3246438"/>
            <a:ext cx="34401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2000"/>
              <a:t>NSLS-II: courtesy S. Sharma</a:t>
            </a:r>
          </a:p>
        </p:txBody>
      </p:sp>
      <p:sp>
        <p:nvSpPr>
          <p:cNvPr id="11" name="Footer Placeholder 4"/>
          <p:cNvSpPr>
            <a:spLocks noGrp="1"/>
          </p:cNvSpPr>
          <p:nvPr>
            <p:ph type="ftr" sz="quarter" idx="3"/>
          </p:nvPr>
        </p:nvSpPr>
        <p:spPr>
          <a:xfrm>
            <a:off x="3048000" y="6155419"/>
            <a:ext cx="2895600" cy="365125"/>
          </a:xfrm>
          <a:prstGeom prst="rect">
            <a:avLst/>
          </a:prstGeom>
        </p:spPr>
        <p:txBody>
          <a:bodyPr vert="horz" lIns="91440" tIns="45720" rIns="91440" bIns="45720" rtlCol="0" anchor="ctr"/>
          <a:lstStyle>
            <a:lvl1pPr algn="ctr">
              <a:defRPr sz="1200" b="0" i="0" cap="all">
                <a:solidFill>
                  <a:schemeClr val="tx1">
                    <a:tint val="75000"/>
                  </a:schemeClr>
                </a:solidFill>
                <a:uFillTx/>
                <a:latin typeface="Calibri"/>
                <a:cs typeface="Calibri"/>
              </a:defRPr>
            </a:lvl1pPr>
          </a:lstStyle>
          <a:p>
            <a:r>
              <a:rPr lang="en-US" dirty="0" smtClean="0">
                <a:uFillTx/>
              </a:rPr>
              <a:t>HBLS workshop, 4/26/17</a:t>
            </a:r>
          </a:p>
        </p:txBody>
      </p:sp>
      <p:sp>
        <p:nvSpPr>
          <p:cNvPr id="12" name="Slide Number Placeholder 3"/>
          <p:cNvSpPr>
            <a:spLocks noGrp="1"/>
          </p:cNvSpPr>
          <p:nvPr>
            <p:ph type="sldNum" sz="quarter" idx="4"/>
          </p:nvPr>
        </p:nvSpPr>
        <p:spPr>
          <a:xfrm>
            <a:off x="3429000" y="6340475"/>
            <a:ext cx="2133600" cy="365125"/>
          </a:xfrm>
          <a:prstGeom prst="rect">
            <a:avLst/>
          </a:prstGeom>
        </p:spPr>
        <p:txBody>
          <a:bodyPr vert="horz" lIns="91440" tIns="45720" rIns="91440" bIns="45720" rtlCol="0" anchor="ctr"/>
          <a:lstStyle>
            <a:lvl1pPr algn="ctr">
              <a:defRPr sz="1200">
                <a:solidFill>
                  <a:schemeClr val="tx1">
                    <a:tint val="75000"/>
                  </a:schemeClr>
                </a:solidFill>
                <a:uFillTx/>
                <a:latin typeface="Calibri"/>
                <a:cs typeface="Calibri"/>
              </a:defRPr>
            </a:lvl1pPr>
          </a:lstStyle>
          <a:p>
            <a:fld id="{668EFF3A-9903-FC4F-99F2-8A79E0BD1D46}" type="slidenum">
              <a:rPr lang="en-US" smtClean="0">
                <a:uFillTx/>
              </a:rPr>
              <a:pPr/>
              <a:t>7</a:t>
            </a:fld>
            <a:endParaRPr lang="en-US" dirty="0">
              <a:uFillTx/>
            </a:endParaRPr>
          </a:p>
        </p:txBody>
      </p:sp>
    </p:spTree>
    <p:extLst>
      <p:ext uri="{BB962C8B-B14F-4D97-AF65-F5344CB8AC3E}">
        <p14:creationId xmlns:p14="http://schemas.microsoft.com/office/powerpoint/2010/main" val="1733575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533400" y="274638"/>
            <a:ext cx="8686800" cy="1143000"/>
          </a:xfrm>
        </p:spPr>
        <p:txBody>
          <a:bodyPr/>
          <a:lstStyle/>
          <a:p>
            <a:pPr>
              <a:defRPr/>
            </a:pPr>
            <a:r>
              <a:rPr lang="en-US" b="1" dirty="0" smtClean="0">
                <a:solidFill>
                  <a:schemeClr val="accent6"/>
                </a:solidFill>
              </a:rPr>
              <a:t>Air/water temperature stability</a:t>
            </a:r>
          </a:p>
        </p:txBody>
      </p:sp>
      <p:sp>
        <p:nvSpPr>
          <p:cNvPr id="83970" name="Rectangle 3"/>
          <p:cNvSpPr>
            <a:spLocks noGrp="1" noChangeArrowheads="1"/>
          </p:cNvSpPr>
          <p:nvPr>
            <p:ph type="body" idx="1"/>
          </p:nvPr>
        </p:nvSpPr>
        <p:spPr bwMode="auto">
          <a:xfrm>
            <a:off x="304800" y="4583113"/>
            <a:ext cx="8610600" cy="1665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sz="2000">
                <a:latin typeface="Arial" charset="0"/>
                <a:ea typeface="MS PGothic" charset="0"/>
              </a:rPr>
              <a:t>Stable environmental conditions are extremely important</a:t>
            </a:r>
          </a:p>
          <a:p>
            <a:pPr>
              <a:lnSpc>
                <a:spcPct val="90000"/>
              </a:lnSpc>
            </a:pPr>
            <a:r>
              <a:rPr lang="en-US" sz="2000">
                <a:latin typeface="Arial" charset="0"/>
                <a:ea typeface="MS PGothic" charset="0"/>
              </a:rPr>
              <a:t>State of the art is water and tunnel air temperature stability on the order of 0.1 degree C</a:t>
            </a:r>
          </a:p>
          <a:p>
            <a:pPr>
              <a:lnSpc>
                <a:spcPct val="90000"/>
              </a:lnSpc>
            </a:pPr>
            <a:r>
              <a:rPr lang="en-US" sz="2000">
                <a:latin typeface="Arial" charset="0"/>
                <a:ea typeface="MS PGothic" charset="0"/>
              </a:rPr>
              <a:t>Stable power supply controllers, invar rods for BPM mounts, … also help, but it is always best to also keep the conditions constant</a:t>
            </a:r>
          </a:p>
        </p:txBody>
      </p:sp>
      <p:pic>
        <p:nvPicPr>
          <p:cNvPr id="839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9175" y="1085850"/>
            <a:ext cx="420052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2" name="Text Box 6"/>
          <p:cNvSpPr txBox="1">
            <a:spLocks noChangeArrowheads="1"/>
          </p:cNvSpPr>
          <p:nvPr/>
        </p:nvSpPr>
        <p:spPr bwMode="auto">
          <a:xfrm>
            <a:off x="146050" y="4116388"/>
            <a:ext cx="6842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2000"/>
              <a:t>Left: ALS water temperature, Right: Tunnel air temperature</a:t>
            </a:r>
          </a:p>
        </p:txBody>
      </p:sp>
      <p:pic>
        <p:nvPicPr>
          <p:cNvPr id="83974" name="Picture 1" descr="water_tem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638" y="1031875"/>
            <a:ext cx="3560762"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p:cNvSpPr>
            <a:spLocks noGrp="1"/>
          </p:cNvSpPr>
          <p:nvPr>
            <p:ph type="ftr" sz="quarter" idx="3"/>
          </p:nvPr>
        </p:nvSpPr>
        <p:spPr>
          <a:xfrm>
            <a:off x="3048000" y="6155419"/>
            <a:ext cx="2895600" cy="365125"/>
          </a:xfrm>
          <a:prstGeom prst="rect">
            <a:avLst/>
          </a:prstGeom>
        </p:spPr>
        <p:txBody>
          <a:bodyPr vert="horz" lIns="91440" tIns="45720" rIns="91440" bIns="45720" rtlCol="0" anchor="ctr"/>
          <a:lstStyle>
            <a:lvl1pPr algn="ctr">
              <a:defRPr sz="1200" b="0" i="0" cap="all">
                <a:solidFill>
                  <a:schemeClr val="tx1">
                    <a:tint val="75000"/>
                  </a:schemeClr>
                </a:solidFill>
                <a:uFillTx/>
                <a:latin typeface="Calibri"/>
                <a:cs typeface="Calibri"/>
              </a:defRPr>
            </a:lvl1pPr>
          </a:lstStyle>
          <a:p>
            <a:r>
              <a:rPr lang="en-US" dirty="0" smtClean="0">
                <a:uFillTx/>
              </a:rPr>
              <a:t>HBLS workshop, 4/26/17</a:t>
            </a:r>
          </a:p>
        </p:txBody>
      </p:sp>
      <p:sp>
        <p:nvSpPr>
          <p:cNvPr id="9" name="Slide Number Placeholder 3"/>
          <p:cNvSpPr>
            <a:spLocks noGrp="1"/>
          </p:cNvSpPr>
          <p:nvPr>
            <p:ph type="sldNum" sz="quarter" idx="4"/>
          </p:nvPr>
        </p:nvSpPr>
        <p:spPr>
          <a:xfrm>
            <a:off x="3429000" y="6340475"/>
            <a:ext cx="2133600" cy="365125"/>
          </a:xfrm>
          <a:prstGeom prst="rect">
            <a:avLst/>
          </a:prstGeom>
        </p:spPr>
        <p:txBody>
          <a:bodyPr vert="horz" lIns="91440" tIns="45720" rIns="91440" bIns="45720" rtlCol="0" anchor="ctr"/>
          <a:lstStyle>
            <a:lvl1pPr algn="ctr">
              <a:defRPr sz="1200">
                <a:solidFill>
                  <a:schemeClr val="tx1">
                    <a:tint val="75000"/>
                  </a:schemeClr>
                </a:solidFill>
                <a:uFillTx/>
                <a:latin typeface="Calibri"/>
                <a:cs typeface="Calibri"/>
              </a:defRPr>
            </a:lvl1pPr>
          </a:lstStyle>
          <a:p>
            <a:fld id="{668EFF3A-9903-FC4F-99F2-8A79E0BD1D46}" type="slidenum">
              <a:rPr lang="en-US" smtClean="0">
                <a:uFillTx/>
              </a:rPr>
              <a:pPr/>
              <a:t>8</a:t>
            </a:fld>
            <a:endParaRPr lang="en-US" dirty="0">
              <a:uFillTx/>
            </a:endParaRPr>
          </a:p>
        </p:txBody>
      </p:sp>
    </p:spTree>
    <p:extLst>
      <p:ext uri="{BB962C8B-B14F-4D97-AF65-F5344CB8AC3E}">
        <p14:creationId xmlns:p14="http://schemas.microsoft.com/office/powerpoint/2010/main" val="2047251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685800" y="274638"/>
            <a:ext cx="8229600" cy="1143000"/>
          </a:xfrm>
        </p:spPr>
        <p:txBody>
          <a:bodyPr/>
          <a:lstStyle/>
          <a:p>
            <a:r>
              <a:rPr lang="en-US" sz="3600" b="1" dirty="0" smtClean="0">
                <a:solidFill>
                  <a:schemeClr val="accent6"/>
                </a:solidFill>
              </a:rPr>
              <a:t>Good power supplies are essential</a:t>
            </a:r>
          </a:p>
        </p:txBody>
      </p:sp>
      <p:sp>
        <p:nvSpPr>
          <p:cNvPr id="9" name="Slide Number Placeholder 4"/>
          <p:cNvSpPr>
            <a:spLocks noGrp="1"/>
          </p:cNvSpPr>
          <p:nvPr>
            <p:ph type="sldNum" sz="quarter" idx="4"/>
          </p:nvPr>
        </p:nvSpPr>
        <p:spPr bwMode="auto">
          <a:xfrm>
            <a:off x="5486400" y="6492875"/>
            <a:ext cx="2133600" cy="365125"/>
          </a:xfrm>
          <a:prstGeom prst="rect">
            <a:avLst/>
          </a:prstGeom>
          <a:noFill/>
          <a:ln>
            <a:miter lim="800000"/>
            <a:headEnd/>
            <a:tailEnd/>
          </a:ln>
        </p:spPr>
        <p:txBody>
          <a:bodyPr wrap="square" numCol="1" anchorCtr="0" compatLnSpc="1">
            <a:prstTxWarp prst="textNoShape">
              <a:avLst/>
            </a:prstTxWarp>
          </a:bodyPr>
          <a:lstStyle/>
          <a:p>
            <a:fld id="{A990E70C-A869-4A48-8198-F91EDD1A5C3A}" type="slidenum">
              <a:rPr lang="en-US" smtClean="0">
                <a:solidFill>
                  <a:srgbClr val="898989"/>
                </a:solidFill>
                <a:latin typeface="Arial" charset="0"/>
                <a:cs typeface="Arial" charset="0"/>
              </a:rPr>
              <a:pPr/>
              <a:t>9</a:t>
            </a:fld>
            <a:endParaRPr lang="en-US" dirty="0" smtClean="0">
              <a:solidFill>
                <a:srgbClr val="898989"/>
              </a:solidFill>
              <a:latin typeface="Arial" charset="0"/>
              <a:cs typeface="Arial" charset="0"/>
            </a:endParaRPr>
          </a:p>
        </p:txBody>
      </p:sp>
      <p:sp>
        <p:nvSpPr>
          <p:cNvPr id="14340" name="Rectangle 3"/>
          <p:cNvSpPr>
            <a:spLocks noGrp="1" noChangeArrowheads="1"/>
          </p:cNvSpPr>
          <p:nvPr>
            <p:ph type="body" idx="4294967295"/>
          </p:nvPr>
        </p:nvSpPr>
        <p:spPr>
          <a:xfrm>
            <a:off x="0" y="1087438"/>
            <a:ext cx="4873625" cy="5127625"/>
          </a:xfrm>
          <a:prstGeom prst="rect">
            <a:avLst/>
          </a:prstGeom>
        </p:spPr>
        <p:txBody>
          <a:bodyPr/>
          <a:lstStyle/>
          <a:p>
            <a:pPr>
              <a:lnSpc>
                <a:spcPct val="75000"/>
              </a:lnSpc>
            </a:pPr>
            <a:r>
              <a:rPr lang="en-US" sz="2000" dirty="0" smtClean="0"/>
              <a:t>Strong corrector magnets with high vacuum chamber cut off frequencies can be significant sources of orbit noise</a:t>
            </a:r>
          </a:p>
          <a:p>
            <a:pPr>
              <a:lnSpc>
                <a:spcPct val="75000"/>
              </a:lnSpc>
            </a:pPr>
            <a:r>
              <a:rPr lang="en-US" sz="2000" dirty="0" smtClean="0"/>
              <a:t>Observed at several light sources</a:t>
            </a:r>
          </a:p>
          <a:p>
            <a:pPr>
              <a:lnSpc>
                <a:spcPct val="75000"/>
              </a:lnSpc>
            </a:pPr>
            <a:r>
              <a:rPr lang="en-US" sz="2000" dirty="0" smtClean="0"/>
              <a:t>Achievable power supply performance increased over the years</a:t>
            </a:r>
          </a:p>
        </p:txBody>
      </p:sp>
      <p:pic>
        <p:nvPicPr>
          <p:cNvPr id="14341" name="Picture 4"/>
          <p:cNvPicPr>
            <a:picLocks noChangeAspect="1" noChangeArrowheads="1"/>
          </p:cNvPicPr>
          <p:nvPr/>
        </p:nvPicPr>
        <p:blipFill>
          <a:blip r:embed="rId3" cstate="print"/>
          <a:srcRect/>
          <a:stretch>
            <a:fillRect/>
          </a:stretch>
        </p:blipFill>
        <p:spPr bwMode="auto">
          <a:xfrm>
            <a:off x="246063" y="3143250"/>
            <a:ext cx="4143375" cy="3268663"/>
          </a:xfrm>
          <a:prstGeom prst="rect">
            <a:avLst/>
          </a:prstGeom>
          <a:noFill/>
          <a:ln w="9525">
            <a:noFill/>
            <a:miter lim="800000"/>
            <a:headEnd/>
            <a:tailEnd/>
          </a:ln>
        </p:spPr>
      </p:pic>
      <p:pic>
        <p:nvPicPr>
          <p:cNvPr id="14342" name="Picture 5"/>
          <p:cNvPicPr>
            <a:picLocks noChangeAspect="1" noChangeArrowheads="1"/>
          </p:cNvPicPr>
          <p:nvPr/>
        </p:nvPicPr>
        <p:blipFill>
          <a:blip r:embed="rId4" cstate="print"/>
          <a:srcRect/>
          <a:stretch>
            <a:fillRect/>
          </a:stretch>
        </p:blipFill>
        <p:spPr bwMode="auto">
          <a:xfrm>
            <a:off x="5027613" y="914400"/>
            <a:ext cx="3671887" cy="4959350"/>
          </a:xfrm>
          <a:prstGeom prst="rect">
            <a:avLst/>
          </a:prstGeom>
          <a:noFill/>
          <a:ln w="12700">
            <a:noFill/>
            <a:miter lim="800000"/>
            <a:headEnd type="none" w="sm" len="sm"/>
            <a:tailEnd type="none" w="sm" len="sm"/>
          </a:ln>
        </p:spPr>
      </p:pic>
      <p:sp>
        <p:nvSpPr>
          <p:cNvPr id="7" name="Footer Placeholder 4"/>
          <p:cNvSpPr>
            <a:spLocks noGrp="1"/>
          </p:cNvSpPr>
          <p:nvPr>
            <p:ph type="ftr" sz="quarter" idx="3"/>
          </p:nvPr>
        </p:nvSpPr>
        <p:spPr>
          <a:xfrm>
            <a:off x="3048000" y="6155419"/>
            <a:ext cx="2895600" cy="365125"/>
          </a:xfrm>
          <a:prstGeom prst="rect">
            <a:avLst/>
          </a:prstGeom>
        </p:spPr>
        <p:txBody>
          <a:bodyPr vert="horz" lIns="91440" tIns="45720" rIns="91440" bIns="45720" rtlCol="0" anchor="ctr"/>
          <a:lstStyle>
            <a:lvl1pPr algn="ctr">
              <a:defRPr sz="1200" b="0" i="0" cap="all">
                <a:solidFill>
                  <a:schemeClr val="tx1">
                    <a:tint val="75000"/>
                  </a:schemeClr>
                </a:solidFill>
                <a:uFillTx/>
                <a:latin typeface="Calibri"/>
                <a:cs typeface="Calibri"/>
              </a:defRPr>
            </a:lvl1pPr>
          </a:lstStyle>
          <a:p>
            <a:r>
              <a:rPr lang="en-US" dirty="0" smtClean="0">
                <a:uFillTx/>
              </a:rPr>
              <a:t>HBLS workshop, 4/26/17</a:t>
            </a:r>
          </a:p>
        </p:txBody>
      </p:sp>
      <p:sp>
        <p:nvSpPr>
          <p:cNvPr id="8" name="Slide Number Placeholder 3"/>
          <p:cNvSpPr txBox="1">
            <a:spLocks/>
          </p:cNvSpPr>
          <p:nvPr/>
        </p:nvSpPr>
        <p:spPr>
          <a:xfrm>
            <a:off x="3429000" y="6340475"/>
            <a:ext cx="2133600" cy="365125"/>
          </a:xfrm>
          <a:prstGeom prst="rect">
            <a:avLst/>
          </a:prstGeom>
        </p:spPr>
        <p:txBody>
          <a:bodyPr vert="horz" lIns="91440" tIns="45720" rIns="91440" bIns="45720" rtlCol="0" anchor="ctr"/>
          <a:lstStyle>
            <a:defPPr>
              <a:defRPr lang="en-US">
                <a:uFillTx/>
              </a:defRPr>
            </a:defPPr>
            <a:lvl1pPr marL="0" algn="ctr" defTabSz="914400" rtl="0" eaLnBrk="1" latinLnBrk="0" hangingPunct="1">
              <a:defRPr sz="1200" kern="1200">
                <a:solidFill>
                  <a:schemeClr val="tx1">
                    <a:tint val="75000"/>
                  </a:schemeClr>
                </a:solidFill>
                <a:uFillTx/>
                <a:latin typeface="Calibri"/>
                <a:ea typeface="+mn-ea"/>
                <a:cs typeface="Calibri"/>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a:lstStyle>
          <a:p>
            <a:fld id="{668EFF3A-9903-FC4F-99F2-8A79E0BD1D46}" type="slidenum">
              <a:rPr lang="en-US" smtClean="0"/>
              <a:pPr/>
              <a:t>9</a:t>
            </a:fld>
            <a:endParaRPr lang="en-US" dirty="0"/>
          </a:p>
        </p:txBody>
      </p:sp>
    </p:spTree>
    <p:extLst>
      <p:ext uri="{BB962C8B-B14F-4D97-AF65-F5344CB8AC3E}">
        <p14:creationId xmlns:p14="http://schemas.microsoft.com/office/powerpoint/2010/main" val="216798458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ALS-U Template">
  <a:themeElements>
    <a:clrScheme name="ALS Theme">
      <a:dk1>
        <a:srgbClr val="00395A"/>
      </a:dk1>
      <a:lt1>
        <a:srgbClr val="FFFFFF"/>
      </a:lt1>
      <a:dk2>
        <a:srgbClr val="006BA6"/>
      </a:dk2>
      <a:lt2>
        <a:srgbClr val="63666A"/>
      </a:lt2>
      <a:accent1>
        <a:srgbClr val="E04E39"/>
      </a:accent1>
      <a:accent2>
        <a:srgbClr val="EAAA00"/>
      </a:accent2>
      <a:accent3>
        <a:srgbClr val="74AA50"/>
      </a:accent3>
      <a:accent4>
        <a:srgbClr val="00B5E2"/>
      </a:accent4>
      <a:accent5>
        <a:srgbClr val="007681"/>
      </a:accent5>
      <a:accent6>
        <a:srgbClr val="5D4777"/>
      </a:accent6>
      <a:hlink>
        <a:srgbClr val="D57800"/>
      </a:hlink>
      <a:folHlink>
        <a:srgbClr val="672E45"/>
      </a:folHlink>
    </a:clrScheme>
    <a:fontScheme name="ALS Fonts">
      <a:majorFont>
        <a:latin typeface="Lato Black"/>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a:solidFill>
            <a:schemeClr val="tx2"/>
          </a:solidFill>
        </a:ln>
        <a:effectLst/>
      </a:spPr>
      <a:bodyPr rot="0" spcFirstLastPara="0" vertOverflow="overflow" horzOverflow="overflow" vert="horz" wrap="square" lIns="91440" tIns="45720" rIns="91440" bIns="45720" numCol="1" rtlCol="0" fromWordArt="0" anchor="ctr" anchorCtr="0" forceAA="0" compatLnSpc="1">
        <a:prstTxWarp prst="textNoShape">
          <a:avLst/>
        </a:prstTxWarp>
        <a:noAutofit/>
      </a:bodyPr>
      <a:lstStyle>
        <a:defPPr algn="ctr">
          <a:defRPr>
            <a:uFillTx/>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2400" dirty="0" smtClean="0">
            <a:solidFill>
              <a:schemeClr val="tx2"/>
            </a:solidFill>
            <a:uFillTx/>
            <a:latin typeface="Calibri"/>
            <a:cs typeface="Calibri"/>
          </a:defRPr>
        </a:defPPr>
      </a:lstStyle>
    </a:txDef>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emplate>ALS-U Template.potx</Template>
  <TotalTime>9618</TotalTime>
  <Words>2668</Words>
  <Application>Microsoft Office PowerPoint</Application>
  <PresentationFormat>On-screen Show (4:3)</PresentationFormat>
  <Paragraphs>364</Paragraphs>
  <Slides>39</Slides>
  <Notes>20</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39</vt:i4>
      </vt:variant>
    </vt:vector>
  </HeadingPairs>
  <TitlesOfParts>
    <vt:vector size="44" baseType="lpstr">
      <vt:lpstr>ALS-U Template</vt:lpstr>
      <vt:lpstr>Document</vt:lpstr>
      <vt:lpstr>Chart</vt:lpstr>
      <vt:lpstr>Picture</vt:lpstr>
      <vt:lpstr>Microsoft Word Picture</vt:lpstr>
      <vt:lpstr>Beam Stability -  How to meet users’ requirements</vt:lpstr>
      <vt:lpstr>Topics</vt:lpstr>
      <vt:lpstr>Beam Stability Requirements</vt:lpstr>
      <vt:lpstr>Beamline Example</vt:lpstr>
      <vt:lpstr>Causes for Orbit Distortions (no F/B)</vt:lpstr>
      <vt:lpstr>Stability / Design</vt:lpstr>
      <vt:lpstr>Girder Design</vt:lpstr>
      <vt:lpstr>Air/water temperature stability</vt:lpstr>
      <vt:lpstr>Good power supplies are essential</vt:lpstr>
      <vt:lpstr>Identify and Fix Problems</vt:lpstr>
      <vt:lpstr>(old) ALS Example: Orbit Power Spectral Density </vt:lpstr>
      <vt:lpstr>Insertion Device Compensation: Example - EPU</vt:lpstr>
      <vt:lpstr> EPU Feed Forward Orbit Correction</vt:lpstr>
      <vt:lpstr>Orbit Feedback</vt:lpstr>
      <vt:lpstr>Software used for slow orbit feedback</vt:lpstr>
      <vt:lpstr>Fast orbit feedback topologies</vt:lpstr>
      <vt:lpstr>Frequency Overlap – Master/Slave</vt:lpstr>
      <vt:lpstr>Trends: Low Noise, High Update Rate, low latency</vt:lpstr>
      <vt:lpstr>Photon BPMs</vt:lpstr>
      <vt:lpstr>Example of Feedback Integration R+D - APS</vt:lpstr>
      <vt:lpstr>RF phase noise</vt:lpstr>
      <vt:lpstr>Instabilities / Feedback / HOMs</vt:lpstr>
      <vt:lpstr>Beamsize Stability</vt:lpstr>
      <vt:lpstr>Insertion Device Optics Correction </vt:lpstr>
      <vt:lpstr>Vertical Beamsize Stability</vt:lpstr>
      <vt:lpstr>Undulator effects on vertical beamsize</vt:lpstr>
      <vt:lpstr>RF Frequency Feedback /  Energy Stability</vt:lpstr>
      <vt:lpstr> </vt:lpstr>
      <vt:lpstr>Long Term Stability (with Feedback)</vt:lpstr>
      <vt:lpstr>Nonlinear Injection Kicker</vt:lpstr>
      <vt:lpstr>Outlook / Challenges</vt:lpstr>
      <vt:lpstr>Bunch Train Swap-out with Accumulator</vt:lpstr>
      <vt:lpstr>Summary</vt:lpstr>
      <vt:lpstr>Backup Slides</vt:lpstr>
      <vt:lpstr>Why does the orbit/position need to be constant</vt:lpstr>
      <vt:lpstr>Signal Processing Electronics</vt:lpstr>
      <vt:lpstr>ALS – orbit measurement + correction</vt:lpstr>
      <vt:lpstr>Magnet Vibration PSD</vt:lpstr>
      <vt:lpstr>PowerPoint Presentation</vt:lpstr>
    </vt:vector>
  </TitlesOfParts>
  <Company>Lawrence Berkeley National Laboratory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Stability - how to meet users' requirements</dc:title>
  <dc:subject>HBLS workshop, April 2017</dc:subject>
  <dc:creator>Christoph Steier</dc:creator>
  <cp:keywords>Stability, BPM, orbit, feedback, beamsize</cp:keywords>
  <cp:lastModifiedBy>Moebes</cp:lastModifiedBy>
  <cp:revision>225</cp:revision>
  <cp:lastPrinted>2016-10-07T18:13:02Z</cp:lastPrinted>
  <dcterms:created xsi:type="dcterms:W3CDTF">2016-09-13T02:37:38Z</dcterms:created>
  <dcterms:modified xsi:type="dcterms:W3CDTF">2017-04-26T17:43:50Z</dcterms:modified>
  <cp:category>Workshop Talks</cp:category>
</cp:coreProperties>
</file>