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6" r:id="rId1"/>
    <p:sldMasterId id="2147483684" r:id="rId2"/>
    <p:sldMasterId id="2147483877" r:id="rId3"/>
    <p:sldMasterId id="2147483879" r:id="rId4"/>
    <p:sldMasterId id="2147483881" r:id="rId5"/>
    <p:sldMasterId id="2147483883" r:id="rId6"/>
    <p:sldMasterId id="2147483884" r:id="rId7"/>
    <p:sldMasterId id="2147483886" r:id="rId8"/>
    <p:sldMasterId id="2147483887" r:id="rId9"/>
    <p:sldMasterId id="2147483889" r:id="rId10"/>
  </p:sldMasterIdLst>
  <p:notesMasterIdLst>
    <p:notesMasterId r:id="rId39"/>
  </p:notesMasterIdLst>
  <p:handoutMasterIdLst>
    <p:handoutMasterId r:id="rId40"/>
  </p:handoutMasterIdLst>
  <p:sldIdLst>
    <p:sldId id="677" r:id="rId11"/>
    <p:sldId id="678" r:id="rId12"/>
    <p:sldId id="758" r:id="rId13"/>
    <p:sldId id="764" r:id="rId14"/>
    <p:sldId id="765" r:id="rId15"/>
    <p:sldId id="725" r:id="rId16"/>
    <p:sldId id="726" r:id="rId17"/>
    <p:sldId id="719" r:id="rId18"/>
    <p:sldId id="718" r:id="rId19"/>
    <p:sldId id="723" r:id="rId20"/>
    <p:sldId id="724" r:id="rId21"/>
    <p:sldId id="721" r:id="rId22"/>
    <p:sldId id="688" r:id="rId23"/>
    <p:sldId id="689" r:id="rId24"/>
    <p:sldId id="690" r:id="rId25"/>
    <p:sldId id="727" r:id="rId26"/>
    <p:sldId id="770" r:id="rId27"/>
    <p:sldId id="691" r:id="rId28"/>
    <p:sldId id="749" r:id="rId29"/>
    <p:sldId id="771" r:id="rId30"/>
    <p:sldId id="750" r:id="rId31"/>
    <p:sldId id="772" r:id="rId32"/>
    <p:sldId id="751" r:id="rId33"/>
    <p:sldId id="773" r:id="rId34"/>
    <p:sldId id="774" r:id="rId35"/>
    <p:sldId id="775" r:id="rId36"/>
    <p:sldId id="753" r:id="rId37"/>
    <p:sldId id="755" r:id="rId38"/>
  </p:sldIdLst>
  <p:sldSz cx="9144000" cy="6858000" type="screen4x3"/>
  <p:notesSz cx="6950075" cy="9236075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2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8BC"/>
    <a:srgbClr val="FB59A2"/>
    <a:srgbClr val="0066FF"/>
    <a:srgbClr val="0000FF"/>
    <a:srgbClr val="A4001D"/>
    <a:srgbClr val="66CCFF"/>
    <a:srgbClr val="3333CC"/>
    <a:srgbClr val="0033CC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9" autoAdjust="0"/>
    <p:restoredTop sz="85860" autoAdjust="0"/>
  </p:normalViewPr>
  <p:slideViewPr>
    <p:cSldViewPr snapToObjects="1" showGuides="1">
      <p:cViewPr>
        <p:scale>
          <a:sx n="68" d="100"/>
          <a:sy n="68" d="100"/>
        </p:scale>
        <p:origin x="-67" y="-5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82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10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8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F170C-0AD5-4FDA-9488-23B01D4599BC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r>
              <a:rPr lang="en-US" baseline="0" dirty="0" smtClean="0"/>
              <a:t> upgrade, replacing outdated equipment that would be difficult to maintain going forward.  </a:t>
            </a:r>
          </a:p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Also will improve our longitudinal stability, which helps timing mode operation.</a:t>
            </a:r>
            <a:endParaRPr lang="en-US" dirty="0" smtClean="0"/>
          </a:p>
          <a:p>
            <a:r>
              <a:rPr lang="en-US" baseline="0" dirty="0" smtClean="0"/>
              <a:t>Timely project, because it implements the same system as used for the booster SSA LLRF, and uses the same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</a:t>
            </a:r>
            <a:r>
              <a:rPr lang="en-US" baseline="0" dirty="0" smtClean="0"/>
              <a:t> since 2014.</a:t>
            </a:r>
          </a:p>
          <a:p>
            <a:r>
              <a:rPr lang="en-US" baseline="0" dirty="0" smtClean="0"/>
              <a:t>Three major system components – kicker needs upgrade to wider bandwidth and higher power.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Kicker upgrade will have multiple benefits for operations.</a:t>
            </a:r>
          </a:p>
          <a:p>
            <a:r>
              <a:rPr lang="en-US" dirty="0" smtClean="0"/>
              <a:t>Improves</a:t>
            </a:r>
            <a:r>
              <a:rPr lang="en-US" baseline="0" dirty="0" smtClean="0"/>
              <a:t> beam stability in various ways. </a:t>
            </a:r>
          </a:p>
          <a:p>
            <a:r>
              <a:rPr lang="en-US" baseline="0" dirty="0" smtClean="0"/>
              <a:t>Allows lower chromaticity, making lower emittance implementation easier.</a:t>
            </a:r>
          </a:p>
          <a:p>
            <a:r>
              <a:rPr lang="en-US" baseline="0" dirty="0" smtClean="0"/>
              <a:t>BL15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E628-23AC-421F-91F1-0FC99DC3AF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Upgrades: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term</a:t>
            </a:r>
          </a:p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FY17 on, almost all performance upgrades tie in to timing mode development (even SPEAR3 LLRF &amp; multi-bunch </a:t>
            </a:r>
            <a:r>
              <a:rPr lang="en-US" baseline="0" dirty="0" err="1" smtClean="0"/>
              <a:t>fdbk</a:t>
            </a:r>
            <a:r>
              <a:rPr lang="en-US" baseline="0" dirty="0" smtClean="0"/>
              <a:t> upgrade has some timing benefit).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300 k$ toward Short pulse</a:t>
            </a:r>
            <a:r>
              <a:rPr lang="en-US" baseline="0" dirty="0" smtClean="0"/>
              <a:t> FY16</a:t>
            </a:r>
          </a:p>
          <a:p>
            <a:r>
              <a:rPr lang="en-US" baseline="0" dirty="0" smtClean="0"/>
              <a:t>~2.2 M$/year in AIP.  Extra in FY16; DOE provided funding boost for high priority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SLAC has</a:t>
            </a:r>
            <a:r>
              <a:rPr lang="en-US" baseline="0" dirty="0" smtClean="0"/>
              <a:t> been working on PEP-X design.</a:t>
            </a:r>
          </a:p>
          <a:p>
            <a:r>
              <a:rPr lang="en-US" baseline="0" dirty="0" smtClean="0"/>
              <a:t>With BESAC review changes (PEP-X out for now), we looked at possibilities for SPEAR.</a:t>
            </a:r>
          </a:p>
          <a:p>
            <a:r>
              <a:rPr lang="en-US" baseline="0" dirty="0" smtClean="0"/>
              <a:t>Now we have a reference point.</a:t>
            </a:r>
            <a:endParaRPr lang="en-US" dirty="0" smtClean="0"/>
          </a:p>
          <a:p>
            <a:r>
              <a:rPr lang="en-US" dirty="0" smtClean="0"/>
              <a:t>Show scaling that indicates ~0.6 nm is reasonable expectation</a:t>
            </a:r>
          </a:p>
          <a:p>
            <a:r>
              <a:rPr lang="en-US" dirty="0" smtClean="0"/>
              <a:t>C=circumference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Covered two upgrade</a:t>
            </a:r>
            <a:r>
              <a:rPr lang="en-US" baseline="0" dirty="0" smtClean="0"/>
              <a:t> projects that have peripheral benefit to timing mode.  Now will cover upgrades directly related to developing timing mode.</a:t>
            </a:r>
          </a:p>
          <a:p>
            <a:r>
              <a:rPr lang="en-US" baseline="0" dirty="0" smtClean="0"/>
              <a:t>First an update on our present capability.</a:t>
            </a:r>
          </a:p>
          <a:p>
            <a:r>
              <a:rPr lang="en-US" baseline="0" dirty="0" smtClean="0"/>
              <a:t>Filled 60 mA at end of run (but stability needs more study)</a:t>
            </a:r>
            <a:endParaRPr lang="en-US" dirty="0" smtClean="0"/>
          </a:p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60 mA camshaft drops to 52 mA in 5 minutes.  Expect current to vary seesaw</a:t>
            </a:r>
            <a:r>
              <a:rPr lang="en-US" baseline="0" dirty="0" smtClean="0"/>
              <a:t> from 52 to 60 mA over 5 minute fills.</a:t>
            </a:r>
          </a:p>
          <a:p>
            <a:r>
              <a:rPr lang="en-US" dirty="0" smtClean="0"/>
              <a:t>Also did a test filling 140 bunches (required</a:t>
            </a:r>
            <a:r>
              <a:rPr lang="en-US" baseline="0" dirty="0" smtClean="0"/>
              <a:t> for crab cavities) which could also provide a much larger gap around the camshaft</a:t>
            </a:r>
            <a:endParaRPr lang="en-US" dirty="0" smtClean="0"/>
          </a:p>
          <a:p>
            <a:r>
              <a:rPr lang="en-US" baseline="0" dirty="0" smtClean="0"/>
              <a:t>Going forward, want to develop timing mode that is compatible with 500 mA, low emittance operations for non-timing users.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Tangerine laser on BL15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10^(12) photons/s is for a 1e-4 BW</a:t>
            </a:r>
          </a:p>
          <a:p>
            <a:endParaRPr lang="en-US" dirty="0" smtClean="0"/>
          </a:p>
          <a:p>
            <a:r>
              <a:rPr lang="en-US" dirty="0" smtClean="0"/>
              <a:t>Present fill pattern: 1-69</a:t>
            </a:r>
            <a:r>
              <a:rPr lang="en-US" baseline="0" dirty="0" smtClean="0"/>
              <a:t> filled, (70-82 empty), 83-151, (152-164), 165-233, (234-246), 247-315, (316-343), 344, (345-372).   Three 69 bunch trains, with 13 bunch gaps, 28 bunch gaps on either side of the camshaft.</a:t>
            </a:r>
          </a:p>
          <a:p>
            <a:r>
              <a:rPr lang="en-US" baseline="0" dirty="0" smtClean="0"/>
              <a:t>Small gaps = (13+1)*2.1 </a:t>
            </a:r>
            <a:r>
              <a:rPr lang="en-US" baseline="0" dirty="0" err="1" smtClean="0"/>
              <a:t>nsec</a:t>
            </a:r>
            <a:r>
              <a:rPr lang="en-US" baseline="0" dirty="0" smtClean="0"/>
              <a:t> = 29.4 </a:t>
            </a:r>
            <a:r>
              <a:rPr lang="en-US" baseline="0" dirty="0" err="1" smtClean="0"/>
              <a:t>nsec</a:t>
            </a:r>
            <a:endParaRPr lang="en-US" baseline="0" dirty="0" smtClean="0"/>
          </a:p>
          <a:p>
            <a:r>
              <a:rPr lang="en-US" baseline="0" dirty="0" smtClean="0"/>
              <a:t>Camshaft in the middle of a (2*28+1+1)*2.1 </a:t>
            </a:r>
            <a:r>
              <a:rPr lang="en-US" baseline="0" dirty="0" err="1" smtClean="0"/>
              <a:t>nsec</a:t>
            </a:r>
            <a:r>
              <a:rPr lang="en-US" baseline="0" dirty="0" smtClean="0"/>
              <a:t> = 122 </a:t>
            </a:r>
            <a:r>
              <a:rPr lang="en-US" baseline="0" dirty="0" err="1" smtClean="0"/>
              <a:t>nsec</a:t>
            </a:r>
            <a:r>
              <a:rPr lang="en-US" baseline="0" dirty="0" smtClean="0"/>
              <a:t> gap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2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7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err="1" smtClean="0"/>
              <a:t>DRobin</a:t>
            </a:r>
            <a:r>
              <a:rPr lang="en-US" baseline="0" dirty="0" smtClean="0"/>
              <a:t> idea, implemented in operations at ALS.</a:t>
            </a:r>
          </a:p>
          <a:p>
            <a:pPr defTabSz="9097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pPr defTabSz="9097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The 10^(12) photons/s is for a 1e-4 BW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51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Slice off-axis in y to isolate</a:t>
            </a:r>
            <a:r>
              <a:rPr lang="en-US" baseline="0" dirty="0" smtClean="0"/>
              <a:t> from 500 mA  beam.  300 um top of slit is 4 </a:t>
            </a:r>
            <a:r>
              <a:rPr lang="en-US" baseline="0" dirty="0" err="1" smtClean="0"/>
              <a:t>sigmas</a:t>
            </a:r>
            <a:r>
              <a:rPr lang="en-US" baseline="0" dirty="0" smtClean="0"/>
              <a:t> from the peak of the 500 mA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54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2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photons/s</a:t>
            </a:r>
            <a:r>
              <a:rPr lang="en-US" baseline="0" dirty="0" smtClean="0"/>
              <a:t> is for 1e-4 BW.</a:t>
            </a:r>
          </a:p>
          <a:p>
            <a:r>
              <a:rPr lang="en-US" baseline="0" dirty="0" smtClean="0"/>
              <a:t>Assumes perfect photon beamline imaging optics.  Tom will give refined numbers to account for beamline optics tomorrow.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6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Quasi-waveguide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</a:t>
            </a:r>
            <a:r>
              <a:rPr lang="en-US" baseline="0" dirty="0" smtClean="0"/>
              <a:t>-cell Resonator</a:t>
            </a:r>
            <a:endParaRPr lang="en-US" dirty="0" smtClean="0"/>
          </a:p>
          <a:p>
            <a:r>
              <a:rPr lang="en-US" dirty="0" err="1" smtClean="0"/>
              <a:t>Zhenghai</a:t>
            </a:r>
            <a:r>
              <a:rPr lang="en-US" dirty="0" smtClean="0"/>
              <a:t> Li has made</a:t>
            </a:r>
            <a:r>
              <a:rPr lang="en-US" baseline="0" dirty="0" smtClean="0"/>
              <a:t> significant progress in coming up with a 13-cell NC cavity with HOM damping.  </a:t>
            </a:r>
          </a:p>
          <a:p>
            <a:r>
              <a:rPr lang="en-US" baseline="0" dirty="0" smtClean="0"/>
              <a:t>Need further study of broadband impedance and predicted effect on SPEAR3 beam.</a:t>
            </a:r>
          </a:p>
          <a:p>
            <a:r>
              <a:rPr lang="en-US" baseline="0" dirty="0" smtClean="0"/>
              <a:t>Impedance is a big issue.  Two aspects, resonant modes that couple bunches (multi-bunch instabilities) and broadband impedance that disrupts the internal dynamics of individual bunches.  Fins are for damping resonant modes.  Broadband impedance – </a:t>
            </a:r>
            <a:r>
              <a:rPr lang="en-US" baseline="0" dirty="0" err="1" smtClean="0"/>
              <a:t>QMiR</a:t>
            </a:r>
            <a:r>
              <a:rPr lang="en-US" baseline="0" dirty="0" smtClean="0"/>
              <a:t> style rejected on this basis.  AP effort (simulation, measurement and calculation) to better understand the existing impedance and the implications of increasing it substantially with the addition of cavities.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51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Steier</a:t>
            </a:r>
            <a:r>
              <a:rPr lang="en-US" dirty="0" smtClean="0"/>
              <a:t>, Byrd, Borland,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Harkay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Kuske</a:t>
            </a:r>
            <a:r>
              <a:rPr lang="en-US" baseline="0" dirty="0" smtClean="0"/>
              <a:t>, Sergey (</a:t>
            </a:r>
            <a:r>
              <a:rPr lang="en-US" baseline="0" dirty="0" err="1" smtClean="0"/>
              <a:t>Fermilab</a:t>
            </a:r>
            <a:r>
              <a:rPr lang="en-US" baseline="0" dirty="0" smtClean="0"/>
              <a:t>), </a:t>
            </a:r>
          </a:p>
          <a:p>
            <a:r>
              <a:rPr lang="en-US" baseline="0" dirty="0" smtClean="0"/>
              <a:t>Focus on beam dynamics – confirm that basic idea will work.  </a:t>
            </a:r>
            <a:r>
              <a:rPr lang="en-US" baseline="0" smtClean="0"/>
              <a:t>Consider effect on 500 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7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it drives multi-bunch feedback kicker</a:t>
            </a:r>
          </a:p>
          <a:p>
            <a:r>
              <a:rPr lang="en-US" dirty="0" smtClean="0"/>
              <a:t>Mention now BL12-1</a:t>
            </a:r>
            <a:r>
              <a:rPr lang="en-US" baseline="0" dirty="0" smtClean="0"/>
              <a:t> gap also seems reduced … work in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6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Overall schedule (&amp; budget) still a work in progress.  Will need to get this story straight by Triennial.  Recent addition of experienced project managers will certainly help in the process.</a:t>
            </a:r>
          </a:p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FY17 on, almost all performance upgrades tie in to timing mode development (even SPEAR3 LLRF &amp; multi-bunch </a:t>
            </a:r>
            <a:r>
              <a:rPr lang="en-US" baseline="0" dirty="0" err="1" smtClean="0"/>
              <a:t>fdbk</a:t>
            </a:r>
            <a:r>
              <a:rPr lang="en-US" baseline="0" dirty="0" smtClean="0"/>
              <a:t> upgrade has some timing benefit).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300 k$ toward Short pulse</a:t>
            </a:r>
            <a:r>
              <a:rPr lang="en-US" baseline="0" dirty="0" smtClean="0"/>
              <a:t> FY16</a:t>
            </a:r>
          </a:p>
          <a:p>
            <a:r>
              <a:rPr lang="en-US" baseline="0" dirty="0" smtClean="0"/>
              <a:t>~2.2 M$/year in AIP.  Extra in FY16; DOE provided funding boost for high priority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testing in April</a:t>
            </a:r>
            <a:r>
              <a:rPr lang="en-US" baseline="0" dirty="0" smtClean="0"/>
              <a:t> week shutdown.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7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Review</a:t>
            </a:r>
          </a:p>
          <a:p>
            <a:pPr defTabSz="9096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Implementing lower</a:t>
            </a:r>
            <a:r>
              <a:rPr lang="en-US" baseline="0" dirty="0" smtClean="0"/>
              <a:t> emittance all about capturing injected beam.</a:t>
            </a:r>
          </a:p>
          <a:p>
            <a:r>
              <a:rPr lang="en-US" dirty="0" smtClean="0"/>
              <a:t>Changed</a:t>
            </a:r>
            <a:r>
              <a:rPr lang="en-US" baseline="0" dirty="0" smtClean="0"/>
              <a:t> – completion date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Cost effective; no new </a:t>
            </a:r>
            <a:r>
              <a:rPr lang="en-US" baseline="0" dirty="0" err="1" smtClean="0"/>
              <a:t>sexutpole</a:t>
            </a:r>
            <a:r>
              <a:rPr lang="en-US" baseline="0" dirty="0" smtClean="0"/>
              <a:t> magnets.</a:t>
            </a:r>
            <a:endParaRPr lang="en-US" dirty="0" smtClean="0"/>
          </a:p>
          <a:p>
            <a:r>
              <a:rPr lang="en-US" dirty="0" smtClean="0"/>
              <a:t>Mention that 72 PSs</a:t>
            </a:r>
            <a:r>
              <a:rPr lang="en-US" baseline="0" dirty="0" smtClean="0"/>
              <a:t> gives negligible improvement over 10 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PLS-II</a:t>
            </a:r>
            <a:r>
              <a:rPr lang="en-US" baseline="0" dirty="0" smtClean="0"/>
              <a:t>: “Max Injection Field</a:t>
            </a:r>
            <a:r>
              <a:rPr lang="en-US" baseline="0" smtClean="0"/>
              <a:t>” 1.200 </a:t>
            </a:r>
            <a:r>
              <a:rPr lang="en-US" baseline="0" dirty="0" smtClean="0"/>
              <a:t>T, “Working Injection Field” 1.1147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FY17 on, almost all performance upgrades tie in to timing mode development (even SPEAR3 LLRF &amp; multi-bunch </a:t>
            </a:r>
            <a:r>
              <a:rPr lang="en-US" baseline="0" dirty="0" err="1" smtClean="0"/>
              <a:t>fdbk</a:t>
            </a:r>
            <a:r>
              <a:rPr lang="en-US" baseline="0" dirty="0" smtClean="0"/>
              <a:t> upgrade has some timing benefit).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300 k$ toward Short pulse</a:t>
            </a:r>
            <a:r>
              <a:rPr lang="en-US" baseline="0" dirty="0" smtClean="0"/>
              <a:t> FY16</a:t>
            </a:r>
          </a:p>
          <a:p>
            <a:r>
              <a:rPr lang="en-US" baseline="0" dirty="0" smtClean="0"/>
              <a:t>~2.2 M$/year in AIP.  Extra in FY16; DOE provided funding boost for high priority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5E4A9-7900-4B8F-A215-22DA976BC2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4953000"/>
              <a:ext cx="2971800" cy="0"/>
            </a:xfrm>
            <a:prstGeom prst="line">
              <a:avLst/>
            </a:prstGeom>
            <a:ln w="28575">
              <a:solidFill>
                <a:srgbClr val="98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5600" y="4953000"/>
              <a:ext cx="1905000" cy="1905000"/>
            </a:xfrm>
            <a:prstGeom prst="line">
              <a:avLst/>
            </a:prstGeom>
            <a:ln w="28575">
              <a:solidFill>
                <a:srgbClr val="98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477000" y="5791200"/>
              <a:ext cx="2667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334000" y="5791200"/>
              <a:ext cx="1219200" cy="1066800"/>
            </a:xfrm>
            <a:prstGeom prst="line">
              <a:avLst/>
            </a:prstGeom>
            <a:ln w="28575">
              <a:solidFill>
                <a:srgbClr val="98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477000" y="5715000"/>
              <a:ext cx="152400" cy="152400"/>
            </a:xfrm>
            <a:prstGeom prst="ellipse">
              <a:avLst/>
            </a:prstGeom>
            <a:solidFill>
              <a:srgbClr val="98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981E3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31802" y="4876800"/>
              <a:ext cx="152400" cy="152400"/>
            </a:xfrm>
            <a:prstGeom prst="ellipse">
              <a:avLst/>
            </a:prstGeom>
            <a:solidFill>
              <a:srgbClr val="98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981E32"/>
                </a:solidFill>
              </a:endParaRPr>
            </a:p>
          </p:txBody>
        </p:sp>
      </p:grpSp>
      <p:grpSp>
        <p:nvGrpSpPr>
          <p:cNvPr id="5" name="Group 15"/>
          <p:cNvGrpSpPr/>
          <p:nvPr userDrawn="1"/>
        </p:nvGrpSpPr>
        <p:grpSpPr>
          <a:xfrm>
            <a:off x="367924" y="6155368"/>
            <a:ext cx="1600200" cy="411480"/>
            <a:chOff x="685800" y="2377966"/>
            <a:chExt cx="2538242" cy="685800"/>
          </a:xfrm>
        </p:grpSpPr>
        <p:pic>
          <p:nvPicPr>
            <p:cNvPr id="17" name="Picture 16" descr="DOE_SC Vertica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438400"/>
              <a:ext cx="17430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ar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8242" y="2377966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702675" y="6408738"/>
            <a:ext cx="319088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C3E9-A96F-4210-843C-F7D51030A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0C4E-05F9-44B7-95E0-825B5F203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B8D6-BBB1-43B8-8B2C-F6050C321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C556-F352-4CD4-9DD8-AA60F7C79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32000" rtlCol="0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5586-D040-4EC9-B220-3A6AD40FC7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A8C68-6C3B-473C-9003-29DB58A8CF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6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10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5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9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0"/>
            <a:ext cx="8102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013"/>
            <a:ext cx="81105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5688" y="6413500"/>
            <a:ext cx="319087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F7294D-72BE-4659-81AA-5406CDA6E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89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Font typeface="Arial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AC_Logo_hire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670" y="6477000"/>
            <a:ext cx="759095" cy="228600"/>
          </a:xfrm>
          <a:prstGeom prst="rect">
            <a:avLst/>
          </a:prstGeom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7320936" y="6307348"/>
            <a:ext cx="914400" cy="533400"/>
            <a:chOff x="-2701" y="0"/>
            <a:chExt cx="1000125" cy="617645"/>
          </a:xfrm>
        </p:grpSpPr>
        <p:grpSp>
          <p:nvGrpSpPr>
            <p:cNvPr id="9" name="Group 16"/>
            <p:cNvGrpSpPr/>
            <p:nvPr/>
          </p:nvGrpSpPr>
          <p:grpSpPr>
            <a:xfrm>
              <a:off x="1" y="0"/>
              <a:ext cx="990599" cy="538935"/>
              <a:chOff x="6997698" y="233898"/>
              <a:chExt cx="1993897" cy="1141736"/>
            </a:xfrm>
            <a:solidFill>
              <a:schemeClr val="bg1"/>
            </a:solidFill>
          </p:grpSpPr>
          <p:pic>
            <p:nvPicPr>
              <p:cNvPr id="11" name="Picture 8" descr="Letterhead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010" r="-17441"/>
              <a:stretch>
                <a:fillRect/>
              </a:stretch>
            </p:blipFill>
            <p:spPr bwMode="auto">
              <a:xfrm>
                <a:off x="6997698" y="233898"/>
                <a:ext cx="1993897" cy="111071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8378092" y="980681"/>
                <a:ext cx="403224" cy="12223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902104" y="898581"/>
                <a:ext cx="915887" cy="4770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SSRL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-2701" y="7939"/>
              <a:ext cx="1000125" cy="60970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550020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88675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23321C-5D0C-44E7-AA1F-C92B9EC86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461" name="Picture 9" descr="horizontal-logo-green-tex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82796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6650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3850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AC_Logo_hire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670" y="6477000"/>
            <a:ext cx="759095" cy="228600"/>
          </a:xfrm>
          <a:prstGeom prst="rect">
            <a:avLst/>
          </a:prstGeom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7320936" y="6307348"/>
            <a:ext cx="914400" cy="533400"/>
            <a:chOff x="-2701" y="0"/>
            <a:chExt cx="1000125" cy="617645"/>
          </a:xfrm>
        </p:grpSpPr>
        <p:grpSp>
          <p:nvGrpSpPr>
            <p:cNvPr id="9" name="Group 16"/>
            <p:cNvGrpSpPr/>
            <p:nvPr/>
          </p:nvGrpSpPr>
          <p:grpSpPr>
            <a:xfrm>
              <a:off x="1" y="0"/>
              <a:ext cx="990599" cy="538935"/>
              <a:chOff x="6997698" y="233898"/>
              <a:chExt cx="1993897" cy="1141736"/>
            </a:xfrm>
            <a:solidFill>
              <a:schemeClr val="bg1"/>
            </a:solidFill>
          </p:grpSpPr>
          <p:pic>
            <p:nvPicPr>
              <p:cNvPr id="11" name="Picture 8" descr="Letterhead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010" r="-17441"/>
              <a:stretch>
                <a:fillRect/>
              </a:stretch>
            </p:blipFill>
            <p:spPr bwMode="auto">
              <a:xfrm>
                <a:off x="6997698" y="233898"/>
                <a:ext cx="1993897" cy="111071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8378092" y="980681"/>
                <a:ext cx="403224" cy="12223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902104" y="898581"/>
                <a:ext cx="915887" cy="4770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i="1" dirty="0"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SSRL</a:t>
                </a:r>
                <a:endParaRPr lang="en-US" sz="1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-2701" y="7939"/>
              <a:ext cx="1000125" cy="60970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42901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AC_Logo_hire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670" y="6477000"/>
            <a:ext cx="759095" cy="228600"/>
          </a:xfrm>
          <a:prstGeom prst="rect">
            <a:avLst/>
          </a:prstGeom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7320936" y="6307348"/>
            <a:ext cx="914400" cy="533400"/>
            <a:chOff x="-2701" y="0"/>
            <a:chExt cx="1000125" cy="617645"/>
          </a:xfrm>
        </p:grpSpPr>
        <p:grpSp>
          <p:nvGrpSpPr>
            <p:cNvPr id="9" name="Group 16"/>
            <p:cNvGrpSpPr/>
            <p:nvPr/>
          </p:nvGrpSpPr>
          <p:grpSpPr>
            <a:xfrm>
              <a:off x="1" y="0"/>
              <a:ext cx="990599" cy="538935"/>
              <a:chOff x="6997698" y="233898"/>
              <a:chExt cx="1993897" cy="1141736"/>
            </a:xfrm>
            <a:solidFill>
              <a:schemeClr val="bg1"/>
            </a:solidFill>
          </p:grpSpPr>
          <p:pic>
            <p:nvPicPr>
              <p:cNvPr id="11" name="Picture 8" descr="Letterhead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010" r="-17441"/>
              <a:stretch>
                <a:fillRect/>
              </a:stretch>
            </p:blipFill>
            <p:spPr bwMode="auto">
              <a:xfrm>
                <a:off x="6997698" y="233898"/>
                <a:ext cx="1993897" cy="111071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8378092" y="980681"/>
                <a:ext cx="403224" cy="12223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902104" y="898581"/>
                <a:ext cx="915887" cy="4770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i="1" dirty="0"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SSRL</a:t>
                </a:r>
                <a:endParaRPr lang="en-US" sz="1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-2701" y="7939"/>
              <a:ext cx="1000125" cy="60970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675812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1148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115154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AC_Logo_hire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670" y="6477000"/>
            <a:ext cx="759095" cy="228600"/>
          </a:xfrm>
          <a:prstGeom prst="rect">
            <a:avLst/>
          </a:prstGeom>
        </p:spPr>
      </p:pic>
      <p:grpSp>
        <p:nvGrpSpPr>
          <p:cNvPr id="6" name="Group 25"/>
          <p:cNvGrpSpPr>
            <a:grpSpLocks/>
          </p:cNvGrpSpPr>
          <p:nvPr userDrawn="1"/>
        </p:nvGrpSpPr>
        <p:grpSpPr bwMode="auto">
          <a:xfrm>
            <a:off x="7320936" y="6307348"/>
            <a:ext cx="914400" cy="533400"/>
            <a:chOff x="-2701" y="0"/>
            <a:chExt cx="1000125" cy="617645"/>
          </a:xfrm>
        </p:grpSpPr>
        <p:grpSp>
          <p:nvGrpSpPr>
            <p:cNvPr id="8" name="Group 16"/>
            <p:cNvGrpSpPr/>
            <p:nvPr/>
          </p:nvGrpSpPr>
          <p:grpSpPr>
            <a:xfrm>
              <a:off x="1" y="0"/>
              <a:ext cx="990599" cy="538935"/>
              <a:chOff x="6997698" y="233898"/>
              <a:chExt cx="1993897" cy="1141736"/>
            </a:xfrm>
            <a:solidFill>
              <a:schemeClr val="bg1"/>
            </a:solidFill>
          </p:grpSpPr>
          <p:pic>
            <p:nvPicPr>
              <p:cNvPr id="10" name="Picture 8" descr="Letterhead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010" r="-17441"/>
              <a:stretch>
                <a:fillRect/>
              </a:stretch>
            </p:blipFill>
            <p:spPr bwMode="auto">
              <a:xfrm>
                <a:off x="6997698" y="233898"/>
                <a:ext cx="1993897" cy="111071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8378092" y="980681"/>
                <a:ext cx="403224" cy="12223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7902104" y="898581"/>
                <a:ext cx="915887" cy="4770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i="1" dirty="0"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SSRL</a:t>
                </a:r>
                <a:endParaRPr lang="en-US" sz="1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-2701" y="7939"/>
              <a:ext cx="1000125" cy="60970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0270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AC_Logo_hire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670" y="6477000"/>
            <a:ext cx="759095" cy="228600"/>
          </a:xfrm>
          <a:prstGeom prst="rect">
            <a:avLst/>
          </a:prstGeom>
        </p:spPr>
      </p:pic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7320936" y="6307348"/>
            <a:ext cx="914400" cy="533400"/>
            <a:chOff x="-2701" y="0"/>
            <a:chExt cx="1000125" cy="617645"/>
          </a:xfrm>
        </p:grpSpPr>
        <p:grpSp>
          <p:nvGrpSpPr>
            <p:cNvPr id="9" name="Group 16"/>
            <p:cNvGrpSpPr/>
            <p:nvPr/>
          </p:nvGrpSpPr>
          <p:grpSpPr>
            <a:xfrm>
              <a:off x="1" y="0"/>
              <a:ext cx="990599" cy="538935"/>
              <a:chOff x="6997698" y="233898"/>
              <a:chExt cx="1993897" cy="1141736"/>
            </a:xfrm>
            <a:solidFill>
              <a:schemeClr val="bg1"/>
            </a:solidFill>
          </p:grpSpPr>
          <p:pic>
            <p:nvPicPr>
              <p:cNvPr id="11" name="Picture 8" descr="Letterhead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010" r="-17441"/>
              <a:stretch>
                <a:fillRect/>
              </a:stretch>
            </p:blipFill>
            <p:spPr bwMode="auto">
              <a:xfrm>
                <a:off x="6997698" y="233898"/>
                <a:ext cx="1993897" cy="111071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8378092" y="980681"/>
                <a:ext cx="403224" cy="12223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902104" y="898581"/>
                <a:ext cx="915887" cy="4770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SSRL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-2701" y="7939"/>
              <a:ext cx="1000125" cy="60970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69895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4648200" cy="167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01514" tIns="50760" rIns="101514" bIns="50760"/>
          <a:lstStyle/>
          <a:p>
            <a:pPr algn="ctr" defTabSz="1019175" eaLnBrk="0" hangingPunct="0">
              <a:defRPr/>
            </a:pPr>
            <a:r>
              <a:rPr lang="en-US" sz="31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SSRL Accelerator Status &amp; Upgrades </a:t>
            </a:r>
          </a:p>
          <a:p>
            <a:pPr algn="ctr" defTabSz="1019175" eaLnBrk="0" hangingPunct="0">
              <a:defRPr/>
            </a:pPr>
            <a:r>
              <a:rPr lang="en-US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J. Safranek</a:t>
            </a:r>
            <a:endParaRPr lang="en-US" sz="28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724400" y="5370513"/>
            <a:ext cx="4419600" cy="954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01514" tIns="50760" rIns="101514" bIns="50760"/>
          <a:lstStyle/>
          <a:p>
            <a:pPr algn="ctr" defTabSz="1019175" eaLnBrk="0" hangingPunct="0"/>
            <a:r>
              <a:rPr lang="en-US" sz="2000" b="1" i="1" dirty="0" smtClean="0">
                <a:solidFill>
                  <a:srgbClr val="800000"/>
                </a:solidFill>
                <a:latin typeface="Helvetica" pitchFamily="34" charset="0"/>
              </a:rPr>
              <a:t>HBSLS Workshop</a:t>
            </a:r>
          </a:p>
          <a:p>
            <a:pPr algn="ctr" defTabSz="1019175" eaLnBrk="0" hangingPunct="0"/>
            <a:r>
              <a:rPr lang="en-US" sz="2000" b="1" i="1" dirty="0" smtClean="0">
                <a:solidFill>
                  <a:srgbClr val="800000"/>
                </a:solidFill>
                <a:latin typeface="Helvetica" pitchFamily="34" charset="0"/>
              </a:rPr>
              <a:t>Brookhaven National Laboratory</a:t>
            </a:r>
            <a:endParaRPr lang="en-US" sz="2000" b="1" i="1" dirty="0">
              <a:solidFill>
                <a:srgbClr val="800000"/>
              </a:solidFill>
              <a:latin typeface="Helvetica" pitchFamily="34" charset="0"/>
            </a:endParaRPr>
          </a:p>
          <a:p>
            <a:pPr algn="ctr" defTabSz="1019175" eaLnBrk="0" hangingPunct="0"/>
            <a:r>
              <a:rPr lang="en-US" b="1" i="1" dirty="0">
                <a:solidFill>
                  <a:srgbClr val="800000"/>
                </a:solidFill>
                <a:latin typeface="Helvetica" pitchFamily="34" charset="0"/>
              </a:rPr>
              <a:t> </a:t>
            </a:r>
            <a:r>
              <a:rPr lang="en-US" b="1" i="1" dirty="0" smtClean="0">
                <a:solidFill>
                  <a:srgbClr val="800000"/>
                </a:solidFill>
                <a:latin typeface="Helvetica" pitchFamily="34" charset="0"/>
              </a:rPr>
              <a:t>April 26-28, 2017</a:t>
            </a:r>
            <a:endParaRPr lang="en-US" b="1" dirty="0">
              <a:solidFill>
                <a:srgbClr val="000080"/>
              </a:solidFill>
              <a:latin typeface="Helvetica" pitchFamily="34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 b="5881"/>
          <a:stretch>
            <a:fillRect/>
          </a:stretch>
        </p:blipFill>
        <p:spPr bwMode="auto">
          <a:xfrm>
            <a:off x="5105400" y="1524000"/>
            <a:ext cx="3616325" cy="37449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717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" y="3374976"/>
            <a:ext cx="3994150" cy="30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81000" y="6381750"/>
            <a:ext cx="259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April 26,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8C68-6C3B-473C-9003-29DB58A8CF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" name="Picture 7" descr="SSR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971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72089_ad_powerpoint_pg1"/>
          <p:cNvPicPr>
            <a:picLocks noChangeAspect="1" noChangeArrowheads="1"/>
          </p:cNvPicPr>
          <p:nvPr/>
        </p:nvPicPr>
        <p:blipFill>
          <a:blip r:embed="rId6" cstate="print"/>
          <a:srcRect l="6000" r="69000"/>
          <a:stretch>
            <a:fillRect/>
          </a:stretch>
        </p:blipFill>
        <p:spPr bwMode="auto">
          <a:xfrm>
            <a:off x="6856413" y="0"/>
            <a:ext cx="22875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80" y="990601"/>
            <a:ext cx="4057818" cy="327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dirty="0" smtClean="0"/>
              <a:t>Upgrades required for 6 nm </a:t>
            </a:r>
            <a:r>
              <a:rPr lang="en-US" sz="3600" dirty="0">
                <a:latin typeface="Symbol" pitchFamily="18" charset="2"/>
              </a:rPr>
              <a:t>e</a:t>
            </a:r>
            <a:r>
              <a:rPr lang="en-US" sz="3600" baseline="-25000" dirty="0"/>
              <a:t>x</a:t>
            </a:r>
            <a:endParaRPr lang="en-US" sz="36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4002" y="990600"/>
            <a:ext cx="50621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Must capture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 the injected beam: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ea typeface="ＭＳ Ｐゴシック" pitchFamily="-107" charset="-128"/>
                <a:cs typeface="ＭＳ Ｐゴシック" pitchFamily="-107" charset="-128"/>
              </a:rPr>
              <a:t>Improve dynamic aperture</a:t>
            </a:r>
          </a:p>
          <a:p>
            <a:pPr marL="741363" lvl="1" indent="-284163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ea typeface="ＭＳ Ｐゴシック" pitchFamily="-107" charset="-128"/>
                <a:cs typeface="ＭＳ Ｐゴシック" pitchFamily="-107" charset="-128"/>
              </a:rPr>
              <a:t>Increase number </a:t>
            </a: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sextupole </a:t>
            </a:r>
            <a:r>
              <a:rPr lang="en-US" sz="2000" kern="0" dirty="0">
                <a:ea typeface="ＭＳ Ｐゴシック" pitchFamily="-107" charset="-128"/>
                <a:cs typeface="ＭＳ Ｐゴシック" pitchFamily="-107" charset="-128"/>
              </a:rPr>
              <a:t>power </a:t>
            </a: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supplies from 4 </a:t>
            </a:r>
            <a:r>
              <a:rPr lang="en-US" sz="2000" kern="0" dirty="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10, 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FY14</a:t>
            </a:r>
            <a:endParaRPr lang="en-US" sz="2000" b="1" kern="0" dirty="0">
              <a:solidFill>
                <a:srgbClr val="FF0000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741363" lvl="1" indent="-284163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Online optimization, 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FY15</a:t>
            </a:r>
            <a:endParaRPr lang="en-US" sz="2000" kern="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ea typeface="ＭＳ Ｐゴシック" pitchFamily="-107" charset="-128"/>
                <a:cs typeface="ＭＳ Ｐゴシック" pitchFamily="-107" charset="-128"/>
              </a:rPr>
              <a:t>Upgrade K2 injection </a:t>
            </a: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kicker, 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FY14</a:t>
            </a:r>
          </a:p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New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 septum </a:t>
            </a: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magnet</a:t>
            </a: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FY18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pitchFamily="-107" charset="-128"/>
              <a:cs typeface="ＭＳ Ｐゴシック" pitchFamily="-107" charset="-128"/>
            </a:endParaRPr>
          </a:p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Improve control of injected beam</a:t>
            </a:r>
            <a:r>
              <a:rPr lang="en-US" sz="2000" kern="0" dirty="0" smtClean="0"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000" b="1" kern="0" dirty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FY15</a:t>
            </a:r>
            <a:endParaRPr lang="en-US" sz="2000" kern="0" dirty="0" smtClean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noProof="0" dirty="0" smtClean="0">
                <a:ea typeface="ＭＳ Ｐゴシック" pitchFamily="-107" charset="-128"/>
                <a:cs typeface="ＭＳ Ｐゴシック" pitchFamily="-107" charset="-128"/>
              </a:rPr>
              <a:t>Lattice characterized during accelerator physics periods, </a:t>
            </a:r>
            <a:r>
              <a:rPr lang="en-US" sz="2000" b="1" kern="0" noProof="0" dirty="0" smtClean="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(ongoing)</a:t>
            </a:r>
            <a:endParaRPr lang="en-US" sz="2000" kern="0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1" name="Picture 2" descr="Z:\Private\Travel_Talks\2014\2014-06-18DOEphoneCall\CableTray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291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13" y="4260870"/>
            <a:ext cx="2909487" cy="2597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1752600"/>
            <a:ext cx="4038600" cy="6858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140" y="3124200"/>
            <a:ext cx="3236260" cy="4572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4599801"/>
            <a:ext cx="1945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Sextupole</a:t>
            </a:r>
            <a:r>
              <a:rPr lang="en-US" sz="1200" b="1" dirty="0" smtClean="0">
                <a:solidFill>
                  <a:srgbClr val="FF0000"/>
                </a:solidFill>
              </a:rPr>
              <a:t> cables, 2014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6553200"/>
            <a:ext cx="1945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Septum magnet, 2016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27960" y="3078480"/>
            <a:ext cx="8763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657600" y="3124200"/>
            <a:ext cx="685800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19200"/>
            <a:ext cx="869903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1822" y="76200"/>
            <a:ext cx="8103570" cy="753033"/>
          </a:xfrm>
        </p:spPr>
        <p:txBody>
          <a:bodyPr/>
          <a:lstStyle/>
          <a:p>
            <a:r>
              <a:rPr lang="en-US" sz="2800" dirty="0" smtClean="0"/>
              <a:t>SPEAR3 Septum Magnet</a:t>
            </a:r>
          </a:p>
        </p:txBody>
      </p:sp>
      <p:sp>
        <p:nvSpPr>
          <p:cNvPr id="6" name="Oval 5"/>
          <p:cNvSpPr/>
          <p:nvPr/>
        </p:nvSpPr>
        <p:spPr>
          <a:xfrm>
            <a:off x="6647935" y="1741882"/>
            <a:ext cx="1581665" cy="17633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6158" y="1978223"/>
            <a:ext cx="10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Septum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7545" y="2326944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SPEAR3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1133475"/>
            <a:ext cx="272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Injection transport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382000" y="6498039"/>
            <a:ext cx="503082" cy="359961"/>
          </a:xfrm>
          <a:prstGeom prst="rect">
            <a:avLst/>
          </a:prstGeom>
        </p:spPr>
        <p:txBody>
          <a:bodyPr/>
          <a:lstStyle/>
          <a:p>
            <a:fld id="{47A6345B-9A7D-4F4E-B951-C36AB320D7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1" y="3657600"/>
            <a:ext cx="4114799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7165"/>
            <a:ext cx="2819400" cy="25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228600" y="3810000"/>
            <a:ext cx="5867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/>
              <a:t>The Challenge</a:t>
            </a:r>
            <a:r>
              <a:rPr lang="en-US" u="sng" dirty="0" smtClean="0"/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Short injection straight; steep angle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1.31 Tesla </a:t>
            </a:r>
            <a:r>
              <a:rPr lang="en-US" dirty="0" err="1" smtClean="0"/>
              <a:t>Lambertson</a:t>
            </a:r>
            <a:r>
              <a:rPr lang="en-US" dirty="0" smtClean="0"/>
              <a:t> septum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~1 Gauss stored beam field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2.5 mm wall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Challenge unique to SPEAR3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MAX-IV: 0.85 T; PLS-II: 1.1 T; APS-U: 1.0 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38800" y="3928646"/>
            <a:ext cx="2286000" cy="58477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Injected beam, 1.31 T</a:t>
            </a:r>
          </a:p>
          <a:p>
            <a:r>
              <a:rPr lang="en-US" sz="1600" b="1" dirty="0" smtClean="0"/>
              <a:t>Stored beam, ~1 G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833646"/>
            <a:ext cx="1384205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2.5 mm wall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43800" y="4193737"/>
            <a:ext cx="443552" cy="579567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28848" y="4449633"/>
            <a:ext cx="214952" cy="579567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33648" y="5237602"/>
            <a:ext cx="291152" cy="583631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67746" cy="609600"/>
          </a:xfrm>
        </p:spPr>
        <p:txBody>
          <a:bodyPr/>
          <a:lstStyle/>
          <a:p>
            <a:r>
              <a:rPr lang="en-US" sz="3200" dirty="0"/>
              <a:t>Accelerator Improvement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91254" y="6381750"/>
            <a:ext cx="1124146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z="1600" smtClean="0"/>
              <a:pPr>
                <a:defRPr/>
              </a:pPr>
              <a:t>12</a:t>
            </a:fld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77383"/>
              </p:ext>
            </p:extLst>
          </p:nvPr>
        </p:nvGraphicFramePr>
        <p:xfrm>
          <a:off x="304802" y="1661160"/>
          <a:ext cx="85343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910"/>
                <a:gridCol w="1360872"/>
                <a:gridCol w="1360872"/>
                <a:gridCol w="1360872"/>
                <a:gridCol w="1360872"/>
              </a:tblGrid>
              <a:tr h="32721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FY16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FY19</a:t>
                      </a:r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Booster RF SSA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Emittance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(10 -&gt; 6 nm)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SPEAR3 LLRF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Multi-bunch Feedback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Pseudo Single Bunch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Resonant</a:t>
                      </a:r>
                      <a:r>
                        <a:rPr lang="en-US" sz="2000" b="1" baseline="0" dirty="0" smtClean="0"/>
                        <a:t> Crabbing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1.2</a:t>
                      </a:r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 Pulse Design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Pulse Project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19573" y="2743200"/>
            <a:ext cx="403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2209800"/>
            <a:ext cx="2286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1724036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810000"/>
            <a:ext cx="2343346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3708" y="4267200"/>
            <a:ext cx="2667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34492" y="4724400"/>
            <a:ext cx="2667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09863" y="5183015"/>
            <a:ext cx="4029173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382000" y="5533535"/>
            <a:ext cx="399854" cy="4572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1" y="3257490"/>
            <a:ext cx="25907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Reliability upgrade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6084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29746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43800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76601" y="3638490"/>
            <a:ext cx="182879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Performance  upgrade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5157837" y="2795636"/>
            <a:ext cx="1142999" cy="276127"/>
          </a:xfrm>
          <a:prstGeom prst="bentConnector2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r>
              <a:rPr lang="en-US" sz="2800" dirty="0" smtClean="0"/>
              <a:t>SPEAR3 Low Level RF Upgrade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382000" cy="5135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Improve reliability by eliminating dependence on unsupported hardware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Upgrade </a:t>
            </a:r>
            <a:r>
              <a:rPr lang="en-US" dirty="0"/>
              <a:t>the SPEAR3 LLRF </a:t>
            </a:r>
            <a:r>
              <a:rPr lang="en-US" dirty="0" smtClean="0"/>
              <a:t>with the same hardware and architecture as the booster SSA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Improve performance by allowing more powerful hardware and software to address more challenging problems of future SPEAR3 projects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Improved longitudinal stability for timing mode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Address support (succession plan) by enabling members of other SLAC RF groups to understand and work on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BEE15814-464F-4112-A762-5B6EB66BD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Multi-bunch Feedback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4352184"/>
            <a:ext cx="6889395" cy="20208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Sufficient </a:t>
            </a:r>
            <a:r>
              <a:rPr lang="en-US" sz="2800" dirty="0"/>
              <a:t>to damp the </a:t>
            </a:r>
            <a:r>
              <a:rPr lang="en-US" sz="2800" dirty="0" smtClean="0"/>
              <a:t>ion &amp; RW instabilities during operation</a:t>
            </a:r>
            <a:endParaRPr lang="en-US" sz="2400" dirty="0"/>
          </a:p>
          <a:p>
            <a:r>
              <a:rPr lang="en-US" sz="2800" dirty="0"/>
              <a:t>Useful diagnostic tool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Tune measurement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Gap transient measurement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Beam instability </a:t>
            </a:r>
            <a:r>
              <a:rPr lang="en-US" sz="2400" dirty="0" smtClean="0"/>
              <a:t>measurement</a:t>
            </a:r>
          </a:p>
          <a:p>
            <a:r>
              <a:rPr lang="en-US" sz="2800" dirty="0" smtClean="0"/>
              <a:t>Power and bandwidth limitation from the Kicker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5632" r="6968" b="9481"/>
          <a:stretch/>
        </p:blipFill>
        <p:spPr>
          <a:xfrm>
            <a:off x="690247" y="1826861"/>
            <a:ext cx="1679757" cy="2185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67000" y="2094759"/>
            <a:ext cx="2895600" cy="1783080"/>
            <a:chOff x="2590800" y="1326923"/>
            <a:chExt cx="2895600" cy="1783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326923"/>
              <a:ext cx="2377440" cy="17830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90800" y="2509839"/>
              <a:ext cx="28956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model</a:t>
              </a:r>
              <a:r>
                <a:rPr lang="en-US" sz="1100" dirty="0">
                  <a:solidFill>
                    <a:schemeClr val="bg1"/>
                  </a:solidFill>
                </a:rPr>
                <a:t>#: AR </a:t>
              </a:r>
              <a:r>
                <a:rPr lang="en-US" sz="1100" dirty="0" smtClean="0">
                  <a:solidFill>
                    <a:schemeClr val="bg1"/>
                  </a:solidFill>
                </a:rPr>
                <a:t>150A220M1</a:t>
              </a:r>
              <a:endParaRPr lang="en-US" sz="1100" dirty="0">
                <a:solidFill>
                  <a:schemeClr val="bg1"/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150W output power;  </a:t>
              </a:r>
              <a:r>
                <a:rPr lang="en-US" sz="1100" dirty="0" smtClean="0">
                  <a:solidFill>
                    <a:schemeClr val="bg1"/>
                  </a:solidFill>
                </a:rPr>
                <a:t>220 MHz</a:t>
              </a:r>
              <a:endParaRPr lang="en-US" sz="1100" dirty="0">
                <a:solidFill>
                  <a:schemeClr val="bg1"/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Power limited at </a:t>
              </a:r>
              <a:r>
                <a:rPr lang="en-US" sz="1100" dirty="0" smtClean="0">
                  <a:solidFill>
                    <a:schemeClr val="bg1"/>
                  </a:solidFill>
                </a:rPr>
                <a:t>25W </a:t>
              </a:r>
              <a:r>
                <a:rPr lang="en-US" sz="1100" dirty="0">
                  <a:solidFill>
                    <a:schemeClr val="bg1"/>
                  </a:solidFill>
                </a:rPr>
                <a:t>for H, 10W for </a:t>
              </a:r>
              <a:r>
                <a:rPr lang="en-US" sz="1100" dirty="0" smtClean="0">
                  <a:solidFill>
                    <a:schemeClr val="bg1"/>
                  </a:solidFill>
                </a:rPr>
                <a:t>V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2773" y="110627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System Components: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51908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Dimtel</a:t>
            </a:r>
            <a:r>
              <a:rPr lang="en-US" sz="1400" b="1" dirty="0" smtClean="0"/>
              <a:t> FBE+iGp12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1758407"/>
            <a:ext cx="2068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Power Amplifiers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2374" y="1456584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Kicker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502929" cy="20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95" y="3888218"/>
            <a:ext cx="1828958" cy="6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7" t="29963" r="24414" b="37693"/>
          <a:stretch/>
        </p:blipFill>
        <p:spPr>
          <a:xfrm>
            <a:off x="6324600" y="2168100"/>
            <a:ext cx="2418316" cy="15744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43562" y="1764361"/>
            <a:ext cx="378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200" b="1" dirty="0" smtClean="0"/>
              <a:t>80cm long; ~</a:t>
            </a:r>
            <a:r>
              <a:rPr lang="en-US" sz="1200" b="1" dirty="0"/>
              <a:t>20Mhz </a:t>
            </a:r>
            <a:r>
              <a:rPr lang="en-US" sz="1200" b="1" dirty="0" smtClean="0"/>
              <a:t>bandwidth; </a:t>
            </a:r>
          </a:p>
          <a:p>
            <a:pPr lvl="1" algn="ctr"/>
            <a:r>
              <a:rPr lang="en-US" sz="1200" b="1" dirty="0" smtClean="0"/>
              <a:t>Uncharacterized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6795842" y="5468779"/>
            <a:ext cx="2044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L. Wang PRSTAB </a:t>
            </a:r>
            <a:r>
              <a:rPr lang="en-US" sz="1000" b="1" dirty="0"/>
              <a:t>16, 104402 (2013)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32551" y="2729033"/>
            <a:ext cx="226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Commissioned 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139434" y="28340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PEP-II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990082" y="2560466"/>
            <a:ext cx="229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**Needs Upgrade**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 for Kicker Upgrade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46237"/>
            <a:ext cx="85344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Enable chromaticity reduction at start up</a:t>
            </a:r>
          </a:p>
          <a:p>
            <a:r>
              <a:rPr lang="en-US" sz="2800" dirty="0" smtClean="0"/>
              <a:t>Increase single bunch current limit?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uppress </a:t>
            </a:r>
            <a:r>
              <a:rPr lang="en-US" sz="2800" dirty="0"/>
              <a:t>resistive wall instabilities </a:t>
            </a:r>
            <a:r>
              <a:rPr lang="en-US" sz="2800" dirty="0" smtClean="0"/>
              <a:t>with Future IDs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amp </a:t>
            </a:r>
            <a:r>
              <a:rPr lang="en-US" sz="2800" dirty="0"/>
              <a:t>top-off transients </a:t>
            </a:r>
            <a:r>
              <a:rPr lang="en-US" sz="2800" dirty="0" smtClean="0"/>
              <a:t>faster</a:t>
            </a:r>
          </a:p>
          <a:p>
            <a:r>
              <a:rPr lang="en-US" sz="2800" dirty="0" smtClean="0"/>
              <a:t>Improve bunch purity with bunch cleaning</a:t>
            </a:r>
          </a:p>
          <a:p>
            <a:r>
              <a:rPr lang="en-US" sz="2800" dirty="0" smtClean="0"/>
              <a:t>Enable novel timing modes</a:t>
            </a:r>
          </a:p>
          <a:p>
            <a:pPr lvl="1"/>
            <a:r>
              <a:rPr lang="en-US" sz="2400" dirty="0" smtClean="0"/>
              <a:t>Resonance crabbing</a:t>
            </a:r>
          </a:p>
          <a:p>
            <a:pPr lvl="1"/>
            <a:r>
              <a:rPr lang="en-US" sz="2400" dirty="0" smtClean="0"/>
              <a:t>Resonant pseudo single bunch</a:t>
            </a:r>
          </a:p>
          <a:p>
            <a:r>
              <a:rPr lang="en-US" sz="2400" i="1" u="sng" dirty="0" smtClean="0"/>
              <a:t>Damp instabilities from BL15 IVUN</a:t>
            </a:r>
            <a:endParaRPr lang="en-US" sz="2400" i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010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1EE46828-37E6-4228-AA56-132FCC7ABD48}" type="slidenum">
              <a:rPr lang="en-US" sz="1800" smtClean="0"/>
              <a:pPr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68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67746" cy="609600"/>
          </a:xfrm>
        </p:spPr>
        <p:txBody>
          <a:bodyPr/>
          <a:lstStyle/>
          <a:p>
            <a:r>
              <a:rPr lang="en-US" sz="3200" dirty="0"/>
              <a:t>Accelerator Improvement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58750"/>
              </p:ext>
            </p:extLst>
          </p:nvPr>
        </p:nvGraphicFramePr>
        <p:xfrm>
          <a:off x="304802" y="1661160"/>
          <a:ext cx="85343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910"/>
                <a:gridCol w="1360872"/>
                <a:gridCol w="1360872"/>
                <a:gridCol w="1360872"/>
                <a:gridCol w="1360872"/>
              </a:tblGrid>
              <a:tr h="32721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FY16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FY19</a:t>
                      </a:r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Booster RF SSA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Emittance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(10 -&gt; 6 nm)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SPEAR3 LLRF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Multi-bunch Feedback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Pseudo Single Bunch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Resonant</a:t>
                      </a:r>
                      <a:r>
                        <a:rPr lang="en-US" sz="2000" b="1" baseline="0" dirty="0" smtClean="0"/>
                        <a:t> Crabbing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1.2</a:t>
                      </a:r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 Pulse Design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Pulse Project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2971800" y="4191000"/>
            <a:ext cx="609600" cy="1752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573" y="2743200"/>
            <a:ext cx="403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2209800"/>
            <a:ext cx="2286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12954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810000"/>
            <a:ext cx="2343346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3708" y="4267200"/>
            <a:ext cx="2667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34492" y="4724400"/>
            <a:ext cx="2667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09863" y="5183015"/>
            <a:ext cx="4029173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382000" y="5533535"/>
            <a:ext cx="399854" cy="4572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5400000">
            <a:off x="3544485" y="4230285"/>
            <a:ext cx="119176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Develop timing mode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6084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29746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43800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0" y="5105400"/>
            <a:ext cx="304802" cy="415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743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17714"/>
            <a:ext cx="6781800" cy="685800"/>
          </a:xfrm>
        </p:spPr>
        <p:txBody>
          <a:bodyPr/>
          <a:lstStyle/>
          <a:p>
            <a:r>
              <a:rPr lang="en-US" sz="3200" dirty="0" smtClean="0"/>
              <a:t>SPEAR3 Multi-Bend </a:t>
            </a:r>
            <a:r>
              <a:rPr lang="en-US" sz="3200" dirty="0" err="1" smtClean="0"/>
              <a:t>Achromat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143000"/>
            <a:ext cx="4038599" cy="266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139700" y="1447800"/>
            <a:ext cx="45847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SPEAR DBA to MBA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 234 m small for 3 GeV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 11.7 m cell is short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DBA to QBA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 </a:t>
            </a:r>
            <a:r>
              <a:rPr lang="en-US" sz="2800" dirty="0" smtClean="0"/>
              <a:t>Emittance scaling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Symbol" panose="05050102010706020507" pitchFamily="18" charset="2"/>
              </a:rPr>
              <a:t> e</a:t>
            </a:r>
            <a:r>
              <a:rPr lang="en-US" sz="2600" baseline="-25000" dirty="0" smtClean="0"/>
              <a:t>x</a:t>
            </a:r>
            <a:r>
              <a:rPr lang="en-US" sz="2600" dirty="0" smtClean="0"/>
              <a:t> </a:t>
            </a:r>
            <a:r>
              <a:rPr lang="en-US" sz="2600" dirty="0"/>
              <a:t>~ </a:t>
            </a:r>
            <a:r>
              <a:rPr lang="en-US" sz="2600" dirty="0" smtClean="0"/>
              <a:t>E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/N</a:t>
            </a:r>
            <a:r>
              <a:rPr lang="en-US" sz="2600" baseline="-25000" dirty="0" smtClean="0"/>
              <a:t>dip</a:t>
            </a:r>
            <a:r>
              <a:rPr lang="en-US" sz="2600" baseline="30000" dirty="0" smtClean="0"/>
              <a:t>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err="1" smtClean="0"/>
              <a:t>N</a:t>
            </a:r>
            <a:r>
              <a:rPr lang="en-US" sz="2600" baseline="-25000" dirty="0" err="1" smtClean="0"/>
              <a:t>dip</a:t>
            </a:r>
            <a:r>
              <a:rPr lang="en-US" sz="2600" dirty="0" smtClean="0"/>
              <a:t> ~ C/E (B-field limit)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 </a:t>
            </a:r>
            <a:r>
              <a:rPr lang="en-US" sz="2600" dirty="0">
                <a:latin typeface="Symbol" panose="05050102010706020507" pitchFamily="18" charset="2"/>
              </a:rPr>
              <a:t>e</a:t>
            </a:r>
            <a:r>
              <a:rPr lang="en-US" sz="2600" baseline="-25000" dirty="0"/>
              <a:t>x</a:t>
            </a:r>
            <a:r>
              <a:rPr lang="en-US" sz="2600" dirty="0"/>
              <a:t> ~ </a:t>
            </a:r>
            <a:r>
              <a:rPr lang="en-US" sz="2600" dirty="0" smtClean="0"/>
              <a:t>E</a:t>
            </a:r>
            <a:r>
              <a:rPr lang="en-US" sz="2600" baseline="30000" dirty="0" smtClean="0"/>
              <a:t>5</a:t>
            </a:r>
            <a:r>
              <a:rPr lang="en-US" sz="2600" dirty="0" smtClean="0"/>
              <a:t>/C</a:t>
            </a:r>
            <a:r>
              <a:rPr lang="en-US" sz="2600" baseline="30000" dirty="0" smtClean="0"/>
              <a:t>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aseline="30000" dirty="0"/>
              <a:t> </a:t>
            </a:r>
            <a:r>
              <a:rPr lang="en-US" sz="2600" dirty="0">
                <a:latin typeface="Symbol" panose="05050102010706020507" pitchFamily="18" charset="2"/>
              </a:rPr>
              <a:t>e</a:t>
            </a:r>
            <a:r>
              <a:rPr lang="en-US" sz="2600" baseline="-25000" dirty="0"/>
              <a:t>x</a:t>
            </a:r>
            <a:r>
              <a:rPr lang="en-US" sz="2600" dirty="0"/>
              <a:t> </a:t>
            </a:r>
            <a:r>
              <a:rPr lang="en-US" sz="2600" dirty="0" smtClean="0"/>
              <a:t>~ 0.6 nm for SPEAR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3" y="1143000"/>
            <a:ext cx="4114799" cy="25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5410200"/>
            <a:ext cx="3733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6068787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590549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3383280" y="5943600"/>
            <a:ext cx="2904309" cy="244982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676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M.H. Wang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8BC3E9-A96F-4210-843C-F7D51030A8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4758"/>
            <a:ext cx="3914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2398522"/>
            <a:ext cx="4038600" cy="2362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Timing mode in standard operations lattice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28600" y="1143000"/>
            <a:ext cx="8108950" cy="5065522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Standard fill pattern, 280/372 bunches filled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1 to 4 camshaft bunches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Bunch length vs.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bunch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06499" y="3922522"/>
            <a:ext cx="290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Corbett et al., SLAC PUB 14675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0447" y="1636522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780 </a:t>
            </a:r>
            <a:r>
              <a:rPr lang="en-US" b="1" dirty="0" err="1" smtClean="0">
                <a:solidFill>
                  <a:srgbClr val="C00000"/>
                </a:solidFill>
              </a:rPr>
              <a:t>nsec</a:t>
            </a:r>
            <a:r>
              <a:rPr lang="en-US" b="1" dirty="0" smtClean="0">
                <a:solidFill>
                  <a:srgbClr val="C00000"/>
                </a:solidFill>
              </a:rPr>
              <a:t>/revolution, 1.28 MHz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47733" y="1777254"/>
            <a:ext cx="0" cy="1066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34400" y="1777254"/>
            <a:ext cx="0" cy="1066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799" y="3710683"/>
            <a:ext cx="3838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4 bunch 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3x29 </a:t>
            </a:r>
            <a:r>
              <a:rPr lang="en-US" dirty="0" err="1" smtClean="0">
                <a:solidFill>
                  <a:srgbClr val="FFFF00"/>
                </a:solidFill>
              </a:rPr>
              <a:t>nsec</a:t>
            </a:r>
            <a:r>
              <a:rPr lang="en-US" dirty="0" smtClean="0">
                <a:solidFill>
                  <a:srgbClr val="FFFF00"/>
                </a:solidFill>
              </a:rPr>
              <a:t> gaps, 1x120 </a:t>
            </a:r>
            <a:r>
              <a:rPr lang="en-US" dirty="0" err="1" smtClean="0">
                <a:solidFill>
                  <a:srgbClr val="FFFF00"/>
                </a:solidFill>
              </a:rPr>
              <a:t>nsec</a:t>
            </a:r>
            <a:r>
              <a:rPr lang="en-US" dirty="0" smtClean="0">
                <a:solidFill>
                  <a:srgbClr val="FFFF00"/>
                </a:solidFill>
              </a:rPr>
              <a:t>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2.1 </a:t>
            </a:r>
            <a:r>
              <a:rPr lang="en-US" dirty="0" err="1" smtClean="0">
                <a:solidFill>
                  <a:srgbClr val="FFFF00"/>
                </a:solidFill>
              </a:rPr>
              <a:t>nsec</a:t>
            </a:r>
            <a:r>
              <a:rPr lang="en-US" dirty="0" smtClean="0">
                <a:solidFill>
                  <a:srgbClr val="FFFF00"/>
                </a:solidFill>
              </a:rPr>
              <a:t> bunch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1.8 mA/bunch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5 mA/camshaft; or </a:t>
            </a:r>
            <a:r>
              <a:rPr lang="en-US" b="1" dirty="0" smtClean="0">
                <a:solidFill>
                  <a:srgbClr val="FF0000"/>
                </a:solidFill>
              </a:rPr>
              <a:t>up to 70 mA, or more…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Z:\Private\Travel_Talks\2016\2016-02MAC\MyIntroTalk\FWHMxVsIbun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65472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2941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energy spread increase with bunch current.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5446522"/>
            <a:ext cx="3810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WANT: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10</a:t>
            </a:r>
            <a:r>
              <a:rPr lang="en-US" baseline="30000" dirty="0" smtClean="0"/>
              <a:t>12</a:t>
            </a:r>
            <a:r>
              <a:rPr lang="en-US" dirty="0" smtClean="0"/>
              <a:t>  photons/s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&lt;10 </a:t>
            </a:r>
            <a:r>
              <a:rPr lang="en-US" dirty="0" err="1" smtClean="0"/>
              <a:t>psec</a:t>
            </a:r>
            <a:r>
              <a:rPr lang="en-US" dirty="0" smtClean="0"/>
              <a:t> FWHM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Compatible with 500 mA, low </a:t>
            </a:r>
            <a:r>
              <a:rPr lang="en-US" i="1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7696200" y="4678724"/>
            <a:ext cx="914400" cy="615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08057">
            <a:off x="8447560" y="4273756"/>
            <a:ext cx="609600" cy="5304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Pseudo Single Bunch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Timing </a:t>
            </a:r>
            <a:r>
              <a:rPr lang="en-US" sz="2200" dirty="0"/>
              <a:t>mode </a:t>
            </a:r>
            <a:r>
              <a:rPr lang="en-US" sz="2200" dirty="0" smtClean="0"/>
              <a:t>operation demand in SPEAR3 </a:t>
            </a:r>
          </a:p>
          <a:p>
            <a:r>
              <a:rPr lang="en-US" sz="2200" dirty="0" smtClean="0"/>
              <a:t>Compatible </a:t>
            </a:r>
            <a:r>
              <a:rPr lang="en-US" sz="2200" dirty="0"/>
              <a:t>with 500 mA, low emittance </a:t>
            </a:r>
            <a:r>
              <a:rPr lang="en-US" sz="2200" dirty="0" smtClean="0"/>
              <a:t>operations</a:t>
            </a:r>
          </a:p>
          <a:p>
            <a:r>
              <a:rPr lang="en-US" sz="2200" dirty="0" smtClean="0"/>
              <a:t>Photon </a:t>
            </a:r>
            <a:r>
              <a:rPr lang="en-US" sz="2200" dirty="0"/>
              <a:t>flux = </a:t>
            </a:r>
            <a:r>
              <a:rPr lang="en-US" sz="2200" dirty="0" smtClean="0"/>
              <a:t>1x10</a:t>
            </a:r>
            <a:r>
              <a:rPr lang="en-US" sz="2200" baseline="30000" dirty="0" smtClean="0"/>
              <a:t>12</a:t>
            </a:r>
            <a:r>
              <a:rPr lang="en-US" sz="2200" dirty="0" smtClean="0"/>
              <a:t> photons/second</a:t>
            </a:r>
            <a:endParaRPr lang="en-US" sz="2200" baseline="30000" dirty="0"/>
          </a:p>
          <a:p>
            <a:r>
              <a:rPr lang="en-US" sz="2200" dirty="0" smtClean="0"/>
              <a:t>Spatially isolated </a:t>
            </a:r>
            <a:r>
              <a:rPr lang="en-US" sz="2200" dirty="0"/>
              <a:t>timing bunch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1EE46828-37E6-4228-AA56-132FCC7ABD4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8382" y="4952996"/>
            <a:ext cx="3937001" cy="956581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057400" y="6207346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Courtesy of D. Robin</a:t>
            </a:r>
            <a:endParaRPr lang="en-US" sz="9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5886" y="2743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Successful implementation in ALS</a:t>
            </a:r>
          </a:p>
          <a:p>
            <a:r>
              <a:rPr lang="en-US" sz="2200" dirty="0" smtClean="0"/>
              <a:t>Proved to be effective in increasing the SNR </a:t>
            </a:r>
          </a:p>
          <a:p>
            <a:r>
              <a:rPr lang="en-US" sz="2200" dirty="0" smtClean="0"/>
              <a:t>Reduced sample damage</a:t>
            </a:r>
          </a:p>
          <a:p>
            <a:r>
              <a:rPr lang="en-US" sz="2200" dirty="0" smtClean="0"/>
              <a:t>User selectable repetition rate up to 1.28 MHz</a:t>
            </a:r>
          </a:p>
          <a:p>
            <a:r>
              <a:rPr lang="en-US" sz="2200" dirty="0" smtClean="0"/>
              <a:t>Reliable in operation</a:t>
            </a:r>
          </a:p>
          <a:p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22" y="3275684"/>
            <a:ext cx="1221805" cy="15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2" y="4803345"/>
            <a:ext cx="4572397" cy="1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93589" y="2743200"/>
            <a:ext cx="192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Kick and Cancel</a:t>
            </a:r>
          </a:p>
          <a:p>
            <a:pPr algn="ctr"/>
            <a:r>
              <a:rPr lang="en-US" sz="1400" b="1" dirty="0" smtClean="0"/>
              <a:t>(KAC)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67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93837"/>
            <a:ext cx="8229600" cy="38401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SSRL accelerator overview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Run stats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Operations </a:t>
            </a:r>
            <a:r>
              <a:rPr lang="en-US" sz="2800" dirty="0"/>
              <a:t>Challenges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Ongoing Accelerator Improvement Projects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Booster RF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Lower Emittance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AIP plan for 2017-2019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Future Accelerator </a:t>
            </a:r>
            <a:r>
              <a:rPr lang="en-US" sz="2800" dirty="0" smtClean="0"/>
              <a:t>Enhancements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Short bunch performance goals for SPEAR3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822" y="1515398"/>
            <a:ext cx="8114328" cy="412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Compatibility with ~500 mA, low emittance operation with minimal impact on emittance and lifetime.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Short pulse duration of order 10 </a:t>
            </a: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fwhm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 </a:t>
            </a: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fwhm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 less preferred).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ability to isolate a short photon pulse in a beam line from radiation coming from other stored electron bunches.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Monochromated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8-keV photon flux (~10</a:t>
            </a:r>
            <a:r>
              <a:rPr lang="en-US" sz="2400" baseline="30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-4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BW after Si(111) monochromator)of order 10</a:t>
            </a:r>
            <a:r>
              <a:rPr lang="en-US" sz="2400" baseline="30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/s from ~10-ps </a:t>
            </a:r>
            <a:r>
              <a:rPr lang="en-US" sz="24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fwhm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pulses.</a:t>
            </a:r>
          </a:p>
        </p:txBody>
      </p:sp>
    </p:spTree>
    <p:extLst>
      <p:ext uri="{BB962C8B-B14F-4D97-AF65-F5344CB8AC3E}">
        <p14:creationId xmlns:p14="http://schemas.microsoft.com/office/powerpoint/2010/main" val="89184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124199" cy="838200"/>
          </a:xfrm>
        </p:spPr>
        <p:txBody>
          <a:bodyPr/>
          <a:lstStyle/>
          <a:p>
            <a:r>
              <a:rPr lang="en-US" sz="3200" dirty="0" smtClean="0"/>
              <a:t>Resonant Crabbing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1"/>
            <a:ext cx="3276600" cy="5562599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Resonantly excite vertical oscillation in one synchrotron oscillation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Excite with multi-bunch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Free oscillations for ~100 turns.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Slice-</a:t>
            </a:r>
            <a:r>
              <a:rPr lang="en-US" sz="1800" dirty="0" err="1" smtClean="0">
                <a:latin typeface="Symbol" panose="05050102010706020507" pitchFamily="18" charset="2"/>
              </a:rPr>
              <a:t>e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remains small, turn-by-turn!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Set </a:t>
            </a:r>
            <a:r>
              <a:rPr lang="en-US" sz="1800" dirty="0" err="1" smtClean="0"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=6.25 for short pulses every 4 turns.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Offset slit isolates short pulse from 500 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Resonantly damp centroid oscillations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51" name="Picture 3" descr="V:\AD\SPEAR3\staff\safranek\spear3\BunchLength_Pattern\ResonantCrabbing\Report\figRCcentro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27" y="211741"/>
            <a:ext cx="5867400" cy="27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AD\SPEAR3\staff\safranek\spear3\BunchLength_Pattern\ResonantCrabbing\Report\figRC5tur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867400" cy="30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</a:t>
            </a:r>
            <a:r>
              <a:rPr lang="en-US" b="1" baseline="-25000" dirty="0" err="1" smtClean="0"/>
              <a:t>synch</a:t>
            </a:r>
            <a:endParaRPr lang="en-US" b="1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8600" y="2971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5652016" y="1651517"/>
            <a:ext cx="342900" cy="1307068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6019800" y="838200"/>
            <a:ext cx="533399" cy="54102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823466" y="2514600"/>
            <a:ext cx="463034" cy="6858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7435" y="5070765"/>
            <a:ext cx="360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Photon beam at BL15 slit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0442"/>
            <a:ext cx="4343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Kicker spec’d for fast excitation time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27435" y="450552"/>
            <a:ext cx="96965" cy="4638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0593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/>
              <a:t> low cost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/>
              <a:t> comparable </a:t>
            </a:r>
            <a:r>
              <a:rPr lang="en-US" sz="2800" dirty="0"/>
              <a:t>to low-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 </a:t>
            </a:r>
            <a:r>
              <a:rPr lang="en-US" sz="2800" dirty="0" smtClean="0"/>
              <a:t>performance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/>
              <a:t> 500 </a:t>
            </a:r>
            <a:r>
              <a:rPr lang="en-US" sz="2800" dirty="0"/>
              <a:t>mA, 10 nm compatible</a:t>
            </a:r>
            <a:r>
              <a:rPr lang="en-US" sz="2800" dirty="0" smtClean="0"/>
              <a:t>.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/>
              <a:t> short photon pulses without e- CSR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dirty="0" smtClean="0"/>
              <a:t>Resonant crabbing</a:t>
            </a:r>
            <a:endParaRPr 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307976"/>
            <a:ext cx="3048001" cy="30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67324"/>
            <a:ext cx="1524000" cy="3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0" y="3505200"/>
            <a:ext cx="16002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Slit top at 4 </a:t>
            </a:r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of 500 mA distribution; spatial filter separating short pulse from 500 mA photons.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00400" y="4822414"/>
            <a:ext cx="228600" cy="130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30814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pulse at BL15 slit: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00400"/>
            <a:ext cx="4038600" cy="3086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482393">
            <a:off x="6982018" y="4101690"/>
            <a:ext cx="234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Determined by initial bunch length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5282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Determined by photon pulse vertical thickness at slit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867400" y="5218332"/>
            <a:ext cx="152400" cy="1340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800" y="30904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Photon pulse length vs slit width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7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Resonant crabbing and synchrotron radiation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500"/>
            <a:ext cx="3750469" cy="2857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8BC3E9-A96F-4210-843C-F7D51030A8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14500"/>
            <a:ext cx="3750469" cy="285035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219201"/>
            <a:ext cx="8397874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Synchrotron radiation adds statistical noise to longitudinal oscillations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Resonant crabbing results strongly depends on statistical model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Tracking codes need refinement to properly model resonant crabbing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Issue needs resolution in order to specify multi-bunch feedback kicker requirements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7907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statistical noise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7907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statistical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1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22685" y="6452118"/>
            <a:ext cx="501650" cy="405882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85725"/>
            <a:ext cx="8102600" cy="752475"/>
          </a:xfrm>
        </p:spPr>
        <p:txBody>
          <a:bodyPr/>
          <a:lstStyle/>
          <a:p>
            <a:r>
              <a:rPr lang="en-CA" dirty="0" smtClean="0"/>
              <a:t>Two frequency crab cavities (2FCC), short </a:t>
            </a:r>
            <a:r>
              <a:rPr lang="en-CA" dirty="0"/>
              <a:t>pulses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822" y="914400"/>
            <a:ext cx="811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</a:tabLst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516" y="4876800"/>
            <a:ext cx="447148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cavity </a:t>
            </a:r>
            <a:r>
              <a:rPr lang="en-US" sz="1600" dirty="0"/>
              <a:t>at 6 x </a:t>
            </a:r>
            <a:r>
              <a:rPr lang="en-US" sz="1600" dirty="0" err="1"/>
              <a:t>f</a:t>
            </a:r>
            <a:r>
              <a:rPr lang="en-US" sz="1600" baseline="-25000" dirty="0" err="1"/>
              <a:t>RF</a:t>
            </a:r>
            <a:r>
              <a:rPr lang="en-US" sz="1600" dirty="0"/>
              <a:t> (2858 MHz) and </a:t>
            </a:r>
            <a:r>
              <a:rPr lang="en-US" sz="1600" dirty="0" smtClean="0"/>
              <a:t>cavity </a:t>
            </a:r>
            <a:r>
              <a:rPr lang="en-US" sz="1600" dirty="0"/>
              <a:t>at 6.5 x </a:t>
            </a:r>
            <a:r>
              <a:rPr lang="en-US" sz="1600" dirty="0" err="1"/>
              <a:t>f</a:t>
            </a:r>
            <a:r>
              <a:rPr lang="en-US" sz="1600" baseline="-25000" dirty="0" err="1"/>
              <a:t>RF</a:t>
            </a:r>
            <a:r>
              <a:rPr lang="en-US" sz="1600" dirty="0"/>
              <a:t> (3096 MHz)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produce </a:t>
            </a:r>
            <a:r>
              <a:rPr lang="en-US" sz="1600" dirty="0"/>
              <a:t>alternating tilted and un-tilted bunches (analogous to 2-freq RF compression for BESSY-II VSR).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500 </a:t>
            </a:r>
            <a:r>
              <a:rPr lang="en-US" sz="1600" dirty="0"/>
              <a:t>mA stored in un-tilted bunches, order </a:t>
            </a:r>
            <a:r>
              <a:rPr lang="en-US" sz="1600" dirty="0" smtClean="0"/>
              <a:t>20 </a:t>
            </a:r>
            <a:r>
              <a:rPr lang="en-US" sz="1600" dirty="0"/>
              <a:t>mA in tilted bunch(</a:t>
            </a:r>
            <a:r>
              <a:rPr lang="en-US" sz="1600" dirty="0" err="1"/>
              <a:t>es</a:t>
            </a:r>
            <a:r>
              <a:rPr lang="en-US" sz="1600" dirty="0"/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593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Slits in beam lines slice out fraction of tilted photon </a:t>
            </a:r>
            <a:r>
              <a:rPr lang="en-US" b="1" dirty="0" smtClean="0"/>
              <a:t>pulse: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34" t="173" r="21768" b="-173"/>
          <a:stretch/>
        </p:blipFill>
        <p:spPr>
          <a:xfrm>
            <a:off x="152400" y="4799084"/>
            <a:ext cx="4139116" cy="198271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886200" y="114862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A. Zholents et al, NIMA 425, 385 (1999)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400" y="2895600"/>
            <a:ext cx="4827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Tilt-and-cancel scheme for APS-SPX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0868" y="1456402"/>
            <a:ext cx="8915400" cy="1524000"/>
            <a:chOff x="2786063" y="1909763"/>
            <a:chExt cx="6172200" cy="850980"/>
          </a:xfrm>
        </p:grpSpPr>
        <p:pic>
          <p:nvPicPr>
            <p:cNvPr id="63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663" y="2305050"/>
              <a:ext cx="415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3600450" y="2251075"/>
              <a:ext cx="604838" cy="381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3700463" y="2420938"/>
              <a:ext cx="411162" cy="6826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7700963" y="2427288"/>
              <a:ext cx="411162" cy="6826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5721350" y="2319338"/>
              <a:ext cx="257175" cy="244475"/>
            </a:xfrm>
            <a:custGeom>
              <a:avLst/>
              <a:gdLst>
                <a:gd name="T0" fmla="*/ 152 w 160"/>
                <a:gd name="T1" fmla="*/ 200 h 200"/>
                <a:gd name="T2" fmla="*/ 144 w 160"/>
                <a:gd name="T3" fmla="*/ 200 h 200"/>
                <a:gd name="T4" fmla="*/ 120 w 160"/>
                <a:gd name="T5" fmla="*/ 184 h 200"/>
                <a:gd name="T6" fmla="*/ 88 w 160"/>
                <a:gd name="T7" fmla="*/ 152 h 200"/>
                <a:gd name="T8" fmla="*/ 64 w 160"/>
                <a:gd name="T9" fmla="*/ 112 h 200"/>
                <a:gd name="T10" fmla="*/ 32 w 160"/>
                <a:gd name="T11" fmla="*/ 72 h 200"/>
                <a:gd name="T12" fmla="*/ 16 w 160"/>
                <a:gd name="T13" fmla="*/ 40 h 200"/>
                <a:gd name="T14" fmla="*/ 0 w 160"/>
                <a:gd name="T15" fmla="*/ 16 h 200"/>
                <a:gd name="T16" fmla="*/ 8 w 160"/>
                <a:gd name="T17" fmla="*/ 0 h 200"/>
                <a:gd name="T18" fmla="*/ 16 w 160"/>
                <a:gd name="T19" fmla="*/ 0 h 200"/>
                <a:gd name="T20" fmla="*/ 40 w 160"/>
                <a:gd name="T21" fmla="*/ 24 h 200"/>
                <a:gd name="T22" fmla="*/ 72 w 160"/>
                <a:gd name="T23" fmla="*/ 48 h 200"/>
                <a:gd name="T24" fmla="*/ 96 w 160"/>
                <a:gd name="T25" fmla="*/ 88 h 200"/>
                <a:gd name="T26" fmla="*/ 128 w 160"/>
                <a:gd name="T27" fmla="*/ 128 h 200"/>
                <a:gd name="T28" fmla="*/ 144 w 160"/>
                <a:gd name="T29" fmla="*/ 160 h 200"/>
                <a:gd name="T30" fmla="*/ 160 w 160"/>
                <a:gd name="T31" fmla="*/ 184 h 200"/>
                <a:gd name="T32" fmla="*/ 152 w 160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00">
                  <a:moveTo>
                    <a:pt x="152" y="200"/>
                  </a:moveTo>
                  <a:lnTo>
                    <a:pt x="144" y="200"/>
                  </a:lnTo>
                  <a:lnTo>
                    <a:pt x="120" y="184"/>
                  </a:lnTo>
                  <a:lnTo>
                    <a:pt x="88" y="152"/>
                  </a:lnTo>
                  <a:lnTo>
                    <a:pt x="64" y="112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40" y="24"/>
                  </a:lnTo>
                  <a:lnTo>
                    <a:pt x="72" y="48"/>
                  </a:lnTo>
                  <a:lnTo>
                    <a:pt x="96" y="88"/>
                  </a:lnTo>
                  <a:lnTo>
                    <a:pt x="128" y="128"/>
                  </a:lnTo>
                  <a:lnTo>
                    <a:pt x="144" y="160"/>
                  </a:lnTo>
                  <a:lnTo>
                    <a:pt x="160" y="184"/>
                  </a:lnTo>
                  <a:lnTo>
                    <a:pt x="152" y="20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6469063" y="2417763"/>
              <a:ext cx="411162" cy="6826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 flipV="1">
              <a:off x="6762750" y="2359025"/>
              <a:ext cx="219075" cy="68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6654800" y="2446338"/>
              <a:ext cx="295275" cy="87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>
              <a:off x="3395663" y="2455863"/>
              <a:ext cx="2952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>
              <a:off x="8099425" y="2455863"/>
              <a:ext cx="2952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4333875" y="2309813"/>
              <a:ext cx="257175" cy="244475"/>
            </a:xfrm>
            <a:custGeom>
              <a:avLst/>
              <a:gdLst>
                <a:gd name="T0" fmla="*/ 8 w 160"/>
                <a:gd name="T1" fmla="*/ 200 h 200"/>
                <a:gd name="T2" fmla="*/ 16 w 160"/>
                <a:gd name="T3" fmla="*/ 200 h 200"/>
                <a:gd name="T4" fmla="*/ 40 w 160"/>
                <a:gd name="T5" fmla="*/ 184 h 200"/>
                <a:gd name="T6" fmla="*/ 72 w 160"/>
                <a:gd name="T7" fmla="*/ 152 h 200"/>
                <a:gd name="T8" fmla="*/ 96 w 160"/>
                <a:gd name="T9" fmla="*/ 112 h 200"/>
                <a:gd name="T10" fmla="*/ 128 w 160"/>
                <a:gd name="T11" fmla="*/ 72 h 200"/>
                <a:gd name="T12" fmla="*/ 144 w 160"/>
                <a:gd name="T13" fmla="*/ 40 h 200"/>
                <a:gd name="T14" fmla="*/ 160 w 160"/>
                <a:gd name="T15" fmla="*/ 16 h 200"/>
                <a:gd name="T16" fmla="*/ 152 w 160"/>
                <a:gd name="T17" fmla="*/ 0 h 200"/>
                <a:gd name="T18" fmla="*/ 144 w 160"/>
                <a:gd name="T19" fmla="*/ 0 h 200"/>
                <a:gd name="T20" fmla="*/ 120 w 160"/>
                <a:gd name="T21" fmla="*/ 24 h 200"/>
                <a:gd name="T22" fmla="*/ 88 w 160"/>
                <a:gd name="T23" fmla="*/ 48 h 200"/>
                <a:gd name="T24" fmla="*/ 64 w 160"/>
                <a:gd name="T25" fmla="*/ 88 h 200"/>
                <a:gd name="T26" fmla="*/ 32 w 160"/>
                <a:gd name="T27" fmla="*/ 128 h 200"/>
                <a:gd name="T28" fmla="*/ 16 w 160"/>
                <a:gd name="T29" fmla="*/ 160 h 200"/>
                <a:gd name="T30" fmla="*/ 0 w 160"/>
                <a:gd name="T31" fmla="*/ 184 h 200"/>
                <a:gd name="T32" fmla="*/ 8 w 160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00">
                  <a:moveTo>
                    <a:pt x="8" y="200"/>
                  </a:moveTo>
                  <a:lnTo>
                    <a:pt x="16" y="200"/>
                  </a:lnTo>
                  <a:lnTo>
                    <a:pt x="40" y="184"/>
                  </a:lnTo>
                  <a:lnTo>
                    <a:pt x="72" y="152"/>
                  </a:lnTo>
                  <a:lnTo>
                    <a:pt x="96" y="112"/>
                  </a:lnTo>
                  <a:lnTo>
                    <a:pt x="128" y="72"/>
                  </a:lnTo>
                  <a:lnTo>
                    <a:pt x="144" y="40"/>
                  </a:lnTo>
                  <a:lnTo>
                    <a:pt x="160" y="16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24"/>
                  </a:lnTo>
                  <a:lnTo>
                    <a:pt x="88" y="48"/>
                  </a:lnTo>
                  <a:lnTo>
                    <a:pt x="64" y="88"/>
                  </a:lnTo>
                  <a:lnTo>
                    <a:pt x="32" y="128"/>
                  </a:lnTo>
                  <a:lnTo>
                    <a:pt x="16" y="160"/>
                  </a:lnTo>
                  <a:lnTo>
                    <a:pt x="0" y="184"/>
                  </a:lnTo>
                  <a:lnTo>
                    <a:pt x="8" y="20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2"/>
            <p:cNvSpPr>
              <a:spLocks/>
            </p:cNvSpPr>
            <p:nvPr/>
          </p:nvSpPr>
          <p:spPr bwMode="auto">
            <a:xfrm>
              <a:off x="7189788" y="2319338"/>
              <a:ext cx="257175" cy="244475"/>
            </a:xfrm>
            <a:custGeom>
              <a:avLst/>
              <a:gdLst>
                <a:gd name="T0" fmla="*/ 152 w 160"/>
                <a:gd name="T1" fmla="*/ 0 h 200"/>
                <a:gd name="T2" fmla="*/ 160 w 160"/>
                <a:gd name="T3" fmla="*/ 16 h 200"/>
                <a:gd name="T4" fmla="*/ 144 w 160"/>
                <a:gd name="T5" fmla="*/ 40 h 200"/>
                <a:gd name="T6" fmla="*/ 128 w 160"/>
                <a:gd name="T7" fmla="*/ 72 h 200"/>
                <a:gd name="T8" fmla="*/ 96 w 160"/>
                <a:gd name="T9" fmla="*/ 112 h 200"/>
                <a:gd name="T10" fmla="*/ 72 w 160"/>
                <a:gd name="T11" fmla="*/ 152 h 200"/>
                <a:gd name="T12" fmla="*/ 40 w 160"/>
                <a:gd name="T13" fmla="*/ 184 h 200"/>
                <a:gd name="T14" fmla="*/ 16 w 160"/>
                <a:gd name="T15" fmla="*/ 200 h 200"/>
                <a:gd name="T16" fmla="*/ 8 w 160"/>
                <a:gd name="T17" fmla="*/ 200 h 200"/>
                <a:gd name="T18" fmla="*/ 0 w 160"/>
                <a:gd name="T19" fmla="*/ 184 h 200"/>
                <a:gd name="T20" fmla="*/ 16 w 160"/>
                <a:gd name="T21" fmla="*/ 160 h 200"/>
                <a:gd name="T22" fmla="*/ 32 w 160"/>
                <a:gd name="T23" fmla="*/ 128 h 200"/>
                <a:gd name="T24" fmla="*/ 64 w 160"/>
                <a:gd name="T25" fmla="*/ 88 h 200"/>
                <a:gd name="T26" fmla="*/ 88 w 160"/>
                <a:gd name="T27" fmla="*/ 48 h 200"/>
                <a:gd name="T28" fmla="*/ 120 w 160"/>
                <a:gd name="T29" fmla="*/ 24 h 200"/>
                <a:gd name="T30" fmla="*/ 144 w 160"/>
                <a:gd name="T31" fmla="*/ 0 h 200"/>
                <a:gd name="T32" fmla="*/ 152 w 160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00">
                  <a:moveTo>
                    <a:pt x="152" y="0"/>
                  </a:moveTo>
                  <a:lnTo>
                    <a:pt x="160" y="16"/>
                  </a:lnTo>
                  <a:lnTo>
                    <a:pt x="144" y="40"/>
                  </a:lnTo>
                  <a:lnTo>
                    <a:pt x="128" y="72"/>
                  </a:lnTo>
                  <a:lnTo>
                    <a:pt x="96" y="112"/>
                  </a:lnTo>
                  <a:lnTo>
                    <a:pt x="72" y="152"/>
                  </a:lnTo>
                  <a:lnTo>
                    <a:pt x="40" y="184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0" y="184"/>
                  </a:lnTo>
                  <a:lnTo>
                    <a:pt x="16" y="160"/>
                  </a:lnTo>
                  <a:lnTo>
                    <a:pt x="32" y="128"/>
                  </a:lnTo>
                  <a:lnTo>
                    <a:pt x="64" y="88"/>
                  </a:lnTo>
                  <a:lnTo>
                    <a:pt x="88" y="48"/>
                  </a:lnTo>
                  <a:lnTo>
                    <a:pt x="120" y="24"/>
                  </a:lnTo>
                  <a:lnTo>
                    <a:pt x="144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33"/>
            <p:cNvSpPr>
              <a:spLocks noChangeArrowheads="1"/>
            </p:cNvSpPr>
            <p:nvPr/>
          </p:nvSpPr>
          <p:spPr bwMode="auto">
            <a:xfrm>
              <a:off x="4892675" y="2398713"/>
              <a:ext cx="411163" cy="68262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5"/>
            <p:cNvSpPr>
              <a:spLocks noChangeShapeType="1"/>
            </p:cNvSpPr>
            <p:nvPr/>
          </p:nvSpPr>
          <p:spPr bwMode="auto">
            <a:xfrm flipV="1">
              <a:off x="5065713" y="2368550"/>
              <a:ext cx="219075" cy="68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7"/>
            <p:cNvSpPr>
              <a:spLocks noChangeShapeType="1"/>
            </p:cNvSpPr>
            <p:nvPr/>
          </p:nvSpPr>
          <p:spPr bwMode="auto">
            <a:xfrm>
              <a:off x="5176838" y="2446338"/>
              <a:ext cx="295275" cy="87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52"/>
            <p:cNvSpPr>
              <a:spLocks noChangeArrowheads="1"/>
            </p:cNvSpPr>
            <p:nvPr/>
          </p:nvSpPr>
          <p:spPr bwMode="auto">
            <a:xfrm>
              <a:off x="3600450" y="2251075"/>
              <a:ext cx="604838" cy="381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auto">
            <a:xfrm>
              <a:off x="3700463" y="2420938"/>
              <a:ext cx="411162" cy="7461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54"/>
            <p:cNvSpPr>
              <a:spLocks noChangeArrowheads="1"/>
            </p:cNvSpPr>
            <p:nvPr/>
          </p:nvSpPr>
          <p:spPr bwMode="auto">
            <a:xfrm>
              <a:off x="7700963" y="2427288"/>
              <a:ext cx="411162" cy="7461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5721350" y="2319338"/>
              <a:ext cx="257175" cy="244475"/>
            </a:xfrm>
            <a:custGeom>
              <a:avLst/>
              <a:gdLst>
                <a:gd name="T0" fmla="*/ 152 w 160"/>
                <a:gd name="T1" fmla="*/ 200 h 200"/>
                <a:gd name="T2" fmla="*/ 144 w 160"/>
                <a:gd name="T3" fmla="*/ 200 h 200"/>
                <a:gd name="T4" fmla="*/ 120 w 160"/>
                <a:gd name="T5" fmla="*/ 184 h 200"/>
                <a:gd name="T6" fmla="*/ 88 w 160"/>
                <a:gd name="T7" fmla="*/ 152 h 200"/>
                <a:gd name="T8" fmla="*/ 64 w 160"/>
                <a:gd name="T9" fmla="*/ 112 h 200"/>
                <a:gd name="T10" fmla="*/ 32 w 160"/>
                <a:gd name="T11" fmla="*/ 72 h 200"/>
                <a:gd name="T12" fmla="*/ 16 w 160"/>
                <a:gd name="T13" fmla="*/ 40 h 200"/>
                <a:gd name="T14" fmla="*/ 0 w 160"/>
                <a:gd name="T15" fmla="*/ 16 h 200"/>
                <a:gd name="T16" fmla="*/ 8 w 160"/>
                <a:gd name="T17" fmla="*/ 0 h 200"/>
                <a:gd name="T18" fmla="*/ 16 w 160"/>
                <a:gd name="T19" fmla="*/ 0 h 200"/>
                <a:gd name="T20" fmla="*/ 40 w 160"/>
                <a:gd name="T21" fmla="*/ 24 h 200"/>
                <a:gd name="T22" fmla="*/ 72 w 160"/>
                <a:gd name="T23" fmla="*/ 48 h 200"/>
                <a:gd name="T24" fmla="*/ 96 w 160"/>
                <a:gd name="T25" fmla="*/ 88 h 200"/>
                <a:gd name="T26" fmla="*/ 128 w 160"/>
                <a:gd name="T27" fmla="*/ 128 h 200"/>
                <a:gd name="T28" fmla="*/ 144 w 160"/>
                <a:gd name="T29" fmla="*/ 160 h 200"/>
                <a:gd name="T30" fmla="*/ 160 w 160"/>
                <a:gd name="T31" fmla="*/ 184 h 200"/>
                <a:gd name="T32" fmla="*/ 152 w 160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00">
                  <a:moveTo>
                    <a:pt x="152" y="200"/>
                  </a:moveTo>
                  <a:lnTo>
                    <a:pt x="144" y="200"/>
                  </a:lnTo>
                  <a:lnTo>
                    <a:pt x="120" y="184"/>
                  </a:lnTo>
                  <a:lnTo>
                    <a:pt x="88" y="152"/>
                  </a:lnTo>
                  <a:lnTo>
                    <a:pt x="64" y="112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40" y="24"/>
                  </a:lnTo>
                  <a:lnTo>
                    <a:pt x="72" y="48"/>
                  </a:lnTo>
                  <a:lnTo>
                    <a:pt x="96" y="88"/>
                  </a:lnTo>
                  <a:lnTo>
                    <a:pt x="128" y="128"/>
                  </a:lnTo>
                  <a:lnTo>
                    <a:pt x="144" y="160"/>
                  </a:lnTo>
                  <a:lnTo>
                    <a:pt x="160" y="184"/>
                  </a:lnTo>
                  <a:lnTo>
                    <a:pt x="152" y="200"/>
                  </a:ln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56"/>
            <p:cNvSpPr>
              <a:spLocks noChangeArrowheads="1"/>
            </p:cNvSpPr>
            <p:nvPr/>
          </p:nvSpPr>
          <p:spPr bwMode="auto">
            <a:xfrm>
              <a:off x="6469063" y="2417763"/>
              <a:ext cx="411162" cy="7461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3155553" y="2015609"/>
              <a:ext cx="152717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" pitchFamily="18" charset="0"/>
                  <a:cs typeface="Times" pitchFamily="18" charset="0"/>
                </a:rPr>
                <a:t>RF deflecting </a:t>
              </a:r>
              <a:r>
                <a:rPr lang="en-US" altLang="en-US" sz="1200" b="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" pitchFamily="18" charset="0"/>
                  <a:cs typeface="Times" pitchFamily="18" charset="0"/>
                </a:rPr>
                <a:t>cavity</a:t>
              </a:r>
              <a:endParaRPr lang="en-US" altLang="en-US" sz="12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18" charset="0"/>
                <a:cs typeface="Times" pitchFamily="18" charset="0"/>
              </a:endParaRPr>
            </a:p>
          </p:txBody>
        </p:sp>
        <p:sp>
          <p:nvSpPr>
            <p:cNvPr id="84" name="Line 66"/>
            <p:cNvSpPr>
              <a:spLocks noChangeShapeType="1"/>
            </p:cNvSpPr>
            <p:nvPr/>
          </p:nvSpPr>
          <p:spPr bwMode="auto">
            <a:xfrm>
              <a:off x="3395663" y="2455863"/>
              <a:ext cx="2952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7"/>
            <p:cNvSpPr>
              <a:spLocks noChangeShapeType="1"/>
            </p:cNvSpPr>
            <p:nvPr/>
          </p:nvSpPr>
          <p:spPr bwMode="auto">
            <a:xfrm>
              <a:off x="8099425" y="2455863"/>
              <a:ext cx="2952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4333875" y="2309813"/>
              <a:ext cx="257175" cy="244475"/>
            </a:xfrm>
            <a:custGeom>
              <a:avLst/>
              <a:gdLst>
                <a:gd name="T0" fmla="*/ 8 w 160"/>
                <a:gd name="T1" fmla="*/ 200 h 200"/>
                <a:gd name="T2" fmla="*/ 16 w 160"/>
                <a:gd name="T3" fmla="*/ 200 h 200"/>
                <a:gd name="T4" fmla="*/ 40 w 160"/>
                <a:gd name="T5" fmla="*/ 184 h 200"/>
                <a:gd name="T6" fmla="*/ 72 w 160"/>
                <a:gd name="T7" fmla="*/ 152 h 200"/>
                <a:gd name="T8" fmla="*/ 96 w 160"/>
                <a:gd name="T9" fmla="*/ 112 h 200"/>
                <a:gd name="T10" fmla="*/ 128 w 160"/>
                <a:gd name="T11" fmla="*/ 72 h 200"/>
                <a:gd name="T12" fmla="*/ 144 w 160"/>
                <a:gd name="T13" fmla="*/ 40 h 200"/>
                <a:gd name="T14" fmla="*/ 160 w 160"/>
                <a:gd name="T15" fmla="*/ 16 h 200"/>
                <a:gd name="T16" fmla="*/ 152 w 160"/>
                <a:gd name="T17" fmla="*/ 0 h 200"/>
                <a:gd name="T18" fmla="*/ 144 w 160"/>
                <a:gd name="T19" fmla="*/ 0 h 200"/>
                <a:gd name="T20" fmla="*/ 120 w 160"/>
                <a:gd name="T21" fmla="*/ 24 h 200"/>
                <a:gd name="T22" fmla="*/ 88 w 160"/>
                <a:gd name="T23" fmla="*/ 48 h 200"/>
                <a:gd name="T24" fmla="*/ 64 w 160"/>
                <a:gd name="T25" fmla="*/ 88 h 200"/>
                <a:gd name="T26" fmla="*/ 32 w 160"/>
                <a:gd name="T27" fmla="*/ 128 h 200"/>
                <a:gd name="T28" fmla="*/ 16 w 160"/>
                <a:gd name="T29" fmla="*/ 160 h 200"/>
                <a:gd name="T30" fmla="*/ 0 w 160"/>
                <a:gd name="T31" fmla="*/ 184 h 200"/>
                <a:gd name="T32" fmla="*/ 8 w 160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00">
                  <a:moveTo>
                    <a:pt x="8" y="200"/>
                  </a:moveTo>
                  <a:lnTo>
                    <a:pt x="16" y="200"/>
                  </a:lnTo>
                  <a:lnTo>
                    <a:pt x="40" y="184"/>
                  </a:lnTo>
                  <a:lnTo>
                    <a:pt x="72" y="152"/>
                  </a:lnTo>
                  <a:lnTo>
                    <a:pt x="96" y="112"/>
                  </a:lnTo>
                  <a:lnTo>
                    <a:pt x="128" y="72"/>
                  </a:lnTo>
                  <a:lnTo>
                    <a:pt x="144" y="40"/>
                  </a:lnTo>
                  <a:lnTo>
                    <a:pt x="160" y="16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24"/>
                  </a:lnTo>
                  <a:lnTo>
                    <a:pt x="88" y="48"/>
                  </a:lnTo>
                  <a:lnTo>
                    <a:pt x="64" y="88"/>
                  </a:lnTo>
                  <a:lnTo>
                    <a:pt x="32" y="128"/>
                  </a:lnTo>
                  <a:lnTo>
                    <a:pt x="16" y="160"/>
                  </a:lnTo>
                  <a:lnTo>
                    <a:pt x="0" y="184"/>
                  </a:lnTo>
                  <a:lnTo>
                    <a:pt x="8" y="200"/>
                  </a:ln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7189788" y="2319338"/>
              <a:ext cx="257175" cy="244475"/>
            </a:xfrm>
            <a:custGeom>
              <a:avLst/>
              <a:gdLst>
                <a:gd name="T0" fmla="*/ 152 w 160"/>
                <a:gd name="T1" fmla="*/ 0 h 200"/>
                <a:gd name="T2" fmla="*/ 160 w 160"/>
                <a:gd name="T3" fmla="*/ 16 h 200"/>
                <a:gd name="T4" fmla="*/ 144 w 160"/>
                <a:gd name="T5" fmla="*/ 40 h 200"/>
                <a:gd name="T6" fmla="*/ 128 w 160"/>
                <a:gd name="T7" fmla="*/ 72 h 200"/>
                <a:gd name="T8" fmla="*/ 96 w 160"/>
                <a:gd name="T9" fmla="*/ 112 h 200"/>
                <a:gd name="T10" fmla="*/ 72 w 160"/>
                <a:gd name="T11" fmla="*/ 152 h 200"/>
                <a:gd name="T12" fmla="*/ 40 w 160"/>
                <a:gd name="T13" fmla="*/ 184 h 200"/>
                <a:gd name="T14" fmla="*/ 16 w 160"/>
                <a:gd name="T15" fmla="*/ 200 h 200"/>
                <a:gd name="T16" fmla="*/ 8 w 160"/>
                <a:gd name="T17" fmla="*/ 200 h 200"/>
                <a:gd name="T18" fmla="*/ 0 w 160"/>
                <a:gd name="T19" fmla="*/ 184 h 200"/>
                <a:gd name="T20" fmla="*/ 16 w 160"/>
                <a:gd name="T21" fmla="*/ 160 h 200"/>
                <a:gd name="T22" fmla="*/ 32 w 160"/>
                <a:gd name="T23" fmla="*/ 128 h 200"/>
                <a:gd name="T24" fmla="*/ 64 w 160"/>
                <a:gd name="T25" fmla="*/ 88 h 200"/>
                <a:gd name="T26" fmla="*/ 88 w 160"/>
                <a:gd name="T27" fmla="*/ 48 h 200"/>
                <a:gd name="T28" fmla="*/ 120 w 160"/>
                <a:gd name="T29" fmla="*/ 24 h 200"/>
                <a:gd name="T30" fmla="*/ 144 w 160"/>
                <a:gd name="T31" fmla="*/ 0 h 200"/>
                <a:gd name="T32" fmla="*/ 152 w 160"/>
                <a:gd name="T3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00">
                  <a:moveTo>
                    <a:pt x="152" y="0"/>
                  </a:moveTo>
                  <a:lnTo>
                    <a:pt x="160" y="16"/>
                  </a:lnTo>
                  <a:lnTo>
                    <a:pt x="144" y="40"/>
                  </a:lnTo>
                  <a:lnTo>
                    <a:pt x="128" y="72"/>
                  </a:lnTo>
                  <a:lnTo>
                    <a:pt x="96" y="112"/>
                  </a:lnTo>
                  <a:lnTo>
                    <a:pt x="72" y="152"/>
                  </a:lnTo>
                  <a:lnTo>
                    <a:pt x="40" y="184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0" y="184"/>
                  </a:lnTo>
                  <a:lnTo>
                    <a:pt x="16" y="160"/>
                  </a:lnTo>
                  <a:lnTo>
                    <a:pt x="32" y="128"/>
                  </a:lnTo>
                  <a:lnTo>
                    <a:pt x="64" y="88"/>
                  </a:lnTo>
                  <a:lnTo>
                    <a:pt x="88" y="48"/>
                  </a:lnTo>
                  <a:lnTo>
                    <a:pt x="120" y="24"/>
                  </a:lnTo>
                  <a:lnTo>
                    <a:pt x="144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70"/>
            <p:cNvSpPr>
              <a:spLocks noChangeArrowheads="1"/>
            </p:cNvSpPr>
            <p:nvPr/>
          </p:nvSpPr>
          <p:spPr bwMode="auto">
            <a:xfrm>
              <a:off x="4892675" y="2398713"/>
              <a:ext cx="411163" cy="7461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" name="Group 75"/>
            <p:cNvGrpSpPr>
              <a:grpSpLocks/>
            </p:cNvGrpSpPr>
            <p:nvPr/>
          </p:nvGrpSpPr>
          <p:grpSpPr bwMode="auto">
            <a:xfrm>
              <a:off x="2786063" y="2181225"/>
              <a:ext cx="6172200" cy="260350"/>
              <a:chOff x="288" y="1392"/>
              <a:chExt cx="3888" cy="164"/>
            </a:xfrm>
          </p:grpSpPr>
          <p:sp>
            <p:nvSpPr>
              <p:cNvPr id="104" name="Arc 76"/>
              <p:cNvSpPr>
                <a:spLocks/>
              </p:cNvSpPr>
              <p:nvPr/>
            </p:nvSpPr>
            <p:spPr bwMode="auto">
              <a:xfrm flipH="1" flipV="1">
                <a:off x="288" y="1392"/>
                <a:ext cx="288" cy="1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rc 77"/>
              <p:cNvSpPr>
                <a:spLocks/>
              </p:cNvSpPr>
              <p:nvPr/>
            </p:nvSpPr>
            <p:spPr bwMode="auto">
              <a:xfrm flipV="1">
                <a:off x="3888" y="1392"/>
                <a:ext cx="288" cy="1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78"/>
            <p:cNvGrpSpPr>
              <a:grpSpLocks/>
            </p:cNvGrpSpPr>
            <p:nvPr/>
          </p:nvGrpSpPr>
          <p:grpSpPr bwMode="auto">
            <a:xfrm flipV="1">
              <a:off x="2786063" y="1909763"/>
              <a:ext cx="6172200" cy="260350"/>
              <a:chOff x="288" y="1392"/>
              <a:chExt cx="3888" cy="164"/>
            </a:xfrm>
          </p:grpSpPr>
          <p:sp>
            <p:nvSpPr>
              <p:cNvPr id="102" name="Arc 79"/>
              <p:cNvSpPr>
                <a:spLocks/>
              </p:cNvSpPr>
              <p:nvPr/>
            </p:nvSpPr>
            <p:spPr bwMode="auto">
              <a:xfrm flipH="1" flipV="1">
                <a:off x="288" y="1392"/>
                <a:ext cx="288" cy="1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rc 80"/>
              <p:cNvSpPr>
                <a:spLocks/>
              </p:cNvSpPr>
              <p:nvPr/>
            </p:nvSpPr>
            <p:spPr bwMode="auto">
              <a:xfrm flipV="1">
                <a:off x="3888" y="1392"/>
                <a:ext cx="288" cy="1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Line 81"/>
            <p:cNvSpPr>
              <a:spLocks noChangeShapeType="1"/>
            </p:cNvSpPr>
            <p:nvPr/>
          </p:nvSpPr>
          <p:spPr bwMode="auto">
            <a:xfrm>
              <a:off x="3243263" y="1909763"/>
              <a:ext cx="5257800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3713163" y="2474913"/>
              <a:ext cx="336550" cy="2286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 flipV="1">
              <a:off x="4105275" y="2279650"/>
              <a:ext cx="268288" cy="17303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 flipV="1">
              <a:off x="4895850" y="2257425"/>
              <a:ext cx="293688" cy="1746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5308600" y="2454275"/>
              <a:ext cx="217488" cy="17303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6480175" y="2452688"/>
              <a:ext cx="336550" cy="18573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" name="Line 99"/>
            <p:cNvSpPr>
              <a:spLocks noChangeShapeType="1"/>
            </p:cNvSpPr>
            <p:nvPr/>
          </p:nvSpPr>
          <p:spPr bwMode="auto">
            <a:xfrm flipV="1">
              <a:off x="6870700" y="2268538"/>
              <a:ext cx="250825" cy="1635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" name="Rectangle 52"/>
            <p:cNvSpPr>
              <a:spLocks noChangeArrowheads="1"/>
            </p:cNvSpPr>
            <p:nvPr/>
          </p:nvSpPr>
          <p:spPr bwMode="auto">
            <a:xfrm>
              <a:off x="7649369" y="2251075"/>
              <a:ext cx="604838" cy="381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57"/>
            <p:cNvSpPr>
              <a:spLocks noChangeArrowheads="1"/>
            </p:cNvSpPr>
            <p:nvPr/>
          </p:nvSpPr>
          <p:spPr bwMode="auto">
            <a:xfrm>
              <a:off x="7130674" y="1997611"/>
              <a:ext cx="152717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" pitchFamily="18" charset="0"/>
                  <a:cs typeface="Times" pitchFamily="18" charset="0"/>
                </a:rPr>
                <a:t>RF deflecting </a:t>
              </a:r>
              <a:r>
                <a:rPr lang="en-US" altLang="en-US" sz="1200" b="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" pitchFamily="18" charset="0"/>
                  <a:cs typeface="Times" pitchFamily="18" charset="0"/>
                </a:rPr>
                <a:t>cavity</a:t>
              </a:r>
              <a:endParaRPr lang="en-US" altLang="en-US" sz="12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18" charset="0"/>
                <a:cs typeface="Times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18111" y="2160875"/>
              <a:ext cx="999242" cy="131221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218111" y="2629522"/>
              <a:ext cx="999242" cy="131221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528010" cy="21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26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Short pulse performance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4677998"/>
              </p:ext>
            </p:extLst>
          </p:nvPr>
        </p:nvGraphicFramePr>
        <p:xfrm>
          <a:off x="457200" y="1066800"/>
          <a:ext cx="8686800" cy="46952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55471"/>
                <a:gridCol w="1224643"/>
                <a:gridCol w="1387929"/>
                <a:gridCol w="1285762"/>
                <a:gridCol w="1832995"/>
              </a:tblGrid>
              <a:tr h="1488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Short pulse mode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Pulse length (</a:t>
                      </a:r>
                      <a:r>
                        <a:rPr lang="en-US" sz="1800" dirty="0" err="1">
                          <a:effectLst/>
                        </a:rPr>
                        <a:t>ps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fwhm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Camshaft bunch charge (</a:t>
                      </a:r>
                      <a:r>
                        <a:rPr lang="en-US" sz="1800" dirty="0" err="1">
                          <a:effectLst/>
                        </a:rPr>
                        <a:t>nC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Repetition rate (MHz)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Camshaft 8 </a:t>
                      </a:r>
                      <a:r>
                        <a:rPr lang="en-US" sz="1600" dirty="0" err="1">
                          <a:effectLst/>
                        </a:rPr>
                        <a:t>keV</a:t>
                      </a:r>
                      <a:r>
                        <a:rPr lang="en-US" sz="1600" dirty="0">
                          <a:effectLst/>
                        </a:rPr>
                        <a:t> average flux</a:t>
                      </a:r>
                      <a:r>
                        <a:rPr lang="en-US" sz="1600" baseline="30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</a:rPr>
                        <a:t>11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g/s/0.1%BW)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 lattice, camshaft 13 mA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Low-α, α/20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0.27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 lattice, w/ SRF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12.8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Ten-turn circulation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One-turn circulation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0.085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0.16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Crab cavity, large slice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7.1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Crab cavity, small slice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5988533"/>
            <a:ext cx="8458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SPEAR3 BL12-2 is assumed for flux calculation (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  <a:cs typeface="Times New Roman" pitchFamily="18" charset="0"/>
              </a:rPr>
              <a:t>λ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=22mm, 67 periods,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</a:t>
            </a:r>
            <a:r>
              <a:rPr kumimoji="0" lang="en-US" altLang="zh-CN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max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=2.17).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Assuming beam power of 76.8 kW from LCLS-II.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Charge given for slice from a 15.6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nC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bunch with slitting. 1 MV deflecting voltage per cavity system is assumed.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506482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990600"/>
            <a:ext cx="838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503082" cy="457201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0"/>
            <a:ext cx="8250238" cy="752475"/>
          </a:xfrm>
        </p:spPr>
        <p:txBody>
          <a:bodyPr/>
          <a:lstStyle/>
          <a:p>
            <a:r>
              <a:rPr lang="en-CA" sz="3200" dirty="0"/>
              <a:t>Crab </a:t>
            </a:r>
            <a:r>
              <a:rPr lang="en-CA" sz="3200" dirty="0" smtClean="0"/>
              <a:t>cavities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40842"/>
            <a:ext cx="4433811" cy="6451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/>
              <a:t>Elliptical </a:t>
            </a:r>
            <a:r>
              <a:rPr lang="en-US" b="1" dirty="0"/>
              <a:t>cavity </a:t>
            </a:r>
            <a:r>
              <a:rPr lang="en-US" sz="1800" dirty="0"/>
              <a:t>(</a:t>
            </a:r>
            <a:r>
              <a:rPr lang="en-US" sz="1800" dirty="0" err="1"/>
              <a:t>JLab</a:t>
            </a:r>
            <a:r>
              <a:rPr lang="en-US" sz="1800" dirty="0"/>
              <a:t>/ANL)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21" y="2116720"/>
            <a:ext cx="3138279" cy="169328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10189" y="1668916"/>
            <a:ext cx="4433811" cy="6451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err="1" smtClean="0"/>
              <a:t>QMiR</a:t>
            </a:r>
            <a:r>
              <a:rPr lang="en-US" b="1" dirty="0" smtClean="0"/>
              <a:t> </a:t>
            </a:r>
            <a:r>
              <a:rPr lang="en-US" b="1" dirty="0"/>
              <a:t>cavity </a:t>
            </a:r>
            <a:r>
              <a:rPr lang="en-US" sz="1800" dirty="0"/>
              <a:t>(FNAL/ANL)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352801" cy="149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92" y="5204204"/>
            <a:ext cx="3215868" cy="15775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5038133"/>
            <a:ext cx="3810000" cy="1438867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4038600"/>
            <a:ext cx="8656482" cy="3658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/>
              <a:t>Normal conducting, 13-cell </a:t>
            </a:r>
            <a:r>
              <a:rPr lang="en-US" sz="2000" b="1" dirty="0"/>
              <a:t>cavity with LOM, HOM couplers </a:t>
            </a:r>
            <a:r>
              <a:rPr lang="en-US" sz="2000" dirty="0"/>
              <a:t>(Z. Li, SLAC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Less expensive than superconducting</a:t>
            </a:r>
          </a:p>
          <a:p>
            <a:r>
              <a:rPr lang="en-US" sz="2000" dirty="0" smtClean="0"/>
              <a:t>Design progressing well</a:t>
            </a:r>
            <a:endParaRPr lang="en-US" sz="2000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656482" cy="3658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b="1" dirty="0" smtClean="0"/>
              <a:t>Superconducting crab cavities developed for APS-SPX project:</a:t>
            </a:r>
            <a:endParaRPr lang="en-US" sz="22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39624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0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903"/>
            <a:ext cx="503082" cy="441098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1822" y="5803"/>
            <a:ext cx="8103570" cy="753033"/>
          </a:xfrm>
        </p:spPr>
        <p:txBody>
          <a:bodyPr/>
          <a:lstStyle/>
          <a:p>
            <a:r>
              <a:rPr lang="en-CA" dirty="0" smtClean="0"/>
              <a:t>Investigation of 2FCC performance</a:t>
            </a:r>
            <a:endParaRPr lang="en-CA" sz="180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0548" y="1303249"/>
            <a:ext cx="9060876" cy="402261"/>
          </a:xfrm>
        </p:spPr>
        <p:txBody>
          <a:bodyPr>
            <a:normAutofit/>
          </a:bodyPr>
          <a:lstStyle/>
          <a:p>
            <a:pPr marL="225425" algn="ctr">
              <a:spcAft>
                <a:spcPts val="900"/>
              </a:spcAft>
            </a:pPr>
            <a:r>
              <a:rPr lang="en-US" sz="2000" b="1" dirty="0" smtClean="0"/>
              <a:t>Draft white paper completed January 2017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0" y="1952473"/>
            <a:ext cx="3520726" cy="2922916"/>
            <a:chOff x="6171680" y="1327505"/>
            <a:chExt cx="2599886" cy="2158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67954"/>
            <a:stretch/>
          </p:blipFill>
          <p:spPr>
            <a:xfrm>
              <a:off x="7623428" y="1327505"/>
              <a:ext cx="1148138" cy="2158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6134" r="36933"/>
            <a:stretch/>
          </p:blipFill>
          <p:spPr>
            <a:xfrm>
              <a:off x="6678206" y="1327505"/>
              <a:ext cx="1323226" cy="21584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76686"/>
            <a:stretch/>
          </p:blipFill>
          <p:spPr>
            <a:xfrm>
              <a:off x="6171680" y="1327505"/>
              <a:ext cx="835295" cy="215843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96942" y="1600200"/>
            <a:ext cx="629573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Generation of Short Pulses in SPEAR3 with Two-Frequency Crab Cavities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900" b="1" dirty="0" smtClean="0"/>
              <a:t>1. Summary</a:t>
            </a:r>
            <a:endParaRPr lang="en-US" sz="900" dirty="0"/>
          </a:p>
          <a:p>
            <a:pPr lvl="0">
              <a:spcAft>
                <a:spcPts val="600"/>
              </a:spcAft>
            </a:pPr>
            <a:r>
              <a:rPr lang="en-US" sz="900" b="1" dirty="0" smtClean="0"/>
              <a:t>2. Single </a:t>
            </a:r>
            <a:r>
              <a:rPr lang="en-US" sz="900" b="1" dirty="0"/>
              <a:t>particle dynamics and performance prediction</a:t>
            </a:r>
            <a:endParaRPr lang="en-US" sz="900" dirty="0"/>
          </a:p>
          <a:p>
            <a:pPr marL="225425"/>
            <a:r>
              <a:rPr lang="en-US" sz="700" b="1" dirty="0"/>
              <a:t>2.1  Equilibrium distribution for tilted bunch and Short pulse performance</a:t>
            </a:r>
            <a:endParaRPr lang="en-US" sz="700" dirty="0"/>
          </a:p>
          <a:p>
            <a:pPr marL="225425"/>
            <a:r>
              <a:rPr lang="en-US" sz="700" b="1" dirty="0"/>
              <a:t>2.2  Crab cavity configuration for cancellation</a:t>
            </a:r>
            <a:endParaRPr lang="en-US" sz="700" dirty="0"/>
          </a:p>
          <a:p>
            <a:pPr marL="225425"/>
            <a:r>
              <a:rPr lang="en-US" sz="700" b="1" dirty="0"/>
              <a:t>2.3  Choice of lattice</a:t>
            </a:r>
            <a:endParaRPr lang="en-US" sz="700" dirty="0"/>
          </a:p>
          <a:p>
            <a:pPr marL="225425"/>
            <a:r>
              <a:rPr lang="en-US" sz="700" b="1" dirty="0"/>
              <a:t>2.4  Choice of crab cavity parameters</a:t>
            </a:r>
            <a:endParaRPr lang="en-US" sz="700" dirty="0"/>
          </a:p>
          <a:p>
            <a:pPr marL="225425"/>
            <a:r>
              <a:rPr lang="en-US" sz="700" b="1" dirty="0"/>
              <a:t>2.5  Effect of bunch train gap transient </a:t>
            </a:r>
            <a:endParaRPr lang="en-US" sz="700" dirty="0"/>
          </a:p>
          <a:p>
            <a:pPr marL="225425"/>
            <a:r>
              <a:rPr lang="en-US" sz="700" b="1" dirty="0"/>
              <a:t>2.6  RF phase noise tolerance </a:t>
            </a:r>
            <a:endParaRPr lang="en-US" sz="700" dirty="0"/>
          </a:p>
          <a:p>
            <a:pPr marL="225425"/>
            <a:r>
              <a:rPr lang="en-US" sz="700" b="1" dirty="0"/>
              <a:t>2.7  Injection into tilted bunch</a:t>
            </a:r>
            <a:endParaRPr lang="en-US" sz="700" dirty="0"/>
          </a:p>
          <a:p>
            <a:pPr marL="225425"/>
            <a:r>
              <a:rPr lang="en-US" sz="700" b="1" dirty="0"/>
              <a:t>2.8  </a:t>
            </a:r>
            <a:r>
              <a:rPr lang="en-US" sz="700" b="1" dirty="0" err="1"/>
              <a:t>Touschek</a:t>
            </a:r>
            <a:r>
              <a:rPr lang="en-US" sz="700" b="1" dirty="0"/>
              <a:t> lifetime</a:t>
            </a:r>
            <a:endParaRPr lang="en-US" sz="700" dirty="0"/>
          </a:p>
          <a:p>
            <a:pPr marL="225425"/>
            <a:r>
              <a:rPr lang="en-US" sz="700" b="1" dirty="0"/>
              <a:t>2.9 Crab cavity transverse field requirements </a:t>
            </a:r>
            <a:endParaRPr lang="en-US" sz="700" dirty="0"/>
          </a:p>
          <a:p>
            <a:pPr marL="225425"/>
            <a:r>
              <a:rPr lang="en-US" sz="700" b="1" dirty="0"/>
              <a:t>2.10 Short pulse-picking</a:t>
            </a:r>
            <a:endParaRPr lang="en-US" sz="700" dirty="0"/>
          </a:p>
          <a:p>
            <a:pPr marL="225425">
              <a:spcAft>
                <a:spcPts val="600"/>
              </a:spcAft>
            </a:pPr>
            <a:r>
              <a:rPr lang="en-US" sz="700" b="1" dirty="0"/>
              <a:t>2.11 Expected short pulse performance</a:t>
            </a:r>
            <a:endParaRPr lang="en-US" sz="1000" dirty="0"/>
          </a:p>
          <a:p>
            <a:pPr lvl="0">
              <a:spcAft>
                <a:spcPts val="600"/>
              </a:spcAft>
            </a:pPr>
            <a:r>
              <a:rPr lang="en-US" sz="900" b="1" dirty="0" smtClean="0"/>
              <a:t>3. X-ray </a:t>
            </a:r>
            <a:r>
              <a:rPr lang="en-US" sz="900" b="1" dirty="0"/>
              <a:t>optics</a:t>
            </a:r>
            <a:endParaRPr lang="en-US" sz="900" dirty="0"/>
          </a:p>
          <a:p>
            <a:pPr marL="225425"/>
            <a:r>
              <a:rPr lang="en-US" sz="700" b="1" dirty="0"/>
              <a:t>3.1 Representative beamline performance using slits for pulse duration control</a:t>
            </a:r>
            <a:endParaRPr lang="en-US" sz="700" dirty="0"/>
          </a:p>
          <a:p>
            <a:pPr marL="225425"/>
            <a:r>
              <a:rPr lang="en-US" sz="700" b="1" dirty="0"/>
              <a:t>3.2 Asymmetrically cut Bragg </a:t>
            </a:r>
            <a:r>
              <a:rPr lang="en-US" sz="700" b="1" dirty="0" err="1"/>
              <a:t>monochromator</a:t>
            </a:r>
            <a:r>
              <a:rPr lang="en-US" sz="700" b="1" dirty="0"/>
              <a:t> crystals for pulse compression</a:t>
            </a:r>
            <a:endParaRPr lang="en-US" sz="700" dirty="0"/>
          </a:p>
          <a:p>
            <a:pPr lvl="0">
              <a:spcAft>
                <a:spcPts val="600"/>
              </a:spcAft>
            </a:pPr>
            <a:r>
              <a:rPr lang="en-US" sz="900" b="1" dirty="0" smtClean="0"/>
              <a:t>4. Crab </a:t>
            </a:r>
            <a:r>
              <a:rPr lang="en-US" sz="900" b="1" dirty="0"/>
              <a:t>cavity system </a:t>
            </a:r>
            <a:endParaRPr lang="en-US" sz="900" dirty="0"/>
          </a:p>
          <a:p>
            <a:pPr marL="225425"/>
            <a:r>
              <a:rPr lang="en-US" sz="700" b="1" dirty="0"/>
              <a:t>4.1  Introduction</a:t>
            </a:r>
            <a:endParaRPr lang="en-US" sz="700" dirty="0"/>
          </a:p>
          <a:p>
            <a:pPr marL="225425"/>
            <a:r>
              <a:rPr lang="en-US" sz="700" b="1" dirty="0"/>
              <a:t>4.2  Design parameters</a:t>
            </a:r>
            <a:endParaRPr lang="en-US" sz="700" dirty="0"/>
          </a:p>
          <a:p>
            <a:pPr marL="225425">
              <a:spcAft>
                <a:spcPts val="600"/>
              </a:spcAft>
            </a:pPr>
            <a:r>
              <a:rPr lang="en-US" sz="700" b="1" dirty="0"/>
              <a:t>4.3  Crab cavity options</a:t>
            </a:r>
            <a:endParaRPr lang="en-US" sz="700" dirty="0"/>
          </a:p>
          <a:p>
            <a:pPr lvl="0">
              <a:spcAft>
                <a:spcPts val="600"/>
              </a:spcAft>
            </a:pPr>
            <a:r>
              <a:rPr lang="en-US" sz="900" b="1" dirty="0" smtClean="0"/>
              <a:t>5. Collective </a:t>
            </a:r>
            <a:r>
              <a:rPr lang="en-US" sz="900" b="1" dirty="0"/>
              <a:t>effects </a:t>
            </a:r>
            <a:endParaRPr lang="en-US" sz="900" dirty="0"/>
          </a:p>
          <a:p>
            <a:pPr marL="225425"/>
            <a:r>
              <a:rPr lang="en-US" sz="700" b="1" dirty="0"/>
              <a:t>5.1  Heating from monopole modes</a:t>
            </a:r>
            <a:endParaRPr lang="en-US" sz="700" dirty="0"/>
          </a:p>
          <a:p>
            <a:pPr marL="225425"/>
            <a:r>
              <a:rPr lang="en-US" sz="700" b="1" dirty="0"/>
              <a:t>5.2  Longitudinal coupled bunch instability threshold</a:t>
            </a:r>
            <a:endParaRPr lang="en-US" sz="700" dirty="0"/>
          </a:p>
          <a:p>
            <a:pPr marL="225425"/>
            <a:r>
              <a:rPr lang="en-US" sz="700" b="1" dirty="0"/>
              <a:t>5.3  Transverse coupled bunch instability threshold </a:t>
            </a:r>
            <a:endParaRPr lang="en-US" sz="700" dirty="0"/>
          </a:p>
          <a:p>
            <a:pPr marL="225425">
              <a:spcAft>
                <a:spcPts val="600"/>
              </a:spcAft>
            </a:pPr>
            <a:r>
              <a:rPr lang="en-US" sz="700" b="1" dirty="0"/>
              <a:t>5.4  Transverse impedance and TMCI threshold</a:t>
            </a:r>
            <a:endParaRPr lang="en-US" sz="700" dirty="0"/>
          </a:p>
          <a:p>
            <a:pPr lvl="0">
              <a:spcAft>
                <a:spcPts val="600"/>
              </a:spcAft>
            </a:pPr>
            <a:r>
              <a:rPr lang="en-US" sz="900" b="1" dirty="0" smtClean="0"/>
              <a:t>6. Operational </a:t>
            </a:r>
            <a:r>
              <a:rPr lang="en-US" sz="900" b="1" dirty="0"/>
              <a:t>implications   </a:t>
            </a:r>
            <a:endParaRPr lang="en-US" sz="900" dirty="0"/>
          </a:p>
          <a:p>
            <a:pPr lvl="0">
              <a:spcAft>
                <a:spcPts val="600"/>
              </a:spcAft>
            </a:pPr>
            <a:r>
              <a:rPr lang="en-US" sz="900" b="1" dirty="0" smtClean="0"/>
              <a:t>7. R&amp;D </a:t>
            </a:r>
            <a:r>
              <a:rPr lang="en-US" sz="900" b="1" dirty="0"/>
              <a:t>and future </a:t>
            </a:r>
            <a:r>
              <a:rPr lang="en-US" sz="900" b="1" dirty="0" smtClean="0"/>
              <a:t>studies</a:t>
            </a:r>
            <a:endParaRPr lang="en-US" sz="900" dirty="0"/>
          </a:p>
          <a:p>
            <a:pPr>
              <a:spcAft>
                <a:spcPts val="600"/>
              </a:spcAft>
            </a:pPr>
            <a:r>
              <a:rPr lang="en-US" sz="900" b="1" dirty="0" smtClean="0"/>
              <a:t>8. Appendices</a:t>
            </a:r>
            <a:endParaRPr lang="en-US" sz="900" dirty="0"/>
          </a:p>
          <a:p>
            <a:pPr marL="225425"/>
            <a:r>
              <a:rPr lang="en-US" sz="700" b="1" dirty="0" smtClean="0"/>
              <a:t>A.1 </a:t>
            </a:r>
            <a:r>
              <a:rPr lang="en-US" sz="700" b="1" dirty="0"/>
              <a:t>Summary of short bunch methods for SPEAR3</a:t>
            </a:r>
            <a:endParaRPr lang="en-US" sz="700" dirty="0"/>
          </a:p>
          <a:p>
            <a:pPr marL="225425"/>
            <a:r>
              <a:rPr lang="en-US" sz="700" b="1" dirty="0" smtClean="0"/>
              <a:t>A.2 </a:t>
            </a:r>
            <a:r>
              <a:rPr lang="en-US" sz="700" b="1" dirty="0"/>
              <a:t>SLAC normal conducting cavity design</a:t>
            </a:r>
            <a:endParaRPr lang="en-US" sz="700" dirty="0"/>
          </a:p>
          <a:p>
            <a:pPr marL="225425"/>
            <a:r>
              <a:rPr lang="en-US" sz="700" b="1" dirty="0" smtClean="0"/>
              <a:t>A.4 </a:t>
            </a:r>
            <a:r>
              <a:rPr lang="en-US" sz="700" b="1" dirty="0"/>
              <a:t>Operational information for the superconducting cavity cryogenic system</a:t>
            </a:r>
            <a:endParaRPr lang="en-US" sz="700" dirty="0"/>
          </a:p>
        </p:txBody>
      </p:sp>
      <p:sp>
        <p:nvSpPr>
          <p:cNvPr id="2" name="Rectangle 1"/>
          <p:cNvSpPr/>
          <p:nvPr/>
        </p:nvSpPr>
        <p:spPr>
          <a:xfrm>
            <a:off x="2895600" y="487795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n April 19 SSRL will have committee </a:t>
            </a:r>
            <a:r>
              <a:rPr lang="en-US" b="1" dirty="0" smtClean="0">
                <a:solidFill>
                  <a:schemeClr val="bg2"/>
                </a:solidFill>
              </a:rPr>
              <a:t>assess </a:t>
            </a:r>
            <a:r>
              <a:rPr lang="en-US" b="1" dirty="0">
                <a:solidFill>
                  <a:schemeClr val="bg2"/>
                </a:solidFill>
              </a:rPr>
              <a:t>the status </a:t>
            </a:r>
            <a:r>
              <a:rPr lang="en-US" dirty="0">
                <a:solidFill>
                  <a:schemeClr val="bg2"/>
                </a:solidFill>
              </a:rPr>
              <a:t>of the concept and preliminary design for </a:t>
            </a:r>
            <a:r>
              <a:rPr lang="en-US" dirty="0" smtClean="0">
                <a:solidFill>
                  <a:schemeClr val="bg2"/>
                </a:solidFill>
              </a:rPr>
              <a:t>2FCC </a:t>
            </a:r>
            <a:r>
              <a:rPr lang="en-US" dirty="0">
                <a:solidFill>
                  <a:schemeClr val="bg2"/>
                </a:solidFill>
              </a:rPr>
              <a:t>approach to producing short photon pulses in </a:t>
            </a:r>
            <a:r>
              <a:rPr lang="en-US" dirty="0" smtClean="0">
                <a:solidFill>
                  <a:schemeClr val="bg2"/>
                </a:solidFill>
              </a:rPr>
              <a:t>SPEAR3.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2895600"/>
            <a:ext cx="990600" cy="304800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29400" y="2667000"/>
            <a:ext cx="990600" cy="304800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15000" y="2895600"/>
            <a:ext cx="609600" cy="304800"/>
          </a:xfrm>
          <a:prstGeom prst="roundRect">
            <a:avLst/>
          </a:prstGeom>
          <a:solidFill>
            <a:srgbClr val="FFFF00">
              <a:alpha val="2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06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59078"/>
            <a:ext cx="8108950" cy="506552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SPEAR3 performance is highly reliable despite a very tight budget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Given geometric constraints, an ultra-low emittance lattice is not competitive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Timing mode development a priority for future performance </a:t>
            </a:r>
            <a:r>
              <a:rPr lang="en-US" dirty="0" smtClean="0"/>
              <a:t>upgrades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Multi-bunch feedback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Pseudo single bunch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Resonant crabbing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2-frequency crab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8BC3E9-A96F-4210-843C-F7D51030A8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SSRL Accelerator Complex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493837"/>
            <a:ext cx="441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Linac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120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MeV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Thermionic RF gun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2856 MHz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Commissioned 1990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Booster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GeV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10 Hz resonant circuit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358 MHz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Commissioned 1990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</a:rPr>
              <a:t>Inject every 5 minutes (by the clock)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SPEAR3 Ring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GeV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500 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/>
              <a:t>5 minute top-off, 1% current stability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476 MHz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10 nm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emittance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Commissioned 2004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29200" y="1447801"/>
            <a:ext cx="3740963" cy="4876799"/>
            <a:chOff x="317" y="272"/>
            <a:chExt cx="3189" cy="4251"/>
          </a:xfrm>
        </p:grpSpPr>
        <p:pic>
          <p:nvPicPr>
            <p:cNvPr id="9" name="Picture 5" descr="SSRLsite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7" y="272"/>
              <a:ext cx="3189" cy="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512" y="862"/>
              <a:ext cx="2779" cy="2867"/>
              <a:chOff x="512" y="862"/>
              <a:chExt cx="2779" cy="2867"/>
            </a:xfrm>
          </p:grpSpPr>
          <p:sp>
            <p:nvSpPr>
              <p:cNvPr id="11" name="Line 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36" y="2769"/>
                <a:ext cx="52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22" y="2494"/>
                <a:ext cx="314" cy="2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422" y="2383"/>
                <a:ext cx="0" cy="11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071" y="2226"/>
                <a:ext cx="105" cy="108"/>
              </a:xfrm>
              <a:prstGeom prst="rect">
                <a:avLst/>
              </a:prstGeom>
              <a:solidFill>
                <a:srgbClr val="00CC99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749" y="862"/>
                <a:ext cx="105" cy="108"/>
              </a:xfrm>
              <a:prstGeom prst="rect">
                <a:avLst/>
              </a:prstGeom>
              <a:solidFill>
                <a:srgbClr val="00CC99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884" y="2109"/>
                <a:ext cx="209" cy="108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235" y="1566"/>
                <a:ext cx="575" cy="320"/>
              </a:xfrm>
              <a:prstGeom prst="rect">
                <a:avLst/>
              </a:prstGeom>
              <a:solidFill>
                <a:srgbClr val="33996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231" y="1243"/>
                <a:ext cx="575" cy="320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924" y="2121"/>
                <a:ext cx="143" cy="98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RF</a:t>
                </a:r>
              </a:p>
            </p:txBody>
          </p:sp>
          <p:sp>
            <p:nvSpPr>
              <p:cNvPr id="20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2164" y="2014"/>
                <a:ext cx="621" cy="12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B132-102</a:t>
                </a:r>
              </a:p>
            </p:txBody>
          </p:sp>
          <p:sp>
            <p:nvSpPr>
              <p:cNvPr id="21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2141" y="2069"/>
                <a:ext cx="26" cy="1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1389" y="1071"/>
                <a:ext cx="487" cy="12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B116-101</a:t>
                </a:r>
              </a:p>
            </p:txBody>
          </p:sp>
          <p:sp>
            <p:nvSpPr>
              <p:cNvPr id="23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762" y="993"/>
                <a:ext cx="27" cy="1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226" y="1268"/>
                <a:ext cx="650" cy="24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B117</a:t>
                </a:r>
              </a:p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control room</a:t>
                </a:r>
              </a:p>
            </p:txBody>
          </p:sp>
          <p:sp>
            <p:nvSpPr>
              <p:cNvPr id="25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1161" y="1625"/>
                <a:ext cx="715" cy="24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B118</a:t>
                </a:r>
              </a:p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power supplies</a:t>
                </a:r>
              </a:p>
            </p:txBody>
          </p:sp>
          <p:sp>
            <p:nvSpPr>
              <p:cNvPr id="26" name="Rectangle 22"/>
              <p:cNvSpPr>
                <a:spLocks noChangeAspect="1" noChangeArrowheads="1"/>
              </p:cNvSpPr>
              <p:nvPr/>
            </p:nvSpPr>
            <p:spPr bwMode="auto">
              <a:xfrm rot="1014923">
                <a:off x="739" y="1598"/>
                <a:ext cx="183" cy="108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512" y="1858"/>
                <a:ext cx="301" cy="24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SLM room</a:t>
                </a:r>
              </a:p>
            </p:txBody>
          </p:sp>
          <p:sp>
            <p:nvSpPr>
              <p:cNvPr id="28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782" y="1714"/>
                <a:ext cx="22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1960" y="1860"/>
                <a:ext cx="501" cy="12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B132-101</a:t>
                </a:r>
              </a:p>
            </p:txBody>
          </p:sp>
          <p:sp>
            <p:nvSpPr>
              <p:cNvPr id="30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2064" y="1956"/>
                <a:ext cx="26" cy="1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713" y="1057"/>
                <a:ext cx="239" cy="98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B120</a:t>
                </a:r>
              </a:p>
            </p:txBody>
          </p:sp>
          <p:sp>
            <p:nvSpPr>
              <p:cNvPr id="32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3053" y="1495"/>
                <a:ext cx="238" cy="97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B131</a:t>
                </a:r>
              </a:p>
            </p:txBody>
          </p:sp>
          <p:sp>
            <p:nvSpPr>
              <p:cNvPr id="33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1648" y="2587"/>
                <a:ext cx="241" cy="98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B130</a:t>
                </a:r>
              </a:p>
            </p:txBody>
          </p:sp>
          <p:sp>
            <p:nvSpPr>
              <p:cNvPr id="34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660" y="3434"/>
                <a:ext cx="501" cy="29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1100" b="1" dirty="0">
                    <a:solidFill>
                      <a:srgbClr val="0000CC"/>
                    </a:solidFill>
                  </a:rPr>
                  <a:t>3 </a:t>
                </a:r>
                <a:r>
                  <a:rPr lang="en-US" sz="1100" b="1" dirty="0" err="1">
                    <a:solidFill>
                      <a:srgbClr val="0000CC"/>
                    </a:solidFill>
                  </a:rPr>
                  <a:t>GeV</a:t>
                </a:r>
                <a:endParaRPr lang="en-US" sz="1100" b="1" dirty="0">
                  <a:solidFill>
                    <a:srgbClr val="0000CC"/>
                  </a:solidFill>
                </a:endParaRPr>
              </a:p>
              <a:p>
                <a:pPr algn="ctr" defTabSz="1019175" eaLnBrk="0" hangingPunct="0"/>
                <a:r>
                  <a:rPr lang="en-US" sz="1100" b="1" dirty="0">
                    <a:solidFill>
                      <a:srgbClr val="0000CC"/>
                    </a:solidFill>
                  </a:rPr>
                  <a:t>Booster</a:t>
                </a:r>
              </a:p>
            </p:txBody>
          </p:sp>
          <p:sp>
            <p:nvSpPr>
              <p:cNvPr id="35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2013" y="2994"/>
                <a:ext cx="416" cy="19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120 MeV linac</a:t>
                </a:r>
              </a:p>
            </p:txBody>
          </p:sp>
          <p:sp>
            <p:nvSpPr>
              <p:cNvPr id="3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1804" y="3097"/>
                <a:ext cx="260" cy="14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36" y="3460"/>
                <a:ext cx="239" cy="98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B140</a:t>
                </a:r>
              </a:p>
            </p:txBody>
          </p:sp>
          <p:sp>
            <p:nvSpPr>
              <p:cNvPr id="38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910" y="2846"/>
                <a:ext cx="237" cy="98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LTB</a:t>
                </a:r>
              </a:p>
            </p:txBody>
          </p:sp>
          <p:sp>
            <p:nvSpPr>
              <p:cNvPr id="39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1804" y="2952"/>
                <a:ext cx="156" cy="14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888" y="2483"/>
                <a:ext cx="240" cy="97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>
                    <a:solidFill>
                      <a:srgbClr val="0000CC"/>
                    </a:solidFill>
                  </a:rPr>
                  <a:t>BTS</a:t>
                </a:r>
              </a:p>
            </p:txBody>
          </p:sp>
          <p:sp>
            <p:nvSpPr>
              <p:cNvPr id="41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1129" y="2515"/>
                <a:ext cx="15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2006" y="1306"/>
                <a:ext cx="325" cy="24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019175" eaLnBrk="0" hangingPunct="0"/>
                <a:r>
                  <a:rPr lang="en-US" sz="900" b="1" dirty="0">
                    <a:solidFill>
                      <a:srgbClr val="0000CC"/>
                    </a:solidFill>
                  </a:rPr>
                  <a:t>RF HVPS</a:t>
                </a:r>
              </a:p>
            </p:txBody>
          </p:sp>
        </p:grpSp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SPEAR3 Operations Statistics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33075"/>
              </p:ext>
            </p:extLst>
          </p:nvPr>
        </p:nvGraphicFramePr>
        <p:xfrm>
          <a:off x="204355" y="990600"/>
          <a:ext cx="81534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Beam Delivered </a:t>
                      </a:r>
                      <a:r>
                        <a:rPr lang="en-US" sz="2200" baseline="0" dirty="0" smtClean="0"/>
                        <a:t>(h</a:t>
                      </a:r>
                      <a:r>
                        <a:rPr lang="en-US" sz="2200" dirty="0" smtClean="0"/>
                        <a:t>ours)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Uptime</a:t>
                      </a:r>
                    </a:p>
                    <a:p>
                      <a:pPr algn="ctr"/>
                      <a:r>
                        <a:rPr lang="en-US" sz="2200" dirty="0" smtClean="0"/>
                        <a:t>(%)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MTBF (hours)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MTTR (hours)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4892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97.5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193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4.9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4925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94.9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4.7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5176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98.4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5160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98.1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1.5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5162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96.8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1.3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4774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98.4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28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4870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95.5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2.3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FY09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5179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99.0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0.8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FY08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5027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97.1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1.1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AVERAGE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5018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97.3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88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2.0</a:t>
                      </a:r>
                      <a:endParaRPr 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081641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Power Outage and Injector RF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795641"/>
            <a:ext cx="3031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Vacuum and Injector Transformer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Operations Statistics (since top-off)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95296"/>
              </p:ext>
            </p:extLst>
          </p:nvPr>
        </p:nvGraphicFramePr>
        <p:xfrm>
          <a:off x="685798" y="1600200"/>
          <a:ext cx="731520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659"/>
                <a:gridCol w="1678143"/>
                <a:gridCol w="1695700"/>
                <a:gridCol w="1695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Uptime</a:t>
                      </a:r>
                    </a:p>
                    <a:p>
                      <a:pPr algn="ctr"/>
                      <a:r>
                        <a:rPr lang="en-US" sz="2200" dirty="0" smtClean="0"/>
                        <a:t>(%)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MTBF (hours)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MTTR (hours)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0.6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2.5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99.0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0.8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98.1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1.6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97.5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4.1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97.5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29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0.5</a:t>
                      </a:r>
                      <a:endParaRPr lang="en-US" sz="2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98.1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91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1.7</a:t>
                      </a:r>
                      <a:endParaRPr 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5167"/>
            <a:ext cx="8103570" cy="753033"/>
          </a:xfrm>
        </p:spPr>
        <p:txBody>
          <a:bodyPr/>
          <a:lstStyle/>
          <a:p>
            <a:r>
              <a:rPr lang="en-US" sz="3200" dirty="0" smtClean="0"/>
              <a:t>Operations Challenges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617"/>
            <a:ext cx="2974554" cy="2443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40957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10200" y="1600200"/>
            <a:ext cx="3733800" cy="2868930"/>
            <a:chOff x="1143000" y="942676"/>
            <a:chExt cx="6785905" cy="48432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942676"/>
              <a:ext cx="6785905" cy="4843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804854" y="5106039"/>
              <a:ext cx="877497" cy="4676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6.85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2104" y="5106039"/>
              <a:ext cx="723092" cy="4676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7.1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1519" y="5106039"/>
              <a:ext cx="723092" cy="4676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7.4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48600" y="4066401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7.8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4066401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8.1 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0" y="2664023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Instabilities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BL15 gap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86600" y="2133601"/>
            <a:ext cx="838200" cy="5304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573467" y="2136578"/>
            <a:ext cx="351333" cy="5304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86600" y="3124200"/>
            <a:ext cx="876300" cy="94220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73467" y="3124200"/>
            <a:ext cx="389433" cy="94220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4572000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BL12-1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5331023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BL12-2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94664"/>
            <a:ext cx="3429000" cy="2163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38900" y="60198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Damage in Korean IVU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429500" y="5852532"/>
            <a:ext cx="0" cy="24346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67" y="4525664"/>
            <a:ext cx="3037010" cy="2336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056167"/>
            <a:ext cx="70104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56168"/>
            <a:ext cx="8229600" cy="325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BL15, IVU driving multi-bunch instabilities</a:t>
            </a:r>
          </a:p>
          <a:p>
            <a:pPr lvl="1"/>
            <a:r>
              <a:rPr lang="en-US" sz="2000" dirty="0" smtClean="0"/>
              <a:t>Vertical oscillations, ~200 MHz</a:t>
            </a:r>
          </a:p>
          <a:p>
            <a:pPr lvl="1"/>
            <a:r>
              <a:rPr lang="en-US" sz="2000" dirty="0" smtClean="0"/>
              <a:t>Outside bandwidth of feedback system</a:t>
            </a:r>
          </a:p>
          <a:p>
            <a:pPr lvl="1"/>
            <a:r>
              <a:rPr lang="en-US" sz="2000" dirty="0" smtClean="0"/>
              <a:t>Plan to damp chamber mode</a:t>
            </a:r>
          </a:p>
          <a:p>
            <a:r>
              <a:rPr lang="en-US" dirty="0" smtClean="0"/>
              <a:t>BL12-1&amp;2, orbit interlock</a:t>
            </a:r>
          </a:p>
          <a:p>
            <a:pPr lvl="1"/>
            <a:r>
              <a:rPr lang="en-US" sz="2000" dirty="0" smtClean="0"/>
              <a:t>BL12-1 photons go through BL12-2 gap</a:t>
            </a:r>
          </a:p>
          <a:p>
            <a:pPr lvl="1"/>
            <a:r>
              <a:rPr lang="en-US" sz="2000" dirty="0" smtClean="0"/>
              <a:t>Discovered bumps in 12-2 current sheet</a:t>
            </a:r>
          </a:p>
          <a:p>
            <a:pPr lvl="1"/>
            <a:r>
              <a:rPr lang="en-US" sz="2000" dirty="0" smtClean="0"/>
              <a:t>Danger of melting 12-2 Cu sheet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5167"/>
            <a:ext cx="8103570" cy="753033"/>
          </a:xfrm>
        </p:spPr>
        <p:txBody>
          <a:bodyPr/>
          <a:lstStyle/>
          <a:p>
            <a:r>
              <a:rPr lang="en-US" sz="2800" dirty="0" smtClean="0"/>
              <a:t>Solutions to Operations </a:t>
            </a:r>
            <a:r>
              <a:rPr lang="en-US" sz="2800" dirty="0"/>
              <a:t>C</a:t>
            </a:r>
            <a:r>
              <a:rPr lang="en-US" sz="2800" dirty="0" smtClean="0"/>
              <a:t>hallenges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" y="1219200"/>
            <a:ext cx="8108950" cy="5065522"/>
          </a:xfrm>
        </p:spPr>
        <p:txBody>
          <a:bodyPr/>
          <a:lstStyle/>
          <a:p>
            <a:r>
              <a:rPr lang="en-US" b="1" dirty="0"/>
              <a:t>Plan for dealing with BL15:</a:t>
            </a:r>
          </a:p>
          <a:p>
            <a:pPr lvl="1"/>
            <a:r>
              <a:rPr lang="en-US" dirty="0" smtClean="0"/>
              <a:t>Short-term</a:t>
            </a:r>
            <a:r>
              <a:rPr lang="en-US" dirty="0"/>
              <a:t>: increasing vertical chromaticity stabilizes beam (with some reduction in injection efficiency)</a:t>
            </a:r>
          </a:p>
          <a:p>
            <a:pPr lvl="1"/>
            <a:r>
              <a:rPr lang="en-US" dirty="0"/>
              <a:t>Mid-term: install damping </a:t>
            </a:r>
            <a:r>
              <a:rPr lang="en-US" dirty="0" smtClean="0"/>
              <a:t>absorber or antenna </a:t>
            </a:r>
            <a:r>
              <a:rPr lang="en-US" dirty="0"/>
              <a:t>in </a:t>
            </a:r>
            <a:r>
              <a:rPr lang="en-US" dirty="0" smtClean="0"/>
              <a:t>2017 shutdown </a:t>
            </a:r>
          </a:p>
          <a:p>
            <a:pPr lvl="1"/>
            <a:r>
              <a:rPr lang="en-US" dirty="0" smtClean="0"/>
              <a:t>Mid-term</a:t>
            </a:r>
            <a:r>
              <a:rPr lang="en-US" dirty="0"/>
              <a:t>: </a:t>
            </a:r>
            <a:r>
              <a:rPr lang="en-US" dirty="0" smtClean="0"/>
              <a:t>install ALS broad-band </a:t>
            </a:r>
            <a:r>
              <a:rPr lang="en-US" dirty="0"/>
              <a:t>multi-bunch feedback </a:t>
            </a:r>
            <a:r>
              <a:rPr lang="en-US" dirty="0" smtClean="0"/>
              <a:t>kicker</a:t>
            </a:r>
          </a:p>
          <a:p>
            <a:pPr lvl="1"/>
            <a:r>
              <a:rPr lang="en-US" dirty="0" smtClean="0"/>
              <a:t>Considering conductive curtains to suppress modes in BL17</a:t>
            </a:r>
            <a:endParaRPr lang="en-US" dirty="0"/>
          </a:p>
          <a:p>
            <a:r>
              <a:rPr lang="en-US" b="1" dirty="0"/>
              <a:t>Plan for BL12-1 orbit interlock:</a:t>
            </a:r>
          </a:p>
          <a:p>
            <a:pPr lvl="1"/>
            <a:r>
              <a:rPr lang="en-US" dirty="0"/>
              <a:t>FY17: open BL12-2 whenever closing BL12-1 </a:t>
            </a:r>
            <a:r>
              <a:rPr lang="en-US" dirty="0" smtClean="0"/>
              <a:t>for commissioning (software </a:t>
            </a:r>
            <a:r>
              <a:rPr lang="en-US" dirty="0"/>
              <a:t>interlock has been developed)</a:t>
            </a:r>
          </a:p>
          <a:p>
            <a:pPr lvl="1"/>
            <a:r>
              <a:rPr lang="en-US" dirty="0"/>
              <a:t>FY18 and beyond: Flatten BL12-2 current sheet and/or install upstream mask to protect current </a:t>
            </a:r>
            <a:r>
              <a:rPr lang="en-US" dirty="0" smtClean="0"/>
              <a:t>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67746" cy="609600"/>
          </a:xfrm>
        </p:spPr>
        <p:txBody>
          <a:bodyPr/>
          <a:lstStyle/>
          <a:p>
            <a:r>
              <a:rPr lang="en-US" sz="3200" dirty="0"/>
              <a:t>Accelerator Improvement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A8723-FE98-4615-9A7E-CF232853CD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81348"/>
              </p:ext>
            </p:extLst>
          </p:nvPr>
        </p:nvGraphicFramePr>
        <p:xfrm>
          <a:off x="304802" y="1661160"/>
          <a:ext cx="85343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910"/>
                <a:gridCol w="1360872"/>
                <a:gridCol w="1360872"/>
                <a:gridCol w="1360872"/>
                <a:gridCol w="1360872"/>
              </a:tblGrid>
              <a:tr h="32721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FY16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FY19</a:t>
                      </a:r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Booster RF SSA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Emittance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(10 -&gt; 6 nm)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SPEAR3 LLRF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Multi-bunch Feedback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Pseudo Single Bunch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Resonant</a:t>
                      </a:r>
                      <a:r>
                        <a:rPr lang="en-US" sz="2000" b="1" baseline="0" dirty="0" smtClean="0"/>
                        <a:t> Crabbing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1.2</a:t>
                      </a:r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 Pulse Design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Pulse Project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2971800" y="2096037"/>
            <a:ext cx="609600" cy="112846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573" y="2743200"/>
            <a:ext cx="40386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2209800"/>
            <a:ext cx="2286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1724036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810000"/>
            <a:ext cx="2343346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3708" y="4267200"/>
            <a:ext cx="2667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34492" y="4724400"/>
            <a:ext cx="2667000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09863" y="5183015"/>
            <a:ext cx="4029173" cy="304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382000" y="5533535"/>
            <a:ext cx="399854" cy="4572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20685" y="2438400"/>
            <a:ext cx="232291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Ongoing projects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6084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29746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43800" y="5657654"/>
            <a:ext cx="152008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77072" y="2209800"/>
            <a:ext cx="250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Reliability upgrade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2724090"/>
            <a:ext cx="2882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Performance upgrade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5262"/>
            <a:ext cx="8103570" cy="75303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Booster RF AIP Solid State </a:t>
            </a:r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56167"/>
            <a:ext cx="70104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260546"/>
            <a:ext cx="5034578" cy="506405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SSA drove waveguide, circulator and cavity at full power as part of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LLRF cable installation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Commissioning LLRF controls &amp; circulator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Estimate FY17 </a:t>
            </a:r>
            <a:r>
              <a:rPr lang="en-US" sz="2000" dirty="0"/>
              <a:t>Q3 system delivery for </a:t>
            </a:r>
            <a:r>
              <a:rPr lang="en-US" sz="2000" dirty="0" smtClean="0"/>
              <a:t>operations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62600" y="1561002"/>
            <a:ext cx="3407229" cy="2325198"/>
            <a:chOff x="5438775" y="1638300"/>
            <a:chExt cx="3552825" cy="2400300"/>
          </a:xfrm>
        </p:grpSpPr>
        <p:pic>
          <p:nvPicPr>
            <p:cNvPr id="12" name="Picture 4" descr="C:\Users\schmerge\AppData\Local\Microsoft\Windows\Temporary Internet Files\Content.Outlook\MCC5T5HA\IMG_057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638300"/>
              <a:ext cx="3200400" cy="2400300"/>
            </a:xfrm>
            <a:prstGeom prst="rect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38775" y="23241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SSA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007616" y="2508766"/>
              <a:ext cx="1612384" cy="184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1"/>
            <a:ext cx="4038600" cy="302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0" y="3962400"/>
            <a:ext cx="4035219" cy="20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3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2784</Words>
  <Application>Microsoft Office PowerPoint</Application>
  <PresentationFormat>On-screen Show (4:3)</PresentationFormat>
  <Paragraphs>612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2_Blank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PowerPoint Presentation</vt:lpstr>
      <vt:lpstr>Outline</vt:lpstr>
      <vt:lpstr>SSRL Accelerator Complex</vt:lpstr>
      <vt:lpstr>SPEAR3 Operations Statistics</vt:lpstr>
      <vt:lpstr>Injector Operations Statistics (since top-off)</vt:lpstr>
      <vt:lpstr>Operations Challenges</vt:lpstr>
      <vt:lpstr>Solutions to Operations Challenges</vt:lpstr>
      <vt:lpstr>Accelerator Improvement Projects</vt:lpstr>
      <vt:lpstr> Booster RF AIP Solid State Amplifier</vt:lpstr>
      <vt:lpstr>Upgrades required for 6 nm ex</vt:lpstr>
      <vt:lpstr>SPEAR3 Septum Magnet</vt:lpstr>
      <vt:lpstr>Accelerator Improvement Projects</vt:lpstr>
      <vt:lpstr>SPEAR3 Low Level RF Upgrade</vt:lpstr>
      <vt:lpstr>Multi-bunch Feedback System</vt:lpstr>
      <vt:lpstr>Motivation for Kicker Upgrade</vt:lpstr>
      <vt:lpstr>Accelerator Improvement Projects</vt:lpstr>
      <vt:lpstr>SPEAR3 Multi-Bend Achromat?</vt:lpstr>
      <vt:lpstr>Timing mode in standard operations lattice</vt:lpstr>
      <vt:lpstr>Pseudo Single Bunch</vt:lpstr>
      <vt:lpstr>Short bunch performance goals for SPEAR3</vt:lpstr>
      <vt:lpstr>Resonant Crabbing</vt:lpstr>
      <vt:lpstr>Resonant crabbing</vt:lpstr>
      <vt:lpstr>Resonant crabbing and synchrotron radiation</vt:lpstr>
      <vt:lpstr>Two frequency crab cavities (2FCC), short pulses</vt:lpstr>
      <vt:lpstr>Short pulse performance</vt:lpstr>
      <vt:lpstr>Crab cavities</vt:lpstr>
      <vt:lpstr>Investigation of 2FCC performance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2017-04-27T03:59:12Z</dcterms:modified>
</cp:coreProperties>
</file>