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92" r:id="rId32"/>
    <p:sldId id="287" r:id="rId33"/>
    <p:sldId id="286" r:id="rId34"/>
    <p:sldId id="288" r:id="rId35"/>
    <p:sldId id="289" r:id="rId36"/>
    <p:sldId id="290" r:id="rId37"/>
    <p:sldId id="293" r:id="rId38"/>
    <p:sldId id="294" r:id="rId39"/>
    <p:sldId id="29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39" autoAdjust="0"/>
    <p:restoredTop sz="94660"/>
  </p:normalViewPr>
  <p:slideViewPr>
    <p:cSldViewPr>
      <p:cViewPr varScale="1">
        <p:scale>
          <a:sx n="72" d="100"/>
          <a:sy n="72" d="100"/>
        </p:scale>
        <p:origin x="-1181"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bnl.gov\BNLFiles\NSLS2FSAccelerator\RF\Feng\LLRF\kpki_try_closeloop_YvsX_.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Gain1</c:v>
          </c:tx>
          <c:marker>
            <c:symbol val="none"/>
          </c:marker>
          <c:xVal>
            <c:numRef>
              <c:f>[kpki_try_closeloop_YvsX_.xlsx]Sheet1!$A$4:$A$51</c:f>
              <c:numCache>
                <c:formatCode>General</c:formatCode>
                <c:ptCount val="48"/>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pt idx="23">
                  <c:v>6000</c:v>
                </c:pt>
                <c:pt idx="24">
                  <c:v>7000</c:v>
                </c:pt>
                <c:pt idx="25">
                  <c:v>8000</c:v>
                </c:pt>
                <c:pt idx="26">
                  <c:v>9000</c:v>
                </c:pt>
                <c:pt idx="27">
                  <c:v>10000</c:v>
                </c:pt>
                <c:pt idx="28">
                  <c:v>20000</c:v>
                </c:pt>
                <c:pt idx="29">
                  <c:v>30000</c:v>
                </c:pt>
                <c:pt idx="30">
                  <c:v>40000</c:v>
                </c:pt>
                <c:pt idx="31">
                  <c:v>50000</c:v>
                </c:pt>
                <c:pt idx="32">
                  <c:v>60000</c:v>
                </c:pt>
                <c:pt idx="33">
                  <c:v>70000</c:v>
                </c:pt>
                <c:pt idx="34">
                  <c:v>80000</c:v>
                </c:pt>
                <c:pt idx="35">
                  <c:v>90000</c:v>
                </c:pt>
                <c:pt idx="36">
                  <c:v>100000</c:v>
                </c:pt>
                <c:pt idx="37">
                  <c:v>200000</c:v>
                </c:pt>
                <c:pt idx="38">
                  <c:v>300000</c:v>
                </c:pt>
                <c:pt idx="39">
                  <c:v>400000</c:v>
                </c:pt>
                <c:pt idx="40">
                  <c:v>500000</c:v>
                </c:pt>
                <c:pt idx="41">
                  <c:v>600000</c:v>
                </c:pt>
                <c:pt idx="42">
                  <c:v>700000</c:v>
                </c:pt>
                <c:pt idx="43">
                  <c:v>800000</c:v>
                </c:pt>
                <c:pt idx="44">
                  <c:v>900000</c:v>
                </c:pt>
                <c:pt idx="45">
                  <c:v>1000000</c:v>
                </c:pt>
                <c:pt idx="46">
                  <c:v>2000000</c:v>
                </c:pt>
                <c:pt idx="47">
                  <c:v>3000000</c:v>
                </c:pt>
              </c:numCache>
            </c:numRef>
          </c:xVal>
          <c:yVal>
            <c:numRef>
              <c:f>[kpki_try_closeloop_YvsX_.xlsx]Sheet1!$AG$4:$AG$51</c:f>
              <c:numCache>
                <c:formatCode>General</c:formatCode>
                <c:ptCount val="48"/>
                <c:pt idx="0">
                  <c:v>-24.347774920262538</c:v>
                </c:pt>
                <c:pt idx="1">
                  <c:v>-18.377981522372778</c:v>
                </c:pt>
                <c:pt idx="2">
                  <c:v>-14.939541517362976</c:v>
                </c:pt>
                <c:pt idx="3">
                  <c:v>-12.554893461093881</c:v>
                </c:pt>
                <c:pt idx="4">
                  <c:v>-10.759176215573428</c:v>
                </c:pt>
                <c:pt idx="5">
                  <c:v>-9.3436114007220521</c:v>
                </c:pt>
                <c:pt idx="6">
                  <c:v>-8.19529921971405</c:v>
                </c:pt>
                <c:pt idx="7">
                  <c:v>-7.2455486701160234</c:v>
                </c:pt>
                <c:pt idx="8">
                  <c:v>-6.4489946275902312</c:v>
                </c:pt>
                <c:pt idx="9">
                  <c:v>-5.7738333995507531</c:v>
                </c:pt>
                <c:pt idx="10">
                  <c:v>-2.428539558413926</c:v>
                </c:pt>
                <c:pt idx="11">
                  <c:v>-1.3927314424796076</c:v>
                </c:pt>
                <c:pt idx="12">
                  <c:v>-0.98200545850579857</c:v>
                </c:pt>
                <c:pt idx="13">
                  <c:v>-0.79997341314556669</c:v>
                </c:pt>
                <c:pt idx="14">
                  <c:v>-0.72164350840652713</c:v>
                </c:pt>
                <c:pt idx="15">
                  <c:v>-0.69869114857014369</c:v>
                </c:pt>
                <c:pt idx="16">
                  <c:v>-0.70939056142881851</c:v>
                </c:pt>
                <c:pt idx="17">
                  <c:v>-0.74275867245785887</c:v>
                </c:pt>
                <c:pt idx="18">
                  <c:v>-0.79268034338258064</c:v>
                </c:pt>
                <c:pt idx="19">
                  <c:v>-1.7487927433714443</c:v>
                </c:pt>
                <c:pt idx="20">
                  <c:v>-3.0430575095045116</c:v>
                </c:pt>
                <c:pt idx="21">
                  <c:v>-4.3797187340852259</c:v>
                </c:pt>
                <c:pt idx="22">
                  <c:v>-5.6478836027372754</c:v>
                </c:pt>
                <c:pt idx="23">
                  <c:v>-6.8147031447739579</c:v>
                </c:pt>
                <c:pt idx="24">
                  <c:v>-7.8782152688064597</c:v>
                </c:pt>
                <c:pt idx="25">
                  <c:v>-8.8469777373924448</c:v>
                </c:pt>
                <c:pt idx="26">
                  <c:v>-9.7321063035610305</c:v>
                </c:pt>
                <c:pt idx="27">
                  <c:v>-10.544394596879528</c:v>
                </c:pt>
                <c:pt idx="28">
                  <c:v>-16.19788264310419</c:v>
                </c:pt>
                <c:pt idx="29">
                  <c:v>-19.636682423660464</c:v>
                </c:pt>
                <c:pt idx="30">
                  <c:v>-22.101990461976268</c:v>
                </c:pt>
                <c:pt idx="31">
                  <c:v>-24.022748277437898</c:v>
                </c:pt>
                <c:pt idx="32">
                  <c:v>-25.595855860036249</c:v>
                </c:pt>
                <c:pt idx="33">
                  <c:v>-26.927826692711761</c:v>
                </c:pt>
                <c:pt idx="34">
                  <c:v>-28.082742416230108</c:v>
                </c:pt>
                <c:pt idx="35">
                  <c:v>-29.102142230420185</c:v>
                </c:pt>
                <c:pt idx="36">
                  <c:v>-30.014484217259326</c:v>
                </c:pt>
                <c:pt idx="37">
                  <c:v>-36.023692038235438</c:v>
                </c:pt>
                <c:pt idx="38">
                  <c:v>-39.542173107511729</c:v>
                </c:pt>
                <c:pt idx="39">
                  <c:v>-42.039360961987398</c:v>
                </c:pt>
                <c:pt idx="40">
                  <c:v>-43.976636374306828</c:v>
                </c:pt>
                <c:pt idx="41">
                  <c:v>-45.559656100926276</c:v>
                </c:pt>
                <c:pt idx="42">
                  <c:v>-46.898165182729528</c:v>
                </c:pt>
                <c:pt idx="43">
                  <c:v>-48.057687136277366</c:v>
                </c:pt>
                <c:pt idx="44">
                  <c:v>-49.080492846475174</c:v>
                </c:pt>
                <c:pt idx="45">
                  <c:v>-49.995448004529791</c:v>
                </c:pt>
                <c:pt idx="46">
                  <c:v>-56.015184496954582</c:v>
                </c:pt>
                <c:pt idx="47">
                  <c:v>-59.536726424025431</c:v>
                </c:pt>
              </c:numCache>
            </c:numRef>
          </c:yVal>
          <c:smooth val="1"/>
        </c:ser>
        <c:ser>
          <c:idx val="1"/>
          <c:order val="1"/>
          <c:tx>
            <c:v>Gain2</c:v>
          </c:tx>
          <c:marker>
            <c:symbol val="none"/>
          </c:marker>
          <c:xVal>
            <c:numRef>
              <c:f>[kpki_try_closeloop_YvsX_.xlsx]Sheet1!$A$4:$A$51</c:f>
              <c:numCache>
                <c:formatCode>General</c:formatCode>
                <c:ptCount val="48"/>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pt idx="23">
                  <c:v>6000</c:v>
                </c:pt>
                <c:pt idx="24">
                  <c:v>7000</c:v>
                </c:pt>
                <c:pt idx="25">
                  <c:v>8000</c:v>
                </c:pt>
                <c:pt idx="26">
                  <c:v>9000</c:v>
                </c:pt>
                <c:pt idx="27">
                  <c:v>10000</c:v>
                </c:pt>
                <c:pt idx="28">
                  <c:v>20000</c:v>
                </c:pt>
                <c:pt idx="29">
                  <c:v>30000</c:v>
                </c:pt>
                <c:pt idx="30">
                  <c:v>40000</c:v>
                </c:pt>
                <c:pt idx="31">
                  <c:v>50000</c:v>
                </c:pt>
                <c:pt idx="32">
                  <c:v>60000</c:v>
                </c:pt>
                <c:pt idx="33">
                  <c:v>70000</c:v>
                </c:pt>
                <c:pt idx="34">
                  <c:v>80000</c:v>
                </c:pt>
                <c:pt idx="35">
                  <c:v>90000</c:v>
                </c:pt>
                <c:pt idx="36">
                  <c:v>100000</c:v>
                </c:pt>
                <c:pt idx="37">
                  <c:v>200000</c:v>
                </c:pt>
                <c:pt idx="38">
                  <c:v>300000</c:v>
                </c:pt>
                <c:pt idx="39">
                  <c:v>400000</c:v>
                </c:pt>
                <c:pt idx="40">
                  <c:v>500000</c:v>
                </c:pt>
                <c:pt idx="41">
                  <c:v>600000</c:v>
                </c:pt>
                <c:pt idx="42">
                  <c:v>700000</c:v>
                </c:pt>
                <c:pt idx="43">
                  <c:v>800000</c:v>
                </c:pt>
                <c:pt idx="44">
                  <c:v>900000</c:v>
                </c:pt>
                <c:pt idx="45">
                  <c:v>1000000</c:v>
                </c:pt>
                <c:pt idx="46">
                  <c:v>2000000</c:v>
                </c:pt>
                <c:pt idx="47">
                  <c:v>3000000</c:v>
                </c:pt>
              </c:numCache>
            </c:numRef>
          </c:xVal>
          <c:yVal>
            <c:numRef>
              <c:f>[kpki_try_closeloop_YvsX_.xlsx]Sheet1!$AH$4:$AH$51</c:f>
              <c:numCache>
                <c:formatCode>General</c:formatCode>
                <c:ptCount val="48"/>
                <c:pt idx="0">
                  <c:v>-32.291842798344241</c:v>
                </c:pt>
                <c:pt idx="1">
                  <c:v>-26.278242065762161</c:v>
                </c:pt>
                <c:pt idx="2">
                  <c:v>-22.768058098979147</c:v>
                </c:pt>
                <c:pt idx="3">
                  <c:v>-20.28553074957323</c:v>
                </c:pt>
                <c:pt idx="4">
                  <c:v>-18.368134353429856</c:v>
                </c:pt>
                <c:pt idx="5">
                  <c:v>-16.809806779010657</c:v>
                </c:pt>
                <c:pt idx="6">
                  <c:v>-15.500586142339072</c:v>
                </c:pt>
                <c:pt idx="7">
                  <c:v>-14.374792571369619</c:v>
                </c:pt>
                <c:pt idx="8">
                  <c:v>-13.390019032197316</c:v>
                </c:pt>
                <c:pt idx="9">
                  <c:v>-12.517268856349268</c:v>
                </c:pt>
                <c:pt idx="10">
                  <c:v>-7.1182937283884229</c:v>
                </c:pt>
                <c:pt idx="11">
                  <c:v>-4.4743716568515266</c:v>
                </c:pt>
                <c:pt idx="12">
                  <c:v>-2.9766948998697629</c:v>
                </c:pt>
                <c:pt idx="13">
                  <c:v>-2.072409128754674</c:v>
                </c:pt>
                <c:pt idx="14">
                  <c:v>-1.5058120074244197</c:v>
                </c:pt>
                <c:pt idx="15">
                  <c:v>-1.1439290432688438</c:v>
                </c:pt>
                <c:pt idx="16">
                  <c:v>-0.91280886222668389</c:v>
                </c:pt>
                <c:pt idx="17">
                  <c:v>-0.76917376343319799</c:v>
                </c:pt>
                <c:pt idx="18">
                  <c:v>-0.68655451961243352</c:v>
                </c:pt>
                <c:pt idx="19">
                  <c:v>-1.2002878372202099</c:v>
                </c:pt>
                <c:pt idx="20">
                  <c:v>-2.4485740835947252</c:v>
                </c:pt>
                <c:pt idx="21">
                  <c:v>-3.8095129058280852</c:v>
                </c:pt>
                <c:pt idx="22">
                  <c:v>-5.1193060236270824</c:v>
                </c:pt>
                <c:pt idx="23">
                  <c:v>-6.3296847989717318</c:v>
                </c:pt>
                <c:pt idx="24">
                  <c:v>-7.4337268848662621</c:v>
                </c:pt>
                <c:pt idx="25">
                  <c:v>-8.4386669658649556</c:v>
                </c:pt>
                <c:pt idx="26">
                  <c:v>-9.355604092362853</c:v>
                </c:pt>
                <c:pt idx="27">
                  <c:v>-10.195749255431474</c:v>
                </c:pt>
                <c:pt idx="28">
                  <c:v>-16.002056367314211</c:v>
                </c:pt>
                <c:pt idx="29">
                  <c:v>-19.501681636837862</c:v>
                </c:pt>
                <c:pt idx="30">
                  <c:v>-21.999145934749201</c:v>
                </c:pt>
                <c:pt idx="31">
                  <c:v>-23.93972960730148</c:v>
                </c:pt>
                <c:pt idx="32">
                  <c:v>-25.52626902546222</c:v>
                </c:pt>
                <c:pt idx="33">
                  <c:v>-26.86793669767939</c:v>
                </c:pt>
                <c:pt idx="34">
                  <c:v>-28.030180217326436</c:v>
                </c:pt>
                <c:pt idx="35">
                  <c:v>-29.055311673830051</c:v>
                </c:pt>
                <c:pt idx="36">
                  <c:v>-29.97225906700681</c:v>
                </c:pt>
                <c:pt idx="37">
                  <c:v>-36.002407818454166</c:v>
                </c:pt>
                <c:pt idx="38">
                  <c:v>-39.527946245907863</c:v>
                </c:pt>
                <c:pt idx="39">
                  <c:v>-42.028676907130304</c:v>
                </c:pt>
                <c:pt idx="40">
                  <c:v>-43.968082482542258</c:v>
                </c:pt>
                <c:pt idx="41">
                  <c:v>-45.552524174387244</c:v>
                </c:pt>
                <c:pt idx="42">
                  <c:v>-46.892049851848618</c:v>
                </c:pt>
                <c:pt idx="43">
                  <c:v>-48.052334746535948</c:v>
                </c:pt>
                <c:pt idx="44">
                  <c:v>-49.075734147850184</c:v>
                </c:pt>
                <c:pt idx="45">
                  <c:v>-49.991164442788318</c:v>
                </c:pt>
                <c:pt idx="46">
                  <c:v>-56.01304107016869</c:v>
                </c:pt>
                <c:pt idx="47">
                  <c:v>-59.535297107874598</c:v>
                </c:pt>
              </c:numCache>
            </c:numRef>
          </c:yVal>
          <c:smooth val="1"/>
        </c:ser>
        <c:ser>
          <c:idx val="2"/>
          <c:order val="2"/>
          <c:tx>
            <c:v>Gain3</c:v>
          </c:tx>
          <c:marker>
            <c:symbol val="none"/>
          </c:marker>
          <c:xVal>
            <c:numRef>
              <c:f>[kpki_try_closeloop_YvsX_.xlsx]Sheet1!$A$4:$A$51</c:f>
              <c:numCache>
                <c:formatCode>General</c:formatCode>
                <c:ptCount val="48"/>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pt idx="23">
                  <c:v>6000</c:v>
                </c:pt>
                <c:pt idx="24">
                  <c:v>7000</c:v>
                </c:pt>
                <c:pt idx="25">
                  <c:v>8000</c:v>
                </c:pt>
                <c:pt idx="26">
                  <c:v>9000</c:v>
                </c:pt>
                <c:pt idx="27">
                  <c:v>10000</c:v>
                </c:pt>
                <c:pt idx="28">
                  <c:v>20000</c:v>
                </c:pt>
                <c:pt idx="29">
                  <c:v>30000</c:v>
                </c:pt>
                <c:pt idx="30">
                  <c:v>40000</c:v>
                </c:pt>
                <c:pt idx="31">
                  <c:v>50000</c:v>
                </c:pt>
                <c:pt idx="32">
                  <c:v>60000</c:v>
                </c:pt>
                <c:pt idx="33">
                  <c:v>70000</c:v>
                </c:pt>
                <c:pt idx="34">
                  <c:v>80000</c:v>
                </c:pt>
                <c:pt idx="35">
                  <c:v>90000</c:v>
                </c:pt>
                <c:pt idx="36">
                  <c:v>100000</c:v>
                </c:pt>
                <c:pt idx="37">
                  <c:v>200000</c:v>
                </c:pt>
                <c:pt idx="38">
                  <c:v>300000</c:v>
                </c:pt>
                <c:pt idx="39">
                  <c:v>400000</c:v>
                </c:pt>
                <c:pt idx="40">
                  <c:v>500000</c:v>
                </c:pt>
                <c:pt idx="41">
                  <c:v>600000</c:v>
                </c:pt>
                <c:pt idx="42">
                  <c:v>700000</c:v>
                </c:pt>
                <c:pt idx="43">
                  <c:v>800000</c:v>
                </c:pt>
                <c:pt idx="44">
                  <c:v>900000</c:v>
                </c:pt>
                <c:pt idx="45">
                  <c:v>1000000</c:v>
                </c:pt>
                <c:pt idx="46">
                  <c:v>2000000</c:v>
                </c:pt>
                <c:pt idx="47">
                  <c:v>3000000</c:v>
                </c:pt>
              </c:numCache>
            </c:numRef>
          </c:xVal>
          <c:yVal>
            <c:numRef>
              <c:f>[kpki_try_closeloop_YvsX_.xlsx]Sheet1!$AI$4:$AI$51</c:f>
              <c:numCache>
                <c:formatCode>General</c:formatCode>
                <c:ptCount val="48"/>
                <c:pt idx="0">
                  <c:v>-38.310524527846695</c:v>
                </c:pt>
                <c:pt idx="1">
                  <c:v>-32.291176301790387</c:v>
                </c:pt>
                <c:pt idx="2">
                  <c:v>-28.771436629523116</c:v>
                </c:pt>
                <c:pt idx="3">
                  <c:v>-26.27558027416179</c:v>
                </c:pt>
                <c:pt idx="4">
                  <c:v>-24.341129925877034</c:v>
                </c:pt>
                <c:pt idx="5">
                  <c:v>-22.762084741998429</c:v>
                </c:pt>
                <c:pt idx="6">
                  <c:v>-21.428556427655153</c:v>
                </c:pt>
                <c:pt idx="7">
                  <c:v>-20.27495025290882</c:v>
                </c:pt>
                <c:pt idx="8">
                  <c:v>-19.258955034072681</c:v>
                </c:pt>
                <c:pt idx="9">
                  <c:v>-18.351679735127767</c:v>
                </c:pt>
                <c:pt idx="10">
                  <c:v>-12.453938479707446</c:v>
                </c:pt>
                <c:pt idx="11">
                  <c:v>-9.1309766608948717</c:v>
                </c:pt>
                <c:pt idx="12">
                  <c:v>-6.8991569460079392</c:v>
                </c:pt>
                <c:pt idx="13">
                  <c:v>-5.2865114134608646</c:v>
                </c:pt>
                <c:pt idx="14">
                  <c:v>-4.0770199998697034</c:v>
                </c:pt>
                <c:pt idx="15">
                  <c:v>-3.1510981850681823</c:v>
                </c:pt>
                <c:pt idx="16">
                  <c:v>-2.4343455722582887</c:v>
                </c:pt>
                <c:pt idx="17">
                  <c:v>-1.8768277124459334</c:v>
                </c:pt>
                <c:pt idx="18">
                  <c:v>-1.4432897286461692</c:v>
                </c:pt>
                <c:pt idx="19">
                  <c:v>-0.3874927462386934</c:v>
                </c:pt>
                <c:pt idx="20">
                  <c:v>-1.3591611244913957</c:v>
                </c:pt>
                <c:pt idx="21">
                  <c:v>-2.7340989269367268</c:v>
                </c:pt>
                <c:pt idx="22">
                  <c:v>-4.1264793217841991</c:v>
                </c:pt>
                <c:pt idx="23">
                  <c:v>-5.4285368297330638</c:v>
                </c:pt>
                <c:pt idx="24">
                  <c:v>-6.6171511537892123</c:v>
                </c:pt>
                <c:pt idx="25">
                  <c:v>-7.6960961123940885</c:v>
                </c:pt>
                <c:pt idx="26">
                  <c:v>-8.6767963853149617</c:v>
                </c:pt>
                <c:pt idx="27">
                  <c:v>-9.5717788601838549</c:v>
                </c:pt>
                <c:pt idx="28">
                  <c:v>-15.663938957718067</c:v>
                </c:pt>
                <c:pt idx="29">
                  <c:v>-19.271406144297131</c:v>
                </c:pt>
                <c:pt idx="30">
                  <c:v>-21.824766708541603</c:v>
                </c:pt>
                <c:pt idx="31">
                  <c:v>-23.799463622919781</c:v>
                </c:pt>
                <c:pt idx="32">
                  <c:v>-25.408971263740078</c:v>
                </c:pt>
                <c:pt idx="33">
                  <c:v>-26.767151115663509</c:v>
                </c:pt>
                <c:pt idx="34">
                  <c:v>-27.941835193150624</c:v>
                </c:pt>
                <c:pt idx="35">
                  <c:v>-28.976675316484567</c:v>
                </c:pt>
                <c:pt idx="36">
                  <c:v>-29.901409859032491</c:v>
                </c:pt>
                <c:pt idx="37">
                  <c:v>-35.966815962729747</c:v>
                </c:pt>
                <c:pt idx="38">
                  <c:v>-39.504182355523803</c:v>
                </c:pt>
                <c:pt idx="39">
                  <c:v>-42.010840661217657</c:v>
                </c:pt>
                <c:pt idx="40">
                  <c:v>-43.953807131103218</c:v>
                </c:pt>
                <c:pt idx="41">
                  <c:v>-45.540624532667231</c:v>
                </c:pt>
                <c:pt idx="42">
                  <c:v>-46.881848012834141</c:v>
                </c:pt>
                <c:pt idx="43">
                  <c:v>-48.043406732003675</c:v>
                </c:pt>
                <c:pt idx="44">
                  <c:v>-49.067797164877859</c:v>
                </c:pt>
                <c:pt idx="45">
                  <c:v>-49.984020460567677</c:v>
                </c:pt>
                <c:pt idx="46">
                  <c:v>-56.009467514499292</c:v>
                </c:pt>
                <c:pt idx="47">
                  <c:v>-59.532914390941414</c:v>
                </c:pt>
              </c:numCache>
            </c:numRef>
          </c:yVal>
          <c:smooth val="1"/>
        </c:ser>
        <c:ser>
          <c:idx val="3"/>
          <c:order val="3"/>
          <c:tx>
            <c:v>Gain4</c:v>
          </c:tx>
          <c:marker>
            <c:symbol val="none"/>
          </c:marker>
          <c:xVal>
            <c:numRef>
              <c:f>[kpki_try_closeloop_YvsX_.xlsx]Sheet1!$A$4:$A$51</c:f>
              <c:numCache>
                <c:formatCode>General</c:formatCode>
                <c:ptCount val="48"/>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pt idx="23">
                  <c:v>6000</c:v>
                </c:pt>
                <c:pt idx="24">
                  <c:v>7000</c:v>
                </c:pt>
                <c:pt idx="25">
                  <c:v>8000</c:v>
                </c:pt>
                <c:pt idx="26">
                  <c:v>9000</c:v>
                </c:pt>
                <c:pt idx="27">
                  <c:v>10000</c:v>
                </c:pt>
                <c:pt idx="28">
                  <c:v>20000</c:v>
                </c:pt>
                <c:pt idx="29">
                  <c:v>30000</c:v>
                </c:pt>
                <c:pt idx="30">
                  <c:v>40000</c:v>
                </c:pt>
                <c:pt idx="31">
                  <c:v>50000</c:v>
                </c:pt>
                <c:pt idx="32">
                  <c:v>60000</c:v>
                </c:pt>
                <c:pt idx="33">
                  <c:v>70000</c:v>
                </c:pt>
                <c:pt idx="34">
                  <c:v>80000</c:v>
                </c:pt>
                <c:pt idx="35">
                  <c:v>90000</c:v>
                </c:pt>
                <c:pt idx="36">
                  <c:v>100000</c:v>
                </c:pt>
                <c:pt idx="37">
                  <c:v>200000</c:v>
                </c:pt>
                <c:pt idx="38">
                  <c:v>300000</c:v>
                </c:pt>
                <c:pt idx="39">
                  <c:v>400000</c:v>
                </c:pt>
                <c:pt idx="40">
                  <c:v>500000</c:v>
                </c:pt>
                <c:pt idx="41">
                  <c:v>600000</c:v>
                </c:pt>
                <c:pt idx="42">
                  <c:v>700000</c:v>
                </c:pt>
                <c:pt idx="43">
                  <c:v>800000</c:v>
                </c:pt>
                <c:pt idx="44">
                  <c:v>900000</c:v>
                </c:pt>
                <c:pt idx="45">
                  <c:v>1000000</c:v>
                </c:pt>
                <c:pt idx="46">
                  <c:v>2000000</c:v>
                </c:pt>
                <c:pt idx="47">
                  <c:v>3000000</c:v>
                </c:pt>
              </c:numCache>
            </c:numRef>
          </c:xVal>
          <c:yVal>
            <c:numRef>
              <c:f>[kpki_try_closeloop_YvsX_.xlsx]Sheet1!$AJ$4:$AJ$51</c:f>
              <c:numCache>
                <c:formatCode>General</c:formatCode>
                <c:ptCount val="48"/>
                <c:pt idx="0">
                  <c:v>-44.327914347995559</c:v>
                </c:pt>
                <c:pt idx="1">
                  <c:v>-38.298953675499419</c:v>
                </c:pt>
                <c:pt idx="2">
                  <c:v>-34.763252405190769</c:v>
                </c:pt>
                <c:pt idx="3">
                  <c:v>-32.245172989473552</c:v>
                </c:pt>
                <c:pt idx="4">
                  <c:v>-30.282358860402287</c:v>
                </c:pt>
                <c:pt idx="5">
                  <c:v>-28.668961029400378</c:v>
                </c:pt>
                <c:pt idx="6">
                  <c:v>-27.29527178593759</c:v>
                </c:pt>
                <c:pt idx="7">
                  <c:v>-26.095902966853753</c:v>
                </c:pt>
                <c:pt idx="8">
                  <c:v>-25.028772907659082</c:v>
                </c:pt>
                <c:pt idx="9">
                  <c:v>-24.065239819105827</c:v>
                </c:pt>
                <c:pt idx="10">
                  <c:v>-17.385584125765199</c:v>
                </c:pt>
                <c:pt idx="11">
                  <c:v>-13.075934448682718</c:v>
                </c:pt>
                <c:pt idx="12">
                  <c:v>-9.8569884548822113</c:v>
                </c:pt>
                <c:pt idx="13">
                  <c:v>-7.3566920322704039</c:v>
                </c:pt>
                <c:pt idx="14">
                  <c:v>-5.3924026563080139</c:v>
                </c:pt>
                <c:pt idx="15">
                  <c:v>-3.8466393368975806</c:v>
                </c:pt>
                <c:pt idx="16">
                  <c:v>-2.6350062263677829</c:v>
                </c:pt>
                <c:pt idx="17">
                  <c:v>-1.6942163363453</c:v>
                </c:pt>
                <c:pt idx="18">
                  <c:v>-0.97589435395710467</c:v>
                </c:pt>
                <c:pt idx="19">
                  <c:v>-0.402305627866062</c:v>
                </c:pt>
                <c:pt idx="20">
                  <c:v>-1.6332790846312939</c:v>
                </c:pt>
                <c:pt idx="21">
                  <c:v>-1.7783820202762097</c:v>
                </c:pt>
                <c:pt idx="22">
                  <c:v>-2.6424039200383129</c:v>
                </c:pt>
                <c:pt idx="23">
                  <c:v>-3.8273586815995584</c:v>
                </c:pt>
                <c:pt idx="24">
                  <c:v>-5.0516054213835506</c:v>
                </c:pt>
                <c:pt idx="25">
                  <c:v>-6.2167889264325824</c:v>
                </c:pt>
                <c:pt idx="26">
                  <c:v>-7.2959541344529768</c:v>
                </c:pt>
                <c:pt idx="27">
                  <c:v>-8.2872879430445821</c:v>
                </c:pt>
                <c:pt idx="28">
                  <c:v>-14.959801614447754</c:v>
                </c:pt>
                <c:pt idx="29">
                  <c:v>-18.795909614321452</c:v>
                </c:pt>
                <c:pt idx="30">
                  <c:v>-21.466913999265085</c:v>
                </c:pt>
                <c:pt idx="31">
                  <c:v>-23.512853381208316</c:v>
                </c:pt>
                <c:pt idx="32">
                  <c:v>-25.170037069548847</c:v>
                </c:pt>
                <c:pt idx="33">
                  <c:v>-26.562331262985563</c:v>
                </c:pt>
                <c:pt idx="34">
                  <c:v>-27.762623058853904</c:v>
                </c:pt>
                <c:pt idx="35">
                  <c:v>-28.817388579521865</c:v>
                </c:pt>
                <c:pt idx="36">
                  <c:v>-29.758066372404951</c:v>
                </c:pt>
                <c:pt idx="37">
                  <c:v>-35.89520573920381</c:v>
                </c:pt>
                <c:pt idx="38">
                  <c:v>-39.456462785095979</c:v>
                </c:pt>
                <c:pt idx="39">
                  <c:v>-41.975059664031484</c:v>
                </c:pt>
                <c:pt idx="40">
                  <c:v>-43.925186745950064</c:v>
                </c:pt>
                <c:pt idx="41">
                  <c:v>-45.516776748370219</c:v>
                </c:pt>
                <c:pt idx="42">
                  <c:v>-46.861408643660496</c:v>
                </c:pt>
                <c:pt idx="43">
                  <c:v>-48.025523343709366</c:v>
                </c:pt>
                <c:pt idx="44">
                  <c:v>-49.05190156137634</c:v>
                </c:pt>
                <c:pt idx="45">
                  <c:v>-49.969714956500873</c:v>
                </c:pt>
                <c:pt idx="46">
                  <c:v>-56.002316003417775</c:v>
                </c:pt>
                <c:pt idx="47">
                  <c:v>-59.528146999438874</c:v>
                </c:pt>
              </c:numCache>
            </c:numRef>
          </c:yVal>
          <c:smooth val="1"/>
        </c:ser>
        <c:dLbls>
          <c:showLegendKey val="0"/>
          <c:showVal val="0"/>
          <c:showCatName val="0"/>
          <c:showSerName val="0"/>
          <c:showPercent val="0"/>
          <c:showBubbleSize val="0"/>
        </c:dLbls>
        <c:axId val="113626112"/>
        <c:axId val="113632000"/>
      </c:scatterChart>
      <c:scatterChart>
        <c:scatterStyle val="smoothMarker"/>
        <c:varyColors val="0"/>
        <c:ser>
          <c:idx val="4"/>
          <c:order val="4"/>
          <c:tx>
            <c:v>Phi1</c:v>
          </c:tx>
          <c:marker>
            <c:symbol val="none"/>
          </c:marker>
          <c:xVal>
            <c:numRef>
              <c:f>[kpki_try_closeloop_YvsX_.xlsx]Sheet1!$A$4:$A$51</c:f>
              <c:numCache>
                <c:formatCode>General</c:formatCode>
                <c:ptCount val="48"/>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pt idx="23">
                  <c:v>6000</c:v>
                </c:pt>
                <c:pt idx="24">
                  <c:v>7000</c:v>
                </c:pt>
                <c:pt idx="25">
                  <c:v>8000</c:v>
                </c:pt>
                <c:pt idx="26">
                  <c:v>9000</c:v>
                </c:pt>
                <c:pt idx="27">
                  <c:v>10000</c:v>
                </c:pt>
                <c:pt idx="28">
                  <c:v>20000</c:v>
                </c:pt>
                <c:pt idx="29">
                  <c:v>30000</c:v>
                </c:pt>
                <c:pt idx="30">
                  <c:v>40000</c:v>
                </c:pt>
                <c:pt idx="31">
                  <c:v>50000</c:v>
                </c:pt>
                <c:pt idx="32">
                  <c:v>60000</c:v>
                </c:pt>
                <c:pt idx="33">
                  <c:v>70000</c:v>
                </c:pt>
                <c:pt idx="34">
                  <c:v>80000</c:v>
                </c:pt>
                <c:pt idx="35">
                  <c:v>90000</c:v>
                </c:pt>
                <c:pt idx="36">
                  <c:v>100000</c:v>
                </c:pt>
                <c:pt idx="37">
                  <c:v>200000</c:v>
                </c:pt>
                <c:pt idx="38">
                  <c:v>300000</c:v>
                </c:pt>
                <c:pt idx="39">
                  <c:v>400000</c:v>
                </c:pt>
                <c:pt idx="40">
                  <c:v>500000</c:v>
                </c:pt>
                <c:pt idx="41">
                  <c:v>600000</c:v>
                </c:pt>
                <c:pt idx="42">
                  <c:v>700000</c:v>
                </c:pt>
                <c:pt idx="43">
                  <c:v>800000</c:v>
                </c:pt>
                <c:pt idx="44">
                  <c:v>900000</c:v>
                </c:pt>
                <c:pt idx="45">
                  <c:v>1000000</c:v>
                </c:pt>
                <c:pt idx="46">
                  <c:v>2000000</c:v>
                </c:pt>
                <c:pt idx="47">
                  <c:v>3000000</c:v>
                </c:pt>
              </c:numCache>
            </c:numRef>
          </c:xVal>
          <c:yVal>
            <c:numRef>
              <c:f>[kpki_try_closeloop_YvsX_.xlsx]Sheet1!$AK$4:$AK$51</c:f>
              <c:numCache>
                <c:formatCode>General</c:formatCode>
                <c:ptCount val="48"/>
                <c:pt idx="0">
                  <c:v>86.233647277653517</c:v>
                </c:pt>
                <c:pt idx="1">
                  <c:v>82.495184385255783</c:v>
                </c:pt>
                <c:pt idx="2">
                  <c:v>78.811219119311886</c:v>
                </c:pt>
                <c:pt idx="3">
                  <c:v>75.205945139287337</c:v>
                </c:pt>
                <c:pt idx="4">
                  <c:v>71.700262057582648</c:v>
                </c:pt>
                <c:pt idx="5">
                  <c:v>68.311219622644799</c:v>
                </c:pt>
                <c:pt idx="6">
                  <c:v>65.051795235410253</c:v>
                </c:pt>
                <c:pt idx="7">
                  <c:v>61.930968578441458</c:v>
                </c:pt>
                <c:pt idx="8">
                  <c:v>58.95402678021582</c:v>
                </c:pt>
                <c:pt idx="9">
                  <c:v>56.123021668223558</c:v>
                </c:pt>
                <c:pt idx="10">
                  <c:v>34.986349103186093</c:v>
                </c:pt>
                <c:pt idx="11">
                  <c:v>22.621552532151604</c:v>
                </c:pt>
                <c:pt idx="12">
                  <c:v>14.582322422708188</c:v>
                </c:pt>
                <c:pt idx="13">
                  <c:v>8.7676330538594005</c:v>
                </c:pt>
                <c:pt idx="14">
                  <c:v>4.2099841112811145</c:v>
                </c:pt>
                <c:pt idx="15">
                  <c:v>0.42608966671302745</c:v>
                </c:pt>
                <c:pt idx="16">
                  <c:v>-2.8465204338947587</c:v>
                </c:pt>
                <c:pt idx="17">
                  <c:v>-5.7607812331419304</c:v>
                </c:pt>
                <c:pt idx="18">
                  <c:v>-8.4110536338464108</c:v>
                </c:pt>
                <c:pt idx="19">
                  <c:v>-27.824738383327464</c:v>
                </c:pt>
                <c:pt idx="20">
                  <c:v>-40.879118865461422</c:v>
                </c:pt>
                <c:pt idx="21">
                  <c:v>-50.28836989260293</c:v>
                </c:pt>
                <c:pt idx="22">
                  <c:v>-57.273651015831781</c:v>
                </c:pt>
                <c:pt idx="23">
                  <c:v>-62.619427341594651</c:v>
                </c:pt>
                <c:pt idx="24">
                  <c:v>-66.835149868656146</c:v>
                </c:pt>
                <c:pt idx="25">
                  <c:v>-70.252707405299148</c:v>
                </c:pt>
                <c:pt idx="26">
                  <c:v>-73.091844487327748</c:v>
                </c:pt>
                <c:pt idx="27">
                  <c:v>-75.501404344420806</c:v>
                </c:pt>
                <c:pt idx="28">
                  <c:v>-89.269751567018815</c:v>
                </c:pt>
                <c:pt idx="29">
                  <c:v>-96.983070526219535</c:v>
                </c:pt>
                <c:pt idx="30">
                  <c:v>-103.10430826000717</c:v>
                </c:pt>
                <c:pt idx="31">
                  <c:v>-108.58047276868461</c:v>
                </c:pt>
                <c:pt idx="32">
                  <c:v>-113.73237804359935</c:v>
                </c:pt>
                <c:pt idx="33">
                  <c:v>-118.69848289293958</c:v>
                </c:pt>
                <c:pt idx="34">
                  <c:v>-123.54827560191816</c:v>
                </c:pt>
                <c:pt idx="35">
                  <c:v>-128.32044735649953</c:v>
                </c:pt>
                <c:pt idx="36">
                  <c:v>-133.03824669254828</c:v>
                </c:pt>
                <c:pt idx="37">
                  <c:v>-179.01887345713044</c:v>
                </c:pt>
                <c:pt idx="38">
                  <c:v>-224.34588440896925</c:v>
                </c:pt>
                <c:pt idx="39">
                  <c:v>-269.50940489206164</c:v>
                </c:pt>
                <c:pt idx="40">
                  <c:v>-314.6075206548507</c:v>
                </c:pt>
                <c:pt idx="41">
                  <c:v>-359.67293230261464</c:v>
                </c:pt>
                <c:pt idx="42">
                  <c:v>-404.7196553692192</c:v>
                </c:pt>
                <c:pt idx="43">
                  <c:v>-449.75469788420361</c:v>
                </c:pt>
                <c:pt idx="44">
                  <c:v>-494.78195328477102</c:v>
                </c:pt>
                <c:pt idx="45">
                  <c:v>-539.80375766732266</c:v>
                </c:pt>
                <c:pt idx="46">
                  <c:v>-989.90187791946244</c:v>
                </c:pt>
                <c:pt idx="47">
                  <c:v>-1439.9345848056639</c:v>
                </c:pt>
              </c:numCache>
            </c:numRef>
          </c:yVal>
          <c:smooth val="1"/>
        </c:ser>
        <c:ser>
          <c:idx val="5"/>
          <c:order val="5"/>
          <c:tx>
            <c:v>Phi2</c:v>
          </c:tx>
          <c:marker>
            <c:symbol val="none"/>
          </c:marker>
          <c:xVal>
            <c:numRef>
              <c:f>[kpki_try_closeloop_YvsX_.xlsx]Sheet1!$A$4:$A$51</c:f>
              <c:numCache>
                <c:formatCode>General</c:formatCode>
                <c:ptCount val="48"/>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pt idx="23">
                  <c:v>6000</c:v>
                </c:pt>
                <c:pt idx="24">
                  <c:v>7000</c:v>
                </c:pt>
                <c:pt idx="25">
                  <c:v>8000</c:v>
                </c:pt>
                <c:pt idx="26">
                  <c:v>9000</c:v>
                </c:pt>
                <c:pt idx="27">
                  <c:v>10000</c:v>
                </c:pt>
                <c:pt idx="28">
                  <c:v>20000</c:v>
                </c:pt>
                <c:pt idx="29">
                  <c:v>30000</c:v>
                </c:pt>
                <c:pt idx="30">
                  <c:v>40000</c:v>
                </c:pt>
                <c:pt idx="31">
                  <c:v>50000</c:v>
                </c:pt>
                <c:pt idx="32">
                  <c:v>60000</c:v>
                </c:pt>
                <c:pt idx="33">
                  <c:v>70000</c:v>
                </c:pt>
                <c:pt idx="34">
                  <c:v>80000</c:v>
                </c:pt>
                <c:pt idx="35">
                  <c:v>90000</c:v>
                </c:pt>
                <c:pt idx="36">
                  <c:v>100000</c:v>
                </c:pt>
                <c:pt idx="37">
                  <c:v>200000</c:v>
                </c:pt>
                <c:pt idx="38">
                  <c:v>300000</c:v>
                </c:pt>
                <c:pt idx="39">
                  <c:v>400000</c:v>
                </c:pt>
                <c:pt idx="40">
                  <c:v>500000</c:v>
                </c:pt>
                <c:pt idx="41">
                  <c:v>600000</c:v>
                </c:pt>
                <c:pt idx="42">
                  <c:v>700000</c:v>
                </c:pt>
                <c:pt idx="43">
                  <c:v>800000</c:v>
                </c:pt>
                <c:pt idx="44">
                  <c:v>900000</c:v>
                </c:pt>
                <c:pt idx="45">
                  <c:v>1000000</c:v>
                </c:pt>
                <c:pt idx="46">
                  <c:v>2000000</c:v>
                </c:pt>
                <c:pt idx="47">
                  <c:v>3000000</c:v>
                </c:pt>
              </c:numCache>
            </c:numRef>
          </c:xVal>
          <c:yVal>
            <c:numRef>
              <c:f>[kpki_try_closeloop_YvsX_.xlsx]Sheet1!$AL$4:$AL$51</c:f>
              <c:numCache>
                <c:formatCode>General</c:formatCode>
                <c:ptCount val="48"/>
                <c:pt idx="0">
                  <c:v>88.489112901084297</c:v>
                </c:pt>
                <c:pt idx="1">
                  <c:v>86.979614436270538</c:v>
                </c:pt>
                <c:pt idx="2">
                  <c:v>85.472881870671401</c:v>
                </c:pt>
                <c:pt idx="3">
                  <c:v>83.970276515852817</c:v>
                </c:pt>
                <c:pt idx="4">
                  <c:v>82.473134096392641</c:v>
                </c:pt>
                <c:pt idx="5">
                  <c:v>80.982756840216211</c:v>
                </c:pt>
                <c:pt idx="6">
                  <c:v>79.500406076818649</c:v>
                </c:pt>
                <c:pt idx="7">
                  <c:v>78.027295442878071</c:v>
                </c:pt>
                <c:pt idx="8">
                  <c:v>76.564584778298638</c:v>
                </c:pt>
                <c:pt idx="9">
                  <c:v>75.113374777645049</c:v>
                </c:pt>
                <c:pt idx="10">
                  <c:v>61.427039043456055</c:v>
                </c:pt>
                <c:pt idx="11">
                  <c:v>49.58651691581386</c:v>
                </c:pt>
                <c:pt idx="12">
                  <c:v>39.646392233152859</c:v>
                </c:pt>
                <c:pt idx="13">
                  <c:v>31.350118866815659</c:v>
                </c:pt>
                <c:pt idx="14">
                  <c:v>24.368291127560308</c:v>
                </c:pt>
                <c:pt idx="15">
                  <c:v>18.406602626991969</c:v>
                </c:pt>
                <c:pt idx="16">
                  <c:v>13.232959810872265</c:v>
                </c:pt>
                <c:pt idx="17">
                  <c:v>8.6729985102763276</c:v>
                </c:pt>
                <c:pt idx="18">
                  <c:v>4.5977656465357883</c:v>
                </c:pt>
                <c:pt idx="19">
                  <c:v>-22.393712570241828</c:v>
                </c:pt>
                <c:pt idx="20">
                  <c:v>-38.188036364552467</c:v>
                </c:pt>
                <c:pt idx="21">
                  <c:v>-48.811173103472797</c:v>
                </c:pt>
                <c:pt idx="22">
                  <c:v>-56.395700077022333</c:v>
                </c:pt>
                <c:pt idx="23">
                  <c:v>-62.062877868541996</c:v>
                </c:pt>
                <c:pt idx="24">
                  <c:v>-66.463311815788188</c:v>
                </c:pt>
                <c:pt idx="25">
                  <c:v>-69.993357014135711</c:v>
                </c:pt>
                <c:pt idx="26">
                  <c:v>-72.904411124952802</c:v>
                </c:pt>
                <c:pt idx="27">
                  <c:v>-75.361871739639696</c:v>
                </c:pt>
                <c:pt idx="28">
                  <c:v>-89.251044182512615</c:v>
                </c:pt>
                <c:pt idx="29">
                  <c:v>-96.977452136077062</c:v>
                </c:pt>
                <c:pt idx="30">
                  <c:v>-103.10192665503931</c:v>
                </c:pt>
                <c:pt idx="31">
                  <c:v>-108.57925067924616</c:v>
                </c:pt>
                <c:pt idx="32">
                  <c:v>-113.73166996183078</c:v>
                </c:pt>
                <c:pt idx="33">
                  <c:v>-118.69803666228957</c:v>
                </c:pt>
                <c:pt idx="34">
                  <c:v>-123.54797652079459</c:v>
                </c:pt>
                <c:pt idx="35">
                  <c:v>-128.32023723410293</c:v>
                </c:pt>
                <c:pt idx="36">
                  <c:v>-133.03809347775726</c:v>
                </c:pt>
                <c:pt idx="37">
                  <c:v>-179.01885429105391</c:v>
                </c:pt>
                <c:pt idx="38">
                  <c:v>-224.34587872935043</c:v>
                </c:pt>
                <c:pt idx="39">
                  <c:v>-269.5094024958571</c:v>
                </c:pt>
                <c:pt idx="40">
                  <c:v>-314.60751942796662</c:v>
                </c:pt>
                <c:pt idx="41">
                  <c:v>-359.67293159260367</c:v>
                </c:pt>
                <c:pt idx="42">
                  <c:v>-404.71965492209529</c:v>
                </c:pt>
                <c:pt idx="43">
                  <c:v>-449.75469758466414</c:v>
                </c:pt>
                <c:pt idx="44">
                  <c:v>-494.78195307439421</c:v>
                </c:pt>
                <c:pt idx="45">
                  <c:v>-539.80375751395752</c:v>
                </c:pt>
                <c:pt idx="46">
                  <c:v>-989.90187790029165</c:v>
                </c:pt>
                <c:pt idx="47">
                  <c:v>-1439.9345847999837</c:v>
                </c:pt>
              </c:numCache>
            </c:numRef>
          </c:yVal>
          <c:smooth val="1"/>
        </c:ser>
        <c:ser>
          <c:idx val="6"/>
          <c:order val="6"/>
          <c:tx>
            <c:v>Phi3</c:v>
          </c:tx>
          <c:marker>
            <c:symbol val="none"/>
          </c:marker>
          <c:xVal>
            <c:numRef>
              <c:f>[kpki_try_closeloop_YvsX_.xlsx]Sheet1!$A$4:$A$51</c:f>
              <c:numCache>
                <c:formatCode>General</c:formatCode>
                <c:ptCount val="48"/>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pt idx="23">
                  <c:v>6000</c:v>
                </c:pt>
                <c:pt idx="24">
                  <c:v>7000</c:v>
                </c:pt>
                <c:pt idx="25">
                  <c:v>8000</c:v>
                </c:pt>
                <c:pt idx="26">
                  <c:v>9000</c:v>
                </c:pt>
                <c:pt idx="27">
                  <c:v>10000</c:v>
                </c:pt>
                <c:pt idx="28">
                  <c:v>20000</c:v>
                </c:pt>
                <c:pt idx="29">
                  <c:v>30000</c:v>
                </c:pt>
                <c:pt idx="30">
                  <c:v>40000</c:v>
                </c:pt>
                <c:pt idx="31">
                  <c:v>50000</c:v>
                </c:pt>
                <c:pt idx="32">
                  <c:v>60000</c:v>
                </c:pt>
                <c:pt idx="33">
                  <c:v>70000</c:v>
                </c:pt>
                <c:pt idx="34">
                  <c:v>80000</c:v>
                </c:pt>
                <c:pt idx="35">
                  <c:v>90000</c:v>
                </c:pt>
                <c:pt idx="36">
                  <c:v>100000</c:v>
                </c:pt>
                <c:pt idx="37">
                  <c:v>200000</c:v>
                </c:pt>
                <c:pt idx="38">
                  <c:v>300000</c:v>
                </c:pt>
                <c:pt idx="39">
                  <c:v>400000</c:v>
                </c:pt>
                <c:pt idx="40">
                  <c:v>500000</c:v>
                </c:pt>
                <c:pt idx="41">
                  <c:v>600000</c:v>
                </c:pt>
                <c:pt idx="42">
                  <c:v>700000</c:v>
                </c:pt>
                <c:pt idx="43">
                  <c:v>800000</c:v>
                </c:pt>
                <c:pt idx="44">
                  <c:v>900000</c:v>
                </c:pt>
                <c:pt idx="45">
                  <c:v>1000000</c:v>
                </c:pt>
                <c:pt idx="46">
                  <c:v>2000000</c:v>
                </c:pt>
                <c:pt idx="47">
                  <c:v>3000000</c:v>
                </c:pt>
              </c:numCache>
            </c:numRef>
          </c:xVal>
          <c:yVal>
            <c:numRef>
              <c:f>[kpki_try_closeloop_YvsX_.xlsx]Sheet1!$AM$4:$AM$51</c:f>
              <c:numCache>
                <c:formatCode>General</c:formatCode>
                <c:ptCount val="48"/>
                <c:pt idx="0">
                  <c:v>89.242204519944906</c:v>
                </c:pt>
                <c:pt idx="1">
                  <c:v>88.484497286017231</c:v>
                </c:pt>
                <c:pt idx="2">
                  <c:v>87.726963811689899</c:v>
                </c:pt>
                <c:pt idx="3">
                  <c:v>86.969690793064601</c:v>
                </c:pt>
                <c:pt idx="4">
                  <c:v>86.212764706268459</c:v>
                </c:pt>
                <c:pt idx="5">
                  <c:v>85.456271734899147</c:v>
                </c:pt>
                <c:pt idx="6">
                  <c:v>84.70029769812632</c:v>
                </c:pt>
                <c:pt idx="7">
                  <c:v>83.944927979607485</c:v>
                </c:pt>
                <c:pt idx="8">
                  <c:v>83.19024745737407</c:v>
                </c:pt>
                <c:pt idx="9">
                  <c:v>82.436340434838456</c:v>
                </c:pt>
                <c:pt idx="10">
                  <c:v>74.957817681262881</c:v>
                </c:pt>
                <c:pt idx="11">
                  <c:v>67.642726680547383</c:v>
                </c:pt>
                <c:pt idx="12">
                  <c:v>60.557084191120104</c:v>
                </c:pt>
                <c:pt idx="13">
                  <c:v>53.751471331604137</c:v>
                </c:pt>
                <c:pt idx="14">
                  <c:v>47.260304747152198</c:v>
                </c:pt>
                <c:pt idx="15">
                  <c:v>41.103061760537656</c:v>
                </c:pt>
                <c:pt idx="16">
                  <c:v>35.286695361008348</c:v>
                </c:pt>
                <c:pt idx="17">
                  <c:v>29.808497095317222</c:v>
                </c:pt>
                <c:pt idx="18">
                  <c:v>24.658866521355773</c:v>
                </c:pt>
                <c:pt idx="19">
                  <c:v>-12.410141173212125</c:v>
                </c:pt>
                <c:pt idx="20">
                  <c:v>-33.246761301665551</c:v>
                </c:pt>
                <c:pt idx="21">
                  <c:v>-46.154401212274131</c:v>
                </c:pt>
                <c:pt idx="22">
                  <c:v>-54.845003213840769</c:v>
                </c:pt>
                <c:pt idx="23">
                  <c:v>-61.092933112437962</c:v>
                </c:pt>
                <c:pt idx="24">
                  <c:v>-65.821501537611368</c:v>
                </c:pt>
                <c:pt idx="25">
                  <c:v>-69.548834259116276</c:v>
                </c:pt>
                <c:pt idx="26">
                  <c:v>-72.584816093998384</c:v>
                </c:pt>
                <c:pt idx="27">
                  <c:v>-75.12488333058235</c:v>
                </c:pt>
                <c:pt idx="28">
                  <c:v>-89.219706402362803</c:v>
                </c:pt>
                <c:pt idx="29">
                  <c:v>-96.968066687272582</c:v>
                </c:pt>
                <c:pt idx="30">
                  <c:v>-103.09795217258998</c:v>
                </c:pt>
                <c:pt idx="31">
                  <c:v>-108.57721217176478</c:v>
                </c:pt>
                <c:pt idx="32">
                  <c:v>-113.73048914409382</c:v>
                </c:pt>
                <c:pt idx="33">
                  <c:v>-118.69729262881238</c:v>
                </c:pt>
                <c:pt idx="34">
                  <c:v>-123.54747789016875</c:v>
                </c:pt>
                <c:pt idx="35">
                  <c:v>-128.31988694010604</c:v>
                </c:pt>
                <c:pt idx="36">
                  <c:v>-133.03783806660283</c:v>
                </c:pt>
                <c:pt idx="37">
                  <c:v>-179.01882234592915</c:v>
                </c:pt>
                <c:pt idx="38">
                  <c:v>-224.34586926309987</c:v>
                </c:pt>
                <c:pt idx="39">
                  <c:v>-269.50939850213075</c:v>
                </c:pt>
                <c:pt idx="40">
                  <c:v>-314.60751738314275</c:v>
                </c:pt>
                <c:pt idx="41">
                  <c:v>-359.67293040924517</c:v>
                </c:pt>
                <c:pt idx="42">
                  <c:v>-404.71965417688568</c:v>
                </c:pt>
                <c:pt idx="43">
                  <c:v>-449.75469708543005</c:v>
                </c:pt>
                <c:pt idx="44">
                  <c:v>-494.78195272376524</c:v>
                </c:pt>
                <c:pt idx="45">
                  <c:v>-539.80375725834858</c:v>
                </c:pt>
                <c:pt idx="46">
                  <c:v>-989.90187786834031</c:v>
                </c:pt>
                <c:pt idx="47">
                  <c:v>-1439.9345847905165</c:v>
                </c:pt>
              </c:numCache>
            </c:numRef>
          </c:yVal>
          <c:smooth val="1"/>
        </c:ser>
        <c:ser>
          <c:idx val="7"/>
          <c:order val="7"/>
          <c:tx>
            <c:v>Phi4</c:v>
          </c:tx>
          <c:marker>
            <c:symbol val="none"/>
          </c:marker>
          <c:xVal>
            <c:numRef>
              <c:f>[kpki_try_closeloop_YvsX_.xlsx]Sheet1!$A$4:$A$51</c:f>
              <c:numCache>
                <c:formatCode>General</c:formatCode>
                <c:ptCount val="48"/>
                <c:pt idx="0">
                  <c:v>10</c:v>
                </c:pt>
                <c:pt idx="1">
                  <c:v>20</c:v>
                </c:pt>
                <c:pt idx="2">
                  <c:v>30</c:v>
                </c:pt>
                <c:pt idx="3">
                  <c:v>40</c:v>
                </c:pt>
                <c:pt idx="4">
                  <c:v>50</c:v>
                </c:pt>
                <c:pt idx="5">
                  <c:v>60</c:v>
                </c:pt>
                <c:pt idx="6">
                  <c:v>70</c:v>
                </c:pt>
                <c:pt idx="7">
                  <c:v>80</c:v>
                </c:pt>
                <c:pt idx="8">
                  <c:v>90</c:v>
                </c:pt>
                <c:pt idx="9">
                  <c:v>100</c:v>
                </c:pt>
                <c:pt idx="10">
                  <c:v>200</c:v>
                </c:pt>
                <c:pt idx="11">
                  <c:v>300</c:v>
                </c:pt>
                <c:pt idx="12">
                  <c:v>400</c:v>
                </c:pt>
                <c:pt idx="13">
                  <c:v>500</c:v>
                </c:pt>
                <c:pt idx="14">
                  <c:v>600</c:v>
                </c:pt>
                <c:pt idx="15">
                  <c:v>700</c:v>
                </c:pt>
                <c:pt idx="16">
                  <c:v>800</c:v>
                </c:pt>
                <c:pt idx="17">
                  <c:v>900</c:v>
                </c:pt>
                <c:pt idx="18">
                  <c:v>1000</c:v>
                </c:pt>
                <c:pt idx="19">
                  <c:v>2000</c:v>
                </c:pt>
                <c:pt idx="20">
                  <c:v>3000</c:v>
                </c:pt>
                <c:pt idx="21">
                  <c:v>4000</c:v>
                </c:pt>
                <c:pt idx="22">
                  <c:v>5000</c:v>
                </c:pt>
                <c:pt idx="23">
                  <c:v>6000</c:v>
                </c:pt>
                <c:pt idx="24">
                  <c:v>7000</c:v>
                </c:pt>
                <c:pt idx="25">
                  <c:v>8000</c:v>
                </c:pt>
                <c:pt idx="26">
                  <c:v>9000</c:v>
                </c:pt>
                <c:pt idx="27">
                  <c:v>10000</c:v>
                </c:pt>
                <c:pt idx="28">
                  <c:v>20000</c:v>
                </c:pt>
                <c:pt idx="29">
                  <c:v>30000</c:v>
                </c:pt>
                <c:pt idx="30">
                  <c:v>40000</c:v>
                </c:pt>
                <c:pt idx="31">
                  <c:v>50000</c:v>
                </c:pt>
                <c:pt idx="32">
                  <c:v>60000</c:v>
                </c:pt>
                <c:pt idx="33">
                  <c:v>70000</c:v>
                </c:pt>
                <c:pt idx="34">
                  <c:v>80000</c:v>
                </c:pt>
                <c:pt idx="35">
                  <c:v>90000</c:v>
                </c:pt>
                <c:pt idx="36">
                  <c:v>100000</c:v>
                </c:pt>
                <c:pt idx="37">
                  <c:v>200000</c:v>
                </c:pt>
                <c:pt idx="38">
                  <c:v>300000</c:v>
                </c:pt>
                <c:pt idx="39">
                  <c:v>400000</c:v>
                </c:pt>
                <c:pt idx="40">
                  <c:v>500000</c:v>
                </c:pt>
                <c:pt idx="41">
                  <c:v>600000</c:v>
                </c:pt>
                <c:pt idx="42">
                  <c:v>700000</c:v>
                </c:pt>
                <c:pt idx="43">
                  <c:v>800000</c:v>
                </c:pt>
                <c:pt idx="44">
                  <c:v>900000</c:v>
                </c:pt>
                <c:pt idx="45">
                  <c:v>1000000</c:v>
                </c:pt>
                <c:pt idx="46">
                  <c:v>2000000</c:v>
                </c:pt>
                <c:pt idx="47">
                  <c:v>3000000</c:v>
                </c:pt>
              </c:numCache>
            </c:numRef>
          </c:xVal>
          <c:yVal>
            <c:numRef>
              <c:f>[kpki_try_closeloop_YvsX_.xlsx]Sheet1!$AN$4:$AN$51</c:f>
              <c:numCache>
                <c:formatCode>General</c:formatCode>
                <c:ptCount val="48"/>
                <c:pt idx="0">
                  <c:v>89.618842547462336</c:v>
                </c:pt>
                <c:pt idx="1">
                  <c:v>89.237675604517989</c:v>
                </c:pt>
                <c:pt idx="2">
                  <c:v>88.856487025608729</c:v>
                </c:pt>
                <c:pt idx="3">
                  <c:v>88.475266002646492</c:v>
                </c:pt>
                <c:pt idx="4">
                  <c:v>88.094001739418971</c:v>
                </c:pt>
                <c:pt idx="5">
                  <c:v>87.712683455552067</c:v>
                </c:pt>
                <c:pt idx="6">
                  <c:v>87.331300390475974</c:v>
                </c:pt>
                <c:pt idx="7">
                  <c:v>86.949841807395373</c:v>
                </c:pt>
                <c:pt idx="8">
                  <c:v>86.568296997264738</c:v>
                </c:pt>
                <c:pt idx="9">
                  <c:v>86.186655282769522</c:v>
                </c:pt>
                <c:pt idx="10">
                  <c:v>82.362590084626405</c:v>
                </c:pt>
                <c:pt idx="11">
                  <c:v>78.51747972101677</c:v>
                </c:pt>
                <c:pt idx="12">
                  <c:v>74.641805246162647</c:v>
                </c:pt>
                <c:pt idx="13">
                  <c:v>70.727270383907253</c:v>
                </c:pt>
                <c:pt idx="14">
                  <c:v>66.767231548316857</c:v>
                </c:pt>
                <c:pt idx="15">
                  <c:v>62.757131220433457</c:v>
                </c:pt>
                <c:pt idx="16">
                  <c:v>58.694916420735559</c:v>
                </c:pt>
                <c:pt idx="17">
                  <c:v>54.581413254732958</c:v>
                </c:pt>
                <c:pt idx="18">
                  <c:v>50.42061871293248</c:v>
                </c:pt>
                <c:pt idx="19">
                  <c:v>9.1183679454268312</c:v>
                </c:pt>
                <c:pt idx="20">
                  <c:v>-21.595855868625623</c:v>
                </c:pt>
                <c:pt idx="21">
                  <c:v>-40.022816656522814</c:v>
                </c:pt>
                <c:pt idx="22">
                  <c:v>-51.378477550867203</c:v>
                </c:pt>
                <c:pt idx="23">
                  <c:v>-58.979284519883166</c:v>
                </c:pt>
                <c:pt idx="24">
                  <c:v>-64.448803548174709</c:v>
                </c:pt>
                <c:pt idx="25">
                  <c:v>-68.6109365946743</c:v>
                </c:pt>
                <c:pt idx="26">
                  <c:v>-71.917237597957893</c:v>
                </c:pt>
                <c:pt idx="27">
                  <c:v>-74.633579537951377</c:v>
                </c:pt>
                <c:pt idx="28">
                  <c:v>-89.156428520095062</c:v>
                </c:pt>
                <c:pt idx="29">
                  <c:v>-96.949214880505664</c:v>
                </c:pt>
                <c:pt idx="30">
                  <c:v>-103.08998387342528</c:v>
                </c:pt>
                <c:pt idx="31">
                  <c:v>-108.57312880088779</c:v>
                </c:pt>
                <c:pt idx="32">
                  <c:v>-113.72812494984107</c:v>
                </c:pt>
                <c:pt idx="33">
                  <c:v>-118.69580337675062</c:v>
                </c:pt>
                <c:pt idx="34">
                  <c:v>-123.54648002064781</c:v>
                </c:pt>
                <c:pt idx="35">
                  <c:v>-128.31918601440719</c:v>
                </c:pt>
                <c:pt idx="36">
                  <c:v>-133.03732704481547</c:v>
                </c:pt>
                <c:pt idx="37">
                  <c:v>-179.01875844943919</c:v>
                </c:pt>
                <c:pt idx="38">
                  <c:v>-224.34585032977679</c:v>
                </c:pt>
                <c:pt idx="39">
                  <c:v>-269.50939051448302</c:v>
                </c:pt>
                <c:pt idx="40">
                  <c:v>-314.60751329343111</c:v>
                </c:pt>
                <c:pt idx="41">
                  <c:v>-359.67292804250258</c:v>
                </c:pt>
                <c:pt idx="42">
                  <c:v>-404.71965268645454</c:v>
                </c:pt>
                <c:pt idx="43">
                  <c:v>-449.75469608695573</c:v>
                </c:pt>
                <c:pt idx="44">
                  <c:v>-494.78195202250396</c:v>
                </c:pt>
                <c:pt idx="45">
                  <c:v>-539.80375674712855</c:v>
                </c:pt>
                <c:pt idx="46">
                  <c:v>-989.90187780443762</c:v>
                </c:pt>
                <c:pt idx="47">
                  <c:v>-1439.9345847715824</c:v>
                </c:pt>
              </c:numCache>
            </c:numRef>
          </c:yVal>
          <c:smooth val="1"/>
        </c:ser>
        <c:dLbls>
          <c:showLegendKey val="0"/>
          <c:showVal val="0"/>
          <c:showCatName val="0"/>
          <c:showSerName val="0"/>
          <c:showPercent val="0"/>
          <c:showBubbleSize val="0"/>
        </c:dLbls>
        <c:axId val="113635328"/>
        <c:axId val="113633536"/>
      </c:scatterChart>
      <c:valAx>
        <c:axId val="113626112"/>
        <c:scaling>
          <c:logBase val="10"/>
          <c:orientation val="minMax"/>
          <c:max val="1000000"/>
          <c:min val="10"/>
        </c:scaling>
        <c:delete val="0"/>
        <c:axPos val="b"/>
        <c:numFmt formatCode="General" sourceLinked="1"/>
        <c:majorTickMark val="out"/>
        <c:minorTickMark val="none"/>
        <c:tickLblPos val="nextTo"/>
        <c:crossAx val="113632000"/>
        <c:crossesAt val="-60"/>
        <c:crossBetween val="midCat"/>
      </c:valAx>
      <c:valAx>
        <c:axId val="113632000"/>
        <c:scaling>
          <c:orientation val="minMax"/>
          <c:min val="-60"/>
        </c:scaling>
        <c:delete val="0"/>
        <c:axPos val="l"/>
        <c:majorGridlines/>
        <c:numFmt formatCode="General" sourceLinked="1"/>
        <c:majorTickMark val="out"/>
        <c:minorTickMark val="none"/>
        <c:tickLblPos val="nextTo"/>
        <c:crossAx val="113626112"/>
        <c:crossesAt val="1"/>
        <c:crossBetween val="midCat"/>
      </c:valAx>
      <c:valAx>
        <c:axId val="113633536"/>
        <c:scaling>
          <c:orientation val="minMax"/>
          <c:min val="-460"/>
        </c:scaling>
        <c:delete val="0"/>
        <c:axPos val="r"/>
        <c:numFmt formatCode="General" sourceLinked="1"/>
        <c:majorTickMark val="out"/>
        <c:minorTickMark val="none"/>
        <c:tickLblPos val="nextTo"/>
        <c:crossAx val="113635328"/>
        <c:crosses val="max"/>
        <c:crossBetween val="midCat"/>
      </c:valAx>
      <c:valAx>
        <c:axId val="113635328"/>
        <c:scaling>
          <c:logBase val="10"/>
          <c:orientation val="minMax"/>
        </c:scaling>
        <c:delete val="1"/>
        <c:axPos val="b"/>
        <c:numFmt formatCode="General" sourceLinked="1"/>
        <c:majorTickMark val="out"/>
        <c:minorTickMark val="none"/>
        <c:tickLblPos val="nextTo"/>
        <c:crossAx val="113633536"/>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91D286-1643-4DEF-BE9B-F4CEC142DCE2}" type="datetimeFigureOut">
              <a:rPr lang="en-US" smtClean="0"/>
              <a:t>4/25/2017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11EC95-B75E-4736-9413-EAC89F04F750}" type="slidenum">
              <a:rPr lang="en-US" smtClean="0"/>
              <a:t>‹#›</a:t>
            </a:fld>
            <a:endParaRPr lang="en-US"/>
          </a:p>
        </p:txBody>
      </p:sp>
    </p:spTree>
    <p:extLst>
      <p:ext uri="{BB962C8B-B14F-4D97-AF65-F5344CB8AC3E}">
        <p14:creationId xmlns:p14="http://schemas.microsoft.com/office/powerpoint/2010/main" val="327998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my outline- Minimize</a:t>
            </a:r>
            <a:r>
              <a:rPr lang="en-US" baseline="0" dirty="0" smtClean="0"/>
              <a:t> Impedance, Low Jitter RF and Feedback</a:t>
            </a:r>
            <a:endParaRPr lang="en-US" dirty="0"/>
          </a:p>
        </p:txBody>
      </p:sp>
      <p:sp>
        <p:nvSpPr>
          <p:cNvPr id="4" name="Slide Number Placeholder 3"/>
          <p:cNvSpPr>
            <a:spLocks noGrp="1"/>
          </p:cNvSpPr>
          <p:nvPr>
            <p:ph type="sldNum" sz="quarter" idx="10"/>
          </p:nvPr>
        </p:nvSpPr>
        <p:spPr/>
        <p:txBody>
          <a:bodyPr/>
          <a:lstStyle/>
          <a:p>
            <a:fld id="{7811EC95-B75E-4736-9413-EAC89F04F750}" type="slidenum">
              <a:rPr lang="en-US" smtClean="0"/>
              <a:t>2</a:t>
            </a:fld>
            <a:endParaRPr lang="en-US"/>
          </a:p>
        </p:txBody>
      </p:sp>
    </p:spTree>
    <p:extLst>
      <p:ext uri="{BB962C8B-B14F-4D97-AF65-F5344CB8AC3E}">
        <p14:creationId xmlns:p14="http://schemas.microsoft.com/office/powerpoint/2010/main" val="1006144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88069-E577-4DB6-BB57-9BF9EB312477}" type="slidenum">
              <a:rPr lang="en-US" smtClean="0"/>
              <a:t>21</a:t>
            </a:fld>
            <a:endParaRPr lang="en-US"/>
          </a:p>
        </p:txBody>
      </p:sp>
    </p:spTree>
    <p:extLst>
      <p:ext uri="{BB962C8B-B14F-4D97-AF65-F5344CB8AC3E}">
        <p14:creationId xmlns:p14="http://schemas.microsoft.com/office/powerpoint/2010/main" val="257795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can we jump amplitude</a:t>
            </a:r>
            <a:r>
              <a:rPr lang="en-US" baseline="0" dirty="0" smtClean="0"/>
              <a:t> and phase </a:t>
            </a:r>
            <a:r>
              <a:rPr lang="en-US" baseline="0" dirty="0" err="1" smtClean="0"/>
              <a:t>setpoints</a:t>
            </a:r>
            <a:r>
              <a:rPr lang="en-US" baseline="0" dirty="0" smtClean="0"/>
              <a:t> but w</a:t>
            </a:r>
            <a:r>
              <a:rPr lang="en-US" dirty="0" smtClean="0"/>
              <a:t>e are also able</a:t>
            </a:r>
            <a:r>
              <a:rPr lang="en-US" baseline="0" dirty="0" smtClean="0"/>
              <a:t> to pulse the proportional and integral gain settings of our feedback loop. </a:t>
            </a:r>
            <a:r>
              <a:rPr lang="en-US" baseline="0" dirty="0" err="1" smtClean="0"/>
              <a:t>Heres</a:t>
            </a:r>
            <a:r>
              <a:rPr lang="en-US" baseline="0" dirty="0" smtClean="0"/>
              <a:t> some data captured using this module with 1.2MV of cavity voltage where the blue curve is amplitude and red is phase. Here I show a schematic of the logic. We use this function to study stability margins with high power and beam. What we see in this data is when the gain settings are set past the stability margin and the feedback loop is brought unstable but after some time the feedback gain settings are brought back to conservative settings and the feedback system recovers. </a:t>
            </a:r>
          </a:p>
          <a:p>
            <a:endParaRPr lang="en-US" dirty="0"/>
          </a:p>
        </p:txBody>
      </p:sp>
      <p:sp>
        <p:nvSpPr>
          <p:cNvPr id="4" name="Slide Number Placeholder 3"/>
          <p:cNvSpPr>
            <a:spLocks noGrp="1"/>
          </p:cNvSpPr>
          <p:nvPr>
            <p:ph type="sldNum" sz="quarter" idx="10"/>
          </p:nvPr>
        </p:nvSpPr>
        <p:spPr/>
        <p:txBody>
          <a:bodyPr/>
          <a:lstStyle/>
          <a:p>
            <a:fld id="{215B225F-8568-425A-A912-1BC8C3067493}" type="slidenum">
              <a:rPr lang="en-US" smtClean="0"/>
              <a:t>23</a:t>
            </a:fld>
            <a:endParaRPr lang="en-US"/>
          </a:p>
        </p:txBody>
      </p:sp>
    </p:spTree>
    <p:extLst>
      <p:ext uri="{BB962C8B-B14F-4D97-AF65-F5344CB8AC3E}">
        <p14:creationId xmlns:p14="http://schemas.microsoft.com/office/powerpoint/2010/main" val="2585605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563">
              <a:defRPr/>
            </a:pPr>
            <a:r>
              <a:rPr lang="en-US" dirty="0" smtClean="0"/>
              <a:t>Here I show some data from our circular</a:t>
            </a:r>
            <a:r>
              <a:rPr lang="en-US" baseline="0" dirty="0" smtClean="0"/>
              <a:t> buffer or </a:t>
            </a:r>
            <a:r>
              <a:rPr lang="en-US" dirty="0" smtClean="0"/>
              <a:t>post mortem. The</a:t>
            </a:r>
            <a:r>
              <a:rPr lang="en-US" baseline="0" dirty="0" smtClean="0"/>
              <a:t> data consists of 5 channels each with 250ns resolution and include the summed bpm signal cavity, forward, reverse and debug which includes feedback error signal which is what you see there in magnitude and phase and also other feedback related signals and a dedicated analog to digital converter channel. This information is stored locally in the 32Mb RAM allocated for the FPGA and yields data for approximately .2 seconds before and after the trigger event. I would like to point out our limiter circuit which is being implemented for this event where the forward power is being clipped while the phase is preserved. </a:t>
            </a:r>
            <a:endParaRPr lang="en-US" dirty="0" smtClean="0"/>
          </a:p>
        </p:txBody>
      </p:sp>
      <p:sp>
        <p:nvSpPr>
          <p:cNvPr id="4" name="Slide Number Placeholder 3"/>
          <p:cNvSpPr>
            <a:spLocks noGrp="1"/>
          </p:cNvSpPr>
          <p:nvPr>
            <p:ph type="sldNum" sz="quarter" idx="10"/>
          </p:nvPr>
        </p:nvSpPr>
        <p:spPr/>
        <p:txBody>
          <a:bodyPr/>
          <a:lstStyle/>
          <a:p>
            <a:fld id="{215B225F-8568-425A-A912-1BC8C3067493}" type="slidenum">
              <a:rPr lang="en-US" smtClean="0"/>
              <a:t>24</a:t>
            </a:fld>
            <a:endParaRPr lang="en-US"/>
          </a:p>
        </p:txBody>
      </p:sp>
    </p:spTree>
    <p:extLst>
      <p:ext uri="{BB962C8B-B14F-4D97-AF65-F5344CB8AC3E}">
        <p14:creationId xmlns:p14="http://schemas.microsoft.com/office/powerpoint/2010/main" val="100627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also able to produce arbitrary waveforms</a:t>
            </a:r>
            <a:r>
              <a:rPr lang="en-US" baseline="0" dirty="0" smtClean="0"/>
              <a:t> through a feedforward table. </a:t>
            </a:r>
            <a:r>
              <a:rPr lang="en-US" dirty="0" smtClean="0"/>
              <a:t>The example above was an amplitude modulation or a chirp of the cavity field. We can simultaneously modify the cavity amplitude and phase to any allowable </a:t>
            </a:r>
            <a:r>
              <a:rPr lang="en-US" dirty="0" err="1" smtClean="0"/>
              <a:t>setpoint</a:t>
            </a:r>
            <a:r>
              <a:rPr lang="en-US" dirty="0" smtClean="0"/>
              <a:t>. The top plot represents the Feedforward table uploaded to the CFC while the bottom plot represents the cavity field measured. Both plots were generated through an EPICS interface. The “time” can be varied with the respect to a “zoom factor” covered above.</a:t>
            </a:r>
          </a:p>
        </p:txBody>
      </p:sp>
      <p:sp>
        <p:nvSpPr>
          <p:cNvPr id="4" name="Slide Number Placeholder 3"/>
          <p:cNvSpPr>
            <a:spLocks noGrp="1"/>
          </p:cNvSpPr>
          <p:nvPr>
            <p:ph type="sldNum" sz="quarter" idx="10"/>
          </p:nvPr>
        </p:nvSpPr>
        <p:spPr/>
        <p:txBody>
          <a:bodyPr/>
          <a:lstStyle/>
          <a:p>
            <a:fld id="{215B225F-8568-425A-A912-1BC8C3067493}" type="slidenum">
              <a:rPr lang="en-US" smtClean="0"/>
              <a:t>25</a:t>
            </a:fld>
            <a:endParaRPr lang="en-US"/>
          </a:p>
        </p:txBody>
      </p:sp>
    </p:spTree>
    <p:extLst>
      <p:ext uri="{BB962C8B-B14F-4D97-AF65-F5344CB8AC3E}">
        <p14:creationId xmlns:p14="http://schemas.microsoft.com/office/powerpoint/2010/main" val="100627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also have the ability to trigger different </a:t>
            </a:r>
            <a:r>
              <a:rPr lang="en-US" baseline="0" dirty="0" err="1" smtClean="0"/>
              <a:t>setpoint</a:t>
            </a:r>
            <a:r>
              <a:rPr lang="en-US" baseline="0" dirty="0" smtClean="0"/>
              <a:t> values at any given time with our amplitude/phase jump module. Here I show an experiment where we jumped the cavity phase by 120 degrees where the blue trace is the cavity field while the red is the phase. At the bottom we have a BPM sum signal that is summed and bandpass filtered which gives us a beam phase and amplitude reading. Notice that the beam phase follows the cavity phase jump and the damping waveform is indeed the synchrotron frequency. This experiment was used to measure dynamic aperture, field non-</a:t>
            </a:r>
            <a:r>
              <a:rPr lang="en-US" baseline="0" dirty="0" err="1" smtClean="0"/>
              <a:t>linearities</a:t>
            </a:r>
            <a:r>
              <a:rPr lang="en-US" baseline="0" dirty="0" smtClean="0"/>
              <a:t>, etc. More information can be found in </a:t>
            </a:r>
            <a:r>
              <a:rPr lang="en-US" baseline="0" dirty="0" err="1" smtClean="0"/>
              <a:t>Guimay</a:t>
            </a:r>
            <a:r>
              <a:rPr lang="en-US" baseline="0" dirty="0" smtClean="0"/>
              <a:t> Wans paper RF </a:t>
            </a:r>
            <a:r>
              <a:rPr lang="en-US" baseline="0" dirty="0" err="1" smtClean="0"/>
              <a:t>pinger</a:t>
            </a:r>
            <a:r>
              <a:rPr lang="en-US" baseline="0" dirty="0" smtClean="0"/>
              <a:t> commissioning and beam dynamics studies at </a:t>
            </a:r>
            <a:r>
              <a:rPr lang="en-US" baseline="0" dirty="0" err="1" smtClean="0"/>
              <a:t>nsls</a:t>
            </a:r>
            <a:r>
              <a:rPr lang="en-US" baseline="0" dirty="0" smtClean="0"/>
              <a:t>-ii. </a:t>
            </a:r>
            <a:endParaRPr lang="en-US" dirty="0"/>
          </a:p>
        </p:txBody>
      </p:sp>
      <p:sp>
        <p:nvSpPr>
          <p:cNvPr id="4" name="Slide Number Placeholder 3"/>
          <p:cNvSpPr>
            <a:spLocks noGrp="1"/>
          </p:cNvSpPr>
          <p:nvPr>
            <p:ph type="sldNum" sz="quarter" idx="10"/>
          </p:nvPr>
        </p:nvSpPr>
        <p:spPr/>
        <p:txBody>
          <a:bodyPr/>
          <a:lstStyle/>
          <a:p>
            <a:fld id="{215B225F-8568-425A-A912-1BC8C306749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53616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9" tIns="44240" rIns="90059" bIns="44240"/>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High Brightness Synchrotron Light Source Workshop</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1B3EC8-943C-43B7-8B10-2A07A96CA9D3}" type="slidenum">
              <a:rPr lang="en-US" smtClean="0"/>
              <a:t>‹#›</a:t>
            </a:fld>
            <a:endParaRPr lang="en-US"/>
          </a:p>
        </p:txBody>
      </p:sp>
    </p:spTree>
    <p:extLst>
      <p:ext uri="{BB962C8B-B14F-4D97-AF65-F5344CB8AC3E}">
        <p14:creationId xmlns:p14="http://schemas.microsoft.com/office/powerpoint/2010/main" val="181470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High Brightness Synchrotron Light Source Workshop</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1B3EC8-943C-43B7-8B10-2A07A96CA9D3}" type="slidenum">
              <a:rPr lang="en-US" smtClean="0"/>
              <a:t>‹#›</a:t>
            </a:fld>
            <a:endParaRPr lang="en-US"/>
          </a:p>
        </p:txBody>
      </p:sp>
    </p:spTree>
    <p:extLst>
      <p:ext uri="{BB962C8B-B14F-4D97-AF65-F5344CB8AC3E}">
        <p14:creationId xmlns:p14="http://schemas.microsoft.com/office/powerpoint/2010/main" val="3764414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High Brightness Synchrotron Light Source Workshop</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1B3EC8-943C-43B7-8B10-2A07A96CA9D3}" type="slidenum">
              <a:rPr lang="en-US" smtClean="0"/>
              <a:t>‹#›</a:t>
            </a:fld>
            <a:endParaRPr lang="en-US"/>
          </a:p>
        </p:txBody>
      </p:sp>
    </p:spTree>
    <p:extLst>
      <p:ext uri="{BB962C8B-B14F-4D97-AF65-F5344CB8AC3E}">
        <p14:creationId xmlns:p14="http://schemas.microsoft.com/office/powerpoint/2010/main" val="3591160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293559413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390362934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368683848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8450" y="1436688"/>
            <a:ext cx="4238625" cy="47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9475" y="1436688"/>
            <a:ext cx="4238625" cy="47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72547739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294619790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166521018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106412379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21103775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High Brightness Synchrotron Light Source Workshop</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1B3EC8-943C-43B7-8B10-2A07A96CA9D3}" type="slidenum">
              <a:rPr lang="en-US" smtClean="0"/>
              <a:t>‹#›</a:t>
            </a:fld>
            <a:endParaRPr lang="en-US"/>
          </a:p>
        </p:txBody>
      </p:sp>
    </p:spTree>
    <p:extLst>
      <p:ext uri="{BB962C8B-B14F-4D97-AF65-F5344CB8AC3E}">
        <p14:creationId xmlns:p14="http://schemas.microsoft.com/office/powerpoint/2010/main" val="3160250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117086727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141654186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19744065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98450" y="1436688"/>
            <a:ext cx="8629650" cy="4735512"/>
          </a:xfrm>
        </p:spPr>
        <p:txBody>
          <a:bodyPr/>
          <a:lstStyle/>
          <a:p>
            <a:endParaRPr lang="en-US"/>
          </a:p>
        </p:txBody>
      </p:sp>
      <p:sp>
        <p:nvSpPr>
          <p:cNvPr id="4" name="Footer Placeholder 3"/>
          <p:cNvSpPr>
            <a:spLocks noGrp="1"/>
          </p:cNvSpPr>
          <p:nvPr>
            <p:ph type="ftr" sz="quarter" idx="10"/>
          </p:nvPr>
        </p:nvSpPr>
        <p:spPr>
          <a:xfrm>
            <a:off x="2286000" y="6381750"/>
            <a:ext cx="4365625" cy="476250"/>
          </a:xfrm>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288746045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altLang="en-US" smtClean="0">
                <a:solidFill>
                  <a:srgbClr val="000000"/>
                </a:solidFill>
              </a:rPr>
              <a:t>High Brightness Synchrotron Light Source Workshop</a:t>
            </a:r>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8AFA1AF1-31CC-4489-87B5-1DC729A24A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9908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High Brightness Synchrotron Light Source Workshop</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1B3EC8-943C-43B7-8B10-2A07A96CA9D3}" type="slidenum">
              <a:rPr lang="en-US" smtClean="0"/>
              <a:t>‹#›</a:t>
            </a:fld>
            <a:endParaRPr lang="en-US"/>
          </a:p>
        </p:txBody>
      </p:sp>
    </p:spTree>
    <p:extLst>
      <p:ext uri="{BB962C8B-B14F-4D97-AF65-F5344CB8AC3E}">
        <p14:creationId xmlns:p14="http://schemas.microsoft.com/office/powerpoint/2010/main" val="3473511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High Brightness Synchrotron Light Source Workshop</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E1B3EC8-943C-43B7-8B10-2A07A96CA9D3}" type="slidenum">
              <a:rPr lang="en-US" smtClean="0"/>
              <a:t>‹#›</a:t>
            </a:fld>
            <a:endParaRPr lang="en-US"/>
          </a:p>
        </p:txBody>
      </p:sp>
    </p:spTree>
    <p:extLst>
      <p:ext uri="{BB962C8B-B14F-4D97-AF65-F5344CB8AC3E}">
        <p14:creationId xmlns:p14="http://schemas.microsoft.com/office/powerpoint/2010/main" val="302265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High Brightness Synchrotron Light Source Workshop</a:t>
            </a: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E1B3EC8-943C-43B7-8B10-2A07A96CA9D3}" type="slidenum">
              <a:rPr lang="en-US" smtClean="0"/>
              <a:t>‹#›</a:t>
            </a:fld>
            <a:endParaRPr lang="en-US"/>
          </a:p>
        </p:txBody>
      </p:sp>
    </p:spTree>
    <p:extLst>
      <p:ext uri="{BB962C8B-B14F-4D97-AF65-F5344CB8AC3E}">
        <p14:creationId xmlns:p14="http://schemas.microsoft.com/office/powerpoint/2010/main" val="3887553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smtClean="0"/>
              <a:t>High Brightness Synchrotron Light Source Workshop</a:t>
            </a: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E1B3EC8-943C-43B7-8B10-2A07A96CA9D3}" type="slidenum">
              <a:rPr lang="en-US" smtClean="0"/>
              <a:t>‹#›</a:t>
            </a:fld>
            <a:endParaRPr lang="en-US"/>
          </a:p>
        </p:txBody>
      </p:sp>
    </p:spTree>
    <p:extLst>
      <p:ext uri="{BB962C8B-B14F-4D97-AF65-F5344CB8AC3E}">
        <p14:creationId xmlns:p14="http://schemas.microsoft.com/office/powerpoint/2010/main" val="2059775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High Brightness Synchrotron Light Source Workshop</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E1B3EC8-943C-43B7-8B10-2A07A96CA9D3}" type="slidenum">
              <a:rPr lang="en-US" smtClean="0"/>
              <a:t>‹#›</a:t>
            </a:fld>
            <a:endParaRPr lang="en-US"/>
          </a:p>
        </p:txBody>
      </p:sp>
    </p:spTree>
    <p:extLst>
      <p:ext uri="{BB962C8B-B14F-4D97-AF65-F5344CB8AC3E}">
        <p14:creationId xmlns:p14="http://schemas.microsoft.com/office/powerpoint/2010/main" val="92128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High Brightness Synchrotron Light Source Workshop</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E1B3EC8-943C-43B7-8B10-2A07A96CA9D3}" type="slidenum">
              <a:rPr lang="en-US" smtClean="0"/>
              <a:t>‹#›</a:t>
            </a:fld>
            <a:endParaRPr lang="en-US"/>
          </a:p>
        </p:txBody>
      </p:sp>
    </p:spTree>
    <p:extLst>
      <p:ext uri="{BB962C8B-B14F-4D97-AF65-F5344CB8AC3E}">
        <p14:creationId xmlns:p14="http://schemas.microsoft.com/office/powerpoint/2010/main" val="1729947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High Brightness Synchrotron Light Source Workshop</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E1B3EC8-943C-43B7-8B10-2A07A96CA9D3}" type="slidenum">
              <a:rPr lang="en-US" smtClean="0"/>
              <a:t>‹#›</a:t>
            </a:fld>
            <a:endParaRPr lang="en-US"/>
          </a:p>
        </p:txBody>
      </p:sp>
    </p:spTree>
    <p:extLst>
      <p:ext uri="{BB962C8B-B14F-4D97-AF65-F5344CB8AC3E}">
        <p14:creationId xmlns:p14="http://schemas.microsoft.com/office/powerpoint/2010/main" val="1838289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oleObject" Target="../embeddings/oleObject2.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vmlDrawing" Target="../drawings/vmlDrawing1.vml"/><Relationship Id="rId10" Type="http://schemas.openxmlformats.org/officeDocument/2006/relationships/slideLayout" Target="../slideLayouts/slideLayout21.xml"/><Relationship Id="rId19" Type="http://schemas.openxmlformats.org/officeDocument/2006/relationships/image" Target="../media/image2.w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High Brightness Synchrotron Light Source Workshop</a:t>
            </a:r>
            <a:endParaRPr lang="en-US" dirty="0"/>
          </a:p>
        </p:txBody>
      </p:sp>
    </p:spTree>
    <p:extLst>
      <p:ext uri="{BB962C8B-B14F-4D97-AF65-F5344CB8AC3E}">
        <p14:creationId xmlns:p14="http://schemas.microsoft.com/office/powerpoint/2010/main" val="3227922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0"/>
                <a:invGamma/>
              </a:schemeClr>
            </a:gs>
          </a:gsLst>
          <a:lin ang="2700000" scaled="1"/>
        </a:gradFill>
        <a:effectLst/>
      </p:bgPr>
    </p:bg>
    <p:spTree>
      <p:nvGrpSpPr>
        <p:cNvPr id="1" name=""/>
        <p:cNvGrpSpPr/>
        <p:nvPr/>
      </p:nvGrpSpPr>
      <p:grpSpPr>
        <a:xfrm>
          <a:off x="0" y="0"/>
          <a:ext cx="0" cy="0"/>
          <a:chOff x="0" y="0"/>
          <a:chExt cx="0" cy="0"/>
        </a:xfrm>
      </p:grpSpPr>
      <p:sp>
        <p:nvSpPr>
          <p:cNvPr id="20482" name="Line 2"/>
          <p:cNvSpPr>
            <a:spLocks noChangeShapeType="1"/>
          </p:cNvSpPr>
          <p:nvPr/>
        </p:nvSpPr>
        <p:spPr bwMode="auto">
          <a:xfrm flipH="1">
            <a:off x="115888" y="952500"/>
            <a:ext cx="8837612"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483" name="Rectangle 3"/>
          <p:cNvSpPr>
            <a:spLocks noGrp="1" noChangeArrowheads="1"/>
          </p:cNvSpPr>
          <p:nvPr>
            <p:ph type="title"/>
          </p:nvPr>
        </p:nvSpPr>
        <p:spPr bwMode="auto">
          <a:xfrm>
            <a:off x="0" y="0"/>
            <a:ext cx="9144000" cy="908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1" compatLnSpc="1">
            <a:prstTxWarp prst="textNoShape">
              <a:avLst/>
            </a:prstTxWarp>
          </a:bodyPr>
          <a:lstStyle/>
          <a:p>
            <a:pPr lvl="0"/>
            <a:r>
              <a:rPr lang="en-US" altLang="en-US" smtClean="0"/>
              <a:t>Click to edit Master title style</a:t>
            </a:r>
          </a:p>
        </p:txBody>
      </p:sp>
      <p:sp>
        <p:nvSpPr>
          <p:cNvPr id="20484" name="Rectangle 4"/>
          <p:cNvSpPr>
            <a:spLocks noGrp="1" noChangeArrowheads="1"/>
          </p:cNvSpPr>
          <p:nvPr>
            <p:ph type="body" idx="1"/>
          </p:nvPr>
        </p:nvSpPr>
        <p:spPr bwMode="auto">
          <a:xfrm>
            <a:off x="298450" y="1436688"/>
            <a:ext cx="8629650" cy="47355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485" name="Text Box 5"/>
          <p:cNvSpPr txBox="1">
            <a:spLocks noChangeArrowheads="1"/>
          </p:cNvSpPr>
          <p:nvPr/>
        </p:nvSpPr>
        <p:spPr bwMode="auto">
          <a:xfrm>
            <a:off x="4027488" y="6284913"/>
            <a:ext cx="1349375" cy="390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457200">
              <a:spcBef>
                <a:spcPct val="0"/>
              </a:spcBef>
              <a:tabLst>
                <a:tab pos="2286000" algn="l"/>
              </a:tabLst>
              <a:defRPr>
                <a:solidFill>
                  <a:schemeClr val="tx1"/>
                </a:solidFill>
                <a:latin typeface="Arial" charset="0"/>
              </a:defRPr>
            </a:lvl1pPr>
            <a:lvl2pPr defTabSz="457200">
              <a:spcBef>
                <a:spcPct val="0"/>
              </a:spcBef>
              <a:tabLst>
                <a:tab pos="2286000" algn="l"/>
              </a:tabLst>
              <a:defRPr>
                <a:solidFill>
                  <a:schemeClr val="tx1"/>
                </a:solidFill>
                <a:latin typeface="Arial" charset="0"/>
              </a:defRPr>
            </a:lvl2pPr>
            <a:lvl3pPr defTabSz="457200">
              <a:spcBef>
                <a:spcPct val="0"/>
              </a:spcBef>
              <a:tabLst>
                <a:tab pos="2286000" algn="l"/>
              </a:tabLst>
              <a:defRPr>
                <a:solidFill>
                  <a:schemeClr val="tx1"/>
                </a:solidFill>
                <a:latin typeface="Arial" charset="0"/>
              </a:defRPr>
            </a:lvl3pPr>
            <a:lvl4pPr defTabSz="457200">
              <a:spcBef>
                <a:spcPct val="0"/>
              </a:spcBef>
              <a:tabLst>
                <a:tab pos="2286000" algn="l"/>
              </a:tabLst>
              <a:defRPr>
                <a:solidFill>
                  <a:schemeClr val="tx1"/>
                </a:solidFill>
                <a:latin typeface="Arial" charset="0"/>
              </a:defRPr>
            </a:lvl4pPr>
            <a:lvl5pPr defTabSz="457200">
              <a:spcBef>
                <a:spcPct val="0"/>
              </a:spcBef>
              <a:tabLst>
                <a:tab pos="2286000" algn="l"/>
              </a:tabLst>
              <a:defRPr>
                <a:solidFill>
                  <a:schemeClr val="tx1"/>
                </a:solidFill>
                <a:latin typeface="Arial" charset="0"/>
              </a:defRPr>
            </a:lvl5pPr>
            <a:lvl6pPr defTabSz="457200" fontAlgn="base">
              <a:spcBef>
                <a:spcPct val="0"/>
              </a:spcBef>
              <a:spcAft>
                <a:spcPct val="0"/>
              </a:spcAft>
              <a:tabLst>
                <a:tab pos="2286000" algn="l"/>
              </a:tabLst>
              <a:defRPr>
                <a:solidFill>
                  <a:schemeClr val="tx1"/>
                </a:solidFill>
                <a:latin typeface="Arial" charset="0"/>
              </a:defRPr>
            </a:lvl6pPr>
            <a:lvl7pPr defTabSz="457200" fontAlgn="base">
              <a:spcBef>
                <a:spcPct val="0"/>
              </a:spcBef>
              <a:spcAft>
                <a:spcPct val="0"/>
              </a:spcAft>
              <a:tabLst>
                <a:tab pos="2286000" algn="l"/>
              </a:tabLst>
              <a:defRPr>
                <a:solidFill>
                  <a:schemeClr val="tx1"/>
                </a:solidFill>
                <a:latin typeface="Arial" charset="0"/>
              </a:defRPr>
            </a:lvl7pPr>
            <a:lvl8pPr defTabSz="457200" fontAlgn="base">
              <a:spcBef>
                <a:spcPct val="0"/>
              </a:spcBef>
              <a:spcAft>
                <a:spcPct val="0"/>
              </a:spcAft>
              <a:tabLst>
                <a:tab pos="2286000" algn="l"/>
              </a:tabLst>
              <a:defRPr>
                <a:solidFill>
                  <a:schemeClr val="tx1"/>
                </a:solidFill>
                <a:latin typeface="Arial" charset="0"/>
              </a:defRPr>
            </a:lvl8pPr>
            <a:lvl9pPr defTabSz="457200" fontAlgn="base">
              <a:spcBef>
                <a:spcPct val="0"/>
              </a:spcBef>
              <a:spcAft>
                <a:spcPct val="0"/>
              </a:spcAft>
              <a:tabLst>
                <a:tab pos="2286000" algn="l"/>
              </a:tabLst>
              <a:defRPr>
                <a:solidFill>
                  <a:schemeClr val="tx1"/>
                </a:solidFill>
                <a:latin typeface="Arial" charset="0"/>
              </a:defRPr>
            </a:lvl9pPr>
          </a:lstStyle>
          <a:p>
            <a:pPr eaLnBrk="0" fontAlgn="base" hangingPunct="0">
              <a:lnSpc>
                <a:spcPct val="110000"/>
              </a:lnSpc>
              <a:spcBef>
                <a:spcPct val="50000"/>
              </a:spcBef>
              <a:spcAft>
                <a:spcPct val="0"/>
              </a:spcAft>
              <a:buClr>
                <a:srgbClr val="FF0000"/>
              </a:buClr>
              <a:buSzPct val="135000"/>
            </a:pPr>
            <a:endParaRPr lang="en-US" altLang="en-US">
              <a:solidFill>
                <a:srgbClr val="000000"/>
              </a:solidFill>
              <a:latin typeface="Arial Narrow" pitchFamily="34" charset="0"/>
            </a:endParaRPr>
          </a:p>
        </p:txBody>
      </p:sp>
      <p:sp>
        <p:nvSpPr>
          <p:cNvPr id="20486" name="Text Box 6"/>
          <p:cNvSpPr txBox="1">
            <a:spLocks noChangeArrowheads="1"/>
          </p:cNvSpPr>
          <p:nvPr/>
        </p:nvSpPr>
        <p:spPr bwMode="auto">
          <a:xfrm>
            <a:off x="4475163" y="6553200"/>
            <a:ext cx="38893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50000"/>
              </a:spcBef>
              <a:spcAft>
                <a:spcPct val="0"/>
              </a:spcAft>
            </a:pPr>
            <a:fld id="{3062D453-9479-4913-87B5-E23F8B23AB60}" type="slidenum">
              <a:rPr lang="en-US" altLang="en-US" sz="2000">
                <a:solidFill>
                  <a:srgbClr val="000000"/>
                </a:solidFill>
                <a:latin typeface="Times New Roman" pitchFamily="18" charset="0"/>
              </a:rPr>
              <a:pPr eaLnBrk="0" fontAlgn="base" hangingPunct="0">
                <a:spcBef>
                  <a:spcPct val="50000"/>
                </a:spcBef>
                <a:spcAft>
                  <a:spcPct val="0"/>
                </a:spcAft>
              </a:pPr>
              <a:t>‹#›</a:t>
            </a:fld>
            <a:endParaRPr lang="en-US" altLang="en-US" sz="2000">
              <a:solidFill>
                <a:srgbClr val="000000"/>
              </a:solidFill>
              <a:latin typeface="Times New Roman" pitchFamily="18" charset="0"/>
            </a:endParaRPr>
          </a:p>
        </p:txBody>
      </p:sp>
      <p:graphicFrame>
        <p:nvGraphicFramePr>
          <p:cNvPr id="20487" name="Object 7"/>
          <p:cNvGraphicFramePr>
            <a:graphicFrameLocks noChangeAspect="1"/>
          </p:cNvGraphicFramePr>
          <p:nvPr/>
        </p:nvGraphicFramePr>
        <p:xfrm>
          <a:off x="0" y="6111875"/>
          <a:ext cx="1914525" cy="746125"/>
        </p:xfrm>
        <a:graphic>
          <a:graphicData uri="http://schemas.openxmlformats.org/presentationml/2006/ole">
            <mc:AlternateContent xmlns:mc="http://schemas.openxmlformats.org/markup-compatibility/2006">
              <mc:Choice xmlns:v="urn:schemas-microsoft-com:vml" Requires="v">
                <p:oleObj spid="_x0000_s1064" name="Photo Editor Photo" r:id="rId16" imgW="4742857" imgH="1848108" progId="MSPhotoEd.3">
                  <p:embed/>
                </p:oleObj>
              </mc:Choice>
              <mc:Fallback>
                <p:oleObj name="Photo Editor Photo" r:id="rId16" imgW="4742857" imgH="1848108"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111875"/>
                        <a:ext cx="1914525"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488" name="Group 8"/>
          <p:cNvGrpSpPr>
            <a:grpSpLocks/>
          </p:cNvGrpSpPr>
          <p:nvPr/>
        </p:nvGrpSpPr>
        <p:grpSpPr bwMode="auto">
          <a:xfrm>
            <a:off x="7116763" y="6135688"/>
            <a:ext cx="1943100" cy="722312"/>
            <a:chOff x="3380" y="3865"/>
            <a:chExt cx="1224" cy="455"/>
          </a:xfrm>
        </p:grpSpPr>
        <p:graphicFrame>
          <p:nvGraphicFramePr>
            <p:cNvPr id="20489" name="Object 9"/>
            <p:cNvGraphicFramePr>
              <a:graphicFrameLocks noChangeAspect="1"/>
            </p:cNvGraphicFramePr>
            <p:nvPr userDrawn="1"/>
          </p:nvGraphicFramePr>
          <p:xfrm>
            <a:off x="3380" y="3865"/>
            <a:ext cx="1224" cy="455"/>
          </p:xfrm>
          <a:graphic>
            <a:graphicData uri="http://schemas.openxmlformats.org/presentationml/2006/ole">
              <mc:AlternateContent xmlns:mc="http://schemas.openxmlformats.org/markup-compatibility/2006">
                <mc:Choice xmlns:v="urn:schemas-microsoft-com:vml" Requires="v">
                  <p:oleObj spid="_x0000_s1065" name="Document" r:id="rId18" imgW="1943640" imgH="723600" progId="Word.Document.8">
                    <p:embed/>
                  </p:oleObj>
                </mc:Choice>
                <mc:Fallback>
                  <p:oleObj name="Document" r:id="rId18" imgW="1943640" imgH="723600" progId="Word.Document.8">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80" y="3865"/>
                          <a:ext cx="1224" cy="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90" name="Text Box 10"/>
            <p:cNvSpPr txBox="1">
              <a:spLocks noChangeArrowheads="1"/>
            </p:cNvSpPr>
            <p:nvPr userDrawn="1"/>
          </p:nvSpPr>
          <p:spPr bwMode="auto">
            <a:xfrm>
              <a:off x="3458" y="4174"/>
              <a:ext cx="1105" cy="1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eaLnBrk="0" fontAlgn="base" hangingPunct="0">
                <a:spcBef>
                  <a:spcPct val="50000"/>
                </a:spcBef>
                <a:spcAft>
                  <a:spcPct val="0"/>
                </a:spcAft>
              </a:pPr>
              <a:r>
                <a:rPr lang="en-US" altLang="en-US" sz="900">
                  <a:solidFill>
                    <a:srgbClr val="000000"/>
                  </a:solidFill>
                </a:rPr>
                <a:t>BROOKHAVEN SCIENCE ASSOCIATES</a:t>
              </a:r>
            </a:p>
          </p:txBody>
        </p:sp>
      </p:grpSp>
      <p:sp>
        <p:nvSpPr>
          <p:cNvPr id="20491" name="Rectangle 11"/>
          <p:cNvSpPr>
            <a:spLocks noGrp="1" noChangeArrowheads="1"/>
          </p:cNvSpPr>
          <p:nvPr>
            <p:ph type="ftr" sz="quarter" idx="3"/>
          </p:nvPr>
        </p:nvSpPr>
        <p:spPr bwMode="auto">
          <a:xfrm>
            <a:off x="2286000" y="6381750"/>
            <a:ext cx="43656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SzTx/>
              <a:defRPr sz="1400">
                <a:latin typeface="Times New Roman" pitchFamily="18" charset="0"/>
              </a:defRPr>
            </a:lvl1pPr>
          </a:lstStyle>
          <a:p>
            <a:pPr eaLnBrk="0" fontAlgn="base" hangingPunct="0">
              <a:spcAft>
                <a:spcPct val="0"/>
              </a:spcAft>
            </a:pPr>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3168553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hf sldNum="0" hdr="0" dt="0"/>
  <p:txStyles>
    <p:titleStyle>
      <a:lvl1pPr algn="ctr" rtl="0" fontAlgn="base">
        <a:lnSpc>
          <a:spcPct val="90000"/>
        </a:lnSpc>
        <a:spcBef>
          <a:spcPct val="0"/>
        </a:spcBef>
        <a:spcAft>
          <a:spcPct val="0"/>
        </a:spcAft>
        <a:defRPr sz="4000" b="1">
          <a:solidFill>
            <a:schemeClr val="tx2"/>
          </a:solidFill>
          <a:latin typeface="+mj-lt"/>
          <a:ea typeface="+mj-ea"/>
          <a:cs typeface="+mj-cs"/>
        </a:defRPr>
      </a:lvl1pPr>
      <a:lvl2pPr algn="ctr" rtl="0" fontAlgn="base">
        <a:lnSpc>
          <a:spcPct val="90000"/>
        </a:lnSpc>
        <a:spcBef>
          <a:spcPct val="0"/>
        </a:spcBef>
        <a:spcAft>
          <a:spcPct val="0"/>
        </a:spcAft>
        <a:defRPr sz="4000" b="1">
          <a:solidFill>
            <a:schemeClr val="tx2"/>
          </a:solidFill>
          <a:latin typeface="Arial Narrow" pitchFamily="34" charset="0"/>
          <a:ea typeface="Osaka" charset="-128"/>
        </a:defRPr>
      </a:lvl2pPr>
      <a:lvl3pPr algn="ctr" rtl="0" fontAlgn="base">
        <a:lnSpc>
          <a:spcPct val="90000"/>
        </a:lnSpc>
        <a:spcBef>
          <a:spcPct val="0"/>
        </a:spcBef>
        <a:spcAft>
          <a:spcPct val="0"/>
        </a:spcAft>
        <a:defRPr sz="4000" b="1">
          <a:solidFill>
            <a:schemeClr val="tx2"/>
          </a:solidFill>
          <a:latin typeface="Arial Narrow" pitchFamily="34" charset="0"/>
          <a:ea typeface="Osaka" charset="-128"/>
        </a:defRPr>
      </a:lvl3pPr>
      <a:lvl4pPr algn="ctr" rtl="0" fontAlgn="base">
        <a:lnSpc>
          <a:spcPct val="90000"/>
        </a:lnSpc>
        <a:spcBef>
          <a:spcPct val="0"/>
        </a:spcBef>
        <a:spcAft>
          <a:spcPct val="0"/>
        </a:spcAft>
        <a:defRPr sz="4000" b="1">
          <a:solidFill>
            <a:schemeClr val="tx2"/>
          </a:solidFill>
          <a:latin typeface="Arial Narrow" pitchFamily="34" charset="0"/>
          <a:ea typeface="Osaka" charset="-128"/>
        </a:defRPr>
      </a:lvl4pPr>
      <a:lvl5pPr algn="ctr" rtl="0" fontAlgn="base">
        <a:lnSpc>
          <a:spcPct val="90000"/>
        </a:lnSpc>
        <a:spcBef>
          <a:spcPct val="0"/>
        </a:spcBef>
        <a:spcAft>
          <a:spcPct val="0"/>
        </a:spcAft>
        <a:defRPr sz="4000" b="1">
          <a:solidFill>
            <a:schemeClr val="tx2"/>
          </a:solidFill>
          <a:latin typeface="Arial Narrow" pitchFamily="34" charset="0"/>
          <a:ea typeface="Osaka" charset="-128"/>
        </a:defRPr>
      </a:lvl5pPr>
      <a:lvl6pPr marL="457200" algn="ctr" rtl="0" fontAlgn="base">
        <a:lnSpc>
          <a:spcPct val="90000"/>
        </a:lnSpc>
        <a:spcBef>
          <a:spcPct val="0"/>
        </a:spcBef>
        <a:spcAft>
          <a:spcPct val="0"/>
        </a:spcAft>
        <a:defRPr sz="4000" b="1">
          <a:solidFill>
            <a:schemeClr val="tx2"/>
          </a:solidFill>
          <a:latin typeface="Arial Narrow" pitchFamily="34" charset="0"/>
          <a:ea typeface="Osaka" charset="-128"/>
        </a:defRPr>
      </a:lvl6pPr>
      <a:lvl7pPr marL="914400" algn="ctr" rtl="0" fontAlgn="base">
        <a:lnSpc>
          <a:spcPct val="90000"/>
        </a:lnSpc>
        <a:spcBef>
          <a:spcPct val="0"/>
        </a:spcBef>
        <a:spcAft>
          <a:spcPct val="0"/>
        </a:spcAft>
        <a:defRPr sz="4000" b="1">
          <a:solidFill>
            <a:schemeClr val="tx2"/>
          </a:solidFill>
          <a:latin typeface="Arial Narrow" pitchFamily="34" charset="0"/>
          <a:ea typeface="Osaka" charset="-128"/>
        </a:defRPr>
      </a:lvl7pPr>
      <a:lvl8pPr marL="1371600" algn="ctr" rtl="0" fontAlgn="base">
        <a:lnSpc>
          <a:spcPct val="90000"/>
        </a:lnSpc>
        <a:spcBef>
          <a:spcPct val="0"/>
        </a:spcBef>
        <a:spcAft>
          <a:spcPct val="0"/>
        </a:spcAft>
        <a:defRPr sz="4000" b="1">
          <a:solidFill>
            <a:schemeClr val="tx2"/>
          </a:solidFill>
          <a:latin typeface="Arial Narrow" pitchFamily="34" charset="0"/>
          <a:ea typeface="Osaka" charset="-128"/>
        </a:defRPr>
      </a:lvl8pPr>
      <a:lvl9pPr marL="1828800" algn="ctr" rtl="0" fontAlgn="base">
        <a:lnSpc>
          <a:spcPct val="90000"/>
        </a:lnSpc>
        <a:spcBef>
          <a:spcPct val="0"/>
        </a:spcBef>
        <a:spcAft>
          <a:spcPct val="0"/>
        </a:spcAft>
        <a:defRPr sz="4000" b="1">
          <a:solidFill>
            <a:schemeClr val="tx2"/>
          </a:solidFill>
          <a:latin typeface="Arial Narrow" pitchFamily="34" charset="0"/>
          <a:ea typeface="Osaka" charset="-128"/>
        </a:defRPr>
      </a:lvl9pPr>
    </p:titleStyle>
    <p:bodyStyle>
      <a:lvl1pPr marL="342900" indent="-342900" algn="l" rtl="0" fontAlgn="base">
        <a:lnSpc>
          <a:spcPct val="90000"/>
        </a:lnSpc>
        <a:spcBef>
          <a:spcPct val="20000"/>
        </a:spcBef>
        <a:spcAft>
          <a:spcPct val="0"/>
        </a:spcAft>
        <a:buClr>
          <a:schemeClr val="folHlink"/>
        </a:buClr>
        <a:buSzPct val="135000"/>
        <a:buChar char="•"/>
        <a:defRPr sz="3200">
          <a:solidFill>
            <a:schemeClr val="tx1"/>
          </a:solidFill>
          <a:latin typeface="+mn-lt"/>
          <a:ea typeface="+mn-ea"/>
          <a:cs typeface="+mn-cs"/>
        </a:defRPr>
      </a:lvl1pPr>
      <a:lvl2pPr marL="690563" indent="-233363" algn="l" rtl="0" fontAlgn="base">
        <a:lnSpc>
          <a:spcPct val="90000"/>
        </a:lnSpc>
        <a:spcBef>
          <a:spcPct val="20000"/>
        </a:spcBef>
        <a:spcAft>
          <a:spcPct val="0"/>
        </a:spcAft>
        <a:buClr>
          <a:schemeClr val="folHlink"/>
        </a:buClr>
        <a:buSzPct val="100000"/>
        <a:buChar char="•"/>
        <a:defRPr sz="2800">
          <a:solidFill>
            <a:schemeClr val="tx1"/>
          </a:solidFill>
          <a:latin typeface="+mn-lt"/>
          <a:ea typeface="+mn-ea"/>
        </a:defRPr>
      </a:lvl2pPr>
      <a:lvl3pPr marL="1085850" indent="-228600" algn="l" rtl="0" fontAlgn="base">
        <a:lnSpc>
          <a:spcPct val="90000"/>
        </a:lnSpc>
        <a:spcBef>
          <a:spcPct val="20000"/>
        </a:spcBef>
        <a:spcAft>
          <a:spcPct val="0"/>
        </a:spcAft>
        <a:buSzPct val="100000"/>
        <a:buChar char="–"/>
        <a:defRPr sz="2400">
          <a:solidFill>
            <a:schemeClr val="tx1"/>
          </a:solidFill>
          <a:latin typeface="+mn-lt"/>
          <a:ea typeface="+mn-ea"/>
        </a:defRPr>
      </a:lvl3pPr>
      <a:lvl4pPr marL="1428750" indent="-228600" algn="l" rtl="0" fontAlgn="base">
        <a:lnSpc>
          <a:spcPct val="90000"/>
        </a:lnSpc>
        <a:spcBef>
          <a:spcPct val="20000"/>
        </a:spcBef>
        <a:spcAft>
          <a:spcPct val="0"/>
        </a:spcAft>
        <a:buSzPct val="100000"/>
        <a:buChar char="-"/>
        <a:defRPr sz="2400">
          <a:solidFill>
            <a:schemeClr val="tx1"/>
          </a:solidFill>
          <a:latin typeface="+mn-lt"/>
          <a:ea typeface="+mn-ea"/>
        </a:defRPr>
      </a:lvl4pPr>
      <a:lvl5pPr marL="1771650" indent="-228600" algn="l" rtl="0" fontAlgn="base">
        <a:lnSpc>
          <a:spcPct val="90000"/>
        </a:lnSpc>
        <a:spcBef>
          <a:spcPct val="20000"/>
        </a:spcBef>
        <a:spcAft>
          <a:spcPct val="0"/>
        </a:spcAft>
        <a:buSzPct val="100000"/>
        <a:buChar char="-"/>
        <a:defRPr sz="2400">
          <a:solidFill>
            <a:schemeClr val="tx1"/>
          </a:solidFill>
          <a:latin typeface="+mn-lt"/>
          <a:ea typeface="+mn-ea"/>
        </a:defRPr>
      </a:lvl5pPr>
      <a:lvl6pPr marL="2228850" indent="-228600" algn="l" rtl="0" fontAlgn="base">
        <a:lnSpc>
          <a:spcPct val="90000"/>
        </a:lnSpc>
        <a:spcBef>
          <a:spcPct val="20000"/>
        </a:spcBef>
        <a:spcAft>
          <a:spcPct val="0"/>
        </a:spcAft>
        <a:buSzPct val="100000"/>
        <a:buChar char="-"/>
        <a:defRPr sz="2400">
          <a:solidFill>
            <a:schemeClr val="tx1"/>
          </a:solidFill>
          <a:latin typeface="+mn-lt"/>
          <a:ea typeface="+mn-ea"/>
        </a:defRPr>
      </a:lvl6pPr>
      <a:lvl7pPr marL="2686050" indent="-228600" algn="l" rtl="0" fontAlgn="base">
        <a:lnSpc>
          <a:spcPct val="90000"/>
        </a:lnSpc>
        <a:spcBef>
          <a:spcPct val="20000"/>
        </a:spcBef>
        <a:spcAft>
          <a:spcPct val="0"/>
        </a:spcAft>
        <a:buSzPct val="100000"/>
        <a:buChar char="-"/>
        <a:defRPr sz="2400">
          <a:solidFill>
            <a:schemeClr val="tx1"/>
          </a:solidFill>
          <a:latin typeface="+mn-lt"/>
          <a:ea typeface="+mn-ea"/>
        </a:defRPr>
      </a:lvl7pPr>
      <a:lvl8pPr marL="3143250" indent="-228600" algn="l" rtl="0" fontAlgn="base">
        <a:lnSpc>
          <a:spcPct val="90000"/>
        </a:lnSpc>
        <a:spcBef>
          <a:spcPct val="20000"/>
        </a:spcBef>
        <a:spcAft>
          <a:spcPct val="0"/>
        </a:spcAft>
        <a:buSzPct val="100000"/>
        <a:buChar char="-"/>
        <a:defRPr sz="2400">
          <a:solidFill>
            <a:schemeClr val="tx1"/>
          </a:solidFill>
          <a:latin typeface="+mn-lt"/>
          <a:ea typeface="+mn-ea"/>
        </a:defRPr>
      </a:lvl8pPr>
      <a:lvl9pPr marL="3600450" indent="-228600" algn="l" rtl="0" fontAlgn="base">
        <a:lnSpc>
          <a:spcPct val="90000"/>
        </a:lnSpc>
        <a:spcBef>
          <a:spcPct val="20000"/>
        </a:spcBef>
        <a:spcAft>
          <a:spcPct val="0"/>
        </a:spcAft>
        <a:buSzPct val="100000"/>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17.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2.xml"/><Relationship Id="rId4" Type="http://schemas.openxmlformats.org/officeDocument/2006/relationships/image" Target="../media/image47.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48.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49.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51.wmf"/><Relationship Id="rId5" Type="http://schemas.openxmlformats.org/officeDocument/2006/relationships/oleObject" Target="../embeddings/oleObject9.bin"/><Relationship Id="rId4" Type="http://schemas.openxmlformats.org/officeDocument/2006/relationships/image" Target="../media/image50.wmf"/></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3.xml"/><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3.xml"/><Relationship Id="rId4" Type="http://schemas.openxmlformats.org/officeDocument/2006/relationships/image" Target="../media/image57.emf"/></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4.bin"/><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8686800" cy="1470025"/>
          </a:xfrm>
        </p:spPr>
        <p:txBody>
          <a:bodyPr/>
          <a:lstStyle/>
          <a:p>
            <a:r>
              <a:rPr lang="en-US" sz="3600" dirty="0" smtClean="0"/>
              <a:t>RF Systems for High Brightness Synchrotrons</a:t>
            </a:r>
            <a:endParaRPr lang="en-US" sz="3600" dirty="0"/>
          </a:p>
        </p:txBody>
      </p:sp>
      <p:sp>
        <p:nvSpPr>
          <p:cNvPr id="3" name="Subtitle 2"/>
          <p:cNvSpPr>
            <a:spLocks noGrp="1"/>
          </p:cNvSpPr>
          <p:nvPr>
            <p:ph type="subTitle" idx="1"/>
          </p:nvPr>
        </p:nvSpPr>
        <p:spPr>
          <a:xfrm>
            <a:off x="1295400" y="2895600"/>
            <a:ext cx="6400800" cy="1752600"/>
          </a:xfrm>
        </p:spPr>
        <p:txBody>
          <a:bodyPr>
            <a:normAutofit fontScale="70000" lnSpcReduction="20000"/>
          </a:bodyPr>
          <a:lstStyle/>
          <a:p>
            <a:r>
              <a:rPr lang="en-US" dirty="0" smtClean="0"/>
              <a:t>Jim Rose </a:t>
            </a:r>
          </a:p>
          <a:p>
            <a:r>
              <a:rPr lang="en-US" dirty="0" smtClean="0"/>
              <a:t>John Cupolo, Pete Davila, Feng Gao, Brian Holub, Hengjie Ma, Carlos Marques, Keith McDonald, Jorge Oliva, Joe Papu, Bob Sikora, Chris Sorrentino, Nathan Towne, Jueri Tagger, Gabriele Bassi, Alexei Blednykh</a:t>
            </a:r>
            <a:endParaRPr lang="en-US" dirty="0"/>
          </a:p>
        </p:txBody>
      </p:sp>
      <p:sp>
        <p:nvSpPr>
          <p:cNvPr id="4" name="Footer Placeholder 3"/>
          <p:cNvSpPr>
            <a:spLocks noGrp="1"/>
          </p:cNvSpPr>
          <p:nvPr>
            <p:ph type="ftr" sz="quarter" idx="10"/>
          </p:nvPr>
        </p:nvSpPr>
        <p:spPr/>
        <p:txBody>
          <a:bodyPr/>
          <a:lstStyle/>
          <a:p>
            <a:r>
              <a:rPr lang="en-US" altLang="en-US" dirty="0" smtClean="0">
                <a:solidFill>
                  <a:srgbClr val="000000"/>
                </a:solidFill>
              </a:rPr>
              <a:t>High Brightness Synchrotron Light Source Workshop</a:t>
            </a:r>
            <a:endParaRPr lang="en-US" altLang="en-US" dirty="0">
              <a:solidFill>
                <a:srgbClr val="000000"/>
              </a:solidFill>
            </a:endParaRPr>
          </a:p>
        </p:txBody>
      </p:sp>
    </p:spTree>
    <p:extLst>
      <p:ext uri="{BB962C8B-B14F-4D97-AF65-F5344CB8AC3E}">
        <p14:creationId xmlns:p14="http://schemas.microsoft.com/office/powerpoint/2010/main" val="336425426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3"/>
          <p:cNvSpPr>
            <a:spLocks noGrp="1"/>
          </p:cNvSpPr>
          <p:nvPr>
            <p:ph type="ftr" sz="quarter" idx="10"/>
          </p:nvPr>
        </p:nvSpPr>
        <p:spPr/>
        <p:txBody>
          <a:bodyPr/>
          <a:lstStyle/>
          <a:p>
            <a:r>
              <a:rPr lang="en-US" altLang="en-US" smtClean="0"/>
              <a:t>High Brightness Synchrotron Light Source Workshop</a:t>
            </a:r>
            <a:endParaRPr lang="en-US" altLang="en-US" dirty="0"/>
          </a:p>
        </p:txBody>
      </p:sp>
      <p:sp>
        <p:nvSpPr>
          <p:cNvPr id="17410" name="Rectangle 2"/>
          <p:cNvSpPr>
            <a:spLocks noGrp="1" noChangeArrowheads="1"/>
          </p:cNvSpPr>
          <p:nvPr>
            <p:ph type="title"/>
          </p:nvPr>
        </p:nvSpPr>
        <p:spPr>
          <a:xfrm>
            <a:off x="457200" y="304800"/>
            <a:ext cx="8686800" cy="685800"/>
          </a:xfrm>
        </p:spPr>
        <p:txBody>
          <a:bodyPr/>
          <a:lstStyle/>
          <a:p>
            <a:r>
              <a:rPr lang="en-US" altLang="en-US" sz="2800" dirty="0"/>
              <a:t>Longitudinal Coupled Bunch </a:t>
            </a:r>
            <a:r>
              <a:rPr lang="en-US" altLang="en-US" sz="2800" dirty="0" smtClean="0"/>
              <a:t>Instability Growth rates vs. Cavity Choice</a:t>
            </a:r>
            <a:r>
              <a:rPr lang="en-US" altLang="en-US" sz="2800" dirty="0"/>
              <a:t/>
            </a:r>
            <a:br>
              <a:rPr lang="en-US" altLang="en-US" sz="2800" dirty="0"/>
            </a:br>
            <a:endParaRPr lang="el-GR" altLang="en-US" sz="2800" dirty="0"/>
          </a:p>
        </p:txBody>
      </p:sp>
      <p:graphicFrame>
        <p:nvGraphicFramePr>
          <p:cNvPr id="17458" name="Group 50"/>
          <p:cNvGraphicFramePr>
            <a:graphicFrameLocks noGrp="1"/>
          </p:cNvGraphicFramePr>
          <p:nvPr>
            <p:ph idx="1"/>
          </p:nvPr>
        </p:nvGraphicFramePr>
        <p:xfrm>
          <a:off x="228600" y="1676400"/>
          <a:ext cx="4800600" cy="3498533"/>
        </p:xfrm>
        <a:graphic>
          <a:graphicData uri="http://schemas.openxmlformats.org/drawingml/2006/table">
            <a:tbl>
              <a:tblPr/>
              <a:tblGrid>
                <a:gridCol w="3454400"/>
                <a:gridCol w="1346200"/>
              </a:tblGrid>
              <a:tr h="762000">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indent="-57150">
                        <a:spcBef>
                          <a:spcPct val="20000"/>
                        </a:spcBef>
                        <a:buSzPct val="100000"/>
                        <a:defRPr sz="2000">
                          <a:solidFill>
                            <a:schemeClr val="tx1"/>
                          </a:solidFill>
                          <a:latin typeface="Arial Narrow" pitchFamily="34" charset="0"/>
                          <a:ea typeface="Osaka" charset="-128"/>
                        </a:defRPr>
                      </a:lvl3pPr>
                      <a:lvl4pPr indent="-171450">
                        <a:spcBef>
                          <a:spcPct val="20000"/>
                        </a:spcBef>
                        <a:buSzPct val="100000"/>
                        <a:defRPr sz="2000">
                          <a:solidFill>
                            <a:schemeClr val="tx1"/>
                          </a:solidFill>
                          <a:latin typeface="Arial Narrow" pitchFamily="34" charset="0"/>
                          <a:ea typeface="Osaka" charset="-128"/>
                        </a:defRPr>
                      </a:lvl4pPr>
                      <a:lvl5pPr indent="-285750">
                        <a:spcBef>
                          <a:spcPct val="20000"/>
                        </a:spcBef>
                        <a:buSzPct val="100000"/>
                        <a:defRPr sz="2000">
                          <a:solidFill>
                            <a:schemeClr val="tx1"/>
                          </a:solidFill>
                          <a:latin typeface="Arial Narrow" pitchFamily="34" charset="0"/>
                          <a:ea typeface="Osaka" charset="-128"/>
                        </a:defRPr>
                      </a:lvl5pPr>
                      <a:lvl6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dirty="0" smtClean="0">
                          <a:ln>
                            <a:noFill/>
                          </a:ln>
                          <a:solidFill>
                            <a:schemeClr val="tx1"/>
                          </a:solidFill>
                          <a:effectLst/>
                          <a:latin typeface="Arial Narrow" pitchFamily="34" charset="0"/>
                          <a:ea typeface="Osaka" charset="-128"/>
                        </a:rPr>
                        <a:t>Note: damping time for bare lattice =27ms</a:t>
                      </a:r>
                    </a:p>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dirty="0" smtClean="0">
                          <a:ln>
                            <a:noFill/>
                          </a:ln>
                          <a:solidFill>
                            <a:schemeClr val="tx1"/>
                          </a:solidFill>
                          <a:effectLst/>
                          <a:latin typeface="Arial Narrow" pitchFamily="34" charset="0"/>
                          <a:ea typeface="Osaka" charset="-128"/>
                        </a:rPr>
                        <a:t>With 8 Damping Wigglers= 6ms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indent="-57150">
                        <a:spcBef>
                          <a:spcPct val="20000"/>
                        </a:spcBef>
                        <a:buSzPct val="100000"/>
                        <a:defRPr sz="2000">
                          <a:solidFill>
                            <a:schemeClr val="tx1"/>
                          </a:solidFill>
                          <a:latin typeface="Arial Narrow" pitchFamily="34" charset="0"/>
                          <a:ea typeface="Osaka" charset="-128"/>
                        </a:defRPr>
                      </a:lvl3pPr>
                      <a:lvl4pPr indent="-171450">
                        <a:spcBef>
                          <a:spcPct val="20000"/>
                        </a:spcBef>
                        <a:buSzPct val="100000"/>
                        <a:defRPr sz="2000">
                          <a:solidFill>
                            <a:schemeClr val="tx1"/>
                          </a:solidFill>
                          <a:latin typeface="Arial Narrow" pitchFamily="34" charset="0"/>
                          <a:ea typeface="Osaka" charset="-128"/>
                        </a:defRPr>
                      </a:lvl4pPr>
                      <a:lvl5pPr indent="-285750">
                        <a:spcBef>
                          <a:spcPct val="20000"/>
                        </a:spcBef>
                        <a:buSzPct val="100000"/>
                        <a:defRPr sz="2000">
                          <a:solidFill>
                            <a:schemeClr val="tx1"/>
                          </a:solidFill>
                          <a:latin typeface="Arial Narrow" pitchFamily="34" charset="0"/>
                          <a:ea typeface="Osaka" charset="-128"/>
                        </a:defRPr>
                      </a:lvl5pPr>
                      <a:lvl6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smtClean="0">
                          <a:ln>
                            <a:noFill/>
                          </a:ln>
                          <a:solidFill>
                            <a:schemeClr val="tx1"/>
                          </a:solidFill>
                          <a:effectLst/>
                          <a:latin typeface="Arial Narrow" pitchFamily="34" charset="0"/>
                          <a:ea typeface="Osaka" charset="-128"/>
                        </a:rPr>
                        <a:t>Growth time for 500mA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3113">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indent="-57150">
                        <a:spcBef>
                          <a:spcPct val="20000"/>
                        </a:spcBef>
                        <a:buSzPct val="100000"/>
                        <a:defRPr sz="2000">
                          <a:solidFill>
                            <a:schemeClr val="tx1"/>
                          </a:solidFill>
                          <a:latin typeface="Arial Narrow" pitchFamily="34" charset="0"/>
                          <a:ea typeface="Osaka" charset="-128"/>
                        </a:defRPr>
                      </a:lvl3pPr>
                      <a:lvl4pPr indent="-171450">
                        <a:spcBef>
                          <a:spcPct val="20000"/>
                        </a:spcBef>
                        <a:buSzPct val="100000"/>
                        <a:defRPr sz="2000">
                          <a:solidFill>
                            <a:schemeClr val="tx1"/>
                          </a:solidFill>
                          <a:latin typeface="Arial Narrow" pitchFamily="34" charset="0"/>
                          <a:ea typeface="Osaka" charset="-128"/>
                        </a:defRPr>
                      </a:lvl4pPr>
                      <a:lvl5pPr indent="-285750">
                        <a:spcBef>
                          <a:spcPct val="20000"/>
                        </a:spcBef>
                        <a:buSzPct val="100000"/>
                        <a:defRPr sz="2000">
                          <a:solidFill>
                            <a:schemeClr val="tx1"/>
                          </a:solidFill>
                          <a:latin typeface="Arial Narrow" pitchFamily="34" charset="0"/>
                          <a:ea typeface="Osaka" charset="-128"/>
                        </a:defRPr>
                      </a:lvl5pPr>
                      <a:lvl6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smtClean="0">
                          <a:ln>
                            <a:noFill/>
                          </a:ln>
                          <a:solidFill>
                            <a:schemeClr val="tx1"/>
                          </a:solidFill>
                          <a:effectLst/>
                          <a:latin typeface="Arial Narrow" pitchFamily="34" charset="0"/>
                          <a:ea typeface="Osaka" charset="-128"/>
                        </a:rPr>
                        <a:t>CESR-B  (4cavities) bare lattice</a:t>
                      </a:r>
                      <a:endParaRPr kumimoji="0" lang="en-US" altLang="en-US" sz="2800" b="0" i="0" u="none" strike="noStrike" cap="none" normalizeH="0" baseline="0" smtClean="0">
                        <a:ln>
                          <a:noFill/>
                        </a:ln>
                        <a:solidFill>
                          <a:schemeClr val="tx1"/>
                        </a:solidFill>
                        <a:effectLst/>
                        <a:latin typeface="Arial Narrow" pitchFamily="34" charset="0"/>
                        <a:ea typeface="Osaka" charset="-128"/>
                      </a:endParaRPr>
                    </a:p>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smtClean="0">
                          <a:ln>
                            <a:noFill/>
                          </a:ln>
                          <a:solidFill>
                            <a:schemeClr val="tx1"/>
                          </a:solidFill>
                          <a:effectLst/>
                          <a:latin typeface="Arial Narrow" pitchFamily="34" charset="0"/>
                          <a:ea typeface="Osaka" charset="-128"/>
                        </a:rPr>
                        <a:t> With  8 Damping wigglers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indent="-57150">
                        <a:spcBef>
                          <a:spcPct val="20000"/>
                        </a:spcBef>
                        <a:buSzPct val="100000"/>
                        <a:defRPr sz="2000">
                          <a:solidFill>
                            <a:schemeClr val="tx1"/>
                          </a:solidFill>
                          <a:latin typeface="Arial Narrow" pitchFamily="34" charset="0"/>
                          <a:ea typeface="Osaka" charset="-128"/>
                        </a:defRPr>
                      </a:lvl3pPr>
                      <a:lvl4pPr indent="-171450">
                        <a:spcBef>
                          <a:spcPct val="20000"/>
                        </a:spcBef>
                        <a:buSzPct val="100000"/>
                        <a:defRPr sz="2000">
                          <a:solidFill>
                            <a:schemeClr val="tx1"/>
                          </a:solidFill>
                          <a:latin typeface="Arial Narrow" pitchFamily="34" charset="0"/>
                          <a:ea typeface="Osaka" charset="-128"/>
                        </a:defRPr>
                      </a:lvl4pPr>
                      <a:lvl5pPr indent="-285750">
                        <a:spcBef>
                          <a:spcPct val="20000"/>
                        </a:spcBef>
                        <a:buSzPct val="100000"/>
                        <a:defRPr sz="2000">
                          <a:solidFill>
                            <a:schemeClr val="tx1"/>
                          </a:solidFill>
                          <a:latin typeface="Arial Narrow" pitchFamily="34" charset="0"/>
                          <a:ea typeface="Osaka" charset="-128"/>
                        </a:defRPr>
                      </a:lvl5pPr>
                      <a:lvl6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smtClean="0">
                          <a:ln>
                            <a:noFill/>
                          </a:ln>
                          <a:solidFill>
                            <a:schemeClr val="tx1"/>
                          </a:solidFill>
                          <a:effectLst/>
                          <a:latin typeface="Arial Narrow" pitchFamily="34" charset="0"/>
                          <a:ea typeface="Osaka" charset="-128"/>
                        </a:rPr>
                        <a:t>99ms</a:t>
                      </a:r>
                    </a:p>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smtClean="0">
                          <a:ln>
                            <a:noFill/>
                          </a:ln>
                          <a:solidFill>
                            <a:schemeClr val="tx1"/>
                          </a:solidFill>
                          <a:effectLst/>
                          <a:latin typeface="Arial Narrow" pitchFamily="34" charset="0"/>
                          <a:ea typeface="Osaka" charset="-128"/>
                        </a:rPr>
                        <a:t>121ms</a:t>
                      </a:r>
                      <a:endParaRPr kumimoji="0" lang="en-US" altLang="en-US" sz="2800" b="0" i="0" u="none" strike="noStrike" cap="none" normalizeH="0" baseline="0" smtClean="0">
                        <a:ln>
                          <a:noFill/>
                        </a:ln>
                        <a:solidFill>
                          <a:schemeClr val="tx1"/>
                        </a:solidFill>
                        <a:effectLst/>
                        <a:latin typeface="Arial Narrow" pitchFamily="34" charset="0"/>
                        <a:ea typeface="Osaka"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4700">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indent="-57150">
                        <a:spcBef>
                          <a:spcPct val="20000"/>
                        </a:spcBef>
                        <a:buSzPct val="100000"/>
                        <a:defRPr sz="2000">
                          <a:solidFill>
                            <a:schemeClr val="tx1"/>
                          </a:solidFill>
                          <a:latin typeface="Arial Narrow" pitchFamily="34" charset="0"/>
                          <a:ea typeface="Osaka" charset="-128"/>
                        </a:defRPr>
                      </a:lvl3pPr>
                      <a:lvl4pPr indent="-171450">
                        <a:spcBef>
                          <a:spcPct val="20000"/>
                        </a:spcBef>
                        <a:buSzPct val="100000"/>
                        <a:defRPr sz="2000">
                          <a:solidFill>
                            <a:schemeClr val="tx1"/>
                          </a:solidFill>
                          <a:latin typeface="Arial Narrow" pitchFamily="34" charset="0"/>
                          <a:ea typeface="Osaka" charset="-128"/>
                        </a:defRPr>
                      </a:lvl4pPr>
                      <a:lvl5pPr indent="-285750">
                        <a:spcBef>
                          <a:spcPct val="20000"/>
                        </a:spcBef>
                        <a:buSzPct val="100000"/>
                        <a:defRPr sz="2000">
                          <a:solidFill>
                            <a:schemeClr val="tx1"/>
                          </a:solidFill>
                          <a:latin typeface="Arial Narrow" pitchFamily="34" charset="0"/>
                          <a:ea typeface="Osaka" charset="-128"/>
                        </a:defRPr>
                      </a:lvl5pPr>
                      <a:lvl6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smtClean="0">
                          <a:ln>
                            <a:noFill/>
                          </a:ln>
                          <a:solidFill>
                            <a:schemeClr val="tx1"/>
                          </a:solidFill>
                          <a:effectLst/>
                          <a:latin typeface="Arial Narrow" pitchFamily="34" charset="0"/>
                          <a:ea typeface="Osaka" charset="-128"/>
                        </a:rPr>
                        <a:t>PEP-II (6 cavities) bare lattice</a:t>
                      </a:r>
                    </a:p>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smtClean="0">
                          <a:ln>
                            <a:noFill/>
                          </a:ln>
                          <a:solidFill>
                            <a:schemeClr val="tx1"/>
                          </a:solidFill>
                          <a:effectLst/>
                          <a:latin typeface="Arial Narrow" pitchFamily="34" charset="0"/>
                          <a:ea typeface="Osaka" charset="-128"/>
                        </a:rPr>
                        <a:t>With 8 Damping wigglers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indent="-57150">
                        <a:spcBef>
                          <a:spcPct val="20000"/>
                        </a:spcBef>
                        <a:buSzPct val="100000"/>
                        <a:defRPr sz="2000">
                          <a:solidFill>
                            <a:schemeClr val="tx1"/>
                          </a:solidFill>
                          <a:latin typeface="Arial Narrow" pitchFamily="34" charset="0"/>
                          <a:ea typeface="Osaka" charset="-128"/>
                        </a:defRPr>
                      </a:lvl3pPr>
                      <a:lvl4pPr indent="-171450">
                        <a:spcBef>
                          <a:spcPct val="20000"/>
                        </a:spcBef>
                        <a:buSzPct val="100000"/>
                        <a:defRPr sz="2000">
                          <a:solidFill>
                            <a:schemeClr val="tx1"/>
                          </a:solidFill>
                          <a:latin typeface="Arial Narrow" pitchFamily="34" charset="0"/>
                          <a:ea typeface="Osaka" charset="-128"/>
                        </a:defRPr>
                      </a:lvl4pPr>
                      <a:lvl5pPr indent="-285750">
                        <a:spcBef>
                          <a:spcPct val="20000"/>
                        </a:spcBef>
                        <a:buSzPct val="100000"/>
                        <a:defRPr sz="2000">
                          <a:solidFill>
                            <a:schemeClr val="tx1"/>
                          </a:solidFill>
                          <a:latin typeface="Arial Narrow" pitchFamily="34" charset="0"/>
                          <a:ea typeface="Osaka" charset="-128"/>
                        </a:defRPr>
                      </a:lvl5pPr>
                      <a:lvl6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smtClean="0">
                          <a:ln>
                            <a:noFill/>
                          </a:ln>
                          <a:solidFill>
                            <a:schemeClr val="tx1"/>
                          </a:solidFill>
                          <a:effectLst/>
                          <a:latin typeface="Arial Narrow" pitchFamily="34" charset="0"/>
                          <a:ea typeface="Osaka" charset="-128"/>
                        </a:rPr>
                        <a:t>13.5ms </a:t>
                      </a:r>
                    </a:p>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smtClean="0">
                          <a:ln>
                            <a:noFill/>
                          </a:ln>
                          <a:solidFill>
                            <a:schemeClr val="tx1"/>
                          </a:solidFill>
                          <a:effectLst/>
                          <a:latin typeface="Arial Narrow" pitchFamily="34" charset="0"/>
                          <a:ea typeface="Osaka" charset="-128"/>
                        </a:rPr>
                        <a:t> 16ms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3113">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indent="-57150">
                        <a:spcBef>
                          <a:spcPct val="20000"/>
                        </a:spcBef>
                        <a:buSzPct val="100000"/>
                        <a:defRPr sz="2000">
                          <a:solidFill>
                            <a:schemeClr val="tx1"/>
                          </a:solidFill>
                          <a:latin typeface="Arial Narrow" pitchFamily="34" charset="0"/>
                          <a:ea typeface="Osaka" charset="-128"/>
                        </a:defRPr>
                      </a:lvl3pPr>
                      <a:lvl4pPr indent="-171450">
                        <a:spcBef>
                          <a:spcPct val="20000"/>
                        </a:spcBef>
                        <a:buSzPct val="100000"/>
                        <a:defRPr sz="2000">
                          <a:solidFill>
                            <a:schemeClr val="tx1"/>
                          </a:solidFill>
                          <a:latin typeface="Arial Narrow" pitchFamily="34" charset="0"/>
                          <a:ea typeface="Osaka" charset="-128"/>
                        </a:defRPr>
                      </a:lvl4pPr>
                      <a:lvl5pPr indent="-285750">
                        <a:spcBef>
                          <a:spcPct val="20000"/>
                        </a:spcBef>
                        <a:buSzPct val="100000"/>
                        <a:defRPr sz="2000">
                          <a:solidFill>
                            <a:schemeClr val="tx1"/>
                          </a:solidFill>
                          <a:latin typeface="Arial Narrow" pitchFamily="34" charset="0"/>
                          <a:ea typeface="Osaka" charset="-128"/>
                        </a:defRPr>
                      </a:lvl5pPr>
                      <a:lvl6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smtClean="0">
                          <a:ln>
                            <a:noFill/>
                          </a:ln>
                          <a:solidFill>
                            <a:schemeClr val="tx1"/>
                          </a:solidFill>
                          <a:effectLst/>
                          <a:latin typeface="Arial Narrow" pitchFamily="34" charset="0"/>
                          <a:ea typeface="Osaka" charset="-128"/>
                        </a:rPr>
                        <a:t>BESSY-II (10 cavities) bare lattice</a:t>
                      </a:r>
                    </a:p>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smtClean="0">
                          <a:ln>
                            <a:noFill/>
                          </a:ln>
                          <a:solidFill>
                            <a:schemeClr val="tx1"/>
                          </a:solidFill>
                          <a:effectLst/>
                          <a:latin typeface="Arial Narrow" pitchFamily="34" charset="0"/>
                          <a:ea typeface="Osaka" charset="-128"/>
                        </a:rPr>
                        <a:t>With 8 Damping wigglers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indent="-57150">
                        <a:spcBef>
                          <a:spcPct val="20000"/>
                        </a:spcBef>
                        <a:buSzPct val="100000"/>
                        <a:defRPr sz="2000">
                          <a:solidFill>
                            <a:schemeClr val="tx1"/>
                          </a:solidFill>
                          <a:latin typeface="Arial Narrow" pitchFamily="34" charset="0"/>
                          <a:ea typeface="Osaka" charset="-128"/>
                        </a:defRPr>
                      </a:lvl3pPr>
                      <a:lvl4pPr indent="-171450">
                        <a:spcBef>
                          <a:spcPct val="20000"/>
                        </a:spcBef>
                        <a:buSzPct val="100000"/>
                        <a:defRPr sz="2000">
                          <a:solidFill>
                            <a:schemeClr val="tx1"/>
                          </a:solidFill>
                          <a:latin typeface="Arial Narrow" pitchFamily="34" charset="0"/>
                          <a:ea typeface="Osaka" charset="-128"/>
                        </a:defRPr>
                      </a:lvl4pPr>
                      <a:lvl5pPr indent="-285750">
                        <a:spcBef>
                          <a:spcPct val="20000"/>
                        </a:spcBef>
                        <a:buSzPct val="100000"/>
                        <a:defRPr sz="2000">
                          <a:solidFill>
                            <a:schemeClr val="tx1"/>
                          </a:solidFill>
                          <a:latin typeface="Arial Narrow" pitchFamily="34" charset="0"/>
                          <a:ea typeface="Osaka" charset="-128"/>
                        </a:defRPr>
                      </a:lvl5pPr>
                      <a:lvl6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indent="-2857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dirty="0" smtClean="0">
                          <a:ln>
                            <a:noFill/>
                          </a:ln>
                          <a:solidFill>
                            <a:schemeClr val="tx1"/>
                          </a:solidFill>
                          <a:effectLst/>
                          <a:latin typeface="Arial Narrow" pitchFamily="34" charset="0"/>
                          <a:ea typeface="Osaka" charset="-128"/>
                        </a:rPr>
                        <a:t>3.4ms </a:t>
                      </a:r>
                    </a:p>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1" i="0" u="none" strike="noStrike" cap="none" normalizeH="0" baseline="0" dirty="0" smtClean="0">
                          <a:ln>
                            <a:noFill/>
                          </a:ln>
                          <a:solidFill>
                            <a:schemeClr val="tx1"/>
                          </a:solidFill>
                          <a:effectLst/>
                          <a:latin typeface="Arial Narrow" pitchFamily="34" charset="0"/>
                          <a:ea typeface="Osaka" charset="-128"/>
                        </a:rPr>
                        <a:t>4.6ms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433" name="Rectangle 25"/>
          <p:cNvSpPr>
            <a:spLocks noChangeArrowheads="1"/>
          </p:cNvSpPr>
          <p:nvPr/>
        </p:nvSpPr>
        <p:spPr bwMode="auto">
          <a:xfrm>
            <a:off x="228600" y="973517"/>
            <a:ext cx="4953000" cy="6437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r>
              <a:rPr lang="en-US" altLang="en-US" sz="1800" b="1" dirty="0">
                <a:solidFill>
                  <a:schemeClr val="tx2"/>
                </a:solidFill>
              </a:rPr>
              <a:t>Longitudinal coupled bunch growth</a:t>
            </a:r>
          </a:p>
          <a:p>
            <a:pPr algn="ctr"/>
            <a:r>
              <a:rPr lang="en-US" altLang="en-US" sz="1800" b="1" dirty="0">
                <a:solidFill>
                  <a:schemeClr val="tx2"/>
                </a:solidFill>
              </a:rPr>
              <a:t> times for single RF system (</a:t>
            </a:r>
            <a:r>
              <a:rPr lang="en-US" altLang="en-US" sz="1800" b="1" dirty="0" err="1">
                <a:solidFill>
                  <a:schemeClr val="tx2"/>
                </a:solidFill>
              </a:rPr>
              <a:t>unstretched</a:t>
            </a:r>
            <a:r>
              <a:rPr lang="en-US" altLang="en-US" sz="1800" b="1" dirty="0">
                <a:solidFill>
                  <a:schemeClr val="tx2"/>
                </a:solidFill>
              </a:rPr>
              <a:t>)</a:t>
            </a:r>
          </a:p>
        </p:txBody>
      </p:sp>
      <p:sp>
        <p:nvSpPr>
          <p:cNvPr id="17450" name="Text Box 42"/>
          <p:cNvSpPr txBox="1">
            <a:spLocks noChangeArrowheads="1"/>
          </p:cNvSpPr>
          <p:nvPr/>
        </p:nvSpPr>
        <p:spPr bwMode="auto">
          <a:xfrm>
            <a:off x="747713" y="5414963"/>
            <a:ext cx="180975" cy="309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endParaRPr lang="en-US" altLang="en-US"/>
          </a:p>
        </p:txBody>
      </p:sp>
      <p:sp>
        <p:nvSpPr>
          <p:cNvPr id="17455" name="Text Box 47"/>
          <p:cNvSpPr txBox="1">
            <a:spLocks noChangeArrowheads="1"/>
          </p:cNvSpPr>
          <p:nvPr/>
        </p:nvSpPr>
        <p:spPr bwMode="auto">
          <a:xfrm>
            <a:off x="135255" y="5334793"/>
            <a:ext cx="7057959" cy="9207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800" dirty="0"/>
              <a:t>Initial calculations for CBI growth rates for </a:t>
            </a:r>
            <a:r>
              <a:rPr lang="en-US" altLang="en-US" sz="1800" dirty="0" err="1"/>
              <a:t>unstretched</a:t>
            </a:r>
            <a:r>
              <a:rPr lang="en-US" altLang="en-US" sz="1800" dirty="0"/>
              <a:t> bunches show damped </a:t>
            </a:r>
          </a:p>
          <a:p>
            <a:r>
              <a:rPr lang="en-US" altLang="en-US" sz="1800" dirty="0"/>
              <a:t>behavior for both PEP-II and CESR-B cavities. Shortened bunches, if desired, </a:t>
            </a:r>
          </a:p>
          <a:p>
            <a:r>
              <a:rPr lang="en-US" altLang="en-US" sz="1800" dirty="0"/>
              <a:t>will </a:t>
            </a:r>
            <a:r>
              <a:rPr lang="en-US" altLang="en-US" sz="1800" dirty="0" smtClean="0"/>
              <a:t>likely </a:t>
            </a:r>
            <a:r>
              <a:rPr lang="en-US" altLang="en-US" sz="1800" dirty="0"/>
              <a:t>be unstable for NC cavities and possibly SCRF as well. Work continues.</a:t>
            </a:r>
          </a:p>
        </p:txBody>
      </p:sp>
      <p:pic>
        <p:nvPicPr>
          <p:cNvPr id="17459" name="Picture 51" descr="Stretch"/>
          <p:cNvPicPr>
            <a:picLocks noChangeAspect="1" noChangeArrowheads="1"/>
          </p:cNvPicPr>
          <p:nvPr/>
        </p:nvPicPr>
        <p:blipFill>
          <a:blip r:embed="rId2">
            <a:extLst>
              <a:ext uri="{28A0092B-C50C-407E-A947-70E740481C1C}">
                <a14:useLocalDpi xmlns:a14="http://schemas.microsoft.com/office/drawing/2010/main" val="0"/>
              </a:ext>
            </a:extLst>
          </a:blip>
          <a:srcRect l="53107" r="3955"/>
          <a:stretch>
            <a:fillRect/>
          </a:stretch>
        </p:blipFill>
        <p:spPr bwMode="auto">
          <a:xfrm>
            <a:off x="5029200" y="2205038"/>
            <a:ext cx="4114800" cy="2817812"/>
          </a:xfrm>
          <a:prstGeom prst="rect">
            <a:avLst/>
          </a:prstGeom>
          <a:noFill/>
          <a:extLst>
            <a:ext uri="{909E8E84-426E-40DD-AFC4-6F175D3DCCD1}">
              <a14:hiddenFill xmlns:a14="http://schemas.microsoft.com/office/drawing/2010/main">
                <a:solidFill>
                  <a:srgbClr val="FFFFFF"/>
                </a:solidFill>
              </a14:hiddenFill>
            </a:ext>
          </a:extLst>
        </p:spPr>
      </p:pic>
      <p:sp>
        <p:nvSpPr>
          <p:cNvPr id="17460" name="Text Box 52"/>
          <p:cNvSpPr txBox="1">
            <a:spLocks noChangeArrowheads="1"/>
          </p:cNvSpPr>
          <p:nvPr/>
        </p:nvSpPr>
        <p:spPr bwMode="auto">
          <a:xfrm>
            <a:off x="5257800" y="1295400"/>
            <a:ext cx="3496151" cy="9207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a:t>Impedance limits calculated with self-</a:t>
            </a:r>
          </a:p>
          <a:p>
            <a:r>
              <a:rPr lang="en-US" altLang="en-US"/>
              <a:t>consistent fields using Vlasov equation </a:t>
            </a:r>
          </a:p>
          <a:p>
            <a:r>
              <a:rPr lang="en-US" altLang="en-US"/>
              <a:t>for stretched bunches</a:t>
            </a:r>
          </a:p>
        </p:txBody>
      </p:sp>
      <p:sp>
        <p:nvSpPr>
          <p:cNvPr id="17461" name="Text Box 53"/>
          <p:cNvSpPr txBox="1">
            <a:spLocks noChangeArrowheads="1"/>
          </p:cNvSpPr>
          <p:nvPr/>
        </p:nvSpPr>
        <p:spPr bwMode="auto">
          <a:xfrm>
            <a:off x="7529513" y="4881563"/>
            <a:ext cx="1049337" cy="309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a:t>N. Towne</a:t>
            </a:r>
          </a:p>
        </p:txBody>
      </p:sp>
    </p:spTree>
    <p:extLst>
      <p:ext uri="{BB962C8B-B14F-4D97-AF65-F5344CB8AC3E}">
        <p14:creationId xmlns:p14="http://schemas.microsoft.com/office/powerpoint/2010/main" val="1489871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a:t>Stretched Bunch length dependence on R/Q</a:t>
            </a:r>
          </a:p>
        </p:txBody>
      </p:sp>
      <p:pic>
        <p:nvPicPr>
          <p:cNvPr id="78852" name="Picture 4" descr="BunchLengths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05200"/>
            <a:ext cx="72898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descr="BunchLengthsNC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66865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 Box 6"/>
          <p:cNvSpPr txBox="1">
            <a:spLocks noChangeArrowheads="1"/>
          </p:cNvSpPr>
          <p:nvPr/>
        </p:nvSpPr>
        <p:spPr bwMode="auto">
          <a:xfrm>
            <a:off x="152400" y="3048000"/>
            <a:ext cx="9144000" cy="473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1400" b="1"/>
              <a:t>NC bunch lengths (rms ) and harmonic cavity (HHC) fields as a function of detuning for one ion gap (red) two gaps (green) and four gaps (blue). Dotted line is unstretched bunch length or optimal HHC field.</a:t>
            </a:r>
          </a:p>
        </p:txBody>
      </p:sp>
      <p:sp>
        <p:nvSpPr>
          <p:cNvPr id="78855" name="Text Box 7"/>
          <p:cNvSpPr txBox="1">
            <a:spLocks noChangeArrowheads="1"/>
          </p:cNvSpPr>
          <p:nvPr/>
        </p:nvSpPr>
        <p:spPr bwMode="auto">
          <a:xfrm>
            <a:off x="128588" y="5638800"/>
            <a:ext cx="9015412" cy="473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1400" b="1"/>
              <a:t>SC bunch lengths (rms ) and harmonic cavity (HHC) fields as a function of detuning for one ion gap (red) two gaps (green) and four gaps (blue). Dotted line is unstretched bunch length or optimal HHC field.</a:t>
            </a:r>
          </a:p>
        </p:txBody>
      </p:sp>
      <p:sp>
        <p:nvSpPr>
          <p:cNvPr id="78856" name="Text Box 8"/>
          <p:cNvSpPr txBox="1">
            <a:spLocks noChangeArrowheads="1"/>
          </p:cNvSpPr>
          <p:nvPr/>
        </p:nvSpPr>
        <p:spPr bwMode="auto">
          <a:xfrm>
            <a:off x="61913" y="995363"/>
            <a:ext cx="1049337" cy="309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a:t>N. Towne</a:t>
            </a:r>
          </a:p>
        </p:txBody>
      </p:sp>
      <p:sp>
        <p:nvSpPr>
          <p:cNvPr id="9" name="Footer Placeholder 3"/>
          <p:cNvSpPr>
            <a:spLocks noGrp="1"/>
          </p:cNvSpPr>
          <p:nvPr>
            <p:ph type="ftr" sz="quarter" idx="10"/>
          </p:nvPr>
        </p:nvSpPr>
        <p:spPr>
          <a:xfrm>
            <a:off x="2286000" y="6381750"/>
            <a:ext cx="4365625" cy="476250"/>
          </a:xfrm>
        </p:spPr>
        <p:txBody>
          <a:bodyPr/>
          <a:lstStyle/>
          <a:p>
            <a:r>
              <a:rPr lang="en-US" altLang="en-US" smtClean="0"/>
              <a:t>High Brightness Synchrotron Light Source Workshop</a:t>
            </a:r>
            <a:endParaRPr lang="en-US" altLang="en-US" dirty="0"/>
          </a:p>
        </p:txBody>
      </p:sp>
    </p:spTree>
    <p:extLst>
      <p:ext uri="{BB962C8B-B14F-4D97-AF65-F5344CB8AC3E}">
        <p14:creationId xmlns:p14="http://schemas.microsoft.com/office/powerpoint/2010/main" val="215670034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ltLang="en-US" smtClean="0"/>
              <a:t>High Brightness Synchrotron Light Source Workshop</a:t>
            </a:r>
            <a:endParaRPr lang="en-US" altLang="en-US" dirty="0"/>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5961063"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36950"/>
            <a:ext cx="6057900"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Text Box 4"/>
          <p:cNvSpPr txBox="1">
            <a:spLocks noChangeArrowheads="1"/>
          </p:cNvSpPr>
          <p:nvPr/>
        </p:nvSpPr>
        <p:spPr bwMode="auto">
          <a:xfrm>
            <a:off x="609600" y="228600"/>
            <a:ext cx="7394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100000"/>
              </a:lnSpc>
              <a:spcBef>
                <a:spcPct val="0"/>
              </a:spcBef>
              <a:buClrTx/>
              <a:buSzTx/>
            </a:pPr>
            <a:r>
              <a:rPr lang="en-US" altLang="en-US" sz="2400" b="1"/>
              <a:t>RF to Bunch Energy and Phase transfer functions</a:t>
            </a:r>
          </a:p>
        </p:txBody>
      </p:sp>
      <p:pic>
        <p:nvPicPr>
          <p:cNvPr id="92165" name="Picture 5" descr="ImpulseRespo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09675"/>
            <a:ext cx="2362200" cy="1457325"/>
          </a:xfrm>
          <a:prstGeom prst="rect">
            <a:avLst/>
          </a:prstGeom>
          <a:noFill/>
          <a:extLst>
            <a:ext uri="{909E8E84-426E-40DD-AFC4-6F175D3DCCD1}">
              <a14:hiddenFill xmlns:a14="http://schemas.microsoft.com/office/drawing/2010/main">
                <a:solidFill>
                  <a:srgbClr val="FFFFFF"/>
                </a:solidFill>
              </a14:hiddenFill>
            </a:ext>
          </a:extLst>
        </p:spPr>
      </p:pic>
      <p:sp>
        <p:nvSpPr>
          <p:cNvPr id="92166" name="Text Box 6"/>
          <p:cNvSpPr txBox="1">
            <a:spLocks noChangeArrowheads="1"/>
          </p:cNvSpPr>
          <p:nvPr/>
        </p:nvSpPr>
        <p:spPr bwMode="auto">
          <a:xfrm>
            <a:off x="0" y="914400"/>
            <a:ext cx="6553200" cy="7508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b="1" dirty="0"/>
              <a:t>Impulse response to amplitude or phase modulation of the initial RF Fields is used to obtain the bunch phase and energy transfer functions </a:t>
            </a:r>
          </a:p>
        </p:txBody>
      </p:sp>
      <p:sp>
        <p:nvSpPr>
          <p:cNvPr id="92170" name="Text Box 10"/>
          <p:cNvSpPr txBox="1">
            <a:spLocks noChangeArrowheads="1"/>
          </p:cNvSpPr>
          <p:nvPr/>
        </p:nvSpPr>
        <p:spPr bwMode="auto">
          <a:xfrm>
            <a:off x="2438400" y="1600200"/>
            <a:ext cx="2065338" cy="3095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t>Normal Conducting</a:t>
            </a:r>
          </a:p>
        </p:txBody>
      </p:sp>
      <p:sp>
        <p:nvSpPr>
          <p:cNvPr id="92171" name="Rectangle 11"/>
          <p:cNvSpPr>
            <a:spLocks noChangeArrowheads="1"/>
          </p:cNvSpPr>
          <p:nvPr/>
        </p:nvSpPr>
        <p:spPr bwMode="auto">
          <a:xfrm>
            <a:off x="2438400" y="3657600"/>
            <a:ext cx="1939925" cy="3095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t>Super Conducting</a:t>
            </a:r>
          </a:p>
        </p:txBody>
      </p:sp>
      <p:sp>
        <p:nvSpPr>
          <p:cNvPr id="92172" name="Text Box 12"/>
          <p:cNvSpPr txBox="1">
            <a:spLocks noChangeArrowheads="1"/>
          </p:cNvSpPr>
          <p:nvPr/>
        </p:nvSpPr>
        <p:spPr bwMode="auto">
          <a:xfrm>
            <a:off x="0" y="5345112"/>
            <a:ext cx="8991600" cy="7508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b="1" dirty="0"/>
              <a:t>Although the NC case was not explored in detail, the beam response functions are better behaved in the SC RF system due to the lower R/Q. Lower overall response functions minimize noise contributions to bunch phase and amplitude errors. </a:t>
            </a:r>
          </a:p>
        </p:txBody>
      </p:sp>
      <p:sp>
        <p:nvSpPr>
          <p:cNvPr id="92173" name="Text Box 13"/>
          <p:cNvSpPr txBox="1">
            <a:spLocks noChangeArrowheads="1"/>
          </p:cNvSpPr>
          <p:nvPr/>
        </p:nvSpPr>
        <p:spPr bwMode="auto">
          <a:xfrm>
            <a:off x="7605713" y="2967038"/>
            <a:ext cx="1049337" cy="309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a:t>N. Towne</a:t>
            </a:r>
          </a:p>
        </p:txBody>
      </p:sp>
    </p:spTree>
    <p:extLst>
      <p:ext uri="{BB962C8B-B14F-4D97-AF65-F5344CB8AC3E}">
        <p14:creationId xmlns:p14="http://schemas.microsoft.com/office/powerpoint/2010/main" val="765758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z="2800"/>
              <a:t>SCRF has the advantage that voltage is </a:t>
            </a:r>
            <a:r>
              <a:rPr lang="en-US" altLang="en-US" sz="2800">
                <a:latin typeface="Times"/>
              </a:rPr>
              <a:t>“</a:t>
            </a:r>
            <a:r>
              <a:rPr lang="en-US" altLang="en-US" sz="2800"/>
              <a:t>free</a:t>
            </a:r>
            <a:r>
              <a:rPr lang="en-US" altLang="en-US" sz="2800">
                <a:latin typeface="Times"/>
              </a:rPr>
              <a:t>”</a:t>
            </a:r>
            <a:endParaRPr lang="en-US" altLang="en-US" sz="2800"/>
          </a:p>
        </p:txBody>
      </p:sp>
      <p:sp>
        <p:nvSpPr>
          <p:cNvPr id="18435" name="Text Box 3"/>
          <p:cNvSpPr txBox="1">
            <a:spLocks noChangeArrowheads="1"/>
          </p:cNvSpPr>
          <p:nvPr/>
        </p:nvSpPr>
        <p:spPr bwMode="auto">
          <a:xfrm>
            <a:off x="4876800" y="1981200"/>
            <a:ext cx="414655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100000"/>
              </a:lnSpc>
              <a:spcBef>
                <a:spcPct val="0"/>
              </a:spcBef>
              <a:buClrTx/>
              <a:buSzTx/>
            </a:pPr>
            <a:r>
              <a:rPr lang="en-US" altLang="en-US" sz="1800"/>
              <a:t>What if we achieve a 3.5% momentum </a:t>
            </a:r>
          </a:p>
          <a:p>
            <a:pPr eaLnBrk="1" hangingPunct="1">
              <a:lnSpc>
                <a:spcPct val="100000"/>
              </a:lnSpc>
              <a:spcBef>
                <a:spcPct val="0"/>
              </a:spcBef>
              <a:buClrTx/>
              <a:buSzTx/>
            </a:pPr>
            <a:r>
              <a:rPr lang="en-US" altLang="en-US" sz="1800"/>
              <a:t>aperture? Need 5.6MV, need </a:t>
            </a:r>
          </a:p>
          <a:p>
            <a:pPr eaLnBrk="1" hangingPunct="1">
              <a:lnSpc>
                <a:spcPct val="100000"/>
              </a:lnSpc>
              <a:spcBef>
                <a:spcPct val="0"/>
              </a:spcBef>
              <a:buClrTx/>
              <a:buSzTx/>
            </a:pPr>
            <a:r>
              <a:rPr lang="en-US" altLang="en-US" sz="1800"/>
              <a:t>additional   PEP-II  cavity</a:t>
            </a:r>
          </a:p>
          <a:p>
            <a:pPr eaLnBrk="1" hangingPunct="1">
              <a:lnSpc>
                <a:spcPct val="100000"/>
              </a:lnSpc>
              <a:spcBef>
                <a:spcPct val="0"/>
              </a:spcBef>
              <a:buClrTx/>
              <a:buSzTx/>
            </a:pPr>
            <a:r>
              <a:rPr lang="en-US" altLang="en-US" sz="1800"/>
              <a:t>4% requires 6.5MV </a:t>
            </a:r>
          </a:p>
          <a:p>
            <a:pPr eaLnBrk="1" hangingPunct="1">
              <a:lnSpc>
                <a:spcPct val="100000"/>
              </a:lnSpc>
              <a:spcBef>
                <a:spcPct val="0"/>
              </a:spcBef>
              <a:buClrTx/>
              <a:buSzTx/>
            </a:pPr>
            <a:r>
              <a:rPr lang="en-US" altLang="en-US" sz="1800"/>
              <a:t>Two additional PEP-II cavities !</a:t>
            </a:r>
          </a:p>
          <a:p>
            <a:pPr eaLnBrk="1" hangingPunct="1">
              <a:lnSpc>
                <a:spcPct val="100000"/>
              </a:lnSpc>
              <a:spcBef>
                <a:spcPct val="0"/>
              </a:spcBef>
              <a:buClrTx/>
              <a:buSzTx/>
            </a:pPr>
            <a:endParaRPr lang="en-US" altLang="en-US" sz="1800"/>
          </a:p>
          <a:p>
            <a:pPr eaLnBrk="1" hangingPunct="1">
              <a:lnSpc>
                <a:spcPct val="100000"/>
              </a:lnSpc>
              <a:spcBef>
                <a:spcPct val="0"/>
              </a:spcBef>
              <a:buClrTx/>
              <a:buSzTx/>
            </a:pPr>
            <a:r>
              <a:rPr lang="en-US" altLang="en-US" sz="1800"/>
              <a:t>Or, turn up gradient in 4 CESR-B to </a:t>
            </a:r>
          </a:p>
          <a:p>
            <a:pPr eaLnBrk="1" hangingPunct="1">
              <a:lnSpc>
                <a:spcPct val="100000"/>
              </a:lnSpc>
              <a:spcBef>
                <a:spcPct val="0"/>
              </a:spcBef>
              <a:buClrTx/>
              <a:buSzTx/>
            </a:pPr>
            <a:r>
              <a:rPr lang="en-US" altLang="en-US" sz="1800"/>
              <a:t>1.65MV each: their limit is ~ 2.4MV!</a:t>
            </a:r>
          </a:p>
          <a:p>
            <a:pPr eaLnBrk="1" hangingPunct="1">
              <a:lnSpc>
                <a:spcPct val="100000"/>
              </a:lnSpc>
              <a:spcBef>
                <a:spcPct val="0"/>
              </a:spcBef>
              <a:buClrTx/>
              <a:buSzTx/>
            </a:pPr>
            <a:r>
              <a:rPr lang="en-US" altLang="en-US" sz="1800"/>
              <a:t> </a:t>
            </a:r>
          </a:p>
        </p:txBody>
      </p:sp>
      <p:graphicFrame>
        <p:nvGraphicFramePr>
          <p:cNvPr id="18436" name="Object 4"/>
          <p:cNvGraphicFramePr>
            <a:graphicFrameLocks noGrp="1" noChangeAspect="1"/>
          </p:cNvGraphicFramePr>
          <p:nvPr>
            <p:ph idx="1"/>
          </p:nvPr>
        </p:nvGraphicFramePr>
        <p:xfrm>
          <a:off x="381000" y="1447800"/>
          <a:ext cx="4654550" cy="4525963"/>
        </p:xfrm>
        <a:graphic>
          <a:graphicData uri="http://schemas.openxmlformats.org/presentationml/2006/ole">
            <mc:AlternateContent xmlns:mc="http://schemas.openxmlformats.org/markup-compatibility/2006">
              <mc:Choice xmlns:v="urn:schemas-microsoft-com:vml" Requires="v">
                <p:oleObj spid="_x0000_s3092" name="Mathcad" r:id="rId3" imgW="5200560" imgH="5057640" progId="Mathcad">
                  <p:embed/>
                </p:oleObj>
              </mc:Choice>
              <mc:Fallback>
                <p:oleObj name="Mathcad" r:id="rId3" imgW="5200560" imgH="5057640" progId="Mathca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4654550" cy="4525963"/>
                      </a:xfrm>
                      <a:prstGeom prst="rect">
                        <a:avLst/>
                      </a:prstGeom>
                    </p:spPr>
                  </p:pic>
                </p:oleObj>
              </mc:Fallback>
            </mc:AlternateContent>
          </a:graphicData>
        </a:graphic>
      </p:graphicFrame>
      <p:sp>
        <p:nvSpPr>
          <p:cNvPr id="7" name="Footer Placeholder 3"/>
          <p:cNvSpPr>
            <a:spLocks noGrp="1"/>
          </p:cNvSpPr>
          <p:nvPr>
            <p:ph type="ftr" sz="quarter" idx="10"/>
          </p:nvPr>
        </p:nvSpPr>
        <p:spPr>
          <a:xfrm>
            <a:off x="2286000" y="6381750"/>
            <a:ext cx="4365625" cy="476250"/>
          </a:xfrm>
        </p:spPr>
        <p:txBody>
          <a:bodyPr/>
          <a:lstStyle/>
          <a:p>
            <a:r>
              <a:rPr lang="en-US" altLang="en-US" smtClean="0"/>
              <a:t>High Brightness Synchrotron Light Source Workshop</a:t>
            </a:r>
            <a:endParaRPr lang="en-US" altLang="en-US" dirty="0"/>
          </a:p>
        </p:txBody>
      </p:sp>
    </p:spTree>
    <p:extLst>
      <p:ext uri="{BB962C8B-B14F-4D97-AF65-F5344CB8AC3E}">
        <p14:creationId xmlns:p14="http://schemas.microsoft.com/office/powerpoint/2010/main" val="3025831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dirty="0" smtClean="0"/>
              <a:t>RF Cavity Summary</a:t>
            </a:r>
            <a:endParaRPr lang="en-US" altLang="en-US" sz="3200" dirty="0"/>
          </a:p>
        </p:txBody>
      </p:sp>
      <p:sp>
        <p:nvSpPr>
          <p:cNvPr id="81923" name="Rectangle 3"/>
          <p:cNvSpPr>
            <a:spLocks noGrp="1" noChangeArrowheads="1"/>
          </p:cNvSpPr>
          <p:nvPr>
            <p:ph type="body" idx="1"/>
          </p:nvPr>
        </p:nvSpPr>
        <p:spPr>
          <a:xfrm>
            <a:off x="76200" y="914400"/>
            <a:ext cx="9067800" cy="4735512"/>
          </a:xfrm>
        </p:spPr>
        <p:txBody>
          <a:bodyPr/>
          <a:lstStyle/>
          <a:p>
            <a:pPr lvl="0">
              <a:lnSpc>
                <a:spcPct val="100000"/>
              </a:lnSpc>
              <a:buClr>
                <a:srgbClr val="FF0000"/>
              </a:buClr>
            </a:pPr>
            <a:r>
              <a:rPr lang="en-US" altLang="en-US" sz="2800" dirty="0">
                <a:solidFill>
                  <a:srgbClr val="000000"/>
                </a:solidFill>
              </a:rPr>
              <a:t>The lower impedances of the SCRF cavities are attractive for collective effects. Stability margins are increased for CB instabilities. The effects of the ion-gap transients on bunch phase in the presence of the bunch lengthening harmonic cavity are diminished. </a:t>
            </a:r>
          </a:p>
          <a:p>
            <a:pPr>
              <a:lnSpc>
                <a:spcPct val="100000"/>
              </a:lnSpc>
            </a:pPr>
            <a:r>
              <a:rPr lang="en-US" altLang="en-US" sz="2800" dirty="0" smtClean="0"/>
              <a:t>Risk </a:t>
            </a:r>
            <a:r>
              <a:rPr lang="en-US" altLang="en-US" sz="2800" dirty="0"/>
              <a:t>of catastrophic vacuum failure in beam-vacuum could lead to significant down-time for SCRF systems. Mitigated by the addition of fast-acting valves bracketing the RF straights.</a:t>
            </a:r>
          </a:p>
          <a:p>
            <a:pPr>
              <a:lnSpc>
                <a:spcPct val="100000"/>
              </a:lnSpc>
            </a:pPr>
            <a:r>
              <a:rPr lang="en-US" altLang="en-US" sz="2800" dirty="0"/>
              <a:t>CESR-B and KEK-B are first generation SCRF cavities for high current rings. Significant improvements are likely to occur during the life of the machine. The infrastructure will be in place to take advantage of it</a:t>
            </a:r>
            <a:r>
              <a:rPr lang="en-US" altLang="en-US" sz="2800" dirty="0" smtClean="0"/>
              <a:t>.</a:t>
            </a:r>
            <a:endParaRPr lang="en-US" altLang="en-US" sz="2800" dirty="0"/>
          </a:p>
        </p:txBody>
      </p:sp>
      <p:sp>
        <p:nvSpPr>
          <p:cNvPr id="5" name="Footer Placeholder 3"/>
          <p:cNvSpPr>
            <a:spLocks noGrp="1"/>
          </p:cNvSpPr>
          <p:nvPr>
            <p:ph type="ftr" sz="quarter" idx="10"/>
          </p:nvPr>
        </p:nvSpPr>
        <p:spPr>
          <a:xfrm>
            <a:off x="2286000" y="6381750"/>
            <a:ext cx="4365625" cy="476250"/>
          </a:xfrm>
        </p:spPr>
        <p:txBody>
          <a:bodyPr/>
          <a:lstStyle/>
          <a:p>
            <a:r>
              <a:rPr lang="en-US" altLang="en-US" smtClean="0"/>
              <a:t>High Brightness Synchrotron Light Source Workshop</a:t>
            </a:r>
            <a:endParaRPr lang="en-US" altLang="en-US" dirty="0"/>
          </a:p>
        </p:txBody>
      </p:sp>
    </p:spTree>
    <p:extLst>
      <p:ext uri="{BB962C8B-B14F-4D97-AF65-F5344CB8AC3E}">
        <p14:creationId xmlns:p14="http://schemas.microsoft.com/office/powerpoint/2010/main" val="229693324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5" name="Text Box 13"/>
          <p:cNvSpPr txBox="1">
            <a:spLocks noChangeArrowheads="1"/>
          </p:cNvSpPr>
          <p:nvPr/>
        </p:nvSpPr>
        <p:spPr bwMode="auto">
          <a:xfrm>
            <a:off x="1676400" y="76200"/>
            <a:ext cx="62648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latin typeface="Comic Sans MS" pitchFamily="66" charset="0"/>
              </a:rPr>
              <a:t>Cavity </a:t>
            </a:r>
            <a:r>
              <a:rPr lang="en-US" altLang="en-US" sz="2800" dirty="0" smtClean="0">
                <a:latin typeface="Comic Sans MS" pitchFamily="66" charset="0"/>
              </a:rPr>
              <a:t>feedback: Impedance Control</a:t>
            </a:r>
            <a:endParaRPr lang="en-US" altLang="en-US" sz="2800" dirty="0">
              <a:latin typeface="Comic Sans MS" pitchFamily="66" charset="0"/>
            </a:endParaRPr>
          </a:p>
        </p:txBody>
      </p:sp>
      <p:pic>
        <p:nvPicPr>
          <p:cNvPr id="8207" name="Picture 1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576263"/>
            <a:ext cx="4240595" cy="3157537"/>
          </a:xfrm>
          <a:noFill/>
          <a:ln/>
        </p:spPr>
      </p:pic>
      <p:pic>
        <p:nvPicPr>
          <p:cNvPr id="820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03275"/>
            <a:ext cx="350520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505200"/>
            <a:ext cx="4114800" cy="311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975" y="3200400"/>
            <a:ext cx="4492625" cy="1547813"/>
          </a:xfrm>
          <a:prstGeom prst="rect">
            <a:avLst/>
          </a:prstGeom>
          <a:solidFill>
            <a:schemeClr val="bg1"/>
          </a:solidFill>
          <a:ln>
            <a:noFill/>
          </a:ln>
          <a:effec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313237"/>
            <a:ext cx="4114800"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0" y="6062641"/>
            <a:ext cx="1935979" cy="369332"/>
          </a:xfrm>
          <a:prstGeom prst="rect">
            <a:avLst/>
          </a:prstGeom>
          <a:noFill/>
        </p:spPr>
        <p:txBody>
          <a:bodyPr wrap="none" rtlCol="0">
            <a:spAutoFit/>
          </a:bodyPr>
          <a:lstStyle/>
          <a:p>
            <a:r>
              <a:rPr lang="en-US" dirty="0" smtClean="0"/>
              <a:t>Direct RF feedback</a:t>
            </a:r>
            <a:endParaRPr lang="en-US" dirty="0"/>
          </a:p>
        </p:txBody>
      </p:sp>
      <p:sp>
        <p:nvSpPr>
          <p:cNvPr id="3" name="Footer Placeholder 2"/>
          <p:cNvSpPr>
            <a:spLocks noGrp="1"/>
          </p:cNvSpPr>
          <p:nvPr>
            <p:ph type="ftr" sz="quarter" idx="11"/>
          </p:nvPr>
        </p:nvSpPr>
        <p:spPr>
          <a:xfrm>
            <a:off x="1828800" y="6431973"/>
            <a:ext cx="4191000" cy="289502"/>
          </a:xfrm>
        </p:spPr>
        <p:txBody>
          <a:bodyPr/>
          <a:lstStyle/>
          <a:p>
            <a:r>
              <a:rPr lang="en-US" altLang="en-US" dirty="0" smtClean="0">
                <a:solidFill>
                  <a:srgbClr val="000000"/>
                </a:solidFill>
              </a:rPr>
              <a:t>High Brightness Synchrotron Light Source Workshop</a:t>
            </a:r>
            <a:endParaRPr lang="en-US" altLang="en-US" dirty="0">
              <a:solidFill>
                <a:srgbClr val="000000"/>
              </a:solidFill>
            </a:endParaRPr>
          </a:p>
        </p:txBody>
      </p:sp>
    </p:spTree>
    <p:extLst>
      <p:ext uri="{BB962C8B-B14F-4D97-AF65-F5344CB8AC3E}">
        <p14:creationId xmlns:p14="http://schemas.microsoft.com/office/powerpoint/2010/main" val="2478144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39117" y="0"/>
            <a:ext cx="6858000" cy="646331"/>
          </a:xfrm>
          <a:prstGeom prst="rect">
            <a:avLst/>
          </a:prstGeom>
          <a:noFill/>
        </p:spPr>
        <p:txBody>
          <a:bodyPr wrap="square" rtlCol="0">
            <a:spAutoFit/>
          </a:bodyPr>
          <a:lstStyle/>
          <a:p>
            <a:pPr algn="ctr"/>
            <a:r>
              <a:rPr lang="en-US" sz="3600" b="1" dirty="0" smtClean="0"/>
              <a:t>Feedback: Simplified Schematic</a:t>
            </a:r>
            <a:endParaRPr lang="en-US" sz="3600" b="1" dirty="0"/>
          </a:p>
        </p:txBody>
      </p:sp>
      <p:sp>
        <p:nvSpPr>
          <p:cNvPr id="3" name="TextBox 2"/>
          <p:cNvSpPr txBox="1"/>
          <p:nvPr/>
        </p:nvSpPr>
        <p:spPr>
          <a:xfrm rot="16200000">
            <a:off x="5488633" y="3579168"/>
            <a:ext cx="3048000" cy="461665"/>
          </a:xfrm>
          <a:prstGeom prst="rect">
            <a:avLst/>
          </a:prstGeom>
          <a:noFill/>
        </p:spPr>
        <p:txBody>
          <a:bodyPr wrap="square" rtlCol="0">
            <a:spAutoFit/>
          </a:bodyPr>
          <a:lstStyle/>
          <a:p>
            <a:r>
              <a:rPr lang="en-US" sz="2400" dirty="0" smtClean="0"/>
              <a:t>Cavity Field Controller</a:t>
            </a:r>
            <a:endParaRPr lang="en-US" sz="2400" dirty="0"/>
          </a:p>
        </p:txBody>
      </p:sp>
      <p:sp>
        <p:nvSpPr>
          <p:cNvPr id="2" name="Footer Placeholder 1"/>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1066800"/>
            <a:ext cx="411638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0597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8684" y="17770"/>
            <a:ext cx="8388707" cy="523220"/>
          </a:xfrm>
          <a:prstGeom prst="rect">
            <a:avLst/>
          </a:prstGeom>
          <a:noFill/>
        </p:spPr>
        <p:txBody>
          <a:bodyPr wrap="none" rtlCol="0">
            <a:spAutoFit/>
          </a:bodyPr>
          <a:lstStyle/>
          <a:p>
            <a:r>
              <a:rPr lang="en-US" sz="2800" dirty="0" smtClean="0"/>
              <a:t>Canceling Beam Induced </a:t>
            </a:r>
            <a:r>
              <a:rPr lang="en-US" sz="2800" dirty="0"/>
              <a:t>V</a:t>
            </a:r>
            <a:r>
              <a:rPr lang="en-US" sz="2800" dirty="0" smtClean="0"/>
              <a:t>oltage with Feedback </a:t>
            </a:r>
            <a:r>
              <a:rPr lang="en-US" sz="1600" dirty="0" smtClean="0"/>
              <a:t>Beam Study 25Jan2017</a:t>
            </a:r>
            <a:endParaRPr lang="en-US" sz="2800" dirty="0"/>
          </a:p>
        </p:txBody>
      </p:sp>
      <p:sp>
        <p:nvSpPr>
          <p:cNvPr id="3" name="Rectangle 2"/>
          <p:cNvSpPr/>
          <p:nvPr/>
        </p:nvSpPr>
        <p:spPr>
          <a:xfrm>
            <a:off x="105158" y="5760265"/>
            <a:ext cx="8886442" cy="369332"/>
          </a:xfrm>
          <a:prstGeom prst="rect">
            <a:avLst/>
          </a:prstGeom>
        </p:spPr>
        <p:txBody>
          <a:bodyPr wrap="square">
            <a:spAutoFit/>
          </a:bodyPr>
          <a:lstStyle/>
          <a:p>
            <a:r>
              <a:rPr lang="en-US" dirty="0" smtClean="0"/>
              <a:t>126kV at 20mA would correspond to 472kV, &lt; 7kV induced; 7/472 = -36 dB reduction</a:t>
            </a:r>
            <a:endParaRPr lang="en-US" dirty="0"/>
          </a:p>
        </p:txBody>
      </p:sp>
      <p:grpSp>
        <p:nvGrpSpPr>
          <p:cNvPr id="4" name="Group 3"/>
          <p:cNvGrpSpPr/>
          <p:nvPr/>
        </p:nvGrpSpPr>
        <p:grpSpPr>
          <a:xfrm>
            <a:off x="534972" y="1127518"/>
            <a:ext cx="8290436" cy="5101670"/>
            <a:chOff x="53836" y="629957"/>
            <a:chExt cx="8937764" cy="5311857"/>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6" y="1136941"/>
              <a:ext cx="8937764" cy="480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2364795" y="1136941"/>
              <a:ext cx="381000" cy="3296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06458" y="834692"/>
              <a:ext cx="1096327" cy="584775"/>
            </a:xfrm>
            <a:prstGeom prst="rect">
              <a:avLst/>
            </a:prstGeom>
            <a:noFill/>
            <a:ln w="6350">
              <a:solidFill>
                <a:schemeClr val="tx1"/>
              </a:solidFill>
            </a:ln>
          </p:spPr>
          <p:txBody>
            <a:bodyPr wrap="square" rtlCol="0">
              <a:spAutoFit/>
            </a:bodyPr>
            <a:lstStyle/>
            <a:p>
              <a:r>
                <a:rPr lang="en-US" sz="1600" dirty="0" smtClean="0"/>
                <a:t>FF Voltage set to zero</a:t>
              </a:r>
              <a:endParaRPr lang="en-US" sz="1600" dirty="0"/>
            </a:p>
          </p:txBody>
        </p:sp>
        <p:sp>
          <p:nvSpPr>
            <p:cNvPr id="9" name="TextBox 8"/>
            <p:cNvSpPr txBox="1"/>
            <p:nvPr/>
          </p:nvSpPr>
          <p:spPr>
            <a:xfrm>
              <a:off x="2338387" y="1580271"/>
              <a:ext cx="1547813" cy="830997"/>
            </a:xfrm>
            <a:prstGeom prst="rect">
              <a:avLst/>
            </a:prstGeom>
            <a:noFill/>
            <a:ln w="3175">
              <a:solidFill>
                <a:schemeClr val="tx1"/>
              </a:solidFill>
            </a:ln>
          </p:spPr>
          <p:txBody>
            <a:bodyPr wrap="square" rtlCol="0">
              <a:spAutoFit/>
            </a:bodyPr>
            <a:lstStyle/>
            <a:p>
              <a:r>
                <a:rPr lang="en-US" sz="1600" dirty="0" smtClean="0"/>
                <a:t>65 kV beam induced voltage with 11mA</a:t>
              </a:r>
              <a:endParaRPr lang="en-US" sz="1600" dirty="0"/>
            </a:p>
          </p:txBody>
        </p:sp>
        <p:cxnSp>
          <p:nvCxnSpPr>
            <p:cNvPr id="13" name="Straight Arrow Connector 12"/>
            <p:cNvCxnSpPr/>
            <p:nvPr/>
          </p:nvCxnSpPr>
          <p:spPr>
            <a:xfrm flipH="1">
              <a:off x="2555295" y="2369135"/>
              <a:ext cx="69054" cy="17436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52078" y="1164772"/>
              <a:ext cx="1521856" cy="830997"/>
            </a:xfrm>
            <a:prstGeom prst="rect">
              <a:avLst/>
            </a:prstGeom>
            <a:noFill/>
            <a:ln w="3175">
              <a:solidFill>
                <a:schemeClr val="tx1"/>
              </a:solidFill>
            </a:ln>
          </p:spPr>
          <p:txBody>
            <a:bodyPr wrap="square" rtlCol="0">
              <a:spAutoFit/>
            </a:bodyPr>
            <a:lstStyle/>
            <a:p>
              <a:r>
                <a:rPr lang="en-US" sz="1600" dirty="0" smtClean="0"/>
                <a:t>126 kV beam induced voltage with 20mA</a:t>
              </a:r>
              <a:endParaRPr lang="en-US" sz="1600" dirty="0"/>
            </a:p>
          </p:txBody>
        </p:sp>
        <p:cxnSp>
          <p:nvCxnSpPr>
            <p:cNvPr id="31" name="Straight Arrow Connector 30"/>
            <p:cNvCxnSpPr/>
            <p:nvPr/>
          </p:nvCxnSpPr>
          <p:spPr>
            <a:xfrm flipH="1">
              <a:off x="3653603" y="1995769"/>
              <a:ext cx="398475" cy="74743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53" name="TextBox 2052"/>
            <p:cNvSpPr txBox="1"/>
            <p:nvPr/>
          </p:nvSpPr>
          <p:spPr>
            <a:xfrm>
              <a:off x="5875862" y="629957"/>
              <a:ext cx="2201337" cy="830997"/>
            </a:xfrm>
            <a:prstGeom prst="rect">
              <a:avLst/>
            </a:prstGeom>
            <a:solidFill>
              <a:schemeClr val="bg1"/>
            </a:solidFill>
            <a:ln w="3175">
              <a:solidFill>
                <a:schemeClr val="tx1"/>
              </a:solidFill>
            </a:ln>
          </p:spPr>
          <p:txBody>
            <a:bodyPr wrap="square" rtlCol="0">
              <a:spAutoFit/>
            </a:bodyPr>
            <a:lstStyle/>
            <a:p>
              <a:r>
                <a:rPr lang="en-US" sz="1600" dirty="0" smtClean="0"/>
                <a:t>FB Closed at 126kV set point, raised, then lowered to zero</a:t>
              </a:r>
              <a:endParaRPr lang="en-US" sz="1600" dirty="0"/>
            </a:p>
          </p:txBody>
        </p:sp>
        <p:cxnSp>
          <p:nvCxnSpPr>
            <p:cNvPr id="38" name="Straight Arrow Connector 37"/>
            <p:cNvCxnSpPr/>
            <p:nvPr/>
          </p:nvCxnSpPr>
          <p:spPr>
            <a:xfrm flipH="1">
              <a:off x="3886201" y="1460954"/>
              <a:ext cx="2564207" cy="13578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44633" y="2411268"/>
              <a:ext cx="1345644" cy="830997"/>
            </a:xfrm>
            <a:prstGeom prst="rect">
              <a:avLst/>
            </a:prstGeom>
            <a:noFill/>
            <a:ln w="3175">
              <a:solidFill>
                <a:schemeClr val="tx1"/>
              </a:solidFill>
            </a:ln>
          </p:spPr>
          <p:txBody>
            <a:bodyPr wrap="square" rtlCol="0">
              <a:spAutoFit/>
            </a:bodyPr>
            <a:lstStyle/>
            <a:p>
              <a:r>
                <a:rPr lang="en-US" sz="1600" dirty="0" smtClean="0"/>
                <a:t>FB </a:t>
              </a:r>
              <a:r>
                <a:rPr lang="en-US" sz="1600" dirty="0" err="1" smtClean="0"/>
                <a:t>setpoint</a:t>
              </a:r>
              <a:r>
                <a:rPr lang="en-US" sz="1600" dirty="0" smtClean="0"/>
                <a:t> to zero, 4 kV measured</a:t>
              </a:r>
              <a:endParaRPr lang="en-US" sz="1600" dirty="0"/>
            </a:p>
          </p:txBody>
        </p:sp>
        <p:cxnSp>
          <p:nvCxnSpPr>
            <p:cNvPr id="43" name="Straight Arrow Connector 42"/>
            <p:cNvCxnSpPr/>
            <p:nvPr/>
          </p:nvCxnSpPr>
          <p:spPr>
            <a:xfrm flipH="1">
              <a:off x="4406051" y="3240970"/>
              <a:ext cx="546949" cy="217366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66" name="TextBox 2065"/>
            <p:cNvSpPr txBox="1"/>
            <p:nvPr/>
          </p:nvSpPr>
          <p:spPr>
            <a:xfrm>
              <a:off x="6414405" y="2226602"/>
              <a:ext cx="788999" cy="369332"/>
            </a:xfrm>
            <a:prstGeom prst="rect">
              <a:avLst/>
            </a:prstGeom>
            <a:noFill/>
          </p:spPr>
          <p:txBody>
            <a:bodyPr wrap="none" rtlCol="0" anchor="b">
              <a:spAutoFit/>
            </a:bodyPr>
            <a:lstStyle/>
            <a:p>
              <a:r>
                <a:rPr lang="en-US" dirty="0" smtClean="0"/>
                <a:t>75 mA</a:t>
              </a:r>
            </a:p>
          </p:txBody>
        </p:sp>
        <p:sp>
          <p:nvSpPr>
            <p:cNvPr id="54" name="TextBox 53"/>
            <p:cNvSpPr txBox="1"/>
            <p:nvPr/>
          </p:nvSpPr>
          <p:spPr>
            <a:xfrm>
              <a:off x="5435743" y="3354711"/>
              <a:ext cx="788999" cy="369332"/>
            </a:xfrm>
            <a:prstGeom prst="rect">
              <a:avLst/>
            </a:prstGeom>
            <a:noFill/>
          </p:spPr>
          <p:txBody>
            <a:bodyPr wrap="none" rtlCol="0" anchor="b">
              <a:spAutoFit/>
            </a:bodyPr>
            <a:lstStyle/>
            <a:p>
              <a:r>
                <a:rPr lang="en-US" dirty="0"/>
                <a:t>5</a:t>
              </a:r>
              <a:r>
                <a:rPr lang="en-US" dirty="0" smtClean="0"/>
                <a:t>0 mA</a:t>
              </a:r>
            </a:p>
          </p:txBody>
        </p:sp>
        <p:sp>
          <p:nvSpPr>
            <p:cNvPr id="55" name="TextBox 54"/>
            <p:cNvSpPr txBox="1"/>
            <p:nvPr/>
          </p:nvSpPr>
          <p:spPr>
            <a:xfrm>
              <a:off x="3426245" y="4360011"/>
              <a:ext cx="788999" cy="369332"/>
            </a:xfrm>
            <a:prstGeom prst="rect">
              <a:avLst/>
            </a:prstGeom>
            <a:noFill/>
          </p:spPr>
          <p:txBody>
            <a:bodyPr wrap="none" rtlCol="0" anchor="b">
              <a:spAutoFit/>
            </a:bodyPr>
            <a:lstStyle/>
            <a:p>
              <a:r>
                <a:rPr lang="en-US" dirty="0" smtClean="0"/>
                <a:t>20 mA</a:t>
              </a:r>
            </a:p>
          </p:txBody>
        </p:sp>
        <p:sp>
          <p:nvSpPr>
            <p:cNvPr id="56" name="TextBox 55"/>
            <p:cNvSpPr txBox="1"/>
            <p:nvPr/>
          </p:nvSpPr>
          <p:spPr>
            <a:xfrm>
              <a:off x="2364795" y="4779110"/>
              <a:ext cx="788999" cy="369332"/>
            </a:xfrm>
            <a:prstGeom prst="rect">
              <a:avLst/>
            </a:prstGeom>
            <a:noFill/>
          </p:spPr>
          <p:txBody>
            <a:bodyPr wrap="none" rtlCol="0" anchor="b">
              <a:spAutoFit/>
            </a:bodyPr>
            <a:lstStyle/>
            <a:p>
              <a:r>
                <a:rPr lang="en-US" dirty="0" smtClean="0"/>
                <a:t>11 mA</a:t>
              </a:r>
            </a:p>
          </p:txBody>
        </p:sp>
        <p:cxnSp>
          <p:nvCxnSpPr>
            <p:cNvPr id="2068" name="Straight Arrow Connector 2067"/>
            <p:cNvCxnSpPr/>
            <p:nvPr/>
          </p:nvCxnSpPr>
          <p:spPr>
            <a:xfrm flipV="1">
              <a:off x="2895600" y="5148442"/>
              <a:ext cx="13499" cy="468883"/>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5486400" y="3429000"/>
              <a:ext cx="0" cy="2166819"/>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3720301" y="4724401"/>
              <a:ext cx="1" cy="848082"/>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6438650" y="2369135"/>
              <a:ext cx="11758" cy="3247111"/>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814225" y="4579381"/>
              <a:ext cx="672176" cy="375290"/>
            </a:xfrm>
            <a:prstGeom prst="rect">
              <a:avLst/>
            </a:prstGeom>
            <a:noFill/>
            <a:ln w="3175">
              <a:solidFill>
                <a:schemeClr val="tx1"/>
              </a:solidFill>
            </a:ln>
          </p:spPr>
          <p:txBody>
            <a:bodyPr wrap="square" rtlCol="0">
              <a:spAutoFit/>
            </a:bodyPr>
            <a:lstStyle/>
            <a:p>
              <a:r>
                <a:rPr lang="en-US" sz="1600" dirty="0"/>
                <a:t>5</a:t>
              </a:r>
              <a:r>
                <a:rPr lang="en-US" sz="1600" dirty="0" smtClean="0"/>
                <a:t> kV</a:t>
              </a:r>
              <a:endParaRPr lang="en-US" sz="1600" dirty="0"/>
            </a:p>
          </p:txBody>
        </p:sp>
        <p:sp>
          <p:nvSpPr>
            <p:cNvPr id="71" name="TextBox 70"/>
            <p:cNvSpPr txBox="1"/>
            <p:nvPr/>
          </p:nvSpPr>
          <p:spPr>
            <a:xfrm>
              <a:off x="6455969" y="4321461"/>
              <a:ext cx="747436" cy="375290"/>
            </a:xfrm>
            <a:prstGeom prst="rect">
              <a:avLst/>
            </a:prstGeom>
            <a:noFill/>
            <a:ln w="3175">
              <a:solidFill>
                <a:schemeClr val="tx1"/>
              </a:solidFill>
            </a:ln>
          </p:spPr>
          <p:txBody>
            <a:bodyPr wrap="square" rtlCol="0">
              <a:spAutoFit/>
            </a:bodyPr>
            <a:lstStyle/>
            <a:p>
              <a:r>
                <a:rPr lang="en-US" sz="1600" dirty="0" smtClean="0"/>
                <a:t>7kV</a:t>
              </a:r>
              <a:endParaRPr lang="en-US" sz="1600" dirty="0"/>
            </a:p>
          </p:txBody>
        </p:sp>
        <p:cxnSp>
          <p:nvCxnSpPr>
            <p:cNvPr id="72" name="Straight Arrow Connector 71"/>
            <p:cNvCxnSpPr/>
            <p:nvPr/>
          </p:nvCxnSpPr>
          <p:spPr>
            <a:xfrm>
              <a:off x="5052783" y="4978509"/>
              <a:ext cx="0" cy="43612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6656399" y="4724401"/>
              <a:ext cx="0" cy="5782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8" name="Footer Placeholder 7"/>
          <p:cNvSpPr>
            <a:spLocks noGrp="1"/>
          </p:cNvSpPr>
          <p:nvPr>
            <p:ph type="ftr" sz="quarter" idx="10"/>
          </p:nvPr>
        </p:nvSpPr>
        <p:spPr>
          <a:xfrm>
            <a:off x="2286000" y="6381750"/>
            <a:ext cx="4668711" cy="476250"/>
          </a:xfrm>
        </p:spPr>
        <p:txBody>
          <a:bodyPr/>
          <a:lstStyle/>
          <a:p>
            <a:r>
              <a:rPr lang="en-US" altLang="en-US" smtClean="0">
                <a:solidFill>
                  <a:srgbClr val="000000"/>
                </a:solidFill>
              </a:rPr>
              <a:t>High Brightness Synchrotron Light Source Workshop</a:t>
            </a:r>
            <a:endParaRPr lang="en-US" altLang="en-US" dirty="0">
              <a:solidFill>
                <a:srgbClr val="000000"/>
              </a:solidFill>
            </a:endParaRPr>
          </a:p>
        </p:txBody>
      </p:sp>
    </p:spTree>
    <p:extLst>
      <p:ext uri="{BB962C8B-B14F-4D97-AF65-F5344CB8AC3E}">
        <p14:creationId xmlns:p14="http://schemas.microsoft.com/office/powerpoint/2010/main" val="384071650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76200"/>
            <a:ext cx="6114174" cy="646331"/>
          </a:xfrm>
          <a:prstGeom prst="rect">
            <a:avLst/>
          </a:prstGeom>
          <a:noFill/>
        </p:spPr>
        <p:txBody>
          <a:bodyPr wrap="none" rtlCol="0">
            <a:spAutoFit/>
          </a:bodyPr>
          <a:lstStyle/>
          <a:p>
            <a:r>
              <a:rPr lang="en-US" sz="3600" dirty="0" smtClean="0">
                <a:solidFill>
                  <a:prstClr val="black"/>
                </a:solidFill>
              </a:rPr>
              <a:t>NSLS-II </a:t>
            </a:r>
            <a:r>
              <a:rPr lang="en-US" sz="3600" dirty="0">
                <a:solidFill>
                  <a:prstClr val="black"/>
                </a:solidFill>
              </a:rPr>
              <a:t>Cavity Field </a:t>
            </a:r>
            <a:r>
              <a:rPr lang="en-US" sz="3600" dirty="0" smtClean="0">
                <a:solidFill>
                  <a:prstClr val="black"/>
                </a:solidFill>
              </a:rPr>
              <a:t>Controller GUI</a:t>
            </a:r>
            <a:endParaRPr lang="en-US" sz="36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6172200" cy="3967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
        <p:nvSpPr>
          <p:cNvPr id="3" name="TextBox 2"/>
          <p:cNvSpPr txBox="1"/>
          <p:nvPr/>
        </p:nvSpPr>
        <p:spPr>
          <a:xfrm>
            <a:off x="6400800" y="1143000"/>
            <a:ext cx="2819400" cy="5078313"/>
          </a:xfrm>
          <a:prstGeom prst="rect">
            <a:avLst/>
          </a:prstGeom>
          <a:noFill/>
        </p:spPr>
        <p:txBody>
          <a:bodyPr wrap="square" rtlCol="0">
            <a:spAutoFit/>
          </a:bodyPr>
          <a:lstStyle/>
          <a:p>
            <a:r>
              <a:rPr lang="en-US" dirty="0" smtClean="0"/>
              <a:t>Features</a:t>
            </a:r>
          </a:p>
          <a:p>
            <a:pPr marL="285750" indent="-285750">
              <a:buFont typeface="Arial" panose="020B0604020202020204" pitchFamily="34" charset="0"/>
              <a:buChar char="•"/>
            </a:pPr>
            <a:r>
              <a:rPr lang="en-US" dirty="0" err="1" smtClean="0"/>
              <a:t>AutoStart</a:t>
            </a:r>
            <a:r>
              <a:rPr lang="en-US" dirty="0" smtClean="0"/>
              <a:t> (FF measurement of loop delay, set return phase to 180, close loop)</a:t>
            </a:r>
          </a:p>
          <a:p>
            <a:pPr marL="285750" indent="-285750">
              <a:buFont typeface="Arial" panose="020B0604020202020204" pitchFamily="34" charset="0"/>
              <a:buChar char="•"/>
            </a:pPr>
            <a:r>
              <a:rPr lang="en-US" dirty="0" err="1" smtClean="0"/>
              <a:t>AutoRamp</a:t>
            </a:r>
            <a:r>
              <a:rPr lang="en-US" dirty="0" smtClean="0"/>
              <a:t> (to final voltage)</a:t>
            </a:r>
          </a:p>
          <a:p>
            <a:pPr marL="285750" indent="-285750">
              <a:buFont typeface="Arial" panose="020B0604020202020204" pitchFamily="34" charset="0"/>
              <a:buChar char="•"/>
            </a:pPr>
            <a:r>
              <a:rPr lang="en-US" dirty="0" smtClean="0"/>
              <a:t>Feedforward table (Summed with FB output)</a:t>
            </a:r>
          </a:p>
          <a:p>
            <a:pPr marL="285750" indent="-285750">
              <a:buFont typeface="Arial" panose="020B0604020202020204" pitchFamily="34" charset="0"/>
              <a:buChar char="•"/>
            </a:pPr>
            <a:r>
              <a:rPr lang="en-US" dirty="0" smtClean="0"/>
              <a:t>“Perfect Limiter”</a:t>
            </a:r>
          </a:p>
          <a:p>
            <a:pPr marL="285750" indent="-285750">
              <a:buFont typeface="Arial" panose="020B0604020202020204" pitchFamily="34" charset="0"/>
              <a:buChar char="•"/>
            </a:pPr>
            <a:r>
              <a:rPr lang="en-US" dirty="0" smtClean="0"/>
              <a:t>Phase/amplitude “Jump”</a:t>
            </a:r>
          </a:p>
          <a:p>
            <a:pPr marL="742950" lvl="1" indent="-285750">
              <a:buFont typeface="Arial" panose="020B0604020202020204" pitchFamily="34" charset="0"/>
              <a:buChar char="•"/>
            </a:pPr>
            <a:r>
              <a:rPr lang="en-US" dirty="0" smtClean="0"/>
              <a:t>Triggered for synchronous BPM data</a:t>
            </a:r>
          </a:p>
          <a:p>
            <a:pPr marL="285750" indent="-285750">
              <a:buFont typeface="Arial" panose="020B0604020202020204" pitchFamily="34" charset="0"/>
              <a:buChar char="•"/>
            </a:pPr>
            <a:r>
              <a:rPr lang="en-US" dirty="0" smtClean="0"/>
              <a:t>Pulsed feedback settings for exploring stability limits (without dropping out beam)</a:t>
            </a:r>
          </a:p>
          <a:p>
            <a:pPr marL="285750" indent="-285750">
              <a:buFont typeface="Arial" panose="020B0604020202020204" pitchFamily="34" charset="0"/>
              <a:buChar char="•"/>
            </a:pPr>
            <a:r>
              <a:rPr lang="en-US" dirty="0" smtClean="0"/>
              <a:t>Network Analyzer (Built in!)</a:t>
            </a:r>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167315725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92" y="13855"/>
            <a:ext cx="8229600" cy="1143000"/>
          </a:xfrm>
        </p:spPr>
        <p:txBody>
          <a:bodyPr>
            <a:noAutofit/>
          </a:bodyPr>
          <a:lstStyle/>
          <a:p>
            <a:r>
              <a:rPr lang="en-US" sz="2400" dirty="0" smtClean="0"/>
              <a:t>Network analyzer in logic: </a:t>
            </a:r>
            <a:br>
              <a:rPr lang="en-US" sz="2400" dirty="0" smtClean="0"/>
            </a:br>
            <a:r>
              <a:rPr lang="en-US" sz="2400" dirty="0" smtClean="0"/>
              <a:t>Frequency sweep vs. Tuner position At 100 kW ! </a:t>
            </a:r>
            <a:br>
              <a:rPr lang="en-US" sz="2400" dirty="0" smtClean="0"/>
            </a:b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990600"/>
            <a:ext cx="8189047" cy="476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8200" y="5638800"/>
            <a:ext cx="7162799" cy="646331"/>
          </a:xfrm>
          <a:prstGeom prst="rect">
            <a:avLst/>
          </a:prstGeom>
          <a:noFill/>
        </p:spPr>
        <p:txBody>
          <a:bodyPr wrap="square" rtlCol="0">
            <a:spAutoFit/>
          </a:bodyPr>
          <a:lstStyle/>
          <a:p>
            <a:r>
              <a:rPr lang="en-US" dirty="0" smtClean="0"/>
              <a:t>Frequency axis is in the digital IF frequency of ~10 MHz where 10 MHz  corresponds to the 500MHz RF frequency</a:t>
            </a:r>
            <a:endParaRPr lang="en-US" dirty="0"/>
          </a:p>
        </p:txBody>
      </p:sp>
      <p:sp>
        <p:nvSpPr>
          <p:cNvPr id="3" name="Rectangle 2"/>
          <p:cNvSpPr/>
          <p:nvPr/>
        </p:nvSpPr>
        <p:spPr>
          <a:xfrm>
            <a:off x="7169425" y="2362199"/>
            <a:ext cx="1663148" cy="646331"/>
          </a:xfrm>
          <a:prstGeom prst="rect">
            <a:avLst/>
          </a:prstGeom>
        </p:spPr>
        <p:txBody>
          <a:bodyPr wrap="none">
            <a:spAutoFit/>
          </a:bodyPr>
          <a:lstStyle/>
          <a:p>
            <a:r>
              <a:rPr lang="en-US" dirty="0" smtClean="0"/>
              <a:t>(LVDT is position </a:t>
            </a:r>
          </a:p>
          <a:p>
            <a:r>
              <a:rPr lang="en-US" dirty="0" smtClean="0"/>
              <a:t>read back)</a:t>
            </a:r>
            <a:endParaRPr lang="en-US" dirty="0"/>
          </a:p>
        </p:txBody>
      </p:sp>
      <p:sp>
        <p:nvSpPr>
          <p:cNvPr id="5" name="Footer Placeholder 4"/>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298155144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Basic RF System Design Approach for High Brightness Synchrotrons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43000"/>
                <a:ext cx="8229600" cy="5105400"/>
              </a:xfrm>
            </p:spPr>
            <p:txBody>
              <a:bodyPr>
                <a:normAutofit fontScale="92500" lnSpcReduction="10000"/>
              </a:bodyPr>
              <a:lstStyle/>
              <a:p>
                <a:pPr marL="0" indent="0" algn="ctr">
                  <a:buNone/>
                </a:pPr>
                <a14:m>
                  <m:oMathPara xmlns:m="http://schemas.openxmlformats.org/officeDocument/2006/math">
                    <m:oMathParaPr>
                      <m:jc m:val="centerGroup"/>
                    </m:oMathParaPr>
                    <m:oMath xmlns:m="http://schemas.openxmlformats.org/officeDocument/2006/math">
                      <m:r>
                        <a:rPr lang="en-US" b="1" i="1" dirty="0" smtClean="0">
                          <a:latin typeface="Cambria Math"/>
                        </a:rPr>
                        <m:t>𝑩𝒓𝒊𝒈𝒉𝒕𝒏𝒆𝒔𝒔</m:t>
                      </m:r>
                      <m:r>
                        <a:rPr lang="en-US" b="1" i="1" dirty="0" smtClean="0">
                          <a:latin typeface="Cambria Math"/>
                        </a:rPr>
                        <m:t> =  </m:t>
                      </m:r>
                      <m:f>
                        <m:fPr>
                          <m:ctrlPr>
                            <a:rPr lang="en-US" b="1" i="1" dirty="0" smtClean="0">
                              <a:latin typeface="Cambria Math"/>
                            </a:rPr>
                          </m:ctrlPr>
                        </m:fPr>
                        <m:num>
                          <m:r>
                            <a:rPr lang="en-US" b="1" i="1" dirty="0" smtClean="0">
                              <a:latin typeface="Cambria Math"/>
                            </a:rPr>
                            <m:t>𝒅</m:t>
                          </m:r>
                          <m:r>
                            <a:rPr lang="en-US" b="1" i="1" baseline="30000" dirty="0" smtClean="0">
                              <a:latin typeface="Cambria Math"/>
                            </a:rPr>
                            <m:t>𝟐</m:t>
                          </m:r>
                          <m:r>
                            <a:rPr lang="en-US" b="1" i="1" dirty="0" smtClean="0">
                              <a:latin typeface="Cambria Math"/>
                            </a:rPr>
                            <m:t> </m:t>
                          </m:r>
                          <m:r>
                            <a:rPr lang="en-US" b="1" i="1" dirty="0" smtClean="0">
                              <a:latin typeface="Cambria Math"/>
                            </a:rPr>
                            <m:t>𝑰</m:t>
                          </m:r>
                          <m:r>
                            <a:rPr lang="en-US" b="1" i="1" baseline="30000" dirty="0" smtClean="0">
                              <a:latin typeface="Cambria Math"/>
                            </a:rPr>
                            <m:t> </m:t>
                          </m:r>
                        </m:num>
                        <m:den>
                          <m:r>
                            <a:rPr lang="en-US" b="1" i="1" dirty="0" smtClean="0">
                              <a:latin typeface="Cambria Math"/>
                            </a:rPr>
                            <m:t>𝒅𝑨𝒅</m:t>
                          </m:r>
                          <m:r>
                            <a:rPr lang="el-GR" b="1" i="1" dirty="0" smtClean="0">
                              <a:latin typeface="Cambria Math"/>
                            </a:rPr>
                            <m:t>Ω</m:t>
                          </m:r>
                        </m:den>
                      </m:f>
                      <m:r>
                        <a:rPr lang="en-US" b="1" i="0" dirty="0" smtClean="0">
                          <a:latin typeface="Cambria Math"/>
                        </a:rPr>
                        <m:t> </m:t>
                      </m:r>
                    </m:oMath>
                  </m:oMathPara>
                </a14:m>
                <a:endParaRPr lang="en-US" b="1" i="0" dirty="0" smtClean="0"/>
              </a:p>
              <a:p>
                <a:pPr marL="0" indent="0" algn="ctr">
                  <a:buNone/>
                </a:pPr>
                <a:endParaRPr lang="en-US" b="0" i="1" dirty="0" smtClean="0"/>
              </a:p>
              <a:p>
                <a:pPr marL="0" indent="0" algn="ctr">
                  <a:buNone/>
                </a:pPr>
                <a14:m>
                  <m:oMathPara xmlns:m="http://schemas.openxmlformats.org/officeDocument/2006/math">
                    <m:oMathParaPr>
                      <m:jc m:val="centerGroup"/>
                    </m:oMathParaPr>
                    <m:oMath xmlns:m="http://schemas.openxmlformats.org/officeDocument/2006/math">
                      <m:r>
                        <a:rPr lang="en-US" b="1" i="0" dirty="0" smtClean="0">
                          <a:latin typeface="Cambria Math"/>
                        </a:rPr>
                        <m:t>𝐌𝐚𝐱𝐢𝐦𝐢𝐱𝐞</m:t>
                      </m:r>
                      <m:r>
                        <a:rPr lang="en-US" b="1" i="0" dirty="0" smtClean="0">
                          <a:latin typeface="Cambria Math"/>
                        </a:rPr>
                        <m:t> </m:t>
                      </m:r>
                      <m:r>
                        <a:rPr lang="en-US" b="1" i="0" dirty="0" smtClean="0">
                          <a:latin typeface="Cambria Math"/>
                        </a:rPr>
                        <m:t>𝐜𝐮𝐫𝐫𝐞𝐧𝐭</m:t>
                      </m:r>
                      <m:r>
                        <a:rPr lang="en-US" b="1" i="0" dirty="0" smtClean="0">
                          <a:latin typeface="Cambria Math"/>
                        </a:rPr>
                        <m:t>;</m:t>
                      </m:r>
                      <m:r>
                        <a:rPr lang="en-US" b="1" i="0" dirty="0" smtClean="0">
                          <a:latin typeface="Cambria Math"/>
                        </a:rPr>
                        <m:t>𝐦𝐢𝐧𝐢𝐦𝐢𝐳𝐞</m:t>
                      </m:r>
                      <m:r>
                        <a:rPr lang="en-US" b="1" i="0" dirty="0" smtClean="0">
                          <a:latin typeface="Cambria Math"/>
                        </a:rPr>
                        <m:t> </m:t>
                      </m:r>
                      <m:r>
                        <a:rPr lang="en-US" b="1" i="0" dirty="0" smtClean="0">
                          <a:latin typeface="Cambria Math"/>
                        </a:rPr>
                        <m:t>𝐚𝐫𝐞𝐚</m:t>
                      </m:r>
                      <m:r>
                        <a:rPr lang="en-US" b="1" i="0" dirty="0" smtClean="0">
                          <a:latin typeface="Cambria Math"/>
                        </a:rPr>
                        <m:t>, </m:t>
                      </m:r>
                      <m:r>
                        <a:rPr lang="en-US" b="1" i="0" dirty="0" smtClean="0">
                          <a:latin typeface="Cambria Math"/>
                        </a:rPr>
                        <m:t>𝐝𝐢𝐯𝐞𝐫𝐠𝐞𝐧𝐜𝐞</m:t>
                      </m:r>
                    </m:oMath>
                  </m:oMathPara>
                </a14:m>
                <a:endParaRPr lang="en-US" b="1" dirty="0" smtClean="0"/>
              </a:p>
              <a:p>
                <a:pPr marL="0" indent="0" algn="ctr">
                  <a:buNone/>
                </a:pPr>
                <a:endParaRPr lang="en-US" b="1" dirty="0" smtClean="0"/>
              </a:p>
              <a:p>
                <a:pPr marL="0" indent="0" algn="ctr">
                  <a:buNone/>
                </a:pPr>
                <a:r>
                  <a:rPr lang="en-US" b="1" dirty="0" smtClean="0"/>
                  <a:t>For RF Systems, </a:t>
                </a:r>
              </a:p>
              <a:p>
                <a:pPr marL="0" indent="0" algn="ctr">
                  <a:buNone/>
                </a:pPr>
                <a14:m>
                  <m:oMath xmlns:m="http://schemas.openxmlformats.org/officeDocument/2006/math">
                    <m:r>
                      <a:rPr lang="en-US" b="1" i="1" dirty="0" smtClean="0">
                        <a:latin typeface="Cambria Math"/>
                      </a:rPr>
                      <m:t>∴ </m:t>
                    </m:r>
                  </m:oMath>
                </a14:m>
                <a:r>
                  <a:rPr lang="en-US" dirty="0" smtClean="0"/>
                  <a:t>High currents ⇔ minimize cavity impedance </a:t>
                </a:r>
              </a:p>
              <a:p>
                <a:pPr marL="0" indent="0" algn="ctr">
                  <a:buNone/>
                </a:pPr>
                <a:r>
                  <a:rPr lang="en-US" dirty="0" smtClean="0"/>
                  <a:t> </a:t>
                </a:r>
                <a14:m>
                  <m:oMath xmlns:m="http://schemas.openxmlformats.org/officeDocument/2006/math">
                    <m:r>
                      <a:rPr lang="en-US" b="0" i="1" dirty="0" smtClean="0">
                        <a:latin typeface="Cambria Math"/>
                      </a:rPr>
                      <m:t>⇒</m:t>
                    </m:r>
                  </m:oMath>
                </a14:m>
                <a:r>
                  <a:rPr lang="en-US" b="1" dirty="0" smtClean="0"/>
                  <a:t>Low R/Q cavities, feedback</a:t>
                </a:r>
              </a:p>
              <a:p>
                <a:pPr marL="0" indent="0" algn="ctr">
                  <a:buNone/>
                </a:pPr>
                <a:endParaRPr lang="en-US" dirty="0" smtClean="0"/>
              </a:p>
              <a:p>
                <a:pPr marL="0" indent="0" algn="ctr">
                  <a:buNone/>
                </a:pPr>
                <a14:m>
                  <m:oMath xmlns:m="http://schemas.openxmlformats.org/officeDocument/2006/math">
                    <m:r>
                      <a:rPr lang="en-US" b="1" i="1" dirty="0" smtClean="0">
                        <a:latin typeface="Cambria Math"/>
                      </a:rPr>
                      <m:t>∴</m:t>
                    </m:r>
                  </m:oMath>
                </a14:m>
                <a:r>
                  <a:rPr lang="en-US" dirty="0" smtClean="0"/>
                  <a:t> Minimize </a:t>
                </a:r>
                <a:r>
                  <a:rPr lang="en-US" i="1" dirty="0" smtClean="0"/>
                  <a:t>effective</a:t>
                </a:r>
                <a:r>
                  <a:rPr lang="en-US" dirty="0" smtClean="0"/>
                  <a:t> area, divergence ⇔low jitter</a:t>
                </a:r>
              </a:p>
              <a:p>
                <a:pPr marL="0" indent="0" algn="ctr">
                  <a:buNone/>
                </a:pPr>
                <a14:m>
                  <m:oMath xmlns:m="http://schemas.openxmlformats.org/officeDocument/2006/math">
                    <m:r>
                      <a:rPr lang="en-US" b="0" i="1" dirty="0" smtClean="0">
                        <a:latin typeface="Cambria Math"/>
                      </a:rPr>
                      <m:t>⇒</m:t>
                    </m:r>
                  </m:oMath>
                </a14:m>
                <a:r>
                  <a:rPr lang="en-US" b="1" dirty="0" smtClean="0"/>
                  <a:t>Ultra-low noise RF, feedback</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43000"/>
                <a:ext cx="8229600" cy="5105400"/>
              </a:xfrm>
              <a:blipFill rotWithShape="1">
                <a:blip r:embed="rId3"/>
                <a:stretch>
                  <a:fillRect b="-478"/>
                </a:stretch>
              </a:blipFill>
            </p:spPr>
            <p:txBody>
              <a:bodyPr/>
              <a:lstStyle/>
              <a:p>
                <a:r>
                  <a:rPr lang="en-US">
                    <a:noFill/>
                  </a:rPr>
                  <a:t> </a:t>
                </a:r>
              </a:p>
            </p:txBody>
          </p:sp>
        </mc:Fallback>
      </mc:AlternateContent>
      <p:sp>
        <p:nvSpPr>
          <p:cNvPr id="4" name="Footer Placeholder 3"/>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170455265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57" y="1064561"/>
            <a:ext cx="9663994" cy="4345639"/>
          </a:xfrm>
        </p:spPr>
      </p:pic>
      <p:sp>
        <p:nvSpPr>
          <p:cNvPr id="5" name="TextBox 4"/>
          <p:cNvSpPr txBox="1"/>
          <p:nvPr/>
        </p:nvSpPr>
        <p:spPr>
          <a:xfrm>
            <a:off x="228600" y="5525869"/>
            <a:ext cx="8730008" cy="646331"/>
          </a:xfrm>
          <a:prstGeom prst="rect">
            <a:avLst/>
          </a:prstGeom>
          <a:noFill/>
        </p:spPr>
        <p:txBody>
          <a:bodyPr wrap="square" rtlCol="0">
            <a:spAutoFit/>
          </a:bodyPr>
          <a:lstStyle/>
          <a:p>
            <a:pPr algn="ctr"/>
            <a:r>
              <a:rPr lang="en-US" b="1" dirty="0" smtClean="0"/>
              <a:t>Cavity response </a:t>
            </a:r>
            <a:r>
              <a:rPr lang="en-US" b="1" dirty="0"/>
              <a:t>with varying proportional </a:t>
            </a:r>
            <a:r>
              <a:rPr lang="en-US" b="1" dirty="0" smtClean="0"/>
              <a:t>gain </a:t>
            </a:r>
            <a:r>
              <a:rPr lang="en-US" b="1" dirty="0"/>
              <a:t>(</a:t>
            </a:r>
            <a:r>
              <a:rPr lang="en-US" b="1" dirty="0" err="1"/>
              <a:t>kp</a:t>
            </a:r>
            <a:r>
              <a:rPr lang="en-US" b="1" dirty="0" smtClean="0"/>
              <a:t>), fixed integral gain (</a:t>
            </a:r>
            <a:r>
              <a:rPr lang="en-US" b="1" dirty="0" err="1" smtClean="0"/>
              <a:t>ki</a:t>
            </a:r>
            <a:r>
              <a:rPr lang="en-US" b="1" dirty="0" smtClean="0"/>
              <a:t>), and no beam.</a:t>
            </a:r>
          </a:p>
          <a:p>
            <a:r>
              <a:rPr lang="en-US" b="1" dirty="0" smtClean="0"/>
              <a:t>. </a:t>
            </a:r>
            <a:endParaRPr lang="en-US" b="1" dirty="0"/>
          </a:p>
        </p:txBody>
      </p:sp>
      <p:sp>
        <p:nvSpPr>
          <p:cNvPr id="2" name="TextBox 1"/>
          <p:cNvSpPr txBox="1"/>
          <p:nvPr/>
        </p:nvSpPr>
        <p:spPr>
          <a:xfrm>
            <a:off x="609600" y="272534"/>
            <a:ext cx="7149714" cy="523220"/>
          </a:xfrm>
          <a:prstGeom prst="rect">
            <a:avLst/>
          </a:prstGeom>
          <a:noFill/>
        </p:spPr>
        <p:txBody>
          <a:bodyPr wrap="none" rtlCol="0">
            <a:spAutoFit/>
          </a:bodyPr>
          <a:lstStyle/>
          <a:p>
            <a:r>
              <a:rPr lang="en-US" sz="2800" dirty="0" smtClean="0"/>
              <a:t>Storage Ring RF system response </a:t>
            </a:r>
            <a:r>
              <a:rPr lang="en-US" sz="2000" dirty="0" smtClean="0"/>
              <a:t>October 18, 2015 Studies</a:t>
            </a:r>
            <a:endParaRPr lang="en-US" sz="2800" dirty="0"/>
          </a:p>
        </p:txBody>
      </p:sp>
      <p:sp>
        <p:nvSpPr>
          <p:cNvPr id="6" name="TextBox 5"/>
          <p:cNvSpPr txBox="1"/>
          <p:nvPr/>
        </p:nvSpPr>
        <p:spPr>
          <a:xfrm>
            <a:off x="4267200" y="6488668"/>
            <a:ext cx="2571666" cy="369332"/>
          </a:xfrm>
          <a:prstGeom prst="rect">
            <a:avLst/>
          </a:prstGeom>
          <a:noFill/>
        </p:spPr>
        <p:txBody>
          <a:bodyPr wrap="none" rtlCol="0">
            <a:spAutoFit/>
          </a:bodyPr>
          <a:lstStyle/>
          <a:p>
            <a:r>
              <a:rPr lang="en-US" dirty="0" smtClean="0"/>
              <a:t>Carlos Marques, Jim Rose</a:t>
            </a:r>
            <a:endParaRPr lang="en-US" dirty="0"/>
          </a:p>
        </p:txBody>
      </p:sp>
      <p:sp>
        <p:nvSpPr>
          <p:cNvPr id="3" name="Footer Placeholder 2"/>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
        <p:nvSpPr>
          <p:cNvPr id="7" name="TextBox 6"/>
          <p:cNvSpPr txBox="1"/>
          <p:nvPr/>
        </p:nvSpPr>
        <p:spPr>
          <a:xfrm>
            <a:off x="194927" y="1002268"/>
            <a:ext cx="8394157" cy="369332"/>
          </a:xfrm>
          <a:prstGeom prst="rect">
            <a:avLst/>
          </a:prstGeom>
          <a:noFill/>
        </p:spPr>
        <p:txBody>
          <a:bodyPr wrap="none" rtlCol="0">
            <a:spAutoFit/>
          </a:bodyPr>
          <a:lstStyle/>
          <a:p>
            <a:r>
              <a:rPr lang="en-US" dirty="0" smtClean="0"/>
              <a:t>Varying only Proportional gain:  cutoff frequency constant. Measurements made at full RF power </a:t>
            </a:r>
            <a:endParaRPr lang="en-US" dirty="0"/>
          </a:p>
        </p:txBody>
      </p:sp>
    </p:spTree>
    <p:extLst>
      <p:ext uri="{BB962C8B-B14F-4D97-AF65-F5344CB8AC3E}">
        <p14:creationId xmlns:p14="http://schemas.microsoft.com/office/powerpoint/2010/main" val="259144504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00" y="1013381"/>
            <a:ext cx="9092375" cy="4346743"/>
          </a:xfrm>
        </p:spPr>
      </p:pic>
      <p:sp>
        <p:nvSpPr>
          <p:cNvPr id="5" name="TextBox 4"/>
          <p:cNvSpPr txBox="1"/>
          <p:nvPr/>
        </p:nvSpPr>
        <p:spPr>
          <a:xfrm>
            <a:off x="76200" y="5791200"/>
            <a:ext cx="9067800" cy="369332"/>
          </a:xfrm>
          <a:prstGeom prst="rect">
            <a:avLst/>
          </a:prstGeom>
          <a:noFill/>
        </p:spPr>
        <p:txBody>
          <a:bodyPr wrap="square" rtlCol="0">
            <a:spAutoFit/>
          </a:bodyPr>
          <a:lstStyle/>
          <a:p>
            <a:r>
              <a:rPr lang="en-US" b="1" dirty="0" smtClean="0"/>
              <a:t>Cavity response by varying integral gain (</a:t>
            </a:r>
            <a:r>
              <a:rPr lang="en-US" b="1" dirty="0" err="1" smtClean="0"/>
              <a:t>ki</a:t>
            </a:r>
            <a:r>
              <a:rPr lang="en-US" b="1" dirty="0" smtClean="0"/>
              <a:t>) with fixed proportional gain (</a:t>
            </a:r>
            <a:r>
              <a:rPr lang="en-US" b="1" dirty="0" err="1" smtClean="0"/>
              <a:t>kp</a:t>
            </a:r>
            <a:r>
              <a:rPr lang="en-US" b="1" dirty="0" smtClean="0"/>
              <a:t>) and no beam.</a:t>
            </a:r>
            <a:endParaRPr lang="en-US" b="1" dirty="0"/>
          </a:p>
        </p:txBody>
      </p:sp>
      <p:sp>
        <p:nvSpPr>
          <p:cNvPr id="6" name="TextBox 5"/>
          <p:cNvSpPr txBox="1"/>
          <p:nvPr/>
        </p:nvSpPr>
        <p:spPr>
          <a:xfrm>
            <a:off x="6705600" y="5983347"/>
            <a:ext cx="2571666" cy="369332"/>
          </a:xfrm>
          <a:prstGeom prst="rect">
            <a:avLst/>
          </a:prstGeom>
          <a:noFill/>
        </p:spPr>
        <p:txBody>
          <a:bodyPr wrap="none" rtlCol="0">
            <a:spAutoFit/>
          </a:bodyPr>
          <a:lstStyle/>
          <a:p>
            <a:r>
              <a:rPr lang="en-US" dirty="0" smtClean="0"/>
              <a:t>Carlos Marques, Jim Rose</a:t>
            </a:r>
            <a:endParaRPr lang="en-US" dirty="0"/>
          </a:p>
        </p:txBody>
      </p:sp>
      <p:sp>
        <p:nvSpPr>
          <p:cNvPr id="2" name="Footer Placeholder 1"/>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
        <p:nvSpPr>
          <p:cNvPr id="7" name="TextBox 6"/>
          <p:cNvSpPr txBox="1"/>
          <p:nvPr/>
        </p:nvSpPr>
        <p:spPr>
          <a:xfrm>
            <a:off x="609600" y="272534"/>
            <a:ext cx="7149714" cy="523220"/>
          </a:xfrm>
          <a:prstGeom prst="rect">
            <a:avLst/>
          </a:prstGeom>
          <a:noFill/>
        </p:spPr>
        <p:txBody>
          <a:bodyPr wrap="none" rtlCol="0">
            <a:spAutoFit/>
          </a:bodyPr>
          <a:lstStyle/>
          <a:p>
            <a:r>
              <a:rPr lang="en-US" sz="2800" dirty="0" smtClean="0"/>
              <a:t>Storage Ring RF system response </a:t>
            </a:r>
            <a:r>
              <a:rPr lang="en-US" sz="2000" dirty="0" smtClean="0"/>
              <a:t>October 18, 2015 Studies</a:t>
            </a:r>
            <a:endParaRPr lang="en-US" sz="2800" dirty="0"/>
          </a:p>
        </p:txBody>
      </p:sp>
      <p:sp>
        <p:nvSpPr>
          <p:cNvPr id="3" name="TextBox 2"/>
          <p:cNvSpPr txBox="1"/>
          <p:nvPr/>
        </p:nvSpPr>
        <p:spPr>
          <a:xfrm>
            <a:off x="1295400" y="990600"/>
            <a:ext cx="6517618" cy="369332"/>
          </a:xfrm>
          <a:prstGeom prst="rect">
            <a:avLst/>
          </a:prstGeom>
          <a:noFill/>
        </p:spPr>
        <p:txBody>
          <a:bodyPr wrap="none" rtlCol="0">
            <a:spAutoFit/>
          </a:bodyPr>
          <a:lstStyle/>
          <a:p>
            <a:r>
              <a:rPr lang="en-US" dirty="0" smtClean="0"/>
              <a:t>Varying only Integral gain changes loop cutoff frequency, low frequency gain</a:t>
            </a:r>
            <a:endParaRPr lang="en-US" dirty="0"/>
          </a:p>
        </p:txBody>
      </p:sp>
    </p:spTree>
    <p:extLst>
      <p:ext uri="{BB962C8B-B14F-4D97-AF65-F5344CB8AC3E}">
        <p14:creationId xmlns:p14="http://schemas.microsoft.com/office/powerpoint/2010/main" val="136033504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62800" y="5638800"/>
            <a:ext cx="1760482" cy="646331"/>
          </a:xfrm>
          <a:prstGeom prst="rect">
            <a:avLst/>
          </a:prstGeom>
          <a:noFill/>
        </p:spPr>
        <p:txBody>
          <a:bodyPr wrap="none" rtlCol="0">
            <a:spAutoFit/>
          </a:bodyPr>
          <a:lstStyle/>
          <a:p>
            <a:r>
              <a:rPr lang="en-US" dirty="0" smtClean="0"/>
              <a:t>Carlos Marques, </a:t>
            </a:r>
          </a:p>
          <a:p>
            <a:r>
              <a:rPr lang="en-US" dirty="0" smtClean="0"/>
              <a:t>Jim Rose</a:t>
            </a:r>
            <a:endParaRPr lang="en-US" dirty="0"/>
          </a:p>
        </p:txBody>
      </p:sp>
      <p:sp>
        <p:nvSpPr>
          <p:cNvPr id="3" name="TextBox 2"/>
          <p:cNvSpPr txBox="1"/>
          <p:nvPr/>
        </p:nvSpPr>
        <p:spPr>
          <a:xfrm>
            <a:off x="0" y="4038600"/>
            <a:ext cx="2209800" cy="646331"/>
          </a:xfrm>
          <a:prstGeom prst="rect">
            <a:avLst/>
          </a:prstGeom>
          <a:noFill/>
        </p:spPr>
        <p:txBody>
          <a:bodyPr wrap="square" rtlCol="0">
            <a:spAutoFit/>
          </a:bodyPr>
          <a:lstStyle/>
          <a:p>
            <a:r>
              <a:rPr lang="en-US" dirty="0" smtClean="0"/>
              <a:t>Beam response from BPM sum signal</a:t>
            </a:r>
            <a:endParaRPr lang="en-US" dirty="0"/>
          </a:p>
        </p:txBody>
      </p:sp>
      <p:sp>
        <p:nvSpPr>
          <p:cNvPr id="9" name="TextBox 8"/>
          <p:cNvSpPr txBox="1"/>
          <p:nvPr/>
        </p:nvSpPr>
        <p:spPr>
          <a:xfrm>
            <a:off x="163513" y="914400"/>
            <a:ext cx="2209800" cy="923330"/>
          </a:xfrm>
          <a:prstGeom prst="rect">
            <a:avLst/>
          </a:prstGeom>
          <a:noFill/>
        </p:spPr>
        <p:txBody>
          <a:bodyPr wrap="square" rtlCol="0">
            <a:spAutoFit/>
          </a:bodyPr>
          <a:lstStyle/>
          <a:p>
            <a:r>
              <a:rPr lang="en-US" dirty="0" smtClean="0"/>
              <a:t>Cavity  magnitude response from field pickup</a:t>
            </a:r>
          </a:p>
        </p:txBody>
      </p:sp>
      <p:sp>
        <p:nvSpPr>
          <p:cNvPr id="2" name="Footer Placeholder 1"/>
          <p:cNvSpPr>
            <a:spLocks noGrp="1"/>
          </p:cNvSpPr>
          <p:nvPr>
            <p:ph type="ftr" sz="quarter" idx="10"/>
          </p:nvPr>
        </p:nvSpPr>
        <p:spPr/>
        <p:txBody>
          <a:bodyPr/>
          <a:lstStyle/>
          <a:p>
            <a:r>
              <a:rPr lang="en-US" altLang="en-US" dirty="0" smtClean="0">
                <a:solidFill>
                  <a:srgbClr val="000000"/>
                </a:solidFill>
              </a:rPr>
              <a:t>High Brightness Synchrotron Light Source Workshop</a:t>
            </a:r>
            <a:endParaRPr lang="en-US" altLang="en-US" dirty="0">
              <a:solidFill>
                <a:srgbClr val="000000"/>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313" y="510788"/>
            <a:ext cx="4492656" cy="642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6200" y="0"/>
            <a:ext cx="8847081" cy="830997"/>
          </a:xfrm>
          <a:prstGeom prst="rect">
            <a:avLst/>
          </a:prstGeom>
          <a:noFill/>
        </p:spPr>
        <p:txBody>
          <a:bodyPr wrap="square" rtlCol="0">
            <a:spAutoFit/>
          </a:bodyPr>
          <a:lstStyle/>
          <a:p>
            <a:pPr algn="ctr"/>
            <a:r>
              <a:rPr lang="en-US" sz="2400" b="1" dirty="0" smtClean="0"/>
              <a:t>By adding a BPM sum signal, Measure beam transfer functions! </a:t>
            </a:r>
          </a:p>
          <a:p>
            <a:pPr algn="ctr"/>
            <a:r>
              <a:rPr lang="en-US" sz="2400" b="1" dirty="0" smtClean="0"/>
              <a:t>Closed Loop measurements 150mA.</a:t>
            </a:r>
            <a:endParaRPr lang="en-US" sz="2400" b="1" dirty="0"/>
          </a:p>
        </p:txBody>
      </p:sp>
    </p:spTree>
    <p:extLst>
      <p:ext uri="{BB962C8B-B14F-4D97-AF65-F5344CB8AC3E}">
        <p14:creationId xmlns:p14="http://schemas.microsoft.com/office/powerpoint/2010/main" val="66299522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01025"/>
            <a:ext cx="7543800" cy="584775"/>
          </a:xfrm>
          <a:prstGeom prst="rect">
            <a:avLst/>
          </a:prstGeom>
          <a:noFill/>
        </p:spPr>
        <p:txBody>
          <a:bodyPr wrap="square" rtlCol="0">
            <a:spAutoFit/>
          </a:bodyPr>
          <a:lstStyle/>
          <a:p>
            <a:pPr algn="ctr"/>
            <a:r>
              <a:rPr lang="en-US" sz="3200" dirty="0" smtClean="0"/>
              <a:t>PULSED FEEDBACK GAINS</a:t>
            </a:r>
            <a:endParaRPr lang="en-US" sz="3200" dirty="0"/>
          </a:p>
        </p:txBody>
      </p:sp>
      <p:pic>
        <p:nvPicPr>
          <p:cNvPr id="6" name="Picture 5" descr="C:\NSLS2\RF Controller\Pulsed PI\PulsedPIGain.PNG"/>
          <p:cNvPicPr>
            <a:picLocks noChangeAspect="1" noChangeArrowheads="1"/>
          </p:cNvPicPr>
          <p:nvPr/>
        </p:nvPicPr>
        <p:blipFill rotWithShape="1">
          <a:blip r:embed="rId3">
            <a:extLst>
              <a:ext uri="{28A0092B-C50C-407E-A947-70E740481C1C}">
                <a14:useLocalDpi xmlns:a14="http://schemas.microsoft.com/office/drawing/2010/main" val="0"/>
              </a:ext>
            </a:extLst>
          </a:blip>
          <a:srcRect l="721" t="9222" r="45051" b="25854"/>
          <a:stretch/>
        </p:blipFill>
        <p:spPr bwMode="auto">
          <a:xfrm>
            <a:off x="34565" y="685800"/>
            <a:ext cx="3623035" cy="379008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r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295400"/>
            <a:ext cx="4825008" cy="239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
        <p:nvSpPr>
          <p:cNvPr id="3" name="TextBox 2"/>
          <p:cNvSpPr txBox="1"/>
          <p:nvPr/>
        </p:nvSpPr>
        <p:spPr>
          <a:xfrm>
            <a:off x="3810000" y="4038600"/>
            <a:ext cx="5029200" cy="1938992"/>
          </a:xfrm>
          <a:prstGeom prst="rect">
            <a:avLst/>
          </a:prstGeom>
          <a:noFill/>
        </p:spPr>
        <p:txBody>
          <a:bodyPr wrap="square" rtlCol="0">
            <a:spAutoFit/>
          </a:bodyPr>
          <a:lstStyle/>
          <a:p>
            <a:r>
              <a:rPr lang="en-US" sz="2400" dirty="0" smtClean="0"/>
              <a:t>Ordinarily when loops go unstable, bad things happen. By pulsing feedback gain set points to higher values for short periods stability limits can be explored without dropping out beam, tripping RF (or worse)</a:t>
            </a:r>
            <a:endParaRPr lang="en-US" sz="2400" dirty="0"/>
          </a:p>
        </p:txBody>
      </p:sp>
      <p:sp>
        <p:nvSpPr>
          <p:cNvPr id="5" name="TextBox 4"/>
          <p:cNvSpPr txBox="1"/>
          <p:nvPr/>
        </p:nvSpPr>
        <p:spPr>
          <a:xfrm>
            <a:off x="228600" y="4486885"/>
            <a:ext cx="2819400" cy="923330"/>
          </a:xfrm>
          <a:prstGeom prst="rect">
            <a:avLst/>
          </a:prstGeom>
          <a:noFill/>
        </p:spPr>
        <p:txBody>
          <a:bodyPr wrap="square" rtlCol="0">
            <a:spAutoFit/>
          </a:bodyPr>
          <a:lstStyle/>
          <a:p>
            <a:r>
              <a:rPr lang="en-US" dirty="0" smtClean="0"/>
              <a:t>Loop goes unstable but recovers when gains returned to original (safe) value</a:t>
            </a:r>
            <a:endParaRPr lang="en-US" dirty="0"/>
          </a:p>
        </p:txBody>
      </p:sp>
    </p:spTree>
    <p:extLst>
      <p:ext uri="{BB962C8B-B14F-4D97-AF65-F5344CB8AC3E}">
        <p14:creationId xmlns:p14="http://schemas.microsoft.com/office/powerpoint/2010/main" val="144836956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8200" y="101025"/>
            <a:ext cx="7543800" cy="584775"/>
          </a:xfrm>
          <a:prstGeom prst="rect">
            <a:avLst/>
          </a:prstGeom>
          <a:noFill/>
        </p:spPr>
        <p:txBody>
          <a:bodyPr wrap="square" rtlCol="0">
            <a:spAutoFit/>
          </a:bodyPr>
          <a:lstStyle/>
          <a:p>
            <a:pPr algn="ctr"/>
            <a:r>
              <a:rPr lang="en-US" sz="3200" dirty="0" smtClean="0"/>
              <a:t>CIRCULAR BUFFER for post mortems</a:t>
            </a:r>
            <a:endParaRPr lang="en-US" sz="320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658937" cy="573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167025707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8200" y="101025"/>
            <a:ext cx="7543800" cy="584775"/>
          </a:xfrm>
          <a:prstGeom prst="rect">
            <a:avLst/>
          </a:prstGeom>
          <a:noFill/>
        </p:spPr>
        <p:txBody>
          <a:bodyPr wrap="square" rtlCol="0">
            <a:spAutoFit/>
          </a:bodyPr>
          <a:lstStyle/>
          <a:p>
            <a:pPr algn="ctr"/>
            <a:r>
              <a:rPr lang="en-US" sz="3200" dirty="0" smtClean="0"/>
              <a:t>FEEDFORWARD TABLE</a:t>
            </a:r>
            <a:endParaRPr lang="en-US" sz="3200" dirty="0"/>
          </a:p>
        </p:txBody>
      </p:sp>
      <p:grpSp>
        <p:nvGrpSpPr>
          <p:cNvPr id="3" name="Group 2"/>
          <p:cNvGrpSpPr/>
          <p:nvPr/>
        </p:nvGrpSpPr>
        <p:grpSpPr>
          <a:xfrm>
            <a:off x="0" y="990600"/>
            <a:ext cx="6172200" cy="5181600"/>
            <a:chOff x="0" y="914400"/>
            <a:chExt cx="4114800" cy="3576169"/>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959"/>
            <a:stretch/>
          </p:blipFill>
          <p:spPr bwMode="auto">
            <a:xfrm>
              <a:off x="118929" y="914400"/>
              <a:ext cx="3995871" cy="1944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07" t="8987" r="120" b="3302"/>
            <a:stretch/>
          </p:blipFill>
          <p:spPr bwMode="auto">
            <a:xfrm>
              <a:off x="0" y="2796336"/>
              <a:ext cx="4114800" cy="1694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2007011" y="1295400"/>
            <a:ext cx="2057400" cy="383549"/>
          </a:xfrm>
          <a:prstGeom prst="rect">
            <a:avLst/>
          </a:prstGeom>
          <a:noFill/>
        </p:spPr>
        <p:txBody>
          <a:bodyPr wrap="square" rtlCol="0">
            <a:spAutoFit/>
          </a:bodyPr>
          <a:lstStyle/>
          <a:p>
            <a:r>
              <a:rPr lang="en-US" dirty="0" smtClean="0"/>
              <a:t>Feedforward Table</a:t>
            </a:r>
            <a:endParaRPr lang="en-US" dirty="0"/>
          </a:p>
        </p:txBody>
      </p:sp>
      <p:sp>
        <p:nvSpPr>
          <p:cNvPr id="8" name="TextBox 7"/>
          <p:cNvSpPr txBox="1"/>
          <p:nvPr/>
        </p:nvSpPr>
        <p:spPr>
          <a:xfrm>
            <a:off x="2007011" y="4114800"/>
            <a:ext cx="2057400" cy="383549"/>
          </a:xfrm>
          <a:prstGeom prst="rect">
            <a:avLst/>
          </a:prstGeom>
          <a:noFill/>
        </p:spPr>
        <p:txBody>
          <a:bodyPr wrap="square" rtlCol="0">
            <a:spAutoFit/>
          </a:bodyPr>
          <a:lstStyle/>
          <a:p>
            <a:r>
              <a:rPr lang="en-US" dirty="0" smtClean="0"/>
              <a:t>Measured Field</a:t>
            </a:r>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1" y="1295400"/>
            <a:ext cx="2597922" cy="4543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158423043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45545"/>
            <a:ext cx="4857750" cy="625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8200" y="101025"/>
            <a:ext cx="7543800" cy="584775"/>
          </a:xfrm>
          <a:prstGeom prst="rect">
            <a:avLst/>
          </a:prstGeom>
          <a:noFill/>
        </p:spPr>
        <p:txBody>
          <a:bodyPr wrap="square" rtlCol="0">
            <a:spAutoFit/>
          </a:bodyPr>
          <a:lstStyle/>
          <a:p>
            <a:pPr algn="ctr"/>
            <a:r>
              <a:rPr lang="en-US" sz="3200" dirty="0" smtClean="0">
                <a:solidFill>
                  <a:prstClr val="black"/>
                </a:solidFill>
              </a:rPr>
              <a:t>AMPLITUDE/PHASE JUMP</a:t>
            </a:r>
            <a:endParaRPr lang="en-US" sz="3200" dirty="0">
              <a:solidFill>
                <a:prstClr val="black"/>
              </a:solidFill>
            </a:endParaRPr>
          </a:p>
        </p:txBody>
      </p:sp>
      <p:sp>
        <p:nvSpPr>
          <p:cNvPr id="10" name="TextBox 2"/>
          <p:cNvSpPr txBox="1"/>
          <p:nvPr/>
        </p:nvSpPr>
        <p:spPr>
          <a:xfrm>
            <a:off x="5219700" y="1676400"/>
            <a:ext cx="3467100" cy="31393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Phase or amplitude jump triggered by timing event is synchronized with turn by turn bpm data for measuring dynamic aperture,  field non-</a:t>
            </a:r>
            <a:r>
              <a:rPr lang="en-US" dirty="0" err="1" smtClean="0">
                <a:solidFill>
                  <a:prstClr val="black"/>
                </a:solidFill>
              </a:rPr>
              <a:t>linearities</a:t>
            </a:r>
            <a:r>
              <a:rPr lang="en-US" dirty="0" smtClean="0">
                <a:solidFill>
                  <a:prstClr val="black"/>
                </a:solidFill>
              </a:rPr>
              <a:t>, etc. More information can be found in literature [1].</a:t>
            </a:r>
          </a:p>
          <a:p>
            <a:endParaRPr lang="en-US" dirty="0" smtClean="0">
              <a:solidFill>
                <a:prstClr val="black"/>
              </a:solidFill>
            </a:endParaRPr>
          </a:p>
          <a:p>
            <a:r>
              <a:rPr lang="en-US" dirty="0" smtClean="0">
                <a:solidFill>
                  <a:prstClr val="black"/>
                </a:solidFill>
              </a:rPr>
              <a:t>Figure to the left shows a phase jump of 120 degrees shown  with beam response. </a:t>
            </a:r>
            <a:endParaRPr lang="en-US" dirty="0">
              <a:solidFill>
                <a:prstClr val="black"/>
              </a:solidFill>
            </a:endParaRPr>
          </a:p>
        </p:txBody>
      </p:sp>
      <p:sp>
        <p:nvSpPr>
          <p:cNvPr id="2" name="Rectangle 1"/>
          <p:cNvSpPr/>
          <p:nvPr/>
        </p:nvSpPr>
        <p:spPr>
          <a:xfrm>
            <a:off x="5181600" y="5257800"/>
            <a:ext cx="3499485" cy="738664"/>
          </a:xfrm>
          <a:prstGeom prst="rect">
            <a:avLst/>
          </a:prstGeom>
        </p:spPr>
        <p:txBody>
          <a:bodyPr wrap="square">
            <a:spAutoFit/>
          </a:bodyPr>
          <a:lstStyle/>
          <a:p>
            <a:r>
              <a:rPr lang="en-US" sz="1400" dirty="0" smtClean="0">
                <a:solidFill>
                  <a:prstClr val="black"/>
                </a:solidFill>
              </a:rPr>
              <a:t>[1] G</a:t>
            </a:r>
            <a:r>
              <a:rPr lang="en-US" sz="1400" dirty="0">
                <a:solidFill>
                  <a:prstClr val="black"/>
                </a:solidFill>
              </a:rPr>
              <a:t>. </a:t>
            </a:r>
            <a:r>
              <a:rPr lang="en-US" sz="1400" dirty="0" smtClean="0">
                <a:solidFill>
                  <a:prstClr val="black"/>
                </a:solidFill>
              </a:rPr>
              <a:t>M. Wang</a:t>
            </a:r>
            <a:r>
              <a:rPr lang="en-US" sz="1400" dirty="0">
                <a:solidFill>
                  <a:prstClr val="black"/>
                </a:solidFill>
              </a:rPr>
              <a:t>, et al. , “RF PINGER COMMISSIONING </a:t>
            </a:r>
            <a:r>
              <a:rPr lang="en-US" sz="1400" dirty="0" smtClean="0">
                <a:solidFill>
                  <a:prstClr val="black"/>
                </a:solidFill>
              </a:rPr>
              <a:t>AND BEAM </a:t>
            </a:r>
            <a:r>
              <a:rPr lang="en-US" sz="1400" dirty="0">
                <a:solidFill>
                  <a:prstClr val="black"/>
                </a:solidFill>
              </a:rPr>
              <a:t>DYNAMICS STUDIES AT NSLS-II” </a:t>
            </a:r>
            <a:r>
              <a:rPr lang="en-US" sz="1400" dirty="0" smtClean="0">
                <a:solidFill>
                  <a:prstClr val="black"/>
                </a:solidFill>
              </a:rPr>
              <a:t>IPAC2016, THOBA01.</a:t>
            </a:r>
          </a:p>
        </p:txBody>
      </p:sp>
      <p:sp>
        <p:nvSpPr>
          <p:cNvPr id="3" name="Footer Placeholder 2"/>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265844280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184123" y="2514600"/>
            <a:ext cx="4883677" cy="3600000"/>
          </a:xfrm>
          <a:prstGeom prst="rect">
            <a:avLst/>
          </a:prstGeom>
        </p:spPr>
      </p:pic>
      <p:pic>
        <p:nvPicPr>
          <p:cNvPr id="4" name="圖片 3"/>
          <p:cNvPicPr>
            <a:picLocks noChangeAspect="1"/>
          </p:cNvPicPr>
          <p:nvPr/>
        </p:nvPicPr>
        <p:blipFill>
          <a:blip r:embed="rId3"/>
          <a:stretch>
            <a:fillRect/>
          </a:stretch>
        </p:blipFill>
        <p:spPr>
          <a:xfrm>
            <a:off x="136971" y="1143000"/>
            <a:ext cx="4897143" cy="3600000"/>
          </a:xfrm>
          <a:prstGeom prst="rect">
            <a:avLst/>
          </a:prstGeom>
        </p:spPr>
      </p:pic>
      <p:sp>
        <p:nvSpPr>
          <p:cNvPr id="2" name="標題 1"/>
          <p:cNvSpPr>
            <a:spLocks noGrp="1"/>
          </p:cNvSpPr>
          <p:nvPr>
            <p:ph type="title"/>
          </p:nvPr>
        </p:nvSpPr>
        <p:spPr>
          <a:xfrm>
            <a:off x="164680" y="228600"/>
            <a:ext cx="8667007" cy="701674"/>
          </a:xfrm>
        </p:spPr>
        <p:txBody>
          <a:bodyPr>
            <a:normAutofit/>
          </a:bodyPr>
          <a:lstStyle/>
          <a:p>
            <a:r>
              <a:rPr lang="en-US" altLang="zh-TW" sz="4000" dirty="0" smtClean="0">
                <a:latin typeface="Times New Roman" panose="02020603050405020304" pitchFamily="18" charset="0"/>
                <a:cs typeface="Times New Roman" panose="02020603050405020304" pitchFamily="18" charset="0"/>
              </a:rPr>
              <a:t>Performance Test of LLRF at TLS BR</a:t>
            </a:r>
            <a:endParaRPr lang="zh-TW" altLang="en-US" sz="4000" dirty="0">
              <a:latin typeface="Times New Roman" panose="02020603050405020304" pitchFamily="18" charset="0"/>
              <a:cs typeface="Times New Roman" panose="02020603050405020304" pitchFamily="18" charset="0"/>
            </a:endParaRPr>
          </a:p>
        </p:txBody>
      </p:sp>
      <p:sp>
        <p:nvSpPr>
          <p:cNvPr id="7" name="向右箭號 6"/>
          <p:cNvSpPr/>
          <p:nvPr/>
        </p:nvSpPr>
        <p:spPr>
          <a:xfrm>
            <a:off x="4662152" y="3683358"/>
            <a:ext cx="991673" cy="6181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221767" y="4788166"/>
            <a:ext cx="3724740" cy="369332"/>
          </a:xfrm>
          <a:prstGeom prst="rect">
            <a:avLst/>
          </a:prstGeom>
          <a:noFill/>
        </p:spPr>
        <p:txBody>
          <a:bodyPr wrap="square" rtlCol="0">
            <a:spAutoFit/>
          </a:bodyPr>
          <a:lstStyle/>
          <a:p>
            <a:r>
              <a:rPr lang="en-US" altLang="zh-TW" dirty="0" smtClean="0"/>
              <a:t>NSLS-II digital LLRF with feedback OFF</a:t>
            </a:r>
            <a:endParaRPr lang="zh-TW" altLang="en-US" dirty="0"/>
          </a:p>
        </p:txBody>
      </p:sp>
      <p:sp>
        <p:nvSpPr>
          <p:cNvPr id="9" name="文字方塊 8"/>
          <p:cNvSpPr txBox="1"/>
          <p:nvPr/>
        </p:nvSpPr>
        <p:spPr>
          <a:xfrm>
            <a:off x="5190751" y="2209800"/>
            <a:ext cx="3724740" cy="369332"/>
          </a:xfrm>
          <a:prstGeom prst="rect">
            <a:avLst/>
          </a:prstGeom>
          <a:noFill/>
        </p:spPr>
        <p:txBody>
          <a:bodyPr wrap="square" rtlCol="0">
            <a:spAutoFit/>
          </a:bodyPr>
          <a:lstStyle/>
          <a:p>
            <a:r>
              <a:rPr lang="en-US" altLang="zh-TW" dirty="0" smtClean="0"/>
              <a:t>NSLS-II digital LLRF with feedback ON</a:t>
            </a:r>
            <a:endParaRPr lang="zh-TW" altLang="en-US" dirty="0"/>
          </a:p>
        </p:txBody>
      </p:sp>
      <p:sp>
        <p:nvSpPr>
          <p:cNvPr id="10" name="TextBox 9"/>
          <p:cNvSpPr txBox="1"/>
          <p:nvPr/>
        </p:nvSpPr>
        <p:spPr>
          <a:xfrm>
            <a:off x="181534" y="5514752"/>
            <a:ext cx="3733800" cy="646331"/>
          </a:xfrm>
          <a:prstGeom prst="rect">
            <a:avLst/>
          </a:prstGeom>
          <a:noFill/>
        </p:spPr>
        <p:txBody>
          <a:bodyPr wrap="square" rtlCol="0">
            <a:spAutoFit/>
          </a:bodyPr>
          <a:lstStyle/>
          <a:p>
            <a:r>
              <a:rPr lang="en-US" dirty="0" smtClean="0"/>
              <a:t>Courtesy Zong-Kai Liu, Meng-Shu Yeh and Chaoen Wang, TLS/TPS</a:t>
            </a:r>
            <a:endParaRPr lang="en-US" dirty="0"/>
          </a:p>
        </p:txBody>
      </p:sp>
      <p:sp>
        <p:nvSpPr>
          <p:cNvPr id="5" name="Footer Placeholder 4"/>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116357317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157097" y="2496000"/>
            <a:ext cx="4893482" cy="3600000"/>
          </a:xfrm>
          <a:prstGeom prst="rect">
            <a:avLst/>
          </a:prstGeom>
        </p:spPr>
      </p:pic>
      <p:pic>
        <p:nvPicPr>
          <p:cNvPr id="4" name="圖片 3"/>
          <p:cNvPicPr>
            <a:picLocks noChangeAspect="1"/>
          </p:cNvPicPr>
          <p:nvPr/>
        </p:nvPicPr>
        <p:blipFill>
          <a:blip r:embed="rId3"/>
          <a:stretch>
            <a:fillRect/>
          </a:stretch>
        </p:blipFill>
        <p:spPr>
          <a:xfrm>
            <a:off x="142397" y="1143000"/>
            <a:ext cx="4914832" cy="3600000"/>
          </a:xfrm>
          <a:prstGeom prst="rect">
            <a:avLst/>
          </a:prstGeom>
        </p:spPr>
      </p:pic>
      <p:sp>
        <p:nvSpPr>
          <p:cNvPr id="2" name="標題 1"/>
          <p:cNvSpPr>
            <a:spLocks noGrp="1"/>
          </p:cNvSpPr>
          <p:nvPr>
            <p:ph type="title"/>
          </p:nvPr>
        </p:nvSpPr>
        <p:spPr>
          <a:xfrm>
            <a:off x="164680" y="228600"/>
            <a:ext cx="8667007" cy="701674"/>
          </a:xfrm>
        </p:spPr>
        <p:txBody>
          <a:bodyPr>
            <a:normAutofit/>
          </a:bodyPr>
          <a:lstStyle/>
          <a:p>
            <a:r>
              <a:rPr lang="en-US" altLang="zh-TW" sz="4000" dirty="0" smtClean="0">
                <a:latin typeface="Times New Roman" panose="02020603050405020304" pitchFamily="18" charset="0"/>
                <a:cs typeface="Times New Roman" panose="02020603050405020304" pitchFamily="18" charset="0"/>
              </a:rPr>
              <a:t>Performance Test of LLRF at TPS BR</a:t>
            </a:r>
            <a:endParaRPr lang="zh-TW" altLang="en-US" sz="4000" dirty="0">
              <a:latin typeface="Times New Roman" panose="02020603050405020304" pitchFamily="18" charset="0"/>
              <a:cs typeface="Times New Roman" panose="02020603050405020304" pitchFamily="18" charset="0"/>
            </a:endParaRPr>
          </a:p>
        </p:txBody>
      </p:sp>
      <p:sp>
        <p:nvSpPr>
          <p:cNvPr id="7" name="向右箭號 6"/>
          <p:cNvSpPr/>
          <p:nvPr/>
        </p:nvSpPr>
        <p:spPr>
          <a:xfrm>
            <a:off x="4662152" y="3683358"/>
            <a:ext cx="991673" cy="6181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206875" y="4790514"/>
            <a:ext cx="3724740" cy="369332"/>
          </a:xfrm>
          <a:prstGeom prst="rect">
            <a:avLst/>
          </a:prstGeom>
          <a:noFill/>
        </p:spPr>
        <p:txBody>
          <a:bodyPr wrap="square" rtlCol="0">
            <a:spAutoFit/>
          </a:bodyPr>
          <a:lstStyle/>
          <a:p>
            <a:r>
              <a:rPr lang="en-US" altLang="zh-TW" dirty="0" smtClean="0"/>
              <a:t>NSRRC analog  LLRF with feedback ON</a:t>
            </a:r>
            <a:endParaRPr lang="zh-TW" altLang="en-US" dirty="0"/>
          </a:p>
        </p:txBody>
      </p:sp>
      <p:sp>
        <p:nvSpPr>
          <p:cNvPr id="9" name="文字方塊 8"/>
          <p:cNvSpPr txBox="1"/>
          <p:nvPr/>
        </p:nvSpPr>
        <p:spPr>
          <a:xfrm>
            <a:off x="5346621" y="2179632"/>
            <a:ext cx="3724740" cy="369332"/>
          </a:xfrm>
          <a:prstGeom prst="rect">
            <a:avLst/>
          </a:prstGeom>
          <a:noFill/>
        </p:spPr>
        <p:txBody>
          <a:bodyPr wrap="square" rtlCol="0">
            <a:spAutoFit/>
          </a:bodyPr>
          <a:lstStyle/>
          <a:p>
            <a:r>
              <a:rPr lang="en-US" altLang="zh-TW" dirty="0" smtClean="0"/>
              <a:t>NSLS-II digital LLRF with feedback ON</a:t>
            </a:r>
            <a:endParaRPr lang="zh-TW" altLang="en-US" dirty="0"/>
          </a:p>
        </p:txBody>
      </p:sp>
      <p:sp>
        <p:nvSpPr>
          <p:cNvPr id="10" name="TextBox 9"/>
          <p:cNvSpPr txBox="1"/>
          <p:nvPr/>
        </p:nvSpPr>
        <p:spPr>
          <a:xfrm>
            <a:off x="163179" y="5525869"/>
            <a:ext cx="3733800" cy="646331"/>
          </a:xfrm>
          <a:prstGeom prst="rect">
            <a:avLst/>
          </a:prstGeom>
          <a:noFill/>
        </p:spPr>
        <p:txBody>
          <a:bodyPr wrap="square" rtlCol="0">
            <a:spAutoFit/>
          </a:bodyPr>
          <a:lstStyle/>
          <a:p>
            <a:r>
              <a:rPr lang="en-US" dirty="0" smtClean="0"/>
              <a:t>Courtesy Zong-Kai Liu, Meng-Shu Yeh and Chaoen Wang, TLS/TPS</a:t>
            </a:r>
            <a:endParaRPr lang="en-US" dirty="0"/>
          </a:p>
        </p:txBody>
      </p:sp>
      <p:sp>
        <p:nvSpPr>
          <p:cNvPr id="5" name="Footer Placeholder 4"/>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150219019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RF1 0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8525" y="927100"/>
            <a:ext cx="29051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2"/>
          <p:cNvSpPr txBox="1">
            <a:spLocks noChangeArrowheads="1"/>
          </p:cNvSpPr>
          <p:nvPr/>
        </p:nvSpPr>
        <p:spPr bwMode="auto">
          <a:xfrm>
            <a:off x="152400" y="70802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a:spcBef>
                <a:spcPct val="50000"/>
              </a:spcBef>
            </a:pPr>
            <a:endParaRPr lang="en-US" altLang="en-US">
              <a:latin typeface="Arial" charset="0"/>
            </a:endParaRPr>
          </a:p>
        </p:txBody>
      </p:sp>
      <p:sp>
        <p:nvSpPr>
          <p:cNvPr id="22532" name="Text Box 3"/>
          <p:cNvSpPr txBox="1">
            <a:spLocks noChangeArrowheads="1"/>
          </p:cNvSpPr>
          <p:nvPr/>
        </p:nvSpPr>
        <p:spPr bwMode="auto">
          <a:xfrm>
            <a:off x="0" y="307975"/>
            <a:ext cx="9124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algn="ctr">
              <a:spcBef>
                <a:spcPct val="50000"/>
              </a:spcBef>
            </a:pPr>
            <a:r>
              <a:rPr lang="en-US" altLang="en-US" sz="3200" dirty="0" smtClean="0">
                <a:latin typeface="Arial" charset="0"/>
              </a:rPr>
              <a:t>Cavity Controller Performance at CLS</a:t>
            </a:r>
            <a:endParaRPr lang="en-US" altLang="en-US" sz="2000" dirty="0">
              <a:latin typeface="Arial" charset="0"/>
            </a:endParaRPr>
          </a:p>
        </p:txBody>
      </p:sp>
      <p:sp>
        <p:nvSpPr>
          <p:cNvPr id="22533" name="Rectangle 4"/>
          <p:cNvSpPr>
            <a:spLocks noChangeArrowheads="1"/>
          </p:cNvSpPr>
          <p:nvPr/>
        </p:nvSpPr>
        <p:spPr bwMode="auto">
          <a:xfrm>
            <a:off x="0" y="965200"/>
            <a:ext cx="33956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eaLnBrk="1" hangingPunct="1">
              <a:lnSpc>
                <a:spcPct val="90000"/>
              </a:lnSpc>
              <a:spcBef>
                <a:spcPct val="20000"/>
              </a:spcBef>
              <a:buClr>
                <a:schemeClr val="folHlink"/>
              </a:buClr>
              <a:buSzPct val="135000"/>
              <a:buFontTx/>
              <a:buChar char="•"/>
            </a:pPr>
            <a:r>
              <a:rPr lang="en-US" altLang="en-US" b="1"/>
              <a:t>Digital Field Controller </a:t>
            </a:r>
          </a:p>
          <a:p>
            <a:pPr eaLnBrk="1" hangingPunct="1">
              <a:lnSpc>
                <a:spcPct val="90000"/>
              </a:lnSpc>
              <a:spcBef>
                <a:spcPct val="20000"/>
              </a:spcBef>
              <a:buClr>
                <a:schemeClr val="folHlink"/>
              </a:buClr>
              <a:buSzPct val="135000"/>
              <a:buFontTx/>
              <a:buChar char="•"/>
            </a:pPr>
            <a:r>
              <a:rPr lang="en-US" altLang="en-US" b="1"/>
              <a:t>50 MHz IF</a:t>
            </a:r>
          </a:p>
          <a:p>
            <a:pPr eaLnBrk="1" hangingPunct="1">
              <a:lnSpc>
                <a:spcPct val="90000"/>
              </a:lnSpc>
              <a:spcBef>
                <a:spcPct val="20000"/>
              </a:spcBef>
              <a:buClr>
                <a:schemeClr val="folHlink"/>
              </a:buClr>
              <a:buSzPct val="135000"/>
              <a:buFontTx/>
              <a:buChar char="•"/>
            </a:pPr>
            <a:r>
              <a:rPr lang="en-US" altLang="en-US" b="1"/>
              <a:t>Tested at CLS on hardware nearly identical to NSLS-II:     300 kW klystron and CESR-B SRF  cavity</a:t>
            </a:r>
          </a:p>
          <a:p>
            <a:pPr eaLnBrk="1" hangingPunct="1">
              <a:lnSpc>
                <a:spcPct val="90000"/>
              </a:lnSpc>
              <a:spcBef>
                <a:spcPct val="20000"/>
              </a:spcBef>
              <a:buClr>
                <a:schemeClr val="folHlink"/>
              </a:buClr>
              <a:buSzPct val="135000"/>
              <a:buFontTx/>
              <a:buChar char="•"/>
            </a:pPr>
            <a:r>
              <a:rPr lang="en-US" altLang="en-US" b="1"/>
              <a:t>Meets NSLS-II field spec.  of 0.15 degree and 0.05% </a:t>
            </a:r>
          </a:p>
        </p:txBody>
      </p:sp>
      <p:pic>
        <p:nvPicPr>
          <p:cNvPr id="22534" name="Picture 7" descr="RF1 06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968375"/>
            <a:ext cx="35433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 descr="CLS250mA.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4938" y="3124200"/>
            <a:ext cx="3868737"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9" descr="RightPhase250mA.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91225" y="3279775"/>
            <a:ext cx="3152775"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AutoShape 9"/>
          <p:cNvSpPr>
            <a:spLocks noChangeArrowheads="1"/>
          </p:cNvSpPr>
          <p:nvPr/>
        </p:nvSpPr>
        <p:spPr bwMode="auto">
          <a:xfrm>
            <a:off x="4130675" y="4633913"/>
            <a:ext cx="1692275" cy="2039937"/>
          </a:xfrm>
          <a:prstGeom prst="rightArrow">
            <a:avLst>
              <a:gd name="adj1" fmla="val 50000"/>
              <a:gd name="adj2" fmla="val 25000"/>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eaLnBrk="1" hangingPunct="1"/>
            <a:endParaRPr lang="en-US" altLang="en-US"/>
          </a:p>
        </p:txBody>
      </p:sp>
      <p:sp>
        <p:nvSpPr>
          <p:cNvPr id="22538" name="AutoShape 10"/>
          <p:cNvSpPr>
            <a:spLocks noChangeArrowheads="1"/>
          </p:cNvSpPr>
          <p:nvPr/>
        </p:nvSpPr>
        <p:spPr bwMode="auto">
          <a:xfrm rot="10800000">
            <a:off x="4052888" y="2954338"/>
            <a:ext cx="1736725" cy="2162175"/>
          </a:xfrm>
          <a:prstGeom prst="rightArrow">
            <a:avLst>
              <a:gd name="adj1" fmla="val 50000"/>
              <a:gd name="adj2" fmla="val 25000"/>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eaLnBrk="1" hangingPunct="1"/>
            <a:endParaRPr lang="en-US" altLang="en-US"/>
          </a:p>
        </p:txBody>
      </p:sp>
      <p:sp>
        <p:nvSpPr>
          <p:cNvPr id="22539" name="Text Box 11"/>
          <p:cNvSpPr txBox="1">
            <a:spLocks noChangeArrowheads="1"/>
          </p:cNvSpPr>
          <p:nvPr/>
        </p:nvSpPr>
        <p:spPr bwMode="auto">
          <a:xfrm>
            <a:off x="4156075" y="3522663"/>
            <a:ext cx="16827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a:lnSpc>
                <a:spcPct val="75000"/>
              </a:lnSpc>
              <a:spcBef>
                <a:spcPct val="50000"/>
              </a:spcBef>
              <a:buClr>
                <a:schemeClr val="folHlink"/>
              </a:buClr>
              <a:buSzPct val="135000"/>
            </a:pPr>
            <a:r>
              <a:rPr lang="en-US" altLang="en-US" b="1"/>
              <a:t>CLS Analog</a:t>
            </a:r>
          </a:p>
          <a:p>
            <a:pPr>
              <a:lnSpc>
                <a:spcPct val="75000"/>
              </a:lnSpc>
              <a:spcBef>
                <a:spcPct val="50000"/>
              </a:spcBef>
              <a:buClr>
                <a:schemeClr val="folHlink"/>
              </a:buClr>
              <a:buSzPct val="135000"/>
            </a:pPr>
            <a:r>
              <a:rPr lang="en-US" altLang="en-US" b="1"/>
              <a:t>A=0.073%rms</a:t>
            </a:r>
          </a:p>
          <a:p>
            <a:pPr>
              <a:lnSpc>
                <a:spcPct val="75000"/>
              </a:lnSpc>
              <a:spcBef>
                <a:spcPct val="50000"/>
              </a:spcBef>
              <a:buClr>
                <a:schemeClr val="folHlink"/>
              </a:buClr>
              <a:buSzPct val="135000"/>
            </a:pPr>
            <a:r>
              <a:rPr lang="el-GR" altLang="en-US" b="1"/>
              <a:t>φ</a:t>
            </a:r>
            <a:r>
              <a:rPr lang="en-US" altLang="en-US" b="1"/>
              <a:t>=0.12° rms</a:t>
            </a:r>
          </a:p>
        </p:txBody>
      </p:sp>
      <p:sp>
        <p:nvSpPr>
          <p:cNvPr id="22540" name="Text Box 12"/>
          <p:cNvSpPr txBox="1">
            <a:spLocks noChangeArrowheads="1"/>
          </p:cNvSpPr>
          <p:nvPr/>
        </p:nvSpPr>
        <p:spPr bwMode="auto">
          <a:xfrm>
            <a:off x="4156075" y="5157788"/>
            <a:ext cx="1531938"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a:lnSpc>
                <a:spcPct val="70000"/>
              </a:lnSpc>
              <a:spcBef>
                <a:spcPct val="50000"/>
              </a:spcBef>
              <a:buClr>
                <a:schemeClr val="folHlink"/>
              </a:buClr>
              <a:buSzPct val="135000"/>
            </a:pPr>
            <a:r>
              <a:rPr lang="en-US" altLang="en-US" b="1"/>
              <a:t>NSLS-II</a:t>
            </a:r>
          </a:p>
          <a:p>
            <a:pPr>
              <a:lnSpc>
                <a:spcPct val="70000"/>
              </a:lnSpc>
              <a:spcBef>
                <a:spcPct val="50000"/>
              </a:spcBef>
              <a:buClr>
                <a:schemeClr val="folHlink"/>
              </a:buClr>
              <a:buSzPct val="135000"/>
            </a:pPr>
            <a:r>
              <a:rPr lang="en-US" altLang="en-US" b="1"/>
              <a:t>A=0.026%rms</a:t>
            </a:r>
          </a:p>
          <a:p>
            <a:pPr>
              <a:lnSpc>
                <a:spcPct val="70000"/>
              </a:lnSpc>
              <a:spcBef>
                <a:spcPct val="50000"/>
              </a:spcBef>
              <a:buClr>
                <a:schemeClr val="folHlink"/>
              </a:buClr>
              <a:buSzPct val="135000"/>
            </a:pPr>
            <a:r>
              <a:rPr lang="el-GR" altLang="en-US" b="1"/>
              <a:t>φ</a:t>
            </a:r>
            <a:r>
              <a:rPr lang="en-US" altLang="en-US" b="1"/>
              <a:t>=0.02°rms</a:t>
            </a:r>
          </a:p>
        </p:txBody>
      </p:sp>
      <p:sp>
        <p:nvSpPr>
          <p:cNvPr id="22541" name="Text Box 13"/>
          <p:cNvSpPr txBox="1">
            <a:spLocks noChangeArrowheads="1"/>
          </p:cNvSpPr>
          <p:nvPr/>
        </p:nvSpPr>
        <p:spPr bwMode="auto">
          <a:xfrm>
            <a:off x="3490913" y="2665413"/>
            <a:ext cx="681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a:lnSpc>
                <a:spcPct val="90000"/>
              </a:lnSpc>
              <a:spcBef>
                <a:spcPct val="50000"/>
              </a:spcBef>
              <a:buClr>
                <a:schemeClr val="folHlink"/>
              </a:buClr>
              <a:buSzPct val="135000"/>
            </a:pPr>
            <a:r>
              <a:rPr lang="en-US" altLang="en-US" b="1"/>
              <a:t>H. Ma</a:t>
            </a:r>
          </a:p>
        </p:txBody>
      </p:sp>
      <p:sp>
        <p:nvSpPr>
          <p:cNvPr id="22542" name="Text Box 14"/>
          <p:cNvSpPr txBox="1">
            <a:spLocks noChangeArrowheads="1"/>
          </p:cNvSpPr>
          <p:nvPr/>
        </p:nvSpPr>
        <p:spPr bwMode="auto">
          <a:xfrm>
            <a:off x="2008187" y="6103362"/>
            <a:ext cx="2913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a:lnSpc>
                <a:spcPct val="90000"/>
              </a:lnSpc>
              <a:spcBef>
                <a:spcPct val="50000"/>
              </a:spcBef>
              <a:buClr>
                <a:schemeClr val="folHlink"/>
              </a:buClr>
              <a:buSzPct val="135000"/>
            </a:pPr>
            <a:r>
              <a:rPr lang="en-US" altLang="en-US" b="1" dirty="0"/>
              <a:t>CLS tests courtesy M. de Jong</a:t>
            </a:r>
          </a:p>
        </p:txBody>
      </p:sp>
      <p:sp>
        <p:nvSpPr>
          <p:cNvPr id="2" name="Footer Placeholder 1"/>
          <p:cNvSpPr>
            <a:spLocks noGrp="1"/>
          </p:cNvSpPr>
          <p:nvPr>
            <p:ph type="ftr" sz="quarter" idx="10"/>
          </p:nvPr>
        </p:nvSpPr>
        <p:spPr>
          <a:xfrm>
            <a:off x="2209800" y="6381750"/>
            <a:ext cx="4365625" cy="476250"/>
          </a:xfrm>
        </p:spPr>
        <p:txBody>
          <a:bodyPr/>
          <a:lstStyle/>
          <a:p>
            <a:r>
              <a:rPr lang="en-US" altLang="en-US" dirty="0" smtClean="0">
                <a:solidFill>
                  <a:srgbClr val="000000"/>
                </a:solidFill>
              </a:rPr>
              <a:t>High Brightness Synchrotron Light Source Workshop</a:t>
            </a:r>
            <a:endParaRPr lang="en-US" altLang="en-US" dirty="0">
              <a:solidFill>
                <a:srgbClr val="000000"/>
              </a:solidFill>
            </a:endParaRPr>
          </a:p>
        </p:txBody>
      </p:sp>
    </p:spTree>
    <p:extLst>
      <p:ext uri="{BB962C8B-B14F-4D97-AF65-F5344CB8AC3E}">
        <p14:creationId xmlns:p14="http://schemas.microsoft.com/office/powerpoint/2010/main" val="3152190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ooter Placeholder 3"/>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dirty="0">
              <a:solidFill>
                <a:srgbClr val="000000"/>
              </a:solidFill>
            </a:endParaRPr>
          </a:p>
        </p:txBody>
      </p:sp>
      <p:grpSp>
        <p:nvGrpSpPr>
          <p:cNvPr id="2133" name="Group 85"/>
          <p:cNvGrpSpPr>
            <a:grpSpLocks/>
          </p:cNvGrpSpPr>
          <p:nvPr/>
        </p:nvGrpSpPr>
        <p:grpSpPr bwMode="auto">
          <a:xfrm>
            <a:off x="76200" y="990600"/>
            <a:ext cx="8721726" cy="1712913"/>
            <a:chOff x="48" y="720"/>
            <a:chExt cx="5494" cy="1079"/>
          </a:xfrm>
        </p:grpSpPr>
        <p:sp>
          <p:nvSpPr>
            <p:cNvPr id="2052" name="Line 4"/>
            <p:cNvSpPr>
              <a:spLocks noChangeShapeType="1"/>
            </p:cNvSpPr>
            <p:nvPr/>
          </p:nvSpPr>
          <p:spPr bwMode="auto">
            <a:xfrm>
              <a:off x="538" y="1680"/>
              <a:ext cx="46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53" name="Line 5"/>
            <p:cNvSpPr>
              <a:spLocks noChangeShapeType="1"/>
            </p:cNvSpPr>
            <p:nvPr/>
          </p:nvSpPr>
          <p:spPr bwMode="auto">
            <a:xfrm flipV="1">
              <a:off x="2698" y="768"/>
              <a:ext cx="0" cy="9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54" name="Line 6"/>
            <p:cNvSpPr>
              <a:spLocks noChangeShapeType="1"/>
            </p:cNvSpPr>
            <p:nvPr/>
          </p:nvSpPr>
          <p:spPr bwMode="auto">
            <a:xfrm flipV="1">
              <a:off x="2890" y="1296"/>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55" name="Line 7"/>
            <p:cNvSpPr>
              <a:spLocks noChangeShapeType="1"/>
            </p:cNvSpPr>
            <p:nvPr/>
          </p:nvSpPr>
          <p:spPr bwMode="auto">
            <a:xfrm flipV="1">
              <a:off x="2506" y="1296"/>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56" name="Line 8"/>
            <p:cNvSpPr>
              <a:spLocks noChangeShapeType="1"/>
            </p:cNvSpPr>
            <p:nvPr/>
          </p:nvSpPr>
          <p:spPr bwMode="auto">
            <a:xfrm flipV="1">
              <a:off x="730" y="1104"/>
              <a:ext cx="0" cy="5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57" name="Line 9"/>
            <p:cNvSpPr>
              <a:spLocks noChangeShapeType="1"/>
            </p:cNvSpPr>
            <p:nvPr/>
          </p:nvSpPr>
          <p:spPr bwMode="auto">
            <a:xfrm flipV="1">
              <a:off x="4810" y="1056"/>
              <a:ext cx="0"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58" name="Text Box 10"/>
            <p:cNvSpPr txBox="1">
              <a:spLocks noChangeArrowheads="1"/>
            </p:cNvSpPr>
            <p:nvPr/>
          </p:nvSpPr>
          <p:spPr bwMode="auto">
            <a:xfrm>
              <a:off x="48" y="1392"/>
              <a:ext cx="65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charset="0"/>
                </a:rPr>
                <a:t>-</a:t>
              </a:r>
              <a:r>
                <a:rPr lang="en-US" altLang="en-US" dirty="0" smtClean="0">
                  <a:solidFill>
                    <a:srgbClr val="000000"/>
                  </a:solidFill>
                  <a:latin typeface="Arial" charset="0"/>
                </a:rPr>
                <a:t>378kHz</a:t>
              </a:r>
              <a:endParaRPr lang="en-US" altLang="en-US" dirty="0">
                <a:solidFill>
                  <a:srgbClr val="000000"/>
                </a:solidFill>
                <a:latin typeface="Arial" charset="0"/>
              </a:endParaRPr>
            </a:p>
            <a:p>
              <a:pPr fontAlgn="base">
                <a:spcBef>
                  <a:spcPct val="0"/>
                </a:spcBef>
                <a:spcAft>
                  <a:spcPct val="0"/>
                </a:spcAft>
              </a:pPr>
              <a:endParaRPr lang="en-US" altLang="en-US" dirty="0">
                <a:solidFill>
                  <a:srgbClr val="000000"/>
                </a:solidFill>
                <a:latin typeface="Arial" charset="0"/>
              </a:endParaRPr>
            </a:p>
          </p:txBody>
        </p:sp>
        <p:sp>
          <p:nvSpPr>
            <p:cNvPr id="2059" name="Text Box 11"/>
            <p:cNvSpPr txBox="1">
              <a:spLocks noChangeArrowheads="1"/>
            </p:cNvSpPr>
            <p:nvPr/>
          </p:nvSpPr>
          <p:spPr bwMode="auto">
            <a:xfrm>
              <a:off x="2688" y="720"/>
              <a:ext cx="6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a:solidFill>
                    <a:srgbClr val="000000"/>
                  </a:solidFill>
                  <a:latin typeface="Arial" charset="0"/>
                </a:rPr>
                <a:t>500MHz</a:t>
              </a:r>
            </a:p>
          </p:txBody>
        </p:sp>
        <p:sp>
          <p:nvSpPr>
            <p:cNvPr id="2060" name="Rectangle 12"/>
            <p:cNvSpPr>
              <a:spLocks noChangeArrowheads="1"/>
            </p:cNvSpPr>
            <p:nvPr/>
          </p:nvSpPr>
          <p:spPr bwMode="auto">
            <a:xfrm>
              <a:off x="4848" y="1440"/>
              <a:ext cx="69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charset="0"/>
                </a:rPr>
                <a:t>+</a:t>
              </a:r>
              <a:r>
                <a:rPr lang="en-US" altLang="en-US" dirty="0" smtClean="0">
                  <a:solidFill>
                    <a:srgbClr val="000000"/>
                  </a:solidFill>
                  <a:latin typeface="Arial" charset="0"/>
                </a:rPr>
                <a:t>378kHz</a:t>
              </a:r>
              <a:endParaRPr lang="en-US" altLang="en-US" dirty="0">
                <a:solidFill>
                  <a:srgbClr val="000000"/>
                </a:solidFill>
                <a:latin typeface="Arial" charset="0"/>
              </a:endParaRPr>
            </a:p>
          </p:txBody>
        </p:sp>
        <p:sp>
          <p:nvSpPr>
            <p:cNvPr id="2061" name="Text Box 13"/>
            <p:cNvSpPr txBox="1">
              <a:spLocks noChangeArrowheads="1"/>
            </p:cNvSpPr>
            <p:nvPr/>
          </p:nvSpPr>
          <p:spPr bwMode="auto">
            <a:xfrm>
              <a:off x="2976" y="1175"/>
              <a:ext cx="7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a:solidFill>
                    <a:srgbClr val="000000"/>
                  </a:solidFill>
                  <a:latin typeface="Arial" charset="0"/>
                </a:rPr>
                <a:t>f</a:t>
              </a:r>
              <a:r>
                <a:rPr lang="en-US" altLang="en-US" baseline="-25000">
                  <a:solidFill>
                    <a:srgbClr val="000000"/>
                  </a:solidFill>
                  <a:latin typeface="Arial" charset="0"/>
                </a:rPr>
                <a:t>s</a:t>
              </a:r>
              <a:r>
                <a:rPr lang="en-US" altLang="en-US">
                  <a:solidFill>
                    <a:srgbClr val="000000"/>
                  </a:solidFill>
                  <a:latin typeface="Arial" charset="0"/>
                </a:rPr>
                <a:t> ~ 4kHz</a:t>
              </a:r>
            </a:p>
          </p:txBody>
        </p:sp>
        <p:sp>
          <p:nvSpPr>
            <p:cNvPr id="2062" name="Line 14"/>
            <p:cNvSpPr>
              <a:spLocks noChangeShapeType="1"/>
            </p:cNvSpPr>
            <p:nvPr/>
          </p:nvSpPr>
          <p:spPr bwMode="auto">
            <a:xfrm flipV="1">
              <a:off x="2362" y="1056"/>
              <a:ext cx="0"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63" name="Text Box 15"/>
            <p:cNvSpPr txBox="1">
              <a:spLocks noChangeArrowheads="1"/>
            </p:cNvSpPr>
            <p:nvPr/>
          </p:nvSpPr>
          <p:spPr bwMode="auto">
            <a:xfrm>
              <a:off x="1642" y="720"/>
              <a:ext cx="66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charset="0"/>
                </a:rPr>
                <a:t>Cavity </a:t>
              </a:r>
            </a:p>
            <a:p>
              <a:pPr fontAlgn="base">
                <a:spcBef>
                  <a:spcPct val="0"/>
                </a:spcBef>
                <a:spcAft>
                  <a:spcPct val="0"/>
                </a:spcAft>
              </a:pPr>
              <a:r>
                <a:rPr lang="en-US" altLang="en-US" dirty="0">
                  <a:solidFill>
                    <a:srgbClr val="000000"/>
                  </a:solidFill>
                  <a:latin typeface="Arial" charset="0"/>
                </a:rPr>
                <a:t>detuning</a:t>
              </a:r>
            </a:p>
            <a:p>
              <a:pPr fontAlgn="base">
                <a:spcBef>
                  <a:spcPct val="0"/>
                </a:spcBef>
                <a:spcAft>
                  <a:spcPct val="0"/>
                </a:spcAft>
              </a:pPr>
              <a:r>
                <a:rPr lang="en-US" altLang="en-US" dirty="0">
                  <a:solidFill>
                    <a:srgbClr val="000000"/>
                  </a:solidFill>
                  <a:latin typeface="Arial" charset="0"/>
                </a:rPr>
                <a:t>-8.3kHz</a:t>
              </a:r>
            </a:p>
          </p:txBody>
        </p:sp>
        <p:sp>
          <p:nvSpPr>
            <p:cNvPr id="2065" name="Freeform 17"/>
            <p:cNvSpPr>
              <a:spLocks/>
            </p:cNvSpPr>
            <p:nvPr/>
          </p:nvSpPr>
          <p:spPr bwMode="auto">
            <a:xfrm>
              <a:off x="1210" y="1488"/>
              <a:ext cx="152" cy="288"/>
            </a:xfrm>
            <a:custGeom>
              <a:avLst/>
              <a:gdLst>
                <a:gd name="T0" fmla="*/ 144 w 152"/>
                <a:gd name="T1" fmla="*/ 0 h 288"/>
                <a:gd name="T2" fmla="*/ 48 w 152"/>
                <a:gd name="T3" fmla="*/ 96 h 288"/>
                <a:gd name="T4" fmla="*/ 144 w 152"/>
                <a:gd name="T5" fmla="*/ 144 h 288"/>
                <a:gd name="T6" fmla="*/ 0 w 152"/>
                <a:gd name="T7" fmla="*/ 288 h 288"/>
              </a:gdLst>
              <a:ahLst/>
              <a:cxnLst>
                <a:cxn ang="0">
                  <a:pos x="T0" y="T1"/>
                </a:cxn>
                <a:cxn ang="0">
                  <a:pos x="T2" y="T3"/>
                </a:cxn>
                <a:cxn ang="0">
                  <a:pos x="T4" y="T5"/>
                </a:cxn>
                <a:cxn ang="0">
                  <a:pos x="T6" y="T7"/>
                </a:cxn>
              </a:cxnLst>
              <a:rect l="0" t="0" r="r" b="b"/>
              <a:pathLst>
                <a:path w="152" h="288">
                  <a:moveTo>
                    <a:pt x="144" y="0"/>
                  </a:moveTo>
                  <a:cubicBezTo>
                    <a:pt x="96" y="36"/>
                    <a:pt x="48" y="72"/>
                    <a:pt x="48" y="96"/>
                  </a:cubicBezTo>
                  <a:cubicBezTo>
                    <a:pt x="48" y="120"/>
                    <a:pt x="152" y="112"/>
                    <a:pt x="144" y="144"/>
                  </a:cubicBezTo>
                  <a:cubicBezTo>
                    <a:pt x="136" y="176"/>
                    <a:pt x="24" y="264"/>
                    <a:pt x="0"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66" name="Freeform 18"/>
            <p:cNvSpPr>
              <a:spLocks/>
            </p:cNvSpPr>
            <p:nvPr/>
          </p:nvSpPr>
          <p:spPr bwMode="auto">
            <a:xfrm>
              <a:off x="1306" y="1488"/>
              <a:ext cx="144" cy="288"/>
            </a:xfrm>
            <a:custGeom>
              <a:avLst/>
              <a:gdLst>
                <a:gd name="T0" fmla="*/ 144 w 152"/>
                <a:gd name="T1" fmla="*/ 0 h 288"/>
                <a:gd name="T2" fmla="*/ 48 w 152"/>
                <a:gd name="T3" fmla="*/ 96 h 288"/>
                <a:gd name="T4" fmla="*/ 144 w 152"/>
                <a:gd name="T5" fmla="*/ 144 h 288"/>
                <a:gd name="T6" fmla="*/ 0 w 152"/>
                <a:gd name="T7" fmla="*/ 288 h 288"/>
              </a:gdLst>
              <a:ahLst/>
              <a:cxnLst>
                <a:cxn ang="0">
                  <a:pos x="T0" y="T1"/>
                </a:cxn>
                <a:cxn ang="0">
                  <a:pos x="T2" y="T3"/>
                </a:cxn>
                <a:cxn ang="0">
                  <a:pos x="T4" y="T5"/>
                </a:cxn>
                <a:cxn ang="0">
                  <a:pos x="T6" y="T7"/>
                </a:cxn>
              </a:cxnLst>
              <a:rect l="0" t="0" r="r" b="b"/>
              <a:pathLst>
                <a:path w="152" h="288">
                  <a:moveTo>
                    <a:pt x="144" y="0"/>
                  </a:moveTo>
                  <a:cubicBezTo>
                    <a:pt x="96" y="36"/>
                    <a:pt x="48" y="72"/>
                    <a:pt x="48" y="96"/>
                  </a:cubicBezTo>
                  <a:cubicBezTo>
                    <a:pt x="48" y="120"/>
                    <a:pt x="152" y="112"/>
                    <a:pt x="144" y="144"/>
                  </a:cubicBezTo>
                  <a:cubicBezTo>
                    <a:pt x="136" y="176"/>
                    <a:pt x="24" y="264"/>
                    <a:pt x="0"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67" name="Freeform 19"/>
            <p:cNvSpPr>
              <a:spLocks/>
            </p:cNvSpPr>
            <p:nvPr/>
          </p:nvSpPr>
          <p:spPr bwMode="auto">
            <a:xfrm>
              <a:off x="4138" y="1488"/>
              <a:ext cx="144" cy="288"/>
            </a:xfrm>
            <a:custGeom>
              <a:avLst/>
              <a:gdLst>
                <a:gd name="T0" fmla="*/ 144 w 152"/>
                <a:gd name="T1" fmla="*/ 0 h 288"/>
                <a:gd name="T2" fmla="*/ 48 w 152"/>
                <a:gd name="T3" fmla="*/ 96 h 288"/>
                <a:gd name="T4" fmla="*/ 144 w 152"/>
                <a:gd name="T5" fmla="*/ 144 h 288"/>
                <a:gd name="T6" fmla="*/ 0 w 152"/>
                <a:gd name="T7" fmla="*/ 288 h 288"/>
              </a:gdLst>
              <a:ahLst/>
              <a:cxnLst>
                <a:cxn ang="0">
                  <a:pos x="T0" y="T1"/>
                </a:cxn>
                <a:cxn ang="0">
                  <a:pos x="T2" y="T3"/>
                </a:cxn>
                <a:cxn ang="0">
                  <a:pos x="T4" y="T5"/>
                </a:cxn>
                <a:cxn ang="0">
                  <a:pos x="T6" y="T7"/>
                </a:cxn>
              </a:cxnLst>
              <a:rect l="0" t="0" r="r" b="b"/>
              <a:pathLst>
                <a:path w="152" h="288">
                  <a:moveTo>
                    <a:pt x="144" y="0"/>
                  </a:moveTo>
                  <a:cubicBezTo>
                    <a:pt x="96" y="36"/>
                    <a:pt x="48" y="72"/>
                    <a:pt x="48" y="96"/>
                  </a:cubicBezTo>
                  <a:cubicBezTo>
                    <a:pt x="48" y="120"/>
                    <a:pt x="152" y="112"/>
                    <a:pt x="144" y="144"/>
                  </a:cubicBezTo>
                  <a:cubicBezTo>
                    <a:pt x="136" y="176"/>
                    <a:pt x="24" y="264"/>
                    <a:pt x="0"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68" name="Freeform 20"/>
            <p:cNvSpPr>
              <a:spLocks/>
            </p:cNvSpPr>
            <p:nvPr/>
          </p:nvSpPr>
          <p:spPr bwMode="auto">
            <a:xfrm>
              <a:off x="4042" y="1488"/>
              <a:ext cx="152" cy="288"/>
            </a:xfrm>
            <a:custGeom>
              <a:avLst/>
              <a:gdLst>
                <a:gd name="T0" fmla="*/ 144 w 152"/>
                <a:gd name="T1" fmla="*/ 0 h 288"/>
                <a:gd name="T2" fmla="*/ 48 w 152"/>
                <a:gd name="T3" fmla="*/ 96 h 288"/>
                <a:gd name="T4" fmla="*/ 144 w 152"/>
                <a:gd name="T5" fmla="*/ 144 h 288"/>
                <a:gd name="T6" fmla="*/ 0 w 152"/>
                <a:gd name="T7" fmla="*/ 288 h 288"/>
              </a:gdLst>
              <a:ahLst/>
              <a:cxnLst>
                <a:cxn ang="0">
                  <a:pos x="T0" y="T1"/>
                </a:cxn>
                <a:cxn ang="0">
                  <a:pos x="T2" y="T3"/>
                </a:cxn>
                <a:cxn ang="0">
                  <a:pos x="T4" y="T5"/>
                </a:cxn>
                <a:cxn ang="0">
                  <a:pos x="T6" y="T7"/>
                </a:cxn>
              </a:cxnLst>
              <a:rect l="0" t="0" r="r" b="b"/>
              <a:pathLst>
                <a:path w="152" h="288">
                  <a:moveTo>
                    <a:pt x="144" y="0"/>
                  </a:moveTo>
                  <a:cubicBezTo>
                    <a:pt x="96" y="36"/>
                    <a:pt x="48" y="72"/>
                    <a:pt x="48" y="96"/>
                  </a:cubicBezTo>
                  <a:cubicBezTo>
                    <a:pt x="48" y="120"/>
                    <a:pt x="152" y="112"/>
                    <a:pt x="144" y="144"/>
                  </a:cubicBezTo>
                  <a:cubicBezTo>
                    <a:pt x="136" y="176"/>
                    <a:pt x="24" y="264"/>
                    <a:pt x="0"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2069" name="Text Box 21"/>
            <p:cNvSpPr txBox="1">
              <a:spLocks noChangeArrowheads="1"/>
            </p:cNvSpPr>
            <p:nvPr/>
          </p:nvSpPr>
          <p:spPr bwMode="auto">
            <a:xfrm>
              <a:off x="4906" y="1248"/>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Arial" charset="0"/>
                </a:rPr>
                <a:t>f</a:t>
              </a:r>
              <a:r>
                <a:rPr lang="en-US" altLang="en-US" baseline="-25000">
                  <a:solidFill>
                    <a:srgbClr val="000000"/>
                  </a:solidFill>
                  <a:latin typeface="Arial" charset="0"/>
                </a:rPr>
                <a:t>rev</a:t>
              </a:r>
            </a:p>
          </p:txBody>
        </p:sp>
        <p:sp>
          <p:nvSpPr>
            <p:cNvPr id="2070" name="Text Box 22"/>
            <p:cNvSpPr txBox="1">
              <a:spLocks noChangeArrowheads="1"/>
            </p:cNvSpPr>
            <p:nvPr/>
          </p:nvSpPr>
          <p:spPr bwMode="auto">
            <a:xfrm>
              <a:off x="394" y="1200"/>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latin typeface="Arial" charset="0"/>
                </a:rPr>
                <a:t>f</a:t>
              </a:r>
              <a:r>
                <a:rPr lang="en-US" altLang="en-US" baseline="-25000">
                  <a:solidFill>
                    <a:srgbClr val="000000"/>
                  </a:solidFill>
                  <a:latin typeface="Arial" charset="0"/>
                </a:rPr>
                <a:t>rev</a:t>
              </a:r>
            </a:p>
          </p:txBody>
        </p:sp>
        <p:sp>
          <p:nvSpPr>
            <p:cNvPr id="2071" name="Freeform 23"/>
            <p:cNvSpPr>
              <a:spLocks/>
            </p:cNvSpPr>
            <p:nvPr/>
          </p:nvSpPr>
          <p:spPr bwMode="auto">
            <a:xfrm>
              <a:off x="1978" y="1008"/>
              <a:ext cx="816" cy="680"/>
            </a:xfrm>
            <a:custGeom>
              <a:avLst/>
              <a:gdLst>
                <a:gd name="T0" fmla="*/ 816 w 816"/>
                <a:gd name="T1" fmla="*/ 624 h 680"/>
                <a:gd name="T2" fmla="*/ 624 w 816"/>
                <a:gd name="T3" fmla="*/ 576 h 680"/>
                <a:gd name="T4" fmla="*/ 384 w 816"/>
                <a:gd name="T5" fmla="*/ 0 h 680"/>
                <a:gd name="T6" fmla="*/ 192 w 816"/>
                <a:gd name="T7" fmla="*/ 576 h 680"/>
                <a:gd name="T8" fmla="*/ 0 w 816"/>
                <a:gd name="T9" fmla="*/ 624 h 680"/>
              </a:gdLst>
              <a:ahLst/>
              <a:cxnLst>
                <a:cxn ang="0">
                  <a:pos x="T0" y="T1"/>
                </a:cxn>
                <a:cxn ang="0">
                  <a:pos x="T2" y="T3"/>
                </a:cxn>
                <a:cxn ang="0">
                  <a:pos x="T4" y="T5"/>
                </a:cxn>
                <a:cxn ang="0">
                  <a:pos x="T6" y="T7"/>
                </a:cxn>
                <a:cxn ang="0">
                  <a:pos x="T8" y="T9"/>
                </a:cxn>
              </a:cxnLst>
              <a:rect l="0" t="0" r="r" b="b"/>
              <a:pathLst>
                <a:path w="816" h="680">
                  <a:moveTo>
                    <a:pt x="816" y="624"/>
                  </a:moveTo>
                  <a:cubicBezTo>
                    <a:pt x="756" y="652"/>
                    <a:pt x="696" y="680"/>
                    <a:pt x="624" y="576"/>
                  </a:cubicBezTo>
                  <a:cubicBezTo>
                    <a:pt x="552" y="472"/>
                    <a:pt x="456" y="0"/>
                    <a:pt x="384" y="0"/>
                  </a:cubicBezTo>
                  <a:cubicBezTo>
                    <a:pt x="312" y="0"/>
                    <a:pt x="256" y="472"/>
                    <a:pt x="192" y="576"/>
                  </a:cubicBezTo>
                  <a:cubicBezTo>
                    <a:pt x="128" y="680"/>
                    <a:pt x="32" y="616"/>
                    <a:pt x="0" y="6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grpSp>
      <p:sp>
        <p:nvSpPr>
          <p:cNvPr id="2073" name="Text Box 25"/>
          <p:cNvSpPr txBox="1">
            <a:spLocks noChangeArrowheads="1"/>
          </p:cNvSpPr>
          <p:nvPr/>
        </p:nvSpPr>
        <p:spPr bwMode="auto">
          <a:xfrm>
            <a:off x="737678" y="152400"/>
            <a:ext cx="7110922" cy="6437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lnSpc>
                <a:spcPct val="90000"/>
              </a:lnSpc>
              <a:spcBef>
                <a:spcPct val="50000"/>
              </a:spcBef>
              <a:spcAft>
                <a:spcPct val="0"/>
              </a:spcAft>
              <a:buClr>
                <a:srgbClr val="FF0000"/>
              </a:buClr>
              <a:buSzPct val="135000"/>
            </a:pPr>
            <a:r>
              <a:rPr lang="en-US" altLang="en-US" sz="4000" dirty="0" smtClean="0">
                <a:solidFill>
                  <a:srgbClr val="000000"/>
                </a:solidFill>
                <a:latin typeface="Arial" charset="0"/>
              </a:rPr>
              <a:t>NSLS-II RF-Beam </a:t>
            </a:r>
            <a:r>
              <a:rPr lang="en-US" altLang="en-US" sz="4000" dirty="0">
                <a:solidFill>
                  <a:srgbClr val="000000"/>
                </a:solidFill>
                <a:latin typeface="Arial" charset="0"/>
              </a:rPr>
              <a:t>P</a:t>
            </a:r>
            <a:r>
              <a:rPr lang="en-US" altLang="en-US" sz="4000" dirty="0" smtClean="0">
                <a:solidFill>
                  <a:srgbClr val="000000"/>
                </a:solidFill>
                <a:latin typeface="Arial" charset="0"/>
              </a:rPr>
              <a:t>arameters</a:t>
            </a:r>
            <a:endParaRPr lang="en-US" altLang="en-US" sz="4000" dirty="0">
              <a:solidFill>
                <a:srgbClr val="000000"/>
              </a:solidFill>
              <a:latin typeface="Arial" charset="0"/>
            </a:endParaRPr>
          </a:p>
        </p:txBody>
      </p:sp>
      <p:graphicFrame>
        <p:nvGraphicFramePr>
          <p:cNvPr id="2175" name="Group 127"/>
          <p:cNvGraphicFramePr>
            <a:graphicFrameLocks noGrp="1"/>
          </p:cNvGraphicFramePr>
          <p:nvPr>
            <p:extLst>
              <p:ext uri="{D42A27DB-BD31-4B8C-83A1-F6EECF244321}">
                <p14:modId xmlns:p14="http://schemas.microsoft.com/office/powerpoint/2010/main" val="320590810"/>
              </p:ext>
            </p:extLst>
          </p:nvPr>
        </p:nvGraphicFramePr>
        <p:xfrm>
          <a:off x="914400" y="2667000"/>
          <a:ext cx="6629400" cy="3391916"/>
        </p:xfrm>
        <a:graphic>
          <a:graphicData uri="http://schemas.openxmlformats.org/drawingml/2006/table">
            <a:tbl>
              <a:tblPr/>
              <a:tblGrid>
                <a:gridCol w="2209800"/>
                <a:gridCol w="2209800"/>
                <a:gridCol w="2209800"/>
              </a:tblGrid>
              <a:tr h="304800">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endParaRPr kumimoji="0" lang="en-US" altLang="en-US" sz="1600" b="1" i="0" u="none" strike="noStrike" cap="none" normalizeH="0" baseline="0" dirty="0" smtClean="0">
                        <a:ln>
                          <a:noFill/>
                        </a:ln>
                        <a:solidFill>
                          <a:schemeClr val="tx1"/>
                        </a:solidFill>
                        <a:effectLst/>
                        <a:latin typeface="Arial Narrow" pitchFamily="34" charset="0"/>
                        <a:ea typeface="Osaka" charset="-128"/>
                      </a:endParaRP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Baseline</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Fully Built Out</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R/Q</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44.5</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44.5</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Q</a:t>
                      </a:r>
                      <a:r>
                        <a:rPr kumimoji="0" lang="en-US" altLang="en-US" sz="1600" b="1" i="0" u="none" strike="noStrike" cap="none" normalizeH="0" baseline="-25000" smtClean="0">
                          <a:ln>
                            <a:noFill/>
                          </a:ln>
                          <a:solidFill>
                            <a:schemeClr val="tx1"/>
                          </a:solidFill>
                          <a:effectLst/>
                          <a:latin typeface="Arial Narrow" pitchFamily="34" charset="0"/>
                          <a:ea typeface="Osaka" charset="-128"/>
                        </a:rPr>
                        <a:t>0</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5*10</a:t>
                      </a:r>
                      <a:r>
                        <a:rPr kumimoji="0" lang="en-US" altLang="en-US" sz="1600" b="1" i="0" u="none" strike="noStrike" cap="none" normalizeH="0" baseline="30000" smtClean="0">
                          <a:ln>
                            <a:noFill/>
                          </a:ln>
                          <a:solidFill>
                            <a:schemeClr val="tx1"/>
                          </a:solidFill>
                          <a:effectLst/>
                          <a:latin typeface="Arial Narrow" pitchFamily="34" charset="0"/>
                          <a:ea typeface="Osaka" charset="-128"/>
                        </a:rPr>
                        <a:t>8</a:t>
                      </a:r>
                      <a:endParaRPr kumimoji="0" lang="en-US" altLang="en-US" sz="1600" b="1" i="0" u="none" strike="noStrike" cap="none" normalizeH="0" baseline="0" smtClean="0">
                        <a:ln>
                          <a:noFill/>
                        </a:ln>
                        <a:solidFill>
                          <a:schemeClr val="tx1"/>
                        </a:solidFill>
                        <a:effectLst/>
                        <a:latin typeface="Arial Narrow" pitchFamily="34" charset="0"/>
                        <a:ea typeface="Osaka" charset="-128"/>
                      </a:endParaRP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5*10</a:t>
                      </a:r>
                      <a:r>
                        <a:rPr kumimoji="0" lang="en-US" altLang="en-US" sz="1600" b="1" i="0" u="none" strike="noStrike" cap="none" normalizeH="0" baseline="30000" smtClean="0">
                          <a:ln>
                            <a:noFill/>
                          </a:ln>
                          <a:solidFill>
                            <a:schemeClr val="tx1"/>
                          </a:solidFill>
                          <a:effectLst/>
                          <a:latin typeface="Arial Narrow" pitchFamily="34" charset="0"/>
                          <a:ea typeface="Osaka" charset="-128"/>
                        </a:rPr>
                        <a:t>8</a:t>
                      </a:r>
                      <a:endParaRPr kumimoji="0" lang="en-US" altLang="en-US" sz="1600" b="1" i="0" u="none" strike="noStrike" cap="none" normalizeH="0" baseline="0" smtClean="0">
                        <a:ln>
                          <a:noFill/>
                        </a:ln>
                        <a:solidFill>
                          <a:schemeClr val="tx1"/>
                        </a:solidFill>
                        <a:effectLst/>
                        <a:latin typeface="Arial Narrow" pitchFamily="34" charset="0"/>
                        <a:ea typeface="Osaka" charset="-128"/>
                      </a:endParaRP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Revolution Frequency </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dirty="0" smtClean="0">
                          <a:ln>
                            <a:noFill/>
                          </a:ln>
                          <a:solidFill>
                            <a:schemeClr val="tx1"/>
                          </a:solidFill>
                          <a:effectLst/>
                          <a:latin typeface="Arial Narrow" pitchFamily="34" charset="0"/>
                          <a:ea typeface="Osaka" charset="-128"/>
                        </a:rPr>
                        <a:t>378 kHz</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dirty="0" smtClean="0">
                          <a:ln>
                            <a:noFill/>
                          </a:ln>
                          <a:solidFill>
                            <a:schemeClr val="tx1"/>
                          </a:solidFill>
                          <a:effectLst/>
                          <a:latin typeface="Arial Narrow" pitchFamily="34" charset="0"/>
                          <a:ea typeface="Osaka" charset="-128"/>
                        </a:rPr>
                        <a:t>378 kHz</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Total V</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3.3 M</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4.9 MV</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Synchrotron Frequency</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3 kHz</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4 kHz</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Number of cavities </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2 </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4</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Q</a:t>
                      </a:r>
                      <a:r>
                        <a:rPr kumimoji="0" lang="en-US" altLang="en-US" sz="1600" b="1" i="0" u="none" strike="noStrike" cap="none" normalizeH="0" baseline="-25000" smtClean="0">
                          <a:ln>
                            <a:noFill/>
                          </a:ln>
                          <a:solidFill>
                            <a:schemeClr val="tx1"/>
                          </a:solidFill>
                          <a:effectLst/>
                          <a:latin typeface="Arial Narrow" pitchFamily="34" charset="0"/>
                          <a:ea typeface="Osaka" charset="-128"/>
                        </a:rPr>
                        <a:t>L</a:t>
                      </a:r>
                      <a:r>
                        <a:rPr kumimoji="0" lang="en-US" altLang="en-US" sz="1600" b="1" i="0" u="none" strike="noStrike" cap="none" normalizeH="0" baseline="0" smtClean="0">
                          <a:ln>
                            <a:noFill/>
                          </a:ln>
                          <a:solidFill>
                            <a:schemeClr val="tx1"/>
                          </a:solidFill>
                          <a:effectLst/>
                          <a:latin typeface="Arial Narrow" pitchFamily="34" charset="0"/>
                          <a:ea typeface="Osaka" charset="-128"/>
                        </a:rPr>
                        <a:t>*</a:t>
                      </a:r>
                      <a:endParaRPr kumimoji="0" lang="en-US" altLang="en-US" sz="1600" b="1" i="0" u="none" strike="noStrike" cap="none" normalizeH="0" baseline="-25000" smtClean="0">
                        <a:ln>
                          <a:noFill/>
                        </a:ln>
                        <a:solidFill>
                          <a:schemeClr val="tx1"/>
                        </a:solidFill>
                        <a:effectLst/>
                        <a:latin typeface="Arial Narrow" pitchFamily="34" charset="0"/>
                        <a:ea typeface="Osaka" charset="-128"/>
                      </a:endParaRP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dirty="0" smtClean="0">
                          <a:ln>
                            <a:noFill/>
                          </a:ln>
                          <a:solidFill>
                            <a:schemeClr val="tx1"/>
                          </a:solidFill>
                          <a:effectLst/>
                          <a:latin typeface="Arial Narrow" pitchFamily="34" charset="0"/>
                          <a:ea typeface="Osaka" charset="-128"/>
                        </a:rPr>
                        <a:t>1.2*10</a:t>
                      </a:r>
                      <a:r>
                        <a:rPr kumimoji="0" lang="en-US" altLang="en-US" sz="1600" b="1" i="0" u="none" strike="noStrike" cap="none" normalizeH="0" baseline="30000" dirty="0" smtClean="0">
                          <a:ln>
                            <a:noFill/>
                          </a:ln>
                          <a:solidFill>
                            <a:schemeClr val="tx1"/>
                          </a:solidFill>
                          <a:effectLst/>
                          <a:latin typeface="Arial Narrow" pitchFamily="34" charset="0"/>
                          <a:ea typeface="Osaka" charset="-128"/>
                        </a:rPr>
                        <a:t>5 </a:t>
                      </a:r>
                      <a:r>
                        <a:rPr kumimoji="0" lang="en-US" altLang="en-US" sz="1600" b="1" i="0" u="none" strike="noStrike" cap="none" normalizeH="0" baseline="0" dirty="0" smtClean="0">
                          <a:ln>
                            <a:noFill/>
                          </a:ln>
                          <a:solidFill>
                            <a:schemeClr val="tx1"/>
                          </a:solidFill>
                          <a:effectLst/>
                          <a:latin typeface="Arial Narrow" pitchFamily="34" charset="0"/>
                          <a:ea typeface="Osaka" charset="-128"/>
                        </a:rPr>
                        <a:t> </a:t>
                      </a:r>
                      <a:r>
                        <a:rPr kumimoji="0" lang="en-US" altLang="en-US" sz="1600" b="1" i="0" u="none" strike="noStrike" cap="none" normalizeH="0" baseline="0" dirty="0" smtClean="0">
                          <a:ln>
                            <a:noFill/>
                          </a:ln>
                          <a:solidFill>
                            <a:srgbClr val="FF0000"/>
                          </a:solidFill>
                          <a:effectLst/>
                          <a:latin typeface="Arial Narrow" pitchFamily="34" charset="0"/>
                          <a:ea typeface="Osaka" charset="-128"/>
                        </a:rPr>
                        <a:t>(7.9*10</a:t>
                      </a:r>
                      <a:r>
                        <a:rPr kumimoji="0" lang="en-US" altLang="en-US" sz="1600" b="1" i="0" u="none" strike="noStrike" cap="none" normalizeH="0" baseline="30000" dirty="0" smtClean="0">
                          <a:ln>
                            <a:noFill/>
                          </a:ln>
                          <a:solidFill>
                            <a:srgbClr val="FF0000"/>
                          </a:solidFill>
                          <a:effectLst/>
                          <a:latin typeface="Arial Narrow" pitchFamily="34" charset="0"/>
                          <a:ea typeface="Osaka" charset="-128"/>
                        </a:rPr>
                        <a:t>5</a:t>
                      </a:r>
                      <a:r>
                        <a:rPr kumimoji="0" lang="en-US" altLang="en-US" sz="1600" b="1" i="0" u="none" strike="noStrike" cap="none" normalizeH="0" baseline="0" dirty="0" smtClean="0">
                          <a:ln>
                            <a:noFill/>
                          </a:ln>
                          <a:solidFill>
                            <a:srgbClr val="FF0000"/>
                          </a:solidFill>
                          <a:effectLst/>
                          <a:latin typeface="Arial Narrow" pitchFamily="34" charset="0"/>
                          <a:ea typeface="Osaka" charset="-128"/>
                        </a:rPr>
                        <a:t>) as built</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defRPr/>
                      </a:pPr>
                      <a:r>
                        <a:rPr kumimoji="0" lang="en-US" altLang="en-US" sz="1600" b="1" i="0" u="none" strike="noStrike" cap="none" normalizeH="0" baseline="0" dirty="0" smtClean="0">
                          <a:ln>
                            <a:noFill/>
                          </a:ln>
                          <a:solidFill>
                            <a:schemeClr val="tx1"/>
                          </a:solidFill>
                          <a:effectLst/>
                          <a:latin typeface="Arial Narrow" pitchFamily="34" charset="0"/>
                          <a:ea typeface="Osaka" charset="-128"/>
                        </a:rPr>
                        <a:t>6.7*10</a:t>
                      </a:r>
                      <a:r>
                        <a:rPr kumimoji="0" lang="en-US" altLang="en-US" sz="1600" b="1" i="0" u="none" strike="noStrike" cap="none" normalizeH="0" baseline="30000" dirty="0" smtClean="0">
                          <a:ln>
                            <a:noFill/>
                          </a:ln>
                          <a:solidFill>
                            <a:schemeClr val="tx1"/>
                          </a:solidFill>
                          <a:effectLst/>
                          <a:latin typeface="Arial Narrow" pitchFamily="34" charset="0"/>
                          <a:ea typeface="Osaka" charset="-128"/>
                        </a:rPr>
                        <a:t>4   </a:t>
                      </a:r>
                      <a:r>
                        <a:rPr kumimoji="0" lang="en-US" altLang="en-US" sz="1600" b="1" i="0" u="none" strike="noStrike" cap="none" normalizeH="0" baseline="0" dirty="0" smtClean="0">
                          <a:ln>
                            <a:noFill/>
                          </a:ln>
                          <a:solidFill>
                            <a:schemeClr val="tx1"/>
                          </a:solidFill>
                          <a:effectLst/>
                          <a:latin typeface="Arial Narrow" pitchFamily="34" charset="0"/>
                          <a:ea typeface="Osaka" charset="-128"/>
                        </a:rPr>
                        <a:t> </a:t>
                      </a:r>
                      <a:r>
                        <a:rPr kumimoji="0" lang="en-US" altLang="en-US" sz="1600" b="1" i="0" u="none" strike="noStrike" cap="none" normalizeH="0" baseline="0" dirty="0" smtClean="0">
                          <a:ln>
                            <a:noFill/>
                          </a:ln>
                          <a:solidFill>
                            <a:srgbClr val="FF0000"/>
                          </a:solidFill>
                          <a:effectLst/>
                          <a:latin typeface="Arial Narrow" pitchFamily="34" charset="0"/>
                          <a:ea typeface="Osaka" charset="-128"/>
                        </a:rPr>
                        <a:t>(7.9*10</a:t>
                      </a:r>
                      <a:r>
                        <a:rPr kumimoji="0" lang="en-US" altLang="en-US" sz="1600" b="1" i="0" u="none" strike="noStrike" cap="none" normalizeH="0" baseline="30000" dirty="0" smtClean="0">
                          <a:ln>
                            <a:noFill/>
                          </a:ln>
                          <a:solidFill>
                            <a:srgbClr val="FF0000"/>
                          </a:solidFill>
                          <a:effectLst/>
                          <a:latin typeface="Arial Narrow" pitchFamily="34" charset="0"/>
                          <a:ea typeface="Osaka" charset="-128"/>
                        </a:rPr>
                        <a:t>5</a:t>
                      </a:r>
                      <a:r>
                        <a:rPr kumimoji="0" lang="en-US" altLang="en-US" sz="1600" b="1" i="0" u="none" strike="noStrike" cap="none" normalizeH="0" baseline="0" dirty="0" smtClean="0">
                          <a:ln>
                            <a:noFill/>
                          </a:ln>
                          <a:solidFill>
                            <a:srgbClr val="FF0000"/>
                          </a:solidFill>
                          <a:effectLst/>
                          <a:latin typeface="Arial Narrow" pitchFamily="34" charset="0"/>
                          <a:ea typeface="Osaka" charset="-128"/>
                        </a:rPr>
                        <a:t>)</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 Bandwidth (FWHM)</a:t>
                      </a:r>
                      <a:endParaRPr kumimoji="0" lang="en-US" altLang="en-US" sz="1600" b="1" i="0" u="none" strike="noStrike" cap="none" normalizeH="0" baseline="-25000" smtClean="0">
                        <a:ln>
                          <a:noFill/>
                        </a:ln>
                        <a:solidFill>
                          <a:schemeClr val="tx1"/>
                        </a:solidFill>
                        <a:effectLst/>
                        <a:latin typeface="Arial Narrow" pitchFamily="34" charset="0"/>
                        <a:ea typeface="Osaka" charset="-128"/>
                      </a:endParaRP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dirty="0" smtClean="0">
                          <a:ln>
                            <a:noFill/>
                          </a:ln>
                          <a:solidFill>
                            <a:schemeClr val="tx1"/>
                          </a:solidFill>
                          <a:effectLst/>
                          <a:latin typeface="Arial Narrow" pitchFamily="34" charset="0"/>
                          <a:ea typeface="Osaka" charset="-128"/>
                        </a:rPr>
                        <a:t>4 kHz </a:t>
                      </a:r>
                      <a:r>
                        <a:rPr kumimoji="0" lang="en-US" altLang="en-US" sz="1600" b="1" i="0" u="none" strike="noStrike" cap="none" normalizeH="0" baseline="0" dirty="0" smtClean="0">
                          <a:ln>
                            <a:noFill/>
                          </a:ln>
                          <a:solidFill>
                            <a:srgbClr val="FF0000"/>
                          </a:solidFill>
                          <a:effectLst/>
                          <a:latin typeface="Arial Narrow" pitchFamily="34" charset="0"/>
                          <a:ea typeface="Osaka" charset="-128"/>
                        </a:rPr>
                        <a:t>(6.3 kHz)</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dirty="0" smtClean="0">
                          <a:ln>
                            <a:noFill/>
                          </a:ln>
                          <a:solidFill>
                            <a:schemeClr val="tx1"/>
                          </a:solidFill>
                          <a:effectLst/>
                          <a:latin typeface="Arial Narrow" pitchFamily="34" charset="0"/>
                          <a:ea typeface="Osaka" charset="-128"/>
                        </a:rPr>
                        <a:t>7.4 kHz </a:t>
                      </a:r>
                      <a:r>
                        <a:rPr kumimoji="0" lang="en-US" altLang="en-US" sz="1600" b="1" i="0" u="none" strike="noStrike" cap="none" normalizeH="0" baseline="0" dirty="0" smtClean="0">
                          <a:ln>
                            <a:noFill/>
                          </a:ln>
                          <a:solidFill>
                            <a:srgbClr val="FF0000"/>
                          </a:solidFill>
                          <a:effectLst/>
                          <a:latin typeface="Arial Narrow" pitchFamily="34" charset="0"/>
                          <a:ea typeface="Osaka" charset="-128"/>
                        </a:rPr>
                        <a:t>(6.3 kHz)</a:t>
                      </a:r>
                      <a:endParaRPr kumimoji="0" lang="en-US" altLang="en-US" sz="1600" b="1" i="0" u="none" strike="noStrike" cap="none" normalizeH="0" baseline="0" dirty="0" smtClean="0">
                        <a:ln>
                          <a:noFill/>
                        </a:ln>
                        <a:solidFill>
                          <a:schemeClr val="tx1"/>
                        </a:solidFill>
                        <a:effectLst/>
                        <a:latin typeface="Arial Narrow" pitchFamily="34" charset="0"/>
                        <a:ea typeface="Osaka" charset="-128"/>
                      </a:endParaRP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Frequency detuning</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-6.4 kHz</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-8.3 kHz</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gridSpan="3">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1600" b="1" i="0" u="none" strike="noStrike" cap="none" normalizeH="0" baseline="0" smtClean="0">
                          <a:ln>
                            <a:noFill/>
                          </a:ln>
                          <a:solidFill>
                            <a:schemeClr val="tx1"/>
                          </a:solidFill>
                          <a:effectLst/>
                          <a:latin typeface="Arial Narrow" pitchFamily="34" charset="0"/>
                          <a:ea typeface="Osaka" charset="-128"/>
                        </a:rPr>
                        <a:t>*   Q</a:t>
                      </a:r>
                      <a:r>
                        <a:rPr kumimoji="0" lang="en-US" altLang="en-US" sz="1600" b="1" i="0" u="none" strike="noStrike" cap="none" normalizeH="0" baseline="-25000" smtClean="0">
                          <a:ln>
                            <a:noFill/>
                          </a:ln>
                          <a:solidFill>
                            <a:schemeClr val="tx1"/>
                          </a:solidFill>
                          <a:effectLst/>
                          <a:latin typeface="Arial Narrow" pitchFamily="34" charset="0"/>
                          <a:ea typeface="Osaka" charset="-128"/>
                        </a:rPr>
                        <a:t>L</a:t>
                      </a:r>
                      <a:r>
                        <a:rPr kumimoji="0" lang="en-US" altLang="en-US" sz="1600" b="1" i="0" u="none" strike="noStrike" cap="none" normalizeH="0" baseline="0" smtClean="0">
                          <a:ln>
                            <a:noFill/>
                          </a:ln>
                          <a:solidFill>
                            <a:schemeClr val="tx1"/>
                          </a:solidFill>
                          <a:effectLst/>
                          <a:latin typeface="Arial Narrow" pitchFamily="34" charset="0"/>
                          <a:ea typeface="Osaka" charset="-128"/>
                        </a:rPr>
                        <a:t> ~ 86k  for minimum reflected power over all phases (preliminary) </a:t>
                      </a:r>
                    </a:p>
                  </a:txBody>
                  <a:tcPr marL="90488" marR="90488" marT="44450" marB="4445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617867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
        <p:nvSpPr>
          <p:cNvPr id="5" name="TextBox 4"/>
          <p:cNvSpPr txBox="1"/>
          <p:nvPr/>
        </p:nvSpPr>
        <p:spPr>
          <a:xfrm>
            <a:off x="1600200" y="2589229"/>
            <a:ext cx="6186694" cy="769441"/>
          </a:xfrm>
          <a:prstGeom prst="rect">
            <a:avLst/>
          </a:prstGeom>
          <a:noFill/>
        </p:spPr>
        <p:txBody>
          <a:bodyPr wrap="none" rtlCol="0">
            <a:spAutoFit/>
          </a:bodyPr>
          <a:lstStyle/>
          <a:p>
            <a:r>
              <a:rPr lang="en-US" sz="4400" dirty="0" smtClean="0"/>
              <a:t>Thank You </a:t>
            </a:r>
            <a:r>
              <a:rPr lang="en-US" sz="4400" dirty="0"/>
              <a:t>F</a:t>
            </a:r>
            <a:r>
              <a:rPr lang="en-US" sz="4400" dirty="0" smtClean="0"/>
              <a:t>or </a:t>
            </a:r>
            <a:r>
              <a:rPr lang="en-US" sz="4400" dirty="0"/>
              <a:t>Y</a:t>
            </a:r>
            <a:r>
              <a:rPr lang="en-US" sz="4400" dirty="0" smtClean="0"/>
              <a:t>our Attention</a:t>
            </a:r>
            <a:endParaRPr lang="en-US" sz="4400" dirty="0"/>
          </a:p>
        </p:txBody>
      </p:sp>
    </p:spTree>
    <p:extLst>
      <p:ext uri="{BB962C8B-B14F-4D97-AF65-F5344CB8AC3E}">
        <p14:creationId xmlns:p14="http://schemas.microsoft.com/office/powerpoint/2010/main" val="48456345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371031389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763" y="3443288"/>
            <a:ext cx="3335337"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538" y="1597025"/>
            <a:ext cx="3335337"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Box 3"/>
          <p:cNvSpPr txBox="1">
            <a:spLocks noChangeArrowheads="1"/>
          </p:cNvSpPr>
          <p:nvPr/>
        </p:nvSpPr>
        <p:spPr bwMode="auto">
          <a:xfrm>
            <a:off x="381000" y="152400"/>
            <a:ext cx="8762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eaLnBrk="1" hangingPunct="1"/>
            <a:r>
              <a:rPr lang="en-US" altLang="en-US" sz="4000" dirty="0" smtClean="0"/>
              <a:t>PWM High Voltage switching </a:t>
            </a:r>
            <a:r>
              <a:rPr lang="en-US" altLang="en-US" sz="4000" dirty="0"/>
              <a:t>power supply</a:t>
            </a:r>
          </a:p>
        </p:txBody>
      </p:sp>
      <p:sp>
        <p:nvSpPr>
          <p:cNvPr id="16390" name="Rectangle 4"/>
          <p:cNvSpPr>
            <a:spLocks noChangeArrowheads="1"/>
          </p:cNvSpPr>
          <p:nvPr/>
        </p:nvSpPr>
        <p:spPr bwMode="auto">
          <a:xfrm>
            <a:off x="52388" y="1409700"/>
            <a:ext cx="28511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eaLnBrk="1" hangingPunct="1"/>
            <a:r>
              <a:rPr lang="en-US" altLang="en-US"/>
              <a:t>PWM_FREQ(0=3.125kHz and 255=800kHz) where PWM_FREQ can be set to values PWM_FREQ=0…161 FMS=FPWM/N where N is the number of modules engaged</a:t>
            </a:r>
          </a:p>
          <a:p>
            <a:pPr eaLnBrk="1" hangingPunct="1"/>
            <a:r>
              <a:rPr lang="en-US" altLang="en-US"/>
              <a:t>.</a:t>
            </a:r>
          </a:p>
        </p:txBody>
      </p:sp>
      <p:sp>
        <p:nvSpPr>
          <p:cNvPr id="16391" name="TextBox 6"/>
          <p:cNvSpPr txBox="1">
            <a:spLocks noChangeArrowheads="1"/>
          </p:cNvSpPr>
          <p:nvPr/>
        </p:nvSpPr>
        <p:spPr bwMode="auto">
          <a:xfrm>
            <a:off x="6540500" y="1579563"/>
            <a:ext cx="17700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eaLnBrk="1" hangingPunct="1"/>
            <a:r>
              <a:rPr lang="en-US" altLang="en-US"/>
              <a:t>We will adjust PWM_FREQ over the shutdown to avoid the synchrotron frequency</a:t>
            </a:r>
          </a:p>
        </p:txBody>
      </p:sp>
      <p:sp>
        <p:nvSpPr>
          <p:cNvPr id="16392" name="TextBox 7"/>
          <p:cNvSpPr txBox="1">
            <a:spLocks noChangeArrowheads="1"/>
          </p:cNvSpPr>
          <p:nvPr/>
        </p:nvSpPr>
        <p:spPr bwMode="auto">
          <a:xfrm>
            <a:off x="255877" y="895350"/>
            <a:ext cx="8755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eaLnBrk="1" hangingPunct="1"/>
            <a:r>
              <a:rPr lang="en-US" altLang="en-US" sz="2000" dirty="0"/>
              <a:t>The HVPS allows the module switching frequency to be modified to avoid exciting the beam </a:t>
            </a:r>
          </a:p>
        </p:txBody>
      </p:sp>
      <p:sp>
        <p:nvSpPr>
          <p:cNvPr id="16393" name="TextBox 8"/>
          <p:cNvSpPr txBox="1">
            <a:spLocks noChangeArrowheads="1"/>
          </p:cNvSpPr>
          <p:nvPr/>
        </p:nvSpPr>
        <p:spPr bwMode="auto">
          <a:xfrm>
            <a:off x="3683000" y="4721225"/>
            <a:ext cx="19097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itchFamily="34" charset="0"/>
                <a:ea typeface="Osaka" charset="-128"/>
              </a:defRPr>
            </a:lvl1pPr>
            <a:lvl2pPr marL="742950" indent="-285750" eaLnBrk="0" hangingPunct="0">
              <a:defRPr>
                <a:solidFill>
                  <a:schemeClr val="tx1"/>
                </a:solidFill>
                <a:latin typeface="Arial Narrow" pitchFamily="34" charset="0"/>
                <a:ea typeface="Osaka" charset="-128"/>
              </a:defRPr>
            </a:lvl2pPr>
            <a:lvl3pPr marL="1143000" indent="-228600" eaLnBrk="0" hangingPunct="0">
              <a:defRPr>
                <a:solidFill>
                  <a:schemeClr val="tx1"/>
                </a:solidFill>
                <a:latin typeface="Arial Narrow" pitchFamily="34" charset="0"/>
                <a:ea typeface="Osaka" charset="-128"/>
              </a:defRPr>
            </a:lvl3pPr>
            <a:lvl4pPr marL="1600200" indent="-228600" eaLnBrk="0" hangingPunct="0">
              <a:defRPr>
                <a:solidFill>
                  <a:schemeClr val="tx1"/>
                </a:solidFill>
                <a:latin typeface="Arial Narrow" pitchFamily="34" charset="0"/>
                <a:ea typeface="Osaka" charset="-128"/>
              </a:defRPr>
            </a:lvl4pPr>
            <a:lvl5pPr marL="2057400" indent="-228600" eaLnBrk="0" hangingPunct="0">
              <a:defRPr>
                <a:solidFill>
                  <a:schemeClr val="tx1"/>
                </a:solidFill>
                <a:latin typeface="Arial Narrow" pitchFamily="34" charset="0"/>
                <a:ea typeface="Osaka" charset="-128"/>
              </a:defRPr>
            </a:lvl5pPr>
            <a:lvl6pPr marL="2514600" indent="-228600" eaLnBrk="0" fontAlgn="base" hangingPunct="0">
              <a:spcBef>
                <a:spcPct val="0"/>
              </a:spcBef>
              <a:spcAft>
                <a:spcPct val="0"/>
              </a:spcAft>
              <a:defRPr>
                <a:solidFill>
                  <a:schemeClr val="tx1"/>
                </a:solidFill>
                <a:latin typeface="Arial Narrow" pitchFamily="34" charset="0"/>
                <a:ea typeface="Osaka" charset="-128"/>
              </a:defRPr>
            </a:lvl6pPr>
            <a:lvl7pPr marL="2971800" indent="-228600" eaLnBrk="0" fontAlgn="base" hangingPunct="0">
              <a:spcBef>
                <a:spcPct val="0"/>
              </a:spcBef>
              <a:spcAft>
                <a:spcPct val="0"/>
              </a:spcAft>
              <a:defRPr>
                <a:solidFill>
                  <a:schemeClr val="tx1"/>
                </a:solidFill>
                <a:latin typeface="Arial Narrow" pitchFamily="34" charset="0"/>
                <a:ea typeface="Osaka" charset="-128"/>
              </a:defRPr>
            </a:lvl7pPr>
            <a:lvl8pPr marL="3429000" indent="-228600" eaLnBrk="0" fontAlgn="base" hangingPunct="0">
              <a:spcBef>
                <a:spcPct val="0"/>
              </a:spcBef>
              <a:spcAft>
                <a:spcPct val="0"/>
              </a:spcAft>
              <a:defRPr>
                <a:solidFill>
                  <a:schemeClr val="tx1"/>
                </a:solidFill>
                <a:latin typeface="Arial Narrow" pitchFamily="34" charset="0"/>
                <a:ea typeface="Osaka" charset="-128"/>
              </a:defRPr>
            </a:lvl8pPr>
            <a:lvl9pPr marL="3886200" indent="-228600" eaLnBrk="0" fontAlgn="base" hangingPunct="0">
              <a:spcBef>
                <a:spcPct val="0"/>
              </a:spcBef>
              <a:spcAft>
                <a:spcPct val="0"/>
              </a:spcAft>
              <a:defRPr>
                <a:solidFill>
                  <a:schemeClr val="tx1"/>
                </a:solidFill>
                <a:latin typeface="Arial Narrow" pitchFamily="34" charset="0"/>
                <a:ea typeface="Osaka" charset="-128"/>
              </a:defRPr>
            </a:lvl9pPr>
          </a:lstStyle>
          <a:p>
            <a:pPr eaLnBrk="1" hangingPunct="1"/>
            <a:r>
              <a:rPr lang="en-US" altLang="en-US"/>
              <a:t>The HVPS controls also allows setting the weights of the switching algorithm to minimize the 60 (50) Hz harmonics </a:t>
            </a: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3336925"/>
            <a:ext cx="3335338"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Tree>
    <p:extLst>
      <p:ext uri="{BB962C8B-B14F-4D97-AF65-F5344CB8AC3E}">
        <p14:creationId xmlns:p14="http://schemas.microsoft.com/office/powerpoint/2010/main" val="409769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dirty="0">
              <a:solidFill>
                <a:srgbClr val="000000"/>
              </a:solidFill>
            </a:endParaRPr>
          </a:p>
        </p:txBody>
      </p:sp>
      <p:sp>
        <p:nvSpPr>
          <p:cNvPr id="16386" name="Rectangle 2"/>
          <p:cNvSpPr>
            <a:spLocks noGrp="1" noChangeArrowheads="1"/>
          </p:cNvSpPr>
          <p:nvPr>
            <p:ph type="title"/>
          </p:nvPr>
        </p:nvSpPr>
        <p:spPr>
          <a:xfrm>
            <a:off x="838200" y="0"/>
            <a:ext cx="7467600" cy="685800"/>
          </a:xfrm>
        </p:spPr>
        <p:txBody>
          <a:bodyPr/>
          <a:lstStyle/>
          <a:p>
            <a:r>
              <a:rPr lang="en-US" altLang="en-US" sz="3600">
                <a:solidFill>
                  <a:schemeClr val="tx1"/>
                </a:solidFill>
              </a:rPr>
              <a:t>Effect of RF jitter on the beam:</a:t>
            </a:r>
          </a:p>
        </p:txBody>
      </p:sp>
      <p:sp>
        <p:nvSpPr>
          <p:cNvPr id="16387" name="Rectangle 3"/>
          <p:cNvSpPr>
            <a:spLocks noGrp="1" noChangeArrowheads="1"/>
          </p:cNvSpPr>
          <p:nvPr>
            <p:ph type="body" idx="1"/>
          </p:nvPr>
        </p:nvSpPr>
        <p:spPr>
          <a:xfrm>
            <a:off x="381000" y="1143000"/>
            <a:ext cx="8229600" cy="1219200"/>
          </a:xfrm>
        </p:spPr>
        <p:txBody>
          <a:bodyPr/>
          <a:lstStyle/>
          <a:p>
            <a:pPr>
              <a:lnSpc>
                <a:spcPct val="80000"/>
              </a:lnSpc>
              <a:buFontTx/>
              <a:buNone/>
            </a:pPr>
            <a:r>
              <a:rPr lang="en-US" altLang="en-US" sz="2000" dirty="0"/>
              <a:t> 	Amplitude modulation of the RF fields leads to momentum deviations of the beam, Likewise phase modulations translate into amplitude modulations again leading to  momentum deviations. </a:t>
            </a:r>
            <a:r>
              <a:rPr lang="en-US" altLang="en-US" sz="2000" dirty="0" smtClean="0"/>
              <a:t>The momentum errors affect beam size and orbit jitter as follows:</a:t>
            </a:r>
            <a:endParaRPr lang="en-US" altLang="en-US" sz="2000" dirty="0"/>
          </a:p>
          <a:p>
            <a:pPr>
              <a:lnSpc>
                <a:spcPct val="80000"/>
              </a:lnSpc>
              <a:buFontTx/>
              <a:buNone/>
            </a:pPr>
            <a:r>
              <a:rPr lang="en-US" altLang="en-US" sz="2000" dirty="0"/>
              <a:t>	The beam size in the center of the 5 m straight is given by</a:t>
            </a:r>
          </a:p>
        </p:txBody>
      </p:sp>
      <p:sp>
        <p:nvSpPr>
          <p:cNvPr id="16388" name="Rectangle 4"/>
          <p:cNvSpPr>
            <a:spLocks noChangeArrowheads="1"/>
          </p:cNvSpPr>
          <p:nvPr/>
        </p:nvSpPr>
        <p:spPr bwMode="auto">
          <a:xfrm>
            <a:off x="0" y="966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sp>
        <p:nvSpPr>
          <p:cNvPr id="16389" name="Rectangle 5"/>
          <p:cNvSpPr>
            <a:spLocks noChangeArrowheads="1"/>
          </p:cNvSpPr>
          <p:nvPr/>
        </p:nvSpPr>
        <p:spPr bwMode="auto">
          <a:xfrm>
            <a:off x="152400" y="4724400"/>
            <a:ext cx="7978775"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buFontTx/>
              <a:buChar char="•"/>
            </a:pPr>
            <a:r>
              <a:rPr lang="en-US" altLang="en-US">
                <a:solidFill>
                  <a:srgbClr val="000000"/>
                </a:solidFill>
                <a:latin typeface="Times New Roman" pitchFamily="18" charset="0"/>
              </a:rPr>
              <a:t>Because of the near zero dispersion in the ID straights, this is not the limiting factor </a:t>
            </a:r>
          </a:p>
          <a:p>
            <a:pPr fontAlgn="base">
              <a:spcBef>
                <a:spcPct val="20000"/>
              </a:spcBef>
              <a:spcAft>
                <a:spcPct val="0"/>
              </a:spcAft>
            </a:pPr>
            <a:r>
              <a:rPr lang="en-US" altLang="en-US">
                <a:solidFill>
                  <a:srgbClr val="000000"/>
                </a:solidFill>
                <a:latin typeface="Times New Roman" pitchFamily="18" charset="0"/>
              </a:rPr>
              <a:t>in determining  the RF tolerances</a:t>
            </a:r>
          </a:p>
        </p:txBody>
      </p:sp>
      <p:graphicFrame>
        <p:nvGraphicFramePr>
          <p:cNvPr id="16390" name="Object 6"/>
          <p:cNvGraphicFramePr>
            <a:graphicFrameLocks noChangeAspect="1"/>
          </p:cNvGraphicFramePr>
          <p:nvPr/>
        </p:nvGraphicFramePr>
        <p:xfrm>
          <a:off x="2286000" y="2590800"/>
          <a:ext cx="3302000" cy="612775"/>
        </p:xfrm>
        <a:graphic>
          <a:graphicData uri="http://schemas.openxmlformats.org/presentationml/2006/ole">
            <mc:AlternateContent xmlns:mc="http://schemas.openxmlformats.org/markup-compatibility/2006">
              <mc:Choice xmlns:v="urn:schemas-microsoft-com:vml" Requires="v">
                <p:oleObj spid="_x0000_s4116" name="Equation" r:id="rId3" imgW="1688760" imgH="317160" progId="Equation.3">
                  <p:embed/>
                </p:oleObj>
              </mc:Choice>
              <mc:Fallback>
                <p:oleObj name="Equation" r:id="rId3" imgW="1688760" imgH="317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590800"/>
                        <a:ext cx="3302000" cy="61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1" name="Text Box 7"/>
          <p:cNvSpPr txBox="1">
            <a:spLocks noChangeArrowheads="1"/>
          </p:cNvSpPr>
          <p:nvPr/>
        </p:nvSpPr>
        <p:spPr bwMode="auto">
          <a:xfrm>
            <a:off x="457200" y="3200400"/>
            <a:ext cx="74787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a:solidFill>
                  <a:srgbClr val="000000"/>
                </a:solidFill>
                <a:latin typeface="Times New Roman" pitchFamily="18" charset="0"/>
              </a:rPr>
              <a:t>Since the dispersion is near zero (~1mm) and the natural energy spread is &lt;0.001 the second term is negligible and the beam size becomes</a:t>
            </a:r>
          </a:p>
        </p:txBody>
      </p:sp>
      <p:sp>
        <p:nvSpPr>
          <p:cNvPr id="16392" name="Text Box 8"/>
          <p:cNvSpPr txBox="1">
            <a:spLocks noChangeArrowheads="1"/>
          </p:cNvSpPr>
          <p:nvPr/>
        </p:nvSpPr>
        <p:spPr bwMode="auto">
          <a:xfrm>
            <a:off x="2667000" y="3810000"/>
            <a:ext cx="271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l-GR" altLang="en-US" sz="2000">
                <a:solidFill>
                  <a:srgbClr val="000000"/>
                </a:solidFill>
                <a:latin typeface="Times New Roman" pitchFamily="18" charset="0"/>
                <a:cs typeface="Times New Roman" pitchFamily="18" charset="0"/>
              </a:rPr>
              <a:t>σ</a:t>
            </a:r>
            <a:r>
              <a:rPr lang="en-US" altLang="en-US" sz="2000">
                <a:solidFill>
                  <a:srgbClr val="000000"/>
                </a:solidFill>
                <a:latin typeface="Times New Roman" pitchFamily="18" charset="0"/>
                <a:cs typeface="Times New Roman" pitchFamily="18" charset="0"/>
              </a:rPr>
              <a:t> </a:t>
            </a:r>
            <a:r>
              <a:rPr lang="en-US" altLang="en-US" sz="2000" baseline="-25000">
                <a:solidFill>
                  <a:srgbClr val="000000"/>
                </a:solidFill>
                <a:latin typeface="Times New Roman" pitchFamily="18" charset="0"/>
                <a:cs typeface="Times New Roman" pitchFamily="18" charset="0"/>
              </a:rPr>
              <a:t>x,y</a:t>
            </a:r>
            <a:r>
              <a:rPr lang="en-US" altLang="en-US" sz="2000">
                <a:solidFill>
                  <a:srgbClr val="000000"/>
                </a:solidFill>
                <a:latin typeface="Times New Roman" pitchFamily="18" charset="0"/>
              </a:rPr>
              <a:t>= 40</a:t>
            </a:r>
            <a:r>
              <a:rPr lang="el-GR" altLang="en-US" sz="2000">
                <a:solidFill>
                  <a:srgbClr val="000000"/>
                </a:solidFill>
                <a:latin typeface="Times New Roman" pitchFamily="18" charset="0"/>
                <a:cs typeface="Times New Roman" pitchFamily="18" charset="0"/>
              </a:rPr>
              <a:t>μ</a:t>
            </a:r>
            <a:r>
              <a:rPr lang="en-US" altLang="en-US" sz="2000">
                <a:solidFill>
                  <a:srgbClr val="000000"/>
                </a:solidFill>
                <a:latin typeface="Times New Roman" pitchFamily="18" charset="0"/>
                <a:cs typeface="Times New Roman" pitchFamily="18" charset="0"/>
              </a:rPr>
              <a:t>m</a:t>
            </a:r>
            <a:r>
              <a:rPr lang="en-US" altLang="en-US" sz="2000">
                <a:solidFill>
                  <a:srgbClr val="000000"/>
                </a:solidFill>
                <a:latin typeface="Times New Roman" pitchFamily="18" charset="0"/>
              </a:rPr>
              <a:t>, 2.4 </a:t>
            </a:r>
            <a:r>
              <a:rPr lang="el-GR" altLang="en-US" sz="2000">
                <a:solidFill>
                  <a:srgbClr val="000000"/>
                </a:solidFill>
                <a:latin typeface="Times New Roman" pitchFamily="18" charset="0"/>
              </a:rPr>
              <a:t>μ</a:t>
            </a:r>
            <a:r>
              <a:rPr lang="en-US" altLang="en-US" sz="2000">
                <a:solidFill>
                  <a:srgbClr val="000000"/>
                </a:solidFill>
                <a:latin typeface="Times New Roman" pitchFamily="18" charset="0"/>
              </a:rPr>
              <a:t>m </a:t>
            </a:r>
          </a:p>
        </p:txBody>
      </p:sp>
      <p:sp>
        <p:nvSpPr>
          <p:cNvPr id="16393" name="Text Box 9"/>
          <p:cNvSpPr txBox="1">
            <a:spLocks noChangeArrowheads="1"/>
          </p:cNvSpPr>
          <p:nvPr/>
        </p:nvSpPr>
        <p:spPr bwMode="auto">
          <a:xfrm>
            <a:off x="152400" y="4267200"/>
            <a:ext cx="822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000">
                <a:solidFill>
                  <a:srgbClr val="000000"/>
                </a:solidFill>
                <a:latin typeface="Times New Roman" pitchFamily="18" charset="0"/>
              </a:rPr>
              <a:t>Orbit jitter is given as 	</a:t>
            </a:r>
            <a:r>
              <a:rPr lang="el-GR" altLang="en-US" sz="2000">
                <a:solidFill>
                  <a:srgbClr val="000000"/>
                </a:solidFill>
                <a:latin typeface="Times New Roman" pitchFamily="18" charset="0"/>
                <a:cs typeface="Times New Roman" pitchFamily="18" charset="0"/>
              </a:rPr>
              <a:t>σ</a:t>
            </a:r>
            <a:r>
              <a:rPr lang="en-US" altLang="en-US" sz="2000" baseline="-25000">
                <a:solidFill>
                  <a:srgbClr val="000000"/>
                </a:solidFill>
                <a:latin typeface="Times New Roman" pitchFamily="18" charset="0"/>
                <a:cs typeface="Times New Roman" pitchFamily="18" charset="0"/>
              </a:rPr>
              <a:t>x,y</a:t>
            </a:r>
            <a:r>
              <a:rPr lang="en-US" altLang="en-US" sz="2000">
                <a:solidFill>
                  <a:srgbClr val="000000"/>
                </a:solidFill>
                <a:latin typeface="Times New Roman" pitchFamily="18" charset="0"/>
                <a:cs typeface="Times New Roman" pitchFamily="18" charset="0"/>
              </a:rPr>
              <a:t> = </a:t>
            </a:r>
            <a:r>
              <a:rPr lang="el-GR" altLang="en-US" sz="2000">
                <a:solidFill>
                  <a:srgbClr val="000000"/>
                </a:solidFill>
                <a:latin typeface="Times New Roman" pitchFamily="18" charset="0"/>
                <a:cs typeface="Times New Roman" pitchFamily="18" charset="0"/>
              </a:rPr>
              <a:t>σ</a:t>
            </a:r>
            <a:r>
              <a:rPr lang="el-GR" altLang="en-US" sz="2000" baseline="-25000">
                <a:solidFill>
                  <a:srgbClr val="000000"/>
                </a:solidFill>
                <a:latin typeface="Times New Roman" pitchFamily="18" charset="0"/>
                <a:cs typeface="Times New Roman" pitchFamily="18" charset="0"/>
              </a:rPr>
              <a:t>δ</a:t>
            </a:r>
            <a:r>
              <a:rPr lang="el-GR" altLang="en-US" sz="2000">
                <a:solidFill>
                  <a:srgbClr val="000000"/>
                </a:solidFill>
                <a:latin typeface="Times New Roman" pitchFamily="18" charset="0"/>
                <a:cs typeface="Times New Roman" pitchFamily="18" charset="0"/>
              </a:rPr>
              <a:t>∙η</a:t>
            </a:r>
            <a:r>
              <a:rPr lang="en-US" altLang="en-US" sz="2000" baseline="-25000">
                <a:solidFill>
                  <a:srgbClr val="000000"/>
                </a:solidFill>
                <a:latin typeface="Times New Roman" pitchFamily="18" charset="0"/>
                <a:cs typeface="Times New Roman" pitchFamily="18" charset="0"/>
              </a:rPr>
              <a:t>x,y     , </a:t>
            </a:r>
            <a:r>
              <a:rPr lang="el-GR" altLang="en-US" sz="2000">
                <a:solidFill>
                  <a:srgbClr val="000000"/>
                </a:solidFill>
                <a:latin typeface="Times New Roman" pitchFamily="18" charset="0"/>
              </a:rPr>
              <a:t>σ</a:t>
            </a:r>
            <a:r>
              <a:rPr lang="en-US" altLang="en-US" sz="2000" baseline="-25000">
                <a:solidFill>
                  <a:srgbClr val="000000"/>
                </a:solidFill>
                <a:latin typeface="Times New Roman" pitchFamily="18" charset="0"/>
              </a:rPr>
              <a:t>x</a:t>
            </a:r>
            <a:r>
              <a:rPr lang="en-US" altLang="en-US" sz="2000" baseline="-25000">
                <a:solidFill>
                  <a:srgbClr val="000000"/>
                </a:solidFill>
                <a:latin typeface="Times New Roman" pitchFamily="18" charset="0"/>
                <a:cs typeface="Times New Roman" pitchFamily="18" charset="0"/>
              </a:rPr>
              <a:t>′,y’</a:t>
            </a:r>
            <a:r>
              <a:rPr lang="en-US" altLang="en-US" sz="2000">
                <a:solidFill>
                  <a:srgbClr val="000000"/>
                </a:solidFill>
                <a:latin typeface="Times New Roman" pitchFamily="18" charset="0"/>
              </a:rPr>
              <a:t> = </a:t>
            </a:r>
            <a:r>
              <a:rPr lang="el-GR" altLang="en-US" sz="2000">
                <a:solidFill>
                  <a:srgbClr val="000000"/>
                </a:solidFill>
                <a:latin typeface="Times New Roman" pitchFamily="18" charset="0"/>
              </a:rPr>
              <a:t>σ</a:t>
            </a:r>
            <a:r>
              <a:rPr lang="el-GR" altLang="en-US" sz="2000" baseline="-25000">
                <a:solidFill>
                  <a:srgbClr val="000000"/>
                </a:solidFill>
                <a:latin typeface="Times New Roman" pitchFamily="18" charset="0"/>
              </a:rPr>
              <a:t>δ</a:t>
            </a:r>
            <a:r>
              <a:rPr lang="el-GR" altLang="en-US" sz="2000">
                <a:solidFill>
                  <a:srgbClr val="000000"/>
                </a:solidFill>
                <a:latin typeface="Times New Roman" pitchFamily="18" charset="0"/>
              </a:rPr>
              <a:t>∙η</a:t>
            </a:r>
            <a:r>
              <a:rPr lang="en-US" altLang="en-US" sz="2000" baseline="-25000">
                <a:solidFill>
                  <a:srgbClr val="000000"/>
                </a:solidFill>
                <a:latin typeface="Times New Roman" pitchFamily="18" charset="0"/>
              </a:rPr>
              <a:t>x</a:t>
            </a:r>
            <a:r>
              <a:rPr lang="en-US" altLang="en-US" sz="2000" baseline="-25000">
                <a:solidFill>
                  <a:srgbClr val="000000"/>
                </a:solidFill>
                <a:latin typeface="Times New Roman" pitchFamily="18" charset="0"/>
                <a:cs typeface="Times New Roman" pitchFamily="18" charset="0"/>
              </a:rPr>
              <a:t>′,y’</a:t>
            </a:r>
          </a:p>
        </p:txBody>
      </p:sp>
      <p:sp>
        <p:nvSpPr>
          <p:cNvPr id="16394" name="Text Box 10"/>
          <p:cNvSpPr txBox="1">
            <a:spLocks noChangeArrowheads="1"/>
          </p:cNvSpPr>
          <p:nvPr/>
        </p:nvSpPr>
        <p:spPr bwMode="auto">
          <a:xfrm>
            <a:off x="228600" y="5410200"/>
            <a:ext cx="8426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FF0000"/>
                </a:solidFill>
                <a:latin typeface="Arial" charset="0"/>
              </a:rPr>
              <a:t>Timing experiments in IR beamlines impose limit of phase variations </a:t>
            </a:r>
          </a:p>
          <a:p>
            <a:pPr fontAlgn="base">
              <a:spcBef>
                <a:spcPct val="0"/>
              </a:spcBef>
              <a:spcAft>
                <a:spcPct val="0"/>
              </a:spcAft>
            </a:pPr>
            <a:r>
              <a:rPr lang="en-US" altLang="en-US">
                <a:solidFill>
                  <a:srgbClr val="FF0000"/>
                </a:solidFill>
                <a:latin typeface="Arial" charset="0"/>
              </a:rPr>
              <a:t>to be &lt;5% of bunch length: Phase error limit of +/- 0.12 degrees and 0.005% </a:t>
            </a:r>
            <a:r>
              <a:rPr lang="en-US" altLang="en-US">
                <a:solidFill>
                  <a:srgbClr val="FF0000"/>
                </a:solidFill>
                <a:latin typeface="Arial" charset="0"/>
                <a:sym typeface="Symbol" pitchFamily="18" charset="2"/>
              </a:rPr>
              <a:t>p/p</a:t>
            </a:r>
          </a:p>
        </p:txBody>
      </p:sp>
    </p:spTree>
    <p:extLst>
      <p:ext uri="{BB962C8B-B14F-4D97-AF65-F5344CB8AC3E}">
        <p14:creationId xmlns:p14="http://schemas.microsoft.com/office/powerpoint/2010/main" val="21018111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a:solidFill>
                <a:srgbClr val="000000"/>
              </a:solidFill>
            </a:endParaRPr>
          </a:p>
        </p:txBody>
      </p:sp>
      <p:sp>
        <p:nvSpPr>
          <p:cNvPr id="82946" name="Rectangle 2"/>
          <p:cNvSpPr>
            <a:spLocks noGrp="1" noChangeArrowheads="1"/>
          </p:cNvSpPr>
          <p:nvPr>
            <p:ph type="title"/>
          </p:nvPr>
        </p:nvSpPr>
        <p:spPr/>
        <p:txBody>
          <a:bodyPr/>
          <a:lstStyle/>
          <a:p>
            <a:r>
              <a:rPr lang="en-US" altLang="en-US" sz="3600"/>
              <a:t>Vertical Divergence from momentum jitter for </a:t>
            </a:r>
            <a:br>
              <a:rPr lang="en-US" altLang="en-US" sz="3600"/>
            </a:br>
            <a:r>
              <a:rPr lang="en-US" altLang="en-US" sz="3600"/>
              <a:t>ID higher harmonic users</a:t>
            </a:r>
          </a:p>
        </p:txBody>
      </p:sp>
      <p:sp>
        <p:nvSpPr>
          <p:cNvPr id="82949" name="Rectangle 5"/>
          <p:cNvSpPr>
            <a:spLocks noChangeArrowheads="1"/>
          </p:cNvSpPr>
          <p:nvPr/>
        </p:nvSpPr>
        <p:spPr bwMode="auto">
          <a:xfrm>
            <a:off x="228600" y="1066800"/>
            <a:ext cx="7218363" cy="698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fontAlgn="base">
              <a:spcBef>
                <a:spcPct val="0"/>
              </a:spcBef>
              <a:spcAft>
                <a:spcPct val="0"/>
              </a:spcAft>
            </a:pPr>
            <a:r>
              <a:rPr lang="en-US" altLang="en-US" sz="2000" dirty="0">
                <a:solidFill>
                  <a:srgbClr val="000000"/>
                </a:solidFill>
                <a:latin typeface="Arial" charset="0"/>
                <a:cs typeface="Times New Roman" pitchFamily="18" charset="0"/>
              </a:rPr>
              <a:t>The vertical photon beam divergence for a experiment using a </a:t>
            </a:r>
          </a:p>
          <a:p>
            <a:pPr fontAlgn="base">
              <a:spcBef>
                <a:spcPct val="0"/>
              </a:spcBef>
              <a:spcAft>
                <a:spcPct val="0"/>
              </a:spcAft>
            </a:pPr>
            <a:r>
              <a:rPr lang="en-US" altLang="en-US" sz="2000" dirty="0">
                <a:solidFill>
                  <a:srgbClr val="000000"/>
                </a:solidFill>
                <a:latin typeface="Arial" charset="0"/>
                <a:cs typeface="Times New Roman" pitchFamily="18" charset="0"/>
              </a:rPr>
              <a:t>higher harmonic of an Insertion Device (ID) is given by</a:t>
            </a:r>
            <a:r>
              <a:rPr lang="en-US" altLang="en-US" sz="2000" baseline="30000" dirty="0">
                <a:solidFill>
                  <a:srgbClr val="000000"/>
                </a:solidFill>
                <a:latin typeface="Arial" charset="0"/>
                <a:cs typeface="Times New Roman" pitchFamily="18" charset="0"/>
              </a:rPr>
              <a:t>1 </a:t>
            </a:r>
            <a:endParaRPr lang="en-US" altLang="en-US" sz="3200" dirty="0">
              <a:solidFill>
                <a:srgbClr val="000000"/>
              </a:solidFill>
              <a:latin typeface="Arial" charset="0"/>
            </a:endParaRPr>
          </a:p>
        </p:txBody>
      </p:sp>
      <p:graphicFrame>
        <p:nvGraphicFramePr>
          <p:cNvPr id="82948" name="Object 4"/>
          <p:cNvGraphicFramePr>
            <a:graphicFrameLocks noChangeAspect="1"/>
          </p:cNvGraphicFramePr>
          <p:nvPr/>
        </p:nvGraphicFramePr>
        <p:xfrm>
          <a:off x="609600" y="1752600"/>
          <a:ext cx="4373563" cy="879475"/>
        </p:xfrm>
        <a:graphic>
          <a:graphicData uri="http://schemas.openxmlformats.org/presentationml/2006/ole">
            <mc:AlternateContent xmlns:mc="http://schemas.openxmlformats.org/markup-compatibility/2006">
              <mc:Choice xmlns:v="urn:schemas-microsoft-com:vml" Requires="v">
                <p:oleObj spid="_x0000_s5140" name="Equation" r:id="rId3" imgW="2082800" imgH="419100" progId="Equation.3">
                  <p:embed/>
                </p:oleObj>
              </mc:Choice>
              <mc:Fallback>
                <p:oleObj name="Equation" r:id="rId3" imgW="20828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4373563" cy="87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950" name="Rectangle 6"/>
          <p:cNvSpPr>
            <a:spLocks noChangeArrowheads="1"/>
          </p:cNvSpPr>
          <p:nvPr/>
        </p:nvSpPr>
        <p:spPr bwMode="auto">
          <a:xfrm>
            <a:off x="503238" y="3638550"/>
            <a:ext cx="341312" cy="271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fontAlgn="base">
              <a:spcBef>
                <a:spcPct val="0"/>
              </a:spcBef>
              <a:spcAft>
                <a:spcPct val="0"/>
              </a:spcAft>
            </a:pPr>
            <a:r>
              <a:rPr lang="en-US" altLang="en-US" sz="1200">
                <a:solidFill>
                  <a:srgbClr val="000000"/>
                </a:solidFill>
                <a:latin typeface="Arial" charset="0"/>
                <a:cs typeface="Times New Roman" pitchFamily="18" charset="0"/>
              </a:rPr>
              <a:t>   </a:t>
            </a:r>
            <a:r>
              <a:rPr lang="en-US" altLang="en-US" sz="900">
                <a:solidFill>
                  <a:srgbClr val="000000"/>
                </a:solidFill>
                <a:latin typeface="Arial" charset="0"/>
              </a:rPr>
              <a:t> </a:t>
            </a:r>
            <a:endParaRPr lang="en-US" altLang="en-US">
              <a:solidFill>
                <a:srgbClr val="000000"/>
              </a:solidFill>
              <a:latin typeface="Arial" charset="0"/>
            </a:endParaRPr>
          </a:p>
        </p:txBody>
      </p:sp>
      <p:sp>
        <p:nvSpPr>
          <p:cNvPr id="82951" name="Rectangle 7"/>
          <p:cNvSpPr>
            <a:spLocks noChangeArrowheads="1"/>
          </p:cNvSpPr>
          <p:nvPr/>
        </p:nvSpPr>
        <p:spPr bwMode="auto">
          <a:xfrm>
            <a:off x="184150" y="2706688"/>
            <a:ext cx="8664575" cy="30368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algn="ctr" eaLnBrk="0" fontAlgn="base" hangingPunct="0">
              <a:lnSpc>
                <a:spcPct val="90000"/>
              </a:lnSpc>
              <a:spcBef>
                <a:spcPct val="50000"/>
              </a:spcBef>
              <a:spcAft>
                <a:spcPct val="0"/>
              </a:spcAft>
              <a:buClr>
                <a:srgbClr val="FF0000"/>
              </a:buClr>
              <a:buSzPct val="135000"/>
            </a:pPr>
            <a:r>
              <a:rPr lang="en-US" altLang="en-US">
                <a:solidFill>
                  <a:srgbClr val="000000"/>
                </a:solidFill>
                <a:latin typeface="Arial" charset="0"/>
              </a:rPr>
              <a:t>Where </a:t>
            </a:r>
            <a:r>
              <a:rPr lang="en-US" altLang="en-US" i="1">
                <a:solidFill>
                  <a:srgbClr val="000000"/>
                </a:solidFill>
                <a:latin typeface="Arial" charset="0"/>
              </a:rPr>
              <a:t>n</a:t>
            </a:r>
            <a:r>
              <a:rPr lang="en-US" altLang="en-US">
                <a:solidFill>
                  <a:srgbClr val="000000"/>
                </a:solidFill>
                <a:latin typeface="Arial" charset="0"/>
              </a:rPr>
              <a:t> is the harmonic of the ID being used, N the number of periods, </a:t>
            </a:r>
          </a:p>
          <a:p>
            <a:pPr algn="ctr" eaLnBrk="0" fontAlgn="base" hangingPunct="0">
              <a:lnSpc>
                <a:spcPct val="90000"/>
              </a:lnSpc>
              <a:spcBef>
                <a:spcPct val="50000"/>
              </a:spcBef>
              <a:spcAft>
                <a:spcPct val="0"/>
              </a:spcAft>
              <a:buClr>
                <a:srgbClr val="FF0000"/>
              </a:buClr>
              <a:buSzPct val="135000"/>
            </a:pPr>
            <a:r>
              <a:rPr lang="en-US" altLang="en-US">
                <a:solidFill>
                  <a:srgbClr val="000000"/>
                </a:solidFill>
                <a:latin typeface="Arial" charset="0"/>
              </a:rPr>
              <a:t>L the length of the ID,  </a:t>
            </a:r>
            <a:r>
              <a:rPr lang="en-US" altLang="en-US">
                <a:solidFill>
                  <a:srgbClr val="000000"/>
                </a:solidFill>
                <a:latin typeface="Arial" charset="0"/>
                <a:sym typeface="Symbol" pitchFamily="18" charset="2"/>
              </a:rPr>
              <a:t></a:t>
            </a:r>
            <a:r>
              <a:rPr lang="en-US" altLang="en-US">
                <a:solidFill>
                  <a:srgbClr val="000000"/>
                </a:solidFill>
                <a:latin typeface="Arial" charset="0"/>
              </a:rPr>
              <a:t> the momentum deviation, ε</a:t>
            </a:r>
            <a:r>
              <a:rPr lang="en-US" altLang="en-US">
                <a:solidFill>
                  <a:srgbClr val="000000"/>
                </a:solidFill>
                <a:latin typeface="Arial" charset="0"/>
                <a:sym typeface="Symbol" pitchFamily="18" charset="2"/>
              </a:rPr>
              <a:t>y the vertical emittance </a:t>
            </a:r>
          </a:p>
          <a:p>
            <a:pPr algn="ctr" eaLnBrk="0" fontAlgn="base" hangingPunct="0">
              <a:lnSpc>
                <a:spcPct val="90000"/>
              </a:lnSpc>
              <a:spcBef>
                <a:spcPct val="50000"/>
              </a:spcBef>
              <a:spcAft>
                <a:spcPct val="0"/>
              </a:spcAft>
              <a:buClr>
                <a:srgbClr val="FF0000"/>
              </a:buClr>
              <a:buSzPct val="135000"/>
            </a:pPr>
            <a:r>
              <a:rPr lang="en-US" altLang="en-US">
                <a:solidFill>
                  <a:srgbClr val="000000"/>
                </a:solidFill>
                <a:latin typeface="Arial" charset="0"/>
                <a:sym typeface="Symbol" pitchFamily="18" charset="2"/>
              </a:rPr>
              <a:t>of the electron beam and βy  the vertical beta function of the lattice at the insertion </a:t>
            </a:r>
          </a:p>
          <a:p>
            <a:pPr algn="ctr" eaLnBrk="0" fontAlgn="base" hangingPunct="0">
              <a:lnSpc>
                <a:spcPct val="90000"/>
              </a:lnSpc>
              <a:spcBef>
                <a:spcPct val="50000"/>
              </a:spcBef>
              <a:spcAft>
                <a:spcPct val="0"/>
              </a:spcAft>
              <a:buClr>
                <a:srgbClr val="FF0000"/>
              </a:buClr>
              <a:buSzPct val="135000"/>
            </a:pPr>
            <a:r>
              <a:rPr lang="en-US" altLang="en-US">
                <a:solidFill>
                  <a:srgbClr val="000000"/>
                </a:solidFill>
                <a:latin typeface="Arial" charset="0"/>
                <a:sym typeface="Symbol" pitchFamily="18" charset="2"/>
              </a:rPr>
              <a:t>device location. For NSLS-II εy ~8 x 10-3 nm</a:t>
            </a:r>
            <a:r>
              <a:rPr lang="en-US" altLang="en-US">
                <a:solidFill>
                  <a:srgbClr val="000000"/>
                </a:solidFill>
                <a:latin typeface="Arial" charset="0"/>
              </a:rPr>
              <a:t>Rad and β</a:t>
            </a:r>
            <a:r>
              <a:rPr lang="en-US" altLang="en-US">
                <a:solidFill>
                  <a:srgbClr val="000000"/>
                </a:solidFill>
                <a:latin typeface="Arial" charset="0"/>
                <a:sym typeface="Symbol" pitchFamily="18" charset="2"/>
              </a:rPr>
              <a:t>y  ~ 1m at the ID straights, </a:t>
            </a:r>
          </a:p>
          <a:p>
            <a:pPr algn="ctr" eaLnBrk="0" fontAlgn="base" hangingPunct="0">
              <a:lnSpc>
                <a:spcPct val="90000"/>
              </a:lnSpc>
              <a:spcBef>
                <a:spcPct val="50000"/>
              </a:spcBef>
              <a:spcAft>
                <a:spcPct val="0"/>
              </a:spcAft>
              <a:buClr>
                <a:srgbClr val="FF0000"/>
              </a:buClr>
              <a:buSzPct val="135000"/>
            </a:pPr>
            <a:r>
              <a:rPr lang="en-US" altLang="en-US">
                <a:solidFill>
                  <a:srgbClr val="000000"/>
                </a:solidFill>
                <a:latin typeface="Arial" charset="0"/>
                <a:sym typeface="Symbol" pitchFamily="18" charset="2"/>
              </a:rPr>
              <a:t>L  ~3m, N~100.  Because of the n</a:t>
            </a:r>
            <a:r>
              <a:rPr lang="en-US" altLang="en-US" baseline="30000">
                <a:solidFill>
                  <a:srgbClr val="000000"/>
                </a:solidFill>
                <a:latin typeface="Arial" charset="0"/>
                <a:sym typeface="Symbol" pitchFamily="18" charset="2"/>
              </a:rPr>
              <a:t>2 </a:t>
            </a:r>
            <a:r>
              <a:rPr lang="en-US" altLang="en-US">
                <a:solidFill>
                  <a:srgbClr val="000000"/>
                </a:solidFill>
                <a:latin typeface="Arial" charset="0"/>
                <a:sym typeface="Symbol" pitchFamily="18" charset="2"/>
              </a:rPr>
              <a:t>dependence, the worst case is  for n &gt;&gt; 3 where </a:t>
            </a:r>
          </a:p>
          <a:p>
            <a:pPr algn="ctr" eaLnBrk="0" fontAlgn="base" hangingPunct="0">
              <a:lnSpc>
                <a:spcPct val="90000"/>
              </a:lnSpc>
              <a:spcBef>
                <a:spcPct val="50000"/>
              </a:spcBef>
              <a:spcAft>
                <a:spcPct val="0"/>
              </a:spcAft>
              <a:buClr>
                <a:srgbClr val="FF0000"/>
              </a:buClr>
              <a:buSzPct val="135000"/>
            </a:pPr>
            <a:r>
              <a:rPr lang="en-US" altLang="en-US">
                <a:solidFill>
                  <a:srgbClr val="000000"/>
                </a:solidFill>
                <a:latin typeface="Arial" charset="0"/>
                <a:sym typeface="Symbol" pitchFamily="18" charset="2"/>
              </a:rPr>
              <a:t>the two terms on the right hand side of equation (1) are comparable.</a:t>
            </a:r>
          </a:p>
          <a:p>
            <a:pPr algn="ctr" eaLnBrk="0" fontAlgn="base" hangingPunct="0">
              <a:lnSpc>
                <a:spcPct val="90000"/>
              </a:lnSpc>
              <a:spcBef>
                <a:spcPct val="50000"/>
              </a:spcBef>
              <a:spcAft>
                <a:spcPct val="0"/>
              </a:spcAft>
              <a:buClr>
                <a:srgbClr val="FF0000"/>
              </a:buClr>
              <a:buSzPct val="135000"/>
            </a:pPr>
            <a:r>
              <a:rPr lang="en-US" altLang="en-US">
                <a:solidFill>
                  <a:srgbClr val="000000"/>
                </a:solidFill>
                <a:latin typeface="Arial" charset="0"/>
                <a:sym typeface="Symbol" pitchFamily="18" charset="2"/>
              </a:rPr>
              <a:t> </a:t>
            </a:r>
            <a:r>
              <a:rPr lang="en-US" altLang="en-US">
                <a:solidFill>
                  <a:srgbClr val="FF0000"/>
                </a:solidFill>
                <a:latin typeface="Arial" charset="0"/>
                <a:sym typeface="Symbol" pitchFamily="18" charset="2"/>
              </a:rPr>
              <a:t>Thus for a 10 % increase in beam size the momentum jitter must be 40% of the</a:t>
            </a:r>
          </a:p>
          <a:p>
            <a:pPr algn="ctr" eaLnBrk="0" fontAlgn="base" hangingPunct="0">
              <a:lnSpc>
                <a:spcPct val="90000"/>
              </a:lnSpc>
              <a:spcBef>
                <a:spcPct val="50000"/>
              </a:spcBef>
              <a:spcAft>
                <a:spcPct val="0"/>
              </a:spcAft>
              <a:buClr>
                <a:srgbClr val="FF0000"/>
              </a:buClr>
              <a:buSzPct val="135000"/>
            </a:pPr>
            <a:r>
              <a:rPr lang="en-US" altLang="en-US">
                <a:solidFill>
                  <a:srgbClr val="FF0000"/>
                </a:solidFill>
                <a:latin typeface="Arial" charset="0"/>
                <a:sym typeface="Symbol" pitchFamily="18" charset="2"/>
              </a:rPr>
              <a:t> inherent momentum spread, or equivalently a phase jitter of 1.2 degrees.  </a:t>
            </a:r>
          </a:p>
        </p:txBody>
      </p:sp>
    </p:spTree>
    <p:extLst>
      <p:ext uri="{BB962C8B-B14F-4D97-AF65-F5344CB8AC3E}">
        <p14:creationId xmlns:p14="http://schemas.microsoft.com/office/powerpoint/2010/main" val="192891823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dirty="0">
              <a:solidFill>
                <a:srgbClr val="000000"/>
              </a:solidFill>
            </a:endParaRPr>
          </a:p>
        </p:txBody>
      </p:sp>
      <p:sp>
        <p:nvSpPr>
          <p:cNvPr id="81922" name="Rectangle 2"/>
          <p:cNvSpPr>
            <a:spLocks noGrp="1" noChangeArrowheads="1"/>
          </p:cNvSpPr>
          <p:nvPr>
            <p:ph type="title"/>
          </p:nvPr>
        </p:nvSpPr>
        <p:spPr/>
        <p:txBody>
          <a:bodyPr/>
          <a:lstStyle/>
          <a:p>
            <a:r>
              <a:rPr lang="en-US" altLang="en-US" sz="3600" dirty="0"/>
              <a:t>Emittance growth from </a:t>
            </a:r>
            <a:r>
              <a:rPr lang="en-US" altLang="en-US" sz="3600" dirty="0" err="1"/>
              <a:t>filamentation</a:t>
            </a:r>
            <a:r>
              <a:rPr lang="en-US" altLang="en-US" sz="3600" dirty="0"/>
              <a:t> due to energy jitter</a:t>
            </a:r>
          </a:p>
        </p:txBody>
      </p:sp>
      <p:sp>
        <p:nvSpPr>
          <p:cNvPr id="81927" name="Rectangle 7"/>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eaLnBrk="0" fontAlgn="base" hangingPunct="0">
              <a:lnSpc>
                <a:spcPct val="90000"/>
              </a:lnSpc>
              <a:spcBef>
                <a:spcPct val="50000"/>
              </a:spcBef>
              <a:spcAft>
                <a:spcPct val="0"/>
              </a:spcAft>
              <a:buClr>
                <a:srgbClr val="FF0000"/>
              </a:buClr>
              <a:buSzPct val="135000"/>
            </a:pPr>
            <a:endParaRPr lang="en-US" sz="1600">
              <a:solidFill>
                <a:srgbClr val="000000"/>
              </a:solidFill>
              <a:latin typeface="Arial" charset="0"/>
            </a:endParaRPr>
          </a:p>
        </p:txBody>
      </p:sp>
      <p:graphicFrame>
        <p:nvGraphicFramePr>
          <p:cNvPr id="81926" name="Object 6"/>
          <p:cNvGraphicFramePr>
            <a:graphicFrameLocks noChangeAspect="1"/>
          </p:cNvGraphicFramePr>
          <p:nvPr/>
        </p:nvGraphicFramePr>
        <p:xfrm>
          <a:off x="914400" y="1295400"/>
          <a:ext cx="3838575" cy="828675"/>
        </p:xfrm>
        <a:graphic>
          <a:graphicData uri="http://schemas.openxmlformats.org/presentationml/2006/ole">
            <mc:AlternateContent xmlns:mc="http://schemas.openxmlformats.org/markup-compatibility/2006">
              <mc:Choice xmlns:v="urn:schemas-microsoft-com:vml" Requires="v">
                <p:oleObj spid="_x0000_s6182" name="Equation" r:id="rId3" imgW="2463800" imgH="533400" progId="Equation.3">
                  <p:embed/>
                </p:oleObj>
              </mc:Choice>
              <mc:Fallback>
                <p:oleObj name="Equation" r:id="rId3" imgW="2463800" imgH="533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3838575"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28" name="Rectangle 8"/>
          <p:cNvSpPr>
            <a:spLocks noChangeArrowheads="1"/>
          </p:cNvSpPr>
          <p:nvPr/>
        </p:nvSpPr>
        <p:spPr bwMode="auto">
          <a:xfrm>
            <a:off x="3276600" y="2209800"/>
            <a:ext cx="4713288" cy="3635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p>
            <a:pPr fontAlgn="base">
              <a:spcBef>
                <a:spcPct val="0"/>
              </a:spcBef>
              <a:spcAft>
                <a:spcPct val="0"/>
              </a:spcAft>
            </a:pPr>
            <a:r>
              <a:rPr lang="en-US" altLang="en-US">
                <a:solidFill>
                  <a:srgbClr val="000000"/>
                </a:solidFill>
                <a:latin typeface="Arial" charset="0"/>
              </a:rPr>
              <a:t>where f = (</a:t>
            </a:r>
            <a:r>
              <a:rPr lang="en-US" altLang="en-US">
                <a:solidFill>
                  <a:srgbClr val="000000"/>
                </a:solidFill>
                <a:latin typeface="Arial" charset="0"/>
                <a:sym typeface="Symbol" pitchFamily="18" charset="2"/>
              </a:rPr>
              <a:t></a:t>
            </a:r>
            <a:r>
              <a:rPr lang="en-US" altLang="en-US">
                <a:solidFill>
                  <a:srgbClr val="000000"/>
                </a:solidFill>
                <a:latin typeface="Arial" charset="0"/>
              </a:rPr>
              <a:t>p/p</a:t>
            </a:r>
            <a:r>
              <a:rPr lang="en-US" altLang="en-US">
                <a:solidFill>
                  <a:srgbClr val="000000"/>
                </a:solidFill>
                <a:latin typeface="Arial" charset="0"/>
                <a:sym typeface="Symbol" pitchFamily="18" charset="2"/>
              </a:rPr>
              <a:t>)/</a:t>
            </a:r>
            <a:r>
              <a:rPr lang="en-US" altLang="en-US">
                <a:solidFill>
                  <a:srgbClr val="000000"/>
                </a:solidFill>
                <a:latin typeface="Arial" charset="0"/>
              </a:rPr>
              <a:t> </a:t>
            </a:r>
            <a:r>
              <a:rPr lang="en-US" altLang="en-US">
                <a:solidFill>
                  <a:srgbClr val="000000"/>
                </a:solidFill>
                <a:latin typeface="Arial" charset="0"/>
                <a:sym typeface="Symbol" pitchFamily="18" charset="2"/>
              </a:rPr>
              <a:t>is the relative kick factor. </a:t>
            </a:r>
          </a:p>
        </p:txBody>
      </p:sp>
      <p:sp>
        <p:nvSpPr>
          <p:cNvPr id="81930" name="Rectangle 10"/>
          <p:cNvSpPr>
            <a:spLocks noChangeArrowheads="1"/>
          </p:cNvSpPr>
          <p:nvPr/>
        </p:nvSpPr>
        <p:spPr bwMode="auto">
          <a:xfrm>
            <a:off x="381000" y="2590800"/>
            <a:ext cx="6537325" cy="1063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fontAlgn="base">
              <a:spcBef>
                <a:spcPct val="0"/>
              </a:spcBef>
              <a:spcAft>
                <a:spcPct val="0"/>
              </a:spcAft>
            </a:pPr>
            <a:r>
              <a:rPr lang="en-US" altLang="en-US">
                <a:solidFill>
                  <a:srgbClr val="000000"/>
                </a:solidFill>
                <a:latin typeface="Arial" charset="0"/>
                <a:cs typeface="Times New Roman" pitchFamily="18" charset="0"/>
              </a:rPr>
              <a:t>For a 10% increase in </a:t>
            </a:r>
            <a:r>
              <a:rPr lang="en-US" altLang="en-US">
                <a:solidFill>
                  <a:srgbClr val="000000"/>
                </a:solidFill>
                <a:latin typeface="Times New Roman" pitchFamily="18" charset="0"/>
                <a:cs typeface="Times New Roman" pitchFamily="18" charset="0"/>
                <a:sym typeface="Symbol" pitchFamily="18" charset="2"/>
              </a:rPr>
              <a:t></a:t>
            </a:r>
            <a:r>
              <a:rPr lang="en-US" altLang="en-US" baseline="-30000">
                <a:solidFill>
                  <a:srgbClr val="000000"/>
                </a:solidFill>
                <a:latin typeface="Times New Roman" pitchFamily="18" charset="0"/>
                <a:cs typeface="Times New Roman" pitchFamily="18" charset="0"/>
                <a:sym typeface="Symbol" pitchFamily="18" charset="2"/>
              </a:rPr>
              <a:t></a:t>
            </a:r>
            <a:r>
              <a:rPr lang="en-US" altLang="en-US">
                <a:solidFill>
                  <a:srgbClr val="000000"/>
                </a:solidFill>
                <a:latin typeface="Arial" charset="0"/>
                <a:cs typeface="Times New Roman" pitchFamily="18" charset="0"/>
              </a:rPr>
              <a:t>, f ~ 0.65 or </a:t>
            </a:r>
            <a:r>
              <a:rPr lang="en-US" altLang="en-US" sz="2400">
                <a:solidFill>
                  <a:srgbClr val="000000"/>
                </a:solidFill>
                <a:latin typeface="Times New Roman" pitchFamily="18" charset="0"/>
                <a:cs typeface="Times New Roman" pitchFamily="18" charset="0"/>
                <a:sym typeface="Symbol" pitchFamily="18" charset="2"/>
              </a:rPr>
              <a:t></a:t>
            </a:r>
            <a:r>
              <a:rPr lang="en-US" altLang="en-US" sz="2400" baseline="-30000">
                <a:solidFill>
                  <a:srgbClr val="000000"/>
                </a:solidFill>
                <a:latin typeface="Arial" charset="0"/>
                <a:cs typeface="Times New Roman" pitchFamily="18" charset="0"/>
              </a:rPr>
              <a:t>p/p </a:t>
            </a:r>
            <a:r>
              <a:rPr lang="en-US" altLang="en-US" sz="2400">
                <a:solidFill>
                  <a:srgbClr val="000000"/>
                </a:solidFill>
                <a:latin typeface="Arial" charset="0"/>
                <a:cs typeface="Times New Roman" pitchFamily="18" charset="0"/>
              </a:rPr>
              <a:t>= 6.5 x 10</a:t>
            </a:r>
            <a:r>
              <a:rPr lang="en-US" altLang="en-US" sz="2400" baseline="30000">
                <a:solidFill>
                  <a:srgbClr val="000000"/>
                </a:solidFill>
                <a:latin typeface="Times New Roman" pitchFamily="18" charset="0"/>
                <a:cs typeface="Times New Roman" pitchFamily="18" charset="0"/>
                <a:sym typeface="Symbol" pitchFamily="18" charset="2"/>
              </a:rPr>
              <a:t>-4</a:t>
            </a:r>
            <a:r>
              <a:rPr lang="en-US" altLang="en-US" sz="2400">
                <a:solidFill>
                  <a:srgbClr val="000000"/>
                </a:solidFill>
                <a:latin typeface="Times New Roman" pitchFamily="18" charset="0"/>
                <a:cs typeface="Times New Roman" pitchFamily="18" charset="0"/>
                <a:sym typeface="Symbol" pitchFamily="18" charset="2"/>
              </a:rPr>
              <a:t>.</a:t>
            </a:r>
            <a:r>
              <a:rPr lang="en-US" altLang="en-US">
                <a:solidFill>
                  <a:srgbClr val="000000"/>
                </a:solidFill>
                <a:latin typeface="Times New Roman" pitchFamily="18" charset="0"/>
                <a:cs typeface="Times New Roman" pitchFamily="18" charset="0"/>
                <a:sym typeface="Symbol" pitchFamily="18" charset="2"/>
              </a:rPr>
              <a:t> </a:t>
            </a:r>
          </a:p>
          <a:p>
            <a:pPr fontAlgn="base">
              <a:spcBef>
                <a:spcPct val="0"/>
              </a:spcBef>
              <a:spcAft>
                <a:spcPct val="0"/>
              </a:spcAft>
            </a:pPr>
            <a:endParaRPr lang="en-US" altLang="en-US" sz="2000">
              <a:solidFill>
                <a:srgbClr val="000000"/>
              </a:solidFill>
              <a:latin typeface="Times New Roman" pitchFamily="18" charset="0"/>
              <a:cs typeface="Times New Roman" pitchFamily="18" charset="0"/>
              <a:sym typeface="Symbol" pitchFamily="18" charset="2"/>
            </a:endParaRPr>
          </a:p>
          <a:p>
            <a:pPr fontAlgn="base">
              <a:spcBef>
                <a:spcPct val="0"/>
              </a:spcBef>
              <a:spcAft>
                <a:spcPct val="0"/>
              </a:spcAft>
            </a:pPr>
            <a:r>
              <a:rPr lang="en-US" altLang="en-US" sz="2000">
                <a:solidFill>
                  <a:srgbClr val="000000"/>
                </a:solidFill>
                <a:latin typeface="Times New Roman" pitchFamily="18" charset="0"/>
                <a:cs typeface="Times New Roman" pitchFamily="18" charset="0"/>
                <a:sym typeface="Symbol" pitchFamily="18" charset="2"/>
              </a:rPr>
              <a:t>The corresponding phase jitter is given by </a:t>
            </a:r>
            <a:endParaRPr lang="en-US" altLang="en-US" sz="2000" baseline="-30000">
              <a:solidFill>
                <a:srgbClr val="000000"/>
              </a:solidFill>
              <a:latin typeface="Times New Roman" pitchFamily="18" charset="0"/>
              <a:cs typeface="Times New Roman" pitchFamily="18" charset="0"/>
              <a:sym typeface="Symbol" pitchFamily="18" charset="2"/>
            </a:endParaRPr>
          </a:p>
        </p:txBody>
      </p:sp>
      <p:graphicFrame>
        <p:nvGraphicFramePr>
          <p:cNvPr id="81929" name="Object 9"/>
          <p:cNvGraphicFramePr>
            <a:graphicFrameLocks noChangeAspect="1"/>
          </p:cNvGraphicFramePr>
          <p:nvPr/>
        </p:nvGraphicFramePr>
        <p:xfrm>
          <a:off x="5334000" y="3505200"/>
          <a:ext cx="1524000" cy="688975"/>
        </p:xfrm>
        <a:graphic>
          <a:graphicData uri="http://schemas.openxmlformats.org/presentationml/2006/ole">
            <mc:AlternateContent xmlns:mc="http://schemas.openxmlformats.org/markup-compatibility/2006">
              <mc:Choice xmlns:v="urn:schemas-microsoft-com:vml" Requires="v">
                <p:oleObj spid="_x0000_s6183" name="Equation" r:id="rId5" imgW="990170" imgH="444307" progId="Equation.3">
                  <p:embed/>
                </p:oleObj>
              </mc:Choice>
              <mc:Fallback>
                <p:oleObj name="Equation" r:id="rId5" imgW="990170" imgH="44430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505200"/>
                        <a:ext cx="1524000" cy="688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31" name="Rectangle 11"/>
          <p:cNvSpPr>
            <a:spLocks noChangeArrowheads="1"/>
          </p:cNvSpPr>
          <p:nvPr/>
        </p:nvSpPr>
        <p:spPr bwMode="auto">
          <a:xfrm>
            <a:off x="1752600" y="4953000"/>
            <a:ext cx="6281738" cy="638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pPr fontAlgn="base">
              <a:spcBef>
                <a:spcPct val="0"/>
              </a:spcBef>
              <a:spcAft>
                <a:spcPct val="0"/>
              </a:spcAft>
            </a:pPr>
            <a:r>
              <a:rPr lang="en-US" altLang="en-US">
                <a:solidFill>
                  <a:srgbClr val="000000"/>
                </a:solidFill>
                <a:latin typeface="Arial" charset="0"/>
                <a:cs typeface="Times New Roman" pitchFamily="18" charset="0"/>
              </a:rPr>
              <a:t> where h is the harmonic number (1300), </a:t>
            </a:r>
            <a:r>
              <a:rPr lang="en-US" altLang="en-US">
                <a:solidFill>
                  <a:srgbClr val="000000"/>
                </a:solidFill>
                <a:latin typeface="Times New Roman" pitchFamily="18" charset="0"/>
                <a:cs typeface="Times New Roman" pitchFamily="18" charset="0"/>
                <a:sym typeface="Symbol" pitchFamily="18" charset="2"/>
              </a:rPr>
              <a:t></a:t>
            </a:r>
            <a:r>
              <a:rPr lang="en-US" altLang="en-US" baseline="-30000">
                <a:solidFill>
                  <a:srgbClr val="000000"/>
                </a:solidFill>
                <a:latin typeface="Arial" charset="0"/>
                <a:cs typeface="Times New Roman" pitchFamily="18" charset="0"/>
              </a:rPr>
              <a:t>c</a:t>
            </a:r>
            <a:r>
              <a:rPr lang="en-US" altLang="en-US">
                <a:solidFill>
                  <a:srgbClr val="000000"/>
                </a:solidFill>
                <a:latin typeface="Times New Roman" pitchFamily="18" charset="0"/>
                <a:cs typeface="Times New Roman" pitchFamily="18" charset="0"/>
                <a:sym typeface="Symbol" pitchFamily="18" charset="2"/>
              </a:rPr>
              <a:t> is the momentum </a:t>
            </a:r>
          </a:p>
          <a:p>
            <a:pPr fontAlgn="base">
              <a:spcBef>
                <a:spcPct val="0"/>
              </a:spcBef>
              <a:spcAft>
                <a:spcPct val="0"/>
              </a:spcAft>
            </a:pPr>
            <a:r>
              <a:rPr lang="en-US" altLang="en-US">
                <a:solidFill>
                  <a:srgbClr val="000000"/>
                </a:solidFill>
                <a:latin typeface="Times New Roman" pitchFamily="18" charset="0"/>
                <a:cs typeface="Times New Roman" pitchFamily="18" charset="0"/>
                <a:sym typeface="Symbol" pitchFamily="18" charset="2"/>
              </a:rPr>
              <a:t>compaction factor = .00037 and </a:t>
            </a:r>
            <a:r>
              <a:rPr lang="en-US" altLang="en-US" baseline="-30000">
                <a:solidFill>
                  <a:srgbClr val="000000"/>
                </a:solidFill>
                <a:latin typeface="Arial" charset="0"/>
                <a:cs typeface="Times New Roman" pitchFamily="18" charset="0"/>
              </a:rPr>
              <a:t>s</a:t>
            </a:r>
            <a:r>
              <a:rPr lang="en-US" altLang="en-US">
                <a:solidFill>
                  <a:srgbClr val="000000"/>
                </a:solidFill>
                <a:latin typeface="Times New Roman" pitchFamily="18" charset="0"/>
                <a:cs typeface="Times New Roman" pitchFamily="18" charset="0"/>
                <a:sym typeface="Symbol" pitchFamily="18" charset="2"/>
              </a:rPr>
              <a:t> ~0.01, </a:t>
            </a:r>
            <a:r>
              <a:rPr lang="en-US" altLang="en-US">
                <a:solidFill>
                  <a:srgbClr val="000000"/>
                </a:solidFill>
                <a:latin typeface="Arial" charset="0"/>
                <a:cs typeface="Times New Roman" pitchFamily="18" charset="0"/>
              </a:rPr>
              <a:t> = 1.8 degrees.</a:t>
            </a:r>
            <a:r>
              <a:rPr lang="en-US" altLang="en-US">
                <a:solidFill>
                  <a:srgbClr val="000000"/>
                </a:solidFill>
                <a:latin typeface="Times New Roman" pitchFamily="18" charset="0"/>
                <a:cs typeface="Times New Roman" pitchFamily="18" charset="0"/>
                <a:sym typeface="Symbol" pitchFamily="18" charset="2"/>
              </a:rPr>
              <a:t>  </a:t>
            </a:r>
          </a:p>
        </p:txBody>
      </p:sp>
      <p:sp>
        <p:nvSpPr>
          <p:cNvPr id="2" name="Rectangle 1"/>
          <p:cNvSpPr/>
          <p:nvPr/>
        </p:nvSpPr>
        <p:spPr>
          <a:xfrm>
            <a:off x="4343400" y="5715000"/>
            <a:ext cx="4556825" cy="369332"/>
          </a:xfrm>
          <a:prstGeom prst="rect">
            <a:avLst/>
          </a:prstGeom>
        </p:spPr>
        <p:txBody>
          <a:bodyPr wrap="none">
            <a:spAutoFit/>
          </a:bodyPr>
          <a:lstStyle/>
          <a:p>
            <a:r>
              <a:rPr lang="en-US" altLang="en-US" dirty="0">
                <a:solidFill>
                  <a:srgbClr val="000000"/>
                </a:solidFill>
              </a:rPr>
              <a:t>NSLS-II Beam Stability Workshop April. 18-20, 2007</a:t>
            </a:r>
          </a:p>
        </p:txBody>
      </p:sp>
    </p:spTree>
    <p:extLst>
      <p:ext uri="{BB962C8B-B14F-4D97-AF65-F5344CB8AC3E}">
        <p14:creationId xmlns:p14="http://schemas.microsoft.com/office/powerpoint/2010/main" val="414444674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15" y="4922599"/>
            <a:ext cx="10972800" cy="219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427" y="76200"/>
            <a:ext cx="3912225" cy="738664"/>
          </a:xfrm>
          <a:prstGeom prst="rect">
            <a:avLst/>
          </a:prstGeom>
          <a:noFill/>
        </p:spPr>
        <p:txBody>
          <a:bodyPr wrap="none" rtlCol="0">
            <a:spAutoFit/>
          </a:bodyPr>
          <a:lstStyle/>
          <a:p>
            <a:r>
              <a:rPr lang="en-US" sz="1400" dirty="0">
                <a:solidFill>
                  <a:srgbClr val="0070C0"/>
                </a:solidFill>
              </a:rPr>
              <a:t>6</a:t>
            </a:r>
            <a:r>
              <a:rPr lang="en-US" sz="1400" dirty="0" smtClean="0"/>
              <a:t>. Attempt to make C closer to D, </a:t>
            </a:r>
          </a:p>
          <a:p>
            <a:r>
              <a:rPr lang="en-US" sz="1400" dirty="0" smtClean="0"/>
              <a:t>I = 250mA, </a:t>
            </a:r>
            <a:r>
              <a:rPr lang="en-US" sz="1400" dirty="0" err="1" smtClean="0"/>
              <a:t>Vcav</a:t>
            </a:r>
            <a:r>
              <a:rPr lang="en-US" sz="1400" dirty="0" smtClean="0"/>
              <a:t> = 1.5MV+1.5MV, Load Angle = -15°</a:t>
            </a:r>
          </a:p>
          <a:p>
            <a:r>
              <a:rPr lang="en-US" sz="1400" dirty="0" smtClean="0"/>
              <a:t>Cavity </a:t>
            </a:r>
            <a:r>
              <a:rPr lang="en-US" sz="1400" dirty="0"/>
              <a:t>Response: </a:t>
            </a:r>
            <a:r>
              <a:rPr lang="en-US" sz="1400" dirty="0">
                <a:solidFill>
                  <a:srgbClr val="FF0000"/>
                </a:solidFill>
              </a:rPr>
              <a:t>Top C</a:t>
            </a:r>
            <a:r>
              <a:rPr lang="en-US" sz="1400" dirty="0" smtClean="0">
                <a:solidFill>
                  <a:srgbClr val="FF0000"/>
                </a:solidFill>
              </a:rPr>
              <a:t>; Middle C; </a:t>
            </a:r>
            <a:r>
              <a:rPr lang="en-US" sz="1400" dirty="0">
                <a:solidFill>
                  <a:srgbClr val="FF0000"/>
                </a:solidFill>
              </a:rPr>
              <a:t>Bottom D</a:t>
            </a:r>
            <a:r>
              <a:rPr lang="en-US" sz="1400" dirty="0" smtClean="0">
                <a:solidFill>
                  <a:srgbClr val="FF0000"/>
                </a:solidFill>
              </a:rPr>
              <a:t>.</a:t>
            </a:r>
            <a:endParaRPr lang="en-US" sz="1400" dirty="0" smtClean="0"/>
          </a:p>
        </p:txBody>
      </p:sp>
      <p:sp>
        <p:nvSpPr>
          <p:cNvPr id="8" name="TextBox 7"/>
          <p:cNvSpPr txBox="1"/>
          <p:nvPr/>
        </p:nvSpPr>
        <p:spPr>
          <a:xfrm>
            <a:off x="1447800" y="5486400"/>
            <a:ext cx="1428211" cy="646331"/>
          </a:xfrm>
          <a:prstGeom prst="rect">
            <a:avLst/>
          </a:prstGeom>
          <a:noFill/>
        </p:spPr>
        <p:txBody>
          <a:bodyPr wrap="none" rtlCol="0">
            <a:spAutoFit/>
          </a:bodyPr>
          <a:lstStyle/>
          <a:p>
            <a:r>
              <a:rPr lang="en-US" dirty="0" smtClean="0"/>
              <a:t>D: </a:t>
            </a:r>
            <a:r>
              <a:rPr lang="en-US" dirty="0" err="1" smtClean="0"/>
              <a:t>Kp</a:t>
            </a:r>
            <a:r>
              <a:rPr lang="en-US" dirty="0" smtClean="0"/>
              <a:t> = 0.012</a:t>
            </a:r>
          </a:p>
          <a:p>
            <a:r>
              <a:rPr lang="en-US" dirty="0" smtClean="0"/>
              <a:t>Ki = 0.05</a:t>
            </a:r>
            <a:endParaRPr lang="en-US" dirty="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15" y="2825750"/>
            <a:ext cx="917575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046664" y="3733800"/>
            <a:ext cx="2526269" cy="646331"/>
          </a:xfrm>
          <a:prstGeom prst="rect">
            <a:avLst/>
          </a:prstGeom>
          <a:noFill/>
        </p:spPr>
        <p:txBody>
          <a:bodyPr wrap="none" rtlCol="0">
            <a:spAutoFit/>
          </a:bodyPr>
          <a:lstStyle/>
          <a:p>
            <a:r>
              <a:rPr lang="en-US" dirty="0" smtClean="0"/>
              <a:t>C: </a:t>
            </a:r>
            <a:r>
              <a:rPr lang="en-US" dirty="0" err="1" smtClean="0"/>
              <a:t>Kp</a:t>
            </a:r>
            <a:r>
              <a:rPr lang="en-US" dirty="0" smtClean="0"/>
              <a:t> = 0.001, </a:t>
            </a:r>
            <a:r>
              <a:rPr lang="en-US" dirty="0" err="1" smtClean="0"/>
              <a:t>ki</a:t>
            </a:r>
            <a:r>
              <a:rPr lang="en-US" dirty="0" smtClean="0"/>
              <a:t> = 0.4 =&gt; </a:t>
            </a:r>
          </a:p>
          <a:p>
            <a:r>
              <a:rPr lang="en-US" dirty="0" err="1" smtClean="0"/>
              <a:t>Kp</a:t>
            </a:r>
            <a:r>
              <a:rPr lang="en-US" dirty="0" smtClean="0"/>
              <a:t> = 0.001, </a:t>
            </a:r>
            <a:r>
              <a:rPr lang="en-US" dirty="0" err="1" smtClean="0"/>
              <a:t>ki</a:t>
            </a:r>
            <a:r>
              <a:rPr lang="en-US" dirty="0" smtClean="0"/>
              <a:t> = 1.0</a:t>
            </a:r>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3161"/>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47800" y="1600200"/>
            <a:ext cx="1408975" cy="646331"/>
          </a:xfrm>
          <a:prstGeom prst="rect">
            <a:avLst/>
          </a:prstGeom>
          <a:noFill/>
        </p:spPr>
        <p:txBody>
          <a:bodyPr wrap="none" rtlCol="0">
            <a:spAutoFit/>
          </a:bodyPr>
          <a:lstStyle/>
          <a:p>
            <a:r>
              <a:rPr lang="en-US" dirty="0"/>
              <a:t>C</a:t>
            </a:r>
            <a:r>
              <a:rPr lang="en-US" dirty="0" smtClean="0"/>
              <a:t>: </a:t>
            </a:r>
            <a:r>
              <a:rPr lang="en-US" dirty="0" err="1" smtClean="0"/>
              <a:t>Kp</a:t>
            </a:r>
            <a:r>
              <a:rPr lang="en-US" dirty="0" smtClean="0"/>
              <a:t> = 0.012</a:t>
            </a:r>
          </a:p>
          <a:p>
            <a:r>
              <a:rPr lang="en-US" dirty="0" smtClean="0"/>
              <a:t>Ki = 0.05</a:t>
            </a:r>
            <a:endParaRPr lang="en-US" dirty="0"/>
          </a:p>
        </p:txBody>
      </p:sp>
    </p:spTree>
    <p:extLst>
      <p:ext uri="{BB962C8B-B14F-4D97-AF65-F5344CB8AC3E}">
        <p14:creationId xmlns:p14="http://schemas.microsoft.com/office/powerpoint/2010/main" val="178979523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427" y="76200"/>
            <a:ext cx="3912225" cy="738664"/>
          </a:xfrm>
          <a:prstGeom prst="rect">
            <a:avLst/>
          </a:prstGeom>
          <a:noFill/>
        </p:spPr>
        <p:txBody>
          <a:bodyPr wrap="none" rtlCol="0">
            <a:spAutoFit/>
          </a:bodyPr>
          <a:lstStyle/>
          <a:p>
            <a:r>
              <a:rPr lang="en-US" sz="1400" dirty="0">
                <a:solidFill>
                  <a:srgbClr val="0070C0"/>
                </a:solidFill>
              </a:rPr>
              <a:t>6</a:t>
            </a:r>
            <a:r>
              <a:rPr lang="en-US" sz="1400" dirty="0" smtClean="0"/>
              <a:t>. Attempt to make C closer to D, </a:t>
            </a:r>
          </a:p>
          <a:p>
            <a:r>
              <a:rPr lang="en-US" sz="1400" dirty="0" smtClean="0"/>
              <a:t>I = 250mA, </a:t>
            </a:r>
            <a:r>
              <a:rPr lang="en-US" sz="1400" dirty="0" err="1" smtClean="0"/>
              <a:t>Vcav</a:t>
            </a:r>
            <a:r>
              <a:rPr lang="en-US" sz="1400" dirty="0" smtClean="0"/>
              <a:t> = 1.5MV+1.5MV, Load Angle = -15°</a:t>
            </a:r>
          </a:p>
          <a:p>
            <a:r>
              <a:rPr lang="en-US" sz="1400" dirty="0" smtClean="0"/>
              <a:t>Beam </a:t>
            </a:r>
            <a:r>
              <a:rPr lang="en-US" sz="1400" dirty="0"/>
              <a:t>Response: </a:t>
            </a:r>
            <a:r>
              <a:rPr lang="en-US" sz="1400" dirty="0">
                <a:solidFill>
                  <a:srgbClr val="FF0000"/>
                </a:solidFill>
              </a:rPr>
              <a:t>Top C</a:t>
            </a:r>
            <a:r>
              <a:rPr lang="en-US" sz="1400" dirty="0" smtClean="0">
                <a:solidFill>
                  <a:srgbClr val="FF0000"/>
                </a:solidFill>
              </a:rPr>
              <a:t>; Middle C;  </a:t>
            </a:r>
            <a:r>
              <a:rPr lang="en-US" sz="1400" dirty="0">
                <a:solidFill>
                  <a:srgbClr val="FF0000"/>
                </a:solidFill>
              </a:rPr>
              <a:t>Bottom D</a:t>
            </a:r>
            <a:r>
              <a:rPr lang="en-US" sz="1400" dirty="0" smtClean="0">
                <a:solidFill>
                  <a:srgbClr val="FF0000"/>
                </a:solidFill>
              </a:rPr>
              <a:t>.</a:t>
            </a:r>
            <a:endParaRPr lang="en-US" sz="14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5600"/>
            <a:ext cx="9029897" cy="168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09600" y="3810000"/>
            <a:ext cx="2526269" cy="646331"/>
          </a:xfrm>
          <a:prstGeom prst="rect">
            <a:avLst/>
          </a:prstGeom>
          <a:noFill/>
        </p:spPr>
        <p:txBody>
          <a:bodyPr wrap="none" rtlCol="0">
            <a:spAutoFit/>
          </a:bodyPr>
          <a:lstStyle/>
          <a:p>
            <a:r>
              <a:rPr lang="en-US" dirty="0" smtClean="0"/>
              <a:t>C: </a:t>
            </a:r>
            <a:r>
              <a:rPr lang="en-US" dirty="0" err="1" smtClean="0"/>
              <a:t>Kp</a:t>
            </a:r>
            <a:r>
              <a:rPr lang="en-US" dirty="0" smtClean="0"/>
              <a:t> = 0.001, </a:t>
            </a:r>
            <a:r>
              <a:rPr lang="en-US" dirty="0" err="1" smtClean="0"/>
              <a:t>ki</a:t>
            </a:r>
            <a:r>
              <a:rPr lang="en-US" dirty="0" smtClean="0"/>
              <a:t> = 0.4 =&gt; </a:t>
            </a:r>
          </a:p>
          <a:p>
            <a:r>
              <a:rPr lang="en-US" dirty="0" err="1" smtClean="0"/>
              <a:t>Kp</a:t>
            </a:r>
            <a:r>
              <a:rPr lang="en-US" dirty="0" smtClean="0"/>
              <a:t> = 0.001, </a:t>
            </a:r>
            <a:r>
              <a:rPr lang="en-US" dirty="0" err="1" smtClean="0"/>
              <a:t>ki</a:t>
            </a:r>
            <a:r>
              <a:rPr lang="en-US" dirty="0" smtClean="0"/>
              <a:t> = 1.0</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5" y="4876800"/>
            <a:ext cx="1103590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280051" y="5486399"/>
            <a:ext cx="1428211" cy="646331"/>
          </a:xfrm>
          <a:prstGeom prst="rect">
            <a:avLst/>
          </a:prstGeom>
          <a:noFill/>
        </p:spPr>
        <p:txBody>
          <a:bodyPr wrap="none" rtlCol="0">
            <a:spAutoFit/>
          </a:bodyPr>
          <a:lstStyle/>
          <a:p>
            <a:r>
              <a:rPr lang="en-US" dirty="0"/>
              <a:t>D</a:t>
            </a:r>
            <a:r>
              <a:rPr lang="en-US" dirty="0" smtClean="0"/>
              <a:t>: </a:t>
            </a:r>
            <a:r>
              <a:rPr lang="en-US" dirty="0" err="1" smtClean="0"/>
              <a:t>Kp</a:t>
            </a:r>
            <a:r>
              <a:rPr lang="en-US" dirty="0" smtClean="0"/>
              <a:t> = 0.012</a:t>
            </a:r>
          </a:p>
          <a:p>
            <a:r>
              <a:rPr lang="en-US" dirty="0" smtClean="0"/>
              <a:t>Ki = 0.05</a:t>
            </a:r>
            <a:endParaRPr lang="en-US"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9144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371600" y="1957313"/>
            <a:ext cx="1408975" cy="646331"/>
          </a:xfrm>
          <a:prstGeom prst="rect">
            <a:avLst/>
          </a:prstGeom>
          <a:noFill/>
        </p:spPr>
        <p:txBody>
          <a:bodyPr wrap="none" rtlCol="0">
            <a:spAutoFit/>
          </a:bodyPr>
          <a:lstStyle/>
          <a:p>
            <a:r>
              <a:rPr lang="en-US" dirty="0" smtClean="0"/>
              <a:t>C: </a:t>
            </a:r>
            <a:r>
              <a:rPr lang="en-US" dirty="0" err="1" smtClean="0"/>
              <a:t>Kp</a:t>
            </a:r>
            <a:r>
              <a:rPr lang="en-US" dirty="0" smtClean="0"/>
              <a:t> = 0.012</a:t>
            </a:r>
          </a:p>
          <a:p>
            <a:r>
              <a:rPr lang="en-US" dirty="0" smtClean="0"/>
              <a:t>Ki = 0.05</a:t>
            </a:r>
            <a:endParaRPr lang="en-US" dirty="0"/>
          </a:p>
        </p:txBody>
      </p:sp>
    </p:spTree>
    <p:extLst>
      <p:ext uri="{BB962C8B-B14F-4D97-AF65-F5344CB8AC3E}">
        <p14:creationId xmlns:p14="http://schemas.microsoft.com/office/powerpoint/2010/main" val="329755646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2458" y="0"/>
            <a:ext cx="6835076" cy="307777"/>
          </a:xfrm>
          <a:prstGeom prst="rect">
            <a:avLst/>
          </a:prstGeom>
          <a:noFill/>
        </p:spPr>
        <p:txBody>
          <a:bodyPr wrap="none" rtlCol="0">
            <a:spAutoFit/>
          </a:bodyPr>
          <a:lstStyle/>
          <a:p>
            <a:r>
              <a:rPr lang="en-US" sz="1400" dirty="0" smtClean="0"/>
              <a:t>NA Measured vs Calculated. Assume Phase delay 450/(1MHz*360) = 1.25us.      </a:t>
            </a:r>
            <a:r>
              <a:rPr lang="en-US" sz="1400" smtClean="0"/>
              <a:t>12/22/2016</a:t>
            </a:r>
            <a:endParaRPr lang="en-US" sz="14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5430096"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349272"/>
            <a:ext cx="1076770" cy="369332"/>
          </a:xfrm>
          <a:prstGeom prst="rect">
            <a:avLst/>
          </a:prstGeom>
          <a:noFill/>
        </p:spPr>
        <p:txBody>
          <a:bodyPr wrap="none" rtlCol="0">
            <a:spAutoFit/>
          </a:bodyPr>
          <a:lstStyle/>
          <a:p>
            <a:r>
              <a:rPr lang="en-US" dirty="0" smtClean="0"/>
              <a:t>Sweep </a:t>
            </a:r>
            <a:r>
              <a:rPr lang="en-US" dirty="0" err="1" smtClean="0"/>
              <a:t>ki</a:t>
            </a:r>
            <a:r>
              <a:rPr lang="en-US" dirty="0" smtClean="0"/>
              <a:t>:</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2729594788"/>
              </p:ext>
            </p:extLst>
          </p:nvPr>
        </p:nvGraphicFramePr>
        <p:xfrm>
          <a:off x="5562600" y="533938"/>
          <a:ext cx="3452813" cy="540067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219200" y="5486400"/>
            <a:ext cx="1451038" cy="369332"/>
          </a:xfrm>
          <a:prstGeom prst="rect">
            <a:avLst/>
          </a:prstGeom>
          <a:noFill/>
        </p:spPr>
        <p:txBody>
          <a:bodyPr wrap="none" rtlCol="0">
            <a:spAutoFit/>
          </a:bodyPr>
          <a:lstStyle/>
          <a:p>
            <a:r>
              <a:rPr lang="en-US" dirty="0" smtClean="0"/>
              <a:t>Measured data</a:t>
            </a:r>
            <a:endParaRPr lang="en-US" dirty="0"/>
          </a:p>
        </p:txBody>
      </p:sp>
      <p:sp>
        <p:nvSpPr>
          <p:cNvPr id="3" name="TextBox 2"/>
          <p:cNvSpPr txBox="1"/>
          <p:nvPr/>
        </p:nvSpPr>
        <p:spPr>
          <a:xfrm>
            <a:off x="6553200" y="5334000"/>
            <a:ext cx="753732" cy="369332"/>
          </a:xfrm>
          <a:prstGeom prst="rect">
            <a:avLst/>
          </a:prstGeom>
          <a:noFill/>
        </p:spPr>
        <p:txBody>
          <a:bodyPr wrap="none" rtlCol="0">
            <a:spAutoFit/>
          </a:bodyPr>
          <a:lstStyle/>
          <a:p>
            <a:r>
              <a:rPr lang="en-US" dirty="0" smtClean="0"/>
              <a:t>Model </a:t>
            </a:r>
            <a:endParaRPr lang="en-US" dirty="0"/>
          </a:p>
        </p:txBody>
      </p:sp>
    </p:spTree>
    <p:extLst>
      <p:ext uri="{BB962C8B-B14F-4D97-AF65-F5344CB8AC3E}">
        <p14:creationId xmlns:p14="http://schemas.microsoft.com/office/powerpoint/2010/main" val="48378297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dirty="0">
              <a:solidFill>
                <a:srgbClr val="000000"/>
              </a:solidFill>
            </a:endParaRPr>
          </a:p>
        </p:txBody>
      </p:sp>
      <p:sp>
        <p:nvSpPr>
          <p:cNvPr id="3074" name="Rectangle 2"/>
          <p:cNvSpPr>
            <a:spLocks noGrp="1" noChangeArrowheads="1"/>
          </p:cNvSpPr>
          <p:nvPr>
            <p:ph type="title"/>
          </p:nvPr>
        </p:nvSpPr>
        <p:spPr>
          <a:xfrm>
            <a:off x="228600" y="228600"/>
            <a:ext cx="8686800" cy="762000"/>
          </a:xfrm>
        </p:spPr>
        <p:txBody>
          <a:bodyPr/>
          <a:lstStyle/>
          <a:p>
            <a:r>
              <a:rPr lang="en-US" altLang="en-US" sz="3200" dirty="0"/>
              <a:t>RF </a:t>
            </a:r>
            <a:r>
              <a:rPr lang="en-US" altLang="en-US" sz="3200" dirty="0" smtClean="0"/>
              <a:t>System </a:t>
            </a:r>
            <a:r>
              <a:rPr lang="en-US" altLang="en-US" sz="3200" dirty="0"/>
              <a:t>Parameters for </a:t>
            </a:r>
            <a:r>
              <a:rPr lang="en-US" altLang="en-US" sz="3200" dirty="0" smtClean="0"/>
              <a:t>Robinson Beam </a:t>
            </a:r>
            <a:r>
              <a:rPr lang="en-US" altLang="en-US" sz="3200" dirty="0"/>
              <a:t>S</a:t>
            </a:r>
            <a:r>
              <a:rPr lang="en-US" altLang="en-US" sz="3200" dirty="0" smtClean="0"/>
              <a:t>tability </a:t>
            </a:r>
            <a:endParaRPr lang="en-US" altLang="en-US" sz="3200" dirty="0"/>
          </a:p>
        </p:txBody>
      </p:sp>
      <p:graphicFrame>
        <p:nvGraphicFramePr>
          <p:cNvPr id="3075" name="Object 3"/>
          <p:cNvGraphicFramePr>
            <a:graphicFrameLocks noGrp="1" noChangeAspect="1"/>
          </p:cNvGraphicFramePr>
          <p:nvPr>
            <p:ph sz="half" idx="1"/>
          </p:nvPr>
        </p:nvGraphicFramePr>
        <p:xfrm>
          <a:off x="922338" y="3698875"/>
          <a:ext cx="2901950" cy="906463"/>
        </p:xfrm>
        <a:graphic>
          <a:graphicData uri="http://schemas.openxmlformats.org/presentationml/2006/ole">
            <mc:AlternateContent xmlns:mc="http://schemas.openxmlformats.org/markup-compatibility/2006">
              <mc:Choice xmlns:v="urn:schemas-microsoft-com:vml" Requires="v">
                <p:oleObj spid="_x0000_s2088" name="Equation" r:id="rId3" imgW="1384200" imgH="431640" progId="Equation.3">
                  <p:embed/>
                </p:oleObj>
              </mc:Choice>
              <mc:Fallback>
                <p:oleObj name="Equation" r:id="rId3" imgW="138420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38" y="3698875"/>
                        <a:ext cx="2901950" cy="90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6" name="Text Box 4"/>
          <p:cNvSpPr txBox="1">
            <a:spLocks noChangeArrowheads="1"/>
          </p:cNvSpPr>
          <p:nvPr/>
        </p:nvSpPr>
        <p:spPr bwMode="auto">
          <a:xfrm>
            <a:off x="473075" y="1185863"/>
            <a:ext cx="8121650" cy="363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lnSpc>
                <a:spcPct val="90000"/>
              </a:lnSpc>
              <a:spcBef>
                <a:spcPct val="50000"/>
              </a:spcBef>
              <a:spcAft>
                <a:spcPct val="0"/>
              </a:spcAft>
              <a:buClr>
                <a:srgbClr val="FF0000"/>
              </a:buClr>
              <a:buSzPct val="135000"/>
            </a:pPr>
            <a:r>
              <a:rPr lang="en-US" altLang="en-US" sz="2000">
                <a:solidFill>
                  <a:srgbClr val="000000"/>
                </a:solidFill>
                <a:latin typeface="Arial" charset="0"/>
              </a:rPr>
              <a:t>The stability criteria for heavily beam loaded systems can be written as</a:t>
            </a:r>
          </a:p>
        </p:txBody>
      </p:sp>
      <p:graphicFrame>
        <p:nvGraphicFramePr>
          <p:cNvPr id="3077" name="Object 5"/>
          <p:cNvGraphicFramePr>
            <a:graphicFrameLocks noGrp="1" noChangeAspect="1"/>
          </p:cNvGraphicFramePr>
          <p:nvPr>
            <p:ph sz="half" idx="2"/>
          </p:nvPr>
        </p:nvGraphicFramePr>
        <p:xfrm>
          <a:off x="519113" y="1716088"/>
          <a:ext cx="3651250" cy="1027112"/>
        </p:xfrm>
        <a:graphic>
          <a:graphicData uri="http://schemas.openxmlformats.org/presentationml/2006/ole">
            <mc:AlternateContent xmlns:mc="http://schemas.openxmlformats.org/markup-compatibility/2006">
              <mc:Choice xmlns:v="urn:schemas-microsoft-com:vml" Requires="v">
                <p:oleObj spid="_x0000_s2089" name="Equation" r:id="rId5" imgW="1625400" imgH="457200" progId="Equation.3">
                  <p:embed/>
                </p:oleObj>
              </mc:Choice>
              <mc:Fallback>
                <p:oleObj name="Equation" r:id="rId5" imgW="16254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3" y="1716088"/>
                        <a:ext cx="3651250" cy="102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8" name="Text Box 6"/>
          <p:cNvSpPr txBox="1">
            <a:spLocks noChangeArrowheads="1"/>
          </p:cNvSpPr>
          <p:nvPr/>
        </p:nvSpPr>
        <p:spPr bwMode="auto">
          <a:xfrm>
            <a:off x="4694238" y="1597025"/>
            <a:ext cx="4100512" cy="1438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fontAlgn="base" hangingPunct="0">
              <a:lnSpc>
                <a:spcPct val="90000"/>
              </a:lnSpc>
              <a:spcBef>
                <a:spcPct val="50000"/>
              </a:spcBef>
              <a:spcAft>
                <a:spcPct val="0"/>
              </a:spcAft>
              <a:buClr>
                <a:srgbClr val="FF0000"/>
              </a:buClr>
              <a:buSzPct val="135000"/>
            </a:pPr>
            <a:r>
              <a:rPr lang="en-US" altLang="en-US" dirty="0">
                <a:solidFill>
                  <a:srgbClr val="000000"/>
                </a:solidFill>
                <a:latin typeface="Arial" charset="0"/>
              </a:rPr>
              <a:t>The beam is marginally stable since to match to a heavily beam loaded cavity</a:t>
            </a:r>
          </a:p>
          <a:p>
            <a:pPr eaLnBrk="0" fontAlgn="base" hangingPunct="0">
              <a:lnSpc>
                <a:spcPct val="90000"/>
              </a:lnSpc>
              <a:spcBef>
                <a:spcPct val="50000"/>
              </a:spcBef>
              <a:spcAft>
                <a:spcPct val="0"/>
              </a:spcAft>
              <a:buClr>
                <a:srgbClr val="FF0000"/>
              </a:buClr>
              <a:buSzPct val="135000"/>
            </a:pPr>
            <a:r>
              <a:rPr lang="en-US" altLang="en-US" dirty="0">
                <a:solidFill>
                  <a:srgbClr val="000000"/>
                </a:solidFill>
                <a:latin typeface="Arial" charset="0"/>
              </a:rPr>
              <a:t> </a:t>
            </a:r>
            <a:r>
              <a:rPr lang="el-GR" altLang="en-US" dirty="0">
                <a:solidFill>
                  <a:srgbClr val="000000"/>
                </a:solidFill>
                <a:latin typeface="Arial" charset="0"/>
                <a:cs typeface="Arial" charset="0"/>
              </a:rPr>
              <a:t>β</a:t>
            </a:r>
            <a:r>
              <a:rPr lang="en-US" altLang="en-US" dirty="0">
                <a:solidFill>
                  <a:srgbClr val="000000"/>
                </a:solidFill>
                <a:latin typeface="Arial" charset="0"/>
                <a:cs typeface="Arial" charset="0"/>
              </a:rPr>
              <a:t> ~ </a:t>
            </a:r>
            <a:r>
              <a:rPr lang="en-US" altLang="en-US" dirty="0" err="1">
                <a:solidFill>
                  <a:srgbClr val="000000"/>
                </a:solidFill>
                <a:latin typeface="Arial" charset="0"/>
                <a:cs typeface="Arial" charset="0"/>
              </a:rPr>
              <a:t>P</a:t>
            </a:r>
            <a:r>
              <a:rPr lang="en-US" altLang="en-US" baseline="-25000" dirty="0" err="1">
                <a:solidFill>
                  <a:srgbClr val="000000"/>
                </a:solidFill>
                <a:latin typeface="Arial" charset="0"/>
                <a:cs typeface="Arial" charset="0"/>
              </a:rPr>
              <a:t>beam</a:t>
            </a:r>
            <a:r>
              <a:rPr lang="en-US" altLang="en-US" dirty="0">
                <a:solidFill>
                  <a:srgbClr val="000000"/>
                </a:solidFill>
                <a:latin typeface="Arial" charset="0"/>
                <a:cs typeface="Arial" charset="0"/>
              </a:rPr>
              <a:t>/</a:t>
            </a:r>
            <a:r>
              <a:rPr lang="en-US" altLang="en-US" dirty="0" err="1">
                <a:solidFill>
                  <a:srgbClr val="000000"/>
                </a:solidFill>
                <a:latin typeface="Arial" charset="0"/>
                <a:cs typeface="Arial" charset="0"/>
              </a:rPr>
              <a:t>P</a:t>
            </a:r>
            <a:r>
              <a:rPr lang="en-US" altLang="en-US" baseline="-25000" dirty="0" err="1">
                <a:solidFill>
                  <a:srgbClr val="000000"/>
                </a:solidFill>
                <a:latin typeface="Arial" charset="0"/>
                <a:cs typeface="Arial" charset="0"/>
              </a:rPr>
              <a:t>cav</a:t>
            </a:r>
            <a:r>
              <a:rPr lang="en-US" altLang="en-US" dirty="0">
                <a:solidFill>
                  <a:srgbClr val="000000"/>
                </a:solidFill>
                <a:latin typeface="Arial" charset="0"/>
                <a:cs typeface="Arial" charset="0"/>
              </a:rPr>
              <a:t> and </a:t>
            </a:r>
            <a:r>
              <a:rPr lang="en-US" altLang="en-US" dirty="0" smtClean="0">
                <a:solidFill>
                  <a:srgbClr val="000000"/>
                </a:solidFill>
                <a:latin typeface="Arial" charset="0"/>
                <a:cs typeface="Arial" charset="0"/>
              </a:rPr>
              <a:t>-</a:t>
            </a:r>
            <a:r>
              <a:rPr lang="en-US" altLang="en-US" sz="2000" b="1" dirty="0" smtClean="0">
                <a:solidFill>
                  <a:srgbClr val="000000"/>
                </a:solidFill>
                <a:latin typeface="Arial" charset="0"/>
                <a:cs typeface="Arial" charset="0"/>
                <a:sym typeface="Symbol" pitchFamily="18" charset="2"/>
              </a:rPr>
              <a:t> </a:t>
            </a:r>
            <a:r>
              <a:rPr lang="en-US" altLang="en-US" sz="2000" b="1" dirty="0">
                <a:solidFill>
                  <a:srgbClr val="000000"/>
                </a:solidFill>
                <a:latin typeface="Arial" charset="0"/>
                <a:cs typeface="Arial" charset="0"/>
                <a:sym typeface="Symbol" pitchFamily="18" charset="2"/>
              </a:rPr>
              <a:t>~ </a:t>
            </a:r>
            <a:r>
              <a:rPr lang="en-US" altLang="en-US" sz="2000" b="1" baseline="-25000" dirty="0">
                <a:solidFill>
                  <a:srgbClr val="000000"/>
                </a:solidFill>
                <a:latin typeface="Arial" charset="0"/>
                <a:cs typeface="Arial" charset="0"/>
                <a:sym typeface="Symbol" pitchFamily="18" charset="2"/>
              </a:rPr>
              <a:t>s</a:t>
            </a:r>
            <a:r>
              <a:rPr lang="en-US" altLang="en-US" dirty="0">
                <a:solidFill>
                  <a:srgbClr val="000000"/>
                </a:solidFill>
                <a:latin typeface="Arial" charset="0"/>
                <a:cs typeface="Arial" charset="0"/>
                <a:sym typeface="Symbol" pitchFamily="18" charset="2"/>
              </a:rPr>
              <a:t> although </a:t>
            </a:r>
          </a:p>
          <a:p>
            <a:pPr eaLnBrk="0" fontAlgn="base" hangingPunct="0">
              <a:lnSpc>
                <a:spcPct val="90000"/>
              </a:lnSpc>
              <a:spcBef>
                <a:spcPct val="50000"/>
              </a:spcBef>
              <a:spcAft>
                <a:spcPct val="0"/>
              </a:spcAft>
              <a:buClr>
                <a:srgbClr val="FF0000"/>
              </a:buClr>
              <a:buSzPct val="135000"/>
            </a:pPr>
            <a:r>
              <a:rPr lang="en-US" altLang="en-US" sz="2000" dirty="0">
                <a:solidFill>
                  <a:srgbClr val="000000"/>
                </a:solidFill>
                <a:latin typeface="Arial" charset="0"/>
                <a:cs typeface="Arial" charset="0"/>
                <a:sym typeface="Symbol" pitchFamily="18" charset="2"/>
              </a:rPr>
              <a:t>-</a:t>
            </a:r>
            <a:r>
              <a:rPr lang="en-US" altLang="en-US" sz="2000" b="1" dirty="0">
                <a:solidFill>
                  <a:srgbClr val="000000"/>
                </a:solidFill>
                <a:latin typeface="Arial" charset="0"/>
                <a:sym typeface="Symbol" pitchFamily="18" charset="2"/>
              </a:rPr>
              <a:t>/</a:t>
            </a:r>
            <a:r>
              <a:rPr lang="en-US" altLang="en-US" sz="2000" b="1" baseline="-25000" dirty="0">
                <a:solidFill>
                  <a:srgbClr val="000000"/>
                </a:solidFill>
                <a:latin typeface="Arial" charset="0"/>
                <a:sym typeface="Symbol" pitchFamily="18" charset="2"/>
              </a:rPr>
              <a:t>s</a:t>
            </a:r>
            <a:r>
              <a:rPr lang="en-US" altLang="en-US" sz="2000" dirty="0">
                <a:solidFill>
                  <a:srgbClr val="000000"/>
                </a:solidFill>
                <a:latin typeface="Arial" charset="0"/>
                <a:sym typeface="Symbol" pitchFamily="18" charset="2"/>
              </a:rPr>
              <a:t> &lt;1 by small amount</a:t>
            </a:r>
          </a:p>
        </p:txBody>
      </p:sp>
      <p:sp>
        <p:nvSpPr>
          <p:cNvPr id="3079" name="Text Box 7"/>
          <p:cNvSpPr txBox="1">
            <a:spLocks noChangeArrowheads="1"/>
          </p:cNvSpPr>
          <p:nvPr/>
        </p:nvSpPr>
        <p:spPr bwMode="auto">
          <a:xfrm>
            <a:off x="184150" y="2959100"/>
            <a:ext cx="8583613" cy="1003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fontAlgn="base" hangingPunct="0">
              <a:spcBef>
                <a:spcPct val="70000"/>
              </a:spcBef>
              <a:spcAft>
                <a:spcPct val="0"/>
              </a:spcAft>
              <a:buClr>
                <a:srgbClr val="FF0000"/>
              </a:buClr>
              <a:buSzPct val="135000"/>
            </a:pPr>
            <a:r>
              <a:rPr lang="en-US" altLang="en-US" sz="2000" dirty="0">
                <a:solidFill>
                  <a:srgbClr val="000000"/>
                </a:solidFill>
                <a:latin typeface="Arial" charset="0"/>
              </a:rPr>
              <a:t>We can increase the stability margin by detuning the cavity by some angle </a:t>
            </a:r>
            <a:r>
              <a:rPr lang="en-US" altLang="en-US" sz="2000" dirty="0">
                <a:solidFill>
                  <a:srgbClr val="000000"/>
                </a:solidFill>
                <a:latin typeface="Arial" charset="0"/>
                <a:sym typeface="Symbol" pitchFamily="18" charset="2"/>
              </a:rPr>
              <a:t> (</a:t>
            </a:r>
            <a:r>
              <a:rPr lang="en-US" altLang="en-US" sz="2000" dirty="0" err="1">
                <a:solidFill>
                  <a:srgbClr val="000000"/>
                </a:solidFill>
                <a:latin typeface="Arial" charset="0"/>
                <a:sym typeface="Symbol" pitchFamily="18" charset="2"/>
              </a:rPr>
              <a:t>o</a:t>
            </a:r>
            <a:r>
              <a:rPr lang="en-US" altLang="en-US" sz="2000" dirty="0" err="1">
                <a:solidFill>
                  <a:srgbClr val="000000"/>
                </a:solidFill>
                <a:latin typeface="Symath" pitchFamily="2" charset="0"/>
                <a:cs typeface="Symath" pitchFamily="2" charset="0"/>
                <a:sym typeface="Symbol" pitchFamily="18" charset="2"/>
              </a:rPr>
              <a:t>OO</a:t>
            </a:r>
            <a:r>
              <a:rPr lang="en-US" altLang="en-US" sz="2000" baseline="-25000" dirty="0" err="1">
                <a:solidFill>
                  <a:srgbClr val="000000"/>
                </a:solidFill>
                <a:latin typeface="Times New Roman" pitchFamily="18" charset="0"/>
                <a:cs typeface="Symath" pitchFamily="2" charset="0"/>
                <a:sym typeface="Symbol" pitchFamily="18" charset="2"/>
              </a:rPr>
              <a:t>s</a:t>
            </a:r>
            <a:r>
              <a:rPr lang="en-US" altLang="en-US" sz="2000" dirty="0">
                <a:solidFill>
                  <a:srgbClr val="000000"/>
                </a:solidFill>
                <a:latin typeface="Times New Roman" pitchFamily="18" charset="0"/>
                <a:cs typeface="Symath" pitchFamily="2" charset="0"/>
                <a:sym typeface="Symbol" pitchFamily="18" charset="2"/>
              </a:rPr>
              <a:t>) </a:t>
            </a:r>
            <a:r>
              <a:rPr lang="en-US" altLang="en-US" sz="2000" dirty="0">
                <a:solidFill>
                  <a:srgbClr val="000000"/>
                </a:solidFill>
                <a:latin typeface="Arial" charset="0"/>
                <a:cs typeface="Symath" pitchFamily="2" charset="0"/>
                <a:sym typeface="Symbol" pitchFamily="18" charset="2"/>
              </a:rPr>
              <a:t>at the cost of some reflected power, then we obtain a current limit </a:t>
            </a:r>
          </a:p>
        </p:txBody>
      </p:sp>
      <p:sp>
        <p:nvSpPr>
          <p:cNvPr id="3080" name="Text Box 8"/>
          <p:cNvSpPr txBox="1">
            <a:spLocks noChangeArrowheads="1"/>
          </p:cNvSpPr>
          <p:nvPr/>
        </p:nvSpPr>
        <p:spPr bwMode="auto">
          <a:xfrm>
            <a:off x="73025" y="5064125"/>
            <a:ext cx="9070975" cy="11080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fontAlgn="base" hangingPunct="0">
              <a:lnSpc>
                <a:spcPct val="90000"/>
              </a:lnSpc>
              <a:spcBef>
                <a:spcPct val="50000"/>
              </a:spcBef>
              <a:spcAft>
                <a:spcPct val="0"/>
              </a:spcAft>
              <a:buClr>
                <a:srgbClr val="FF0000"/>
              </a:buClr>
              <a:buSzPct val="135000"/>
            </a:pPr>
            <a:r>
              <a:rPr lang="en-US" altLang="en-US" dirty="0">
                <a:solidFill>
                  <a:srgbClr val="000000"/>
                </a:solidFill>
                <a:latin typeface="Arial" charset="0"/>
              </a:rPr>
              <a:t>Alternatively, we can manipulate the impedance R</a:t>
            </a:r>
            <a:r>
              <a:rPr lang="en-US" altLang="en-US" baseline="-25000" dirty="0">
                <a:solidFill>
                  <a:srgbClr val="000000"/>
                </a:solidFill>
                <a:latin typeface="Arial" charset="0"/>
              </a:rPr>
              <a:t>a</a:t>
            </a:r>
            <a:r>
              <a:rPr lang="en-US" altLang="en-US" dirty="0">
                <a:solidFill>
                  <a:srgbClr val="000000"/>
                </a:solidFill>
                <a:latin typeface="Arial" charset="0"/>
              </a:rPr>
              <a:t> with feedback.  Feedback is the </a:t>
            </a:r>
          </a:p>
          <a:p>
            <a:pPr eaLnBrk="0" fontAlgn="base" hangingPunct="0">
              <a:lnSpc>
                <a:spcPct val="90000"/>
              </a:lnSpc>
              <a:spcBef>
                <a:spcPct val="50000"/>
              </a:spcBef>
              <a:spcAft>
                <a:spcPct val="0"/>
              </a:spcAft>
              <a:buClr>
                <a:srgbClr val="FF0000"/>
              </a:buClr>
              <a:buSzPct val="135000"/>
            </a:pPr>
            <a:r>
              <a:rPr lang="en-US" altLang="en-US" dirty="0">
                <a:solidFill>
                  <a:srgbClr val="000000"/>
                </a:solidFill>
                <a:latin typeface="Arial" charset="0"/>
              </a:rPr>
              <a:t>primary choice for obtaining stability, since there is no additional power required.</a:t>
            </a:r>
          </a:p>
          <a:p>
            <a:pPr eaLnBrk="0" fontAlgn="base" hangingPunct="0">
              <a:lnSpc>
                <a:spcPct val="90000"/>
              </a:lnSpc>
              <a:spcBef>
                <a:spcPct val="50000"/>
              </a:spcBef>
              <a:spcAft>
                <a:spcPct val="0"/>
              </a:spcAft>
              <a:buClr>
                <a:srgbClr val="FF0000"/>
              </a:buClr>
              <a:buSzPct val="135000"/>
            </a:pPr>
            <a:r>
              <a:rPr lang="en-US" altLang="en-US" dirty="0">
                <a:solidFill>
                  <a:srgbClr val="000000"/>
                </a:solidFill>
                <a:latin typeface="Arial" charset="0"/>
              </a:rPr>
              <a:t>We retain each of these options, plus feedback around the beam/RF system for NSLS-II</a:t>
            </a:r>
          </a:p>
        </p:txBody>
      </p:sp>
      <p:sp>
        <p:nvSpPr>
          <p:cNvPr id="3081" name="Text Box 9"/>
          <p:cNvSpPr txBox="1">
            <a:spLocks noChangeArrowheads="1"/>
          </p:cNvSpPr>
          <p:nvPr/>
        </p:nvSpPr>
        <p:spPr bwMode="auto">
          <a:xfrm>
            <a:off x="4343400" y="3662806"/>
            <a:ext cx="4556125" cy="15240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eaLnBrk="0" fontAlgn="base" hangingPunct="0">
              <a:lnSpc>
                <a:spcPct val="90000"/>
              </a:lnSpc>
              <a:spcBef>
                <a:spcPct val="50000"/>
              </a:spcBef>
              <a:spcAft>
                <a:spcPct val="0"/>
              </a:spcAft>
              <a:buClr>
                <a:srgbClr val="FF0000"/>
              </a:buClr>
              <a:buSzPct val="135000"/>
            </a:pPr>
            <a:r>
              <a:rPr lang="en-US" altLang="en-US" dirty="0">
                <a:solidFill>
                  <a:srgbClr val="000000"/>
                </a:solidFill>
                <a:latin typeface="Arial" charset="0"/>
              </a:rPr>
              <a:t>Where </a:t>
            </a:r>
            <a:r>
              <a:rPr lang="en-US" altLang="en-US" dirty="0">
                <a:solidFill>
                  <a:srgbClr val="000000"/>
                </a:solidFill>
                <a:latin typeface="Arial" charset="0"/>
                <a:sym typeface="Symbol" pitchFamily="18" charset="2"/>
              </a:rPr>
              <a:t> = -</a:t>
            </a:r>
            <a:r>
              <a:rPr lang="en-US" altLang="en-US" baseline="-25000" dirty="0">
                <a:solidFill>
                  <a:srgbClr val="000000"/>
                </a:solidFill>
                <a:latin typeface="Arial" charset="0"/>
                <a:sym typeface="Symbol" pitchFamily="18" charset="2"/>
              </a:rPr>
              <a:t>s</a:t>
            </a:r>
            <a:r>
              <a:rPr lang="en-US" altLang="en-US" dirty="0">
                <a:solidFill>
                  <a:srgbClr val="000000"/>
                </a:solidFill>
                <a:latin typeface="Arial" charset="0"/>
                <a:sym typeface="Symbol" pitchFamily="18" charset="2"/>
              </a:rPr>
              <a:t>+</a:t>
            </a:r>
            <a:r>
              <a:rPr lang="en-US" altLang="en-US" dirty="0" smtClean="0">
                <a:solidFill>
                  <a:srgbClr val="000000"/>
                </a:solidFill>
                <a:latin typeface="Arial" charset="0"/>
                <a:sym typeface="Symbol" pitchFamily="18" charset="2"/>
              </a:rPr>
              <a:t>     </a:t>
            </a:r>
          </a:p>
          <a:p>
            <a:pPr eaLnBrk="0" fontAlgn="base" hangingPunct="0">
              <a:lnSpc>
                <a:spcPct val="90000"/>
              </a:lnSpc>
              <a:spcBef>
                <a:spcPct val="50000"/>
              </a:spcBef>
              <a:spcAft>
                <a:spcPct val="0"/>
              </a:spcAft>
              <a:buClr>
                <a:srgbClr val="FF0000"/>
              </a:buClr>
              <a:buSzPct val="135000"/>
            </a:pPr>
            <a:r>
              <a:rPr lang="en-US" altLang="en-US" sz="1600" dirty="0" smtClean="0">
                <a:solidFill>
                  <a:srgbClr val="000000"/>
                </a:solidFill>
                <a:latin typeface="Arial" charset="0"/>
              </a:rPr>
              <a:t>For </a:t>
            </a:r>
            <a:r>
              <a:rPr lang="en-US" altLang="en-US" sz="1600" dirty="0">
                <a:solidFill>
                  <a:srgbClr val="000000"/>
                </a:solidFill>
                <a:latin typeface="Arial" charset="0"/>
                <a:sym typeface="Symbol" pitchFamily="18" charset="2"/>
              </a:rPr>
              <a:t> = 0, I</a:t>
            </a:r>
            <a:r>
              <a:rPr lang="en-US" altLang="en-US" sz="1600" baseline="-25000" dirty="0">
                <a:solidFill>
                  <a:srgbClr val="000000"/>
                </a:solidFill>
                <a:latin typeface="Arial" charset="0"/>
                <a:sym typeface="Symbol" pitchFamily="18" charset="2"/>
              </a:rPr>
              <a:t>0</a:t>
            </a:r>
            <a:r>
              <a:rPr lang="en-US" altLang="en-US" sz="1600" dirty="0">
                <a:solidFill>
                  <a:srgbClr val="000000"/>
                </a:solidFill>
                <a:latin typeface="Arial" charset="0"/>
                <a:sym typeface="Symbol" pitchFamily="18" charset="2"/>
              </a:rPr>
              <a:t> = 501.3 </a:t>
            </a:r>
            <a:r>
              <a:rPr lang="en-US" altLang="en-US" sz="1600" dirty="0" smtClean="0">
                <a:solidFill>
                  <a:srgbClr val="000000"/>
                </a:solidFill>
                <a:latin typeface="Arial" charset="0"/>
                <a:sym typeface="Symbol" pitchFamily="18" charset="2"/>
              </a:rPr>
              <a:t>mA    (Full Buildout)</a:t>
            </a:r>
          </a:p>
          <a:p>
            <a:pPr eaLnBrk="0" fontAlgn="base" hangingPunct="0">
              <a:lnSpc>
                <a:spcPct val="90000"/>
              </a:lnSpc>
              <a:spcBef>
                <a:spcPct val="50000"/>
              </a:spcBef>
              <a:spcAft>
                <a:spcPct val="0"/>
              </a:spcAft>
              <a:buClr>
                <a:srgbClr val="FF0000"/>
              </a:buClr>
              <a:buSzPct val="135000"/>
            </a:pPr>
            <a:r>
              <a:rPr lang="en-US" altLang="en-US" sz="1600" dirty="0">
                <a:solidFill>
                  <a:srgbClr val="000000"/>
                </a:solidFill>
                <a:latin typeface="Arial" charset="0"/>
              </a:rPr>
              <a:t>For </a:t>
            </a:r>
            <a:r>
              <a:rPr lang="en-US" altLang="en-US" sz="1600" dirty="0">
                <a:solidFill>
                  <a:srgbClr val="000000"/>
                </a:solidFill>
                <a:latin typeface="Arial" charset="0"/>
                <a:sym typeface="Symbol" pitchFamily="18" charset="2"/>
              </a:rPr>
              <a:t> = </a:t>
            </a:r>
            <a:r>
              <a:rPr lang="en-US" altLang="en-US" sz="1600" dirty="0" smtClean="0">
                <a:solidFill>
                  <a:srgbClr val="000000"/>
                </a:solidFill>
                <a:latin typeface="Arial" charset="0"/>
                <a:sym typeface="Symbol" pitchFamily="18" charset="2"/>
              </a:rPr>
              <a:t>5 degrees, </a:t>
            </a:r>
            <a:r>
              <a:rPr lang="en-US" altLang="en-US" sz="1600" dirty="0">
                <a:solidFill>
                  <a:srgbClr val="000000"/>
                </a:solidFill>
                <a:latin typeface="Arial" charset="0"/>
                <a:sym typeface="Symbol" pitchFamily="18" charset="2"/>
              </a:rPr>
              <a:t>I</a:t>
            </a:r>
            <a:r>
              <a:rPr lang="en-US" altLang="en-US" sz="1600" baseline="-25000" dirty="0">
                <a:solidFill>
                  <a:srgbClr val="000000"/>
                </a:solidFill>
                <a:latin typeface="Arial" charset="0"/>
                <a:sym typeface="Symbol" pitchFamily="18" charset="2"/>
              </a:rPr>
              <a:t>0</a:t>
            </a:r>
            <a:r>
              <a:rPr lang="en-US" altLang="en-US" sz="1600" dirty="0">
                <a:solidFill>
                  <a:srgbClr val="000000"/>
                </a:solidFill>
                <a:latin typeface="Arial" charset="0"/>
                <a:sym typeface="Symbol" pitchFamily="18" charset="2"/>
              </a:rPr>
              <a:t> = </a:t>
            </a:r>
            <a:r>
              <a:rPr lang="en-US" altLang="en-US" sz="1600" dirty="0" smtClean="0">
                <a:solidFill>
                  <a:srgbClr val="000000"/>
                </a:solidFill>
                <a:latin typeface="Arial" charset="0"/>
                <a:sym typeface="Symbol" pitchFamily="18" charset="2"/>
              </a:rPr>
              <a:t>630 </a:t>
            </a:r>
            <a:r>
              <a:rPr lang="en-US" altLang="en-US" sz="1600" dirty="0">
                <a:solidFill>
                  <a:srgbClr val="000000"/>
                </a:solidFill>
                <a:latin typeface="Arial" charset="0"/>
                <a:sym typeface="Symbol" pitchFamily="18" charset="2"/>
              </a:rPr>
              <a:t>mA </a:t>
            </a:r>
            <a:endParaRPr lang="en-US" altLang="en-US" sz="1200" dirty="0" smtClean="0">
              <a:solidFill>
                <a:srgbClr val="000000"/>
              </a:solidFill>
              <a:latin typeface="Arial" charset="0"/>
              <a:sym typeface="Symbol" pitchFamily="18" charset="2"/>
            </a:endParaRPr>
          </a:p>
          <a:p>
            <a:pPr eaLnBrk="0" fontAlgn="base" hangingPunct="0">
              <a:lnSpc>
                <a:spcPct val="90000"/>
              </a:lnSpc>
              <a:spcBef>
                <a:spcPct val="50000"/>
              </a:spcBef>
              <a:spcAft>
                <a:spcPct val="0"/>
              </a:spcAft>
              <a:buClr>
                <a:srgbClr val="FF0000"/>
              </a:buClr>
              <a:buSzPct val="135000"/>
            </a:pPr>
            <a:r>
              <a:rPr lang="en-US" altLang="en-US" sz="1400" dirty="0" smtClean="0">
                <a:solidFill>
                  <a:srgbClr val="000000"/>
                </a:solidFill>
                <a:latin typeface="Arial" charset="0"/>
                <a:sym typeface="Symbol" pitchFamily="18" charset="2"/>
              </a:rPr>
              <a:t>If system is designed to be matched at full beam, small stability margin at that operating point!</a:t>
            </a:r>
            <a:endParaRPr lang="en-US" altLang="en-US" sz="1400" dirty="0">
              <a:solidFill>
                <a:srgbClr val="000000"/>
              </a:solidFill>
              <a:latin typeface="Arial" charset="0"/>
              <a:sym typeface="Symbol" pitchFamily="18" charset="2"/>
            </a:endParaRPr>
          </a:p>
        </p:txBody>
      </p:sp>
      <p:cxnSp>
        <p:nvCxnSpPr>
          <p:cNvPr id="3" name="Straight Arrow Connector 2"/>
          <p:cNvCxnSpPr/>
          <p:nvPr/>
        </p:nvCxnSpPr>
        <p:spPr bwMode="auto">
          <a:xfrm>
            <a:off x="6477000" y="4267200"/>
            <a:ext cx="914400" cy="914400"/>
          </a:xfrm>
          <a:prstGeom prst="straightConnector1">
            <a:avLst/>
          </a:prstGeom>
          <a:noFill/>
          <a:ln>
            <a:noFill/>
            <a:tailEnd type="arrow"/>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3970065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dirty="0">
              <a:solidFill>
                <a:srgbClr val="000000"/>
              </a:solidFill>
            </a:endParaRPr>
          </a:p>
        </p:txBody>
      </p:sp>
      <p:sp>
        <p:nvSpPr>
          <p:cNvPr id="79904" name="Rectangle 32"/>
          <p:cNvSpPr>
            <a:spLocks noGrp="1" noChangeArrowheads="1"/>
          </p:cNvSpPr>
          <p:nvPr>
            <p:ph type="title"/>
          </p:nvPr>
        </p:nvSpPr>
        <p:spPr/>
        <p:txBody>
          <a:bodyPr/>
          <a:lstStyle/>
          <a:p>
            <a:r>
              <a:rPr lang="en-US" altLang="en-US" dirty="0"/>
              <a:t>Summary of RF field Tolerances</a:t>
            </a:r>
          </a:p>
        </p:txBody>
      </p:sp>
      <p:graphicFrame>
        <p:nvGraphicFramePr>
          <p:cNvPr id="79918" name="Group 46"/>
          <p:cNvGraphicFramePr>
            <a:graphicFrameLocks noGrp="1"/>
          </p:cNvGraphicFramePr>
          <p:nvPr>
            <p:ph idx="1"/>
            <p:extLst>
              <p:ext uri="{D42A27DB-BD31-4B8C-83A1-F6EECF244321}">
                <p14:modId xmlns:p14="http://schemas.microsoft.com/office/powerpoint/2010/main" val="328546423"/>
              </p:ext>
            </p:extLst>
          </p:nvPr>
        </p:nvGraphicFramePr>
        <p:xfrm>
          <a:off x="533400" y="3024504"/>
          <a:ext cx="7848600" cy="3071496"/>
        </p:xfrm>
        <a:graphic>
          <a:graphicData uri="http://schemas.openxmlformats.org/drawingml/2006/table">
            <a:tbl>
              <a:tblPr/>
              <a:tblGrid>
                <a:gridCol w="2616200"/>
                <a:gridCol w="2616200"/>
                <a:gridCol w="2616200"/>
              </a:tblGrid>
              <a:tr h="579438">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endParaRPr kumimoji="0" lang="en-US" altLang="en-US" sz="2000" b="0" i="0" u="none" strike="noStrike" cap="none" normalizeH="0" baseline="0" dirty="0" smtClean="0">
                        <a:ln>
                          <a:noFill/>
                        </a:ln>
                        <a:solidFill>
                          <a:schemeClr val="tx1"/>
                        </a:solidFill>
                        <a:effectLst/>
                        <a:latin typeface="Arial Narrow" pitchFamily="34" charset="0"/>
                        <a:ea typeface="Osaka" charset="-128"/>
                      </a:endParaRP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dirty="0" smtClean="0">
                          <a:ln>
                            <a:noFill/>
                          </a:ln>
                          <a:solidFill>
                            <a:schemeClr val="tx1"/>
                          </a:solidFill>
                          <a:effectLst/>
                          <a:latin typeface="Arial Narrow" pitchFamily="34" charset="0"/>
                          <a:ea typeface="Osaka" charset="-128"/>
                        </a:rPr>
                        <a:t>Phase Jitter (</a:t>
                      </a:r>
                      <a:r>
                        <a:rPr kumimoji="0" lang="en-US" altLang="en-US" sz="2000" b="0" i="0" u="none" strike="noStrike" cap="none" normalizeH="0" baseline="0" dirty="0" smtClean="0">
                          <a:ln>
                            <a:noFill/>
                          </a:ln>
                          <a:solidFill>
                            <a:schemeClr val="tx1"/>
                          </a:solidFill>
                          <a:effectLst/>
                          <a:latin typeface="Arial Narrow" pitchFamily="34" charset="0"/>
                          <a:ea typeface="Osaka" charset="-128"/>
                          <a:sym typeface="Symbol" pitchFamily="18" charset="2"/>
                        </a:rPr>
                        <a:t>)</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dirty="0" smtClean="0">
                          <a:ln>
                            <a:noFill/>
                          </a:ln>
                          <a:solidFill>
                            <a:schemeClr val="tx1"/>
                          </a:solidFill>
                          <a:effectLst/>
                          <a:latin typeface="Arial Narrow" pitchFamily="34" charset="0"/>
                          <a:ea typeface="Osaka" charset="-128"/>
                        </a:rPr>
                        <a:t>Momentum jitter </a:t>
                      </a:r>
                      <a:r>
                        <a:rPr kumimoji="0" lang="en-US" altLang="en-US" sz="2000" b="0" i="0" u="none" strike="noStrike" cap="none" normalizeH="0" baseline="0" dirty="0" smtClean="0">
                          <a:ln>
                            <a:noFill/>
                          </a:ln>
                          <a:solidFill>
                            <a:schemeClr val="tx1"/>
                          </a:solidFill>
                          <a:effectLst/>
                          <a:latin typeface="Arial Narrow" pitchFamily="34" charset="0"/>
                          <a:ea typeface="Osaka" charset="-128"/>
                          <a:sym typeface="Symbol" pitchFamily="18" charset="2"/>
                        </a:rPr>
                        <a:t>p/p (%)</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smtClean="0">
                          <a:ln>
                            <a:noFill/>
                          </a:ln>
                          <a:solidFill>
                            <a:schemeClr val="tx1"/>
                          </a:solidFill>
                          <a:effectLst/>
                          <a:latin typeface="Arial Narrow" pitchFamily="34" charset="0"/>
                          <a:ea typeface="Osaka" charset="-128"/>
                        </a:rPr>
                        <a:t>Timing-dependent experiments</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smtClean="0">
                          <a:ln>
                            <a:noFill/>
                          </a:ln>
                          <a:solidFill>
                            <a:schemeClr val="tx1"/>
                          </a:solidFill>
                          <a:effectLst/>
                          <a:latin typeface="Arial Narrow" pitchFamily="34" charset="0"/>
                          <a:ea typeface="Osaka" charset="-128"/>
                        </a:rPr>
                        <a:t>0.1</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smtClean="0">
                          <a:ln>
                            <a:noFill/>
                          </a:ln>
                          <a:solidFill>
                            <a:schemeClr val="tx1"/>
                          </a:solidFill>
                          <a:effectLst/>
                          <a:latin typeface="Arial Narrow" pitchFamily="34" charset="0"/>
                          <a:ea typeface="Osaka" charset="-128"/>
                        </a:rPr>
                        <a:t>0.005</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smtClean="0">
                          <a:ln>
                            <a:noFill/>
                          </a:ln>
                          <a:solidFill>
                            <a:schemeClr val="tx1"/>
                          </a:solidFill>
                          <a:effectLst/>
                          <a:latin typeface="Arial Narrow" pitchFamily="34" charset="0"/>
                          <a:ea typeface="Osaka" charset="-128"/>
                        </a:rPr>
                        <a:t>Vertical divergence (from momentum jitter)</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smtClean="0">
                          <a:ln>
                            <a:noFill/>
                          </a:ln>
                          <a:solidFill>
                            <a:schemeClr val="tx1"/>
                          </a:solidFill>
                          <a:effectLst/>
                          <a:latin typeface="Arial Narrow" pitchFamily="34" charset="0"/>
                          <a:ea typeface="Osaka" charset="-128"/>
                        </a:rPr>
                        <a:t>1.2</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smtClean="0">
                          <a:ln>
                            <a:noFill/>
                          </a:ln>
                          <a:solidFill>
                            <a:schemeClr val="tx1"/>
                          </a:solidFill>
                          <a:effectLst/>
                          <a:latin typeface="Arial Narrow" pitchFamily="34" charset="0"/>
                          <a:ea typeface="Osaka" charset="-128"/>
                        </a:rPr>
                        <a:t>0.04</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smtClean="0">
                          <a:ln>
                            <a:noFill/>
                          </a:ln>
                          <a:solidFill>
                            <a:schemeClr val="tx1"/>
                          </a:solidFill>
                          <a:effectLst/>
                          <a:latin typeface="Arial Narrow" pitchFamily="34" charset="0"/>
                          <a:ea typeface="Osaka" charset="-128"/>
                        </a:rPr>
                        <a:t>10% increase in </a:t>
                      </a:r>
                      <a:r>
                        <a:rPr kumimoji="0" lang="en-US" altLang="en-US" sz="2000" b="0" i="0" u="none" strike="noStrike" cap="none" normalizeH="0" baseline="0" smtClean="0">
                          <a:ln>
                            <a:noFill/>
                          </a:ln>
                          <a:solidFill>
                            <a:schemeClr val="tx1"/>
                          </a:solidFill>
                          <a:effectLst/>
                          <a:latin typeface="Arial Narrow" pitchFamily="34" charset="0"/>
                          <a:ea typeface="Osaka" charset="-128"/>
                          <a:sym typeface="Symbol" pitchFamily="18" charset="2"/>
                        </a:rPr>
                        <a:t> due to filamentation</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smtClean="0">
                          <a:ln>
                            <a:noFill/>
                          </a:ln>
                          <a:solidFill>
                            <a:schemeClr val="tx1"/>
                          </a:solidFill>
                          <a:effectLst/>
                          <a:latin typeface="Arial Narrow" pitchFamily="34" charset="0"/>
                          <a:ea typeface="Osaka" charset="-128"/>
                        </a:rPr>
                        <a:t>1.8</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smtClean="0">
                          <a:ln>
                            <a:noFill/>
                          </a:ln>
                          <a:solidFill>
                            <a:schemeClr val="tx1"/>
                          </a:solidFill>
                          <a:effectLst/>
                          <a:latin typeface="Arial Narrow" pitchFamily="34" charset="0"/>
                          <a:ea typeface="Osaka" charset="-128"/>
                        </a:rPr>
                        <a:t>0.065</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smtClean="0">
                          <a:ln>
                            <a:noFill/>
                          </a:ln>
                          <a:solidFill>
                            <a:schemeClr val="tx1"/>
                          </a:solidFill>
                          <a:effectLst/>
                          <a:latin typeface="Arial Narrow" pitchFamily="34" charset="0"/>
                          <a:ea typeface="Osaka" charset="-128"/>
                        </a:rPr>
                        <a:t>Vertical centroid</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smtClean="0">
                          <a:ln>
                            <a:noFill/>
                          </a:ln>
                          <a:solidFill>
                            <a:schemeClr val="tx1"/>
                          </a:solidFill>
                          <a:effectLst/>
                          <a:latin typeface="Arial Narrow" pitchFamily="34" charset="0"/>
                          <a:ea typeface="Osaka" charset="-128"/>
                        </a:rPr>
                        <a:t>0.82</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Narrow" pitchFamily="34" charset="0"/>
                          <a:ea typeface="Osaka" charset="-128"/>
                        </a:defRPr>
                      </a:lvl1pPr>
                      <a:lvl2pPr>
                        <a:spcBef>
                          <a:spcPct val="20000"/>
                        </a:spcBef>
                        <a:buSzPct val="100000"/>
                        <a:defRPr sz="2400">
                          <a:solidFill>
                            <a:schemeClr val="tx1"/>
                          </a:solidFill>
                          <a:latin typeface="Arial Narrow" pitchFamily="34" charset="0"/>
                          <a:ea typeface="Osaka" charset="-128"/>
                        </a:defRPr>
                      </a:lvl2pPr>
                      <a:lvl3pPr marL="857250">
                        <a:spcBef>
                          <a:spcPct val="20000"/>
                        </a:spcBef>
                        <a:buSzPct val="100000"/>
                        <a:defRPr sz="2000">
                          <a:solidFill>
                            <a:schemeClr val="tx1"/>
                          </a:solidFill>
                          <a:latin typeface="Arial Narrow" pitchFamily="34" charset="0"/>
                          <a:ea typeface="Osaka" charset="-128"/>
                        </a:defRPr>
                      </a:lvl3pPr>
                      <a:lvl4pPr marL="1200150">
                        <a:spcBef>
                          <a:spcPct val="20000"/>
                        </a:spcBef>
                        <a:buSzPct val="100000"/>
                        <a:defRPr sz="2000">
                          <a:solidFill>
                            <a:schemeClr val="tx1"/>
                          </a:solidFill>
                          <a:latin typeface="Arial Narrow" pitchFamily="34" charset="0"/>
                          <a:ea typeface="Osaka" charset="-128"/>
                        </a:defRPr>
                      </a:lvl4pPr>
                      <a:lvl5pPr marL="1543050">
                        <a:spcBef>
                          <a:spcPct val="20000"/>
                        </a:spcBef>
                        <a:buSzPct val="100000"/>
                        <a:defRPr sz="2000">
                          <a:solidFill>
                            <a:schemeClr val="tx1"/>
                          </a:solidFill>
                          <a:latin typeface="Arial Narrow" pitchFamily="34" charset="0"/>
                          <a:ea typeface="Osaka" charset="-128"/>
                        </a:defRPr>
                      </a:lvl5pPr>
                      <a:lvl6pPr marL="2000250" fontAlgn="base">
                        <a:lnSpc>
                          <a:spcPct val="90000"/>
                        </a:lnSpc>
                        <a:spcBef>
                          <a:spcPct val="20000"/>
                        </a:spcBef>
                        <a:spcAft>
                          <a:spcPct val="0"/>
                        </a:spcAft>
                        <a:buSzPct val="100000"/>
                        <a:defRPr sz="2000">
                          <a:solidFill>
                            <a:schemeClr val="tx1"/>
                          </a:solidFill>
                          <a:latin typeface="Arial Narrow" pitchFamily="34" charset="0"/>
                          <a:ea typeface="Osaka" charset="-128"/>
                        </a:defRPr>
                      </a:lvl6pPr>
                      <a:lvl7pPr marL="2457450" fontAlgn="base">
                        <a:lnSpc>
                          <a:spcPct val="90000"/>
                        </a:lnSpc>
                        <a:spcBef>
                          <a:spcPct val="20000"/>
                        </a:spcBef>
                        <a:spcAft>
                          <a:spcPct val="0"/>
                        </a:spcAft>
                        <a:buSzPct val="100000"/>
                        <a:defRPr sz="2000">
                          <a:solidFill>
                            <a:schemeClr val="tx1"/>
                          </a:solidFill>
                          <a:latin typeface="Arial Narrow" pitchFamily="34" charset="0"/>
                          <a:ea typeface="Osaka" charset="-128"/>
                        </a:defRPr>
                      </a:lvl7pPr>
                      <a:lvl8pPr marL="2914650" fontAlgn="base">
                        <a:lnSpc>
                          <a:spcPct val="90000"/>
                        </a:lnSpc>
                        <a:spcBef>
                          <a:spcPct val="20000"/>
                        </a:spcBef>
                        <a:spcAft>
                          <a:spcPct val="0"/>
                        </a:spcAft>
                        <a:buSzPct val="100000"/>
                        <a:defRPr sz="2000">
                          <a:solidFill>
                            <a:schemeClr val="tx1"/>
                          </a:solidFill>
                          <a:latin typeface="Arial Narrow" pitchFamily="34" charset="0"/>
                          <a:ea typeface="Osaka" charset="-128"/>
                        </a:defRPr>
                      </a:lvl8pPr>
                      <a:lvl9pPr marL="3371850" fontAlgn="base">
                        <a:lnSpc>
                          <a:spcPct val="90000"/>
                        </a:lnSpc>
                        <a:spcBef>
                          <a:spcPct val="20000"/>
                        </a:spcBef>
                        <a:spcAft>
                          <a:spcPct val="0"/>
                        </a:spcAft>
                        <a:buSzPct val="100000"/>
                        <a:defRPr sz="2000">
                          <a:solidFill>
                            <a:schemeClr val="tx1"/>
                          </a:solidFill>
                          <a:latin typeface="Arial Narrow" pitchFamily="34" charset="0"/>
                          <a:ea typeface="Osaka" charset="-128"/>
                        </a:defRPr>
                      </a:lvl9pPr>
                    </a:lstStyle>
                    <a:p>
                      <a:pPr marL="0" marR="0" lvl="0" indent="0" algn="l" defTabSz="914400" rtl="0" eaLnBrk="1" fontAlgn="base" latinLnBrk="0" hangingPunct="1">
                        <a:lnSpc>
                          <a:spcPct val="90000"/>
                        </a:lnSpc>
                        <a:spcBef>
                          <a:spcPct val="20000"/>
                        </a:spcBef>
                        <a:spcAft>
                          <a:spcPct val="0"/>
                        </a:spcAft>
                        <a:buClr>
                          <a:schemeClr val="folHlink"/>
                        </a:buClr>
                        <a:buSzPct val="135000"/>
                        <a:buFontTx/>
                        <a:buNone/>
                        <a:tabLst/>
                      </a:pPr>
                      <a:r>
                        <a:rPr kumimoji="0" lang="en-US" altLang="en-US" sz="2000" b="0" i="0" u="none" strike="noStrike" cap="none" normalizeH="0" baseline="0" dirty="0" smtClean="0">
                          <a:ln>
                            <a:noFill/>
                          </a:ln>
                          <a:solidFill>
                            <a:schemeClr val="tx1"/>
                          </a:solidFill>
                          <a:effectLst/>
                          <a:latin typeface="Arial Narrow" pitchFamily="34" charset="0"/>
                          <a:ea typeface="Osaka" charset="-128"/>
                        </a:rPr>
                        <a:t>0.03</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Rectangle 1"/>
          <p:cNvSpPr/>
          <p:nvPr/>
        </p:nvSpPr>
        <p:spPr>
          <a:xfrm>
            <a:off x="838200" y="901268"/>
            <a:ext cx="8148000" cy="523220"/>
          </a:xfrm>
          <a:prstGeom prst="rect">
            <a:avLst/>
          </a:prstGeom>
        </p:spPr>
        <p:txBody>
          <a:bodyPr wrap="none">
            <a:spAutoFit/>
          </a:bodyPr>
          <a:lstStyle/>
          <a:p>
            <a:r>
              <a:rPr lang="en-US" altLang="en-US" sz="2800" dirty="0" smtClean="0">
                <a:solidFill>
                  <a:srgbClr val="000000"/>
                </a:solidFill>
              </a:rPr>
              <a:t>From the NSLS-II </a:t>
            </a:r>
            <a:r>
              <a:rPr lang="en-US" altLang="en-US" sz="2800" dirty="0">
                <a:solidFill>
                  <a:srgbClr val="000000"/>
                </a:solidFill>
              </a:rPr>
              <a:t>Beam Stability Workshop </a:t>
            </a:r>
            <a:r>
              <a:rPr lang="en-US" altLang="en-US" sz="2800" dirty="0" smtClean="0">
                <a:solidFill>
                  <a:srgbClr val="000000"/>
                </a:solidFill>
              </a:rPr>
              <a:t>April </a:t>
            </a:r>
            <a:r>
              <a:rPr lang="en-US" altLang="en-US" sz="2800" dirty="0">
                <a:solidFill>
                  <a:srgbClr val="000000"/>
                </a:solidFill>
              </a:rPr>
              <a:t>18-20, 2007</a:t>
            </a:r>
          </a:p>
        </p:txBody>
      </p:sp>
      <p:sp>
        <p:nvSpPr>
          <p:cNvPr id="3" name="Rectangle 2"/>
          <p:cNvSpPr/>
          <p:nvPr/>
        </p:nvSpPr>
        <p:spPr>
          <a:xfrm>
            <a:off x="387626" y="1418272"/>
            <a:ext cx="8610600" cy="1754326"/>
          </a:xfrm>
          <a:prstGeom prst="rect">
            <a:avLst/>
          </a:prstGeom>
        </p:spPr>
        <p:txBody>
          <a:bodyPr wrap="square">
            <a:spAutoFit/>
          </a:bodyPr>
          <a:lstStyle/>
          <a:p>
            <a:pPr fontAlgn="base">
              <a:spcBef>
                <a:spcPct val="0"/>
              </a:spcBef>
              <a:spcAft>
                <a:spcPct val="0"/>
              </a:spcAft>
            </a:pPr>
            <a:r>
              <a:rPr lang="en-US" altLang="en-US" dirty="0" smtClean="0"/>
              <a:t>The </a:t>
            </a:r>
            <a:r>
              <a:rPr lang="en-US" altLang="en-US" dirty="0"/>
              <a:t>momentum </a:t>
            </a:r>
            <a:r>
              <a:rPr lang="en-US" altLang="en-US" dirty="0" smtClean="0"/>
              <a:t>error effect on </a:t>
            </a:r>
            <a:r>
              <a:rPr lang="en-US" altLang="en-US" dirty="0"/>
              <a:t>beam </a:t>
            </a:r>
            <a:r>
              <a:rPr lang="en-US" altLang="en-US" dirty="0" smtClean="0"/>
              <a:t>size, </a:t>
            </a:r>
            <a:r>
              <a:rPr lang="en-US" altLang="en-US" dirty="0"/>
              <a:t>orbit </a:t>
            </a:r>
            <a:r>
              <a:rPr lang="en-US" altLang="en-US" dirty="0" smtClean="0"/>
              <a:t>jitter and the </a:t>
            </a:r>
            <a:r>
              <a:rPr lang="en-US" altLang="en-US" dirty="0" smtClean="0">
                <a:solidFill>
                  <a:srgbClr val="000000"/>
                </a:solidFill>
                <a:cs typeface="Times New Roman" pitchFamily="18" charset="0"/>
              </a:rPr>
              <a:t>vertical </a:t>
            </a:r>
            <a:r>
              <a:rPr lang="en-US" altLang="en-US" dirty="0">
                <a:solidFill>
                  <a:srgbClr val="000000"/>
                </a:solidFill>
                <a:cs typeface="Times New Roman" pitchFamily="18" charset="0"/>
              </a:rPr>
              <a:t>photon beam divergence </a:t>
            </a:r>
            <a:r>
              <a:rPr lang="en-US" altLang="en-US" dirty="0" smtClean="0">
                <a:solidFill>
                  <a:srgbClr val="000000"/>
                </a:solidFill>
                <a:cs typeface="Times New Roman" pitchFamily="18" charset="0"/>
              </a:rPr>
              <a:t>for experiments </a:t>
            </a:r>
            <a:r>
              <a:rPr lang="en-US" altLang="en-US" dirty="0">
                <a:solidFill>
                  <a:srgbClr val="000000"/>
                </a:solidFill>
                <a:cs typeface="Times New Roman" pitchFamily="18" charset="0"/>
              </a:rPr>
              <a:t>using a </a:t>
            </a:r>
            <a:r>
              <a:rPr lang="en-US" altLang="en-US" dirty="0" smtClean="0">
                <a:solidFill>
                  <a:srgbClr val="000000"/>
                </a:solidFill>
                <a:cs typeface="Times New Roman" pitchFamily="18" charset="0"/>
              </a:rPr>
              <a:t>higher </a:t>
            </a:r>
            <a:r>
              <a:rPr lang="en-US" altLang="en-US" dirty="0">
                <a:solidFill>
                  <a:srgbClr val="000000"/>
                </a:solidFill>
                <a:cs typeface="Times New Roman" pitchFamily="18" charset="0"/>
              </a:rPr>
              <a:t>harmonic of an Insertion Device (ID</a:t>
            </a:r>
            <a:r>
              <a:rPr lang="en-US" altLang="en-US" dirty="0" smtClean="0">
                <a:solidFill>
                  <a:srgbClr val="000000"/>
                </a:solidFill>
                <a:cs typeface="Times New Roman" pitchFamily="18" charset="0"/>
              </a:rPr>
              <a:t>) </a:t>
            </a:r>
            <a:r>
              <a:rPr lang="en-US" altLang="en-US" dirty="0">
                <a:solidFill>
                  <a:srgbClr val="000000"/>
                </a:solidFill>
                <a:cs typeface="Times New Roman" pitchFamily="18" charset="0"/>
              </a:rPr>
              <a:t>and </a:t>
            </a:r>
            <a:r>
              <a:rPr lang="en-US" altLang="en-US" dirty="0" smtClean="0">
                <a:solidFill>
                  <a:srgbClr val="000000"/>
                </a:solidFill>
                <a:cs typeface="Times New Roman" pitchFamily="18" charset="0"/>
              </a:rPr>
              <a:t>the emittance </a:t>
            </a:r>
            <a:r>
              <a:rPr lang="en-US" altLang="en-US" dirty="0">
                <a:solidFill>
                  <a:srgbClr val="000000"/>
                </a:solidFill>
                <a:cs typeface="Times New Roman" pitchFamily="18" charset="0"/>
              </a:rPr>
              <a:t>growth from </a:t>
            </a:r>
            <a:r>
              <a:rPr lang="en-US" altLang="en-US" dirty="0" err="1">
                <a:solidFill>
                  <a:srgbClr val="000000"/>
                </a:solidFill>
                <a:cs typeface="Times New Roman" pitchFamily="18" charset="0"/>
              </a:rPr>
              <a:t>filamentation</a:t>
            </a:r>
            <a:r>
              <a:rPr lang="en-US" altLang="en-US" dirty="0">
                <a:solidFill>
                  <a:srgbClr val="000000"/>
                </a:solidFill>
                <a:cs typeface="Times New Roman" pitchFamily="18" charset="0"/>
              </a:rPr>
              <a:t> due to energy jitter </a:t>
            </a:r>
            <a:r>
              <a:rPr lang="en-US" altLang="en-US" dirty="0" smtClean="0">
                <a:solidFill>
                  <a:srgbClr val="000000"/>
                </a:solidFill>
                <a:cs typeface="Times New Roman" pitchFamily="18" charset="0"/>
              </a:rPr>
              <a:t>was calculated. Due to the very low dispersion in the ID straights  the RF phase and amplitude jitter requirements for ID’s are fairly relaxed, and the RF system phase and amplitude jitter specifications are driven by the timing dependent experiments.</a:t>
            </a:r>
            <a:endParaRPr lang="en-US" altLang="en-US" dirty="0">
              <a:solidFill>
                <a:srgbClr val="000000"/>
              </a:solidFill>
            </a:endParaRPr>
          </a:p>
          <a:p>
            <a:endParaRPr lang="en-US" dirty="0"/>
          </a:p>
        </p:txBody>
      </p:sp>
      <p:sp>
        <p:nvSpPr>
          <p:cNvPr id="4" name="TextBox 3"/>
          <p:cNvSpPr txBox="1"/>
          <p:nvPr/>
        </p:nvSpPr>
        <p:spPr>
          <a:xfrm>
            <a:off x="533400" y="3160929"/>
            <a:ext cx="2506648" cy="307777"/>
          </a:xfrm>
          <a:prstGeom prst="rect">
            <a:avLst/>
          </a:prstGeom>
          <a:noFill/>
        </p:spPr>
        <p:txBody>
          <a:bodyPr wrap="none" rtlCol="0">
            <a:spAutoFit/>
          </a:bodyPr>
          <a:lstStyle/>
          <a:p>
            <a:r>
              <a:rPr lang="en-US" sz="1400" dirty="0" smtClean="0"/>
              <a:t>Guo, Carr, </a:t>
            </a:r>
            <a:r>
              <a:rPr lang="en-US" sz="1400" dirty="0" err="1" smtClean="0"/>
              <a:t>Krinsky</a:t>
            </a:r>
            <a:r>
              <a:rPr lang="en-US" sz="1400" dirty="0" smtClean="0"/>
              <a:t>, Rose PAC2007 </a:t>
            </a:r>
            <a:endParaRPr lang="en-US" sz="1400" dirty="0"/>
          </a:p>
        </p:txBody>
      </p:sp>
    </p:spTree>
    <p:extLst>
      <p:ext uri="{BB962C8B-B14F-4D97-AF65-F5344CB8AC3E}">
        <p14:creationId xmlns:p14="http://schemas.microsoft.com/office/powerpoint/2010/main" val="396536101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dirty="0"/>
          </a:p>
        </p:txBody>
      </p:sp>
      <p:sp>
        <p:nvSpPr>
          <p:cNvPr id="19458" name="Rectangle 2"/>
          <p:cNvSpPr>
            <a:spLocks noGrp="1" noChangeArrowheads="1"/>
          </p:cNvSpPr>
          <p:nvPr>
            <p:ph type="ctrTitle"/>
          </p:nvPr>
        </p:nvSpPr>
        <p:spPr>
          <a:xfrm>
            <a:off x="304800" y="0"/>
            <a:ext cx="8458200" cy="533400"/>
          </a:xfrm>
        </p:spPr>
        <p:txBody>
          <a:bodyPr/>
          <a:lstStyle/>
          <a:p>
            <a:r>
              <a:rPr lang="en-US" altLang="en-US" dirty="0" smtClean="0"/>
              <a:t>Choice of RF cavity design</a:t>
            </a:r>
            <a:endParaRPr lang="en-US" altLang="en-US" dirty="0"/>
          </a:p>
        </p:txBody>
      </p:sp>
      <p:sp>
        <p:nvSpPr>
          <p:cNvPr id="19459" name="Rectangle 3"/>
          <p:cNvSpPr>
            <a:spLocks noChangeArrowheads="1"/>
          </p:cNvSpPr>
          <p:nvPr/>
        </p:nvSpPr>
        <p:spPr bwMode="auto">
          <a:xfrm>
            <a:off x="31750" y="937826"/>
            <a:ext cx="9112250"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spcBef>
                <a:spcPct val="0"/>
              </a:spcBef>
              <a:buClrTx/>
              <a:buSzTx/>
            </a:pPr>
            <a:r>
              <a:rPr lang="en-US" altLang="en-US" sz="2800" b="1" dirty="0"/>
              <a:t>Ground Rules:</a:t>
            </a:r>
          </a:p>
          <a:p>
            <a:pPr algn="ctr" eaLnBrk="1" hangingPunct="1">
              <a:spcBef>
                <a:spcPct val="0"/>
              </a:spcBef>
              <a:buClrTx/>
              <a:buSzTx/>
            </a:pPr>
            <a:r>
              <a:rPr lang="en-US" altLang="en-US" sz="2400" b="1" dirty="0"/>
              <a:t>Systems will be compared at the fully built-up requirements</a:t>
            </a:r>
          </a:p>
          <a:p>
            <a:pPr algn="ctr" eaLnBrk="1" hangingPunct="1">
              <a:spcBef>
                <a:spcPct val="0"/>
              </a:spcBef>
              <a:buClrTx/>
              <a:buSzTx/>
            </a:pPr>
            <a:r>
              <a:rPr lang="en-US" altLang="en-US" sz="2400" b="1" dirty="0"/>
              <a:t>of 5MV, 1000kW beam power. </a:t>
            </a:r>
          </a:p>
          <a:p>
            <a:pPr algn="ctr" eaLnBrk="1" hangingPunct="1">
              <a:spcBef>
                <a:spcPct val="0"/>
              </a:spcBef>
              <a:buClrTx/>
              <a:buSzTx/>
            </a:pPr>
            <a:endParaRPr lang="en-US" altLang="en-US" sz="2400" b="1" dirty="0"/>
          </a:p>
          <a:p>
            <a:pPr algn="ctr" eaLnBrk="1" hangingPunct="1">
              <a:spcBef>
                <a:spcPct val="0"/>
              </a:spcBef>
              <a:buClrTx/>
              <a:buSzTx/>
            </a:pPr>
            <a:r>
              <a:rPr lang="en-US" altLang="en-US" sz="2400" b="1" dirty="0"/>
              <a:t>Both NC and SCRF systems will include a passive, </a:t>
            </a:r>
          </a:p>
          <a:p>
            <a:pPr algn="ctr" eaLnBrk="1" hangingPunct="1">
              <a:spcBef>
                <a:spcPct val="0"/>
              </a:spcBef>
              <a:buClrTx/>
              <a:buSzTx/>
            </a:pPr>
            <a:r>
              <a:rPr lang="en-US" altLang="en-US" sz="2400" b="1" dirty="0"/>
              <a:t>SCRF harmonic cavity for bunch </a:t>
            </a:r>
            <a:r>
              <a:rPr lang="en-US" altLang="en-US" sz="2400" b="1" dirty="0" smtClean="0"/>
              <a:t>lengthening, meaning there will be a LHe system of some sort. </a:t>
            </a:r>
            <a:endParaRPr lang="en-US" altLang="en-US" sz="2400" b="1" dirty="0"/>
          </a:p>
          <a:p>
            <a:pPr algn="ctr" eaLnBrk="1" hangingPunct="1">
              <a:spcBef>
                <a:spcPct val="0"/>
              </a:spcBef>
              <a:buClrTx/>
              <a:buSzTx/>
            </a:pPr>
            <a:endParaRPr lang="en-US" altLang="en-US" sz="2000" b="1" dirty="0"/>
          </a:p>
          <a:p>
            <a:pPr algn="ctr" eaLnBrk="1" hangingPunct="1">
              <a:spcBef>
                <a:spcPct val="0"/>
              </a:spcBef>
              <a:buClrTx/>
              <a:buSzTx/>
            </a:pPr>
            <a:r>
              <a:rPr lang="en-US" altLang="en-US" sz="2000" b="1" dirty="0"/>
              <a:t>Four approaches were studied: </a:t>
            </a:r>
          </a:p>
          <a:p>
            <a:pPr algn="ctr" eaLnBrk="1" hangingPunct="1">
              <a:spcBef>
                <a:spcPct val="0"/>
              </a:spcBef>
              <a:buClrTx/>
              <a:buSzTx/>
            </a:pPr>
            <a:r>
              <a:rPr lang="en-US" altLang="en-US" sz="2000" b="1" dirty="0"/>
              <a:t>CESR-B, KEK-B, PEP-II and BESSY-II cavities. </a:t>
            </a:r>
          </a:p>
          <a:p>
            <a:pPr algn="ctr" eaLnBrk="1" hangingPunct="1">
              <a:spcBef>
                <a:spcPct val="0"/>
              </a:spcBef>
              <a:buClrTx/>
              <a:buSzTx/>
            </a:pPr>
            <a:r>
              <a:rPr lang="en-US" altLang="en-US" sz="2000" b="1" dirty="0" smtClean="0"/>
              <a:t>the CESR-B and the KEK-B are nearly identical in performance, we will compare the CESR-B, PEP-II and BESSY-II cavities</a:t>
            </a:r>
            <a:endParaRPr lang="en-US" altLang="en-US" sz="2000" dirty="0"/>
          </a:p>
          <a:p>
            <a:pPr algn="ctr" eaLnBrk="1" hangingPunct="1">
              <a:spcBef>
                <a:spcPct val="0"/>
              </a:spcBef>
              <a:buClrTx/>
              <a:buSzTx/>
            </a:pPr>
            <a:endParaRPr lang="en-US" altLang="en-US" sz="2000" dirty="0">
              <a:solidFill>
                <a:srgbClr val="FF0000"/>
              </a:solidFill>
            </a:endParaRPr>
          </a:p>
          <a:p>
            <a:pPr algn="ctr" eaLnBrk="1" hangingPunct="1">
              <a:spcBef>
                <a:spcPct val="0"/>
              </a:spcBef>
              <a:buClrTx/>
              <a:buSzTx/>
            </a:pPr>
            <a:r>
              <a:rPr lang="en-US" altLang="en-US" sz="2000" b="1" dirty="0">
                <a:solidFill>
                  <a:srgbClr val="FF0000"/>
                </a:solidFill>
              </a:rPr>
              <a:t>We </a:t>
            </a:r>
            <a:r>
              <a:rPr lang="en-US" altLang="en-US" sz="2000" b="1" dirty="0" smtClean="0">
                <a:solidFill>
                  <a:srgbClr val="FF0000"/>
                </a:solidFill>
              </a:rPr>
              <a:t>were </a:t>
            </a:r>
            <a:r>
              <a:rPr lang="en-US" altLang="en-US" sz="2000" b="1" dirty="0">
                <a:solidFill>
                  <a:srgbClr val="FF0000"/>
                </a:solidFill>
              </a:rPr>
              <a:t>confident that </a:t>
            </a:r>
            <a:r>
              <a:rPr lang="en-US" altLang="en-US" sz="2000" b="1" dirty="0" smtClean="0">
                <a:solidFill>
                  <a:srgbClr val="FF0000"/>
                </a:solidFill>
              </a:rPr>
              <a:t>both  SRF and NC will </a:t>
            </a:r>
            <a:r>
              <a:rPr lang="en-US" altLang="en-US" sz="2000" b="1" dirty="0">
                <a:solidFill>
                  <a:srgbClr val="FF0000"/>
                </a:solidFill>
              </a:rPr>
              <a:t>work, it </a:t>
            </a:r>
            <a:r>
              <a:rPr lang="en-US" altLang="en-US" sz="2000" b="1" dirty="0" smtClean="0">
                <a:solidFill>
                  <a:srgbClr val="FF0000"/>
                </a:solidFill>
              </a:rPr>
              <a:t>was </a:t>
            </a:r>
            <a:r>
              <a:rPr lang="en-US" altLang="en-US" sz="2000" b="1" dirty="0">
                <a:solidFill>
                  <a:srgbClr val="FF0000"/>
                </a:solidFill>
              </a:rPr>
              <a:t>a question of technical performance,  cost  and risk</a:t>
            </a:r>
          </a:p>
        </p:txBody>
      </p:sp>
      <p:sp>
        <p:nvSpPr>
          <p:cNvPr id="2" name="Rectangle 1"/>
          <p:cNvSpPr/>
          <p:nvPr/>
        </p:nvSpPr>
        <p:spPr>
          <a:xfrm>
            <a:off x="838200" y="543503"/>
            <a:ext cx="7315200" cy="369332"/>
          </a:xfrm>
          <a:prstGeom prst="rect">
            <a:avLst/>
          </a:prstGeom>
        </p:spPr>
        <p:txBody>
          <a:bodyPr wrap="square">
            <a:spAutoFit/>
          </a:bodyPr>
          <a:lstStyle/>
          <a:p>
            <a:r>
              <a:rPr lang="en-US" altLang="en-US" dirty="0"/>
              <a:t>Accelerator Science Advisory Committee Workshop April. 23-24, 2007</a:t>
            </a:r>
          </a:p>
        </p:txBody>
      </p:sp>
    </p:spTree>
    <p:extLst>
      <p:ext uri="{BB962C8B-B14F-4D97-AF65-F5344CB8AC3E}">
        <p14:creationId xmlns:p14="http://schemas.microsoft.com/office/powerpoint/2010/main" val="3290178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ltLang="en-US" smtClean="0"/>
              <a:t>High Brightness Synchrotron Light Source Workshop</a:t>
            </a:r>
            <a:endParaRPr lang="en-US" altLang="en-US" dirty="0"/>
          </a:p>
        </p:txBody>
      </p:sp>
      <p:sp>
        <p:nvSpPr>
          <p:cNvPr id="86018" name="Rectangle 2"/>
          <p:cNvSpPr>
            <a:spLocks noGrp="1" noChangeArrowheads="1"/>
          </p:cNvSpPr>
          <p:nvPr>
            <p:ph type="title"/>
          </p:nvPr>
        </p:nvSpPr>
        <p:spPr/>
        <p:txBody>
          <a:bodyPr/>
          <a:lstStyle/>
          <a:p>
            <a:r>
              <a:rPr lang="en-US" altLang="en-US" dirty="0"/>
              <a:t>BESSY </a:t>
            </a:r>
            <a:r>
              <a:rPr lang="en-US" altLang="en-US" dirty="0" smtClean="0"/>
              <a:t>Cavity Available Beam Power/Voltage</a:t>
            </a:r>
            <a:endParaRPr lang="en-US" altLang="en-US" dirty="0"/>
          </a:p>
        </p:txBody>
      </p:sp>
      <p:sp>
        <p:nvSpPr>
          <p:cNvPr id="86021" name="Text Box 5"/>
          <p:cNvSpPr txBox="1">
            <a:spLocks noChangeArrowheads="1"/>
          </p:cNvSpPr>
          <p:nvPr/>
        </p:nvSpPr>
        <p:spPr bwMode="auto">
          <a:xfrm>
            <a:off x="762000" y="4198144"/>
            <a:ext cx="2722562" cy="20240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dirty="0"/>
              <a:t>Freq. = 500MHz</a:t>
            </a:r>
          </a:p>
          <a:p>
            <a:r>
              <a:rPr lang="en-US" altLang="en-US" b="1" dirty="0" err="1"/>
              <a:t>Qo</a:t>
            </a:r>
            <a:r>
              <a:rPr lang="en-US" altLang="en-US" b="1" dirty="0"/>
              <a:t> = 26700</a:t>
            </a:r>
          </a:p>
          <a:p>
            <a:r>
              <a:rPr lang="en-US" altLang="en-US" b="1" dirty="0" err="1"/>
              <a:t>R_shunt</a:t>
            </a:r>
            <a:r>
              <a:rPr lang="en-US" altLang="en-US" b="1" dirty="0"/>
              <a:t> = 3.1M</a:t>
            </a:r>
            <a:r>
              <a:rPr lang="en-US" altLang="en-US" b="1" dirty="0">
                <a:sym typeface="Symbol" pitchFamily="18" charset="2"/>
              </a:rPr>
              <a:t></a:t>
            </a:r>
          </a:p>
          <a:p>
            <a:r>
              <a:rPr lang="en-US" altLang="en-US" b="1" dirty="0">
                <a:sym typeface="Symbol" pitchFamily="18" charset="2"/>
              </a:rPr>
              <a:t>Max wall power= 100kW</a:t>
            </a:r>
          </a:p>
          <a:p>
            <a:r>
              <a:rPr lang="en-US" altLang="en-US" b="1" dirty="0">
                <a:sym typeface="Symbol" pitchFamily="18" charset="2"/>
              </a:rPr>
              <a:t>Max coupler power 150kW</a:t>
            </a:r>
          </a:p>
          <a:p>
            <a:r>
              <a:rPr lang="en-US" altLang="en-US" b="1" dirty="0">
                <a:sym typeface="Symbol" pitchFamily="18" charset="2"/>
              </a:rPr>
              <a:t>R/Q = 115</a:t>
            </a:r>
          </a:p>
        </p:txBody>
      </p:sp>
      <p:sp>
        <p:nvSpPr>
          <p:cNvPr id="86022" name="Text Box 6"/>
          <p:cNvSpPr txBox="1">
            <a:spLocks noChangeArrowheads="1"/>
          </p:cNvSpPr>
          <p:nvPr/>
        </p:nvSpPr>
        <p:spPr bwMode="auto">
          <a:xfrm>
            <a:off x="7061328" y="1600200"/>
            <a:ext cx="2050946" cy="1474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b="1" dirty="0"/>
              <a:t>10 cavities </a:t>
            </a:r>
            <a:r>
              <a:rPr lang="en-US" altLang="en-US" b="1" dirty="0" smtClean="0"/>
              <a:t>required at 550 kV / cavity</a:t>
            </a:r>
          </a:p>
          <a:p>
            <a:r>
              <a:rPr lang="en-US" altLang="en-US" b="1" dirty="0" smtClean="0"/>
              <a:t>Total installed cavity impedance 1150 ohms</a:t>
            </a:r>
            <a:endParaRPr lang="en-US" altLang="en-US"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6" y="1000919"/>
            <a:ext cx="7603795" cy="335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92" y="4229641"/>
            <a:ext cx="2342986" cy="199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18655" y="5823466"/>
            <a:ext cx="4507837" cy="369332"/>
          </a:xfrm>
          <a:prstGeom prst="rect">
            <a:avLst/>
          </a:prstGeom>
          <a:noFill/>
        </p:spPr>
        <p:txBody>
          <a:bodyPr wrap="none" rtlCol="0">
            <a:spAutoFit/>
          </a:bodyPr>
          <a:lstStyle/>
          <a:p>
            <a:r>
              <a:rPr lang="en-US" dirty="0" smtClean="0"/>
              <a:t>Total available beam power for 10 cavities 1000 kW</a:t>
            </a:r>
            <a:endParaRPr lang="en-US" dirty="0"/>
          </a:p>
        </p:txBody>
      </p:sp>
      <p:sp>
        <p:nvSpPr>
          <p:cNvPr id="3" name="TextBox 2"/>
          <p:cNvSpPr txBox="1"/>
          <p:nvPr/>
        </p:nvSpPr>
        <p:spPr>
          <a:xfrm rot="16200000">
            <a:off x="-322193" y="2424259"/>
            <a:ext cx="1997662" cy="369332"/>
          </a:xfrm>
          <a:prstGeom prst="rect">
            <a:avLst/>
          </a:prstGeom>
          <a:solidFill>
            <a:schemeClr val="bg1"/>
          </a:solidFill>
        </p:spPr>
        <p:txBody>
          <a:bodyPr wrap="square" rtlCol="0">
            <a:spAutoFit/>
          </a:bodyPr>
          <a:lstStyle/>
          <a:p>
            <a:r>
              <a:rPr lang="en-US" dirty="0" smtClean="0"/>
              <a:t>Installed power/cavity</a:t>
            </a:r>
            <a:endParaRPr lang="en-US" dirty="0"/>
          </a:p>
        </p:txBody>
      </p:sp>
      <p:sp>
        <p:nvSpPr>
          <p:cNvPr id="4" name="TextBox 3"/>
          <p:cNvSpPr txBox="1"/>
          <p:nvPr/>
        </p:nvSpPr>
        <p:spPr>
          <a:xfrm>
            <a:off x="3200400" y="4044975"/>
            <a:ext cx="1915140" cy="369332"/>
          </a:xfrm>
          <a:prstGeom prst="rect">
            <a:avLst/>
          </a:prstGeom>
          <a:solidFill>
            <a:schemeClr val="bg1"/>
          </a:solidFill>
        </p:spPr>
        <p:txBody>
          <a:bodyPr wrap="none" rtlCol="0">
            <a:spAutoFit/>
          </a:bodyPr>
          <a:lstStyle/>
          <a:p>
            <a:r>
              <a:rPr lang="en-US" dirty="0" smtClean="0"/>
              <a:t>Accelerating Voltage</a:t>
            </a:r>
            <a:endParaRPr lang="en-US" dirty="0"/>
          </a:p>
        </p:txBody>
      </p:sp>
    </p:spTree>
    <p:extLst>
      <p:ext uri="{BB962C8B-B14F-4D97-AF65-F5344CB8AC3E}">
        <p14:creationId xmlns:p14="http://schemas.microsoft.com/office/powerpoint/2010/main" val="22404711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ltLang="en-US" smtClean="0">
                <a:solidFill>
                  <a:srgbClr val="000000"/>
                </a:solidFill>
              </a:rPr>
              <a:t>High Brightness Synchrotron Light Source Workshop</a:t>
            </a:r>
            <a:endParaRPr lang="en-US" altLang="en-US" dirty="0"/>
          </a:p>
        </p:txBody>
      </p:sp>
      <p:sp>
        <p:nvSpPr>
          <p:cNvPr id="83970" name="Rectangle 2"/>
          <p:cNvSpPr>
            <a:spLocks noGrp="1" noChangeArrowheads="1"/>
          </p:cNvSpPr>
          <p:nvPr>
            <p:ph type="title"/>
          </p:nvPr>
        </p:nvSpPr>
        <p:spPr/>
        <p:txBody>
          <a:bodyPr/>
          <a:lstStyle/>
          <a:p>
            <a:r>
              <a:rPr lang="en-US" altLang="en-US" dirty="0"/>
              <a:t>PEP-II Cavity Available </a:t>
            </a:r>
            <a:r>
              <a:rPr lang="en-US" altLang="en-US" dirty="0" smtClean="0"/>
              <a:t>Beam Power/Voltage</a:t>
            </a:r>
            <a:endParaRPr lang="en-US" altLang="en-US" dirty="0"/>
          </a:p>
        </p:txBody>
      </p:sp>
      <p:sp>
        <p:nvSpPr>
          <p:cNvPr id="83973" name="Text Box 5"/>
          <p:cNvSpPr txBox="1">
            <a:spLocks noChangeArrowheads="1"/>
          </p:cNvSpPr>
          <p:nvPr/>
        </p:nvSpPr>
        <p:spPr bwMode="auto">
          <a:xfrm>
            <a:off x="457200" y="4189453"/>
            <a:ext cx="2436812" cy="1681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dirty="0"/>
              <a:t>Freq. = 476MHz</a:t>
            </a:r>
            <a:r>
              <a:rPr lang="en-US" altLang="en-US" b="1" dirty="0">
                <a:sym typeface="Symbol" pitchFamily="18" charset="2"/>
              </a:rPr>
              <a:t>500</a:t>
            </a:r>
          </a:p>
          <a:p>
            <a:r>
              <a:rPr lang="en-US" altLang="en-US" b="1" dirty="0" err="1"/>
              <a:t>Qo</a:t>
            </a:r>
            <a:r>
              <a:rPr lang="en-US" altLang="en-US" b="1" dirty="0"/>
              <a:t> = 33000</a:t>
            </a:r>
          </a:p>
          <a:p>
            <a:r>
              <a:rPr lang="en-US" altLang="en-US" b="1" dirty="0" err="1"/>
              <a:t>R_shunt</a:t>
            </a:r>
            <a:r>
              <a:rPr lang="en-US" altLang="en-US" b="1" dirty="0"/>
              <a:t>=3.8M</a:t>
            </a:r>
            <a:r>
              <a:rPr lang="en-US" altLang="en-US" b="1" dirty="0">
                <a:sym typeface="Symbol" pitchFamily="18" charset="2"/>
              </a:rPr>
              <a:t></a:t>
            </a:r>
          </a:p>
          <a:p>
            <a:r>
              <a:rPr lang="en-US" altLang="en-US" b="1" dirty="0">
                <a:sym typeface="Symbol" pitchFamily="18" charset="2"/>
              </a:rPr>
              <a:t>Max wall power=100kW</a:t>
            </a:r>
          </a:p>
          <a:p>
            <a:r>
              <a:rPr lang="en-US" altLang="en-US" b="1" dirty="0">
                <a:sym typeface="Symbol" pitchFamily="18" charset="2"/>
              </a:rPr>
              <a:t>window power=500kW</a:t>
            </a:r>
          </a:p>
        </p:txBody>
      </p:sp>
      <p:sp>
        <p:nvSpPr>
          <p:cNvPr id="83974" name="Text Box 6"/>
          <p:cNvSpPr txBox="1">
            <a:spLocks noChangeArrowheads="1"/>
          </p:cNvSpPr>
          <p:nvPr/>
        </p:nvSpPr>
        <p:spPr bwMode="auto">
          <a:xfrm>
            <a:off x="6858001" y="1674829"/>
            <a:ext cx="2133600" cy="11977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b="1" dirty="0"/>
              <a:t>6 cavities </a:t>
            </a:r>
            <a:r>
              <a:rPr lang="en-US" altLang="en-US" b="1" dirty="0" smtClean="0"/>
              <a:t>required at 850 kV/cavity for 5MV</a:t>
            </a:r>
          </a:p>
          <a:p>
            <a:r>
              <a:rPr lang="en-US" altLang="en-US" b="1" dirty="0" smtClean="0"/>
              <a:t>Total cavity impedance 690 ohms</a:t>
            </a:r>
            <a:endParaRPr lang="en-US" altLang="en-US"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79" y="877094"/>
            <a:ext cx="7267280" cy="331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5638800"/>
            <a:ext cx="4402039" cy="369332"/>
          </a:xfrm>
          <a:prstGeom prst="rect">
            <a:avLst/>
          </a:prstGeom>
          <a:noFill/>
        </p:spPr>
        <p:txBody>
          <a:bodyPr wrap="none" rtlCol="0">
            <a:spAutoFit/>
          </a:bodyPr>
          <a:lstStyle/>
          <a:p>
            <a:r>
              <a:rPr lang="en-US" dirty="0" smtClean="0"/>
              <a:t>Total available beam power for 6 cavities 1200 kW</a:t>
            </a:r>
            <a:endParaRPr lang="en-US" dirty="0"/>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1" y="3991258"/>
            <a:ext cx="2362200" cy="227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rot="16200000">
            <a:off x="-433164" y="2424259"/>
            <a:ext cx="1997662" cy="369332"/>
          </a:xfrm>
          <a:prstGeom prst="rect">
            <a:avLst/>
          </a:prstGeom>
          <a:solidFill>
            <a:schemeClr val="bg1"/>
          </a:solidFill>
        </p:spPr>
        <p:txBody>
          <a:bodyPr wrap="square" rtlCol="0">
            <a:spAutoFit/>
          </a:bodyPr>
          <a:lstStyle/>
          <a:p>
            <a:r>
              <a:rPr lang="en-US" dirty="0" smtClean="0"/>
              <a:t>Installed power/cavity</a:t>
            </a:r>
            <a:endParaRPr lang="en-US" dirty="0"/>
          </a:p>
        </p:txBody>
      </p:sp>
      <p:sp>
        <p:nvSpPr>
          <p:cNvPr id="10" name="TextBox 9"/>
          <p:cNvSpPr txBox="1"/>
          <p:nvPr/>
        </p:nvSpPr>
        <p:spPr>
          <a:xfrm>
            <a:off x="2874373" y="3897868"/>
            <a:ext cx="1915140" cy="369332"/>
          </a:xfrm>
          <a:prstGeom prst="rect">
            <a:avLst/>
          </a:prstGeom>
          <a:solidFill>
            <a:schemeClr val="bg1"/>
          </a:solidFill>
        </p:spPr>
        <p:txBody>
          <a:bodyPr wrap="none" rtlCol="0">
            <a:spAutoFit/>
          </a:bodyPr>
          <a:lstStyle/>
          <a:p>
            <a:r>
              <a:rPr lang="en-US" dirty="0" smtClean="0"/>
              <a:t>Accelerating Voltage</a:t>
            </a:r>
            <a:endParaRPr lang="en-US" dirty="0"/>
          </a:p>
        </p:txBody>
      </p:sp>
    </p:spTree>
    <p:extLst>
      <p:ext uri="{BB962C8B-B14F-4D97-AF65-F5344CB8AC3E}">
        <p14:creationId xmlns:p14="http://schemas.microsoft.com/office/powerpoint/2010/main" val="367419719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ltLang="en-US" smtClean="0"/>
              <a:t>High Brightness Synchrotron Light Source Workshop</a:t>
            </a:r>
            <a:endParaRPr lang="en-US" altLang="en-US" dirty="0"/>
          </a:p>
        </p:txBody>
      </p:sp>
      <p:sp>
        <p:nvSpPr>
          <p:cNvPr id="83970" name="Rectangle 2"/>
          <p:cNvSpPr>
            <a:spLocks noGrp="1" noChangeArrowheads="1"/>
          </p:cNvSpPr>
          <p:nvPr>
            <p:ph type="title"/>
          </p:nvPr>
        </p:nvSpPr>
        <p:spPr/>
        <p:txBody>
          <a:bodyPr/>
          <a:lstStyle/>
          <a:p>
            <a:r>
              <a:rPr lang="en-US" altLang="en-US" sz="3600" dirty="0" smtClean="0"/>
              <a:t>CESR-b </a:t>
            </a:r>
            <a:r>
              <a:rPr lang="en-US" altLang="en-US" sz="3600" dirty="0"/>
              <a:t>Cavity Available </a:t>
            </a:r>
            <a:r>
              <a:rPr lang="en-US" altLang="en-US" sz="3600" dirty="0" smtClean="0"/>
              <a:t>Beam Power/Voltage</a:t>
            </a:r>
            <a:endParaRPr lang="en-US" altLang="en-US" sz="3600" dirty="0"/>
          </a:p>
        </p:txBody>
      </p:sp>
      <p:sp>
        <p:nvSpPr>
          <p:cNvPr id="83973" name="Text Box 5"/>
          <p:cNvSpPr txBox="1">
            <a:spLocks noChangeArrowheads="1"/>
          </p:cNvSpPr>
          <p:nvPr/>
        </p:nvSpPr>
        <p:spPr bwMode="auto">
          <a:xfrm>
            <a:off x="215755" y="4244702"/>
            <a:ext cx="2667000" cy="1474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b="1" dirty="0"/>
              <a:t>Freq. </a:t>
            </a:r>
            <a:r>
              <a:rPr lang="en-US" altLang="en-US" b="1" dirty="0" smtClean="0"/>
              <a:t> = 500 MHz</a:t>
            </a:r>
            <a:endParaRPr lang="en-US" altLang="en-US" b="1" dirty="0">
              <a:sym typeface="Symbol" pitchFamily="18" charset="2"/>
            </a:endParaRPr>
          </a:p>
          <a:p>
            <a:r>
              <a:rPr lang="en-US" altLang="en-US" b="1" dirty="0" err="1"/>
              <a:t>Qo</a:t>
            </a:r>
            <a:r>
              <a:rPr lang="en-US" altLang="en-US" b="1" dirty="0"/>
              <a:t> = </a:t>
            </a:r>
            <a:r>
              <a:rPr lang="en-US" altLang="en-US" b="1" dirty="0" smtClean="0"/>
              <a:t>0.75E10</a:t>
            </a:r>
            <a:endParaRPr lang="en-US" altLang="en-US" b="1" dirty="0"/>
          </a:p>
          <a:p>
            <a:r>
              <a:rPr lang="en-US" altLang="en-US" b="1" dirty="0" err="1" smtClean="0"/>
              <a:t>R_shunt</a:t>
            </a:r>
            <a:r>
              <a:rPr lang="en-US" altLang="en-US" b="1" dirty="0" smtClean="0"/>
              <a:t> = 3.375 E10 </a:t>
            </a:r>
            <a:r>
              <a:rPr lang="en-US" altLang="en-US" b="1" dirty="0" smtClean="0">
                <a:sym typeface="Symbol" pitchFamily="18" charset="2"/>
              </a:rPr>
              <a:t></a:t>
            </a:r>
            <a:endParaRPr lang="en-US" altLang="en-US" b="1" dirty="0">
              <a:sym typeface="Symbol" pitchFamily="18" charset="2"/>
            </a:endParaRPr>
          </a:p>
          <a:p>
            <a:r>
              <a:rPr lang="en-US" altLang="en-US" b="1" dirty="0">
                <a:sym typeface="Symbol" pitchFamily="18" charset="2"/>
              </a:rPr>
              <a:t>Max wall </a:t>
            </a:r>
            <a:r>
              <a:rPr lang="en-US" altLang="en-US" b="1" dirty="0" smtClean="0">
                <a:sym typeface="Symbol" pitchFamily="18" charset="2"/>
              </a:rPr>
              <a:t>power  &lt; 200 W</a:t>
            </a:r>
            <a:endParaRPr lang="en-US" altLang="en-US" b="1" dirty="0">
              <a:sym typeface="Symbol" pitchFamily="18" charset="2"/>
            </a:endParaRPr>
          </a:p>
          <a:p>
            <a:r>
              <a:rPr lang="en-US" altLang="en-US" b="1" dirty="0">
                <a:sym typeface="Symbol" pitchFamily="18" charset="2"/>
              </a:rPr>
              <a:t>window </a:t>
            </a:r>
            <a:r>
              <a:rPr lang="en-US" altLang="en-US" b="1" dirty="0" smtClean="0">
                <a:sym typeface="Symbol" pitchFamily="18" charset="2"/>
              </a:rPr>
              <a:t>power  &gt; 300 kW</a:t>
            </a:r>
            <a:endParaRPr lang="en-US" altLang="en-US" b="1" dirty="0">
              <a:sym typeface="Symbol" pitchFamily="18" charset="2"/>
            </a:endParaRPr>
          </a:p>
        </p:txBody>
      </p:sp>
      <p:sp>
        <p:nvSpPr>
          <p:cNvPr id="83974" name="Text Box 6"/>
          <p:cNvSpPr txBox="1">
            <a:spLocks noChangeArrowheads="1"/>
          </p:cNvSpPr>
          <p:nvPr/>
        </p:nvSpPr>
        <p:spPr bwMode="auto">
          <a:xfrm>
            <a:off x="6934200" y="1143000"/>
            <a:ext cx="2133600" cy="1474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b="1" dirty="0" smtClean="0"/>
              <a:t>3 </a:t>
            </a:r>
            <a:r>
              <a:rPr lang="en-US" altLang="en-US" b="1" dirty="0"/>
              <a:t>cavities </a:t>
            </a:r>
            <a:r>
              <a:rPr lang="en-US" altLang="en-US" b="1" dirty="0" smtClean="0"/>
              <a:t>required for 5MV at 1800 kV per cavity </a:t>
            </a:r>
          </a:p>
          <a:p>
            <a:r>
              <a:rPr lang="en-US" altLang="en-US" b="1" dirty="0" smtClean="0"/>
              <a:t>Total cavity impedance 135 ohms</a:t>
            </a:r>
            <a:endParaRPr lang="en-US" altLang="en-US" b="1" dirty="0"/>
          </a:p>
        </p:txBody>
      </p:sp>
      <p:sp>
        <p:nvSpPr>
          <p:cNvPr id="3" name="TextBox 2"/>
          <p:cNvSpPr txBox="1"/>
          <p:nvPr/>
        </p:nvSpPr>
        <p:spPr>
          <a:xfrm>
            <a:off x="76200" y="5638800"/>
            <a:ext cx="8587865" cy="646331"/>
          </a:xfrm>
          <a:prstGeom prst="rect">
            <a:avLst/>
          </a:prstGeom>
          <a:noFill/>
        </p:spPr>
        <p:txBody>
          <a:bodyPr wrap="square" rtlCol="0">
            <a:spAutoFit/>
          </a:bodyPr>
          <a:lstStyle/>
          <a:p>
            <a:r>
              <a:rPr lang="en-US" dirty="0" smtClean="0"/>
              <a:t>Total available beam power for 3 cavities 810 kW</a:t>
            </a:r>
          </a:p>
          <a:p>
            <a:r>
              <a:rPr lang="en-US" dirty="0" smtClean="0"/>
              <a:t>NSLS-II conceptual design was for 4 cavities: 1080 kW  and 180 ohms total installed impedance</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90" y="940825"/>
            <a:ext cx="7648790" cy="337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330057" y="2539858"/>
            <a:ext cx="1029449" cy="369332"/>
          </a:xfrm>
          <a:prstGeom prst="rect">
            <a:avLst/>
          </a:prstGeom>
          <a:solidFill>
            <a:schemeClr val="bg1"/>
          </a:solidFill>
        </p:spPr>
        <p:txBody>
          <a:bodyPr wrap="none" rtlCol="0">
            <a:spAutoFit/>
          </a:bodyPr>
          <a:lstStyle/>
          <a:p>
            <a:r>
              <a:rPr lang="en-US" dirty="0" smtClean="0"/>
              <a:t>Log Scale</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191000"/>
            <a:ext cx="2743200" cy="175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743200" y="4006334"/>
            <a:ext cx="1915140" cy="369332"/>
          </a:xfrm>
          <a:prstGeom prst="rect">
            <a:avLst/>
          </a:prstGeom>
          <a:solidFill>
            <a:schemeClr val="bg1"/>
          </a:solidFill>
        </p:spPr>
        <p:txBody>
          <a:bodyPr wrap="none" rtlCol="0">
            <a:spAutoFit/>
          </a:bodyPr>
          <a:lstStyle/>
          <a:p>
            <a:r>
              <a:rPr lang="en-US" dirty="0" smtClean="0"/>
              <a:t>Accelerating Voltage</a:t>
            </a:r>
            <a:endParaRPr lang="en-US" dirty="0"/>
          </a:p>
        </p:txBody>
      </p:sp>
    </p:spTree>
    <p:extLst>
      <p:ext uri="{BB962C8B-B14F-4D97-AF65-F5344CB8AC3E}">
        <p14:creationId xmlns:p14="http://schemas.microsoft.com/office/powerpoint/2010/main" val="348236596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a:themeElements>
    <a:clrScheme name="">
      <a:dk1>
        <a:srgbClr val="000000"/>
      </a:dk1>
      <a:lt1>
        <a:srgbClr val="FFFFFF"/>
      </a:lt1>
      <a:dk2>
        <a:srgbClr val="000000"/>
      </a:dk2>
      <a:lt2>
        <a:srgbClr val="777777"/>
      </a:lt2>
      <a:accent1>
        <a:srgbClr val="000099"/>
      </a:accent1>
      <a:accent2>
        <a:srgbClr val="00AFAF"/>
      </a:accent2>
      <a:accent3>
        <a:srgbClr val="FFFFFF"/>
      </a:accent3>
      <a:accent4>
        <a:srgbClr val="000000"/>
      </a:accent4>
      <a:accent5>
        <a:srgbClr val="AAAACA"/>
      </a:accent5>
      <a:accent6>
        <a:srgbClr val="009E9E"/>
      </a:accent6>
      <a:hlink>
        <a:srgbClr val="FFCC66"/>
      </a:hlink>
      <a:folHlink>
        <a:srgbClr val="FF0000"/>
      </a:folHlink>
    </a:clrScheme>
    <a:fontScheme name="1_Blank">
      <a:majorFont>
        <a:latin typeface="Arial Narrow"/>
        <a:ea typeface="Osaka"/>
        <a:cs typeface=""/>
      </a:majorFont>
      <a:minorFont>
        <a:latin typeface="Arial Narrow"/>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spAutoFit/>
      </a:bodyPr>
      <a:lstStyle>
        <a:defPPr marL="0" marR="0" indent="0" algn="l" defTabSz="914400" rtl="0" eaLnBrk="0" fontAlgn="base" latinLnBrk="0" hangingPunct="0">
          <a:lnSpc>
            <a:spcPct val="90000"/>
          </a:lnSpc>
          <a:spcBef>
            <a:spcPct val="50000"/>
          </a:spcBef>
          <a:spcAft>
            <a:spcPct val="0"/>
          </a:spcAft>
          <a:buClr>
            <a:schemeClr val="folHlink"/>
          </a:buClr>
          <a:buSzPct val="135000"/>
          <a:buFontTx/>
          <a:buNone/>
          <a:tabLst/>
          <a:defRPr kumimoji="0" lang="en-US" altLang="en-US" sz="1600" b="0" i="0" u="none" strike="noStrike" cap="none" normalizeH="0" baseline="0" smtClean="0">
            <a:ln>
              <a:noFill/>
            </a:ln>
            <a:solidFill>
              <a:schemeClr val="tx1"/>
            </a:solidFill>
            <a:effectLst/>
            <a:latin typeface="Arial" charset="0"/>
            <a:ea typeface="Osaka"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spAutoFit/>
      </a:bodyPr>
      <a:lstStyle>
        <a:defPPr marL="0" marR="0" indent="0" algn="l" defTabSz="914400" rtl="0" eaLnBrk="0" fontAlgn="base" latinLnBrk="0" hangingPunct="0">
          <a:lnSpc>
            <a:spcPct val="90000"/>
          </a:lnSpc>
          <a:spcBef>
            <a:spcPct val="50000"/>
          </a:spcBef>
          <a:spcAft>
            <a:spcPct val="0"/>
          </a:spcAft>
          <a:buClr>
            <a:schemeClr val="folHlink"/>
          </a:buClr>
          <a:buSzPct val="135000"/>
          <a:buFontTx/>
          <a:buNone/>
          <a:tabLst/>
          <a:defRPr kumimoji="0" lang="en-US" altLang="en-US" sz="1600" b="0" i="0" u="none" strike="noStrike" cap="none" normalizeH="0" baseline="0" smtClean="0">
            <a:ln>
              <a:noFill/>
            </a:ln>
            <a:solidFill>
              <a:schemeClr val="tx1"/>
            </a:solidFill>
            <a:effectLst/>
            <a:latin typeface="Arial" charset="0"/>
            <a:ea typeface="Osaka" charset="-128"/>
          </a:defRPr>
        </a:defPPr>
      </a:lstStyle>
    </a:lnDef>
  </a:objectDefaults>
  <a:extraClrSchemeLst>
    <a:extraClrScheme>
      <a:clrScheme name="1_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1229</TotalTime>
  <Words>3203</Words>
  <Application>Microsoft Office PowerPoint</Application>
  <PresentationFormat>On-screen Show (4:3)</PresentationFormat>
  <Paragraphs>368</Paragraphs>
  <Slides>38</Slides>
  <Notes>7</Notes>
  <HiddenSlides>0</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38</vt:i4>
      </vt:variant>
    </vt:vector>
  </HeadingPairs>
  <TitlesOfParts>
    <vt:vector size="44" baseType="lpstr">
      <vt:lpstr>Office Theme</vt:lpstr>
      <vt:lpstr>2_Blank</vt:lpstr>
      <vt:lpstr>Photo Editor Photo</vt:lpstr>
      <vt:lpstr>Document</vt:lpstr>
      <vt:lpstr>Equation</vt:lpstr>
      <vt:lpstr>Mathcad</vt:lpstr>
      <vt:lpstr>RF Systems for High Brightness Synchrotrons</vt:lpstr>
      <vt:lpstr>Basic RF System Design Approach for High Brightness Synchrotrons </vt:lpstr>
      <vt:lpstr>PowerPoint Presentation</vt:lpstr>
      <vt:lpstr>RF System Parameters for Robinson Beam Stability </vt:lpstr>
      <vt:lpstr>Summary of RF field Tolerances</vt:lpstr>
      <vt:lpstr>Choice of RF cavity design</vt:lpstr>
      <vt:lpstr>BESSY Cavity Available Beam Power/Voltage</vt:lpstr>
      <vt:lpstr>PEP-II Cavity Available Beam Power/Voltage</vt:lpstr>
      <vt:lpstr>CESR-b Cavity Available Beam Power/Voltage</vt:lpstr>
      <vt:lpstr>Longitudinal Coupled Bunch Instability Growth rates vs. Cavity Choice </vt:lpstr>
      <vt:lpstr>Stretched Bunch length dependence on R/Q</vt:lpstr>
      <vt:lpstr>PowerPoint Presentation</vt:lpstr>
      <vt:lpstr>SCRF has the advantage that voltage is “free”</vt:lpstr>
      <vt:lpstr>RF Cavity Summary</vt:lpstr>
      <vt:lpstr>PowerPoint Presentation</vt:lpstr>
      <vt:lpstr>PowerPoint Presentation</vt:lpstr>
      <vt:lpstr>PowerPoint Presentation</vt:lpstr>
      <vt:lpstr>PowerPoint Presentation</vt:lpstr>
      <vt:lpstr>Network analyzer in logic:  Frequency sweep vs. Tuner position At 100 kW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Test of LLRF at TLS BR</vt:lpstr>
      <vt:lpstr>Performance Test of LLRF at TPS BR</vt:lpstr>
      <vt:lpstr>PowerPoint Presentation</vt:lpstr>
      <vt:lpstr>PowerPoint Presentation</vt:lpstr>
      <vt:lpstr>Backup Slides</vt:lpstr>
      <vt:lpstr>PowerPoint Presentation</vt:lpstr>
      <vt:lpstr>Effect of RF jitter on the beam:</vt:lpstr>
      <vt:lpstr>Vertical Divergence from momentum jitter for  ID higher harmonic users</vt:lpstr>
      <vt:lpstr>Emittance growth from filamentation due to energy jitter</vt:lpstr>
      <vt:lpstr>PowerPoint Presentation</vt:lpstr>
      <vt:lpstr>PowerPoint Presentation</vt:lpstr>
      <vt:lpstr>PowerPoint Presentation</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BESSY “Willy Wien” Cavity</dc:title>
  <dc:creator>Rose, James</dc:creator>
  <cp:lastModifiedBy>Moebes</cp:lastModifiedBy>
  <cp:revision>21</cp:revision>
  <dcterms:created xsi:type="dcterms:W3CDTF">2017-04-20T20:03:53Z</dcterms:created>
  <dcterms:modified xsi:type="dcterms:W3CDTF">2017-04-25T17:01:26Z</dcterms:modified>
</cp:coreProperties>
</file>