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17"/>
  </p:notesMasterIdLst>
  <p:handoutMasterIdLst>
    <p:handoutMasterId r:id="rId18"/>
  </p:handoutMasterIdLst>
  <p:sldIdLst>
    <p:sldId id="256" r:id="rId2"/>
    <p:sldId id="490" r:id="rId3"/>
    <p:sldId id="488" r:id="rId4"/>
    <p:sldId id="491" r:id="rId5"/>
    <p:sldId id="678" r:id="rId6"/>
    <p:sldId id="679" r:id="rId7"/>
    <p:sldId id="262" r:id="rId8"/>
    <p:sldId id="674" r:id="rId9"/>
    <p:sldId id="675" r:id="rId10"/>
    <p:sldId id="257" r:id="rId11"/>
    <p:sldId id="681" r:id="rId12"/>
    <p:sldId id="680" r:id="rId13"/>
    <p:sldId id="486" r:id="rId14"/>
    <p:sldId id="676" r:id="rId15"/>
    <p:sldId id="673"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 userDrawn="1">
          <p15:clr>
            <a:srgbClr val="A4A3A4"/>
          </p15:clr>
        </p15:guide>
        <p15:guide id="2" pos="575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F497D"/>
    <a:srgbClr val="184581"/>
    <a:srgbClr val="477DC2"/>
    <a:srgbClr val="174581"/>
    <a:srgbClr val="003F7A"/>
    <a:srgbClr val="2D637F"/>
    <a:srgbClr val="E09E19"/>
    <a:srgbClr val="B88114"/>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5" autoAdjust="0"/>
    <p:restoredTop sz="94932" autoAdjust="0"/>
  </p:normalViewPr>
  <p:slideViewPr>
    <p:cSldViewPr snapToGrid="0" snapToObjects="1">
      <p:cViewPr>
        <p:scale>
          <a:sx n="129" d="100"/>
          <a:sy n="129" d="100"/>
        </p:scale>
        <p:origin x="424" y="-120"/>
      </p:cViewPr>
      <p:guideLst>
        <p:guide orient="horz" pos="360"/>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92" d="100"/>
          <a:sy n="92" d="100"/>
        </p:scale>
        <p:origin x="-3780"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CB1905-1EEB-6545-B5E2-B70E8868255E}" type="datetimeFigureOut">
              <a:rPr lang="en-US" smtClean="0"/>
              <a:pPr/>
              <a:t>10/28/25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61A396-5F67-764F-9A9A-305152EBE086}" type="slidenum">
              <a:rPr lang="en-US" smtClean="0"/>
              <a:pPr/>
              <a:t>‹#›</a:t>
            </a:fld>
            <a:endParaRPr lang="en-US" dirty="0"/>
          </a:p>
        </p:txBody>
      </p:sp>
    </p:spTree>
    <p:extLst>
      <p:ext uri="{BB962C8B-B14F-4D97-AF65-F5344CB8AC3E}">
        <p14:creationId xmlns:p14="http://schemas.microsoft.com/office/powerpoint/2010/main" val="3427985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53F6BF-7462-9046-A2B6-90C29244BD27}" type="datetimeFigureOut">
              <a:rPr lang="en-US" smtClean="0"/>
              <a:pPr/>
              <a:t>10/28/25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B7DBC5-2A13-CA47-B9EE-6017A92B6B18}" type="slidenum">
              <a:rPr lang="en-US" smtClean="0"/>
              <a:pPr/>
              <a:t>‹#›</a:t>
            </a:fld>
            <a:endParaRPr lang="en-US" dirty="0"/>
          </a:p>
        </p:txBody>
      </p:sp>
    </p:spTree>
    <p:extLst>
      <p:ext uri="{BB962C8B-B14F-4D97-AF65-F5344CB8AC3E}">
        <p14:creationId xmlns:p14="http://schemas.microsoft.com/office/powerpoint/2010/main" val="37343686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txBody>
          <a:bodyPr/>
          <a:lstStyle/>
          <a:p>
            <a:endParaRPr lang="en-US" dirty="0"/>
          </a:p>
        </p:txBody>
      </p:sp>
      <p:sp>
        <p:nvSpPr>
          <p:cNvPr id="3" name="Notes Placeholder 2"/>
          <p:cNvSpPr>
            <a:spLocks noGrp="1"/>
          </p:cNvSpPr>
          <p:nvPr>
            <p:ph type="body" idx="1"/>
          </p:nvPr>
        </p:nvSpPr>
        <p:spPr/>
        <p:txBody>
          <a:bodyPr/>
          <a:lstStyle/>
          <a:p>
            <a:pPr marL="342900" indent="-342900">
              <a:spcBef>
                <a:spcPct val="20000"/>
              </a:spcBef>
              <a:buFont typeface="Arial"/>
              <a:buChar char="•"/>
            </a:pPr>
            <a:r>
              <a:rPr lang="en-US" sz="2200" dirty="0">
                <a:solidFill>
                  <a:srgbClr val="2D637F"/>
                </a:solidFill>
                <a:latin typeface="Lucida Grande"/>
                <a:cs typeface="Lucida Grande"/>
              </a:rPr>
              <a:t>Emerging trends for next-generation (targeted &amp; personalized) nuclear medicine:</a:t>
            </a:r>
          </a:p>
          <a:p>
            <a:pPr marL="800100" lvl="1" indent="-342900">
              <a:spcBef>
                <a:spcPct val="20000"/>
              </a:spcBef>
              <a:buFont typeface="Arial"/>
              <a:buChar char="•"/>
            </a:pPr>
            <a:r>
              <a:rPr lang="en-US" sz="2200" dirty="0">
                <a:solidFill>
                  <a:srgbClr val="2D637F"/>
                </a:solidFill>
                <a:latin typeface="Lucida Grande"/>
                <a:cs typeface="Lucida Grande"/>
              </a:rPr>
              <a:t>Targeted alpha therapy (5-10 MeV)</a:t>
            </a:r>
          </a:p>
          <a:p>
            <a:pPr marL="1257300" lvl="2" indent="-342900">
              <a:spcBef>
                <a:spcPct val="20000"/>
              </a:spcBef>
              <a:buFont typeface="Arial"/>
              <a:buChar char="•"/>
            </a:pPr>
            <a:r>
              <a:rPr lang="en-US" sz="2000" dirty="0">
                <a:solidFill>
                  <a:srgbClr val="2D637F"/>
                </a:solidFill>
                <a:latin typeface="Lucida Grande"/>
                <a:cs typeface="Lucida Grande"/>
              </a:rPr>
              <a:t>40-80 </a:t>
            </a:r>
            <a:r>
              <a:rPr lang="el-GR" sz="2000" dirty="0">
                <a:solidFill>
                  <a:srgbClr val="2D637F"/>
                </a:solidFill>
                <a:latin typeface="Calibri" panose="020F0502020204030204" pitchFamily="34" charset="0"/>
                <a:cs typeface="Lucida Grande"/>
              </a:rPr>
              <a:t>μ</a:t>
            </a:r>
            <a:r>
              <a:rPr lang="en-US" sz="2000" dirty="0">
                <a:solidFill>
                  <a:srgbClr val="2D637F"/>
                </a:solidFill>
                <a:latin typeface="Lucida Grande"/>
                <a:cs typeface="Lucida Grande"/>
              </a:rPr>
              <a:t>m range </a:t>
            </a:r>
            <a:r>
              <a:rPr lang="en-US" sz="2000" dirty="0">
                <a:solidFill>
                  <a:srgbClr val="2D637F"/>
                </a:solidFill>
                <a:latin typeface="Lucida Grande"/>
                <a:cs typeface="Lucida Grande"/>
                <a:sym typeface="Wingdings" panose="05000000000000000000" pitchFamily="2" charset="2"/>
              </a:rPr>
              <a:t> single cell</a:t>
            </a:r>
            <a:endParaRPr lang="en-US" sz="2000" dirty="0">
              <a:solidFill>
                <a:srgbClr val="2D637F"/>
              </a:solidFill>
              <a:latin typeface="Lucida Grande"/>
              <a:cs typeface="Lucida Grande"/>
            </a:endParaRPr>
          </a:p>
          <a:p>
            <a:pPr marL="800100" lvl="1" indent="-342900">
              <a:spcBef>
                <a:spcPct val="20000"/>
              </a:spcBef>
              <a:buFont typeface="Arial"/>
              <a:buChar char="•"/>
            </a:pPr>
            <a:r>
              <a:rPr lang="en-US" sz="2200" dirty="0">
                <a:solidFill>
                  <a:srgbClr val="2D637F"/>
                </a:solidFill>
                <a:latin typeface="Lucida Grande"/>
                <a:cs typeface="Lucida Grande"/>
              </a:rPr>
              <a:t>Targeted Auger therapy (20 eV – 1 keV)</a:t>
            </a:r>
          </a:p>
          <a:p>
            <a:pPr marL="1257300" lvl="2" indent="-342900">
              <a:spcBef>
                <a:spcPct val="20000"/>
              </a:spcBef>
              <a:buFont typeface="Arial"/>
              <a:buChar char="•"/>
            </a:pPr>
            <a:r>
              <a:rPr lang="en-US" sz="2000" dirty="0">
                <a:solidFill>
                  <a:srgbClr val="2D637F"/>
                </a:solidFill>
                <a:latin typeface="Lucida Grande"/>
                <a:cs typeface="Lucida Grande"/>
              </a:rPr>
              <a:t>1 nm – 2 </a:t>
            </a:r>
            <a:r>
              <a:rPr lang="el-GR" sz="2000" dirty="0">
                <a:solidFill>
                  <a:srgbClr val="2D637F"/>
                </a:solidFill>
                <a:latin typeface="Calibri" panose="020F0502020204030204" pitchFamily="34" charset="0"/>
                <a:cs typeface="Lucida Grande"/>
              </a:rPr>
              <a:t>μ</a:t>
            </a:r>
            <a:r>
              <a:rPr lang="en-US" sz="2000" dirty="0">
                <a:solidFill>
                  <a:srgbClr val="2D637F"/>
                </a:solidFill>
                <a:latin typeface="Lucida Grande"/>
                <a:cs typeface="Lucida Grande"/>
              </a:rPr>
              <a:t>m </a:t>
            </a:r>
            <a:r>
              <a:rPr lang="en-US" sz="2000" dirty="0">
                <a:solidFill>
                  <a:srgbClr val="2D637F"/>
                </a:solidFill>
                <a:latin typeface="Lucida Grande"/>
                <a:cs typeface="Lucida Grande"/>
                <a:sym typeface="Wingdings" panose="05000000000000000000" pitchFamily="2" charset="2"/>
              </a:rPr>
              <a:t> cellular nucleus</a:t>
            </a:r>
            <a:endParaRPr lang="en-US" sz="2000" dirty="0">
              <a:solidFill>
                <a:srgbClr val="2D637F"/>
              </a:solidFill>
              <a:latin typeface="Lucida Grande"/>
              <a:cs typeface="Lucida Grande"/>
            </a:endParaRPr>
          </a:p>
          <a:p>
            <a:pPr marL="800100" lvl="1" indent="-342900">
              <a:spcBef>
                <a:spcPct val="20000"/>
              </a:spcBef>
              <a:buFont typeface="Arial"/>
              <a:buChar char="•"/>
            </a:pPr>
            <a:r>
              <a:rPr lang="en-US" sz="2200" dirty="0">
                <a:solidFill>
                  <a:srgbClr val="2D637F"/>
                </a:solidFill>
                <a:latin typeface="Lucida Grande"/>
                <a:cs typeface="Lucida Grande"/>
              </a:rPr>
              <a:t>Theranostic medicine</a:t>
            </a:r>
          </a:p>
          <a:p>
            <a:pPr marL="1257300" lvl="2" indent="-342900">
              <a:spcBef>
                <a:spcPct val="20000"/>
              </a:spcBef>
              <a:buFont typeface="Arial"/>
              <a:buChar char="•"/>
            </a:pPr>
            <a:r>
              <a:rPr lang="en-US" sz="2000" dirty="0">
                <a:solidFill>
                  <a:srgbClr val="2D637F"/>
                </a:solidFill>
                <a:latin typeface="Lucida Grande"/>
                <a:cs typeface="Lucida Grande"/>
              </a:rPr>
              <a:t>Simultaneous imaging and therapy</a:t>
            </a:r>
          </a:p>
        </p:txBody>
      </p:sp>
      <p:sp>
        <p:nvSpPr>
          <p:cNvPr id="4" name="Slide Number Placeholder 3"/>
          <p:cNvSpPr>
            <a:spLocks noGrp="1"/>
          </p:cNvSpPr>
          <p:nvPr>
            <p:ph type="sldNum" sz="quarter" idx="10"/>
          </p:nvPr>
        </p:nvSpPr>
        <p:spPr/>
        <p:txBody>
          <a:bodyPr/>
          <a:lstStyle/>
          <a:p>
            <a:fld id="{84B7DBC5-2A13-CA47-B9EE-6017A92B6B18}" type="slidenum">
              <a:rPr lang="en-US" smtClean="0"/>
              <a:pPr/>
              <a:t>1</a:t>
            </a:fld>
            <a:endParaRPr lang="en-US" dirty="0"/>
          </a:p>
        </p:txBody>
      </p:sp>
    </p:spTree>
    <p:extLst>
      <p:ext uri="{BB962C8B-B14F-4D97-AF65-F5344CB8AC3E}">
        <p14:creationId xmlns:p14="http://schemas.microsoft.com/office/powerpoint/2010/main" val="2939564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6:notes"/>
          <p:cNvSpPr txBox="1">
            <a:spLocks noGrp="1"/>
          </p:cNvSpPr>
          <p:nvPr>
            <p:ph type="body" idx="1"/>
          </p:nvPr>
        </p:nvSpPr>
        <p:spPr>
          <a:xfrm>
            <a:off x="731520" y="4560570"/>
            <a:ext cx="5852160" cy="432054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86" name="Google Shape;86;p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9da58fb004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
        <p:nvSpPr>
          <p:cNvPr id="59" name="Google Shape;59;g39da58fb00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2FD4-9539-4880-9D59-CB646920C561}"/>
              </a:ext>
            </a:extLst>
          </p:cNvPr>
          <p:cNvSpPr>
            <a:spLocks noGrp="1"/>
          </p:cNvSpPr>
          <p:nvPr>
            <p:ph type="title"/>
          </p:nvPr>
        </p:nvSpPr>
        <p:spPr>
          <a:xfrm>
            <a:off x="0" y="0"/>
            <a:ext cx="9144000" cy="914400"/>
          </a:xfrm>
        </p:spPr>
        <p:txBody>
          <a:bodyPr/>
          <a:lstStyle>
            <a:lvl1pPr algn="ctr">
              <a:defRPr/>
            </a:lvl1pPr>
          </a:lstStyle>
          <a:p>
            <a:r>
              <a:rPr lang="en-US" dirty="0"/>
              <a:t>Click to edit Master title style</a:t>
            </a:r>
          </a:p>
        </p:txBody>
      </p:sp>
      <p:pic>
        <p:nvPicPr>
          <p:cNvPr id="3" name="Picture 2"/>
          <p:cNvPicPr>
            <a:picLocks noChangeAspect="1"/>
          </p:cNvPicPr>
          <p:nvPr userDrawn="1"/>
        </p:nvPicPr>
        <p:blipFill>
          <a:blip r:embed="rId2"/>
          <a:stretch>
            <a:fillRect/>
          </a:stretch>
        </p:blipFill>
        <p:spPr>
          <a:xfrm>
            <a:off x="606810" y="6432046"/>
            <a:ext cx="319466" cy="425955"/>
          </a:xfrm>
          <a:prstGeom prst="rect">
            <a:avLst/>
          </a:prstGeom>
        </p:spPr>
      </p:pic>
    </p:spTree>
    <p:extLst>
      <p:ext uri="{BB962C8B-B14F-4D97-AF65-F5344CB8AC3E}">
        <p14:creationId xmlns:p14="http://schemas.microsoft.com/office/powerpoint/2010/main" val="1265101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Header White">
    <p:spTree>
      <p:nvGrpSpPr>
        <p:cNvPr id="1" name=""/>
        <p:cNvGrpSpPr/>
        <p:nvPr/>
      </p:nvGrpSpPr>
      <p:grpSpPr>
        <a:xfrm>
          <a:off x="0" y="0"/>
          <a:ext cx="0" cy="0"/>
          <a:chOff x="0" y="0"/>
          <a:chExt cx="0" cy="0"/>
        </a:xfrm>
      </p:grpSpPr>
      <p:sp>
        <p:nvSpPr>
          <p:cNvPr id="2" name="Title 1"/>
          <p:cNvSpPr>
            <a:spLocks noGrp="1"/>
          </p:cNvSpPr>
          <p:nvPr>
            <p:ph type="title"/>
          </p:nvPr>
        </p:nvSpPr>
        <p:spPr>
          <a:xfrm>
            <a:off x="432056" y="1864179"/>
            <a:ext cx="8222309" cy="1362075"/>
          </a:xfrm>
        </p:spPr>
        <p:txBody>
          <a:bodyPr anchor="b" anchorCtr="0">
            <a:noAutofit/>
          </a:bodyPr>
          <a:lstStyle>
            <a:lvl1pPr algn="ctr">
              <a:defRPr sz="3038" b="1" i="0" cap="none" baseline="0">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2056" y="3667127"/>
            <a:ext cx="8222309" cy="975895"/>
          </a:xfrm>
        </p:spPr>
        <p:txBody>
          <a:bodyPr anchor="b">
            <a:noAutofit/>
          </a:bodyPr>
          <a:lstStyle>
            <a:lvl1pPr marL="0" indent="0" algn="ctr">
              <a:buNone/>
              <a:defRPr sz="1200" b="0" i="0" baseline="0">
                <a:solidFill>
                  <a:schemeClr val="tx2"/>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432056" y="5087823"/>
            <a:ext cx="8222309" cy="1268528"/>
          </a:xfrm>
        </p:spPr>
        <p:txBody>
          <a:bodyPr>
            <a:noAutofit/>
          </a:bodyPr>
          <a:lstStyle>
            <a:lvl1pPr algn="ctr">
              <a:lnSpc>
                <a:spcPct val="110000"/>
              </a:lnSpc>
              <a:spcAft>
                <a:spcPts val="338"/>
              </a:spcAft>
              <a:buNone/>
              <a:defRPr sz="825" b="1" i="0" baseline="0">
                <a:solidFill>
                  <a:schemeClr val="tx1"/>
                </a:solidFill>
                <a:latin typeface="+mn-lt"/>
              </a:defRPr>
            </a:lvl1pPr>
            <a:lvl2pPr>
              <a:defRPr sz="619" b="0" i="0">
                <a:solidFill>
                  <a:schemeClr val="tx2"/>
                </a:solidFill>
                <a:latin typeface="+mj-lt"/>
              </a:defRPr>
            </a:lvl2pPr>
            <a:lvl3pPr>
              <a:defRPr sz="619" b="0" i="0">
                <a:solidFill>
                  <a:schemeClr val="tx2"/>
                </a:solidFill>
                <a:latin typeface="+mj-lt"/>
              </a:defRPr>
            </a:lvl3pPr>
            <a:lvl4pPr>
              <a:defRPr sz="619" b="0" i="0">
                <a:solidFill>
                  <a:schemeClr val="tx2"/>
                </a:solidFill>
                <a:latin typeface="+mj-lt"/>
              </a:defRPr>
            </a:lvl4pPr>
            <a:lvl5pPr>
              <a:defRPr sz="619" b="0" i="0">
                <a:solidFill>
                  <a:schemeClr val="tx2"/>
                </a:solidFill>
                <a:latin typeface="+mj-lt"/>
              </a:defRPr>
            </a:lvl5pPr>
          </a:lstStyle>
          <a:p>
            <a:pPr lvl="0"/>
            <a:r>
              <a:rPr lang="en-US"/>
              <a:t>Click to edit Master text styles</a:t>
            </a:r>
          </a:p>
        </p:txBody>
      </p:sp>
      <p:cxnSp>
        <p:nvCxnSpPr>
          <p:cNvPr id="8" name="Straight Connector 7"/>
          <p:cNvCxnSpPr/>
          <p:nvPr userDrawn="1"/>
        </p:nvCxnSpPr>
        <p:spPr>
          <a:xfrm>
            <a:off x="460845" y="4931493"/>
            <a:ext cx="8222310" cy="0"/>
          </a:xfrm>
          <a:prstGeom prst="line">
            <a:avLst/>
          </a:prstGeom>
          <a:ln w="635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100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172" y="273422"/>
            <a:ext cx="8228763" cy="1144631"/>
          </a:xfrm>
          <a:prstGeom prst="rect">
            <a:avLst/>
          </a:prstGeom>
          <a:noFill/>
          <a:ln w="0">
            <a:noFill/>
          </a:ln>
        </p:spPr>
        <p:txBody>
          <a:bodyPr lIns="0" tIns="0" rIns="0" bIns="0" anchor="ctr">
            <a:noAutofit/>
          </a:bodyPr>
          <a:lstStyle/>
          <a:p>
            <a:pPr algn="ctr">
              <a:buNone/>
            </a:pPr>
            <a:endParaRPr lang="en-US" sz="3991" b="0" strike="noStrike" spc="-1">
              <a:latin typeface="Arial"/>
            </a:endParaRPr>
          </a:p>
        </p:txBody>
      </p:sp>
      <p:sp>
        <p:nvSpPr>
          <p:cNvPr id="6" name="PlaceHolder 2"/>
          <p:cNvSpPr>
            <a:spLocks noGrp="1"/>
          </p:cNvSpPr>
          <p:nvPr>
            <p:ph type="subTitle"/>
          </p:nvPr>
        </p:nvSpPr>
        <p:spPr>
          <a:xfrm>
            <a:off x="457172" y="1604399"/>
            <a:ext cx="8228763" cy="3976819"/>
          </a:xfrm>
          <a:prstGeom prst="rect">
            <a:avLst/>
          </a:prstGeom>
          <a:noFill/>
          <a:ln w="0">
            <a:noFill/>
          </a:ln>
        </p:spPr>
        <p:txBody>
          <a:bodyPr lIns="0" tIns="0" rIns="0" bIns="0" anchor="ctr">
            <a:noAutofit/>
          </a:bodyPr>
          <a:lstStyle/>
          <a:p>
            <a:pPr algn="ctr">
              <a:buNone/>
            </a:pPr>
            <a:endParaRPr lang="en-US" sz="2903" b="0" strike="noStrike" spc="-1">
              <a:latin typeface="Arial"/>
            </a:endParaRPr>
          </a:p>
        </p:txBody>
      </p:sp>
      <p:sp>
        <p:nvSpPr>
          <p:cNvPr id="4" name="PlaceHolder 3"/>
          <p:cNvSpPr>
            <a:spLocks noGrp="1"/>
          </p:cNvSpPr>
          <p:nvPr>
            <p:ph type="ftr" idx="2"/>
          </p:nvPr>
        </p:nvSpPr>
        <p:spPr/>
        <p:txBody>
          <a:bodyPr/>
          <a:lstStyle/>
          <a:p>
            <a:r>
              <a:rPr dirty="0"/>
              <a:t>Footer</a:t>
            </a:r>
          </a:p>
        </p:txBody>
      </p:sp>
      <p:sp>
        <p:nvSpPr>
          <p:cNvPr id="2" name="PlaceHolder 4"/>
          <p:cNvSpPr>
            <a:spLocks noGrp="1"/>
          </p:cNvSpPr>
          <p:nvPr>
            <p:ph type="sldNum" idx="3"/>
          </p:nvPr>
        </p:nvSpPr>
        <p:spPr/>
        <p:txBody>
          <a:bodyPr/>
          <a:lstStyle/>
          <a:p>
            <a:fld id="{D53CF0C1-BD82-477A-96CF-0937BD00593B}" type="slidenum">
              <a:rPr/>
              <a:t>‹#›</a:t>
            </a:fld>
            <a:endParaRPr dirty="0"/>
          </a:p>
        </p:txBody>
      </p:sp>
      <p:sp>
        <p:nvSpPr>
          <p:cNvPr id="3" name="PlaceHolder 5"/>
          <p:cNvSpPr>
            <a:spLocks noGrp="1"/>
          </p:cNvSpPr>
          <p:nvPr>
            <p:ph type="dt" idx="1"/>
          </p:nvPr>
        </p:nvSpPr>
        <p:spPr/>
        <p:txBody>
          <a:bodyPr/>
          <a:lstStyle/>
          <a:p>
            <a:endParaRPr dirty="0"/>
          </a:p>
        </p:txBody>
      </p:sp>
    </p:spTree>
    <p:extLst>
      <p:ext uri="{BB962C8B-B14F-4D97-AF65-F5344CB8AC3E}">
        <p14:creationId xmlns:p14="http://schemas.microsoft.com/office/powerpoint/2010/main" val="1039486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24333"/>
            <a:ext cx="6813884" cy="1639468"/>
          </a:xfrm>
          <a:prstGeom prst="rect">
            <a:avLst/>
          </a:prstGeom>
        </p:spPr>
        <p:txBody>
          <a:bodyPr>
            <a:noAutofit/>
          </a:bodyPr>
          <a:lstStyle>
            <a:lvl1pPr algn="l">
              <a:defRPr sz="3750">
                <a:solidFill>
                  <a:srgbClr val="E09E19"/>
                </a:solidFill>
              </a:defRPr>
            </a:lvl1pPr>
          </a:lstStyle>
          <a:p>
            <a:r>
              <a:rPr lang="en-US" dirty="0"/>
              <a:t>Click to edit Master title style</a:t>
            </a:r>
          </a:p>
        </p:txBody>
      </p:sp>
      <p:sp>
        <p:nvSpPr>
          <p:cNvPr id="3" name="Subtitle 2"/>
          <p:cNvSpPr>
            <a:spLocks noGrp="1"/>
          </p:cNvSpPr>
          <p:nvPr>
            <p:ph type="subTitle" idx="1"/>
          </p:nvPr>
        </p:nvSpPr>
        <p:spPr>
          <a:xfrm>
            <a:off x="685800" y="2575258"/>
            <a:ext cx="6400800" cy="1113590"/>
          </a:xfrm>
          <a:prstGeom prst="rect">
            <a:avLst/>
          </a:prstGeom>
        </p:spPr>
        <p:txBody>
          <a:bodyPr/>
          <a:lstStyle>
            <a:lvl1pPr marL="0" indent="0" algn="l">
              <a:buNone/>
              <a:defRPr>
                <a:solidFill>
                  <a:srgbClr val="2D637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905394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vl1pPr>
          </a:lstStyle>
          <a:p>
            <a:r>
              <a:rPr lang="en-US" dirty="0"/>
              <a:t>Click to edit Master title style</a:t>
            </a:r>
          </a:p>
        </p:txBody>
      </p:sp>
      <p:sp>
        <p:nvSpPr>
          <p:cNvPr id="3" name="Content Placeholder 2"/>
          <p:cNvSpPr>
            <a:spLocks noGrp="1"/>
          </p:cNvSpPr>
          <p:nvPr>
            <p:ph idx="1"/>
          </p:nvPr>
        </p:nvSpPr>
        <p:spPr>
          <a:xfrm>
            <a:off x="482602" y="2518953"/>
            <a:ext cx="7740650" cy="206466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2" y="316792"/>
            <a:ext cx="3495675" cy="488017"/>
          </a:xfrm>
          <a:prstGeom prst="rect">
            <a:avLst/>
          </a:prstGeom>
        </p:spPr>
        <p:txBody>
          <a:bodyPr>
            <a:normAutofit/>
          </a:bodyPr>
          <a:lstStyle>
            <a:lvl1pPr marL="0" indent="0">
              <a:buNone/>
              <a:defRPr sz="1350" b="1">
                <a:solidFill>
                  <a:srgbClr val="E09E19"/>
                </a:solidFill>
                <a:latin typeface="Georgia"/>
                <a:cs typeface="Georgia"/>
              </a:defRPr>
            </a:lvl1pPr>
          </a:lstStyle>
          <a:p>
            <a:pPr lvl="0"/>
            <a:r>
              <a:rPr lang="en-US" dirty="0"/>
              <a:t>CLICK TO EDIT MASTER  |</a:t>
            </a:r>
          </a:p>
        </p:txBody>
      </p:sp>
      <p:sp>
        <p:nvSpPr>
          <p:cNvPr id="10" name="Content Placeholder 2"/>
          <p:cNvSpPr>
            <a:spLocks noGrp="1"/>
          </p:cNvSpPr>
          <p:nvPr>
            <p:ph idx="14" hasCustomPrompt="1"/>
          </p:nvPr>
        </p:nvSpPr>
        <p:spPr>
          <a:xfrm>
            <a:off x="3797033" y="312444"/>
            <a:ext cx="2238375" cy="492365"/>
          </a:xfrm>
          <a:prstGeom prst="rect">
            <a:avLst/>
          </a:prstGeom>
        </p:spPr>
        <p:txBody>
          <a:bodyPr>
            <a:normAutofit/>
          </a:bodyPr>
          <a:lstStyle>
            <a:lvl1pPr marL="0" indent="0">
              <a:buNone/>
              <a:defRPr sz="1350" b="1">
                <a:solidFill>
                  <a:srgbClr val="2D637F"/>
                </a:solidFill>
                <a:latin typeface="Georgia"/>
                <a:cs typeface="Georgia"/>
              </a:defRPr>
            </a:lvl1pPr>
          </a:lstStyle>
          <a:p>
            <a:pPr lvl="0"/>
            <a:r>
              <a:rPr lang="en-US" dirty="0"/>
              <a:t>CLICK TO EDIT</a:t>
            </a:r>
          </a:p>
        </p:txBody>
      </p:sp>
    </p:spTree>
    <p:extLst>
      <p:ext uri="{BB962C8B-B14F-4D97-AF65-F5344CB8AC3E}">
        <p14:creationId xmlns:p14="http://schemas.microsoft.com/office/powerpoint/2010/main" val="358130390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325" y="2017305"/>
            <a:ext cx="7772400" cy="1996573"/>
          </a:xfrm>
          <a:prstGeom prst="rect">
            <a:avLst/>
          </a:prstGeom>
        </p:spPr>
        <p:txBody>
          <a:bodyPr anchor="t">
            <a:noAutofit/>
          </a:bodyPr>
          <a:lstStyle>
            <a:lvl1pPr algn="l">
              <a:defRPr sz="3150" b="0" cap="none"/>
            </a:lvl1pPr>
          </a:lstStyle>
          <a:p>
            <a:r>
              <a:rPr lang="en-US" dirty="0"/>
              <a:t>Click to edit master title style</a:t>
            </a:r>
          </a:p>
        </p:txBody>
      </p:sp>
      <p:sp>
        <p:nvSpPr>
          <p:cNvPr id="3" name="Text Placeholder 2"/>
          <p:cNvSpPr>
            <a:spLocks noGrp="1"/>
          </p:cNvSpPr>
          <p:nvPr>
            <p:ph type="body" idx="1"/>
          </p:nvPr>
        </p:nvSpPr>
        <p:spPr>
          <a:xfrm>
            <a:off x="568325" y="1019351"/>
            <a:ext cx="7772400" cy="895685"/>
          </a:xfrm>
          <a:prstGeom prst="rect">
            <a:avLst/>
          </a:prstGeom>
        </p:spPr>
        <p:txBody>
          <a:bodyPr anchor="b">
            <a:normAutofit/>
          </a:bodyPr>
          <a:lstStyle>
            <a:lvl1pPr marL="0" indent="0">
              <a:buNone/>
              <a:defRPr sz="1650">
                <a:solidFill>
                  <a:srgbClr val="2D637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Content Placeholder 2"/>
          <p:cNvSpPr>
            <a:spLocks noGrp="1"/>
          </p:cNvSpPr>
          <p:nvPr>
            <p:ph idx="13" hasCustomPrompt="1"/>
          </p:nvPr>
        </p:nvSpPr>
        <p:spPr>
          <a:xfrm>
            <a:off x="457202" y="316792"/>
            <a:ext cx="3495675" cy="488017"/>
          </a:xfrm>
          <a:prstGeom prst="rect">
            <a:avLst/>
          </a:prstGeom>
        </p:spPr>
        <p:txBody>
          <a:bodyPr>
            <a:normAutofit/>
          </a:bodyPr>
          <a:lstStyle>
            <a:lvl1pPr marL="0" indent="0">
              <a:buNone/>
              <a:defRPr sz="1350" b="1">
                <a:solidFill>
                  <a:srgbClr val="E09E19"/>
                </a:solidFill>
                <a:latin typeface="Georgia"/>
                <a:cs typeface="Georgia"/>
              </a:defRPr>
            </a:lvl1pPr>
          </a:lstStyle>
          <a:p>
            <a:pPr lvl="0"/>
            <a:r>
              <a:rPr lang="en-US" dirty="0"/>
              <a:t>CLICK TO EDIT MASTER  |</a:t>
            </a:r>
          </a:p>
        </p:txBody>
      </p:sp>
      <p:sp>
        <p:nvSpPr>
          <p:cNvPr id="7" name="Content Placeholder 2"/>
          <p:cNvSpPr>
            <a:spLocks noGrp="1"/>
          </p:cNvSpPr>
          <p:nvPr>
            <p:ph idx="14" hasCustomPrompt="1"/>
          </p:nvPr>
        </p:nvSpPr>
        <p:spPr>
          <a:xfrm>
            <a:off x="3797033" y="312444"/>
            <a:ext cx="2238375" cy="492365"/>
          </a:xfrm>
          <a:prstGeom prst="rect">
            <a:avLst/>
          </a:prstGeom>
        </p:spPr>
        <p:txBody>
          <a:bodyPr>
            <a:normAutofit/>
          </a:bodyPr>
          <a:lstStyle>
            <a:lvl1pPr marL="0" indent="0">
              <a:buNone/>
              <a:defRPr sz="1350" b="1">
                <a:solidFill>
                  <a:srgbClr val="2D637F"/>
                </a:solidFill>
                <a:latin typeface="Georgia"/>
                <a:cs typeface="Georgia"/>
              </a:defRPr>
            </a:lvl1pPr>
          </a:lstStyle>
          <a:p>
            <a:pPr lvl="0"/>
            <a:r>
              <a:rPr lang="en-US" dirty="0"/>
              <a:t>CLICK TO EDIT</a:t>
            </a:r>
          </a:p>
        </p:txBody>
      </p:sp>
    </p:spTree>
    <p:extLst>
      <p:ext uri="{BB962C8B-B14F-4D97-AF65-F5344CB8AC3E}">
        <p14:creationId xmlns:p14="http://schemas.microsoft.com/office/powerpoint/2010/main" val="168753676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5" y="972051"/>
            <a:ext cx="7464425" cy="1143000"/>
          </a:xfrm>
          <a:prstGeom prst="rect">
            <a:avLst/>
          </a:prstGeom>
        </p:spPr>
        <p:txBody>
          <a:bodyPr>
            <a:normAutofit/>
          </a:bodyPr>
          <a:lstStyle>
            <a:lvl1pPr>
              <a:defRPr sz="3150"/>
            </a:lvl1pPr>
          </a:lstStyle>
          <a:p>
            <a:r>
              <a:rPr lang="en-US" dirty="0"/>
              <a:t>Click to edit Master</a:t>
            </a:r>
          </a:p>
        </p:txBody>
      </p:sp>
      <p:sp>
        <p:nvSpPr>
          <p:cNvPr id="3" name="Content Placeholder 2"/>
          <p:cNvSpPr>
            <a:spLocks noGrp="1"/>
          </p:cNvSpPr>
          <p:nvPr>
            <p:ph sz="half" idx="1"/>
          </p:nvPr>
        </p:nvSpPr>
        <p:spPr>
          <a:xfrm>
            <a:off x="457205" y="2097755"/>
            <a:ext cx="3717925" cy="2823496"/>
          </a:xfrm>
          <a:prstGeom prst="rect">
            <a:avLst/>
          </a:prstGeom>
        </p:spPr>
        <p:txBody>
          <a:bodyPr/>
          <a:lstStyle>
            <a:lvl1pPr>
              <a:defRPr sz="165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0"/>
          </p:nvPr>
        </p:nvSpPr>
        <p:spPr>
          <a:xfrm>
            <a:off x="4175127" y="2097761"/>
            <a:ext cx="3746500" cy="2823497"/>
          </a:xfrm>
          <a:prstGeom prst="rect">
            <a:avLst/>
          </a:prstGeom>
        </p:spPr>
        <p:txBody>
          <a:bodyPr/>
          <a:lstStyle>
            <a:lvl1pPr>
              <a:defRPr sz="1650">
                <a:solidFill>
                  <a:srgbClr val="2D637F"/>
                </a:solidFill>
              </a:defRPr>
            </a:lvl1pPr>
            <a:lvl2pPr>
              <a:defRPr sz="1500">
                <a:solidFill>
                  <a:srgbClr val="2D637F"/>
                </a:solidFill>
              </a:defRPr>
            </a:lvl2pPr>
            <a:lvl3pPr>
              <a:defRPr sz="1350">
                <a:solidFill>
                  <a:srgbClr val="2D637F"/>
                </a:solidFill>
              </a:defRPr>
            </a:lvl3pPr>
            <a:lvl4pPr>
              <a:defRPr sz="1200">
                <a:solidFill>
                  <a:srgbClr val="2D637F"/>
                </a:solidFill>
              </a:defRPr>
            </a:lvl4pPr>
            <a:lvl5pPr>
              <a:defRPr sz="1050">
                <a:solidFill>
                  <a:srgbClr val="2D637F"/>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3" hasCustomPrompt="1"/>
          </p:nvPr>
        </p:nvSpPr>
        <p:spPr>
          <a:xfrm>
            <a:off x="457202" y="316792"/>
            <a:ext cx="3495675" cy="488017"/>
          </a:xfrm>
          <a:prstGeom prst="rect">
            <a:avLst/>
          </a:prstGeom>
        </p:spPr>
        <p:txBody>
          <a:bodyPr>
            <a:normAutofit/>
          </a:bodyPr>
          <a:lstStyle>
            <a:lvl1pPr marL="0" indent="0">
              <a:buNone/>
              <a:defRPr sz="1350" b="1">
                <a:solidFill>
                  <a:srgbClr val="E09E19"/>
                </a:solidFill>
                <a:latin typeface="Georgia"/>
                <a:cs typeface="Georgia"/>
              </a:defRPr>
            </a:lvl1pPr>
          </a:lstStyle>
          <a:p>
            <a:pPr lvl="0"/>
            <a:r>
              <a:rPr lang="en-US" dirty="0"/>
              <a:t>CLICK TO EDIT MASTER  |</a:t>
            </a:r>
          </a:p>
        </p:txBody>
      </p:sp>
      <p:sp>
        <p:nvSpPr>
          <p:cNvPr id="7" name="Content Placeholder 2"/>
          <p:cNvSpPr>
            <a:spLocks noGrp="1"/>
          </p:cNvSpPr>
          <p:nvPr>
            <p:ph idx="14" hasCustomPrompt="1"/>
          </p:nvPr>
        </p:nvSpPr>
        <p:spPr>
          <a:xfrm>
            <a:off x="3797033" y="312444"/>
            <a:ext cx="2238375" cy="492365"/>
          </a:xfrm>
          <a:prstGeom prst="rect">
            <a:avLst/>
          </a:prstGeom>
        </p:spPr>
        <p:txBody>
          <a:bodyPr>
            <a:normAutofit/>
          </a:bodyPr>
          <a:lstStyle>
            <a:lvl1pPr marL="0" indent="0">
              <a:buNone/>
              <a:defRPr sz="1350" b="1">
                <a:solidFill>
                  <a:srgbClr val="2D637F"/>
                </a:solidFill>
                <a:latin typeface="Georgia"/>
                <a:cs typeface="Georgia"/>
              </a:defRPr>
            </a:lvl1pPr>
          </a:lstStyle>
          <a:p>
            <a:pPr lvl="0"/>
            <a:r>
              <a:rPr lang="en-US" dirty="0"/>
              <a:t>CLICK TO EDIT</a:t>
            </a:r>
          </a:p>
        </p:txBody>
      </p:sp>
    </p:spTree>
    <p:extLst>
      <p:ext uri="{BB962C8B-B14F-4D97-AF65-F5344CB8AC3E}">
        <p14:creationId xmlns:p14="http://schemas.microsoft.com/office/powerpoint/2010/main" val="11331383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3729789"/>
            <a:ext cx="5486400" cy="566738"/>
          </a:xfrm>
          <a:prstGeom prst="rect">
            <a:avLst/>
          </a:prstGeo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381000" y="358775"/>
            <a:ext cx="5486400" cy="3371014"/>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381000" y="4296527"/>
            <a:ext cx="5486400" cy="477294"/>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362645037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2" y="1041995"/>
            <a:ext cx="3008313" cy="404988"/>
          </a:xfrm>
        </p:spPr>
        <p:txBody>
          <a:bodyPr anchor="b"/>
          <a:lstStyle>
            <a:lvl1pPr algn="l">
              <a:defRPr sz="15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5" y="1042005"/>
            <a:ext cx="4537075" cy="3657005"/>
          </a:xfr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2" y="1531661"/>
            <a:ext cx="3008313" cy="316734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2" y="316792"/>
            <a:ext cx="3495675" cy="488017"/>
          </a:xfrm>
          <a:prstGeom prst="rect">
            <a:avLst/>
          </a:prstGeom>
        </p:spPr>
        <p:txBody>
          <a:bodyPr>
            <a:normAutofit/>
          </a:bodyPr>
          <a:lstStyle>
            <a:lvl1pPr marL="0" indent="0">
              <a:buNone/>
              <a:defRPr sz="1350" b="1">
                <a:solidFill>
                  <a:srgbClr val="E09E19"/>
                </a:solidFill>
                <a:latin typeface="Georgia"/>
                <a:cs typeface="Georgia"/>
              </a:defRPr>
            </a:lvl1pPr>
          </a:lstStyle>
          <a:p>
            <a:pPr lvl="0"/>
            <a:r>
              <a:rPr lang="en-US" dirty="0"/>
              <a:t>CLICK TO EDIT MASTER  |</a:t>
            </a:r>
          </a:p>
        </p:txBody>
      </p:sp>
      <p:sp>
        <p:nvSpPr>
          <p:cNvPr id="10" name="Content Placeholder 2"/>
          <p:cNvSpPr>
            <a:spLocks noGrp="1"/>
          </p:cNvSpPr>
          <p:nvPr>
            <p:ph idx="14" hasCustomPrompt="1"/>
          </p:nvPr>
        </p:nvSpPr>
        <p:spPr>
          <a:xfrm>
            <a:off x="3797033" y="312444"/>
            <a:ext cx="2238375" cy="492365"/>
          </a:xfrm>
          <a:prstGeom prst="rect">
            <a:avLst/>
          </a:prstGeom>
        </p:spPr>
        <p:txBody>
          <a:bodyPr>
            <a:normAutofit/>
          </a:bodyPr>
          <a:lstStyle>
            <a:lvl1pPr marL="0" indent="0">
              <a:buNone/>
              <a:defRPr sz="1350" b="1">
                <a:solidFill>
                  <a:srgbClr val="2D637F"/>
                </a:solidFill>
                <a:latin typeface="Georgia"/>
                <a:cs typeface="Georgia"/>
              </a:defRPr>
            </a:lvl1pPr>
          </a:lstStyle>
          <a:p>
            <a:pPr lvl="0"/>
            <a:r>
              <a:rPr lang="en-US" dirty="0"/>
              <a:t>CLICK TO EDIT</a:t>
            </a:r>
          </a:p>
        </p:txBody>
      </p:sp>
    </p:spTree>
    <p:extLst>
      <p:ext uri="{BB962C8B-B14F-4D97-AF65-F5344CB8AC3E}">
        <p14:creationId xmlns:p14="http://schemas.microsoft.com/office/powerpoint/2010/main" val="233369943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24"/>
        <p:cNvGrpSpPr/>
        <p:nvPr/>
      </p:nvGrpSpPr>
      <p:grpSpPr>
        <a:xfrm>
          <a:off x="0" y="0"/>
          <a:ext cx="0" cy="0"/>
          <a:chOff x="0" y="0"/>
          <a:chExt cx="0" cy="0"/>
        </a:xfrm>
      </p:grpSpPr>
      <p:sp>
        <p:nvSpPr>
          <p:cNvPr id="25" name="Google Shape;25;p15"/>
          <p:cNvSpPr txBox="1">
            <a:spLocks noGrp="1"/>
          </p:cNvSpPr>
          <p:nvPr>
            <p:ph type="title"/>
          </p:nvPr>
        </p:nvSpPr>
        <p:spPr>
          <a:xfrm>
            <a:off x="457200" y="304800"/>
            <a:ext cx="8229600" cy="792162"/>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FF0000"/>
              </a:buClr>
              <a:buSzPts val="2400"/>
              <a:buFont typeface="Calibri"/>
              <a:buNone/>
              <a:defRPr sz="2400" b="1">
                <a:solidFill>
                  <a:srgbClr val="FF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5"/>
          <p:cNvSpPr txBox="1">
            <a:spLocks noGrp="1"/>
          </p:cNvSpPr>
          <p:nvPr>
            <p:ph type="body" idx="1"/>
          </p:nvPr>
        </p:nvSpPr>
        <p:spPr>
          <a:xfrm>
            <a:off x="457200" y="1219200"/>
            <a:ext cx="8229600" cy="4906963"/>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rgbClr val="0047D6"/>
              </a:buClr>
              <a:buSzPts val="2000"/>
              <a:buChar char="•"/>
              <a:defRPr sz="2000" b="1"/>
            </a:lvl1pPr>
            <a:lvl2pPr marL="914400" lvl="1" indent="-342900" algn="l">
              <a:spcBef>
                <a:spcPts val="360"/>
              </a:spcBef>
              <a:spcAft>
                <a:spcPts val="0"/>
              </a:spcAft>
              <a:buClr>
                <a:schemeClr val="dk1"/>
              </a:buClr>
              <a:buSzPts val="1800"/>
              <a:buChar char="–"/>
              <a:defRPr sz="1800"/>
            </a:lvl2pPr>
            <a:lvl3pPr marL="1371600" lvl="2" indent="-330200" algn="l">
              <a:spcBef>
                <a:spcPts val="320"/>
              </a:spcBef>
              <a:spcAft>
                <a:spcPts val="0"/>
              </a:spcAft>
              <a:buClr>
                <a:schemeClr val="dk1"/>
              </a:buClr>
              <a:buSzPts val="1600"/>
              <a:buChar char="•"/>
              <a:defRPr sz="1600"/>
            </a:lvl3pPr>
            <a:lvl4pPr marL="1828800" lvl="3" indent="-317500" algn="l">
              <a:spcBef>
                <a:spcPts val="280"/>
              </a:spcBef>
              <a:spcAft>
                <a:spcPts val="0"/>
              </a:spcAft>
              <a:buClr>
                <a:schemeClr val="dk1"/>
              </a:buClr>
              <a:buSzPts val="1400"/>
              <a:buChar char="–"/>
              <a:defRPr sz="1400"/>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15"/>
          <p:cNvSpPr txBox="1">
            <a:spLocks noGrp="1"/>
          </p:cNvSpPr>
          <p:nvPr>
            <p:ph type="ftr" idx="11"/>
          </p:nvPr>
        </p:nvSpPr>
        <p:spPr>
          <a:xfrm>
            <a:off x="2286000" y="632460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8" name="Google Shape;28;p15"/>
          <p:cNvSpPr txBox="1">
            <a:spLocks noGrp="1"/>
          </p:cNvSpPr>
          <p:nvPr>
            <p:ph type="sldNum" idx="12"/>
          </p:nvPr>
        </p:nvSpPr>
        <p:spPr>
          <a:xfrm>
            <a:off x="8229600" y="6356350"/>
            <a:ext cx="457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862013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2938992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7373" y="5307263"/>
            <a:ext cx="184731" cy="300082"/>
          </a:xfrm>
          <a:prstGeom prst="rect">
            <a:avLst/>
          </a:prstGeom>
          <a:noFill/>
        </p:spPr>
        <p:txBody>
          <a:bodyPr wrap="none" rtlCol="0">
            <a:spAutoFit/>
          </a:bodyPr>
          <a:lstStyle/>
          <a:p>
            <a:endParaRPr lang="en-US" sz="1350" dirty="0"/>
          </a:p>
        </p:txBody>
      </p:sp>
      <p:sp>
        <p:nvSpPr>
          <p:cNvPr id="9" name="Text Placeholder 2"/>
          <p:cNvSpPr>
            <a:spLocks noGrp="1"/>
          </p:cNvSpPr>
          <p:nvPr>
            <p:ph type="body" idx="1"/>
          </p:nvPr>
        </p:nvSpPr>
        <p:spPr>
          <a:xfrm>
            <a:off x="457200" y="1808079"/>
            <a:ext cx="8229600" cy="2526418"/>
          </a:xfrm>
          <a:prstGeom prst="rect">
            <a:avLst/>
          </a:prstGeom>
        </p:spPr>
        <p:txBody>
          <a:bodyPr vert="horz" lIns="91440" tIns="45720" rIns="91440" bIns="45720" rtlCol="0">
            <a:normAutofit/>
          </a:bodyPr>
          <a:lstStyle/>
          <a:p>
            <a:pPr lvl="0"/>
            <a:r>
              <a:rPr lang="en-US" dirty="0" err="1"/>
              <a:t>Lorem</a:t>
            </a:r>
            <a:r>
              <a:rPr lang="en-US" dirty="0"/>
              <a:t> </a:t>
            </a:r>
            <a:r>
              <a:rPr lang="en-US" dirty="0" err="1"/>
              <a:t>Ipsum</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13"/>
          <a:stretch>
            <a:fillRect/>
          </a:stretch>
        </p:blipFill>
        <p:spPr>
          <a:xfrm>
            <a:off x="6274509" y="10"/>
            <a:ext cx="2869492" cy="2379579"/>
          </a:xfrm>
          <a:prstGeom prst="rect">
            <a:avLst/>
          </a:prstGeom>
        </p:spPr>
      </p:pic>
      <p:sp>
        <p:nvSpPr>
          <p:cNvPr id="8" name="Title Placeholder 1"/>
          <p:cNvSpPr>
            <a:spLocks noGrp="1"/>
          </p:cNvSpPr>
          <p:nvPr>
            <p:ph type="title"/>
          </p:nvPr>
        </p:nvSpPr>
        <p:spPr>
          <a:xfrm>
            <a:off x="0" y="-232259"/>
            <a:ext cx="8229600" cy="1143000"/>
          </a:xfrm>
          <a:prstGeom prst="rect">
            <a:avLst/>
          </a:prstGeom>
        </p:spPr>
        <p:txBody>
          <a:bodyPr vert="horz" lIns="91440" tIns="45720" rIns="91440" bIns="45720" rtlCol="0" anchor="ctr">
            <a:normAutofit/>
          </a:bodyPr>
          <a:lstStyle/>
          <a:p>
            <a:r>
              <a:rPr lang="en-US" dirty="0"/>
              <a:t>Project Title</a:t>
            </a:r>
          </a:p>
        </p:txBody>
      </p:sp>
      <p:sp>
        <p:nvSpPr>
          <p:cNvPr id="20" name="TextBox 11"/>
          <p:cNvSpPr txBox="1">
            <a:spLocks noChangeArrowheads="1"/>
          </p:cNvSpPr>
          <p:nvPr userDrawn="1"/>
        </p:nvSpPr>
        <p:spPr bwMode="auto">
          <a:xfrm>
            <a:off x="3289697" y="6581776"/>
            <a:ext cx="279527" cy="207733"/>
          </a:xfrm>
          <a:prstGeom prst="rect">
            <a:avLst/>
          </a:prstGeom>
          <a:noFill/>
          <a:ln>
            <a:noFill/>
          </a:ln>
        </p:spPr>
        <p:txBody>
          <a:bodyPr wrap="none" lIns="68562" tIns="34282" rIns="68562" bIns="3428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812" eaLnBrk="1" fontAlgn="base" hangingPunct="1">
              <a:spcBef>
                <a:spcPct val="0"/>
              </a:spcBef>
              <a:spcAft>
                <a:spcPct val="0"/>
              </a:spcAft>
              <a:defRPr/>
            </a:pPr>
            <a:fld id="{62B45342-D41F-3246-BC88-9305F376649F}" type="slidenum">
              <a:rPr lang="en-US" sz="900" smtClean="0">
                <a:solidFill>
                  <a:srgbClr val="FFFFFF"/>
                </a:solidFill>
              </a:rPr>
              <a:pPr defTabSz="342812" eaLnBrk="1" fontAlgn="base" hangingPunct="1">
                <a:spcBef>
                  <a:spcPct val="0"/>
                </a:spcBef>
                <a:spcAft>
                  <a:spcPct val="0"/>
                </a:spcAft>
                <a:defRPr/>
              </a:pPr>
              <a:t>‹#›</a:t>
            </a:fld>
            <a:endParaRPr lang="en-US" sz="900" dirty="0">
              <a:solidFill>
                <a:srgbClr val="FFFFFF"/>
              </a:solidFill>
            </a:endParaRPr>
          </a:p>
        </p:txBody>
      </p:sp>
      <p:sp>
        <p:nvSpPr>
          <p:cNvPr id="21" name="Rectangle 20"/>
          <p:cNvSpPr/>
          <p:nvPr userDrawn="1"/>
        </p:nvSpPr>
        <p:spPr>
          <a:xfrm>
            <a:off x="0" y="6400800"/>
            <a:ext cx="9144000" cy="457200"/>
          </a:xfrm>
          <a:prstGeom prst="rect">
            <a:avLst/>
          </a:prstGeom>
          <a:solidFill>
            <a:srgbClr val="1F497D"/>
          </a:solidFill>
          <a:ln>
            <a:solidFill>
              <a:srgbClr val="4D72A9"/>
            </a:solid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algn="ctr" defTabSz="342812" fontAlgn="base">
              <a:spcBef>
                <a:spcPct val="0"/>
              </a:spcBef>
              <a:spcAft>
                <a:spcPct val="0"/>
              </a:spcAft>
              <a:defRPr/>
            </a:pPr>
            <a:endParaRPr lang="en-US" sz="1350" dirty="0">
              <a:solidFill>
                <a:srgbClr val="FFFFFF"/>
              </a:solidFill>
              <a:latin typeface="Arial" charset="0"/>
              <a:ea typeface="ＭＳ Ｐゴシック" charset="0"/>
              <a:cs typeface="ＭＳ Ｐゴシック" charset="0"/>
            </a:endParaRPr>
          </a:p>
          <a:p>
            <a:pPr algn="ctr" defTabSz="342812" fontAlgn="base">
              <a:spcBef>
                <a:spcPct val="0"/>
              </a:spcBef>
              <a:spcAft>
                <a:spcPct val="0"/>
              </a:spcAft>
              <a:defRPr/>
            </a:pPr>
            <a:endParaRPr lang="en-US" sz="1350" dirty="0">
              <a:solidFill>
                <a:srgbClr val="FFFFFF"/>
              </a:solidFill>
              <a:latin typeface="Arial" charset="0"/>
              <a:ea typeface="ＭＳ Ｐゴシック" charset="0"/>
              <a:cs typeface="ＭＳ Ｐゴシック" charset="0"/>
            </a:endParaRPr>
          </a:p>
        </p:txBody>
      </p:sp>
      <p:cxnSp>
        <p:nvCxnSpPr>
          <p:cNvPr id="23" name="Straight Connector 22"/>
          <p:cNvCxnSpPr/>
          <p:nvPr userDrawn="1"/>
        </p:nvCxnSpPr>
        <p:spPr>
          <a:xfrm>
            <a:off x="1219735" y="6448431"/>
            <a:ext cx="0" cy="36671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userDrawn="1"/>
        </p:nvSpPr>
        <p:spPr>
          <a:xfrm>
            <a:off x="1289110" y="6453203"/>
            <a:ext cx="4666662" cy="230832"/>
          </a:xfrm>
          <a:prstGeom prst="rect">
            <a:avLst/>
          </a:prstGeom>
          <a:noFill/>
        </p:spPr>
        <p:txBody>
          <a:bodyPr wrap="none" rtlCol="0">
            <a:spAutoFit/>
          </a:bodyPr>
          <a:lstStyle/>
          <a:p>
            <a:r>
              <a:rPr lang="en-US" sz="900" dirty="0">
                <a:solidFill>
                  <a:prstClr val="white"/>
                </a:solidFill>
                <a:latin typeface="Helvetica Light"/>
                <a:cs typeface="Calibri"/>
              </a:rPr>
              <a:t>Lee Bernstein			     		USNDP Nuclear Data Week 2025</a:t>
            </a:r>
          </a:p>
        </p:txBody>
      </p:sp>
      <p:pic>
        <p:nvPicPr>
          <p:cNvPr id="25" name="Picture 12"/>
          <p:cNvPicPr>
            <a:picLocks noChangeAspect="1"/>
          </p:cNvPicPr>
          <p:nvPr userDrawn="1"/>
        </p:nvPicPr>
        <p:blipFill>
          <a:blip r:embed="rId14" cstate="hqprint">
            <a:extLst>
              <a:ext uri="{28A0092B-C50C-407E-A947-70E740481C1C}">
                <a14:useLocalDpi xmlns:a14="http://schemas.microsoft.com/office/drawing/2010/main"/>
              </a:ext>
            </a:extLst>
          </a:blip>
          <a:srcRect l="6667" t="8601" r="7967" b="18398"/>
          <a:stretch>
            <a:fillRect/>
          </a:stretch>
        </p:blipFill>
        <p:spPr bwMode="auto">
          <a:xfrm>
            <a:off x="52389" y="6430441"/>
            <a:ext cx="400728" cy="390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5"/>
          <p:cNvPicPr>
            <a:picLocks noChangeAspect="1"/>
          </p:cNvPicPr>
          <p:nvPr userDrawn="1"/>
        </p:nvPicPr>
        <p:blipFill>
          <a:blip r:embed="rId15"/>
          <a:stretch>
            <a:fillRect/>
          </a:stretch>
        </p:blipFill>
        <p:spPr>
          <a:xfrm>
            <a:off x="606810" y="6432046"/>
            <a:ext cx="433320" cy="425955"/>
          </a:xfrm>
          <a:prstGeom prst="rect">
            <a:avLst/>
          </a:prstGeom>
        </p:spPr>
      </p:pic>
    </p:spTree>
    <p:extLst>
      <p:ext uri="{BB962C8B-B14F-4D97-AF65-F5344CB8AC3E}">
        <p14:creationId xmlns:p14="http://schemas.microsoft.com/office/powerpoint/2010/main" val="3604568600"/>
      </p:ext>
    </p:extLst>
  </p:cSld>
  <p:clrMap bg1="lt1" tx1="dk1" bg2="lt2" tx2="dk2" accent1="accent1" accent2="accent2" accent3="accent3" accent4="accent4" accent5="accent5" accent6="accent6" hlink="hlink" folHlink="folHlink"/>
  <p:sldLayoutIdLst>
    <p:sldLayoutId id="2147483684" r:id="rId1"/>
    <p:sldLayoutId id="2147483673" r:id="rId2"/>
    <p:sldLayoutId id="2147483674" r:id="rId3"/>
    <p:sldLayoutId id="2147483675" r:id="rId4"/>
    <p:sldLayoutId id="2147483676" r:id="rId5"/>
    <p:sldLayoutId id="2147483681" r:id="rId6"/>
    <p:sldLayoutId id="2147483649" r:id="rId7"/>
    <p:sldLayoutId id="2147483689" r:id="rId8"/>
    <p:sldLayoutId id="2147483690" r:id="rId9"/>
    <p:sldLayoutId id="2147483691" r:id="rId10"/>
    <p:sldLayoutId id="2147483692" r:id="rId11"/>
  </p:sldLayoutIdLst>
  <p:transition>
    <p:fade/>
  </p:transition>
  <p:hf hdr="0" ftr="0" dt="0"/>
  <p:txStyles>
    <p:titleStyle>
      <a:lvl1pPr algn="l" defTabSz="342900" rtl="0" eaLnBrk="1" latinLnBrk="0" hangingPunct="1">
        <a:spcBef>
          <a:spcPct val="0"/>
        </a:spcBef>
        <a:buNone/>
        <a:defRPr sz="3750" b="1" kern="1200">
          <a:solidFill>
            <a:schemeClr val="bg1"/>
          </a:solidFill>
          <a:latin typeface="Georgia"/>
          <a:ea typeface="+mj-ea"/>
          <a:cs typeface="Georgia"/>
        </a:defRPr>
      </a:lvl1pPr>
    </p:titleStyle>
    <p:bodyStyle>
      <a:lvl1pPr marL="257175" indent="-257175" algn="l" defTabSz="342900" rtl="0" eaLnBrk="1" latinLnBrk="0" hangingPunct="1">
        <a:spcBef>
          <a:spcPct val="20000"/>
        </a:spcBef>
        <a:buFont typeface="Arial"/>
        <a:buChar char="•"/>
        <a:defRPr sz="1650" kern="1200">
          <a:solidFill>
            <a:srgbClr val="2D637F"/>
          </a:solidFill>
          <a:latin typeface="Lucida Grande"/>
          <a:ea typeface="+mn-ea"/>
          <a:cs typeface="Lucida Grande"/>
        </a:defRPr>
      </a:lvl1pPr>
      <a:lvl2pPr marL="557213" indent="-214313" algn="l" defTabSz="342900" rtl="0" eaLnBrk="1" latinLnBrk="0" hangingPunct="1">
        <a:spcBef>
          <a:spcPct val="20000"/>
        </a:spcBef>
        <a:buFont typeface="Arial"/>
        <a:buChar char="–"/>
        <a:defRPr sz="1500" kern="1200">
          <a:solidFill>
            <a:srgbClr val="2D637F"/>
          </a:solidFill>
          <a:latin typeface="Lucida Grande"/>
          <a:ea typeface="+mn-ea"/>
          <a:cs typeface="Lucida Grande"/>
        </a:defRPr>
      </a:lvl2pPr>
      <a:lvl3pPr marL="857250" indent="-171450" algn="l" defTabSz="342900" rtl="0" eaLnBrk="1" latinLnBrk="0" hangingPunct="1">
        <a:spcBef>
          <a:spcPct val="20000"/>
        </a:spcBef>
        <a:buFont typeface="Arial"/>
        <a:buChar char="•"/>
        <a:defRPr sz="1350" kern="1200">
          <a:solidFill>
            <a:srgbClr val="2D637F"/>
          </a:solidFill>
          <a:latin typeface="Lucida Grande"/>
          <a:ea typeface="+mn-ea"/>
          <a:cs typeface="Lucida Grande"/>
        </a:defRPr>
      </a:lvl3pPr>
      <a:lvl4pPr marL="1200150" indent="-171450" algn="l" defTabSz="342900" rtl="0" eaLnBrk="1" latinLnBrk="0" hangingPunct="1">
        <a:spcBef>
          <a:spcPct val="20000"/>
        </a:spcBef>
        <a:buFont typeface="Arial"/>
        <a:buChar char="–"/>
        <a:defRPr sz="1200" kern="1200">
          <a:solidFill>
            <a:srgbClr val="2D637F"/>
          </a:solidFill>
          <a:latin typeface="Lucida Grande"/>
          <a:ea typeface="+mn-ea"/>
          <a:cs typeface="Lucida Grande"/>
        </a:defRPr>
      </a:lvl4pPr>
      <a:lvl5pPr marL="1543050" indent="-171450" algn="l" defTabSz="342900" rtl="0" eaLnBrk="1" latinLnBrk="0" hangingPunct="1">
        <a:spcBef>
          <a:spcPct val="20000"/>
        </a:spcBef>
        <a:buFont typeface="Arial"/>
        <a:buChar char="»"/>
        <a:defRPr sz="1050" kern="1200">
          <a:solidFill>
            <a:srgbClr val="2D637F"/>
          </a:solidFill>
          <a:latin typeface="Lucida Grande"/>
          <a:ea typeface="+mn-ea"/>
          <a:cs typeface="Lucida Grande"/>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hyperlink" Target="https://jtmorrell.github.io/curie/build/html/index.html" TargetMode="External"/><Relationship Id="rId4" Type="http://schemas.openxmlformats.org/officeDocument/2006/relationships/hyperlink" Target="https://nucleardata.berkeley.ed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0.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hyperlink" Target="https://doi.org/10.1103/PhysRevC.111.044608" TargetMode="External"/><Relationship Id="rId3" Type="http://schemas.openxmlformats.org/officeDocument/2006/relationships/hyperlink" Target="https://10.1103/PhysRevLett.134.052504" TargetMode="External"/><Relationship Id="rId7" Type="http://schemas.openxmlformats.org/officeDocument/2006/relationships/hyperlink" Target="https://doi.org/10.1063/5.0263824" TargetMode="External"/><Relationship Id="rId2" Type="http://schemas.openxmlformats.org/officeDocument/2006/relationships/hyperlink" Target="https://10.1103/PhysRevLett.134.082502" TargetMode="External"/><Relationship Id="rId1" Type="http://schemas.openxmlformats.org/officeDocument/2006/relationships/slideLayout" Target="../slideLayouts/slideLayout2.xml"/><Relationship Id="rId6" Type="http://schemas.openxmlformats.org/officeDocument/2006/relationships/hyperlink" Target="https://10.1103/PhysRevC.110.064608" TargetMode="External"/><Relationship Id="rId5" Type="http://schemas.openxmlformats.org/officeDocument/2006/relationships/hyperlink" Target="https://10.1515/ract-2024-0347" TargetMode="External"/><Relationship Id="rId4" Type="http://schemas.openxmlformats.org/officeDocument/2006/relationships/hyperlink" Target="https://10.1103/PhysRevC.111.015803"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pypi.org/project/pyEGAF/" TargetMode="External"/><Relationship Id="rId7" Type="http://schemas.openxmlformats.org/officeDocument/2006/relationships/hyperlink" Target="https://www-nds.iaea.org/PSFdatabase/" TargetMode="External"/><Relationship Id="rId2" Type="http://schemas.openxmlformats.org/officeDocument/2006/relationships/hyperlink" Target="https://nucleardata.berkeley.edu/atlas/index.html" TargetMode="External"/><Relationship Id="rId1" Type="http://schemas.openxmlformats.org/officeDocument/2006/relationships/slideLayout" Target="../slideLayouts/slideLayout2.xml"/><Relationship Id="rId6" Type="http://schemas.openxmlformats.org/officeDocument/2006/relationships/hyperlink" Target="https://nucleardata.berkeley.edu/research/betap.html" TargetMode="External"/><Relationship Id="rId5" Type="http://schemas.openxmlformats.org/officeDocument/2006/relationships/hyperlink" Target="https://scintillator.lbl.gov/" TargetMode="External"/><Relationship Id="rId4" Type="http://schemas.openxmlformats.org/officeDocument/2006/relationships/hyperlink" Target="https://pypi.org/project/paceENS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10.1103/PhysRevLett.134.052504" TargetMode="External"/><Relationship Id="rId7" Type="http://schemas.openxmlformats.org/officeDocument/2006/relationships/hyperlink" Target="https://doi.org/10.1063/5.0263824" TargetMode="External"/><Relationship Id="rId2" Type="http://schemas.openxmlformats.org/officeDocument/2006/relationships/hyperlink" Target="https://10.1103/PhysRevLett.134.082502" TargetMode="External"/><Relationship Id="rId1" Type="http://schemas.openxmlformats.org/officeDocument/2006/relationships/slideLayout" Target="../slideLayouts/slideLayout2.xml"/><Relationship Id="rId6" Type="http://schemas.openxmlformats.org/officeDocument/2006/relationships/hyperlink" Target="https://10.1103/PhysRevC.110.064608" TargetMode="External"/><Relationship Id="rId5" Type="http://schemas.openxmlformats.org/officeDocument/2006/relationships/hyperlink" Target="https://10.1515/ract-2024-0347" TargetMode="External"/><Relationship Id="rId4" Type="http://schemas.openxmlformats.org/officeDocument/2006/relationships/hyperlink" Target="https://10.1103/PhysRevC.111.015803"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hyperlink" Target="https://doi.org/10.48550/arXiv.2507.21746" TargetMode="External"/><Relationship Id="rId3" Type="http://schemas.openxmlformats.org/officeDocument/2006/relationships/hyperlink" Target="https://nucleardata.berkeley.edu/ipndi/" TargetMode="External"/><Relationship Id="rId7" Type="http://schemas.openxmlformats.org/officeDocument/2006/relationships/hyperlink" Target="https://doi.org/10.48550/arXiv.2506.19012"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doi.org/10.1515/ract-2024-0375" TargetMode="External"/><Relationship Id="rId5" Type="http://schemas.openxmlformats.org/officeDocument/2006/relationships/hyperlink" Target="https://doi.org/10.1515/ract-2024-0347" TargetMode="External"/><Relationship Id="rId10" Type="http://schemas.openxmlformats.org/officeDocument/2006/relationships/image" Target="../media/image13.jpeg"/><Relationship Id="rId4" Type="http://schemas.openxmlformats.org/officeDocument/2006/relationships/hyperlink" Target="https://doi.org/10.1103/PhysRevC.110.064608" TargetMode="External"/><Relationship Id="rId9" Type="http://schemas.openxmlformats.org/officeDocument/2006/relationships/hyperlink" Target="https://doi.org/10.48550/arXiv.2506.1394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2772" y="4589147"/>
            <a:ext cx="7339442" cy="835193"/>
          </a:xfrm>
        </p:spPr>
        <p:txBody>
          <a:bodyPr>
            <a:noAutofit/>
          </a:bodyPr>
          <a:lstStyle/>
          <a:p>
            <a:r>
              <a:rPr lang="en-US" b="1" dirty="0">
                <a:solidFill>
                  <a:schemeClr val="bg1"/>
                </a:solidFill>
              </a:rPr>
              <a:t>Andrew S. Voyles</a:t>
            </a:r>
            <a:r>
              <a:rPr lang="en-US" dirty="0">
                <a:solidFill>
                  <a:schemeClr val="bg1"/>
                </a:solidFill>
              </a:rPr>
              <a:t> </a:t>
            </a:r>
          </a:p>
          <a:p>
            <a:r>
              <a:rPr lang="en-US" dirty="0">
                <a:solidFill>
                  <a:schemeClr val="bg1"/>
                </a:solidFill>
              </a:rPr>
              <a:t>13 June 2018 – Program Review for NSSC2 – TA1</a:t>
            </a:r>
            <a:endParaRPr lang="en-US" sz="1050" dirty="0">
              <a:solidFill>
                <a:schemeClr val="bg1"/>
              </a:solidFill>
            </a:endParaRPr>
          </a:p>
        </p:txBody>
      </p:sp>
      <p:cxnSp>
        <p:nvCxnSpPr>
          <p:cNvPr id="10" name="Straight Connector 9"/>
          <p:cNvCxnSpPr/>
          <p:nvPr/>
        </p:nvCxnSpPr>
        <p:spPr>
          <a:xfrm flipH="1">
            <a:off x="490100" y="228600"/>
            <a:ext cx="1390" cy="2650990"/>
          </a:xfrm>
          <a:prstGeom prst="line">
            <a:avLst/>
          </a:prstGeom>
          <a:ln w="28575"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28323" y="3379732"/>
            <a:ext cx="5215456" cy="2246769"/>
          </a:xfrm>
          <a:prstGeom prst="rect">
            <a:avLst/>
          </a:prstGeom>
          <a:noFill/>
        </p:spPr>
        <p:txBody>
          <a:bodyPr wrap="square" rtlCol="0">
            <a:spAutoFit/>
          </a:bodyPr>
          <a:lstStyle/>
          <a:p>
            <a:r>
              <a:rPr lang="en-US" sz="3200" dirty="0">
                <a:latin typeface="Times New Roman" charset="0"/>
                <a:ea typeface="Times New Roman" charset="0"/>
                <a:cs typeface="Times New Roman" charset="0"/>
              </a:rPr>
              <a:t>Lee Bernstein</a:t>
            </a:r>
          </a:p>
          <a:p>
            <a:endParaRPr lang="en-US" dirty="0">
              <a:solidFill>
                <a:schemeClr val="bg1">
                  <a:lumMod val="50000"/>
                </a:schemeClr>
              </a:solidFill>
              <a:latin typeface="Times New Roman" charset="0"/>
              <a:ea typeface="Times New Roman" charset="0"/>
              <a:cs typeface="Times New Roman" charset="0"/>
            </a:endParaRPr>
          </a:p>
          <a:p>
            <a:r>
              <a:rPr lang="en-US" dirty="0">
                <a:solidFill>
                  <a:schemeClr val="bg1">
                    <a:lumMod val="50000"/>
                  </a:schemeClr>
                </a:solidFill>
                <a:latin typeface="Times New Roman" charset="0"/>
                <a:ea typeface="Times New Roman" charset="0"/>
                <a:cs typeface="Times New Roman" charset="0"/>
              </a:rPr>
              <a:t>Department of Nuclear Engineering</a:t>
            </a:r>
          </a:p>
          <a:p>
            <a:r>
              <a:rPr lang="en-US" dirty="0">
                <a:solidFill>
                  <a:schemeClr val="bg1">
                    <a:lumMod val="50000"/>
                  </a:schemeClr>
                </a:solidFill>
                <a:latin typeface="Times New Roman" charset="0"/>
                <a:ea typeface="Times New Roman" charset="0"/>
                <a:cs typeface="Times New Roman" charset="0"/>
              </a:rPr>
              <a:t>University of California - Berkeley</a:t>
            </a:r>
          </a:p>
          <a:p>
            <a:endParaRPr lang="en-US" dirty="0">
              <a:solidFill>
                <a:schemeClr val="bg1">
                  <a:lumMod val="50000"/>
                </a:schemeClr>
              </a:solidFill>
              <a:latin typeface="Times New Roman" charset="0"/>
              <a:ea typeface="Times New Roman" charset="0"/>
              <a:cs typeface="Times New Roman" charset="0"/>
            </a:endParaRPr>
          </a:p>
          <a:p>
            <a:r>
              <a:rPr lang="en-US" dirty="0">
                <a:solidFill>
                  <a:schemeClr val="bg1">
                    <a:lumMod val="50000"/>
                  </a:schemeClr>
                </a:solidFill>
                <a:latin typeface="Times New Roman" charset="0"/>
                <a:ea typeface="Times New Roman" charset="0"/>
                <a:cs typeface="Times New Roman" charset="0"/>
              </a:rPr>
              <a:t>Nuclear Science Division</a:t>
            </a:r>
          </a:p>
          <a:p>
            <a:r>
              <a:rPr lang="en-US" dirty="0">
                <a:solidFill>
                  <a:schemeClr val="bg1">
                    <a:lumMod val="50000"/>
                  </a:schemeClr>
                </a:solidFill>
                <a:latin typeface="Times New Roman" charset="0"/>
                <a:ea typeface="Times New Roman" charset="0"/>
                <a:cs typeface="Times New Roman" charset="0"/>
              </a:rPr>
              <a:t>Lawrence Berkeley National Laboratory</a:t>
            </a:r>
          </a:p>
        </p:txBody>
      </p:sp>
      <p:pic>
        <p:nvPicPr>
          <p:cNvPr id="1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8893" y="3822631"/>
            <a:ext cx="1503450" cy="9119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47257" y="4987059"/>
            <a:ext cx="2851759" cy="811503"/>
          </a:xfrm>
          <a:prstGeom prst="rect">
            <a:avLst/>
          </a:prstGeom>
          <a:effectLst/>
        </p:spPr>
      </p:pic>
      <p:pic>
        <p:nvPicPr>
          <p:cNvPr id="18" name="Picture 17"/>
          <p:cNvPicPr>
            <a:picLocks noChangeAspect="1"/>
          </p:cNvPicPr>
          <p:nvPr/>
        </p:nvPicPr>
        <p:blipFill>
          <a:blip r:embed="rId5"/>
          <a:stretch>
            <a:fillRect/>
          </a:stretch>
        </p:blipFill>
        <p:spPr>
          <a:xfrm>
            <a:off x="7740551" y="3822631"/>
            <a:ext cx="911929" cy="911929"/>
          </a:xfrm>
          <a:prstGeom prst="rect">
            <a:avLst/>
          </a:prstGeom>
        </p:spPr>
      </p:pic>
      <p:sp>
        <p:nvSpPr>
          <p:cNvPr id="11" name="Title 1"/>
          <p:cNvSpPr txBox="1">
            <a:spLocks/>
          </p:cNvSpPr>
          <p:nvPr/>
        </p:nvSpPr>
        <p:spPr>
          <a:xfrm>
            <a:off x="0" y="751"/>
            <a:ext cx="9144000" cy="3141195"/>
          </a:xfrm>
          <a:prstGeom prst="rect">
            <a:avLst/>
          </a:prstGeom>
          <a:solidFill>
            <a:srgbClr val="003F7A"/>
          </a:solidFill>
        </p:spPr>
        <p:txBody>
          <a:bodyPr vert="horz" lIns="68580" tIns="34290" rIns="68580" bIns="34290" rtlCol="0" anchor="ctr">
            <a:normAutofit/>
          </a:bodyPr>
          <a:lstStyle>
            <a:lvl1pPr algn="l" defTabSz="457200" rtl="0" eaLnBrk="1" latinLnBrk="0" hangingPunct="1">
              <a:spcBef>
                <a:spcPct val="0"/>
              </a:spcBef>
              <a:buNone/>
              <a:defRPr sz="5000" b="1" kern="1200">
                <a:solidFill>
                  <a:srgbClr val="E09E19"/>
                </a:solidFill>
                <a:latin typeface="Georgia"/>
                <a:ea typeface="+mj-ea"/>
                <a:cs typeface="Georgia"/>
              </a:defRPr>
            </a:lvl1pPr>
          </a:lstStyle>
          <a:p>
            <a:pPr marL="1420416"/>
            <a:r>
              <a:rPr lang="en-US" sz="3600" b="0" dirty="0">
                <a:ln w="3175">
                  <a:solidFill>
                    <a:schemeClr val="bg1">
                      <a:lumMod val="50000"/>
                    </a:schemeClr>
                  </a:solidFill>
                </a:ln>
                <a:solidFill>
                  <a:schemeClr val="bg1"/>
                </a:solidFill>
                <a:latin typeface="Times New Roman" charset="0"/>
                <a:ea typeface="Times New Roman" charset="0"/>
                <a:cs typeface="Times New Roman" charset="0"/>
              </a:rPr>
              <a:t>             LBNL/UCB FY25 Site Report</a:t>
            </a:r>
          </a:p>
        </p:txBody>
      </p:sp>
      <p:sp>
        <p:nvSpPr>
          <p:cNvPr id="2" name="Rectangle 1"/>
          <p:cNvSpPr/>
          <p:nvPr/>
        </p:nvSpPr>
        <p:spPr>
          <a:xfrm>
            <a:off x="4050183" y="1832360"/>
            <a:ext cx="4513833" cy="954107"/>
          </a:xfrm>
          <a:prstGeom prst="rect">
            <a:avLst/>
          </a:prstGeom>
        </p:spPr>
        <p:txBody>
          <a:bodyPr wrap="square">
            <a:spAutoFit/>
          </a:bodyPr>
          <a:lstStyle/>
          <a:p>
            <a:pPr marL="1420416" algn="r"/>
            <a:r>
              <a:rPr lang="en-US" sz="2800" dirty="0">
                <a:ln w="3175">
                  <a:solidFill>
                    <a:schemeClr val="bg1">
                      <a:lumMod val="50000"/>
                    </a:schemeClr>
                  </a:solidFill>
                </a:ln>
                <a:solidFill>
                  <a:schemeClr val="bg1"/>
                </a:solidFill>
                <a:latin typeface="Times New Roman" charset="0"/>
                <a:ea typeface="Times New Roman" charset="0"/>
                <a:cs typeface="Times New Roman" charset="0"/>
              </a:rPr>
              <a:t>USNDP Meeting</a:t>
            </a:r>
          </a:p>
          <a:p>
            <a:pPr marL="1420416" algn="r"/>
            <a:r>
              <a:rPr lang="en-US" sz="2800" dirty="0">
                <a:ln w="3175">
                  <a:solidFill>
                    <a:schemeClr val="bg1">
                      <a:lumMod val="50000"/>
                    </a:schemeClr>
                  </a:solidFill>
                </a:ln>
                <a:solidFill>
                  <a:schemeClr val="bg1"/>
                </a:solidFill>
                <a:latin typeface="Times New Roman" charset="0"/>
                <a:ea typeface="Times New Roman" charset="0"/>
                <a:cs typeface="Times New Roman" charset="0"/>
              </a:rPr>
              <a:t>30 October 2025</a:t>
            </a:r>
            <a:endParaRPr lang="en-US" sz="4800"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27639945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0" y="0"/>
            <a:ext cx="9144000" cy="805758"/>
          </a:xfrm>
          <a:prstGeom prst="rect">
            <a:avLst/>
          </a:prstGeom>
          <a:solidFill>
            <a:srgbClr val="1F497D"/>
          </a:solidFill>
        </p:spPr>
        <p:txBody>
          <a:bodyPr spcFirstLastPara="1" vert="horz" wrap="square" lIns="91425" tIns="91425" rIns="91425" bIns="91425" rtlCol="0" anchor="t" anchorCtr="0">
            <a:normAutofit fontScale="90000"/>
          </a:bodyPr>
          <a:lstStyle/>
          <a:p>
            <a:pPr algn="ctr"/>
            <a:r>
              <a:rPr lang="en" b="0" dirty="0"/>
              <a:t>Nuclear D</a:t>
            </a:r>
            <a:r>
              <a:rPr lang="en-US" b="0" dirty="0"/>
              <a:t>a</a:t>
            </a:r>
            <a:r>
              <a:rPr lang="en" b="0" dirty="0"/>
              <a:t>ta Program Engagement Metrics</a:t>
            </a:r>
            <a:endParaRPr b="0" dirty="0"/>
          </a:p>
        </p:txBody>
      </p:sp>
      <p:pic>
        <p:nvPicPr>
          <p:cNvPr id="63" name="Google Shape;63;p14"/>
          <p:cNvPicPr preferRelativeResize="0"/>
          <p:nvPr/>
        </p:nvPicPr>
        <p:blipFill>
          <a:blip r:embed="rId3">
            <a:alphaModFix/>
          </a:blip>
          <a:stretch>
            <a:fillRect/>
          </a:stretch>
        </p:blipFill>
        <p:spPr>
          <a:xfrm>
            <a:off x="5128975" y="869576"/>
            <a:ext cx="4017313" cy="2734236"/>
          </a:xfrm>
          <a:prstGeom prst="rect">
            <a:avLst/>
          </a:prstGeom>
          <a:noFill/>
          <a:ln>
            <a:noFill/>
          </a:ln>
        </p:spPr>
      </p:pic>
      <p:sp>
        <p:nvSpPr>
          <p:cNvPr id="64" name="Google Shape;64;p14"/>
          <p:cNvSpPr txBox="1"/>
          <p:nvPr/>
        </p:nvSpPr>
        <p:spPr>
          <a:xfrm>
            <a:off x="2451077" y="2084747"/>
            <a:ext cx="5535900" cy="4325769"/>
          </a:xfrm>
          <a:prstGeom prst="rect">
            <a:avLst/>
          </a:prstGeom>
          <a:noFill/>
          <a:ln>
            <a:noFill/>
          </a:ln>
        </p:spPr>
        <p:txBody>
          <a:bodyPr spcFirstLastPara="1" wrap="square" lIns="91425" tIns="91425" rIns="91425" bIns="91425" anchor="t" anchorCtr="0">
            <a:spAutoFit/>
          </a:bodyPr>
          <a:lstStyle/>
          <a:p>
            <a:pPr marL="1371600" lvl="2" indent="-317500">
              <a:lnSpc>
                <a:spcPct val="115000"/>
              </a:lnSpc>
              <a:buClr>
                <a:schemeClr val="dk2"/>
              </a:buClr>
              <a:buSzPts val="1400"/>
              <a:buChar char="■"/>
            </a:pPr>
            <a:r>
              <a:rPr lang="en" dirty="0">
                <a:solidFill>
                  <a:schemeClr val="dk2"/>
                </a:solidFill>
                <a:latin typeface="Times New Roman" panose="02020603050405020304" pitchFamily="18" charset="0"/>
                <a:cs typeface="Times New Roman" panose="02020603050405020304" pitchFamily="18" charset="0"/>
              </a:rPr>
              <a:t>Areas visited: </a:t>
            </a:r>
            <a:endParaRPr dirty="0">
              <a:solidFill>
                <a:schemeClr val="dk2"/>
              </a:solidFill>
              <a:latin typeface="Times New Roman" panose="02020603050405020304" pitchFamily="18" charset="0"/>
              <a:cs typeface="Times New Roman" panose="02020603050405020304" pitchFamily="18" charset="0"/>
            </a:endParaRPr>
          </a:p>
          <a:p>
            <a:pPr marL="1828800" lvl="3" indent="-317500">
              <a:lnSpc>
                <a:spcPct val="115000"/>
              </a:lnSpc>
              <a:buClr>
                <a:schemeClr val="dk2"/>
              </a:buClr>
              <a:buSzPts val="1400"/>
              <a:buChar char="●"/>
            </a:pPr>
            <a:r>
              <a:rPr lang="en" dirty="0">
                <a:solidFill>
                  <a:schemeClr val="dk2"/>
                </a:solidFill>
                <a:latin typeface="Times New Roman" panose="02020603050405020304" pitchFamily="18" charset="0"/>
                <a:cs typeface="Times New Roman" panose="02020603050405020304" pitchFamily="18" charset="0"/>
              </a:rPr>
              <a:t>22% homepage</a:t>
            </a:r>
            <a:endParaRPr dirty="0">
              <a:solidFill>
                <a:schemeClr val="dk2"/>
              </a:solidFill>
              <a:latin typeface="Times New Roman" panose="02020603050405020304" pitchFamily="18" charset="0"/>
              <a:cs typeface="Times New Roman" panose="02020603050405020304" pitchFamily="18" charset="0"/>
            </a:endParaRPr>
          </a:p>
          <a:p>
            <a:pPr marL="1828800" lvl="3" indent="-317500">
              <a:lnSpc>
                <a:spcPct val="115000"/>
              </a:lnSpc>
              <a:buClr>
                <a:schemeClr val="dk2"/>
              </a:buClr>
              <a:buSzPts val="1400"/>
              <a:buChar char="●"/>
            </a:pPr>
            <a:r>
              <a:rPr lang="en" dirty="0">
                <a:solidFill>
                  <a:schemeClr val="dk2"/>
                </a:solidFill>
                <a:latin typeface="Times New Roman" panose="02020603050405020304" pitchFamily="18" charset="0"/>
                <a:cs typeface="Times New Roman" panose="02020603050405020304" pitchFamily="18" charset="0"/>
              </a:rPr>
              <a:t>22% databases</a:t>
            </a:r>
            <a:endParaRPr dirty="0">
              <a:solidFill>
                <a:schemeClr val="dk2"/>
              </a:solidFill>
              <a:latin typeface="Times New Roman" panose="02020603050405020304" pitchFamily="18" charset="0"/>
              <a:cs typeface="Times New Roman" panose="02020603050405020304" pitchFamily="18" charset="0"/>
            </a:endParaRPr>
          </a:p>
          <a:p>
            <a:pPr marL="1828800" lvl="3" indent="-317500">
              <a:lnSpc>
                <a:spcPct val="115000"/>
              </a:lnSpc>
              <a:buClr>
                <a:schemeClr val="dk2"/>
              </a:buClr>
              <a:buSzPts val="1400"/>
              <a:buChar char="●"/>
            </a:pPr>
            <a:r>
              <a:rPr lang="en" dirty="0">
                <a:solidFill>
                  <a:schemeClr val="dk2"/>
                </a:solidFill>
                <a:latin typeface="Times New Roman" panose="02020603050405020304" pitchFamily="18" charset="0"/>
                <a:cs typeface="Times New Roman" panose="02020603050405020304" pitchFamily="18" charset="0"/>
              </a:rPr>
              <a:t>19% personnel</a:t>
            </a:r>
            <a:endParaRPr dirty="0">
              <a:solidFill>
                <a:schemeClr val="dk2"/>
              </a:solidFill>
              <a:latin typeface="Times New Roman" panose="02020603050405020304" pitchFamily="18" charset="0"/>
              <a:cs typeface="Times New Roman" panose="02020603050405020304" pitchFamily="18" charset="0"/>
            </a:endParaRPr>
          </a:p>
          <a:p>
            <a:pPr marL="1828800" lvl="3" indent="-317500">
              <a:lnSpc>
                <a:spcPct val="115000"/>
              </a:lnSpc>
              <a:buClr>
                <a:schemeClr val="dk2"/>
              </a:buClr>
              <a:buSzPts val="1400"/>
              <a:buChar char="●"/>
            </a:pPr>
            <a:r>
              <a:rPr lang="en" dirty="0">
                <a:solidFill>
                  <a:schemeClr val="dk2"/>
                </a:solidFill>
                <a:latin typeface="Times New Roman" panose="02020603050405020304" pitchFamily="18" charset="0"/>
                <a:cs typeface="Times New Roman" panose="02020603050405020304" pitchFamily="18" charset="0"/>
              </a:rPr>
              <a:t>14% research areas</a:t>
            </a:r>
            <a:endParaRPr dirty="0">
              <a:solidFill>
                <a:schemeClr val="dk2"/>
              </a:solidFill>
              <a:latin typeface="Times New Roman" panose="02020603050405020304" pitchFamily="18" charset="0"/>
              <a:cs typeface="Times New Roman" panose="02020603050405020304" pitchFamily="18" charset="0"/>
            </a:endParaRPr>
          </a:p>
          <a:p>
            <a:pPr marL="1828800" lvl="3" indent="-317500">
              <a:lnSpc>
                <a:spcPct val="115000"/>
              </a:lnSpc>
              <a:buClr>
                <a:schemeClr val="dk2"/>
              </a:buClr>
              <a:buSzPts val="1400"/>
              <a:buChar char="●"/>
            </a:pPr>
            <a:r>
              <a:rPr lang="en" dirty="0">
                <a:solidFill>
                  <a:schemeClr val="dk2"/>
                </a:solidFill>
                <a:latin typeface="Times New Roman" panose="02020603050405020304" pitchFamily="18" charset="0"/>
                <a:cs typeface="Times New Roman" panose="02020603050405020304" pitchFamily="18" charset="0"/>
              </a:rPr>
              <a:t>8% ATLAS</a:t>
            </a:r>
            <a:endParaRPr dirty="0">
              <a:solidFill>
                <a:schemeClr val="dk2"/>
              </a:solidFill>
              <a:latin typeface="Times New Roman" panose="02020603050405020304" pitchFamily="18" charset="0"/>
              <a:cs typeface="Times New Roman" panose="02020603050405020304" pitchFamily="18" charset="0"/>
            </a:endParaRPr>
          </a:p>
          <a:p>
            <a:pPr marL="1828800" lvl="3" indent="-317500">
              <a:lnSpc>
                <a:spcPct val="115000"/>
              </a:lnSpc>
              <a:buClr>
                <a:schemeClr val="dk2"/>
              </a:buClr>
              <a:buSzPts val="1400"/>
              <a:buChar char="●"/>
            </a:pPr>
            <a:r>
              <a:rPr lang="en" dirty="0">
                <a:solidFill>
                  <a:schemeClr val="dk2"/>
                </a:solidFill>
                <a:latin typeface="Times New Roman" panose="02020603050405020304" pitchFamily="18" charset="0"/>
                <a:cs typeface="Times New Roman" panose="02020603050405020304" pitchFamily="18" charset="0"/>
              </a:rPr>
              <a:t>6% WANDA</a:t>
            </a:r>
            <a:endParaRPr dirty="0">
              <a:solidFill>
                <a:schemeClr val="dk2"/>
              </a:solidFill>
              <a:latin typeface="Times New Roman" panose="02020603050405020304" pitchFamily="18" charset="0"/>
              <a:cs typeface="Times New Roman" panose="02020603050405020304" pitchFamily="18" charset="0"/>
            </a:endParaRPr>
          </a:p>
          <a:p>
            <a:pPr marL="1828800" lvl="3" indent="-317500">
              <a:lnSpc>
                <a:spcPct val="115000"/>
              </a:lnSpc>
              <a:buClr>
                <a:schemeClr val="dk2"/>
              </a:buClr>
              <a:buSzPts val="1400"/>
              <a:buChar char="●"/>
            </a:pPr>
            <a:r>
              <a:rPr lang="en" dirty="0">
                <a:solidFill>
                  <a:schemeClr val="dk2"/>
                </a:solidFill>
                <a:latin typeface="Times New Roman" panose="02020603050405020304" pitchFamily="18" charset="0"/>
                <a:cs typeface="Times New Roman" panose="02020603050405020304" pitchFamily="18" charset="0"/>
              </a:rPr>
              <a:t>4% BEApR (+196 downloads)</a:t>
            </a:r>
            <a:endParaRPr dirty="0">
              <a:solidFill>
                <a:schemeClr val="dk2"/>
              </a:solidFill>
              <a:latin typeface="Times New Roman" panose="02020603050405020304" pitchFamily="18" charset="0"/>
              <a:cs typeface="Times New Roman" panose="02020603050405020304" pitchFamily="18" charset="0"/>
            </a:endParaRPr>
          </a:p>
          <a:p>
            <a:pPr marL="1828800" lvl="3" indent="-317500">
              <a:lnSpc>
                <a:spcPct val="115000"/>
              </a:lnSpc>
              <a:buClr>
                <a:schemeClr val="dk2"/>
              </a:buClr>
              <a:buSzPts val="1400"/>
              <a:buChar char="●"/>
            </a:pPr>
            <a:r>
              <a:rPr lang="en" dirty="0">
                <a:solidFill>
                  <a:schemeClr val="dk2"/>
                </a:solidFill>
                <a:latin typeface="Times New Roman" panose="02020603050405020304" pitchFamily="18" charset="0"/>
                <a:cs typeface="Times New Roman" panose="02020603050405020304" pitchFamily="18" charset="0"/>
              </a:rPr>
              <a:t>2% Codes</a:t>
            </a:r>
            <a:endParaRPr dirty="0">
              <a:solidFill>
                <a:schemeClr val="dk2"/>
              </a:solidFill>
              <a:latin typeface="Times New Roman" panose="02020603050405020304" pitchFamily="18" charset="0"/>
              <a:cs typeface="Times New Roman" panose="02020603050405020304" pitchFamily="18" charset="0"/>
            </a:endParaRPr>
          </a:p>
          <a:p>
            <a:pPr marL="1828800" lvl="3" indent="-317500">
              <a:lnSpc>
                <a:spcPct val="115000"/>
              </a:lnSpc>
              <a:buClr>
                <a:schemeClr val="dk2"/>
              </a:buClr>
              <a:buSzPts val="1400"/>
              <a:buChar char="●"/>
            </a:pPr>
            <a:r>
              <a:rPr lang="en" dirty="0">
                <a:solidFill>
                  <a:schemeClr val="dk2"/>
                </a:solidFill>
                <a:latin typeface="Times New Roman" panose="02020603050405020304" pitchFamily="18" charset="0"/>
                <a:cs typeface="Times New Roman" panose="02020603050405020304" pitchFamily="18" charset="0"/>
              </a:rPr>
              <a:t>1% FYCoM</a:t>
            </a:r>
            <a:endParaRPr dirty="0">
              <a:solidFill>
                <a:schemeClr val="dk2"/>
              </a:solidFill>
              <a:latin typeface="Times New Roman" panose="02020603050405020304" pitchFamily="18" charset="0"/>
              <a:cs typeface="Times New Roman" panose="02020603050405020304" pitchFamily="18" charset="0"/>
            </a:endParaRPr>
          </a:p>
          <a:p>
            <a:pPr marL="1828800" lvl="3" indent="-317500">
              <a:lnSpc>
                <a:spcPct val="115000"/>
              </a:lnSpc>
              <a:buClr>
                <a:schemeClr val="dk2"/>
              </a:buClr>
              <a:buSzPts val="1400"/>
              <a:buChar char="●"/>
            </a:pPr>
            <a:r>
              <a:rPr lang="en" dirty="0">
                <a:solidFill>
                  <a:schemeClr val="dk2"/>
                </a:solidFill>
                <a:latin typeface="Times New Roman" panose="02020603050405020304" pitchFamily="18" charset="0"/>
                <a:cs typeface="Times New Roman" panose="02020603050405020304" pitchFamily="18" charset="0"/>
              </a:rPr>
              <a:t>0.4% IPNDI</a:t>
            </a:r>
            <a:endParaRPr dirty="0">
              <a:solidFill>
                <a:schemeClr val="dk2"/>
              </a:solidFill>
              <a:latin typeface="Times New Roman" panose="02020603050405020304" pitchFamily="18" charset="0"/>
              <a:cs typeface="Times New Roman" panose="02020603050405020304" pitchFamily="18" charset="0"/>
            </a:endParaRPr>
          </a:p>
          <a:p>
            <a:pPr marL="1828800" lvl="3" indent="-317500">
              <a:lnSpc>
                <a:spcPct val="115000"/>
              </a:lnSpc>
              <a:buClr>
                <a:schemeClr val="dk2"/>
              </a:buClr>
              <a:buSzPts val="1400"/>
              <a:buChar char="●"/>
            </a:pPr>
            <a:r>
              <a:rPr lang="en" dirty="0">
                <a:solidFill>
                  <a:schemeClr val="dk2"/>
                </a:solidFill>
                <a:latin typeface="Times New Roman" panose="02020603050405020304" pitchFamily="18" charset="0"/>
                <a:cs typeface="Times New Roman" panose="02020603050405020304" pitchFamily="18" charset="0"/>
              </a:rPr>
              <a:t>0.4% FIER</a:t>
            </a:r>
            <a:endParaRPr dirty="0">
              <a:solidFill>
                <a:schemeClr val="dk2"/>
              </a:solidFill>
              <a:latin typeface="Times New Roman" panose="02020603050405020304" pitchFamily="18" charset="0"/>
              <a:cs typeface="Times New Roman" panose="02020603050405020304" pitchFamily="18" charset="0"/>
            </a:endParaRPr>
          </a:p>
          <a:p>
            <a:pPr marL="1828800" lvl="3" indent="-317500">
              <a:lnSpc>
                <a:spcPct val="115000"/>
              </a:lnSpc>
              <a:buClr>
                <a:schemeClr val="dk2"/>
              </a:buClr>
              <a:buSzPts val="1400"/>
              <a:buChar char="●"/>
            </a:pPr>
            <a:r>
              <a:rPr lang="en" dirty="0">
                <a:solidFill>
                  <a:schemeClr val="dk2"/>
                </a:solidFill>
                <a:latin typeface="Times New Roman" panose="02020603050405020304" pitchFamily="18" charset="0"/>
                <a:cs typeface="Times New Roman" panose="02020603050405020304" pitchFamily="18" charset="0"/>
              </a:rPr>
              <a:t>0.3% NSEI</a:t>
            </a:r>
            <a:endParaRPr dirty="0">
              <a:latin typeface="Times New Roman" panose="02020603050405020304" pitchFamily="18" charset="0"/>
              <a:cs typeface="Times New Roman" panose="02020603050405020304" pitchFamily="18" charset="0"/>
            </a:endParaRPr>
          </a:p>
        </p:txBody>
      </p:sp>
      <p:sp>
        <p:nvSpPr>
          <p:cNvPr id="62" name="Google Shape;62;p14"/>
          <p:cNvSpPr txBox="1">
            <a:spLocks noGrp="1"/>
          </p:cNvSpPr>
          <p:nvPr>
            <p:ph type="body" idx="1"/>
          </p:nvPr>
        </p:nvSpPr>
        <p:spPr>
          <a:xfrm>
            <a:off x="85364" y="861265"/>
            <a:ext cx="5826549" cy="5019581"/>
          </a:xfrm>
          <a:prstGeom prst="rect">
            <a:avLst/>
          </a:prstGeom>
        </p:spPr>
        <p:txBody>
          <a:bodyPr spcFirstLastPara="1" vert="horz" wrap="square" lIns="91425" tIns="91425" rIns="91425" bIns="91425" rtlCol="0" anchor="t" anchorCtr="0">
            <a:normAutofit/>
          </a:bodyPr>
          <a:lstStyle/>
          <a:p>
            <a:r>
              <a:rPr lang="en" sz="2400" u="sng" dirty="0">
                <a:solidFill>
                  <a:schemeClr val="accent5"/>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URL: nucleardata.berkeley.edu</a:t>
            </a:r>
            <a:r>
              <a:rPr lang="en" sz="2400" dirty="0">
                <a:latin typeface="Times New Roman" panose="02020603050405020304" pitchFamily="18" charset="0"/>
                <a:cs typeface="Times New Roman" panose="02020603050405020304" pitchFamily="18" charset="0"/>
              </a:rPr>
              <a:t> </a:t>
            </a:r>
          </a:p>
          <a:p>
            <a:r>
              <a:rPr lang="en" sz="2400" dirty="0">
                <a:latin typeface="Times New Roman" panose="02020603050405020304" pitchFamily="18" charset="0"/>
                <a:cs typeface="Times New Roman" panose="02020603050405020304" pitchFamily="18" charset="0"/>
              </a:rPr>
              <a:t>FY25 Statistics: </a:t>
            </a:r>
            <a:r>
              <a:rPr lang="en" sz="2000" dirty="0">
                <a:latin typeface="Times New Roman" panose="02020603050405020304" pitchFamily="18" charset="0"/>
                <a:cs typeface="Times New Roman" panose="02020603050405020304" pitchFamily="18" charset="0"/>
              </a:rPr>
              <a:t>6,958 unique visitors.</a:t>
            </a:r>
          </a:p>
          <a:p>
            <a:pPr lvl="1"/>
            <a:r>
              <a:rPr lang="en" sz="2000" dirty="0">
                <a:latin typeface="Times New Roman" panose="02020603050405020304" pitchFamily="18" charset="0"/>
                <a:cs typeface="Times New Roman" panose="02020603050405020304" pitchFamily="18" charset="0"/>
              </a:rPr>
              <a:t>Up from 5.8k in FY24, 5.1k in FY23</a:t>
            </a:r>
            <a:endParaRPr sz="2000" dirty="0">
              <a:latin typeface="Times New Roman" panose="02020603050405020304" pitchFamily="18" charset="0"/>
              <a:cs typeface="Times New Roman" panose="02020603050405020304" pitchFamily="18" charset="0"/>
            </a:endParaRPr>
          </a:p>
          <a:p>
            <a:pPr lvl="2"/>
            <a:r>
              <a:rPr lang="en" sz="1800" dirty="0">
                <a:latin typeface="Times New Roman" panose="02020603050405020304" pitchFamily="18" charset="0"/>
                <a:cs typeface="Times New Roman" panose="02020603050405020304" pitchFamily="18" charset="0"/>
              </a:rPr>
              <a:t>Demographics:</a:t>
            </a:r>
            <a:endParaRPr sz="1800" dirty="0">
              <a:latin typeface="Times New Roman" panose="02020603050405020304" pitchFamily="18" charset="0"/>
              <a:cs typeface="Times New Roman" panose="02020603050405020304" pitchFamily="18" charset="0"/>
            </a:endParaRPr>
          </a:p>
          <a:p>
            <a:pPr lvl="3" indent="-304800">
              <a:buSzPts val="1200"/>
            </a:pPr>
            <a:r>
              <a:rPr lang="en" sz="1800" dirty="0">
                <a:latin typeface="Times New Roman" panose="02020603050405020304" pitchFamily="18" charset="0"/>
                <a:cs typeface="Times New Roman" panose="02020603050405020304" pitchFamily="18" charset="0"/>
              </a:rPr>
              <a:t>53% USA</a:t>
            </a:r>
            <a:endParaRPr sz="1800" dirty="0">
              <a:latin typeface="Times New Roman" panose="02020603050405020304" pitchFamily="18" charset="0"/>
              <a:cs typeface="Times New Roman" panose="02020603050405020304" pitchFamily="18" charset="0"/>
            </a:endParaRPr>
          </a:p>
          <a:p>
            <a:pPr lvl="3" indent="-304800">
              <a:buSzPts val="1200"/>
            </a:pPr>
            <a:r>
              <a:rPr lang="en" sz="1800" dirty="0">
                <a:latin typeface="Times New Roman" panose="02020603050405020304" pitchFamily="18" charset="0"/>
                <a:cs typeface="Times New Roman" panose="02020603050405020304" pitchFamily="18" charset="0"/>
              </a:rPr>
              <a:t>24% Europe</a:t>
            </a:r>
            <a:endParaRPr sz="1800" dirty="0">
              <a:latin typeface="Times New Roman" panose="02020603050405020304" pitchFamily="18" charset="0"/>
              <a:cs typeface="Times New Roman" panose="02020603050405020304" pitchFamily="18" charset="0"/>
            </a:endParaRPr>
          </a:p>
          <a:p>
            <a:pPr lvl="3" indent="-304800">
              <a:buSzPts val="1200"/>
            </a:pPr>
            <a:r>
              <a:rPr lang="en" sz="1800" dirty="0">
                <a:latin typeface="Times New Roman" panose="02020603050405020304" pitchFamily="18" charset="0"/>
                <a:cs typeface="Times New Roman" panose="02020603050405020304" pitchFamily="18" charset="0"/>
              </a:rPr>
              <a:t>17% Asia</a:t>
            </a:r>
            <a:endParaRPr sz="1800" dirty="0">
              <a:latin typeface="Times New Roman" panose="02020603050405020304" pitchFamily="18" charset="0"/>
              <a:cs typeface="Times New Roman" panose="02020603050405020304" pitchFamily="18" charset="0"/>
            </a:endParaRPr>
          </a:p>
          <a:p>
            <a:pPr lvl="3" indent="-304800">
              <a:buSzPts val="1200"/>
            </a:pPr>
            <a:r>
              <a:rPr lang="en" sz="1800" dirty="0">
                <a:latin typeface="Times New Roman" panose="02020603050405020304" pitchFamily="18" charset="0"/>
                <a:cs typeface="Times New Roman" panose="02020603050405020304" pitchFamily="18" charset="0"/>
              </a:rPr>
              <a:t>2% N. America</a:t>
            </a:r>
            <a:endParaRPr sz="1800" dirty="0">
              <a:latin typeface="Times New Roman" panose="02020603050405020304" pitchFamily="18" charset="0"/>
              <a:cs typeface="Times New Roman" panose="02020603050405020304" pitchFamily="18" charset="0"/>
            </a:endParaRPr>
          </a:p>
          <a:p>
            <a:pPr lvl="3" indent="-304800">
              <a:buSzPts val="1200"/>
            </a:pPr>
            <a:r>
              <a:rPr lang="en" sz="1800" dirty="0">
                <a:latin typeface="Times New Roman" panose="02020603050405020304" pitchFamily="18" charset="0"/>
                <a:cs typeface="Times New Roman" panose="02020603050405020304" pitchFamily="18" charset="0"/>
              </a:rPr>
              <a:t>2% Africa</a:t>
            </a:r>
            <a:endParaRPr sz="1800" dirty="0">
              <a:latin typeface="Times New Roman" panose="02020603050405020304" pitchFamily="18" charset="0"/>
              <a:cs typeface="Times New Roman" panose="02020603050405020304" pitchFamily="18" charset="0"/>
            </a:endParaRPr>
          </a:p>
          <a:p>
            <a:pPr lvl="3" indent="-304800">
              <a:buSzPts val="1200"/>
            </a:pPr>
            <a:r>
              <a:rPr lang="en" sz="1800" dirty="0">
                <a:latin typeface="Times New Roman" panose="02020603050405020304" pitchFamily="18" charset="0"/>
                <a:cs typeface="Times New Roman" panose="02020603050405020304" pitchFamily="18" charset="0"/>
              </a:rPr>
              <a:t>1% S. America</a:t>
            </a:r>
            <a:endParaRPr sz="1800" dirty="0">
              <a:latin typeface="Times New Roman" panose="02020603050405020304" pitchFamily="18" charset="0"/>
              <a:cs typeface="Times New Roman" panose="02020603050405020304" pitchFamily="18" charset="0"/>
            </a:endParaRPr>
          </a:p>
          <a:p>
            <a:pPr lvl="3"/>
            <a:r>
              <a:rPr lang="en" sz="1800" dirty="0">
                <a:latin typeface="Times New Roman" panose="02020603050405020304" pitchFamily="18" charset="0"/>
                <a:cs typeface="Times New Roman" panose="02020603050405020304" pitchFamily="18" charset="0"/>
              </a:rPr>
              <a:t>1% Oceania</a:t>
            </a:r>
            <a:endParaRPr sz="1800" dirty="0">
              <a:latin typeface="Times New Roman" panose="02020603050405020304" pitchFamily="18" charset="0"/>
              <a:cs typeface="Times New Roman" panose="02020603050405020304" pitchFamily="18" charset="0"/>
            </a:endParaRPr>
          </a:p>
          <a:p>
            <a:pPr marL="1371600" indent="0">
              <a:spcBef>
                <a:spcPts val="1200"/>
              </a:spcBef>
              <a:buNone/>
            </a:pPr>
            <a:endParaRPr sz="2400" dirty="0">
              <a:latin typeface="Times New Roman" panose="02020603050405020304" pitchFamily="18" charset="0"/>
              <a:cs typeface="Times New Roman" panose="02020603050405020304" pitchFamily="18" charset="0"/>
            </a:endParaRPr>
          </a:p>
          <a:p>
            <a:pPr>
              <a:spcBef>
                <a:spcPts val="1200"/>
              </a:spcBef>
            </a:pPr>
            <a:r>
              <a:rPr lang="en" sz="2400" u="sng" dirty="0">
                <a:solidFill>
                  <a:schemeClr val="hlink"/>
                </a:solidFill>
                <a:latin typeface="Times New Roman" panose="02020603050405020304" pitchFamily="18" charset="0"/>
                <a:cs typeface="Times New Roman" panose="02020603050405020304" pitchFamily="18" charset="0"/>
                <a:hlinkClick r:id="rId5"/>
              </a:rPr>
              <a:t>Curie</a:t>
            </a:r>
            <a:r>
              <a:rPr lang="en" sz="2400" u="sng" dirty="0">
                <a:solidFill>
                  <a:schemeClr val="hlink"/>
                </a:solidFill>
                <a:latin typeface="Times New Roman" panose="02020603050405020304" pitchFamily="18" charset="0"/>
                <a:cs typeface="Times New Roman" panose="02020603050405020304" pitchFamily="18" charset="0"/>
              </a:rPr>
              <a:t> analysis package</a:t>
            </a:r>
            <a:r>
              <a:rPr lang="en" sz="2400" dirty="0">
                <a:latin typeface="Times New Roman" panose="02020603050405020304" pitchFamily="18" charset="0"/>
                <a:cs typeface="Times New Roman" panose="02020603050405020304" pitchFamily="18" charset="0"/>
              </a:rPr>
              <a:t>: </a:t>
            </a:r>
          </a:p>
          <a:p>
            <a:pPr lvl="1">
              <a:spcBef>
                <a:spcPts val="1200"/>
              </a:spcBef>
            </a:pPr>
            <a:r>
              <a:rPr lang="en" sz="2250" dirty="0">
                <a:latin typeface="Times New Roman" panose="02020603050405020304" pitchFamily="18" charset="0"/>
                <a:cs typeface="Times New Roman" panose="02020603050405020304" pitchFamily="18" charset="0"/>
              </a:rPr>
              <a:t>4,308 installations</a:t>
            </a:r>
            <a:endParaRPr sz="2250"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47E70BC5-A408-65F9-B7B5-1874E9F386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5141" y="4874440"/>
            <a:ext cx="1738859" cy="17388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2564A3-8113-07BA-5137-79BEC889F0F4}"/>
              </a:ext>
            </a:extLst>
          </p:cNvPr>
          <p:cNvSpPr txBox="1"/>
          <p:nvPr/>
        </p:nvSpPr>
        <p:spPr>
          <a:xfrm>
            <a:off x="7418231" y="6488668"/>
            <a:ext cx="1725768" cy="369332"/>
          </a:xfrm>
          <a:prstGeom prst="rect">
            <a:avLst/>
          </a:prstGeom>
          <a:solidFill>
            <a:srgbClr val="00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Andrew Voyles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A8D61-27D9-0E05-D0C0-BFD3097F211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30BAC1-39F7-9659-1F24-FCD3C7B9FD62}"/>
              </a:ext>
            </a:extLst>
          </p:cNvPr>
          <p:cNvSpPr>
            <a:spLocks noGrp="1"/>
          </p:cNvSpPr>
          <p:nvPr>
            <p:ph type="sldNum" sz="quarter" idx="4294967295"/>
          </p:nvPr>
        </p:nvSpPr>
        <p:spPr/>
        <p:txBody>
          <a:bodyPr/>
          <a:lstStyle/>
          <a:p>
            <a:r>
              <a:rPr lang="en-US" dirty="0"/>
              <a:t> </a:t>
            </a:r>
          </a:p>
        </p:txBody>
      </p:sp>
      <p:pic>
        <p:nvPicPr>
          <p:cNvPr id="11" name="Picture 10">
            <a:extLst>
              <a:ext uri="{FF2B5EF4-FFF2-40B4-BE49-F238E27FC236}">
                <a16:creationId xmlns:a16="http://schemas.microsoft.com/office/drawing/2014/main" id="{C760A67E-FDF7-2BAB-F59B-FED81331A526}"/>
              </a:ext>
            </a:extLst>
          </p:cNvPr>
          <p:cNvPicPr/>
          <p:nvPr/>
        </p:nvPicPr>
        <p:blipFill rotWithShape="1">
          <a:blip r:embed="rId2" cstate="hqprint">
            <a:extLst>
              <a:ext uri="{28A0092B-C50C-407E-A947-70E740481C1C}">
                <a14:useLocalDpi xmlns:a14="http://schemas.microsoft.com/office/drawing/2010/main"/>
              </a:ext>
            </a:extLst>
          </a:blip>
          <a:srcRect l="44713" t="17241" r="2850" b="20480"/>
          <a:stretch>
            <a:fillRect/>
          </a:stretch>
        </p:blipFill>
        <p:spPr bwMode="auto">
          <a:xfrm>
            <a:off x="0" y="733329"/>
            <a:ext cx="4387361" cy="4105657"/>
          </a:xfrm>
          <a:prstGeom prst="rect">
            <a:avLst/>
          </a:prstGeom>
          <a:ln>
            <a:noFill/>
          </a:ln>
          <a:extLst>
            <a:ext uri="{53640926-AAD7-44D8-BBD7-CCE9431645EC}">
              <a14:shadowObscured xmlns:a14="http://schemas.microsoft.com/office/drawing/2010/main"/>
            </a:ext>
          </a:extLst>
        </p:spPr>
      </p:pic>
      <p:sp>
        <p:nvSpPr>
          <p:cNvPr id="2" name="5-Point Star 1">
            <a:extLst>
              <a:ext uri="{FF2B5EF4-FFF2-40B4-BE49-F238E27FC236}">
                <a16:creationId xmlns:a16="http://schemas.microsoft.com/office/drawing/2014/main" id="{47EE5931-1710-69D4-B3A9-59C77D89AE65}"/>
              </a:ext>
            </a:extLst>
          </p:cNvPr>
          <p:cNvSpPr/>
          <p:nvPr/>
        </p:nvSpPr>
        <p:spPr>
          <a:xfrm>
            <a:off x="2024073" y="1493207"/>
            <a:ext cx="169607" cy="18066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5-Point Star 6">
            <a:extLst>
              <a:ext uri="{FF2B5EF4-FFF2-40B4-BE49-F238E27FC236}">
                <a16:creationId xmlns:a16="http://schemas.microsoft.com/office/drawing/2014/main" id="{376CA034-C4D7-2A22-CCAC-B3AD99C55201}"/>
              </a:ext>
            </a:extLst>
          </p:cNvPr>
          <p:cNvSpPr/>
          <p:nvPr/>
        </p:nvSpPr>
        <p:spPr>
          <a:xfrm>
            <a:off x="2024073" y="969639"/>
            <a:ext cx="169607" cy="18066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 name="Google Shape;324;p48">
            <a:extLst>
              <a:ext uri="{FF2B5EF4-FFF2-40B4-BE49-F238E27FC236}">
                <a16:creationId xmlns:a16="http://schemas.microsoft.com/office/drawing/2014/main" id="{4F25C76C-3151-DEE5-9AA7-78E363053193}"/>
              </a:ext>
            </a:extLst>
          </p:cNvPr>
          <p:cNvSpPr txBox="1">
            <a:spLocks noGrp="1"/>
          </p:cNvSpPr>
          <p:nvPr>
            <p:ph type="body" idx="1"/>
          </p:nvPr>
        </p:nvSpPr>
        <p:spPr>
          <a:xfrm>
            <a:off x="4439522" y="748954"/>
            <a:ext cx="4608945" cy="6109045"/>
          </a:xfrm>
          <a:prstGeom prst="rect">
            <a:avLst/>
          </a:prstGeom>
        </p:spPr>
        <p:txBody>
          <a:bodyPr spcFirstLastPara="1" vert="horz" wrap="square" lIns="68569" tIns="68569" rIns="68569" bIns="68569" rtlCol="0" anchor="t" anchorCtr="0">
            <a:noAutofit/>
          </a:bodyPr>
          <a:lstStyle/>
          <a:p>
            <a:pPr marL="7144">
              <a:buSzPct val="60000"/>
            </a:pPr>
            <a:r>
              <a:rPr lang="en-US" sz="2000" b="1" u="sng" dirty="0">
                <a:solidFill>
                  <a:schemeClr val="tx1"/>
                </a:solidFill>
                <a:latin typeface="Times New Roman" panose="02020603050405020304" pitchFamily="18" charset="0"/>
                <a:cs typeface="Times New Roman" panose="02020603050405020304" pitchFamily="18" charset="0"/>
              </a:rPr>
              <a:t>Cave 0 (High Level) – Matters, Voyles</a:t>
            </a:r>
          </a:p>
          <a:p>
            <a:pPr marL="177404" indent="-170260" algn="l">
              <a:buSzPct val="60000"/>
              <a:buFont typeface="Arial"/>
              <a:buChar char="●"/>
            </a:pPr>
            <a:r>
              <a:rPr lang="en-US" sz="1800" dirty="0">
                <a:solidFill>
                  <a:schemeClr val="tx1"/>
                </a:solidFill>
                <a:latin typeface="Times New Roman" panose="02020603050405020304" pitchFamily="18" charset="0"/>
                <a:cs typeface="Times New Roman" panose="02020603050405020304" pitchFamily="18" charset="0"/>
              </a:rPr>
              <a:t>Max Cave 0 flux neutron flux: 10</a:t>
            </a:r>
            <a:r>
              <a:rPr lang="en-US" sz="1800" baseline="30000" dirty="0">
                <a:solidFill>
                  <a:schemeClr val="tx1"/>
                </a:solidFill>
                <a:latin typeface="Times New Roman" panose="02020603050405020304" pitchFamily="18" charset="0"/>
                <a:cs typeface="Times New Roman" panose="02020603050405020304" pitchFamily="18" charset="0"/>
              </a:rPr>
              <a:t>12</a:t>
            </a:r>
            <a:r>
              <a:rPr lang="en-US" sz="1800" dirty="0">
                <a:solidFill>
                  <a:schemeClr val="tx1"/>
                </a:solidFill>
                <a:latin typeface="Times New Roman" panose="02020603050405020304" pitchFamily="18" charset="0"/>
                <a:cs typeface="Times New Roman" panose="02020603050405020304" pitchFamily="18" charset="0"/>
              </a:rPr>
              <a:t> n/s/cm</a:t>
            </a:r>
            <a:r>
              <a:rPr lang="en-US" sz="1800" baseline="30000" dirty="0">
                <a:solidFill>
                  <a:schemeClr val="tx1"/>
                </a:solidFill>
                <a:latin typeface="Times New Roman" panose="02020603050405020304" pitchFamily="18" charset="0"/>
                <a:cs typeface="Times New Roman" panose="02020603050405020304" pitchFamily="18" charset="0"/>
              </a:rPr>
              <a:t>2</a:t>
            </a:r>
            <a:r>
              <a:rPr lang="en-US" sz="1800" dirty="0">
                <a:solidFill>
                  <a:schemeClr val="tx1"/>
                </a:solidFill>
                <a:latin typeface="Times New Roman" panose="02020603050405020304" pitchFamily="18" charset="0"/>
                <a:cs typeface="Times New Roman" panose="02020603050405020304" pitchFamily="18" charset="0"/>
              </a:rPr>
              <a:t>*</a:t>
            </a:r>
          </a:p>
          <a:p>
            <a:pPr marL="177404" indent="-170260" algn="l">
              <a:buSzPct val="60000"/>
              <a:buFont typeface="Arial"/>
              <a:buChar char="●"/>
            </a:pPr>
            <a:r>
              <a:rPr lang="en-US" sz="1800" dirty="0">
                <a:solidFill>
                  <a:schemeClr val="tx1"/>
                </a:solidFill>
                <a:latin typeface="Times New Roman" panose="02020603050405020304" pitchFamily="18" charset="0"/>
                <a:cs typeface="Times New Roman" panose="02020603050405020304" pitchFamily="18" charset="0"/>
              </a:rPr>
              <a:t>Electronics (w/Missile Defense Agency)  &amp; Fusion Materials (w/LLNL-NIF) Testing</a:t>
            </a:r>
            <a:endParaRPr lang="en-US" sz="1000" b="1" u="sng" dirty="0">
              <a:solidFill>
                <a:schemeClr val="tx1"/>
              </a:solidFill>
              <a:latin typeface="Times New Roman" panose="02020603050405020304" pitchFamily="18" charset="0"/>
              <a:cs typeface="Times New Roman" panose="02020603050405020304" pitchFamily="18" charset="0"/>
            </a:endParaRPr>
          </a:p>
          <a:p>
            <a:pPr marL="7144">
              <a:buSzPct val="60000"/>
            </a:pPr>
            <a:r>
              <a:rPr lang="en-US" sz="2000" b="1" u="sng" dirty="0">
                <a:solidFill>
                  <a:schemeClr val="tx1"/>
                </a:solidFill>
                <a:latin typeface="Times New Roman" panose="02020603050405020304" pitchFamily="18" charset="0"/>
                <a:cs typeface="Times New Roman" panose="02020603050405020304" pitchFamily="18" charset="0"/>
              </a:rPr>
              <a:t>Cave 5 (Spectroscopy) – Goldblum/Brown/Laplace</a:t>
            </a:r>
          </a:p>
          <a:p>
            <a:pPr marL="177404" indent="-170260" algn="l">
              <a:buSzPct val="60000"/>
              <a:buFont typeface="Arial"/>
              <a:buChar char="●"/>
            </a:pPr>
            <a:r>
              <a:rPr lang="en-US" sz="1800" dirty="0">
                <a:solidFill>
                  <a:schemeClr val="tx1"/>
                </a:solidFill>
                <a:latin typeface="Times New Roman" panose="02020603050405020304" pitchFamily="18" charset="0"/>
                <a:cs typeface="Times New Roman" panose="02020603050405020304" pitchFamily="18" charset="0"/>
              </a:rPr>
              <a:t>Breakup in Vault with 7-22 m flight path.</a:t>
            </a:r>
          </a:p>
          <a:p>
            <a:pPr marL="177404" indent="-170260" algn="l">
              <a:buSzPct val="60000"/>
              <a:buChar char="●"/>
            </a:pPr>
            <a:r>
              <a:rPr lang="en-US" sz="1800" dirty="0">
                <a:solidFill>
                  <a:schemeClr val="tx1"/>
                </a:solidFill>
                <a:latin typeface="Times New Roman" panose="02020603050405020304" pitchFamily="18" charset="0"/>
                <a:cs typeface="Times New Roman" panose="02020603050405020304" pitchFamily="18" charset="0"/>
              </a:rPr>
              <a:t>Location of the GENESIS and STOF arrays (nonproliferation &amp; stewardship science)</a:t>
            </a:r>
          </a:p>
          <a:p>
            <a:pPr marL="177404" indent="-170260" algn="l">
              <a:buSzPct val="60000"/>
              <a:buChar char="●"/>
            </a:pPr>
            <a:r>
              <a:rPr lang="en-US" sz="1800" dirty="0">
                <a:solidFill>
                  <a:schemeClr val="tx1"/>
                </a:solidFill>
                <a:latin typeface="Times New Roman" panose="02020603050405020304" pitchFamily="18" charset="0"/>
                <a:cs typeface="Times New Roman" panose="02020603050405020304" pitchFamily="18" charset="0"/>
              </a:rPr>
              <a:t>Scintillator development &amp; calibration</a:t>
            </a:r>
            <a:endParaRPr lang="en-US" sz="1000" dirty="0">
              <a:solidFill>
                <a:schemeClr val="tx1"/>
              </a:solidFill>
              <a:latin typeface="Times New Roman" panose="02020603050405020304" pitchFamily="18" charset="0"/>
              <a:cs typeface="Times New Roman" panose="02020603050405020304" pitchFamily="18" charset="0"/>
            </a:endParaRPr>
          </a:p>
          <a:p>
            <a:pPr marL="7144">
              <a:buSzPct val="60000"/>
            </a:pPr>
            <a:r>
              <a:rPr lang="en-US" sz="2000" b="1" u="sng" dirty="0">
                <a:solidFill>
                  <a:schemeClr val="tx1"/>
                </a:solidFill>
                <a:latin typeface="Times New Roman" panose="02020603050405020304" pitchFamily="18" charset="0"/>
                <a:cs typeface="Times New Roman" panose="02020603050405020304" pitchFamily="18" charset="0"/>
              </a:rPr>
              <a:t>UC Berkeley Nuclear Technology Lab - </a:t>
            </a:r>
          </a:p>
          <a:p>
            <a:pPr marL="7144">
              <a:buSzPct val="60000"/>
            </a:pPr>
            <a:r>
              <a:rPr lang="en-US" sz="2000" b="1" u="sng" dirty="0">
                <a:solidFill>
                  <a:schemeClr val="tx1"/>
                </a:solidFill>
                <a:latin typeface="Times New Roman" panose="02020603050405020304" pitchFamily="18" charset="0"/>
                <a:cs typeface="Times New Roman" panose="02020603050405020304" pitchFamily="18" charset="0"/>
              </a:rPr>
              <a:t>Batchelder, Henderson</a:t>
            </a:r>
          </a:p>
          <a:p>
            <a:pPr marL="177404" indent="-170260" algn="l">
              <a:buSzPct val="60000"/>
              <a:buFont typeface="Arial"/>
              <a:buChar char="●"/>
            </a:pPr>
            <a:r>
              <a:rPr lang="en-US" sz="1800" dirty="0">
                <a:solidFill>
                  <a:schemeClr val="tx1"/>
                </a:solidFill>
                <a:latin typeface="Times New Roman" panose="02020603050405020304" pitchFamily="18" charset="0"/>
                <a:cs typeface="Times New Roman" panose="02020603050405020304" pitchFamily="18" charset="0"/>
              </a:rPr>
              <a:t>DT neutron generator </a:t>
            </a:r>
            <a:r>
              <a:rPr lang="en-US" sz="1800" i="1" dirty="0">
                <a:solidFill>
                  <a:schemeClr val="tx1"/>
                </a:solidFill>
                <a:latin typeface="Times New Roman" panose="02020603050405020304" pitchFamily="18" charset="0"/>
                <a:cs typeface="Times New Roman" panose="02020603050405020304" pitchFamily="18" charset="0"/>
              </a:rPr>
              <a:t>with                 Associated Particle Imaging!</a:t>
            </a:r>
          </a:p>
          <a:p>
            <a:pPr marL="177404" indent="-170260" algn="l">
              <a:buSzPct val="60000"/>
              <a:buChar char="●"/>
            </a:pPr>
            <a:r>
              <a:rPr lang="en-US" sz="1800" dirty="0">
                <a:solidFill>
                  <a:schemeClr val="tx1"/>
                </a:solidFill>
                <a:latin typeface="Times New Roman" panose="02020603050405020304" pitchFamily="18" charset="0"/>
                <a:cs typeface="Times New Roman" panose="02020603050405020304" pitchFamily="18" charset="0"/>
              </a:rPr>
              <a:t>≈ 10</a:t>
            </a:r>
            <a:r>
              <a:rPr lang="en-US" sz="1800" baseline="30000" dirty="0">
                <a:solidFill>
                  <a:schemeClr val="tx1"/>
                </a:solidFill>
                <a:latin typeface="Times New Roman" panose="02020603050405020304" pitchFamily="18" charset="0"/>
                <a:cs typeface="Times New Roman" panose="02020603050405020304" pitchFamily="18" charset="0"/>
              </a:rPr>
              <a:t>8</a:t>
            </a:r>
            <a:r>
              <a:rPr lang="en-US" sz="1800" dirty="0">
                <a:solidFill>
                  <a:schemeClr val="tx1"/>
                </a:solidFill>
                <a:latin typeface="Times New Roman" panose="02020603050405020304" pitchFamily="18" charset="0"/>
                <a:cs typeface="Times New Roman" panose="02020603050405020304" pitchFamily="18" charset="0"/>
              </a:rPr>
              <a:t> n/s with 2-3% tagged</a:t>
            </a:r>
          </a:p>
          <a:p>
            <a:pPr marL="177404" indent="-170260" algn="l">
              <a:buSzPct val="60000"/>
              <a:buChar char="●"/>
            </a:pPr>
            <a:r>
              <a:rPr lang="en-US" sz="1800" dirty="0">
                <a:solidFill>
                  <a:schemeClr val="tx1"/>
                </a:solidFill>
                <a:latin typeface="Times New Roman" panose="02020603050405020304" pitchFamily="18" charset="0"/>
                <a:cs typeface="Times New Roman" panose="02020603050405020304" pitchFamily="18" charset="0"/>
              </a:rPr>
              <a:t>New NA-11 to perform tagged                             </a:t>
            </a:r>
            <a:r>
              <a:rPr lang="en-US" sz="1800" i="1" dirty="0" err="1">
                <a:solidFill>
                  <a:schemeClr val="tx1"/>
                </a:solidFill>
                <a:latin typeface="Symbol" pitchFamily="2" charset="2"/>
                <a:cs typeface="Times New Roman" panose="02020603050405020304" pitchFamily="18" charset="0"/>
              </a:rPr>
              <a:t>s</a:t>
            </a:r>
            <a:r>
              <a:rPr lang="en-US" sz="1800" i="1" baseline="-25000" dirty="0" err="1">
                <a:solidFill>
                  <a:schemeClr val="tx1"/>
                </a:solidFill>
                <a:latin typeface="Times New Roman" panose="02020603050405020304" pitchFamily="18" charset="0"/>
                <a:cs typeface="Times New Roman" panose="02020603050405020304" pitchFamily="18" charset="0"/>
              </a:rPr>
              <a:t>nSEE</a:t>
            </a:r>
            <a:r>
              <a:rPr lang="en-US" sz="1800" dirty="0">
                <a:solidFill>
                  <a:schemeClr val="tx1"/>
                </a:solidFill>
                <a:latin typeface="Times New Roman" panose="02020603050405020304" pitchFamily="18" charset="0"/>
                <a:cs typeface="Times New Roman" panose="02020603050405020304" pitchFamily="18" charset="0"/>
              </a:rPr>
              <a:t> measurements (Siefman)</a:t>
            </a:r>
            <a:endParaRPr sz="1800" dirty="0">
              <a:solidFill>
                <a:schemeClr val="tx1"/>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73538108-CA04-2C40-97C6-37317453E6E7}"/>
              </a:ext>
            </a:extLst>
          </p:cNvPr>
          <p:cNvSpPr>
            <a:spLocks noGrp="1"/>
          </p:cNvSpPr>
          <p:nvPr>
            <p:ph type="title"/>
          </p:nvPr>
        </p:nvSpPr>
        <p:spPr>
          <a:xfrm>
            <a:off x="0" y="0"/>
            <a:ext cx="9144000" cy="763600"/>
          </a:xfrm>
          <a:solidFill>
            <a:srgbClr val="1F497D"/>
          </a:solidFill>
        </p:spPr>
        <p:txBody>
          <a:bodyPr/>
          <a:lstStyle/>
          <a:p>
            <a:pPr algn="ctr"/>
            <a:r>
              <a:rPr lang="en-US" dirty="0">
                <a:solidFill>
                  <a:schemeClr val="bg1"/>
                </a:solidFill>
              </a:rPr>
              <a:t>LBNL Neutron Capabilities</a:t>
            </a:r>
          </a:p>
        </p:txBody>
      </p:sp>
      <p:pic>
        <p:nvPicPr>
          <p:cNvPr id="4" name="Picture 3" descr="A machine on a cart&#10;&#10;AI-generated content may be incorrect.">
            <a:extLst>
              <a:ext uri="{FF2B5EF4-FFF2-40B4-BE49-F238E27FC236}">
                <a16:creationId xmlns:a16="http://schemas.microsoft.com/office/drawing/2014/main" id="{F1C13842-48CF-A6E1-0E8D-6AE75C51DD3B}"/>
              </a:ext>
            </a:extLst>
          </p:cNvPr>
          <p:cNvPicPr>
            <a:picLocks noChangeAspect="1"/>
          </p:cNvPicPr>
          <p:nvPr/>
        </p:nvPicPr>
        <p:blipFill>
          <a:blip r:embed="rId3"/>
          <a:srcRect t="41951" b="8766"/>
          <a:stretch/>
        </p:blipFill>
        <p:spPr>
          <a:xfrm>
            <a:off x="0" y="4808718"/>
            <a:ext cx="4408227" cy="1629404"/>
          </a:xfrm>
          <a:prstGeom prst="rect">
            <a:avLst/>
          </a:prstGeom>
        </p:spPr>
      </p:pic>
      <p:sp>
        <p:nvSpPr>
          <p:cNvPr id="5" name="TextBox 4">
            <a:extLst>
              <a:ext uri="{FF2B5EF4-FFF2-40B4-BE49-F238E27FC236}">
                <a16:creationId xmlns:a16="http://schemas.microsoft.com/office/drawing/2014/main" id="{EBB91169-4C0E-6DF4-4F28-5BF22703C6DD}"/>
              </a:ext>
            </a:extLst>
          </p:cNvPr>
          <p:cNvSpPr txBox="1"/>
          <p:nvPr/>
        </p:nvSpPr>
        <p:spPr>
          <a:xfrm>
            <a:off x="2373320" y="4810765"/>
            <a:ext cx="2025277" cy="369332"/>
          </a:xfrm>
          <a:prstGeom prst="rect">
            <a:avLst/>
          </a:prstGeom>
          <a:solidFill>
            <a:schemeClr val="tx1"/>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nExuS @ UCB</a:t>
            </a:r>
            <a:endParaRPr lang="en-US" sz="1100" dirty="0">
              <a:solidFill>
                <a:schemeClr val="bg1"/>
              </a:solidFill>
              <a:latin typeface="Times New Roman" panose="02020603050405020304" pitchFamily="18" charset="0"/>
              <a:cs typeface="Times New Roman" panose="02020603050405020304" pitchFamily="18" charset="0"/>
            </a:endParaRPr>
          </a:p>
        </p:txBody>
      </p:sp>
      <p:pic>
        <p:nvPicPr>
          <p:cNvPr id="7170" name="Picture 2">
            <a:extLst>
              <a:ext uri="{FF2B5EF4-FFF2-40B4-BE49-F238E27FC236}">
                <a16:creationId xmlns:a16="http://schemas.microsoft.com/office/drawing/2014/main" id="{2BBC5FF9-49E6-486B-DB79-27FDA7598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580" y="4842456"/>
            <a:ext cx="1603420" cy="16034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7F098C6-1EE1-1A86-4F7D-CED47EC31216}"/>
              </a:ext>
            </a:extLst>
          </p:cNvPr>
          <p:cNvSpPr txBox="1"/>
          <p:nvPr/>
        </p:nvSpPr>
        <p:spPr>
          <a:xfrm>
            <a:off x="3512713" y="6581001"/>
            <a:ext cx="4578438" cy="276999"/>
          </a:xfrm>
          <a:prstGeom prst="rect">
            <a:avLst/>
          </a:prstGeom>
          <a:noFill/>
        </p:spPr>
        <p:txBody>
          <a:bodyPr wrap="square">
            <a:spAutoFit/>
          </a:bodyPr>
          <a:lstStyle/>
          <a:p>
            <a:r>
              <a:rPr lang="en-US" sz="1200" dirty="0">
                <a:solidFill>
                  <a:schemeClr val="bg1"/>
                </a:solidFill>
                <a:effectLst/>
                <a:latin typeface="Times New Roman" panose="02020603050405020304" pitchFamily="18" charset="0"/>
                <a:ea typeface="Times New Roman" panose="02020603050405020304" pitchFamily="18" charset="0"/>
              </a:rPr>
              <a:t>*J.T. Morrell </a:t>
            </a:r>
            <a:r>
              <a:rPr lang="en-US" sz="1200" i="1" dirty="0">
                <a:solidFill>
                  <a:schemeClr val="bg1"/>
                </a:solidFill>
                <a:effectLst/>
                <a:latin typeface="Times New Roman" panose="02020603050405020304" pitchFamily="18" charset="0"/>
                <a:ea typeface="Times New Roman" panose="02020603050405020304" pitchFamily="18" charset="0"/>
              </a:rPr>
              <a:t>et al., </a:t>
            </a:r>
            <a:r>
              <a:rPr lang="en-US" sz="1200" dirty="0">
                <a:solidFill>
                  <a:schemeClr val="bg1"/>
                </a:solidFill>
                <a:effectLst/>
                <a:latin typeface="Times New Roman" panose="02020603050405020304" pitchFamily="18" charset="0"/>
                <a:ea typeface="Times New Roman" panose="02020603050405020304" pitchFamily="18" charset="0"/>
              </a:rPr>
              <a:t>Phys. Rev. C 108, 024616 (2023).  </a:t>
            </a:r>
            <a:endParaRPr lang="en-US" sz="1200" dirty="0">
              <a:solidFill>
                <a:schemeClr val="bg1"/>
              </a:solidFill>
            </a:endParaRPr>
          </a:p>
        </p:txBody>
      </p:sp>
      <p:sp>
        <p:nvSpPr>
          <p:cNvPr id="16" name="TextBox 15">
            <a:extLst>
              <a:ext uri="{FF2B5EF4-FFF2-40B4-BE49-F238E27FC236}">
                <a16:creationId xmlns:a16="http://schemas.microsoft.com/office/drawing/2014/main" id="{8B7AD91B-E504-85BC-B8F6-89AE5B3EB851}"/>
              </a:ext>
            </a:extLst>
          </p:cNvPr>
          <p:cNvSpPr txBox="1"/>
          <p:nvPr/>
        </p:nvSpPr>
        <p:spPr>
          <a:xfrm>
            <a:off x="7521261" y="6488668"/>
            <a:ext cx="1622737" cy="369332"/>
          </a:xfrm>
          <a:prstGeom prst="rect">
            <a:avLst/>
          </a:prstGeom>
          <a:solidFill>
            <a:srgbClr val="00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David Matters</a:t>
            </a:r>
          </a:p>
        </p:txBody>
      </p:sp>
    </p:spTree>
    <p:extLst>
      <p:ext uri="{BB962C8B-B14F-4D97-AF65-F5344CB8AC3E}">
        <p14:creationId xmlns:p14="http://schemas.microsoft.com/office/powerpoint/2010/main" val="1221424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9A2EE-6E12-C840-CFD5-8DF2721FD83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A50634-332B-E049-0837-D884429CC2A7}"/>
              </a:ext>
            </a:extLst>
          </p:cNvPr>
          <p:cNvSpPr>
            <a:spLocks noGrp="1"/>
          </p:cNvSpPr>
          <p:nvPr>
            <p:ph type="sldNum" sz="quarter" idx="4294967295"/>
          </p:nvPr>
        </p:nvSpPr>
        <p:spPr/>
        <p:txBody>
          <a:bodyPr/>
          <a:lstStyle/>
          <a:p>
            <a:r>
              <a:rPr lang="en-US" dirty="0"/>
              <a:t> </a:t>
            </a:r>
          </a:p>
        </p:txBody>
      </p:sp>
      <p:sp>
        <p:nvSpPr>
          <p:cNvPr id="6" name="Title 1">
            <a:extLst>
              <a:ext uri="{FF2B5EF4-FFF2-40B4-BE49-F238E27FC236}">
                <a16:creationId xmlns:a16="http://schemas.microsoft.com/office/drawing/2014/main" id="{E5819F54-A21B-BDB0-AA86-2288D611415C}"/>
              </a:ext>
            </a:extLst>
          </p:cNvPr>
          <p:cNvSpPr>
            <a:spLocks noGrp="1"/>
          </p:cNvSpPr>
          <p:nvPr>
            <p:ph type="title"/>
          </p:nvPr>
        </p:nvSpPr>
        <p:spPr>
          <a:xfrm>
            <a:off x="0" y="0"/>
            <a:ext cx="9144000" cy="518474"/>
          </a:xfrm>
          <a:solidFill>
            <a:srgbClr val="1F497D"/>
          </a:solidFill>
        </p:spPr>
        <p:txBody>
          <a:bodyPr/>
          <a:lstStyle/>
          <a:p>
            <a:pPr algn="ctr"/>
            <a:r>
              <a:rPr lang="en-US" sz="2800" dirty="0">
                <a:solidFill>
                  <a:schemeClr val="bg1"/>
                </a:solidFill>
                <a:latin typeface="Times New Roman" panose="02020603050405020304" pitchFamily="18" charset="0"/>
                <a:cs typeface="Times New Roman" panose="02020603050405020304" pitchFamily="18" charset="0"/>
              </a:rPr>
              <a:t>Neutron Excitation Observatory Under Soda Hall (</a:t>
            </a:r>
            <a:r>
              <a:rPr lang="en-US" sz="2800" dirty="0" err="1">
                <a:solidFill>
                  <a:schemeClr val="bg1"/>
                </a:solidFill>
                <a:latin typeface="Times New Roman" panose="02020603050405020304" pitchFamily="18" charset="0"/>
                <a:cs typeface="Times New Roman" panose="02020603050405020304" pitchFamily="18" charset="0"/>
              </a:rPr>
              <a:t>nExus</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17" name="Picture 16" descr="A room with several machines and wires&#10;&#10;AI-generated content may be incorrect.">
            <a:extLst>
              <a:ext uri="{FF2B5EF4-FFF2-40B4-BE49-F238E27FC236}">
                <a16:creationId xmlns:a16="http://schemas.microsoft.com/office/drawing/2014/main" id="{A375C85D-D130-FC21-E12D-8B5C75BEA75F}"/>
              </a:ext>
            </a:extLst>
          </p:cNvPr>
          <p:cNvPicPr>
            <a:picLocks noChangeAspect="1"/>
          </p:cNvPicPr>
          <p:nvPr/>
        </p:nvPicPr>
        <p:blipFill>
          <a:blip r:embed="rId2"/>
          <a:srcRect l="32570" t="36343" r="31285" b="36248"/>
          <a:stretch>
            <a:fillRect/>
          </a:stretch>
        </p:blipFill>
        <p:spPr>
          <a:xfrm rot="5400000">
            <a:off x="1481038" y="1784417"/>
            <a:ext cx="5883562" cy="3346359"/>
          </a:xfrm>
          <a:prstGeom prst="rect">
            <a:avLst/>
          </a:prstGeom>
        </p:spPr>
      </p:pic>
      <p:pic>
        <p:nvPicPr>
          <p:cNvPr id="10" name="Picture 9" descr="A group of people standing in a room&#10;&#10;AI-generated content may be incorrect.">
            <a:extLst>
              <a:ext uri="{FF2B5EF4-FFF2-40B4-BE49-F238E27FC236}">
                <a16:creationId xmlns:a16="http://schemas.microsoft.com/office/drawing/2014/main" id="{C281362D-5C61-BB5D-311B-CD933FEDF7EF}"/>
              </a:ext>
            </a:extLst>
          </p:cNvPr>
          <p:cNvPicPr>
            <a:picLocks noChangeAspect="1"/>
          </p:cNvPicPr>
          <p:nvPr/>
        </p:nvPicPr>
        <p:blipFill>
          <a:blip r:embed="rId3"/>
          <a:srcRect l="12677" r="11628"/>
          <a:stretch>
            <a:fillRect/>
          </a:stretch>
        </p:blipFill>
        <p:spPr>
          <a:xfrm rot="5400000">
            <a:off x="6071328" y="3327960"/>
            <a:ext cx="3086834" cy="3058510"/>
          </a:xfrm>
          <a:prstGeom prst="rect">
            <a:avLst/>
          </a:prstGeom>
        </p:spPr>
      </p:pic>
      <p:grpSp>
        <p:nvGrpSpPr>
          <p:cNvPr id="27" name="Group 26">
            <a:extLst>
              <a:ext uri="{FF2B5EF4-FFF2-40B4-BE49-F238E27FC236}">
                <a16:creationId xmlns:a16="http://schemas.microsoft.com/office/drawing/2014/main" id="{27D82294-DDC8-BC95-58EC-C1C37A29174E}"/>
              </a:ext>
            </a:extLst>
          </p:cNvPr>
          <p:cNvGrpSpPr/>
          <p:nvPr/>
        </p:nvGrpSpPr>
        <p:grpSpPr>
          <a:xfrm>
            <a:off x="368023" y="5258837"/>
            <a:ext cx="3194254" cy="646331"/>
            <a:chOff x="590762" y="4778190"/>
            <a:chExt cx="3194254" cy="646331"/>
          </a:xfrm>
        </p:grpSpPr>
        <p:sp>
          <p:nvSpPr>
            <p:cNvPr id="24" name="TextBox 23">
              <a:extLst>
                <a:ext uri="{FF2B5EF4-FFF2-40B4-BE49-F238E27FC236}">
                  <a16:creationId xmlns:a16="http://schemas.microsoft.com/office/drawing/2014/main" id="{1FAA44F7-8A73-B6AD-1E6D-83C032224A72}"/>
                </a:ext>
              </a:extLst>
            </p:cNvPr>
            <p:cNvSpPr txBox="1"/>
            <p:nvPr/>
          </p:nvSpPr>
          <p:spPr>
            <a:xfrm>
              <a:off x="590762" y="4778190"/>
              <a:ext cx="1992853" cy="646331"/>
            </a:xfrm>
            <a:prstGeom prst="rect">
              <a:avLst/>
            </a:prstGeom>
            <a:solidFill>
              <a:srgbClr val="FF0000"/>
            </a:solidFill>
          </p:spPr>
          <p:txBody>
            <a:bodyPr wrap="non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Microwave Source </a:t>
              </a:r>
            </a:p>
            <a:p>
              <a:pPr algn="ctr"/>
              <a:r>
                <a:rPr lang="en-US" dirty="0">
                  <a:solidFill>
                    <a:schemeClr val="bg1"/>
                  </a:solidFill>
                  <a:latin typeface="Times New Roman" panose="02020603050405020304" pitchFamily="18" charset="0"/>
                  <a:cs typeface="Times New Roman" panose="02020603050405020304" pitchFamily="18" charset="0"/>
                </a:rPr>
                <a:t>(generates plasma)</a:t>
              </a:r>
            </a:p>
          </p:txBody>
        </p:sp>
        <p:cxnSp>
          <p:nvCxnSpPr>
            <p:cNvPr id="26" name="Straight Arrow Connector 25">
              <a:extLst>
                <a:ext uri="{FF2B5EF4-FFF2-40B4-BE49-F238E27FC236}">
                  <a16:creationId xmlns:a16="http://schemas.microsoft.com/office/drawing/2014/main" id="{2DCCB35B-16BD-A8EA-5AB9-E3E387A3C178}"/>
                </a:ext>
              </a:extLst>
            </p:cNvPr>
            <p:cNvCxnSpPr>
              <a:stCxn id="24" idx="3"/>
            </p:cNvCxnSpPr>
            <p:nvPr/>
          </p:nvCxnSpPr>
          <p:spPr>
            <a:xfrm flipV="1">
              <a:off x="2583615" y="4924269"/>
              <a:ext cx="1201401" cy="177087"/>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01A1AD35-29FA-C6FF-DE1B-B24ED1C085CD}"/>
              </a:ext>
            </a:extLst>
          </p:cNvPr>
          <p:cNvGrpSpPr/>
          <p:nvPr/>
        </p:nvGrpSpPr>
        <p:grpSpPr>
          <a:xfrm>
            <a:off x="4666593" y="2081075"/>
            <a:ext cx="3421882" cy="1807753"/>
            <a:chOff x="-945122" y="4357776"/>
            <a:chExt cx="3421882" cy="1807753"/>
          </a:xfrm>
        </p:grpSpPr>
        <p:sp>
          <p:nvSpPr>
            <p:cNvPr id="33" name="TextBox 32">
              <a:extLst>
                <a:ext uri="{FF2B5EF4-FFF2-40B4-BE49-F238E27FC236}">
                  <a16:creationId xmlns:a16="http://schemas.microsoft.com/office/drawing/2014/main" id="{55CBE92D-4EE2-F3AD-72E7-3B012BABE138}"/>
                </a:ext>
              </a:extLst>
            </p:cNvPr>
            <p:cNvSpPr txBox="1"/>
            <p:nvPr/>
          </p:nvSpPr>
          <p:spPr>
            <a:xfrm>
              <a:off x="823743" y="4357776"/>
              <a:ext cx="1653017" cy="646331"/>
            </a:xfrm>
            <a:prstGeom prst="rect">
              <a:avLst/>
            </a:prstGeom>
            <a:solidFill>
              <a:srgbClr val="FF0000"/>
            </a:solidFill>
          </p:spPr>
          <p:txBody>
            <a:bodyPr wrap="none" rtlCol="0">
              <a:spAutoFit/>
            </a:bodyPr>
            <a:lstStyle/>
            <a:p>
              <a:pPr algn="ctr"/>
              <a:r>
                <a:rPr lang="en-US" dirty="0" err="1">
                  <a:solidFill>
                    <a:schemeClr val="bg1"/>
                  </a:solidFill>
                  <a:latin typeface="Times New Roman" panose="02020603050405020304" pitchFamily="18" charset="0"/>
                  <a:cs typeface="Times New Roman" panose="02020603050405020304" pitchFamily="18" charset="0"/>
                </a:rPr>
                <a:t>ZnO</a:t>
              </a:r>
              <a:r>
                <a:rPr lang="en-US" dirty="0">
                  <a:solidFill>
                    <a:schemeClr val="bg1"/>
                  </a:solidFill>
                  <a:latin typeface="Times New Roman" panose="02020603050405020304" pitchFamily="18" charset="0"/>
                  <a:cs typeface="Times New Roman" panose="02020603050405020304" pitchFamily="18" charset="0"/>
                </a:rPr>
                <a:t> scintillator</a:t>
              </a:r>
            </a:p>
            <a:p>
              <a:pPr algn="ctr"/>
              <a:r>
                <a:rPr lang="en-US" dirty="0">
                  <a:solidFill>
                    <a:schemeClr val="bg1"/>
                  </a:solidFill>
                  <a:latin typeface="Times New Roman" panose="02020603050405020304" pitchFamily="18" charset="0"/>
                  <a:cs typeface="Times New Roman" panose="02020603050405020304" pitchFamily="18" charset="0"/>
                </a:rPr>
                <a:t>(</a:t>
              </a:r>
              <a:r>
                <a:rPr lang="en-US" dirty="0">
                  <a:solidFill>
                    <a:schemeClr val="bg1"/>
                  </a:solidFill>
                  <a:latin typeface="Symbol" pitchFamily="2" charset="2"/>
                  <a:cs typeface="Times New Roman" panose="02020603050405020304" pitchFamily="18" charset="0"/>
                </a:rPr>
                <a:t>a</a:t>
              </a:r>
              <a:r>
                <a:rPr lang="en-US" dirty="0">
                  <a:solidFill>
                    <a:schemeClr val="bg1"/>
                  </a:solidFill>
                  <a:latin typeface="Times New Roman" panose="02020603050405020304" pitchFamily="18" charset="0"/>
                  <a:cs typeface="Times New Roman" panose="02020603050405020304" pitchFamily="18" charset="0"/>
                </a:rPr>
                <a:t>-detector) </a:t>
              </a:r>
            </a:p>
          </p:txBody>
        </p:sp>
        <p:cxnSp>
          <p:nvCxnSpPr>
            <p:cNvPr id="34" name="Straight Arrow Connector 33">
              <a:extLst>
                <a:ext uri="{FF2B5EF4-FFF2-40B4-BE49-F238E27FC236}">
                  <a16:creationId xmlns:a16="http://schemas.microsoft.com/office/drawing/2014/main" id="{755D45BB-7CC2-E2EB-F0B2-4ACDF464BDF2}"/>
                </a:ext>
              </a:extLst>
            </p:cNvPr>
            <p:cNvCxnSpPr>
              <a:cxnSpLocks/>
              <a:stCxn id="33" idx="1"/>
            </p:cNvCxnSpPr>
            <p:nvPr/>
          </p:nvCxnSpPr>
          <p:spPr>
            <a:xfrm flipH="1">
              <a:off x="-945122" y="4680942"/>
              <a:ext cx="1768865" cy="1484587"/>
            </a:xfrm>
            <a:prstGeom prst="straightConnector1">
              <a:avLst/>
            </a:prstGeom>
            <a:ln w="635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grpSp>
      <p:grpSp>
        <p:nvGrpSpPr>
          <p:cNvPr id="7169" name="Group 7168">
            <a:extLst>
              <a:ext uri="{FF2B5EF4-FFF2-40B4-BE49-F238E27FC236}">
                <a16:creationId xmlns:a16="http://schemas.microsoft.com/office/drawing/2014/main" id="{7739B41C-BEB8-1ED1-92DD-0AD4A0D6DFC3}"/>
              </a:ext>
            </a:extLst>
          </p:cNvPr>
          <p:cNvGrpSpPr/>
          <p:nvPr/>
        </p:nvGrpSpPr>
        <p:grpSpPr>
          <a:xfrm>
            <a:off x="2946535" y="4009294"/>
            <a:ext cx="1555127" cy="1289537"/>
            <a:chOff x="2946535" y="4009294"/>
            <a:chExt cx="1555127" cy="1289537"/>
          </a:xfrm>
        </p:grpSpPr>
        <p:sp>
          <p:nvSpPr>
            <p:cNvPr id="38" name="Arc 37">
              <a:extLst>
                <a:ext uri="{FF2B5EF4-FFF2-40B4-BE49-F238E27FC236}">
                  <a16:creationId xmlns:a16="http://schemas.microsoft.com/office/drawing/2014/main" id="{2309B627-BE90-9133-D18E-E4E86FB8A6DD}"/>
                </a:ext>
              </a:extLst>
            </p:cNvPr>
            <p:cNvSpPr/>
            <p:nvPr/>
          </p:nvSpPr>
          <p:spPr>
            <a:xfrm rot="18545161">
              <a:off x="3305909" y="4103078"/>
              <a:ext cx="1289537" cy="1101969"/>
            </a:xfrm>
            <a:prstGeom prst="arc">
              <a:avLst>
                <a:gd name="adj1" fmla="val 16200000"/>
                <a:gd name="adj2" fmla="val 1647617"/>
              </a:avLst>
            </a:prstGeom>
            <a:ln w="76200">
              <a:solidFill>
                <a:schemeClr val="bg1"/>
              </a:solidFill>
              <a:headEnd type="stealth"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F13F6045-0D7B-49AB-9728-5A23B01D808B}"/>
                </a:ext>
              </a:extLst>
            </p:cNvPr>
            <p:cNvSpPr txBox="1"/>
            <p:nvPr/>
          </p:nvSpPr>
          <p:spPr>
            <a:xfrm>
              <a:off x="2946535" y="4213840"/>
              <a:ext cx="830677" cy="646331"/>
            </a:xfrm>
            <a:prstGeom prst="rect">
              <a:avLst/>
            </a:prstGeom>
            <a:noFill/>
          </p:spPr>
          <p:txBody>
            <a:bodyPr wrap="none" rtlCol="0">
              <a:spAutoFit/>
            </a:bodyPr>
            <a:lstStyle/>
            <a:p>
              <a:r>
                <a:rPr lang="en-US" sz="3600" dirty="0">
                  <a:solidFill>
                    <a:schemeClr val="bg1"/>
                  </a:solidFill>
                  <a:latin typeface="Times New Roman" panose="02020603050405020304" pitchFamily="18" charset="0"/>
                  <a:cs typeface="Times New Roman" panose="02020603050405020304" pitchFamily="18" charset="0"/>
                </a:rPr>
                <a:t>45°</a:t>
              </a:r>
            </a:p>
          </p:txBody>
        </p:sp>
      </p:grpSp>
      <p:grpSp>
        <p:nvGrpSpPr>
          <p:cNvPr id="41" name="Group 40">
            <a:extLst>
              <a:ext uri="{FF2B5EF4-FFF2-40B4-BE49-F238E27FC236}">
                <a16:creationId xmlns:a16="http://schemas.microsoft.com/office/drawing/2014/main" id="{700D6858-15DA-769F-D052-3C7C4BCD33B1}"/>
              </a:ext>
            </a:extLst>
          </p:cNvPr>
          <p:cNvGrpSpPr/>
          <p:nvPr/>
        </p:nvGrpSpPr>
        <p:grpSpPr>
          <a:xfrm>
            <a:off x="4450814" y="888530"/>
            <a:ext cx="4693186" cy="1656366"/>
            <a:chOff x="-1638282" y="4778190"/>
            <a:chExt cx="4693186" cy="1656366"/>
          </a:xfrm>
        </p:grpSpPr>
        <p:sp>
          <p:nvSpPr>
            <p:cNvPr id="42" name="TextBox 41">
              <a:extLst>
                <a:ext uri="{FF2B5EF4-FFF2-40B4-BE49-F238E27FC236}">
                  <a16:creationId xmlns:a16="http://schemas.microsoft.com/office/drawing/2014/main" id="{6C527ACE-B5FE-8357-0CF3-57B032856794}"/>
                </a:ext>
              </a:extLst>
            </p:cNvPr>
            <p:cNvSpPr txBox="1"/>
            <p:nvPr/>
          </p:nvSpPr>
          <p:spPr>
            <a:xfrm>
              <a:off x="119484" y="4778190"/>
              <a:ext cx="2935420" cy="923330"/>
            </a:xfrm>
            <a:prstGeom prst="rect">
              <a:avLst/>
            </a:prstGeom>
            <a:solidFill>
              <a:srgbClr val="FF0000"/>
            </a:solidFill>
          </p:spPr>
          <p:txBody>
            <a:bodyPr wrap="non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Borated Polyethylene</a:t>
              </a:r>
            </a:p>
            <a:p>
              <a:pPr algn="ctr"/>
              <a:r>
                <a:rPr lang="en-US" dirty="0">
                  <a:solidFill>
                    <a:schemeClr val="bg1"/>
                  </a:solidFill>
                  <a:latin typeface="Times New Roman" panose="02020603050405020304" pitchFamily="18" charset="0"/>
                  <a:cs typeface="Times New Roman" panose="02020603050405020304" pitchFamily="18" charset="0"/>
                </a:rPr>
                <a:t>“Doghouse”</a:t>
              </a:r>
            </a:p>
            <a:p>
              <a:pPr algn="ctr"/>
              <a:r>
                <a:rPr lang="en-US" dirty="0">
                  <a:solidFill>
                    <a:schemeClr val="bg1"/>
                  </a:solidFill>
                  <a:latin typeface="Times New Roman" panose="02020603050405020304" pitchFamily="18" charset="0"/>
                  <a:cs typeface="Times New Roman" panose="02020603050405020304" pitchFamily="18" charset="0"/>
                </a:rPr>
                <a:t>(Removes untagged neutrons </a:t>
              </a:r>
            </a:p>
          </p:txBody>
        </p:sp>
        <p:cxnSp>
          <p:nvCxnSpPr>
            <p:cNvPr id="43" name="Straight Arrow Connector 42">
              <a:extLst>
                <a:ext uri="{FF2B5EF4-FFF2-40B4-BE49-F238E27FC236}">
                  <a16:creationId xmlns:a16="http://schemas.microsoft.com/office/drawing/2014/main" id="{C01AD568-C36B-30C3-1406-F37B7D7CBA56}"/>
                </a:ext>
              </a:extLst>
            </p:cNvPr>
            <p:cNvCxnSpPr>
              <a:cxnSpLocks/>
              <a:stCxn id="42" idx="1"/>
            </p:cNvCxnSpPr>
            <p:nvPr/>
          </p:nvCxnSpPr>
          <p:spPr>
            <a:xfrm flipH="1">
              <a:off x="-1638282" y="5239855"/>
              <a:ext cx="1757766" cy="1194701"/>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46" name="Straight Arrow Connector 45">
            <a:extLst>
              <a:ext uri="{FF2B5EF4-FFF2-40B4-BE49-F238E27FC236}">
                <a16:creationId xmlns:a16="http://schemas.microsoft.com/office/drawing/2014/main" id="{517884B9-4AB5-AA30-DCC8-A7F48B88E1B8}"/>
              </a:ext>
            </a:extLst>
          </p:cNvPr>
          <p:cNvCxnSpPr>
            <a:cxnSpLocks/>
          </p:cNvCxnSpPr>
          <p:nvPr/>
        </p:nvCxnSpPr>
        <p:spPr>
          <a:xfrm>
            <a:off x="2963917" y="3163614"/>
            <a:ext cx="1703031" cy="638726"/>
          </a:xfrm>
          <a:prstGeom prst="straightConnector1">
            <a:avLst/>
          </a:prstGeom>
          <a:ln w="69850">
            <a:solidFill>
              <a:schemeClr val="bg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grpSp>
        <p:nvGrpSpPr>
          <p:cNvPr id="7171" name="Group 7170">
            <a:extLst>
              <a:ext uri="{FF2B5EF4-FFF2-40B4-BE49-F238E27FC236}">
                <a16:creationId xmlns:a16="http://schemas.microsoft.com/office/drawing/2014/main" id="{DD70A242-FBD0-7CB6-2982-1ED4C1A8AA31}"/>
              </a:ext>
            </a:extLst>
          </p:cNvPr>
          <p:cNvGrpSpPr/>
          <p:nvPr/>
        </p:nvGrpSpPr>
        <p:grpSpPr>
          <a:xfrm>
            <a:off x="1374060" y="3499945"/>
            <a:ext cx="3141184" cy="1061424"/>
            <a:chOff x="1374060" y="3499945"/>
            <a:chExt cx="3141184" cy="1061424"/>
          </a:xfrm>
        </p:grpSpPr>
        <p:grpSp>
          <p:nvGrpSpPr>
            <p:cNvPr id="28" name="Group 27">
              <a:extLst>
                <a:ext uri="{FF2B5EF4-FFF2-40B4-BE49-F238E27FC236}">
                  <a16:creationId xmlns:a16="http://schemas.microsoft.com/office/drawing/2014/main" id="{FB24F3E8-7623-3E7B-5E67-409E585FA417}"/>
                </a:ext>
              </a:extLst>
            </p:cNvPr>
            <p:cNvGrpSpPr/>
            <p:nvPr/>
          </p:nvGrpSpPr>
          <p:grpSpPr>
            <a:xfrm>
              <a:off x="1374060" y="3670212"/>
              <a:ext cx="3002448" cy="891157"/>
              <a:chOff x="1174768" y="4256365"/>
              <a:chExt cx="3002448" cy="891157"/>
            </a:xfrm>
          </p:grpSpPr>
          <p:sp>
            <p:nvSpPr>
              <p:cNvPr id="29" name="TextBox 28">
                <a:extLst>
                  <a:ext uri="{FF2B5EF4-FFF2-40B4-BE49-F238E27FC236}">
                    <a16:creationId xmlns:a16="http://schemas.microsoft.com/office/drawing/2014/main" id="{C393130F-8E40-9D0D-77F7-61447B0B0F5E}"/>
                  </a:ext>
                </a:extLst>
              </p:cNvPr>
              <p:cNvSpPr txBox="1"/>
              <p:nvPr/>
            </p:nvSpPr>
            <p:spPr>
              <a:xfrm>
                <a:off x="1174768" y="4778190"/>
                <a:ext cx="824841" cy="369332"/>
              </a:xfrm>
              <a:prstGeom prst="rect">
                <a:avLst/>
              </a:prstGeom>
              <a:solidFill>
                <a:srgbClr val="FF0000"/>
              </a:solidFill>
            </p:spPr>
            <p:txBody>
              <a:bodyPr wrap="non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Target </a:t>
                </a:r>
              </a:p>
            </p:txBody>
          </p:sp>
          <p:cxnSp>
            <p:nvCxnSpPr>
              <p:cNvPr id="30" name="Straight Arrow Connector 29">
                <a:extLst>
                  <a:ext uri="{FF2B5EF4-FFF2-40B4-BE49-F238E27FC236}">
                    <a16:creationId xmlns:a16="http://schemas.microsoft.com/office/drawing/2014/main" id="{6353340C-5D0B-0A46-244C-3DE891612916}"/>
                  </a:ext>
                </a:extLst>
              </p:cNvPr>
              <p:cNvCxnSpPr>
                <a:cxnSpLocks/>
                <a:stCxn id="29" idx="3"/>
              </p:cNvCxnSpPr>
              <p:nvPr/>
            </p:nvCxnSpPr>
            <p:spPr>
              <a:xfrm flipV="1">
                <a:off x="1999609" y="4256365"/>
                <a:ext cx="2177607" cy="706491"/>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49" name="5-Point Star 48">
              <a:extLst>
                <a:ext uri="{FF2B5EF4-FFF2-40B4-BE49-F238E27FC236}">
                  <a16:creationId xmlns:a16="http://schemas.microsoft.com/office/drawing/2014/main" id="{C299162D-6180-8F99-DCA9-9EE9FD345D8D}"/>
                </a:ext>
              </a:extLst>
            </p:cNvPr>
            <p:cNvSpPr/>
            <p:nvPr/>
          </p:nvSpPr>
          <p:spPr>
            <a:xfrm>
              <a:off x="4193627" y="3499945"/>
              <a:ext cx="321617" cy="321617"/>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8F1F2139-9A4E-2B2A-D203-8958689FEBD9}"/>
              </a:ext>
            </a:extLst>
          </p:cNvPr>
          <p:cNvGrpSpPr/>
          <p:nvPr/>
        </p:nvGrpSpPr>
        <p:grpSpPr>
          <a:xfrm>
            <a:off x="364488" y="3184634"/>
            <a:ext cx="2557388" cy="681527"/>
            <a:chOff x="1042810" y="4742994"/>
            <a:chExt cx="2557388" cy="681527"/>
          </a:xfrm>
        </p:grpSpPr>
        <p:sp>
          <p:nvSpPr>
            <p:cNvPr id="54" name="TextBox 53">
              <a:extLst>
                <a:ext uri="{FF2B5EF4-FFF2-40B4-BE49-F238E27FC236}">
                  <a16:creationId xmlns:a16="http://schemas.microsoft.com/office/drawing/2014/main" id="{39E4AB31-6C4D-2004-A7D5-5CD1E878EF3F}"/>
                </a:ext>
              </a:extLst>
            </p:cNvPr>
            <p:cNvSpPr txBox="1"/>
            <p:nvPr/>
          </p:nvSpPr>
          <p:spPr>
            <a:xfrm>
              <a:off x="1042810" y="4778190"/>
              <a:ext cx="1088760" cy="646331"/>
            </a:xfrm>
            <a:prstGeom prst="rect">
              <a:avLst/>
            </a:prstGeom>
            <a:solidFill>
              <a:srgbClr val="FF0000"/>
            </a:solidFill>
          </p:spPr>
          <p:txBody>
            <a:bodyPr wrap="non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Tagged </a:t>
              </a:r>
            </a:p>
            <a:p>
              <a:pPr algn="ctr"/>
              <a:r>
                <a:rPr lang="en-US" dirty="0">
                  <a:solidFill>
                    <a:schemeClr val="bg1"/>
                  </a:solidFill>
                  <a:latin typeface="Times New Roman" panose="02020603050405020304" pitchFamily="18" charset="0"/>
                  <a:cs typeface="Times New Roman" panose="02020603050405020304" pitchFamily="18" charset="0"/>
                </a:rPr>
                <a:t>Neutrons </a:t>
              </a:r>
            </a:p>
          </p:txBody>
        </p:sp>
        <p:cxnSp>
          <p:nvCxnSpPr>
            <p:cNvPr id="55" name="Straight Arrow Connector 54">
              <a:extLst>
                <a:ext uri="{FF2B5EF4-FFF2-40B4-BE49-F238E27FC236}">
                  <a16:creationId xmlns:a16="http://schemas.microsoft.com/office/drawing/2014/main" id="{22A04AB1-40D7-F768-1998-D51460DF17ED}"/>
                </a:ext>
              </a:extLst>
            </p:cNvPr>
            <p:cNvCxnSpPr>
              <a:cxnSpLocks/>
              <a:stCxn id="54" idx="3"/>
            </p:cNvCxnSpPr>
            <p:nvPr/>
          </p:nvCxnSpPr>
          <p:spPr>
            <a:xfrm flipV="1">
              <a:off x="2131570" y="4742994"/>
              <a:ext cx="1468628" cy="358362"/>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172" name="Group 7171">
            <a:extLst>
              <a:ext uri="{FF2B5EF4-FFF2-40B4-BE49-F238E27FC236}">
                <a16:creationId xmlns:a16="http://schemas.microsoft.com/office/drawing/2014/main" id="{D8C8C04B-F2BF-1A89-F249-1CA1C7C5DD32}"/>
              </a:ext>
            </a:extLst>
          </p:cNvPr>
          <p:cNvGrpSpPr/>
          <p:nvPr/>
        </p:nvGrpSpPr>
        <p:grpSpPr>
          <a:xfrm>
            <a:off x="186632" y="662152"/>
            <a:ext cx="4443175" cy="2009892"/>
            <a:chOff x="186632" y="662152"/>
            <a:chExt cx="4443175" cy="2009892"/>
          </a:xfrm>
        </p:grpSpPr>
        <p:pic>
          <p:nvPicPr>
            <p:cNvPr id="19" name="Picture 18" descr="A machine with a piece of metal&#10;&#10;AI-generated content may be incorrect.">
              <a:extLst>
                <a:ext uri="{FF2B5EF4-FFF2-40B4-BE49-F238E27FC236}">
                  <a16:creationId xmlns:a16="http://schemas.microsoft.com/office/drawing/2014/main" id="{3996CA6B-2485-10E7-382E-CD5FB6AEBC2B}"/>
                </a:ext>
              </a:extLst>
            </p:cNvPr>
            <p:cNvPicPr>
              <a:picLocks noChangeAspect="1"/>
            </p:cNvPicPr>
            <p:nvPr/>
          </p:nvPicPr>
          <p:blipFill>
            <a:blip r:embed="rId4"/>
            <a:srcRect l="38191" b="9193"/>
            <a:stretch>
              <a:fillRect/>
            </a:stretch>
          </p:blipFill>
          <p:spPr>
            <a:xfrm rot="5400000">
              <a:off x="288990" y="559794"/>
              <a:ext cx="2009892" cy="2214607"/>
            </a:xfrm>
            <a:prstGeom prst="rect">
              <a:avLst/>
            </a:prstGeom>
            <a:ln>
              <a:solidFill>
                <a:srgbClr val="FF0000"/>
              </a:solidFill>
            </a:ln>
          </p:spPr>
        </p:pic>
        <p:cxnSp>
          <p:nvCxnSpPr>
            <p:cNvPr id="57" name="Straight Arrow Connector 56">
              <a:extLst>
                <a:ext uri="{FF2B5EF4-FFF2-40B4-BE49-F238E27FC236}">
                  <a16:creationId xmlns:a16="http://schemas.microsoft.com/office/drawing/2014/main" id="{064D86B1-8B0D-45A7-AC92-BD8030FF6AF8}"/>
                </a:ext>
              </a:extLst>
            </p:cNvPr>
            <p:cNvCxnSpPr>
              <a:cxnSpLocks/>
              <a:stCxn id="19" idx="0"/>
            </p:cNvCxnSpPr>
            <p:nvPr/>
          </p:nvCxnSpPr>
          <p:spPr>
            <a:xfrm flipV="1">
              <a:off x="2401240" y="1361090"/>
              <a:ext cx="2228567" cy="306008"/>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CE2AF215-9D62-A04B-F252-10F4691DD1E4}"/>
                </a:ext>
              </a:extLst>
            </p:cNvPr>
            <p:cNvSpPr txBox="1"/>
            <p:nvPr/>
          </p:nvSpPr>
          <p:spPr>
            <a:xfrm>
              <a:off x="202584" y="2289664"/>
              <a:ext cx="2193775" cy="369332"/>
            </a:xfrm>
            <a:prstGeom prst="rect">
              <a:avLst/>
            </a:prstGeom>
            <a:solidFill>
              <a:srgbClr val="FF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Tagged neutron port</a:t>
              </a:r>
            </a:p>
          </p:txBody>
        </p:sp>
      </p:grpSp>
      <p:sp>
        <p:nvSpPr>
          <p:cNvPr id="16" name="TextBox 15">
            <a:extLst>
              <a:ext uri="{FF2B5EF4-FFF2-40B4-BE49-F238E27FC236}">
                <a16:creationId xmlns:a16="http://schemas.microsoft.com/office/drawing/2014/main" id="{18B8B897-F4A3-7B1F-85C3-791BA668C6A6}"/>
              </a:ext>
            </a:extLst>
          </p:cNvPr>
          <p:cNvSpPr txBox="1"/>
          <p:nvPr/>
        </p:nvSpPr>
        <p:spPr>
          <a:xfrm>
            <a:off x="6102368" y="3020253"/>
            <a:ext cx="1296916" cy="307777"/>
          </a:xfrm>
          <a:prstGeom prst="rect">
            <a:avLst/>
          </a:prstGeom>
          <a:solidFill>
            <a:srgbClr val="000000"/>
          </a:solid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Joe Henderson</a:t>
            </a:r>
          </a:p>
        </p:txBody>
      </p:sp>
      <p:sp>
        <p:nvSpPr>
          <p:cNvPr id="61" name="TextBox 60">
            <a:extLst>
              <a:ext uri="{FF2B5EF4-FFF2-40B4-BE49-F238E27FC236}">
                <a16:creationId xmlns:a16="http://schemas.microsoft.com/office/drawing/2014/main" id="{FBC21F2C-637B-DFE9-861F-86A7F7E42CF0}"/>
              </a:ext>
            </a:extLst>
          </p:cNvPr>
          <p:cNvSpPr txBox="1"/>
          <p:nvPr/>
        </p:nvSpPr>
        <p:spPr>
          <a:xfrm>
            <a:off x="6549058" y="4969922"/>
            <a:ext cx="1007880" cy="307777"/>
          </a:xfrm>
          <a:prstGeom prst="rect">
            <a:avLst/>
          </a:prstGeom>
          <a:solidFill>
            <a:srgbClr val="000000"/>
          </a:solid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Sean Tang</a:t>
            </a:r>
          </a:p>
        </p:txBody>
      </p:sp>
      <p:sp>
        <p:nvSpPr>
          <p:cNvPr id="62" name="TextBox 61">
            <a:extLst>
              <a:ext uri="{FF2B5EF4-FFF2-40B4-BE49-F238E27FC236}">
                <a16:creationId xmlns:a16="http://schemas.microsoft.com/office/drawing/2014/main" id="{1EBDB9C3-E624-A224-03A8-9EF91A3A1A00}"/>
              </a:ext>
            </a:extLst>
          </p:cNvPr>
          <p:cNvSpPr txBox="1"/>
          <p:nvPr/>
        </p:nvSpPr>
        <p:spPr>
          <a:xfrm>
            <a:off x="7521265" y="3156887"/>
            <a:ext cx="708335" cy="307777"/>
          </a:xfrm>
          <a:prstGeom prst="rect">
            <a:avLst/>
          </a:prstGeom>
          <a:solidFill>
            <a:srgbClr val="000000"/>
          </a:solid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Batch</a:t>
            </a:r>
          </a:p>
        </p:txBody>
      </p:sp>
      <p:sp>
        <p:nvSpPr>
          <p:cNvPr id="63" name="TextBox 62">
            <a:extLst>
              <a:ext uri="{FF2B5EF4-FFF2-40B4-BE49-F238E27FC236}">
                <a16:creationId xmlns:a16="http://schemas.microsoft.com/office/drawing/2014/main" id="{E1892E52-C3F7-0538-5262-7B01B54B2CF5}"/>
              </a:ext>
            </a:extLst>
          </p:cNvPr>
          <p:cNvSpPr txBox="1"/>
          <p:nvPr/>
        </p:nvSpPr>
        <p:spPr>
          <a:xfrm>
            <a:off x="7994231" y="5153853"/>
            <a:ext cx="1007880" cy="523220"/>
          </a:xfrm>
          <a:prstGeom prst="rect">
            <a:avLst/>
          </a:prstGeom>
          <a:solidFill>
            <a:srgbClr val="000000"/>
          </a:solid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Danica Zagala</a:t>
            </a:r>
          </a:p>
        </p:txBody>
      </p:sp>
    </p:spTree>
    <p:extLst>
      <p:ext uri="{BB962C8B-B14F-4D97-AF65-F5344CB8AC3E}">
        <p14:creationId xmlns:p14="http://schemas.microsoft.com/office/powerpoint/2010/main" val="373120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69"/>
                                        </p:tgtEl>
                                        <p:attrNameLst>
                                          <p:attrName>style.visibility</p:attrName>
                                        </p:attrNameLst>
                                      </p:cBhvr>
                                      <p:to>
                                        <p:strVal val="visible"/>
                                      </p:to>
                                    </p:set>
                                    <p:animEffect transition="in" filter="dissolve">
                                      <p:cBhvr>
                                        <p:cTn id="7" dur="500"/>
                                        <p:tgtEl>
                                          <p:spTgt spid="71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ssolv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171"/>
                                        </p:tgtEl>
                                        <p:attrNameLst>
                                          <p:attrName>style.visibility</p:attrName>
                                        </p:attrNameLst>
                                      </p:cBhvr>
                                      <p:to>
                                        <p:strVal val="visible"/>
                                      </p:to>
                                    </p:set>
                                    <p:animEffect transition="in" filter="dissolve">
                                      <p:cBhvr>
                                        <p:cTn id="22" dur="500"/>
                                        <p:tgtEl>
                                          <p:spTgt spid="717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dissolve">
                                      <p:cBhvr>
                                        <p:cTn id="27" dur="500"/>
                                        <p:tgtEl>
                                          <p:spTgt spid="46"/>
                                        </p:tgtEl>
                                      </p:cBhvr>
                                    </p:animEffect>
                                  </p:childTnLst>
                                </p:cTn>
                              </p:par>
                            </p:childTnLst>
                          </p:cTn>
                        </p:par>
                        <p:par>
                          <p:cTn id="28" fill="hold">
                            <p:stCondLst>
                              <p:cond delay="500"/>
                            </p:stCondLst>
                            <p:childTnLst>
                              <p:par>
                                <p:cTn id="29" presetID="9"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dissolve">
                                      <p:cBhvr>
                                        <p:cTn id="31" dur="500"/>
                                        <p:tgtEl>
                                          <p:spTgt spid="32"/>
                                        </p:tgtEl>
                                      </p:cBhvr>
                                    </p:animEffect>
                                  </p:childTnLst>
                                </p:cTn>
                              </p:par>
                              <p:par>
                                <p:cTn id="32" presetID="9" presetClass="entr" presetSubtype="0" fill="hold"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dissolve">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7172"/>
                                        </p:tgtEl>
                                        <p:attrNameLst>
                                          <p:attrName>style.visibility</p:attrName>
                                        </p:attrNameLst>
                                      </p:cBhvr>
                                      <p:to>
                                        <p:strVal val="visible"/>
                                      </p:to>
                                    </p:set>
                                    <p:animEffect transition="in" filter="dissolve">
                                      <p:cBhvr>
                                        <p:cTn id="39"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Planning/Future</a:t>
            </a:r>
          </a:p>
        </p:txBody>
      </p:sp>
      <p:sp>
        <p:nvSpPr>
          <p:cNvPr id="14" name="Rectangle 13"/>
          <p:cNvSpPr/>
          <p:nvPr/>
        </p:nvSpPr>
        <p:spPr>
          <a:xfrm>
            <a:off x="0" y="1024432"/>
            <a:ext cx="9143999" cy="5555367"/>
          </a:xfrm>
          <a:prstGeom prst="rect">
            <a:avLst/>
          </a:prstGeom>
        </p:spPr>
        <p:txBody>
          <a:bodyPr wrap="square">
            <a:spAutoFit/>
          </a:bodyPr>
          <a:lstStyle/>
          <a:p>
            <a:pPr marL="457200" indent="-457200">
              <a:buFont typeface="Arial" charset="0"/>
              <a:buChar char="•"/>
            </a:pPr>
            <a:r>
              <a:rPr lang="en-US" sz="2700" dirty="0">
                <a:latin typeface="Times New Roman" charset="0"/>
                <a:ea typeface="Times New Roman" charset="0"/>
                <a:cs typeface="Times New Roman" charset="0"/>
              </a:rPr>
              <a:t>Establish QC evaluation as a core USNDP mission.</a:t>
            </a:r>
          </a:p>
          <a:p>
            <a:pPr marL="457200" indent="-457200">
              <a:buFont typeface="Arial" charset="0"/>
              <a:buChar char="•"/>
            </a:pPr>
            <a:r>
              <a:rPr lang="en-US" sz="2700" dirty="0">
                <a:latin typeface="Times New Roman" charset="0"/>
                <a:ea typeface="Times New Roman" charset="0"/>
                <a:cs typeface="Times New Roman" charset="0"/>
              </a:rPr>
              <a:t>Grow our strong connections to aerospace exploration &amp; national security and medical isotope customers</a:t>
            </a:r>
          </a:p>
          <a:p>
            <a:pPr marL="811213" lvl="1" indent="-354013">
              <a:buFont typeface="Arial" charset="0"/>
              <a:buChar char="•"/>
            </a:pPr>
            <a:r>
              <a:rPr lang="en-US" sz="2400" dirty="0">
                <a:latin typeface="Times New Roman" charset="0"/>
                <a:ea typeface="Times New Roman" charset="0"/>
                <a:cs typeface="Times New Roman" charset="0"/>
              </a:rPr>
              <a:t>Expanded nSEE work at the 88-Inch (Matters, Voyles)</a:t>
            </a:r>
          </a:p>
          <a:p>
            <a:pPr marL="811213" lvl="1" indent="-354013">
              <a:buFont typeface="Arial" charset="0"/>
              <a:buChar char="•"/>
            </a:pPr>
            <a:r>
              <a:rPr lang="en-US" sz="2400" dirty="0">
                <a:latin typeface="Times New Roman" charset="0"/>
                <a:ea typeface="Times New Roman" charset="0"/>
                <a:cs typeface="Times New Roman" charset="0"/>
              </a:rPr>
              <a:t>New nSEE work using nExuS (Batchelder, Siefman)</a:t>
            </a:r>
          </a:p>
          <a:p>
            <a:pPr marL="811213" lvl="1" indent="-354013">
              <a:buFont typeface="Arial" charset="0"/>
              <a:buChar char="•"/>
            </a:pPr>
            <a:r>
              <a:rPr lang="en-US" sz="2400" dirty="0">
                <a:latin typeface="Times New Roman" charset="0"/>
                <a:ea typeface="Times New Roman" charset="0"/>
                <a:cs typeface="Times New Roman" charset="0"/>
              </a:rPr>
              <a:t>Stopping power measurements @ the 88-Inch (Thatcher) </a:t>
            </a:r>
          </a:p>
          <a:p>
            <a:pPr marL="811213" lvl="1" indent="-354013">
              <a:buFont typeface="Arial" charset="0"/>
              <a:buChar char="•"/>
            </a:pPr>
            <a:r>
              <a:rPr lang="en-US" sz="2400" dirty="0">
                <a:latin typeface="Times New Roman" charset="0"/>
                <a:ea typeface="Times New Roman" charset="0"/>
                <a:cs typeface="Times New Roman" charset="0"/>
              </a:rPr>
              <a:t>Generate new (p,x), (n,x) data for isotope production (Voyles)</a:t>
            </a:r>
          </a:p>
          <a:p>
            <a:pPr marL="811213" lvl="1" indent="-354013">
              <a:buFont typeface="Arial" charset="0"/>
              <a:buChar char="•"/>
            </a:pPr>
            <a:r>
              <a:rPr lang="en-US" sz="2400" dirty="0">
                <a:latin typeface="Times New Roman" charset="0"/>
                <a:ea typeface="Times New Roman" charset="0"/>
                <a:cs typeface="Times New Roman" charset="0"/>
              </a:rPr>
              <a:t>Generate new decay data for isotope production (Basunia)</a:t>
            </a:r>
          </a:p>
          <a:p>
            <a:pPr marL="354013" indent="-354013">
              <a:buFont typeface="Arial" charset="0"/>
              <a:buChar char="•"/>
            </a:pPr>
            <a:r>
              <a:rPr lang="en-US" sz="2700" dirty="0">
                <a:latin typeface="Times New Roman" charset="0"/>
                <a:ea typeface="Times New Roman" charset="0"/>
                <a:cs typeface="Times New Roman" charset="0"/>
              </a:rPr>
              <a:t>Develop AI/ML, specifically NLP entity extraction tools (Goldblum) and perform JSON distillation of existing data</a:t>
            </a:r>
          </a:p>
          <a:p>
            <a:pPr marL="354013" indent="-354013">
              <a:buFont typeface="Arial" charset="0"/>
              <a:buChar char="•"/>
            </a:pPr>
            <a:r>
              <a:rPr lang="en-US" sz="2800" dirty="0">
                <a:latin typeface="Times New Roman" charset="0"/>
                <a:ea typeface="Times New Roman" charset="0"/>
                <a:cs typeface="Times New Roman" charset="0"/>
              </a:rPr>
              <a:t>Succession planning</a:t>
            </a:r>
          </a:p>
          <a:p>
            <a:pPr marL="811213" lvl="1" indent="-354013">
              <a:buFont typeface="Arial" charset="0"/>
              <a:buChar char="•"/>
            </a:pPr>
            <a:r>
              <a:rPr lang="en-US" sz="2400" dirty="0">
                <a:latin typeface="Times New Roman" charset="0"/>
                <a:ea typeface="Times New Roman" charset="0"/>
                <a:cs typeface="Times New Roman" charset="0"/>
              </a:rPr>
              <a:t>Several of us are getting long in the tooth &amp; we’d like to keep our trainees &amp; in the program</a:t>
            </a:r>
          </a:p>
          <a:p>
            <a:pPr marL="811213" lvl="1" indent="-354013">
              <a:buFont typeface="Arial" charset="0"/>
              <a:buChar char="•"/>
            </a:pPr>
            <a:endParaRPr lang="en-US"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6050977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18E8-0D75-046E-F8DA-5DB03053B0B3}"/>
              </a:ext>
            </a:extLst>
          </p:cNvPr>
          <p:cNvSpPr>
            <a:spLocks noGrp="1"/>
          </p:cNvSpPr>
          <p:nvPr>
            <p:ph type="title"/>
          </p:nvPr>
        </p:nvSpPr>
        <p:spPr>
          <a:xfrm>
            <a:off x="0" y="0"/>
            <a:ext cx="9144000" cy="763600"/>
          </a:xfrm>
          <a:solidFill>
            <a:srgbClr val="1F497D"/>
          </a:solidFill>
        </p:spPr>
        <p:txBody>
          <a:bodyPr/>
          <a:lstStyle/>
          <a:p>
            <a:pPr algn="ctr"/>
            <a:r>
              <a:rPr lang="en-US" dirty="0"/>
              <a:t>Neutron Capabilities</a:t>
            </a:r>
          </a:p>
        </p:txBody>
      </p:sp>
      <p:sp>
        <p:nvSpPr>
          <p:cNvPr id="4" name="Slide Number Placeholder 3">
            <a:extLst>
              <a:ext uri="{FF2B5EF4-FFF2-40B4-BE49-F238E27FC236}">
                <a16:creationId xmlns:a16="http://schemas.microsoft.com/office/drawing/2014/main" id="{7EACF42F-4A7F-BC83-D1F9-4662FFC911AA}"/>
              </a:ext>
            </a:extLst>
          </p:cNvPr>
          <p:cNvSpPr>
            <a:spLocks noGrp="1"/>
          </p:cNvSpPr>
          <p:nvPr>
            <p:ph type="sldNum" idx="12"/>
          </p:nvPr>
        </p:nvSpPr>
        <p:spPr/>
        <p:txBody>
          <a:bodyPr/>
          <a:lstStyle/>
          <a:p>
            <a:pPr algn="r"/>
            <a:fld id="{00000000-1234-1234-1234-123412341234}" type="slidenum">
              <a:rPr lang="en" smtClean="0"/>
              <a:pPr algn="r"/>
              <a:t>14</a:t>
            </a:fld>
            <a:endParaRPr lang="en" dirty="0"/>
          </a:p>
        </p:txBody>
      </p:sp>
      <p:pic>
        <p:nvPicPr>
          <p:cNvPr id="5" name="Picture 2">
            <a:extLst>
              <a:ext uri="{FF2B5EF4-FFF2-40B4-BE49-F238E27FC236}">
                <a16:creationId xmlns:a16="http://schemas.microsoft.com/office/drawing/2014/main" id="{9BADE522-5049-93B4-5EA8-1B40DCAD4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843" y="1096732"/>
            <a:ext cx="8513805" cy="464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2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057AD07-CBED-E92B-F37F-2593A9D82A9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702C875-3354-7BD2-7444-EFF22F151B46}"/>
              </a:ext>
            </a:extLst>
          </p:cNvPr>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Publications (8+2 accepted) (#6 on hidden)</a:t>
            </a:r>
          </a:p>
        </p:txBody>
      </p:sp>
      <p:sp>
        <p:nvSpPr>
          <p:cNvPr id="5" name="Rectangle 4">
            <a:extLst>
              <a:ext uri="{FF2B5EF4-FFF2-40B4-BE49-F238E27FC236}">
                <a16:creationId xmlns:a16="http://schemas.microsoft.com/office/drawing/2014/main" id="{69852EDD-BE60-726D-C580-B4A0E968F633}"/>
              </a:ext>
            </a:extLst>
          </p:cNvPr>
          <p:cNvSpPr/>
          <p:nvPr/>
        </p:nvSpPr>
        <p:spPr>
          <a:xfrm>
            <a:off x="0" y="1078801"/>
            <a:ext cx="9144000" cy="7478970"/>
          </a:xfrm>
          <a:prstGeom prst="rect">
            <a:avLst/>
          </a:prstGeom>
        </p:spPr>
        <p:txBody>
          <a:bodyPr wrap="square">
            <a:spAutoFit/>
          </a:bodyPr>
          <a:lstStyle/>
          <a:p>
            <a:pPr marL="342900" lvl="0" indent="-342900">
              <a:buFont typeface="+mj-lt"/>
              <a:buAutoNum type="arabicPeriod"/>
            </a:pPr>
            <a:r>
              <a:rPr lang="en-US" sz="1600" dirty="0">
                <a:latin typeface="Times New Roman" panose="02020603050405020304" pitchFamily="18" charset="0"/>
                <a:cs typeface="Times New Roman" panose="02020603050405020304" pitchFamily="18" charset="0"/>
              </a:rPr>
              <a:t>2025Ch12: F.-Q.Chen, Y.F.Niu, Y.Sun, M.Wiedeking; Origin of the Low-Energy Enhancement of the </a:t>
            </a:r>
            <a:r>
              <a:rPr lang="en-US" sz="1600" dirty="0">
                <a:latin typeface="Symbol" pitchFamily="2" charset="2"/>
                <a:cs typeface="Times New Roman" panose="02020603050405020304" pitchFamily="18" charset="0"/>
              </a:rPr>
              <a:t>g</a:t>
            </a:r>
            <a:r>
              <a:rPr lang="en-US" sz="1600" dirty="0">
                <a:latin typeface="Times New Roman" panose="02020603050405020304" pitchFamily="18" charset="0"/>
                <a:cs typeface="Times New Roman" panose="02020603050405020304" pitchFamily="18" charset="0"/>
              </a:rPr>
              <a:t>-Ray Strength Function; Phys.Rev.Lett. 134, 082502 (2025). </a:t>
            </a:r>
            <a:r>
              <a:rPr lang="en-US" sz="1600" dirty="0">
                <a:latin typeface="Times New Roman" panose="02020603050405020304" pitchFamily="18" charset="0"/>
                <a:cs typeface="Times New Roman" panose="02020603050405020304" pitchFamily="18" charset="0"/>
                <a:hlinkClick r:id="rId2"/>
              </a:rPr>
              <a:t>https://10.1103/PhysRevLett.134.082502</a:t>
            </a:r>
            <a:r>
              <a:rPr lang="en-US" sz="1600" dirty="0">
                <a:latin typeface="Times New Roman" panose="02020603050405020304" pitchFamily="18" charset="0"/>
                <a:cs typeface="Times New Roman" panose="02020603050405020304" pitchFamily="18" charset="0"/>
              </a:rPr>
              <a:t> </a:t>
            </a:r>
          </a:p>
          <a:p>
            <a:pPr marL="342900" lvl="0" indent="-342900">
              <a:buFont typeface="+mj-lt"/>
              <a:buAutoNum type="arabicPeriod"/>
            </a:pPr>
            <a:r>
              <a:rPr lang="en-US" sz="1600" dirty="0">
                <a:latin typeface="Times New Roman" panose="02020603050405020304" pitchFamily="18" charset="0"/>
                <a:cs typeface="Times New Roman" panose="02020603050405020304" pitchFamily="18" charset="0"/>
              </a:rPr>
              <a:t>2025Ja06: R.E.Jacob, S.M.Tannous, L.A.Bernstein, J.Brown, T.Ostermayr, Q.Chen, D.H.G.Schneider, C.B.Schroeder, J.van Tilborg, E.H.Esarey, C.G.R.Geddes; Enhanced Isomer Population via Direct Irradiation of Solid-Density Targets Using a Compact Laser-Plasma Accelerator;   Phys.Rev.Lett. 134, 052504 (2025). </a:t>
            </a:r>
            <a:r>
              <a:rPr lang="en-US" sz="1600" dirty="0">
                <a:latin typeface="Times New Roman" panose="02020603050405020304" pitchFamily="18" charset="0"/>
                <a:cs typeface="Times New Roman" panose="02020603050405020304" pitchFamily="18" charset="0"/>
                <a:hlinkClick r:id="rId3"/>
              </a:rPr>
              <a:t>https://10.1103/PhysRevLett.134.052504</a:t>
            </a:r>
            <a:r>
              <a:rPr lang="en-US" sz="1600" dirty="0">
                <a:latin typeface="Times New Roman" panose="02020603050405020304" pitchFamily="18" charset="0"/>
                <a:cs typeface="Times New Roman" panose="02020603050405020304" pitchFamily="18" charset="0"/>
              </a:rPr>
              <a:t> </a:t>
            </a:r>
          </a:p>
          <a:p>
            <a:pPr marL="342900" lvl="0" indent="-342900">
              <a:buFont typeface="+mj-lt"/>
              <a:buAutoNum type="arabicPeriod"/>
            </a:pPr>
            <a:r>
              <a:rPr lang="en-US" sz="1600" dirty="0">
                <a:latin typeface="Times New Roman" panose="02020603050405020304" pitchFamily="18" charset="0"/>
                <a:cs typeface="Times New Roman" panose="02020603050405020304" pitchFamily="18" charset="0"/>
              </a:rPr>
              <a:t>2025In01: V.W.Ingeberg, S.Siem, M.Wiedeking, et. al., for the ISOLDE Collaboration; Nuclear level density and </a:t>
            </a:r>
            <a:r>
              <a:rPr lang="en-US" sz="1600" dirty="0">
                <a:latin typeface="Symbol" pitchFamily="2" charset="2"/>
                <a:cs typeface="Times New Roman" panose="02020603050405020304" pitchFamily="18" charset="0"/>
              </a:rPr>
              <a:t>g</a:t>
            </a:r>
            <a:r>
              <a:rPr lang="en-US" sz="1600" dirty="0">
                <a:latin typeface="Times New Roman" panose="02020603050405020304" pitchFamily="18" charset="0"/>
                <a:cs typeface="Times New Roman" panose="02020603050405020304" pitchFamily="18" charset="0"/>
              </a:rPr>
              <a:t>-ray strength function of 67Ni and the impact on the i process; Phys.Rev. C 111, 015803 (2025). </a:t>
            </a:r>
            <a:r>
              <a:rPr lang="en-US" sz="1600" dirty="0">
                <a:latin typeface="Times New Roman" panose="02020603050405020304" pitchFamily="18" charset="0"/>
                <a:cs typeface="Times New Roman" panose="02020603050405020304" pitchFamily="18" charset="0"/>
                <a:hlinkClick r:id="rId4"/>
              </a:rPr>
              <a:t>https://10.1103/PhysRevC.111.015803</a:t>
            </a:r>
            <a:r>
              <a:rPr lang="en-US" sz="1600" dirty="0">
                <a:latin typeface="Times New Roman" panose="02020603050405020304" pitchFamily="18" charset="0"/>
                <a:cs typeface="Times New Roman" panose="02020603050405020304" pitchFamily="18" charset="0"/>
              </a:rPr>
              <a:t> </a:t>
            </a:r>
          </a:p>
          <a:p>
            <a:pPr marL="342900" lvl="0" indent="-342900">
              <a:buFont typeface="+mj-lt"/>
              <a:buAutoNum type="arabicPeriod"/>
            </a:pPr>
            <a:r>
              <a:rPr lang="en-US" sz="1600" dirty="0">
                <a:latin typeface="Times New Roman" panose="02020603050405020304" pitchFamily="18" charset="0"/>
                <a:cs typeface="Times New Roman" panose="02020603050405020304" pitchFamily="18" charset="0"/>
              </a:rPr>
              <a:t>2025Kh05: S.B.Kholil, M.Sh.Uddin, M.M.Hasan, A.K.Chakraborty, M.A.Shariff, A.S.Voyles, I.Spahn; Excitation functions of proton-induced nuclear reactions on titanium; Radiochim.Acta 113, 89 (2025). </a:t>
            </a:r>
            <a:r>
              <a:rPr lang="en-US" sz="1600" dirty="0">
                <a:latin typeface="Times New Roman" panose="02020603050405020304" pitchFamily="18" charset="0"/>
                <a:cs typeface="Times New Roman" panose="02020603050405020304" pitchFamily="18" charset="0"/>
                <a:hlinkClick r:id="rId5"/>
              </a:rPr>
              <a:t>https://10.1515/ract-2024-0347</a:t>
            </a:r>
            <a:r>
              <a:rPr lang="en-US" sz="1600" dirty="0">
                <a:latin typeface="Times New Roman" panose="02020603050405020304" pitchFamily="18" charset="0"/>
                <a:cs typeface="Times New Roman" panose="02020603050405020304" pitchFamily="18" charset="0"/>
              </a:rPr>
              <a:t> </a:t>
            </a:r>
          </a:p>
          <a:p>
            <a:pPr marL="342900" lvl="0" indent="-342900">
              <a:buFont typeface="+mj-lt"/>
              <a:buAutoNum type="arabicPeriod"/>
            </a:pPr>
            <a:r>
              <a:rPr lang="en-US" sz="1600" dirty="0">
                <a:latin typeface="Times New Roman" panose="02020603050405020304" pitchFamily="18" charset="0"/>
                <a:cs typeface="Times New Roman" panose="02020603050405020304" pitchFamily="18" charset="0"/>
              </a:rPr>
              <a:t>2024Ud02: M.S.Uddin, S.Sudar, M.S.Basunia, I.Spahn, A.S.Voyles, A.Hermanne, L.A.Bernstein, B.Neumaier, S.M.Qaim; Cross sections for the formation of 84m, gRb, 83Rb, and 82mRb in 86Sr(d, x) reactions up to deuteron energies of 49 MeV: Competition betweena-particle and multinucleon emission processes; Phys.Rev. C 110, 064608 (2024). </a:t>
            </a:r>
            <a:r>
              <a:rPr lang="en-US" sz="1600" dirty="0">
                <a:latin typeface="Times New Roman" panose="02020603050405020304" pitchFamily="18" charset="0"/>
                <a:cs typeface="Times New Roman" panose="02020603050405020304" pitchFamily="18" charset="0"/>
                <a:hlinkClick r:id="rId6"/>
              </a:rPr>
              <a:t>https://10.1103/PhysRevC.110.064608</a:t>
            </a:r>
            <a:r>
              <a:rPr lang="en-US" sz="1600" dirty="0">
                <a:latin typeface="Times New Roman" panose="02020603050405020304" pitchFamily="18" charset="0"/>
                <a:cs typeface="Times New Roman" panose="02020603050405020304" pitchFamily="18" charset="0"/>
              </a:rPr>
              <a:t> </a:t>
            </a:r>
          </a:p>
          <a:p>
            <a:pPr marL="342900" lvl="0" indent="-342900">
              <a:buFont typeface="+mj-lt"/>
              <a:buAutoNum type="arabicPeriod"/>
            </a:pPr>
            <a:r>
              <a:rPr lang="en-US" sz="1600" dirty="0">
                <a:latin typeface="Times New Roman" panose="02020603050405020304" pitchFamily="18" charset="0"/>
                <a:cs typeface="Times New Roman" panose="02020603050405020304" pitchFamily="18" charset="0"/>
              </a:rPr>
              <a:t>Irradiation-induced gas production in REBCO-based magnet materials used for future compact fusion reactors. Chris Reis1, Chase Gesteland, Mehdi Balooch, Kooknoh Yoon, Jonathan Lee, Masami Iio, Toru Ogitsu, Makoto Yoshida, Hamilton Parrish, Ella Yarossi, Tengming Shen, Yongqiang Wang, Lee Bernstein, Soren Prestemon and Peter Hosemann.  Journal of Applied Physics. Materials.  J. Appl. Phys. 137, 235101 (2025). </a:t>
            </a:r>
            <a:r>
              <a:rPr lang="en-US" sz="1600" dirty="0">
                <a:latin typeface="Times New Roman" panose="02020603050405020304" pitchFamily="18" charset="0"/>
                <a:cs typeface="Times New Roman" panose="02020603050405020304" pitchFamily="18" charset="0"/>
                <a:hlinkClick r:id="rId7"/>
              </a:rPr>
              <a:t>https://doi.org/10.1063/5.0263824</a:t>
            </a:r>
            <a:endParaRPr lang="en-US" sz="1600"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600" dirty="0">
                <a:latin typeface="Times New Roman" panose="02020603050405020304" pitchFamily="18" charset="0"/>
                <a:cs typeface="Times New Roman" panose="02020603050405020304" pitchFamily="18" charset="0"/>
              </a:rPr>
              <a:t>In Memory of Dr. Richard B. Firestone.  J Tuli, L. Bernstein, A. Hurst, S Basunia - Nuclear Data Sheets 200: 1.2025.  </a:t>
            </a:r>
          </a:p>
          <a:p>
            <a:pPr marL="342900" lvl="0" indent="-342900">
              <a:buFont typeface="+mj-lt"/>
              <a:buAutoNum type="arabicPeriod"/>
            </a:pPr>
            <a:r>
              <a:rPr lang="en-US" sz="1600" dirty="0">
                <a:latin typeface="Times New Roman" panose="02020603050405020304" pitchFamily="18" charset="0"/>
                <a:cs typeface="Times New Roman" panose="02020603050405020304" pitchFamily="18" charset="0"/>
              </a:rPr>
              <a:t>12C(𝑛,𝑛</a:t>
            </a:r>
            <a:r>
              <a:rPr lang="en-US" sz="1600" baseline="-25000" dirty="0">
                <a:latin typeface="Times New Roman" panose="02020603050405020304" pitchFamily="18" charset="0"/>
                <a:cs typeface="Times New Roman" panose="02020603050405020304" pitchFamily="18" charset="0"/>
              </a:rPr>
              <a:t>1</a:t>
            </a:r>
            <a:r>
              <a:rPr lang="en-US" sz="1600" dirty="0">
                <a:latin typeface="Times New Roman" panose="02020603050405020304" pitchFamily="18" charset="0"/>
                <a:cs typeface="Times New Roman" panose="02020603050405020304" pitchFamily="18" charset="0"/>
              </a:rPr>
              <a:t>′𝛾) partial 𝛾-ray cross section measured using the GENESIS array.  J. M. Gordon, B. L. Goldblum, J. A. Brown, T. A. Laplace, J. C. Batchelder, D. L. Bleuel, C. A. Brand, B. Buckley, A. Georgiadou, C. J. Henderson, T. S. Johnson, J. W. Lee, K. Myers, T. S. Nagel, J. R. Sebastian, A. S. Voyles, and L. A. Bernstein.  Phys. Rev. C 111, 044608 (2025). </a:t>
            </a:r>
            <a:r>
              <a:rPr lang="en-US" sz="1600" dirty="0">
                <a:latin typeface="Times New Roman" panose="02020603050405020304" pitchFamily="18" charset="0"/>
                <a:cs typeface="Times New Roman" panose="02020603050405020304" pitchFamily="18" charset="0"/>
                <a:hlinkClick r:id="rId8"/>
              </a:rPr>
              <a:t>https://doi.org/10.1103/PhysRevC.111.044608</a:t>
            </a:r>
            <a:r>
              <a:rPr lang="en-US" sz="1600" dirty="0">
                <a:latin typeface="Times New Roman" panose="02020603050405020304" pitchFamily="18" charset="0"/>
                <a:cs typeface="Times New Roman" panose="02020603050405020304" pitchFamily="18" charset="0"/>
              </a:rPr>
              <a:t>.</a:t>
            </a:r>
          </a:p>
          <a:p>
            <a:pPr marL="342900" lvl="0" indent="-342900">
              <a:buFont typeface="+mj-lt"/>
              <a:buAutoNum type="arabicPeriod"/>
            </a:pPr>
            <a:endParaRPr lang="en-US" sz="1600" dirty="0">
              <a:latin typeface="Times New Roman" panose="02020603050405020304" pitchFamily="18" charset="0"/>
              <a:cs typeface="Times New Roman" panose="02020603050405020304" pitchFamily="18" charset="0"/>
            </a:endParaRPr>
          </a:p>
          <a:p>
            <a:pPr marL="342900" lvl="0" indent="-342900">
              <a:buFont typeface="+mj-lt"/>
              <a:buAutoNum type="arabicPeriod"/>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799425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Our Group is a Nutshell</a:t>
            </a:r>
          </a:p>
        </p:txBody>
      </p:sp>
      <p:sp>
        <p:nvSpPr>
          <p:cNvPr id="5" name="Rectangle 4"/>
          <p:cNvSpPr/>
          <p:nvPr/>
        </p:nvSpPr>
        <p:spPr>
          <a:xfrm>
            <a:off x="124691" y="1125693"/>
            <a:ext cx="8894618" cy="5262979"/>
          </a:xfrm>
          <a:prstGeom prst="rect">
            <a:avLst/>
          </a:prstGeom>
        </p:spPr>
        <p:txBody>
          <a:bodyPr wrap="square">
            <a:spAutoFit/>
          </a:bodyPr>
          <a:lstStyle/>
          <a:p>
            <a:pPr marL="285750" indent="-285750">
              <a:buFont typeface="Arial" charset="0"/>
              <a:buChar char="•"/>
            </a:pPr>
            <a:r>
              <a:rPr lang="en-US" sz="2800" dirty="0">
                <a:latin typeface="Times New Roman" charset="0"/>
                <a:ea typeface="Times New Roman" charset="0"/>
                <a:cs typeface="Times New Roman" charset="0"/>
              </a:rPr>
              <a:t>Contribute to ENSDF evaluation (Basunia)</a:t>
            </a:r>
            <a:endParaRPr lang="en-US" sz="3600" dirty="0">
              <a:latin typeface="Times New Roman" panose="02020603050405020304" pitchFamily="18" charset="0"/>
              <a:cs typeface="Times New Roman" panose="02020603050405020304" pitchFamily="18" charset="0"/>
            </a:endParaRPr>
          </a:p>
          <a:p>
            <a:pPr marL="285750" indent="-285750">
              <a:buFont typeface="Arial" charset="0"/>
              <a:buChar char="•"/>
            </a:pPr>
            <a:r>
              <a:rPr lang="en-US" sz="2800" i="1" dirty="0">
                <a:latin typeface="Times New Roman" charset="0"/>
                <a:ea typeface="Times New Roman" charset="0"/>
                <a:cs typeface="Times New Roman" charset="0"/>
              </a:rPr>
              <a:t>Rapidly </a:t>
            </a:r>
            <a:r>
              <a:rPr lang="en-US" sz="2800" dirty="0">
                <a:latin typeface="Times New Roman" charset="0"/>
                <a:ea typeface="Times New Roman" charset="0"/>
                <a:cs typeface="Times New Roman" charset="0"/>
              </a:rPr>
              <a:t>provide “bespoke” databases as spelled out in WANDA, NSAC-ND, LRP leveraged by non-NP funding</a:t>
            </a:r>
          </a:p>
          <a:p>
            <a:pPr marL="742950" lvl="1" indent="-285750">
              <a:buFont typeface="Arial" charset="0"/>
              <a:buChar char="•"/>
            </a:pPr>
            <a:r>
              <a:rPr lang="en-US" sz="2800" dirty="0">
                <a:latin typeface="Times New Roman" charset="0"/>
                <a:ea typeface="Times New Roman" charset="0"/>
                <a:cs typeface="Times New Roman" charset="0"/>
              </a:rPr>
              <a:t>(n,x) data for nuclear energy, national security and nonproliferation, AI/ML Isotope Production tools</a:t>
            </a:r>
            <a:endParaRPr lang="en-US" sz="2800" dirty="0">
              <a:latin typeface="Times New Roman" charset="0"/>
              <a:ea typeface="Times New Roman" charset="0"/>
              <a:cs typeface="Times New Roman" charset="0"/>
              <a:hlinkClick r:id="rId2"/>
            </a:endParaRPr>
          </a:p>
          <a:p>
            <a:pPr marL="1200150" lvl="2" indent="-285750">
              <a:buFont typeface="Arial" charset="0"/>
              <a:buChar char="•"/>
            </a:pPr>
            <a:r>
              <a:rPr lang="en-US" sz="2800" dirty="0">
                <a:latin typeface="Times New Roman" charset="0"/>
                <a:ea typeface="Times New Roman" charset="0"/>
                <a:cs typeface="Times New Roman" charset="0"/>
                <a:hlinkClick r:id="rId2"/>
              </a:rPr>
              <a:t>Baghdad Atlas</a:t>
            </a:r>
            <a:r>
              <a:rPr lang="en-US" sz="2800" dirty="0">
                <a:latin typeface="Times New Roman" charset="0"/>
                <a:ea typeface="Times New Roman" charset="0"/>
                <a:cs typeface="Times New Roman" charset="0"/>
              </a:rPr>
              <a:t>, </a:t>
            </a:r>
            <a:r>
              <a:rPr lang="en-US" sz="2800" dirty="0">
                <a:latin typeface="Times New Roman" charset="0"/>
                <a:ea typeface="Times New Roman" charset="0"/>
                <a:cs typeface="Times New Roman" charset="0"/>
                <a:hlinkClick r:id="rId3"/>
              </a:rPr>
              <a:t>pyEGAF</a:t>
            </a:r>
            <a:r>
              <a:rPr lang="en-US" sz="2800" dirty="0">
                <a:latin typeface="Times New Roman" charset="0"/>
                <a:ea typeface="Times New Roman" charset="0"/>
                <a:cs typeface="Times New Roman" charset="0"/>
              </a:rPr>
              <a:t>, </a:t>
            </a:r>
            <a:r>
              <a:rPr lang="en-US" sz="2800" dirty="0">
                <a:latin typeface="Times New Roman" charset="0"/>
                <a:ea typeface="Times New Roman" charset="0"/>
                <a:cs typeface="Times New Roman" charset="0"/>
                <a:hlinkClick r:id="rId4"/>
              </a:rPr>
              <a:t>paceENSDF</a:t>
            </a:r>
            <a:r>
              <a:rPr lang="en-US" sz="2800" dirty="0">
                <a:latin typeface="Times New Roman" charset="0"/>
                <a:ea typeface="Times New Roman" charset="0"/>
                <a:cs typeface="Times New Roman" charset="0"/>
              </a:rPr>
              <a:t> (Hurst)</a:t>
            </a:r>
          </a:p>
          <a:p>
            <a:pPr marL="1200150" lvl="2" indent="-285750">
              <a:buFont typeface="Arial" charset="0"/>
              <a:buChar char="•"/>
            </a:pPr>
            <a:r>
              <a:rPr lang="en-US" sz="2800" dirty="0">
                <a:latin typeface="Times New Roman" charset="0"/>
                <a:ea typeface="Times New Roman" charset="0"/>
                <a:cs typeface="Times New Roman" charset="0"/>
                <a:hlinkClick r:id="rId5"/>
              </a:rPr>
              <a:t>Scintillator properties </a:t>
            </a:r>
            <a:r>
              <a:rPr lang="en-US" sz="2800" dirty="0">
                <a:latin typeface="Times New Roman" charset="0"/>
                <a:ea typeface="Times New Roman" charset="0"/>
                <a:cs typeface="Times New Roman" charset="0"/>
              </a:rPr>
              <a:t>(Laplace, Goldblum)</a:t>
            </a:r>
          </a:p>
          <a:p>
            <a:pPr marL="742950" lvl="1" indent="-285750">
              <a:buFont typeface="Arial" charset="0"/>
              <a:buChar char="•"/>
            </a:pPr>
            <a:r>
              <a:rPr lang="en-US" sz="2800" dirty="0">
                <a:latin typeface="Times New Roman" panose="02020603050405020304" pitchFamily="18" charset="0"/>
                <a:ea typeface="Times New Roman" charset="0"/>
                <a:cs typeface="Times New Roman" panose="02020603050405020304" pitchFamily="18" charset="0"/>
              </a:rPr>
              <a:t>Curiosity-driven science (Nuclear Astrophysics, RIBs,)</a:t>
            </a:r>
            <a:endParaRPr lang="en-US" sz="2800" dirty="0">
              <a:latin typeface="Times New Roman" panose="02020603050405020304" pitchFamily="18" charset="0"/>
              <a:ea typeface="Times New Roman" charset="0"/>
              <a:cs typeface="Times New Roman" panose="02020603050405020304" pitchFamily="18" charset="0"/>
              <a:hlinkClick r:id="rId6"/>
            </a:endParaRPr>
          </a:p>
          <a:p>
            <a:pPr marL="1200150" lvl="2" indent="-285750">
              <a:buFont typeface="Arial" charset="0"/>
              <a:buChar char="•"/>
            </a:pPr>
            <a:r>
              <a:rPr lang="en-US" sz="2800" dirty="0">
                <a:latin typeface="Times New Roman" panose="02020603050405020304" pitchFamily="18" charset="0"/>
                <a:ea typeface="Times New Roman" charset="0"/>
                <a:cs typeface="Times New Roman" panose="02020603050405020304" pitchFamily="18" charset="0"/>
                <a:hlinkClick r:id="rId7"/>
              </a:rPr>
              <a:t>Quasicontinuum Data Evaluation </a:t>
            </a:r>
            <a:r>
              <a:rPr lang="en-US" sz="2800" dirty="0">
                <a:latin typeface="Times New Roman" panose="02020603050405020304" pitchFamily="18" charset="0"/>
                <a:ea typeface="Times New Roman" charset="0"/>
                <a:cs typeface="Times New Roman" panose="02020603050405020304" pitchFamily="18" charset="0"/>
              </a:rPr>
              <a:t>(Wiedeking)</a:t>
            </a:r>
            <a:endParaRPr lang="en-US" sz="2800" dirty="0">
              <a:latin typeface="Times New Roman" panose="02020603050405020304" pitchFamily="18" charset="0"/>
              <a:ea typeface="Times New Roman" charset="0"/>
              <a:cs typeface="Times New Roman" panose="02020603050405020304" pitchFamily="18" charset="0"/>
              <a:hlinkClick r:id="rId6"/>
            </a:endParaRPr>
          </a:p>
          <a:p>
            <a:pPr marL="1200150" lvl="2" indent="-285750">
              <a:buFont typeface="Arial" charset="0"/>
              <a:buChar char="•"/>
            </a:pPr>
            <a:r>
              <a:rPr lang="en-US" sz="2800" dirty="0">
                <a:latin typeface="Symbol" pitchFamily="2" charset="2"/>
                <a:ea typeface="Times New Roman" charset="0"/>
                <a:cs typeface="Times New Roman" charset="0"/>
                <a:hlinkClick r:id="rId6"/>
              </a:rPr>
              <a:t>b</a:t>
            </a:r>
            <a:r>
              <a:rPr lang="en-US" sz="2800" dirty="0">
                <a:latin typeface="Times New Roman" charset="0"/>
                <a:ea typeface="Times New Roman" charset="0"/>
                <a:cs typeface="Times New Roman" charset="0"/>
                <a:hlinkClick r:id="rId6"/>
              </a:rPr>
              <a:t>-p BeapR horizontal evaluation </a:t>
            </a:r>
            <a:r>
              <a:rPr lang="en-US" sz="2800" dirty="0">
                <a:latin typeface="Times New Roman" charset="0"/>
                <a:ea typeface="Times New Roman" charset="0"/>
                <a:cs typeface="Times New Roman" charset="0"/>
              </a:rPr>
              <a:t>(Batchelder)</a:t>
            </a:r>
          </a:p>
          <a:p>
            <a:pPr marL="285750" indent="-285750">
              <a:buFont typeface="Arial" charset="0"/>
              <a:buChar char="•"/>
            </a:pPr>
            <a:r>
              <a:rPr lang="en-US" sz="2800" dirty="0">
                <a:latin typeface="Times New Roman" charset="0"/>
                <a:ea typeface="Times New Roman" charset="0"/>
                <a:cs typeface="Times New Roman" charset="0"/>
              </a:rPr>
              <a:t>Perform targeted measurements to address nuclear data needs using neutron and proton beams (Voyles, Matters)</a:t>
            </a:r>
          </a:p>
        </p:txBody>
      </p:sp>
    </p:spTree>
    <p:extLst>
      <p:ext uri="{BB962C8B-B14F-4D97-AF65-F5344CB8AC3E}">
        <p14:creationId xmlns:p14="http://schemas.microsoft.com/office/powerpoint/2010/main" val="196126368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FY25 Personnel &amp; FTE Breakdown*</a:t>
            </a:r>
          </a:p>
        </p:txBody>
      </p:sp>
      <p:graphicFrame>
        <p:nvGraphicFramePr>
          <p:cNvPr id="2" name="Table 1"/>
          <p:cNvGraphicFramePr>
            <a:graphicFrameLocks noGrp="1"/>
          </p:cNvGraphicFramePr>
          <p:nvPr>
            <p:extLst>
              <p:ext uri="{D42A27DB-BD31-4B8C-83A1-F6EECF244321}">
                <p14:modId xmlns:p14="http://schemas.microsoft.com/office/powerpoint/2010/main" val="1442430235"/>
              </p:ext>
            </p:extLst>
          </p:nvPr>
        </p:nvGraphicFramePr>
        <p:xfrm>
          <a:off x="149629" y="1061980"/>
          <a:ext cx="8886450" cy="5179060"/>
        </p:xfrm>
        <a:graphic>
          <a:graphicData uri="http://schemas.openxmlformats.org/drawingml/2006/table">
            <a:tbl>
              <a:tblPr firstRow="1" bandRow="1">
                <a:tableStyleId>{5C22544A-7EE6-4342-B048-85BDC9FD1C3A}</a:tableStyleId>
              </a:tblPr>
              <a:tblGrid>
                <a:gridCol w="1533843">
                  <a:extLst>
                    <a:ext uri="{9D8B030D-6E8A-4147-A177-3AD203B41FA5}">
                      <a16:colId xmlns:a16="http://schemas.microsoft.com/office/drawing/2014/main" val="20000"/>
                    </a:ext>
                  </a:extLst>
                </a:gridCol>
                <a:gridCol w="1319645">
                  <a:extLst>
                    <a:ext uri="{9D8B030D-6E8A-4147-A177-3AD203B41FA5}">
                      <a16:colId xmlns:a16="http://schemas.microsoft.com/office/drawing/2014/main" val="20001"/>
                    </a:ext>
                  </a:extLst>
                </a:gridCol>
                <a:gridCol w="2168186">
                  <a:extLst>
                    <a:ext uri="{9D8B030D-6E8A-4147-A177-3AD203B41FA5}">
                      <a16:colId xmlns:a16="http://schemas.microsoft.com/office/drawing/2014/main" val="20002"/>
                    </a:ext>
                  </a:extLst>
                </a:gridCol>
                <a:gridCol w="1416678">
                  <a:extLst>
                    <a:ext uri="{9D8B030D-6E8A-4147-A177-3AD203B41FA5}">
                      <a16:colId xmlns:a16="http://schemas.microsoft.com/office/drawing/2014/main" val="20003"/>
                    </a:ext>
                  </a:extLst>
                </a:gridCol>
                <a:gridCol w="2448098">
                  <a:extLst>
                    <a:ext uri="{9D8B030D-6E8A-4147-A177-3AD203B41FA5}">
                      <a16:colId xmlns:a16="http://schemas.microsoft.com/office/drawing/2014/main" val="20004"/>
                    </a:ext>
                  </a:extLst>
                </a:gridCol>
              </a:tblGrid>
              <a:tr h="238504">
                <a:tc>
                  <a:txBody>
                    <a:bodyPr/>
                    <a:lstStyle/>
                    <a:p>
                      <a:pPr>
                        <a:lnSpc>
                          <a:spcPts val="1860"/>
                        </a:lnSpc>
                      </a:pPr>
                      <a:r>
                        <a:rPr lang="en-US" sz="1800" dirty="0">
                          <a:latin typeface="Times New Roman" charset="0"/>
                          <a:ea typeface="Times New Roman" charset="0"/>
                          <a:cs typeface="Times New Roman" charset="0"/>
                        </a:rPr>
                        <a:t>Name</a:t>
                      </a:r>
                    </a:p>
                  </a:txBody>
                  <a:tcPr/>
                </a:tc>
                <a:tc>
                  <a:txBody>
                    <a:bodyPr/>
                    <a:lstStyle/>
                    <a:p>
                      <a:pPr>
                        <a:lnSpc>
                          <a:spcPts val="1860"/>
                        </a:lnSpc>
                      </a:pPr>
                      <a:r>
                        <a:rPr lang="en-US" sz="1800" dirty="0">
                          <a:latin typeface="Times New Roman" charset="0"/>
                          <a:ea typeface="Times New Roman" charset="0"/>
                          <a:cs typeface="Times New Roman" charset="0"/>
                        </a:rPr>
                        <a:t>Position</a:t>
                      </a:r>
                    </a:p>
                  </a:txBody>
                  <a:tcPr/>
                </a:tc>
                <a:tc>
                  <a:txBody>
                    <a:bodyPr/>
                    <a:lstStyle/>
                    <a:p>
                      <a:pPr>
                        <a:lnSpc>
                          <a:spcPts val="1860"/>
                        </a:lnSpc>
                      </a:pPr>
                      <a:r>
                        <a:rPr lang="en-US" sz="1800" dirty="0">
                          <a:latin typeface="Times New Roman" charset="0"/>
                          <a:ea typeface="Times New Roman" charset="0"/>
                          <a:cs typeface="Times New Roman" charset="0"/>
                        </a:rPr>
                        <a:t>USNDP Activity</a:t>
                      </a:r>
                    </a:p>
                  </a:txBody>
                  <a:tcPr/>
                </a:tc>
                <a:tc>
                  <a:txBody>
                    <a:bodyPr/>
                    <a:lstStyle/>
                    <a:p>
                      <a:pPr>
                        <a:lnSpc>
                          <a:spcPts val="1860"/>
                        </a:lnSpc>
                      </a:pPr>
                      <a:r>
                        <a:rPr lang="en-US" sz="1800" dirty="0">
                          <a:latin typeface="Times New Roman" charset="0"/>
                          <a:ea typeface="Times New Roman" charset="0"/>
                          <a:cs typeface="Times New Roman" charset="0"/>
                        </a:rPr>
                        <a:t>USNDP % </a:t>
                      </a:r>
                    </a:p>
                  </a:txBody>
                  <a:tcPr/>
                </a:tc>
                <a:tc>
                  <a:txBody>
                    <a:bodyPr/>
                    <a:lstStyle/>
                    <a:p>
                      <a:pPr>
                        <a:lnSpc>
                          <a:spcPts val="1860"/>
                        </a:lnSpc>
                      </a:pPr>
                      <a:r>
                        <a:rPr lang="en-US" sz="1800" dirty="0">
                          <a:latin typeface="Times New Roman" charset="0"/>
                          <a:ea typeface="Times New Roman" charset="0"/>
                          <a:cs typeface="Times New Roman" charset="0"/>
                        </a:rPr>
                        <a:t>Other support</a:t>
                      </a:r>
                    </a:p>
                  </a:txBody>
                  <a:tcPr/>
                </a:tc>
                <a:extLst>
                  <a:ext uri="{0D108BD9-81ED-4DB2-BD59-A6C34878D82A}">
                    <a16:rowId xmlns:a16="http://schemas.microsoft.com/office/drawing/2014/main" val="10000"/>
                  </a:ext>
                </a:extLst>
              </a:tr>
              <a:tr h="222983">
                <a:tc>
                  <a:txBody>
                    <a:bodyPr/>
                    <a:lstStyle/>
                    <a:p>
                      <a:pPr>
                        <a:lnSpc>
                          <a:spcPts val="1350"/>
                        </a:lnSpc>
                      </a:pPr>
                      <a:r>
                        <a:rPr lang="en-US" sz="1400" dirty="0">
                          <a:latin typeface="Times New Roman" charset="0"/>
                          <a:ea typeface="Times New Roman" charset="0"/>
                          <a:cs typeface="Times New Roman" charset="0"/>
                        </a:rPr>
                        <a:t>L.A. Bernstein </a:t>
                      </a:r>
                    </a:p>
                  </a:txBody>
                  <a:tcPr/>
                </a:tc>
                <a:tc>
                  <a:txBody>
                    <a:bodyPr/>
                    <a:lstStyle/>
                    <a:p>
                      <a:pPr>
                        <a:lnSpc>
                          <a:spcPts val="1350"/>
                        </a:lnSpc>
                      </a:pPr>
                      <a:r>
                        <a:rPr lang="en-US" sz="1400" dirty="0">
                          <a:latin typeface="Times New Roman" charset="0"/>
                          <a:ea typeface="Times New Roman" charset="0"/>
                          <a:cs typeface="Times New Roman" charset="0"/>
                        </a:rPr>
                        <a:t>Joint Faculty</a:t>
                      </a:r>
                    </a:p>
                  </a:txBody>
                  <a:tcPr/>
                </a:tc>
                <a:tc>
                  <a:txBody>
                    <a:bodyPr/>
                    <a:lstStyle/>
                    <a:p>
                      <a:pPr>
                        <a:lnSpc>
                          <a:spcPts val="1350"/>
                        </a:lnSpc>
                      </a:pPr>
                      <a:r>
                        <a:rPr lang="en-US" sz="1400" dirty="0">
                          <a:latin typeface="Times New Roman" charset="0"/>
                          <a:ea typeface="Times New Roman" charset="0"/>
                          <a:cs typeface="Times New Roman" charset="0"/>
                        </a:rPr>
                        <a:t>Coord, Measure., (n,n’</a:t>
                      </a:r>
                      <a:r>
                        <a:rPr lang="en-US" sz="1400" dirty="0">
                          <a:latin typeface="Symbol" charset="2"/>
                          <a:ea typeface="Symbol" charset="2"/>
                          <a:cs typeface="Symbol" charset="2"/>
                        </a:rPr>
                        <a:t>g</a:t>
                      </a:r>
                      <a:r>
                        <a:rPr lang="en-US" sz="1400" dirty="0">
                          <a:latin typeface="Times New Roman" charset="0"/>
                          <a:ea typeface="Times New Roman" charset="0"/>
                          <a:cs typeface="Times New Roman" charset="0"/>
                        </a:rPr>
                        <a:t>)</a:t>
                      </a:r>
                    </a:p>
                  </a:txBody>
                  <a:tcPr/>
                </a:tc>
                <a:tc>
                  <a:txBody>
                    <a:bodyPr/>
                    <a:lstStyle/>
                    <a:p>
                      <a:pPr>
                        <a:lnSpc>
                          <a:spcPts val="1350"/>
                        </a:lnSpc>
                      </a:pPr>
                      <a:r>
                        <a:rPr lang="en-US" sz="1400" dirty="0">
                          <a:latin typeface="Times New Roman" charset="0"/>
                          <a:ea typeface="Times New Roman" charset="0"/>
                          <a:cs typeface="Times New Roman" charset="0"/>
                        </a:rPr>
                        <a:t>37.5%</a:t>
                      </a:r>
                    </a:p>
                  </a:txBody>
                  <a:tcPr/>
                </a:tc>
                <a:tc>
                  <a:txBody>
                    <a:bodyPr/>
                    <a:lstStyle/>
                    <a:p>
                      <a:pPr>
                        <a:lnSpc>
                          <a:spcPts val="1350"/>
                        </a:lnSpc>
                      </a:pPr>
                      <a:r>
                        <a:rPr lang="en-US" sz="1400" dirty="0">
                          <a:latin typeface="Times New Roman" charset="0"/>
                          <a:ea typeface="Times New Roman" charset="0"/>
                          <a:cs typeface="Times New Roman" charset="0"/>
                        </a:rPr>
                        <a:t>NA-22,</a:t>
                      </a:r>
                      <a:r>
                        <a:rPr lang="en-US" sz="1400" baseline="0" dirty="0">
                          <a:latin typeface="Times New Roman" charset="0"/>
                          <a:ea typeface="Times New Roman" charset="0"/>
                          <a:cs typeface="Times New Roman" charset="0"/>
                        </a:rPr>
                        <a:t> UC, Bakar Fellow</a:t>
                      </a:r>
                      <a:endParaRPr lang="en-US" sz="1400" dirty="0">
                        <a:latin typeface="Times New Roman" charset="0"/>
                        <a:ea typeface="Times New Roman" charset="0"/>
                        <a:cs typeface="Times New Roman" charset="0"/>
                      </a:endParaRPr>
                    </a:p>
                  </a:txBody>
                  <a:tcPr/>
                </a:tc>
                <a:extLst>
                  <a:ext uri="{0D108BD9-81ED-4DB2-BD59-A6C34878D82A}">
                    <a16:rowId xmlns:a16="http://schemas.microsoft.com/office/drawing/2014/main" val="10001"/>
                  </a:ext>
                </a:extLst>
              </a:tr>
              <a:tr h="222983">
                <a:tc>
                  <a:txBody>
                    <a:bodyPr/>
                    <a:lstStyle/>
                    <a:p>
                      <a:pPr>
                        <a:lnSpc>
                          <a:spcPts val="1350"/>
                        </a:lnSpc>
                      </a:pPr>
                      <a:r>
                        <a:rPr lang="en-US" sz="1400" dirty="0">
                          <a:latin typeface="Times New Roman" charset="0"/>
                          <a:ea typeface="Times New Roman" charset="0"/>
                          <a:cs typeface="Times New Roman" charset="0"/>
                        </a:rPr>
                        <a:t>M. Wiedeking</a:t>
                      </a:r>
                    </a:p>
                  </a:txBody>
                  <a:tcPr/>
                </a:tc>
                <a:tc>
                  <a:txBody>
                    <a:bodyPr/>
                    <a:lstStyle/>
                    <a:p>
                      <a:pPr>
                        <a:lnSpc>
                          <a:spcPts val="1350"/>
                        </a:lnSpc>
                      </a:pPr>
                      <a:r>
                        <a:rPr lang="en-US" sz="1400" dirty="0">
                          <a:latin typeface="Times New Roman" charset="0"/>
                          <a:ea typeface="Times New Roman" charset="0"/>
                          <a:cs typeface="Times New Roman" charset="0"/>
                        </a:rPr>
                        <a:t>Staff</a:t>
                      </a:r>
                    </a:p>
                  </a:txBody>
                  <a:tcPr/>
                </a:tc>
                <a:tc>
                  <a:txBody>
                    <a:bodyPr/>
                    <a:lstStyle/>
                    <a:p>
                      <a:pPr>
                        <a:lnSpc>
                          <a:spcPts val="1350"/>
                        </a:lnSpc>
                      </a:pPr>
                      <a:r>
                        <a:rPr lang="en-US" sz="1400" dirty="0">
                          <a:latin typeface="Times New Roman" charset="0"/>
                          <a:ea typeface="Times New Roman" charset="0"/>
                          <a:cs typeface="Times New Roman" charset="0"/>
                        </a:rPr>
                        <a:t>QC evaluation</a:t>
                      </a:r>
                    </a:p>
                  </a:txBody>
                  <a:tcPr/>
                </a:tc>
                <a:tc>
                  <a:txBody>
                    <a:bodyPr/>
                    <a:lstStyle/>
                    <a:p>
                      <a:pPr>
                        <a:lnSpc>
                          <a:spcPts val="1350"/>
                        </a:lnSpc>
                      </a:pPr>
                      <a:r>
                        <a:rPr lang="en-US" sz="1400" dirty="0">
                          <a:latin typeface="Times New Roman" charset="0"/>
                          <a:ea typeface="Times New Roman" charset="0"/>
                          <a:cs typeface="Times New Roman" charset="0"/>
                        </a:rPr>
                        <a:t>70%</a:t>
                      </a:r>
                    </a:p>
                  </a:txBody>
                  <a:tcPr/>
                </a:tc>
                <a:tc>
                  <a:txBody>
                    <a:bodyPr/>
                    <a:lstStyle/>
                    <a:p>
                      <a:pPr>
                        <a:lnSpc>
                          <a:spcPts val="1350"/>
                        </a:lnSpc>
                      </a:pPr>
                      <a:r>
                        <a:rPr lang="en-US" sz="1400" dirty="0">
                          <a:latin typeface="Times New Roman" charset="0"/>
                          <a:ea typeface="Times New Roman" charset="0"/>
                          <a:cs typeface="Times New Roman" charset="0"/>
                        </a:rPr>
                        <a:t>DARPA, LBNL, NA-22</a:t>
                      </a:r>
                    </a:p>
                  </a:txBody>
                  <a:tcPr/>
                </a:tc>
                <a:extLst>
                  <a:ext uri="{0D108BD9-81ED-4DB2-BD59-A6C34878D82A}">
                    <a16:rowId xmlns:a16="http://schemas.microsoft.com/office/drawing/2014/main" val="804805739"/>
                  </a:ext>
                </a:extLst>
              </a:tr>
              <a:tr h="222983">
                <a:tc>
                  <a:txBody>
                    <a:bodyPr/>
                    <a:lstStyle/>
                    <a:p>
                      <a:pPr>
                        <a:lnSpc>
                          <a:spcPts val="1350"/>
                        </a:lnSpc>
                      </a:pPr>
                      <a:r>
                        <a:rPr lang="en-US" sz="1400" dirty="0">
                          <a:latin typeface="Times New Roman" charset="0"/>
                          <a:ea typeface="Times New Roman" charset="0"/>
                          <a:cs typeface="Times New Roman" charset="0"/>
                        </a:rPr>
                        <a:t>M.S. Basunia</a:t>
                      </a:r>
                    </a:p>
                  </a:txBody>
                  <a:tcPr/>
                </a:tc>
                <a:tc>
                  <a:txBody>
                    <a:bodyPr/>
                    <a:lstStyle/>
                    <a:p>
                      <a:pPr>
                        <a:lnSpc>
                          <a:spcPts val="1350"/>
                        </a:lnSpc>
                      </a:pPr>
                      <a:r>
                        <a:rPr lang="en-US" sz="1400" dirty="0">
                          <a:latin typeface="Times New Roman" charset="0"/>
                          <a:ea typeface="Times New Roman" charset="0"/>
                          <a:cs typeface="Times New Roman" charset="0"/>
                        </a:rPr>
                        <a:t>Staff</a:t>
                      </a:r>
                    </a:p>
                  </a:txBody>
                  <a:tcPr/>
                </a:tc>
                <a:tc>
                  <a:txBody>
                    <a:bodyPr/>
                    <a:lstStyle/>
                    <a:p>
                      <a:pPr>
                        <a:lnSpc>
                          <a:spcPts val="1350"/>
                        </a:lnSpc>
                      </a:pPr>
                      <a:r>
                        <a:rPr lang="en-US" sz="1400" dirty="0">
                          <a:latin typeface="Times New Roman" charset="0"/>
                          <a:ea typeface="Times New Roman" charset="0"/>
                          <a:cs typeface="Times New Roman" charset="0"/>
                        </a:rPr>
                        <a:t>ENSDF</a:t>
                      </a:r>
                    </a:p>
                  </a:txBody>
                  <a:tcPr/>
                </a:tc>
                <a:tc>
                  <a:txBody>
                    <a:bodyPr/>
                    <a:lstStyle/>
                    <a:p>
                      <a:pPr>
                        <a:lnSpc>
                          <a:spcPts val="1350"/>
                        </a:lnSpc>
                      </a:pPr>
                      <a:r>
                        <a:rPr lang="en-US" sz="1400" dirty="0">
                          <a:latin typeface="Times New Roman" charset="0"/>
                          <a:ea typeface="Times New Roman" charset="0"/>
                          <a:cs typeface="Times New Roman" charset="0"/>
                        </a:rPr>
                        <a:t>80%</a:t>
                      </a:r>
                    </a:p>
                  </a:txBody>
                  <a:tcPr/>
                </a:tc>
                <a:tc>
                  <a:txBody>
                    <a:bodyPr/>
                    <a:lstStyle/>
                    <a:p>
                      <a:pPr>
                        <a:lnSpc>
                          <a:spcPts val="1350"/>
                        </a:lnSpc>
                      </a:pPr>
                      <a:r>
                        <a:rPr lang="en-US" sz="1400" dirty="0">
                          <a:latin typeface="Times New Roman" charset="0"/>
                          <a:ea typeface="Times New Roman" charset="0"/>
                          <a:cs typeface="Times New Roman" charset="0"/>
                        </a:rPr>
                        <a:t>NA-241</a:t>
                      </a:r>
                    </a:p>
                  </a:txBody>
                  <a:tcPr/>
                </a:tc>
                <a:extLst>
                  <a:ext uri="{0D108BD9-81ED-4DB2-BD59-A6C34878D82A}">
                    <a16:rowId xmlns:a16="http://schemas.microsoft.com/office/drawing/2014/main" val="10002"/>
                  </a:ext>
                </a:extLst>
              </a:tr>
              <a:tr h="222983">
                <a:tc>
                  <a:txBody>
                    <a:bodyPr/>
                    <a:lstStyle/>
                    <a:p>
                      <a:pPr>
                        <a:lnSpc>
                          <a:spcPts val="1350"/>
                        </a:lnSpc>
                      </a:pPr>
                      <a:r>
                        <a:rPr lang="en-US" sz="1400" dirty="0">
                          <a:latin typeface="Times New Roman" charset="0"/>
                          <a:ea typeface="Times New Roman" charset="0"/>
                          <a:cs typeface="Times New Roman" charset="0"/>
                        </a:rPr>
                        <a:t>D.A. Matters</a:t>
                      </a:r>
                    </a:p>
                  </a:txBody>
                  <a:tcPr/>
                </a:tc>
                <a:tc>
                  <a:txBody>
                    <a:bodyPr/>
                    <a:lstStyle/>
                    <a:p>
                      <a:pPr>
                        <a:lnSpc>
                          <a:spcPts val="1350"/>
                        </a:lnSpc>
                      </a:pPr>
                      <a:r>
                        <a:rPr lang="en-US" sz="1400" dirty="0">
                          <a:latin typeface="Times New Roman" charset="0"/>
                          <a:ea typeface="Times New Roman" charset="0"/>
                          <a:cs typeface="Times New Roman" charset="0"/>
                        </a:rPr>
                        <a:t>Staff</a:t>
                      </a:r>
                    </a:p>
                  </a:txBody>
                  <a:tcPr/>
                </a:tc>
                <a:tc>
                  <a:txBody>
                    <a:bodyPr/>
                    <a:lstStyle/>
                    <a:p>
                      <a:pPr>
                        <a:lnSpc>
                          <a:spcPts val="1350"/>
                        </a:lnSpc>
                      </a:pPr>
                      <a:r>
                        <a:rPr lang="en-US" sz="1400" dirty="0">
                          <a:latin typeface="Times New Roman" charset="0"/>
                          <a:ea typeface="Times New Roman" charset="0"/>
                          <a:cs typeface="Times New Roman" charset="0"/>
                        </a:rPr>
                        <a:t>Capture data</a:t>
                      </a:r>
                    </a:p>
                  </a:txBody>
                  <a:tcPr/>
                </a:tc>
                <a:tc>
                  <a:txBody>
                    <a:bodyPr/>
                    <a:lstStyle/>
                    <a:p>
                      <a:pPr>
                        <a:lnSpc>
                          <a:spcPts val="1350"/>
                        </a:lnSpc>
                      </a:pPr>
                      <a:r>
                        <a:rPr lang="en-US" sz="1400" dirty="0">
                          <a:latin typeface="Times New Roman" charset="0"/>
                          <a:ea typeface="Times New Roman" charset="0"/>
                          <a:cs typeface="Times New Roman" charset="0"/>
                        </a:rPr>
                        <a:t>20%</a:t>
                      </a:r>
                    </a:p>
                  </a:txBody>
                  <a:tcPr/>
                </a:tc>
                <a:tc>
                  <a:txBody>
                    <a:bodyPr/>
                    <a:lstStyle/>
                    <a:p>
                      <a:pPr>
                        <a:lnSpc>
                          <a:spcPts val="1350"/>
                        </a:lnSpc>
                      </a:pPr>
                      <a:r>
                        <a:rPr lang="en-US" sz="1400" dirty="0">
                          <a:latin typeface="Times New Roman" charset="0"/>
                          <a:ea typeface="Times New Roman" charset="0"/>
                          <a:cs typeface="Times New Roman" charset="0"/>
                        </a:rPr>
                        <a:t>NA-22, MDA, LBNL</a:t>
                      </a:r>
                    </a:p>
                  </a:txBody>
                  <a:tcPr/>
                </a:tc>
                <a:extLst>
                  <a:ext uri="{0D108BD9-81ED-4DB2-BD59-A6C34878D82A}">
                    <a16:rowId xmlns:a16="http://schemas.microsoft.com/office/drawing/2014/main" val="3019520378"/>
                  </a:ext>
                </a:extLst>
              </a:tr>
              <a:tr h="222983">
                <a:tc>
                  <a:txBody>
                    <a:bodyPr/>
                    <a:lstStyle/>
                    <a:p>
                      <a:pPr>
                        <a:lnSpc>
                          <a:spcPts val="1350"/>
                        </a:lnSpc>
                      </a:pPr>
                      <a:r>
                        <a:rPr lang="en-US" sz="1400" dirty="0">
                          <a:latin typeface="Times New Roman" charset="0"/>
                          <a:ea typeface="Times New Roman" charset="0"/>
                          <a:cs typeface="Times New Roman" charset="0"/>
                        </a:rPr>
                        <a:t>B.L. Goldblum</a:t>
                      </a:r>
                    </a:p>
                  </a:txBody>
                  <a:tcPr/>
                </a:tc>
                <a:tc>
                  <a:txBody>
                    <a:bodyPr/>
                    <a:lstStyle/>
                    <a:p>
                      <a:pPr>
                        <a:lnSpc>
                          <a:spcPts val="1350"/>
                        </a:lnSpc>
                      </a:pPr>
                      <a:r>
                        <a:rPr lang="en-US" sz="1400" dirty="0">
                          <a:latin typeface="Times New Roman" charset="0"/>
                          <a:ea typeface="Times New Roman" charset="0"/>
                          <a:cs typeface="Times New Roman" charset="0"/>
                        </a:rPr>
                        <a:t>Joint Faculty</a:t>
                      </a:r>
                    </a:p>
                  </a:txBody>
                  <a:tcPr/>
                </a:tc>
                <a:tc>
                  <a:txBody>
                    <a:bodyPr/>
                    <a:lstStyle/>
                    <a:p>
                      <a:pPr>
                        <a:lnSpc>
                          <a:spcPts val="1350"/>
                        </a:lnSpc>
                      </a:pPr>
                      <a:r>
                        <a:rPr lang="en-US" sz="1400" dirty="0">
                          <a:latin typeface="Times New Roman" charset="0"/>
                          <a:ea typeface="Times New Roman" charset="0"/>
                          <a:cs typeface="Times New Roman" charset="0"/>
                        </a:rPr>
                        <a:t>AI/ML, Scint. Database</a:t>
                      </a:r>
                    </a:p>
                  </a:txBody>
                  <a:tcPr/>
                </a:tc>
                <a:tc>
                  <a:txBody>
                    <a:bodyPr/>
                    <a:lstStyle/>
                    <a:p>
                      <a:pPr>
                        <a:lnSpc>
                          <a:spcPts val="1350"/>
                        </a:lnSpc>
                      </a:pPr>
                      <a:r>
                        <a:rPr lang="en-US" sz="1400" dirty="0">
                          <a:latin typeface="Times New Roman" charset="0"/>
                          <a:ea typeface="Times New Roman" charset="0"/>
                          <a:cs typeface="Times New Roman" charset="0"/>
                        </a:rPr>
                        <a:t>0%</a:t>
                      </a:r>
                    </a:p>
                  </a:txBody>
                  <a:tcPr/>
                </a:tc>
                <a:tc>
                  <a:txBody>
                    <a:bodyPr/>
                    <a:lstStyle/>
                    <a:p>
                      <a:pPr>
                        <a:lnSpc>
                          <a:spcPts val="1350"/>
                        </a:lnSpc>
                      </a:pPr>
                      <a:r>
                        <a:rPr lang="en-US" sz="1400" dirty="0">
                          <a:latin typeface="Times New Roman" charset="0"/>
                          <a:ea typeface="Times New Roman" charset="0"/>
                          <a:cs typeface="Times New Roman" charset="0"/>
                        </a:rPr>
                        <a:t>UCB, NA-22</a:t>
                      </a:r>
                    </a:p>
                  </a:txBody>
                  <a:tcPr/>
                </a:tc>
                <a:extLst>
                  <a:ext uri="{0D108BD9-81ED-4DB2-BD59-A6C34878D82A}">
                    <a16:rowId xmlns:a16="http://schemas.microsoft.com/office/drawing/2014/main" val="4094659036"/>
                  </a:ext>
                </a:extLst>
              </a:tr>
              <a:tr h="222983">
                <a:tc>
                  <a:txBody>
                    <a:bodyPr/>
                    <a:lstStyle/>
                    <a:p>
                      <a:pPr>
                        <a:lnSpc>
                          <a:spcPts val="1350"/>
                        </a:lnSpc>
                      </a:pPr>
                      <a:r>
                        <a:rPr lang="en-US" sz="1400" dirty="0">
                          <a:latin typeface="Times New Roman" charset="0"/>
                          <a:ea typeface="Times New Roman" charset="0"/>
                          <a:cs typeface="Times New Roman" charset="0"/>
                        </a:rPr>
                        <a:t>A.M. Hurst </a:t>
                      </a:r>
                    </a:p>
                  </a:txBody>
                  <a:tcPr/>
                </a:tc>
                <a:tc>
                  <a:txBody>
                    <a:bodyPr/>
                    <a:lstStyle/>
                    <a:p>
                      <a:pPr>
                        <a:lnSpc>
                          <a:spcPts val="1350"/>
                        </a:lnSpc>
                      </a:pPr>
                      <a:r>
                        <a:rPr lang="en-US" sz="1400" dirty="0">
                          <a:latin typeface="Times New Roman" charset="0"/>
                          <a:ea typeface="Times New Roman" charset="0"/>
                          <a:cs typeface="Times New Roman" charset="0"/>
                        </a:rPr>
                        <a:t>Staff (UC)</a:t>
                      </a:r>
                    </a:p>
                  </a:txBody>
                  <a:tcPr/>
                </a:tc>
                <a:tc>
                  <a:txBody>
                    <a:bodyPr/>
                    <a:lstStyle/>
                    <a:p>
                      <a:pPr>
                        <a:lnSpc>
                          <a:spcPts val="1350"/>
                        </a:lnSpc>
                      </a:pPr>
                      <a:r>
                        <a:rPr lang="en-US" sz="1400" dirty="0">
                          <a:latin typeface="Times New Roman" charset="0"/>
                          <a:ea typeface="Times New Roman" charset="0"/>
                          <a:cs typeface="Times New Roman" charset="0"/>
                        </a:rPr>
                        <a:t>(n,</a:t>
                      </a:r>
                      <a:r>
                        <a:rPr lang="en-US" sz="1400" dirty="0">
                          <a:latin typeface="Symbol" charset="2"/>
                          <a:ea typeface="Symbol" charset="2"/>
                          <a:cs typeface="Symbol" charset="2"/>
                        </a:rPr>
                        <a:t>g</a:t>
                      </a:r>
                      <a:r>
                        <a:rPr lang="en-US" sz="1400" dirty="0">
                          <a:latin typeface="Times New Roman" charset="0"/>
                          <a:ea typeface="Times New Roman" charset="0"/>
                          <a:cs typeface="Times New Roman" charset="0"/>
                        </a:rPr>
                        <a:t>), (n,n’</a:t>
                      </a:r>
                      <a:r>
                        <a:rPr lang="en-US" sz="1400" dirty="0">
                          <a:latin typeface="Symbol" charset="2"/>
                          <a:ea typeface="Symbol" charset="2"/>
                          <a:cs typeface="Symbol" charset="2"/>
                        </a:rPr>
                        <a:t>g</a:t>
                      </a:r>
                      <a:r>
                        <a:rPr lang="en-US" sz="1400" dirty="0">
                          <a:latin typeface="Times New Roman" charset="0"/>
                          <a:ea typeface="Times New Roman" charset="0"/>
                          <a:cs typeface="Times New Roman" charset="0"/>
                        </a:rPr>
                        <a:t>)</a:t>
                      </a:r>
                    </a:p>
                  </a:txBody>
                  <a:tcPr/>
                </a:tc>
                <a:tc>
                  <a:txBody>
                    <a:bodyPr/>
                    <a:lstStyle/>
                    <a:p>
                      <a:pPr>
                        <a:lnSpc>
                          <a:spcPts val="1350"/>
                        </a:lnSpc>
                      </a:pPr>
                      <a:r>
                        <a:rPr lang="en-US" sz="1400" dirty="0">
                          <a:latin typeface="Times New Roman" charset="0"/>
                          <a:ea typeface="Times New Roman" charset="0"/>
                          <a:cs typeface="Times New Roman" charset="0"/>
                        </a:rPr>
                        <a:t>55%</a:t>
                      </a:r>
                    </a:p>
                  </a:txBody>
                  <a:tcPr/>
                </a:tc>
                <a:tc>
                  <a:txBody>
                    <a:bodyPr/>
                    <a:lstStyle/>
                    <a:p>
                      <a:pPr>
                        <a:lnSpc>
                          <a:spcPts val="1350"/>
                        </a:lnSpc>
                      </a:pPr>
                      <a:r>
                        <a:rPr lang="en-US" sz="1400" dirty="0">
                          <a:latin typeface="Times New Roman" charset="0"/>
                          <a:ea typeface="Times New Roman" charset="0"/>
                          <a:cs typeface="Times New Roman" charset="0"/>
                        </a:rPr>
                        <a:t>NA-22</a:t>
                      </a:r>
                    </a:p>
                  </a:txBody>
                  <a:tcPr/>
                </a:tc>
                <a:extLst>
                  <a:ext uri="{0D108BD9-81ED-4DB2-BD59-A6C34878D82A}">
                    <a16:rowId xmlns:a16="http://schemas.microsoft.com/office/drawing/2014/main" val="10003"/>
                  </a:ext>
                </a:extLst>
              </a:tr>
              <a:tr h="222983">
                <a:tc>
                  <a:txBody>
                    <a:bodyPr/>
                    <a:lstStyle/>
                    <a:p>
                      <a:pPr>
                        <a:lnSpc>
                          <a:spcPts val="1350"/>
                        </a:lnSpc>
                      </a:pPr>
                      <a:r>
                        <a:rPr lang="en-US" sz="1400" dirty="0">
                          <a:latin typeface="Times New Roman" charset="0"/>
                          <a:ea typeface="Times New Roman" charset="0"/>
                          <a:cs typeface="Times New Roman" charset="0"/>
                        </a:rPr>
                        <a:t>J.C. Batchelder </a:t>
                      </a:r>
                    </a:p>
                  </a:txBody>
                  <a:tcPr/>
                </a:tc>
                <a:tc>
                  <a:txBody>
                    <a:bodyPr/>
                    <a:lstStyle/>
                    <a:p>
                      <a:pPr>
                        <a:lnSpc>
                          <a:spcPts val="1350"/>
                        </a:lnSpc>
                      </a:pPr>
                      <a:r>
                        <a:rPr lang="en-US" sz="1400" dirty="0">
                          <a:latin typeface="Times New Roman" charset="0"/>
                          <a:ea typeface="Times New Roman" charset="0"/>
                          <a:cs typeface="Times New Roman" charset="0"/>
                        </a:rPr>
                        <a:t>Staff (UC)</a:t>
                      </a:r>
                    </a:p>
                  </a:txBody>
                  <a:tcPr/>
                </a:tc>
                <a:tc>
                  <a:txBody>
                    <a:bodyPr/>
                    <a:lstStyle/>
                    <a:p>
                      <a:pPr>
                        <a:lnSpc>
                          <a:spcPts val="1350"/>
                        </a:lnSpc>
                      </a:pPr>
                      <a:r>
                        <a:rPr lang="en-US" sz="1400" dirty="0">
                          <a:latin typeface="Symbol" charset="2"/>
                          <a:ea typeface="Symbol" charset="2"/>
                          <a:cs typeface="Symbol" charset="2"/>
                        </a:rPr>
                        <a:t>b</a:t>
                      </a:r>
                      <a:r>
                        <a:rPr lang="en-US" sz="1400" dirty="0">
                          <a:latin typeface="Times New Roman" charset="0"/>
                          <a:ea typeface="Times New Roman" charset="0"/>
                          <a:cs typeface="Times New Roman" charset="0"/>
                        </a:rPr>
                        <a:t>-p</a:t>
                      </a:r>
                      <a:r>
                        <a:rPr lang="en-US" sz="1400" baseline="0" dirty="0">
                          <a:latin typeface="Times New Roman" charset="0"/>
                          <a:ea typeface="Times New Roman" charset="0"/>
                          <a:cs typeface="Times New Roman" charset="0"/>
                        </a:rPr>
                        <a:t> direct &amp; delayed Eval.</a:t>
                      </a:r>
                      <a:endParaRPr lang="en-US" sz="1400" dirty="0">
                        <a:latin typeface="Times New Roman" charset="0"/>
                        <a:ea typeface="Times New Roman" charset="0"/>
                        <a:cs typeface="Times New Roman" charset="0"/>
                      </a:endParaRPr>
                    </a:p>
                  </a:txBody>
                  <a:tcPr/>
                </a:tc>
                <a:tc>
                  <a:txBody>
                    <a:bodyPr/>
                    <a:lstStyle/>
                    <a:p>
                      <a:pPr>
                        <a:lnSpc>
                          <a:spcPts val="1350"/>
                        </a:lnSpc>
                      </a:pPr>
                      <a:r>
                        <a:rPr lang="en-US" sz="1400" dirty="0">
                          <a:latin typeface="Times New Roman" charset="0"/>
                          <a:ea typeface="Times New Roman" charset="0"/>
                          <a:cs typeface="Times New Roman" charset="0"/>
                        </a:rPr>
                        <a:t>50%</a:t>
                      </a:r>
                    </a:p>
                  </a:txBody>
                  <a:tcPr/>
                </a:tc>
                <a:tc>
                  <a:txBody>
                    <a:bodyPr/>
                    <a:lstStyle/>
                    <a:p>
                      <a:pPr>
                        <a:lnSpc>
                          <a:spcPts val="1350"/>
                        </a:lnSpc>
                      </a:pPr>
                      <a:r>
                        <a:rPr lang="en-US" sz="1400" dirty="0">
                          <a:latin typeface="Times New Roman" charset="0"/>
                          <a:ea typeface="Times New Roman" charset="0"/>
                          <a:cs typeface="Times New Roman" charset="0"/>
                        </a:rPr>
                        <a:t>Isotope Program</a:t>
                      </a:r>
                    </a:p>
                  </a:txBody>
                  <a:tcPr/>
                </a:tc>
                <a:extLst>
                  <a:ext uri="{0D108BD9-81ED-4DB2-BD59-A6C34878D82A}">
                    <a16:rowId xmlns:a16="http://schemas.microsoft.com/office/drawing/2014/main" val="10004"/>
                  </a:ext>
                </a:extLst>
              </a:tr>
              <a:tr h="222983">
                <a:tc>
                  <a:txBody>
                    <a:bodyPr/>
                    <a:lstStyle/>
                    <a:p>
                      <a:pPr>
                        <a:lnSpc>
                          <a:spcPts val="1350"/>
                        </a:lnSpc>
                      </a:pPr>
                      <a:r>
                        <a:rPr lang="en-US" sz="1400" dirty="0">
                          <a:latin typeface="Times New Roman" charset="0"/>
                          <a:ea typeface="Times New Roman" charset="0"/>
                          <a:cs typeface="Times New Roman" charset="0"/>
                        </a:rPr>
                        <a:t>A.S.</a:t>
                      </a:r>
                      <a:r>
                        <a:rPr lang="en-US" sz="1400" baseline="0" dirty="0">
                          <a:latin typeface="Times New Roman" charset="0"/>
                          <a:ea typeface="Times New Roman" charset="0"/>
                          <a:cs typeface="Times New Roman" charset="0"/>
                        </a:rPr>
                        <a:t> Voyles </a:t>
                      </a:r>
                    </a:p>
                  </a:txBody>
                  <a:tcPr/>
                </a:tc>
                <a:tc>
                  <a:txBody>
                    <a:bodyPr/>
                    <a:lstStyle/>
                    <a:p>
                      <a:pPr>
                        <a:lnSpc>
                          <a:spcPts val="1350"/>
                        </a:lnSpc>
                      </a:pPr>
                      <a:r>
                        <a:rPr lang="en-US" sz="1400" baseline="0" dirty="0">
                          <a:latin typeface="Times New Roman" charset="0"/>
                          <a:ea typeface="Times New Roman" charset="0"/>
                          <a:cs typeface="Times New Roman" charset="0"/>
                        </a:rPr>
                        <a:t>Staff (UC)</a:t>
                      </a:r>
                      <a:endParaRPr lang="en-US" sz="1400" dirty="0">
                        <a:latin typeface="Times New Roman" charset="0"/>
                        <a:ea typeface="Times New Roman" charset="0"/>
                        <a:cs typeface="Times New Roman" charset="0"/>
                      </a:endParaRPr>
                    </a:p>
                  </a:txBody>
                  <a:tcPr/>
                </a:tc>
                <a:tc>
                  <a:txBody>
                    <a:bodyPr/>
                    <a:lstStyle/>
                    <a:p>
                      <a:pPr>
                        <a:lnSpc>
                          <a:spcPts val="1350"/>
                        </a:lnSpc>
                      </a:pPr>
                      <a:r>
                        <a:rPr lang="en-US" sz="1400" dirty="0">
                          <a:latin typeface="Times New Roman" charset="0"/>
                          <a:ea typeface="Times New Roman" charset="0"/>
                          <a:cs typeface="Times New Roman" charset="0"/>
                        </a:rPr>
                        <a:t>Reac. measure.,</a:t>
                      </a:r>
                      <a:r>
                        <a:rPr lang="en-US" sz="1400" baseline="0" dirty="0">
                          <a:latin typeface="Times New Roman" charset="0"/>
                          <a:ea typeface="Times New Roman" charset="0"/>
                          <a:cs typeface="Times New Roman" charset="0"/>
                        </a:rPr>
                        <a:t> comp.</a:t>
                      </a:r>
                      <a:endParaRPr lang="en-US" sz="1400" dirty="0">
                        <a:latin typeface="Times New Roman" charset="0"/>
                        <a:ea typeface="Times New Roman" charset="0"/>
                        <a:cs typeface="Times New Roman" charset="0"/>
                      </a:endParaRPr>
                    </a:p>
                  </a:txBody>
                  <a:tcPr/>
                </a:tc>
                <a:tc>
                  <a:txBody>
                    <a:bodyPr/>
                    <a:lstStyle/>
                    <a:p>
                      <a:pPr>
                        <a:lnSpc>
                          <a:spcPts val="1350"/>
                        </a:lnSpc>
                      </a:pPr>
                      <a:r>
                        <a:rPr lang="en-US" sz="1400" dirty="0">
                          <a:latin typeface="Times New Roman" charset="0"/>
                          <a:ea typeface="Times New Roman" charset="0"/>
                          <a:cs typeface="Times New Roman" charset="0"/>
                        </a:rPr>
                        <a:t>0%</a:t>
                      </a:r>
                    </a:p>
                  </a:txBody>
                  <a:tcPr/>
                </a:tc>
                <a:tc>
                  <a:txBody>
                    <a:bodyPr/>
                    <a:lstStyle/>
                    <a:p>
                      <a:pPr>
                        <a:lnSpc>
                          <a:spcPts val="1350"/>
                        </a:lnSpc>
                      </a:pPr>
                      <a:r>
                        <a:rPr lang="en-US" sz="1400" baseline="0" dirty="0">
                          <a:latin typeface="Times New Roman" charset="0"/>
                          <a:ea typeface="Times New Roman" charset="0"/>
                          <a:cs typeface="Times New Roman" charset="0"/>
                        </a:rPr>
                        <a:t>Isotope Program</a:t>
                      </a:r>
                      <a:endParaRPr lang="en-US" sz="1400" dirty="0">
                        <a:latin typeface="Times New Roman" charset="0"/>
                        <a:ea typeface="Times New Roman" charset="0"/>
                        <a:cs typeface="Times New Roman" charset="0"/>
                      </a:endParaRPr>
                    </a:p>
                  </a:txBody>
                  <a:tcPr/>
                </a:tc>
                <a:extLst>
                  <a:ext uri="{0D108BD9-81ED-4DB2-BD59-A6C34878D82A}">
                    <a16:rowId xmlns:a16="http://schemas.microsoft.com/office/drawing/2014/main" val="10005"/>
                  </a:ext>
                </a:extLst>
              </a:tr>
              <a:tr h="222983">
                <a:tc>
                  <a:txBody>
                    <a:bodyPr/>
                    <a:lstStyle/>
                    <a:p>
                      <a:pPr>
                        <a:lnSpc>
                          <a:spcPts val="1350"/>
                        </a:lnSpc>
                      </a:pPr>
                      <a:r>
                        <a:rPr lang="en-US" sz="1400" baseline="0" dirty="0">
                          <a:latin typeface="Times New Roman" charset="0"/>
                          <a:ea typeface="Times New Roman" charset="0"/>
                          <a:cs typeface="Times New Roman" charset="0"/>
                        </a:rPr>
                        <a:t>J.A. Brown</a:t>
                      </a:r>
                    </a:p>
                  </a:txBody>
                  <a:tcPr/>
                </a:tc>
                <a:tc>
                  <a:txBody>
                    <a:bodyPr/>
                    <a:lstStyle/>
                    <a:p>
                      <a:pPr>
                        <a:lnSpc>
                          <a:spcPts val="1350"/>
                        </a:lnSpc>
                      </a:pPr>
                      <a:r>
                        <a:rPr lang="en-US" sz="1400" dirty="0">
                          <a:latin typeface="Times New Roman" charset="0"/>
                          <a:ea typeface="Times New Roman" charset="0"/>
                          <a:cs typeface="Times New Roman" charset="0"/>
                        </a:rPr>
                        <a:t>Staff (UC)</a:t>
                      </a:r>
                    </a:p>
                  </a:txBody>
                  <a:tcPr/>
                </a:tc>
                <a:tc>
                  <a:txBody>
                    <a:bodyPr/>
                    <a:lstStyle/>
                    <a:p>
                      <a:pPr>
                        <a:lnSpc>
                          <a:spcPts val="1350"/>
                        </a:lnSpc>
                      </a:pPr>
                      <a:r>
                        <a:rPr lang="en-US" sz="1400" baseline="30000" dirty="0">
                          <a:latin typeface="Times New Roman" charset="0"/>
                          <a:ea typeface="Times New Roman" charset="0"/>
                          <a:cs typeface="Times New Roman" charset="0"/>
                        </a:rPr>
                        <a:t>238</a:t>
                      </a:r>
                      <a:r>
                        <a:rPr lang="en-US" sz="1400" dirty="0">
                          <a:latin typeface="Times New Roman" charset="0"/>
                          <a:ea typeface="Times New Roman" charset="0"/>
                          <a:cs typeface="Times New Roman" charset="0"/>
                        </a:rPr>
                        <a:t>U(n,n’</a:t>
                      </a:r>
                      <a:r>
                        <a:rPr lang="en-US" sz="1400" dirty="0">
                          <a:latin typeface="Symbol" pitchFamily="2" charset="2"/>
                          <a:ea typeface="Times New Roman" charset="0"/>
                          <a:cs typeface="Times New Roman" charset="0"/>
                        </a:rPr>
                        <a:t>g</a:t>
                      </a:r>
                      <a:r>
                        <a:rPr lang="en-US" sz="1400" dirty="0">
                          <a:latin typeface="Times New Roman" charset="0"/>
                          <a:ea typeface="Times New Roman" charset="0"/>
                          <a:cs typeface="Times New Roman" charset="0"/>
                        </a:rPr>
                        <a:t>), (n,f) yields</a:t>
                      </a:r>
                    </a:p>
                  </a:txBody>
                  <a:tcPr/>
                </a:tc>
                <a:tc>
                  <a:txBody>
                    <a:bodyPr/>
                    <a:lstStyle/>
                    <a:p>
                      <a:pPr>
                        <a:lnSpc>
                          <a:spcPts val="1350"/>
                        </a:lnSpc>
                      </a:pPr>
                      <a:r>
                        <a:rPr lang="en-US" sz="1400" dirty="0">
                          <a:latin typeface="Times New Roman" charset="0"/>
                          <a:ea typeface="Times New Roman" charset="0"/>
                          <a:cs typeface="Times New Roman" charset="0"/>
                        </a:rPr>
                        <a:t>0%</a:t>
                      </a:r>
                    </a:p>
                  </a:txBody>
                  <a:tcPr/>
                </a:tc>
                <a:tc>
                  <a:txBody>
                    <a:bodyPr/>
                    <a:lstStyle/>
                    <a:p>
                      <a:pPr>
                        <a:lnSpc>
                          <a:spcPts val="1350"/>
                        </a:lnSpc>
                      </a:pPr>
                      <a:r>
                        <a:rPr lang="en-US" sz="1400" dirty="0">
                          <a:latin typeface="Times New Roman" charset="0"/>
                          <a:ea typeface="Times New Roman" charset="0"/>
                          <a:cs typeface="Times New Roman" charset="0"/>
                        </a:rPr>
                        <a:t>DOE-NE/NA-22</a:t>
                      </a:r>
                    </a:p>
                  </a:txBody>
                  <a:tcPr/>
                </a:tc>
                <a:extLst>
                  <a:ext uri="{0D108BD9-81ED-4DB2-BD59-A6C34878D82A}">
                    <a16:rowId xmlns:a16="http://schemas.microsoft.com/office/drawing/2014/main" val="780735412"/>
                  </a:ext>
                </a:extLst>
              </a:tr>
              <a:tr h="222983">
                <a:tc>
                  <a:txBody>
                    <a:bodyPr/>
                    <a:lstStyle/>
                    <a:p>
                      <a:pPr>
                        <a:lnSpc>
                          <a:spcPts val="1350"/>
                        </a:lnSpc>
                      </a:pPr>
                      <a:r>
                        <a:rPr lang="en-US" sz="1400" baseline="0" dirty="0">
                          <a:latin typeface="Times New Roman" charset="0"/>
                          <a:ea typeface="Times New Roman" charset="0"/>
                          <a:cs typeface="Times New Roman" charset="0"/>
                        </a:rPr>
                        <a:t>T. Laplace</a:t>
                      </a:r>
                    </a:p>
                  </a:txBody>
                  <a:tcPr/>
                </a:tc>
                <a:tc>
                  <a:txBody>
                    <a:bodyPr/>
                    <a:lstStyle/>
                    <a:p>
                      <a:pPr>
                        <a:lnSpc>
                          <a:spcPts val="1350"/>
                        </a:lnSpc>
                      </a:pPr>
                      <a:r>
                        <a:rPr lang="en-US" sz="1400" dirty="0">
                          <a:latin typeface="Times New Roman" charset="0"/>
                          <a:ea typeface="Times New Roman" charset="0"/>
                          <a:cs typeface="Times New Roman" charset="0"/>
                        </a:rPr>
                        <a:t>Staff (UC)</a:t>
                      </a:r>
                    </a:p>
                  </a:txBody>
                  <a:tcPr/>
                </a:tc>
                <a:tc>
                  <a:txBody>
                    <a:bodyPr/>
                    <a:lstStyle/>
                    <a:p>
                      <a:pPr>
                        <a:lnSpc>
                          <a:spcPts val="1350"/>
                        </a:lnSpc>
                      </a:pPr>
                      <a:r>
                        <a:rPr lang="en-US" sz="1400" dirty="0">
                          <a:latin typeface="Times New Roman" charset="0"/>
                          <a:ea typeface="Times New Roman" charset="0"/>
                          <a:cs typeface="Times New Roman" charset="0"/>
                        </a:rPr>
                        <a:t>Scintillator R&amp;D/ QC Eval.</a:t>
                      </a:r>
                    </a:p>
                  </a:txBody>
                  <a:tcPr/>
                </a:tc>
                <a:tc>
                  <a:txBody>
                    <a:bodyPr/>
                    <a:lstStyle/>
                    <a:p>
                      <a:pPr>
                        <a:lnSpc>
                          <a:spcPts val="1350"/>
                        </a:lnSpc>
                      </a:pPr>
                      <a:r>
                        <a:rPr lang="en-US" sz="1400" dirty="0">
                          <a:latin typeface="Times New Roman" charset="0"/>
                          <a:ea typeface="Times New Roman" charset="0"/>
                          <a:cs typeface="Times New Roman" charset="0"/>
                        </a:rPr>
                        <a:t>25%</a:t>
                      </a:r>
                    </a:p>
                  </a:txBody>
                  <a:tcPr/>
                </a:tc>
                <a:tc>
                  <a:txBody>
                    <a:bodyPr/>
                    <a:lstStyle/>
                    <a:p>
                      <a:pPr>
                        <a:lnSpc>
                          <a:spcPts val="1350"/>
                        </a:lnSpc>
                      </a:pPr>
                      <a:r>
                        <a:rPr lang="en-US" sz="1400" dirty="0">
                          <a:latin typeface="Times New Roman" charset="0"/>
                          <a:ea typeface="Times New Roman" charset="0"/>
                          <a:cs typeface="Times New Roman" charset="0"/>
                        </a:rPr>
                        <a:t>NA-22</a:t>
                      </a:r>
                    </a:p>
                  </a:txBody>
                  <a:tcPr/>
                </a:tc>
                <a:extLst>
                  <a:ext uri="{0D108BD9-81ED-4DB2-BD59-A6C34878D82A}">
                    <a16:rowId xmlns:a16="http://schemas.microsoft.com/office/drawing/2014/main" val="3470255859"/>
                  </a:ext>
                </a:extLst>
              </a:tr>
              <a:tr h="222983">
                <a:tc>
                  <a:txBody>
                    <a:bodyPr/>
                    <a:lstStyle/>
                    <a:p>
                      <a:pPr>
                        <a:lnSpc>
                          <a:spcPts val="1350"/>
                        </a:lnSpc>
                      </a:pPr>
                      <a:r>
                        <a:rPr lang="en-US" sz="1400" baseline="0" dirty="0">
                          <a:latin typeface="Times New Roman" charset="0"/>
                          <a:ea typeface="Times New Roman" charset="0"/>
                          <a:cs typeface="Times New Roman" charset="0"/>
                        </a:rPr>
                        <a:t>K. Malatji</a:t>
                      </a:r>
                    </a:p>
                  </a:txBody>
                  <a:tcPr/>
                </a:tc>
                <a:tc>
                  <a:txBody>
                    <a:bodyPr/>
                    <a:lstStyle/>
                    <a:p>
                      <a:pPr>
                        <a:lnSpc>
                          <a:spcPts val="1350"/>
                        </a:lnSpc>
                      </a:pPr>
                      <a:r>
                        <a:rPr lang="en-US" sz="1400" dirty="0">
                          <a:latin typeface="Times New Roman" charset="0"/>
                          <a:ea typeface="Times New Roman" charset="0"/>
                          <a:cs typeface="Times New Roman" charset="0"/>
                        </a:rPr>
                        <a:t>PD (UC)</a:t>
                      </a:r>
                    </a:p>
                  </a:txBody>
                  <a:tcPr/>
                </a:tc>
                <a:tc>
                  <a:txBody>
                    <a:bodyPr/>
                    <a:lstStyle/>
                    <a:p>
                      <a:pPr>
                        <a:lnSpc>
                          <a:spcPts val="1350"/>
                        </a:lnSpc>
                      </a:pPr>
                      <a:r>
                        <a:rPr lang="en-US" sz="1400" dirty="0">
                          <a:latin typeface="Times New Roman" charset="0"/>
                          <a:ea typeface="Times New Roman" charset="0"/>
                          <a:cs typeface="Times New Roman" charset="0"/>
                        </a:rPr>
                        <a:t>QC Evaluation</a:t>
                      </a:r>
                    </a:p>
                  </a:txBody>
                  <a:tcPr/>
                </a:tc>
                <a:tc>
                  <a:txBody>
                    <a:bodyPr/>
                    <a:lstStyle/>
                    <a:p>
                      <a:pPr>
                        <a:lnSpc>
                          <a:spcPts val="1350"/>
                        </a:lnSpc>
                      </a:pPr>
                      <a:r>
                        <a:rPr lang="en-US" sz="1400" dirty="0">
                          <a:latin typeface="Times New Roman" charset="0"/>
                          <a:ea typeface="Times New Roman" charset="0"/>
                          <a:cs typeface="Times New Roman" charset="0"/>
                        </a:rPr>
                        <a:t>50%</a:t>
                      </a:r>
                    </a:p>
                  </a:txBody>
                  <a:tcPr/>
                </a:tc>
                <a:tc>
                  <a:txBody>
                    <a:bodyPr/>
                    <a:lstStyle/>
                    <a:p>
                      <a:pPr>
                        <a:lnSpc>
                          <a:spcPts val="1350"/>
                        </a:lnSpc>
                      </a:pPr>
                      <a:r>
                        <a:rPr lang="en-US" sz="1400" dirty="0">
                          <a:latin typeface="Times New Roman" charset="0"/>
                          <a:ea typeface="Times New Roman" charset="0"/>
                          <a:cs typeface="Times New Roman" charset="0"/>
                        </a:rPr>
                        <a:t>LLNL (NA-117)</a:t>
                      </a:r>
                    </a:p>
                  </a:txBody>
                  <a:tcPr/>
                </a:tc>
                <a:extLst>
                  <a:ext uri="{0D108BD9-81ED-4DB2-BD59-A6C34878D82A}">
                    <a16:rowId xmlns:a16="http://schemas.microsoft.com/office/drawing/2014/main" val="757714206"/>
                  </a:ext>
                </a:extLst>
              </a:tr>
              <a:tr h="222983">
                <a:tc>
                  <a:txBody>
                    <a:bodyPr/>
                    <a:lstStyle/>
                    <a:p>
                      <a:pPr>
                        <a:lnSpc>
                          <a:spcPts val="1350"/>
                        </a:lnSpc>
                      </a:pPr>
                      <a:r>
                        <a:rPr lang="en-US" sz="1400" i="1" dirty="0">
                          <a:latin typeface="Times New Roman" charset="0"/>
                          <a:ea typeface="Times New Roman" charset="0"/>
                          <a:cs typeface="Times New Roman" charset="0"/>
                        </a:rPr>
                        <a:t>D. Thatcher</a:t>
                      </a:r>
                    </a:p>
                  </a:txBody>
                  <a:tcPr/>
                </a:tc>
                <a:tc>
                  <a:txBody>
                    <a:bodyPr/>
                    <a:lstStyle/>
                    <a:p>
                      <a:pPr>
                        <a:lnSpc>
                          <a:spcPts val="1350"/>
                        </a:lnSpc>
                      </a:pPr>
                      <a:r>
                        <a:rPr lang="en-US" sz="1400" i="1" dirty="0">
                          <a:latin typeface="Times New Roman" charset="0"/>
                          <a:ea typeface="Times New Roman" charset="0"/>
                          <a:cs typeface="Times New Roman" charset="0"/>
                        </a:rPr>
                        <a:t>GS/Staff</a:t>
                      </a:r>
                    </a:p>
                  </a:txBody>
                  <a:tcPr/>
                </a:tc>
                <a:tc>
                  <a:txBody>
                    <a:bodyPr/>
                    <a:lstStyle/>
                    <a:p>
                      <a:pPr>
                        <a:lnSpc>
                          <a:spcPts val="1350"/>
                        </a:lnSpc>
                      </a:pPr>
                      <a:r>
                        <a:rPr lang="en-US" sz="1400" i="1" dirty="0">
                          <a:latin typeface="Times New Roman" charset="0"/>
                          <a:ea typeface="Times New Roman" charset="0"/>
                          <a:cs typeface="Times New Roman" charset="0"/>
                        </a:rPr>
                        <a:t>Stopping powers</a:t>
                      </a:r>
                    </a:p>
                  </a:txBody>
                  <a:tcPr/>
                </a:tc>
                <a:tc>
                  <a:txBody>
                    <a:bodyPr/>
                    <a:lstStyle/>
                    <a:p>
                      <a:pPr>
                        <a:lnSpc>
                          <a:spcPts val="1350"/>
                        </a:lnSpc>
                      </a:pPr>
                      <a:r>
                        <a:rPr lang="en-US" sz="1400" i="1" dirty="0">
                          <a:latin typeface="Times New Roman" charset="0"/>
                          <a:ea typeface="Times New Roman" charset="0"/>
                          <a:cs typeface="Times New Roman" charset="0"/>
                        </a:rPr>
                        <a:t>0%</a:t>
                      </a:r>
                    </a:p>
                  </a:txBody>
                  <a:tcPr/>
                </a:tc>
                <a:tc>
                  <a:txBody>
                    <a:bodyPr/>
                    <a:lstStyle/>
                    <a:p>
                      <a:pPr>
                        <a:lnSpc>
                          <a:spcPts val="1350"/>
                        </a:lnSpc>
                      </a:pPr>
                      <a:r>
                        <a:rPr lang="en-US" sz="1400" i="1" dirty="0">
                          <a:latin typeface="Times New Roman" charset="0"/>
                          <a:ea typeface="Times New Roman" charset="0"/>
                          <a:cs typeface="Times New Roman" charset="0"/>
                        </a:rPr>
                        <a:t>88-Inch Cyclotron Ops</a:t>
                      </a:r>
                    </a:p>
                  </a:txBody>
                  <a:tcPr/>
                </a:tc>
                <a:extLst>
                  <a:ext uri="{0D108BD9-81ED-4DB2-BD59-A6C34878D82A}">
                    <a16:rowId xmlns:a16="http://schemas.microsoft.com/office/drawing/2014/main" val="10006"/>
                  </a:ext>
                </a:extLst>
              </a:tr>
              <a:tr h="222983">
                <a:tc>
                  <a:txBody>
                    <a:bodyPr/>
                    <a:lstStyle/>
                    <a:p>
                      <a:pPr>
                        <a:lnSpc>
                          <a:spcPts val="1350"/>
                        </a:lnSpc>
                      </a:pPr>
                      <a:r>
                        <a:rPr lang="en-US" sz="1400" i="1" baseline="0" dirty="0">
                          <a:latin typeface="Times New Roman" charset="0"/>
                          <a:ea typeface="Times New Roman" charset="0"/>
                          <a:cs typeface="Times New Roman" charset="0"/>
                        </a:rPr>
                        <a:t>K. Meyers</a:t>
                      </a:r>
                      <a:endParaRPr lang="en-US" sz="1400" i="1" dirty="0">
                        <a:latin typeface="Times New Roman" charset="0"/>
                        <a:ea typeface="Times New Roman" charset="0"/>
                        <a:cs typeface="Times New Roman" charset="0"/>
                      </a:endParaRPr>
                    </a:p>
                  </a:txBody>
                  <a:tcPr/>
                </a:tc>
                <a:tc>
                  <a:txBody>
                    <a:bodyPr/>
                    <a:lstStyle/>
                    <a:p>
                      <a:pPr>
                        <a:lnSpc>
                          <a:spcPts val="1350"/>
                        </a:lnSpc>
                      </a:pPr>
                      <a:r>
                        <a:rPr lang="en-US" sz="1400" i="1" dirty="0">
                          <a:latin typeface="Times New Roman" charset="0"/>
                          <a:ea typeface="Times New Roman" charset="0"/>
                          <a:cs typeface="Times New Roman" charset="0"/>
                        </a:rPr>
                        <a:t>GS</a:t>
                      </a:r>
                    </a:p>
                  </a:txBody>
                  <a:tcPr/>
                </a:tc>
                <a:tc>
                  <a:txBody>
                    <a:bodyPr/>
                    <a:lstStyle/>
                    <a:p>
                      <a:pPr>
                        <a:lnSpc>
                          <a:spcPts val="1350"/>
                        </a:lnSpc>
                      </a:pPr>
                      <a:r>
                        <a:rPr lang="en-US" sz="1400" i="1" dirty="0">
                          <a:latin typeface="Times New Roman" charset="0"/>
                          <a:ea typeface="Times New Roman" charset="0"/>
                          <a:cs typeface="Times New Roman" charset="0"/>
                        </a:rPr>
                        <a:t>Reaction</a:t>
                      </a:r>
                      <a:r>
                        <a:rPr lang="en-US" sz="1400" i="1" baseline="0" dirty="0">
                          <a:latin typeface="Times New Roman" charset="0"/>
                          <a:ea typeface="Times New Roman" charset="0"/>
                          <a:cs typeface="Times New Roman" charset="0"/>
                        </a:rPr>
                        <a:t> eval. (n,n’</a:t>
                      </a:r>
                      <a:r>
                        <a:rPr lang="en-US" sz="1400" i="1" dirty="0">
                          <a:latin typeface="Symbol" charset="2"/>
                          <a:ea typeface="Symbol" charset="2"/>
                          <a:cs typeface="Symbol" charset="2"/>
                        </a:rPr>
                        <a:t>g</a:t>
                      </a:r>
                      <a:r>
                        <a:rPr lang="en-US" sz="1400" i="1" baseline="0" dirty="0">
                          <a:latin typeface="Times New Roman" charset="0"/>
                          <a:ea typeface="Times New Roman" charset="0"/>
                          <a:cs typeface="Times New Roman" charset="0"/>
                        </a:rPr>
                        <a:t>)</a:t>
                      </a:r>
                      <a:endParaRPr lang="en-US" sz="1400" i="1" dirty="0">
                        <a:latin typeface="Times New Roman" charset="0"/>
                        <a:ea typeface="Times New Roman" charset="0"/>
                        <a:cs typeface="Times New Roman" charset="0"/>
                      </a:endParaRPr>
                    </a:p>
                  </a:txBody>
                  <a:tcPr/>
                </a:tc>
                <a:tc>
                  <a:txBody>
                    <a:bodyPr/>
                    <a:lstStyle/>
                    <a:p>
                      <a:pPr>
                        <a:lnSpc>
                          <a:spcPts val="1350"/>
                        </a:lnSpc>
                      </a:pPr>
                      <a:r>
                        <a:rPr lang="en-US" sz="1400" i="1" dirty="0">
                          <a:latin typeface="Times New Roman" charset="0"/>
                          <a:ea typeface="Times New Roman" charset="0"/>
                          <a:cs typeface="Times New Roman" charset="0"/>
                        </a:rPr>
                        <a:t>0% (50% max)</a:t>
                      </a:r>
                    </a:p>
                  </a:txBody>
                  <a:tcPr/>
                </a:tc>
                <a:tc>
                  <a:txBody>
                    <a:bodyPr/>
                    <a:lstStyle/>
                    <a:p>
                      <a:pPr>
                        <a:lnSpc>
                          <a:spcPts val="1350"/>
                        </a:lnSpc>
                      </a:pPr>
                      <a:r>
                        <a:rPr lang="en-US" sz="1400" i="1" dirty="0">
                          <a:latin typeface="Times New Roman" charset="0"/>
                          <a:ea typeface="Times New Roman" charset="0"/>
                          <a:cs typeface="Times New Roman" charset="0"/>
                        </a:rPr>
                        <a:t>SSAA Fellow (50%) (NA-11)</a:t>
                      </a:r>
                    </a:p>
                  </a:txBody>
                  <a:tcPr/>
                </a:tc>
                <a:extLst>
                  <a:ext uri="{0D108BD9-81ED-4DB2-BD59-A6C34878D82A}">
                    <a16:rowId xmlns:a16="http://schemas.microsoft.com/office/drawing/2014/main" val="10007"/>
                  </a:ext>
                </a:extLst>
              </a:tr>
              <a:tr h="222983">
                <a:tc>
                  <a:txBody>
                    <a:bodyPr/>
                    <a:lstStyle/>
                    <a:p>
                      <a:pPr>
                        <a:lnSpc>
                          <a:spcPts val="1350"/>
                        </a:lnSpc>
                      </a:pPr>
                      <a:r>
                        <a:rPr lang="en-US" sz="1400" i="1" baseline="0" dirty="0">
                          <a:latin typeface="Times New Roman" charset="0"/>
                          <a:ea typeface="Times New Roman" charset="0"/>
                          <a:cs typeface="Times New Roman" charset="0"/>
                        </a:rPr>
                        <a:t>S. Tannous</a:t>
                      </a:r>
                      <a:endParaRPr lang="en-US" sz="1400" i="1" dirty="0">
                        <a:latin typeface="Times New Roman" charset="0"/>
                        <a:ea typeface="Times New Roman" charset="0"/>
                        <a:cs typeface="Times New Roman" charset="0"/>
                      </a:endParaRPr>
                    </a:p>
                  </a:txBody>
                  <a:tcPr/>
                </a:tc>
                <a:tc>
                  <a:txBody>
                    <a:bodyPr/>
                    <a:lstStyle/>
                    <a:p>
                      <a:pPr>
                        <a:lnSpc>
                          <a:spcPts val="1350"/>
                        </a:lnSpc>
                      </a:pPr>
                      <a:r>
                        <a:rPr lang="en-US" sz="1400" i="1" dirty="0">
                          <a:latin typeface="Times New Roman" charset="0"/>
                          <a:ea typeface="Times New Roman" charset="0"/>
                          <a:cs typeface="Times New Roman" charset="0"/>
                        </a:rPr>
                        <a:t>GS</a:t>
                      </a:r>
                    </a:p>
                  </a:txBody>
                  <a:tcPr/>
                </a:tc>
                <a:tc>
                  <a:txBody>
                    <a:bodyPr/>
                    <a:lstStyle/>
                    <a:p>
                      <a:pPr>
                        <a:lnSpc>
                          <a:spcPts val="1350"/>
                        </a:lnSpc>
                      </a:pPr>
                      <a:r>
                        <a:rPr lang="en-US" sz="1400" i="1" baseline="30000" dirty="0">
                          <a:latin typeface="Times New Roman" charset="0"/>
                          <a:ea typeface="Times New Roman" charset="0"/>
                          <a:cs typeface="Times New Roman" charset="0"/>
                        </a:rPr>
                        <a:t>238</a:t>
                      </a:r>
                      <a:r>
                        <a:rPr lang="en-US" sz="1400" i="1" baseline="0" dirty="0">
                          <a:latin typeface="Times New Roman" charset="0"/>
                          <a:ea typeface="Times New Roman" charset="0"/>
                          <a:cs typeface="Times New Roman" charset="0"/>
                        </a:rPr>
                        <a:t>U</a:t>
                      </a:r>
                      <a:r>
                        <a:rPr lang="en-US" sz="1400" i="1" dirty="0">
                          <a:latin typeface="Times New Roman" charset="0"/>
                          <a:ea typeface="Times New Roman" charset="0"/>
                          <a:cs typeface="Times New Roman" charset="0"/>
                        </a:rPr>
                        <a:t>(n,xn</a:t>
                      </a:r>
                      <a:r>
                        <a:rPr lang="en-US" sz="1400" i="1" dirty="0">
                          <a:latin typeface="Symbol" pitchFamily="2" charset="2"/>
                          <a:ea typeface="Times New Roman" charset="0"/>
                          <a:cs typeface="Times New Roman" charset="0"/>
                        </a:rPr>
                        <a:t>g</a:t>
                      </a:r>
                      <a:r>
                        <a:rPr lang="en-US" sz="1400" i="1" dirty="0">
                          <a:latin typeface="Times New Roman" charset="0"/>
                          <a:ea typeface="Times New Roman" charset="0"/>
                          <a:cs typeface="Times New Roman" charset="0"/>
                        </a:rPr>
                        <a:t>)</a:t>
                      </a:r>
                    </a:p>
                  </a:txBody>
                  <a:tcPr/>
                </a:tc>
                <a:tc>
                  <a:txBody>
                    <a:bodyPr/>
                    <a:lstStyle/>
                    <a:p>
                      <a:pPr>
                        <a:lnSpc>
                          <a:spcPts val="1350"/>
                        </a:lnSpc>
                      </a:pPr>
                      <a:r>
                        <a:rPr lang="en-US" sz="1400" i="1" dirty="0">
                          <a:latin typeface="Times New Roman" charset="0"/>
                          <a:ea typeface="Times New Roman" charset="0"/>
                          <a:cs typeface="Times New Roman" charset="0"/>
                        </a:rPr>
                        <a:t>0% (50% max)</a:t>
                      </a:r>
                    </a:p>
                  </a:txBody>
                  <a:tcPr/>
                </a:tc>
                <a:tc>
                  <a:txBody>
                    <a:bodyPr/>
                    <a:lstStyle/>
                    <a:p>
                      <a:pPr>
                        <a:lnSpc>
                          <a:spcPts val="1350"/>
                        </a:lnSpc>
                      </a:pPr>
                      <a:r>
                        <a:rPr lang="en-US" sz="1400" i="1" dirty="0">
                          <a:latin typeface="Times New Roman" charset="0"/>
                          <a:ea typeface="Times New Roman" charset="0"/>
                          <a:cs typeface="Times New Roman" charset="0"/>
                        </a:rPr>
                        <a:t>SSAA Fellow (50%) (NA-11)</a:t>
                      </a:r>
                    </a:p>
                  </a:txBody>
                  <a:tcPr/>
                </a:tc>
                <a:extLst>
                  <a:ext uri="{0D108BD9-81ED-4DB2-BD59-A6C34878D82A}">
                    <a16:rowId xmlns:a16="http://schemas.microsoft.com/office/drawing/2014/main" val="10008"/>
                  </a:ext>
                </a:extLst>
              </a:tr>
              <a:tr h="222983">
                <a:tc>
                  <a:txBody>
                    <a:bodyPr/>
                    <a:lstStyle/>
                    <a:p>
                      <a:pPr>
                        <a:lnSpc>
                          <a:spcPts val="1350"/>
                        </a:lnSpc>
                      </a:pPr>
                      <a:r>
                        <a:rPr lang="en-US" sz="1400" i="1" dirty="0">
                          <a:latin typeface="Times New Roman" charset="0"/>
                          <a:ea typeface="Times New Roman" charset="0"/>
                          <a:cs typeface="Times New Roman" charset="0"/>
                        </a:rPr>
                        <a:t>C.J. Henderson</a:t>
                      </a:r>
                    </a:p>
                  </a:txBody>
                  <a:tcPr/>
                </a:tc>
                <a:tc>
                  <a:txBody>
                    <a:bodyPr/>
                    <a:lstStyle/>
                    <a:p>
                      <a:pPr>
                        <a:lnSpc>
                          <a:spcPts val="1350"/>
                        </a:lnSpc>
                      </a:pPr>
                      <a:r>
                        <a:rPr lang="en-US" sz="1400" i="1" dirty="0">
                          <a:latin typeface="Times New Roman" charset="0"/>
                          <a:ea typeface="Times New Roman" charset="0"/>
                          <a:cs typeface="Times New Roman" charset="0"/>
                        </a:rPr>
                        <a:t>GS</a:t>
                      </a:r>
                    </a:p>
                  </a:txBody>
                  <a:tcPr/>
                </a:tc>
                <a:tc>
                  <a:txBody>
                    <a:bodyPr/>
                    <a:lstStyle/>
                    <a:p>
                      <a:pPr>
                        <a:lnSpc>
                          <a:spcPts val="1350"/>
                        </a:lnSpc>
                      </a:pPr>
                      <a:r>
                        <a:rPr lang="en-US" sz="1400" i="1" dirty="0">
                          <a:latin typeface="Times New Roman" charset="0"/>
                          <a:ea typeface="Times New Roman" charset="0"/>
                          <a:cs typeface="Times New Roman" charset="0"/>
                        </a:rPr>
                        <a:t>Baghdad Atlas</a:t>
                      </a:r>
                    </a:p>
                  </a:txBody>
                  <a:tcPr/>
                </a:tc>
                <a:tc>
                  <a:txBody>
                    <a:bodyPr/>
                    <a:lstStyle/>
                    <a:p>
                      <a:pPr>
                        <a:lnSpc>
                          <a:spcPts val="1350"/>
                        </a:lnSpc>
                      </a:pPr>
                      <a:r>
                        <a:rPr lang="en-US" sz="1400" i="1" dirty="0">
                          <a:latin typeface="Times New Roman" charset="0"/>
                          <a:ea typeface="Times New Roman" charset="0"/>
                          <a:cs typeface="Times New Roman" charset="0"/>
                        </a:rPr>
                        <a:t>25% (50% max)</a:t>
                      </a:r>
                    </a:p>
                  </a:txBody>
                  <a:tcPr/>
                </a:tc>
                <a:tc>
                  <a:txBody>
                    <a:bodyPr/>
                    <a:lstStyle/>
                    <a:p>
                      <a:pPr>
                        <a:lnSpc>
                          <a:spcPts val="1350"/>
                        </a:lnSpc>
                      </a:pPr>
                      <a:r>
                        <a:rPr lang="en-US" sz="1400" i="1" dirty="0">
                          <a:latin typeface="Times New Roman" charset="0"/>
                          <a:ea typeface="Times New Roman" charset="0"/>
                          <a:cs typeface="Times New Roman" charset="0"/>
                        </a:rPr>
                        <a:t>UC Fellow (25%)</a:t>
                      </a:r>
                    </a:p>
                  </a:txBody>
                  <a:tcPr/>
                </a:tc>
                <a:extLst>
                  <a:ext uri="{0D108BD9-81ED-4DB2-BD59-A6C34878D82A}">
                    <a16:rowId xmlns:a16="http://schemas.microsoft.com/office/drawing/2014/main" val="10009"/>
                  </a:ext>
                </a:extLst>
              </a:tr>
              <a:tr h="222983">
                <a:tc>
                  <a:txBody>
                    <a:bodyPr/>
                    <a:lstStyle/>
                    <a:p>
                      <a:pPr>
                        <a:lnSpc>
                          <a:spcPts val="1350"/>
                        </a:lnSpc>
                      </a:pPr>
                      <a:r>
                        <a:rPr lang="en-US" sz="1400" i="1" dirty="0">
                          <a:latin typeface="Times New Roman" charset="0"/>
                          <a:ea typeface="Times New Roman" charset="0"/>
                          <a:cs typeface="Times New Roman" charset="0"/>
                        </a:rPr>
                        <a:t>I. Hernandez</a:t>
                      </a:r>
                    </a:p>
                  </a:txBody>
                  <a:tcPr/>
                </a:tc>
                <a:tc>
                  <a:txBody>
                    <a:bodyPr/>
                    <a:lstStyle/>
                    <a:p>
                      <a:pPr>
                        <a:lnSpc>
                          <a:spcPts val="1350"/>
                        </a:lnSpc>
                      </a:pPr>
                      <a:r>
                        <a:rPr lang="en-US" sz="1400" i="1" dirty="0">
                          <a:latin typeface="Times New Roman" charset="0"/>
                          <a:ea typeface="Times New Roman" charset="0"/>
                          <a:cs typeface="Times New Roman" charset="0"/>
                        </a:rPr>
                        <a:t>GS</a:t>
                      </a:r>
                    </a:p>
                  </a:txBody>
                  <a:tcPr/>
                </a:tc>
                <a:tc>
                  <a:txBody>
                    <a:bodyPr/>
                    <a:lstStyle/>
                    <a:p>
                      <a:pPr>
                        <a:lnSpc>
                          <a:spcPts val="1350"/>
                        </a:lnSpc>
                      </a:pPr>
                      <a:r>
                        <a:rPr lang="en-US" sz="1400" i="1" dirty="0">
                          <a:latin typeface="Times New Roman" charset="0"/>
                          <a:ea typeface="Times New Roman" charset="0"/>
                          <a:cs typeface="Times New Roman" charset="0"/>
                        </a:rPr>
                        <a:t>FP decay data</a:t>
                      </a:r>
                    </a:p>
                  </a:txBody>
                  <a:tcPr/>
                </a:tc>
                <a:tc>
                  <a:txBody>
                    <a:bodyPr/>
                    <a:lstStyle/>
                    <a:p>
                      <a:pPr>
                        <a:lnSpc>
                          <a:spcPts val="1350"/>
                        </a:lnSpc>
                      </a:pPr>
                      <a:r>
                        <a:rPr lang="en-US" sz="1400" i="1" dirty="0">
                          <a:latin typeface="Times New Roman" charset="0"/>
                          <a:ea typeface="Times New Roman" charset="0"/>
                          <a:cs typeface="Times New Roman" charset="0"/>
                        </a:rPr>
                        <a:t>0% (50% max)</a:t>
                      </a:r>
                    </a:p>
                  </a:txBody>
                  <a:tcPr/>
                </a:tc>
                <a:tc>
                  <a:txBody>
                    <a:bodyPr/>
                    <a:lstStyle/>
                    <a:p>
                      <a:pPr>
                        <a:lnSpc>
                          <a:spcPts val="1350"/>
                        </a:lnSpc>
                      </a:pPr>
                      <a:r>
                        <a:rPr lang="en-US" sz="1400" i="1" dirty="0">
                          <a:latin typeface="Times New Roman" charset="0"/>
                          <a:ea typeface="Times New Roman" charset="0"/>
                          <a:cs typeface="Times New Roman" charset="0"/>
                        </a:rPr>
                        <a:t>SSGF Fellow</a:t>
                      </a:r>
                    </a:p>
                  </a:txBody>
                  <a:tcPr/>
                </a:tc>
                <a:extLst>
                  <a:ext uri="{0D108BD9-81ED-4DB2-BD59-A6C34878D82A}">
                    <a16:rowId xmlns:a16="http://schemas.microsoft.com/office/drawing/2014/main" val="10010"/>
                  </a:ext>
                </a:extLst>
              </a:tr>
              <a:tr h="222983">
                <a:tc>
                  <a:txBody>
                    <a:bodyPr/>
                    <a:lstStyle/>
                    <a:p>
                      <a:pPr>
                        <a:lnSpc>
                          <a:spcPts val="1350"/>
                        </a:lnSpc>
                      </a:pPr>
                      <a:r>
                        <a:rPr lang="en-US" sz="1400" i="1" dirty="0">
                          <a:latin typeface="Times New Roman" charset="0"/>
                          <a:ea typeface="Times New Roman" charset="0"/>
                          <a:cs typeface="Times New Roman" charset="0"/>
                        </a:rPr>
                        <a:t>A. Lee</a:t>
                      </a:r>
                    </a:p>
                  </a:txBody>
                  <a:tcPr/>
                </a:tc>
                <a:tc>
                  <a:txBody>
                    <a:bodyPr/>
                    <a:lstStyle/>
                    <a:p>
                      <a:pPr>
                        <a:lnSpc>
                          <a:spcPts val="1350"/>
                        </a:lnSpc>
                      </a:pPr>
                      <a:r>
                        <a:rPr lang="en-US" sz="1400" i="1" dirty="0">
                          <a:latin typeface="Times New Roman" charset="0"/>
                          <a:ea typeface="Times New Roman" charset="0"/>
                          <a:cs typeface="Times New Roman" charset="0"/>
                        </a:rPr>
                        <a:t>GS</a:t>
                      </a:r>
                    </a:p>
                  </a:txBody>
                  <a:tcPr/>
                </a:tc>
                <a:tc>
                  <a:txBody>
                    <a:bodyPr/>
                    <a:lstStyle/>
                    <a:p>
                      <a:pPr>
                        <a:lnSpc>
                          <a:spcPts val="1350"/>
                        </a:lnSpc>
                      </a:pPr>
                      <a:r>
                        <a:rPr lang="en-US" sz="1400" i="1" dirty="0">
                          <a:latin typeface="Times New Roman" charset="0"/>
                          <a:ea typeface="Times New Roman" charset="0"/>
                          <a:cs typeface="Times New Roman" charset="0"/>
                        </a:rPr>
                        <a:t>Ag(p,x), Tl(p,x</a:t>
                      </a:r>
                      <a:r>
                        <a:rPr lang="en-US" sz="1400" i="1" dirty="0">
                          <a:latin typeface="Symbol" pitchFamily="2" charset="2"/>
                          <a:ea typeface="Times New Roman" charset="0"/>
                          <a:cs typeface="Times New Roman" charset="0"/>
                        </a:rPr>
                        <a:t>g</a:t>
                      </a:r>
                      <a:r>
                        <a:rPr lang="en-US" sz="1400" i="1" dirty="0">
                          <a:latin typeface="Times New Roman" charset="0"/>
                          <a:ea typeface="Times New Roman" charset="0"/>
                          <a:cs typeface="Times New Roman" charset="0"/>
                        </a:rPr>
                        <a:t>)</a:t>
                      </a:r>
                    </a:p>
                  </a:txBody>
                  <a:tcPr/>
                </a:tc>
                <a:tc>
                  <a:txBody>
                    <a:bodyPr/>
                    <a:lstStyle/>
                    <a:p>
                      <a:pPr>
                        <a:lnSpc>
                          <a:spcPts val="1350"/>
                        </a:lnSpc>
                      </a:pPr>
                      <a:r>
                        <a:rPr lang="en-US" sz="1400" i="1" dirty="0">
                          <a:latin typeface="Times New Roman" charset="0"/>
                          <a:ea typeface="Times New Roman" charset="0"/>
                          <a:cs typeface="Times New Roman" charset="0"/>
                        </a:rPr>
                        <a:t>0% (50% max)</a:t>
                      </a:r>
                    </a:p>
                  </a:txBody>
                  <a:tcPr/>
                </a:tc>
                <a:tc>
                  <a:txBody>
                    <a:bodyPr/>
                    <a:lstStyle/>
                    <a:p>
                      <a:pPr>
                        <a:lnSpc>
                          <a:spcPts val="1350"/>
                        </a:lnSpc>
                      </a:pPr>
                      <a:r>
                        <a:rPr lang="en-US" sz="1400" i="1" dirty="0">
                          <a:latin typeface="Times New Roman" charset="0"/>
                          <a:ea typeface="Times New Roman" charset="0"/>
                          <a:cs typeface="Times New Roman" charset="0"/>
                        </a:rPr>
                        <a:t>Isotope Program, UCB</a:t>
                      </a:r>
                    </a:p>
                  </a:txBody>
                  <a:tcPr/>
                </a:tc>
                <a:extLst>
                  <a:ext uri="{0D108BD9-81ED-4DB2-BD59-A6C34878D82A}">
                    <a16:rowId xmlns:a16="http://schemas.microsoft.com/office/drawing/2014/main" val="10011"/>
                  </a:ext>
                </a:extLst>
              </a:tr>
              <a:tr h="222983">
                <a:tc>
                  <a:txBody>
                    <a:bodyPr/>
                    <a:lstStyle/>
                    <a:p>
                      <a:pPr>
                        <a:lnSpc>
                          <a:spcPts val="1350"/>
                        </a:lnSpc>
                      </a:pPr>
                      <a:r>
                        <a:rPr lang="en-US" sz="1400" i="1" dirty="0">
                          <a:latin typeface="Times New Roman" charset="0"/>
                          <a:ea typeface="Times New Roman" charset="0"/>
                          <a:cs typeface="Times New Roman" charset="0"/>
                        </a:rPr>
                        <a:t>E. Rice</a:t>
                      </a:r>
                    </a:p>
                  </a:txBody>
                  <a:tcPr/>
                </a:tc>
                <a:tc>
                  <a:txBody>
                    <a:bodyPr/>
                    <a:lstStyle/>
                    <a:p>
                      <a:pPr>
                        <a:lnSpc>
                          <a:spcPts val="1350"/>
                        </a:lnSpc>
                      </a:pPr>
                      <a:r>
                        <a:rPr lang="en-US" sz="1400" i="1" dirty="0">
                          <a:latin typeface="Times New Roman" charset="0"/>
                          <a:ea typeface="Times New Roman" charset="0"/>
                          <a:cs typeface="Times New Roman" charset="0"/>
                        </a:rPr>
                        <a:t>GS</a:t>
                      </a:r>
                    </a:p>
                  </a:txBody>
                  <a:tcPr/>
                </a:tc>
                <a:tc>
                  <a:txBody>
                    <a:bodyPr/>
                    <a:lstStyle/>
                    <a:p>
                      <a:pPr>
                        <a:lnSpc>
                          <a:spcPts val="1350"/>
                        </a:lnSpc>
                      </a:pPr>
                      <a:r>
                        <a:rPr lang="en-US" sz="1400" i="1" baseline="30000" dirty="0">
                          <a:latin typeface="Times New Roman" charset="0"/>
                          <a:ea typeface="Times New Roman" charset="0"/>
                          <a:cs typeface="Times New Roman" charset="0"/>
                        </a:rPr>
                        <a:t>70</a:t>
                      </a:r>
                      <a:r>
                        <a:rPr lang="en-US" sz="1400" i="1" dirty="0">
                          <a:latin typeface="Times New Roman" charset="0"/>
                          <a:ea typeface="Times New Roman" charset="0"/>
                          <a:cs typeface="Times New Roman" charset="0"/>
                        </a:rPr>
                        <a:t>Fe, Shape Isomer</a:t>
                      </a:r>
                    </a:p>
                  </a:txBody>
                  <a:tcPr/>
                </a:tc>
                <a:tc>
                  <a:txBody>
                    <a:bodyPr/>
                    <a:lstStyle/>
                    <a:p>
                      <a:pPr>
                        <a:lnSpc>
                          <a:spcPts val="1350"/>
                        </a:lnSpc>
                      </a:pPr>
                      <a:r>
                        <a:rPr lang="en-US" sz="1400" i="1" dirty="0">
                          <a:latin typeface="Times New Roman" charset="0"/>
                          <a:ea typeface="Times New Roman" charset="0"/>
                          <a:cs typeface="Times New Roman" charset="0"/>
                        </a:rPr>
                        <a:t>0% (50% max)</a:t>
                      </a:r>
                    </a:p>
                  </a:txBody>
                  <a:tcPr/>
                </a:tc>
                <a:tc>
                  <a:txBody>
                    <a:bodyPr/>
                    <a:lstStyle/>
                    <a:p>
                      <a:pPr>
                        <a:lnSpc>
                          <a:spcPts val="1350"/>
                        </a:lnSpc>
                      </a:pPr>
                      <a:r>
                        <a:rPr lang="en-US" sz="1400" i="1" dirty="0">
                          <a:latin typeface="Times New Roman" charset="0"/>
                          <a:ea typeface="Times New Roman" charset="0"/>
                          <a:cs typeface="Times New Roman" charset="0"/>
                        </a:rPr>
                        <a:t>LBNL-NSD</a:t>
                      </a:r>
                    </a:p>
                  </a:txBody>
                  <a:tcPr/>
                </a:tc>
                <a:extLst>
                  <a:ext uri="{0D108BD9-81ED-4DB2-BD59-A6C34878D82A}">
                    <a16:rowId xmlns:a16="http://schemas.microsoft.com/office/drawing/2014/main" val="10012"/>
                  </a:ext>
                </a:extLst>
              </a:tr>
            </a:tbl>
          </a:graphicData>
        </a:graphic>
      </p:graphicFrame>
      <p:sp>
        <p:nvSpPr>
          <p:cNvPr id="4" name="TextBox 3"/>
          <p:cNvSpPr txBox="1"/>
          <p:nvPr/>
        </p:nvSpPr>
        <p:spPr>
          <a:xfrm>
            <a:off x="6067436" y="6457890"/>
            <a:ext cx="2755557" cy="400110"/>
          </a:xfrm>
          <a:prstGeom prst="rect">
            <a:avLst/>
          </a:prstGeom>
          <a:noFill/>
          <a:ln>
            <a:solidFill>
              <a:schemeClr val="tx1"/>
            </a:solidFill>
          </a:ln>
        </p:spPr>
        <p:txBody>
          <a:bodyPr wrap="square" rtlCol="0">
            <a:spAutoFit/>
          </a:bodyPr>
          <a:lstStyle/>
          <a:p>
            <a:pPr algn="ctr"/>
            <a:r>
              <a:rPr lang="en-US" sz="2000" i="1" dirty="0">
                <a:solidFill>
                  <a:schemeClr val="bg1"/>
                </a:solidFill>
                <a:latin typeface="Times New Roman" charset="0"/>
                <a:ea typeface="Times New Roman" charset="0"/>
                <a:cs typeface="Times New Roman" charset="0"/>
              </a:rPr>
              <a:t>*USNDP Fraction≈30%</a:t>
            </a:r>
          </a:p>
        </p:txBody>
      </p:sp>
    </p:spTree>
    <p:extLst>
      <p:ext uri="{BB962C8B-B14F-4D97-AF65-F5344CB8AC3E}">
        <p14:creationId xmlns:p14="http://schemas.microsoft.com/office/powerpoint/2010/main" val="78642242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Publications (8+2 accepted) (#7 on hidden)</a:t>
            </a:r>
          </a:p>
        </p:txBody>
      </p:sp>
      <p:sp>
        <p:nvSpPr>
          <p:cNvPr id="5" name="Rectangle 4"/>
          <p:cNvSpPr/>
          <p:nvPr/>
        </p:nvSpPr>
        <p:spPr>
          <a:xfrm>
            <a:off x="0" y="1029106"/>
            <a:ext cx="9144000" cy="5262979"/>
          </a:xfrm>
          <a:prstGeom prst="rect">
            <a:avLst/>
          </a:prstGeom>
        </p:spPr>
        <p:txBody>
          <a:bodyPr wrap="square">
            <a:spAutoFit/>
          </a:bodyPr>
          <a:lstStyle/>
          <a:p>
            <a:pPr marL="342900" lvl="0" indent="-342900">
              <a:buFont typeface="+mj-lt"/>
              <a:buAutoNum type="arabicPeriod"/>
            </a:pPr>
            <a:r>
              <a:rPr lang="en-US" sz="1600" dirty="0">
                <a:latin typeface="Times New Roman" panose="02020603050405020304" pitchFamily="18" charset="0"/>
                <a:cs typeface="Times New Roman" panose="02020603050405020304" pitchFamily="18" charset="0"/>
              </a:rPr>
              <a:t>2025Ch12: F.-Q.Chen, Y.F.Niu, Y.Sun, M.Wiedeking; Origin of the Low-Energy Enhancement of the </a:t>
            </a:r>
            <a:r>
              <a:rPr lang="en-US" sz="1600" dirty="0">
                <a:latin typeface="Symbol" pitchFamily="2" charset="2"/>
                <a:cs typeface="Times New Roman" panose="02020603050405020304" pitchFamily="18" charset="0"/>
              </a:rPr>
              <a:t>g</a:t>
            </a:r>
            <a:r>
              <a:rPr lang="en-US" sz="1600" dirty="0">
                <a:latin typeface="Times New Roman" panose="02020603050405020304" pitchFamily="18" charset="0"/>
                <a:cs typeface="Times New Roman" panose="02020603050405020304" pitchFamily="18" charset="0"/>
              </a:rPr>
              <a:t>-Ray Strength Function; Phys.Rev.Lett. 134, 082502 (2025). </a:t>
            </a:r>
            <a:r>
              <a:rPr lang="en-US" sz="1600" dirty="0">
                <a:latin typeface="Times New Roman" panose="02020603050405020304" pitchFamily="18" charset="0"/>
                <a:cs typeface="Times New Roman" panose="02020603050405020304" pitchFamily="18" charset="0"/>
                <a:hlinkClick r:id="rId2"/>
              </a:rPr>
              <a:t>https://10.1103/PhysRevLett.134.082502</a:t>
            </a:r>
            <a:r>
              <a:rPr lang="en-US" sz="1600" dirty="0">
                <a:latin typeface="Times New Roman" panose="02020603050405020304" pitchFamily="18" charset="0"/>
                <a:cs typeface="Times New Roman" panose="02020603050405020304" pitchFamily="18" charset="0"/>
              </a:rPr>
              <a:t> </a:t>
            </a:r>
          </a:p>
          <a:p>
            <a:pPr marL="342900" lvl="0" indent="-342900">
              <a:buFont typeface="+mj-lt"/>
              <a:buAutoNum type="arabicPeriod"/>
            </a:pPr>
            <a:r>
              <a:rPr lang="en-US" sz="1600" dirty="0">
                <a:latin typeface="Times New Roman" panose="02020603050405020304" pitchFamily="18" charset="0"/>
                <a:cs typeface="Times New Roman" panose="02020603050405020304" pitchFamily="18" charset="0"/>
              </a:rPr>
              <a:t>2025Ja06: R.E.Jacob, S.M.Tannous, L.A.Bernstein, J.Brown, T.Ostermayr, Q.Chen, D.H.G.Schneider, C.B.Schroeder, J.van Tilborg, E.H.Esarey, C.G.R.Geddes; Enhanced Isomer Population via Direct Irradiation of Solid-Density Targets Using a Compact Laser-Plasma Accelerator;   Phys.Rev.Lett. 134, 052504 (2025). </a:t>
            </a:r>
            <a:r>
              <a:rPr lang="en-US" sz="1600" dirty="0">
                <a:latin typeface="Times New Roman" panose="02020603050405020304" pitchFamily="18" charset="0"/>
                <a:cs typeface="Times New Roman" panose="02020603050405020304" pitchFamily="18" charset="0"/>
                <a:hlinkClick r:id="rId3"/>
              </a:rPr>
              <a:t>https://10.1103/PhysRevLett.134.052504</a:t>
            </a:r>
            <a:r>
              <a:rPr lang="en-US" sz="1600" dirty="0">
                <a:latin typeface="Times New Roman" panose="02020603050405020304" pitchFamily="18" charset="0"/>
                <a:cs typeface="Times New Roman" panose="02020603050405020304" pitchFamily="18" charset="0"/>
              </a:rPr>
              <a:t> </a:t>
            </a:r>
          </a:p>
          <a:p>
            <a:pPr marL="342900" lvl="0" indent="-342900">
              <a:buFont typeface="+mj-lt"/>
              <a:buAutoNum type="arabicPeriod"/>
            </a:pPr>
            <a:r>
              <a:rPr lang="en-US" sz="1600" dirty="0">
                <a:latin typeface="Times New Roman" panose="02020603050405020304" pitchFamily="18" charset="0"/>
                <a:cs typeface="Times New Roman" panose="02020603050405020304" pitchFamily="18" charset="0"/>
              </a:rPr>
              <a:t>2025In01: V.W.Ingeberg, S.Siem, M.Wiedeking, et. al., for the ISOLDE Collaboration; Nuclear level density and </a:t>
            </a:r>
            <a:r>
              <a:rPr lang="en-US" sz="1600" dirty="0">
                <a:latin typeface="Symbol" pitchFamily="2" charset="2"/>
                <a:cs typeface="Times New Roman" panose="02020603050405020304" pitchFamily="18" charset="0"/>
              </a:rPr>
              <a:t>g</a:t>
            </a:r>
            <a:r>
              <a:rPr lang="en-US" sz="1600" dirty="0">
                <a:latin typeface="Times New Roman" panose="02020603050405020304" pitchFamily="18" charset="0"/>
                <a:cs typeface="Times New Roman" panose="02020603050405020304" pitchFamily="18" charset="0"/>
              </a:rPr>
              <a:t>-ray strength function of 67Ni and the impact on the i process; Phys.Rev. C 111, 015803 (2025). </a:t>
            </a:r>
            <a:r>
              <a:rPr lang="en-US" sz="1600" dirty="0">
                <a:latin typeface="Times New Roman" panose="02020603050405020304" pitchFamily="18" charset="0"/>
                <a:cs typeface="Times New Roman" panose="02020603050405020304" pitchFamily="18" charset="0"/>
                <a:hlinkClick r:id="rId4"/>
              </a:rPr>
              <a:t>https://10.1103/PhysRevC.111.015803</a:t>
            </a:r>
            <a:r>
              <a:rPr lang="en-US" sz="1600" dirty="0">
                <a:latin typeface="Times New Roman" panose="02020603050405020304" pitchFamily="18" charset="0"/>
                <a:cs typeface="Times New Roman" panose="02020603050405020304" pitchFamily="18" charset="0"/>
              </a:rPr>
              <a:t> </a:t>
            </a:r>
          </a:p>
          <a:p>
            <a:pPr marL="342900" lvl="0" indent="-342900">
              <a:buFont typeface="+mj-lt"/>
              <a:buAutoNum type="arabicPeriod"/>
            </a:pPr>
            <a:r>
              <a:rPr lang="en-US" sz="1600" dirty="0">
                <a:latin typeface="Times New Roman" panose="02020603050405020304" pitchFamily="18" charset="0"/>
                <a:cs typeface="Times New Roman" panose="02020603050405020304" pitchFamily="18" charset="0"/>
              </a:rPr>
              <a:t>2025Kh05: S.B.Kholil, M.Sh.Uddin, M.M.Hasan, A.K.Chakraborty, M.A.Shariff, A.S.Voyles, I.Spahn; Excitation functions of proton-induced nuclear reactions on titanium; Radiochim.Acta 113, 89 (2025). </a:t>
            </a:r>
            <a:r>
              <a:rPr lang="en-US" sz="1600" dirty="0">
                <a:latin typeface="Times New Roman" panose="02020603050405020304" pitchFamily="18" charset="0"/>
                <a:cs typeface="Times New Roman" panose="02020603050405020304" pitchFamily="18" charset="0"/>
                <a:hlinkClick r:id="rId5"/>
              </a:rPr>
              <a:t>https://10.1515/ract-2024-0347</a:t>
            </a:r>
            <a:r>
              <a:rPr lang="en-US" sz="1600" dirty="0">
                <a:latin typeface="Times New Roman" panose="02020603050405020304" pitchFamily="18" charset="0"/>
                <a:cs typeface="Times New Roman" panose="02020603050405020304" pitchFamily="18" charset="0"/>
              </a:rPr>
              <a:t> </a:t>
            </a:r>
          </a:p>
          <a:p>
            <a:pPr marL="342900" lvl="0" indent="-342900">
              <a:buFont typeface="+mj-lt"/>
              <a:buAutoNum type="arabicPeriod"/>
            </a:pPr>
            <a:r>
              <a:rPr lang="en-US" sz="1600" dirty="0">
                <a:latin typeface="Times New Roman" panose="02020603050405020304" pitchFamily="18" charset="0"/>
                <a:cs typeface="Times New Roman" panose="02020603050405020304" pitchFamily="18" charset="0"/>
              </a:rPr>
              <a:t>2024Ud02: M.S.Uddin, S.Sudar, M.S.Basunia, I.Spahn, A.S.Voyles, A.Hermanne, L.A.Bernstein, B.Neumaier, S.M.Qaim; Cross sections for the formation of 84m, gRb, 83Rb, and 82mRb in 86Sr(d, x) reactions up to deuteron energies of 49 MeV: Competition betweena-particle and multinucleon emission processes; Phys.Rev. C 110, 064608 (2024). </a:t>
            </a:r>
            <a:r>
              <a:rPr lang="en-US" sz="1600" dirty="0">
                <a:latin typeface="Times New Roman" panose="02020603050405020304" pitchFamily="18" charset="0"/>
                <a:cs typeface="Times New Roman" panose="02020603050405020304" pitchFamily="18" charset="0"/>
                <a:hlinkClick r:id="rId6"/>
              </a:rPr>
              <a:t>https://10.1103/PhysRevC.110.064608</a:t>
            </a:r>
            <a:r>
              <a:rPr lang="en-US" sz="1600" dirty="0">
                <a:latin typeface="Times New Roman" panose="02020603050405020304" pitchFamily="18" charset="0"/>
                <a:cs typeface="Times New Roman" panose="02020603050405020304" pitchFamily="18" charset="0"/>
              </a:rPr>
              <a:t> </a:t>
            </a:r>
          </a:p>
          <a:p>
            <a:pPr marL="342900" lvl="0" indent="-342900">
              <a:buFont typeface="+mj-lt"/>
              <a:buAutoNum type="arabicPeriod"/>
            </a:pPr>
            <a:r>
              <a:rPr lang="en-US" sz="1600" dirty="0">
                <a:latin typeface="Times New Roman" panose="02020603050405020304" pitchFamily="18" charset="0"/>
                <a:cs typeface="Times New Roman" panose="02020603050405020304" pitchFamily="18" charset="0"/>
              </a:rPr>
              <a:t>Irradiation-induced gas production in REBCO-based magnet materials used for future compact fusion reactors. Chris Reis, Chase Gesteland, Mehdi Balooch, Kooknoh Yoon, Jonathan Lee, Masami Iio, Toru Ogitsu, Makoto Yoshida, Hamilton Parrish, Ella Yarossi, Tengming Shen, Yongqiang Wang, Lee Bernstein, Soren Prestemon and Peter Hosemann.  Journal of Applied Physics. Materials.  J. Appl. Phys. 137, 235101 (2025). </a:t>
            </a:r>
            <a:r>
              <a:rPr lang="en-US" sz="1600" dirty="0">
                <a:latin typeface="Times New Roman" panose="02020603050405020304" pitchFamily="18" charset="0"/>
                <a:cs typeface="Times New Roman" panose="02020603050405020304" pitchFamily="18" charset="0"/>
                <a:hlinkClick r:id="rId7"/>
              </a:rPr>
              <a:t>https://doi.org/10.1063/5.0263824</a:t>
            </a:r>
            <a:endParaRPr lang="en-US" sz="16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AF46730-1D5C-BA0A-A385-C90FDACFA68E}"/>
              </a:ext>
            </a:extLst>
          </p:cNvPr>
          <p:cNvSpPr txBox="1"/>
          <p:nvPr/>
        </p:nvSpPr>
        <p:spPr>
          <a:xfrm>
            <a:off x="5915126" y="5988612"/>
            <a:ext cx="3025508" cy="400110"/>
          </a:xfrm>
          <a:prstGeom prst="rect">
            <a:avLst/>
          </a:prstGeom>
          <a:solidFill>
            <a:srgbClr val="FFFF00"/>
          </a:solidFill>
          <a:ln>
            <a:solidFill>
              <a:schemeClr val="tx1"/>
            </a:solidFill>
          </a:ln>
        </p:spPr>
        <p:txBody>
          <a:bodyPr wrap="none" rtlCol="0">
            <a:spAutoFit/>
          </a:bodyPr>
          <a:lstStyle/>
          <a:p>
            <a:r>
              <a:rPr lang="en-US" sz="2000" i="1" dirty="0">
                <a:latin typeface="Times New Roman" panose="02020603050405020304" pitchFamily="18" charset="0"/>
                <a:cs typeface="Times New Roman" panose="02020603050405020304" pitchFamily="18" charset="0"/>
              </a:rPr>
              <a:t>2 PRL &amp; 1 Nature accepted</a:t>
            </a:r>
          </a:p>
        </p:txBody>
      </p:sp>
    </p:spTree>
    <p:extLst>
      <p:ext uri="{BB962C8B-B14F-4D97-AF65-F5344CB8AC3E}">
        <p14:creationId xmlns:p14="http://schemas.microsoft.com/office/powerpoint/2010/main" val="761625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28697-F453-0580-F88A-EB6B19AD724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46F4CF7-1546-E43C-CE48-3C7C4E5FE5C5}"/>
              </a:ext>
            </a:extLst>
          </p:cNvPr>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Structure Compilation/Evaluation Overview (M.S. Basunia)</a:t>
            </a:r>
          </a:p>
        </p:txBody>
      </p:sp>
      <p:sp>
        <p:nvSpPr>
          <p:cNvPr id="5" name="Rectangle 4">
            <a:extLst>
              <a:ext uri="{FF2B5EF4-FFF2-40B4-BE49-F238E27FC236}">
                <a16:creationId xmlns:a16="http://schemas.microsoft.com/office/drawing/2014/main" id="{E986CB8F-91AB-7B81-8141-FA51CFF5C8B7}"/>
              </a:ext>
            </a:extLst>
          </p:cNvPr>
          <p:cNvSpPr/>
          <p:nvPr/>
        </p:nvSpPr>
        <p:spPr>
          <a:xfrm>
            <a:off x="124691" y="1125693"/>
            <a:ext cx="8894618" cy="4401205"/>
          </a:xfrm>
          <a:prstGeom prst="rect">
            <a:avLst/>
          </a:prstGeom>
        </p:spPr>
        <p:txBody>
          <a:bodyPr wrap="square">
            <a:spAutoFit/>
          </a:bodyPr>
          <a:lstStyle/>
          <a:p>
            <a:pPr marL="285750" indent="-285750">
              <a:buFont typeface="Arial" charset="0"/>
              <a:buChar char="•"/>
            </a:pPr>
            <a:r>
              <a:rPr lang="en-US" sz="2800" dirty="0">
                <a:latin typeface="Times New Roman" charset="0"/>
                <a:ea typeface="Times New Roman" charset="0"/>
                <a:cs typeface="Times New Roman" charset="0"/>
              </a:rPr>
              <a:t>Nuclides/Mass chain (Basunia): total 37 nuclides</a:t>
            </a:r>
          </a:p>
          <a:p>
            <a:pPr marL="7429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 = 25 (9 nuclides) –Published NDS 205, 1 (2025)</a:t>
            </a:r>
            <a:endParaRPr lang="en-US" sz="3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 = 81 (15 nuclides) – Published NDS 199, 368 (2025)</a:t>
            </a:r>
            <a:endParaRPr lang="en-US" sz="3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 = 166 (18 nuclides) – Submitted</a:t>
            </a:r>
            <a:endParaRPr lang="en-US" sz="3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 = 169 (16 nuclides) – Reviewer Comments Received</a:t>
            </a:r>
          </a:p>
          <a:p>
            <a:pPr marL="7429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Reviewed one mass chain</a:t>
            </a:r>
            <a:endParaRPr lang="en-US" sz="3600" dirty="0">
              <a:latin typeface="Times New Roman" panose="02020603050405020304" pitchFamily="18" charset="0"/>
              <a:cs typeface="Times New Roman" panose="02020603050405020304" pitchFamily="18" charset="0"/>
            </a:endParaRPr>
          </a:p>
          <a:p>
            <a:pPr marL="285750" indent="-285750">
              <a:buFont typeface="Arial" charset="0"/>
              <a:buChar char="•"/>
            </a:pPr>
            <a:r>
              <a:rPr lang="en-US" sz="2800" dirty="0">
                <a:latin typeface="Times New Roman" charset="0"/>
                <a:ea typeface="Times New Roman" charset="0"/>
                <a:cs typeface="Times New Roman" charset="0"/>
              </a:rPr>
              <a:t>Archived Articles</a:t>
            </a:r>
          </a:p>
          <a:p>
            <a:pPr marL="742950" lvl="1" indent="-285750">
              <a:buFont typeface="Arial" charset="0"/>
              <a:buChar char="•"/>
            </a:pPr>
            <a:r>
              <a:rPr lang="en-US" sz="2800" dirty="0">
                <a:latin typeface="Times New Roman" charset="0"/>
                <a:ea typeface="Times New Roman" charset="0"/>
                <a:cs typeface="Times New Roman" charset="0"/>
              </a:rPr>
              <a:t>722 articles scanned (by UCB Undergraduate students Kevin Truong and Nick Alvarez) and sent to upload at the X4pdf repository (621 uploaded).</a:t>
            </a:r>
          </a:p>
        </p:txBody>
      </p:sp>
      <p:pic>
        <p:nvPicPr>
          <p:cNvPr id="2050" name="Picture 2">
            <a:extLst>
              <a:ext uri="{FF2B5EF4-FFF2-40B4-BE49-F238E27FC236}">
                <a16:creationId xmlns:a16="http://schemas.microsoft.com/office/drawing/2014/main" id="{F9618CAD-0F3C-F807-0790-1B7E1373C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141" y="5119141"/>
            <a:ext cx="1738859" cy="173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29748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0" y="0"/>
            <a:ext cx="9144000" cy="955343"/>
          </a:xfrm>
          <a:prstGeom prst="rect">
            <a:avLst/>
          </a:prstGeom>
          <a:solidFill>
            <a:srgbClr val="1F497D"/>
          </a:solidFill>
          <a:ln w="0">
            <a:noFill/>
          </a:ln>
        </p:spPr>
        <p:txBody>
          <a:bodyPr vert="horz" lIns="0" tIns="0" rIns="0" bIns="0" rtlCol="0" anchor="ctr">
            <a:noAutofit/>
          </a:bodyPr>
          <a:lstStyle/>
          <a:p>
            <a:pPr algn="ctr">
              <a:buNone/>
            </a:pPr>
            <a:r>
              <a:rPr lang="en-US" sz="2800" spc="-1" dirty="0">
                <a:latin typeface="Times New Roman" panose="02020603050405020304" pitchFamily="18" charset="0"/>
                <a:cs typeface="Times New Roman" panose="02020603050405020304" pitchFamily="18" charset="0"/>
              </a:rPr>
              <a:t>PyGammaRAD (A.M. Hurst)</a:t>
            </a:r>
            <a:r>
              <a:rPr lang="en-US" sz="2800" b="0" spc="-1" dirty="0">
                <a:latin typeface="Times New Roman" panose="02020603050405020304" pitchFamily="18" charset="0"/>
                <a:cs typeface="Times New Roman" panose="02020603050405020304" pitchFamily="18" charset="0"/>
              </a:rPr>
              <a:t>: </a:t>
            </a:r>
            <a:br>
              <a:rPr lang="en-US" sz="2800" b="0" spc="-1" dirty="0">
                <a:latin typeface="Times New Roman" panose="02020603050405020304" pitchFamily="18" charset="0"/>
                <a:cs typeface="Times New Roman" panose="02020603050405020304" pitchFamily="18" charset="0"/>
              </a:rPr>
            </a:br>
            <a:r>
              <a:rPr lang="en-US" sz="2800" b="0" spc="-1" dirty="0">
                <a:latin typeface="Times New Roman" panose="02020603050405020304" pitchFamily="18" charset="0"/>
                <a:cs typeface="Times New Roman" panose="02020603050405020304" pitchFamily="18" charset="0"/>
              </a:rPr>
              <a:t>Python project for Gamma-Ray Angular Distributions</a:t>
            </a:r>
          </a:p>
        </p:txBody>
      </p:sp>
      <p:pic>
        <p:nvPicPr>
          <p:cNvPr id="42" name="Picture 41"/>
          <p:cNvPicPr/>
          <p:nvPr/>
        </p:nvPicPr>
        <p:blipFill>
          <a:blip r:embed="rId2"/>
          <a:stretch/>
        </p:blipFill>
        <p:spPr>
          <a:xfrm>
            <a:off x="310392" y="2004425"/>
            <a:ext cx="4001232" cy="2464482"/>
          </a:xfrm>
          <a:prstGeom prst="rect">
            <a:avLst/>
          </a:prstGeom>
          <a:ln w="0">
            <a:noFill/>
          </a:ln>
        </p:spPr>
      </p:pic>
      <p:pic>
        <p:nvPicPr>
          <p:cNvPr id="43" name="Picture 42"/>
          <p:cNvPicPr/>
          <p:nvPr/>
        </p:nvPicPr>
        <p:blipFill>
          <a:blip r:embed="rId3"/>
          <a:stretch/>
        </p:blipFill>
        <p:spPr>
          <a:xfrm>
            <a:off x="4669522" y="1603403"/>
            <a:ext cx="3857876" cy="2159156"/>
          </a:xfrm>
          <a:prstGeom prst="rect">
            <a:avLst/>
          </a:prstGeom>
          <a:ln w="0">
            <a:noFill/>
          </a:ln>
        </p:spPr>
      </p:pic>
      <p:sp>
        <p:nvSpPr>
          <p:cNvPr id="44" name="TextBox 43"/>
          <p:cNvSpPr txBox="1"/>
          <p:nvPr/>
        </p:nvSpPr>
        <p:spPr>
          <a:xfrm>
            <a:off x="4777099" y="1145753"/>
            <a:ext cx="3674692" cy="273976"/>
          </a:xfrm>
          <a:prstGeom prst="rect">
            <a:avLst/>
          </a:prstGeom>
          <a:noFill/>
          <a:ln w="0">
            <a:noFill/>
          </a:ln>
        </p:spPr>
        <p:txBody>
          <a:bodyPr lIns="81638" tIns="40819" rIns="81638" bIns="40819" anchor="t">
            <a:noAutofit/>
          </a:bodyPr>
          <a:lstStyle/>
          <a:p>
            <a:pPr algn="ctr"/>
            <a:r>
              <a:rPr lang="en-US" sz="2000" b="1" u="sng" spc="-1" dirty="0">
                <a:latin typeface="Times New Roman" panose="02020603050405020304" pitchFamily="18" charset="0"/>
                <a:cs typeface="Times New Roman" panose="02020603050405020304" pitchFamily="18" charset="0"/>
              </a:rPr>
              <a:t>Vector-coupling calculator</a:t>
            </a:r>
          </a:p>
        </p:txBody>
      </p:sp>
      <p:sp>
        <p:nvSpPr>
          <p:cNvPr id="45" name="TextBox 44"/>
          <p:cNvSpPr txBox="1"/>
          <p:nvPr/>
        </p:nvSpPr>
        <p:spPr>
          <a:xfrm>
            <a:off x="316195" y="1145753"/>
            <a:ext cx="3931066" cy="261894"/>
          </a:xfrm>
          <a:prstGeom prst="rect">
            <a:avLst/>
          </a:prstGeom>
          <a:noFill/>
          <a:ln w="0">
            <a:noFill/>
          </a:ln>
        </p:spPr>
        <p:txBody>
          <a:bodyPr lIns="81638" tIns="40819" rIns="81638" bIns="40819" anchor="t">
            <a:noAutofit/>
          </a:bodyPr>
          <a:lstStyle/>
          <a:p>
            <a:pPr algn="ctr"/>
            <a:r>
              <a:rPr lang="en-US" sz="2000" b="1" u="sng" spc="-1" dirty="0">
                <a:latin typeface="Times New Roman" panose="02020603050405020304" pitchFamily="18" charset="0"/>
                <a:cs typeface="Times New Roman" panose="02020603050405020304" pitchFamily="18" charset="0"/>
              </a:rPr>
              <a:t>Angular-distribution coefficient and tensor calculator</a:t>
            </a:r>
          </a:p>
        </p:txBody>
      </p:sp>
      <p:sp>
        <p:nvSpPr>
          <p:cNvPr id="47" name="TextBox 46"/>
          <p:cNvSpPr txBox="1"/>
          <p:nvPr/>
        </p:nvSpPr>
        <p:spPr>
          <a:xfrm>
            <a:off x="4392118" y="3706094"/>
            <a:ext cx="4521145" cy="2002085"/>
          </a:xfrm>
          <a:prstGeom prst="rect">
            <a:avLst/>
          </a:prstGeom>
          <a:noFill/>
          <a:ln w="0">
            <a:noFill/>
          </a:ln>
        </p:spPr>
        <p:txBody>
          <a:bodyPr lIns="81638" tIns="40819" rIns="81638" bIns="40819" anchor="t">
            <a:noAutofit/>
          </a:bodyPr>
          <a:lstStyle/>
          <a:p>
            <a:pPr marL="195934" indent="-195934">
              <a:buClr>
                <a:srgbClr val="000000"/>
              </a:buClr>
              <a:buSzPct val="45000"/>
              <a:buFont typeface="Wingdings" charset="2"/>
              <a:buChar char=""/>
            </a:pPr>
            <a:r>
              <a:rPr lang="en-US" sz="1600" spc="-1" dirty="0">
                <a:latin typeface="Times New Roman" panose="02020603050405020304" pitchFamily="18" charset="0"/>
                <a:cs typeface="Times New Roman" panose="02020603050405020304" pitchFamily="18" charset="0"/>
              </a:rPr>
              <a:t>Open-source, available on GitHub and PyPI.</a:t>
            </a:r>
          </a:p>
          <a:p>
            <a:pPr marL="195934" indent="-195934">
              <a:buClr>
                <a:srgbClr val="000000"/>
              </a:buClr>
              <a:buSzPct val="45000"/>
              <a:buFont typeface="Wingdings" charset="2"/>
              <a:buChar char=""/>
            </a:pPr>
            <a:r>
              <a:rPr lang="en-US" sz="1600" spc="-1" dirty="0">
                <a:latin typeface="Times New Roman" panose="02020603050405020304" pitchFamily="18" charset="0"/>
                <a:cs typeface="Times New Roman" panose="02020603050405020304" pitchFamily="18" charset="0"/>
              </a:rPr>
              <a:t>Reference article in preparation</a:t>
            </a:r>
          </a:p>
          <a:p>
            <a:pPr marL="195934" indent="-195934">
              <a:buClr>
                <a:srgbClr val="000000"/>
              </a:buClr>
              <a:buSzPct val="45000"/>
              <a:buFont typeface="Wingdings" charset="2"/>
              <a:buChar char=""/>
            </a:pPr>
            <a:r>
              <a:rPr lang="en-US" sz="1600" spc="-1" dirty="0">
                <a:latin typeface="Times New Roman" panose="02020603050405020304" pitchFamily="18" charset="0"/>
                <a:cs typeface="Times New Roman" panose="02020603050405020304" pitchFamily="18" charset="0"/>
              </a:rPr>
              <a:t>Calculate coefficients and couplings for any arbitrary </a:t>
            </a:r>
            <a:r>
              <a:rPr lang="en-US" sz="1600" i="1" spc="-1" dirty="0">
                <a:latin typeface="Times New Roman" panose="02020603050405020304" pitchFamily="18" charset="0"/>
                <a:cs typeface="Times New Roman" panose="02020603050405020304" pitchFamily="18" charset="0"/>
              </a:rPr>
              <a:t>J</a:t>
            </a:r>
            <a:r>
              <a:rPr lang="en-US" sz="1600" spc="-1" dirty="0">
                <a:latin typeface="Times New Roman" panose="02020603050405020304" pitchFamily="18" charset="0"/>
                <a:cs typeface="Times New Roman" panose="02020603050405020304" pitchFamily="18" charset="0"/>
              </a:rPr>
              <a:t>, </a:t>
            </a:r>
            <a:r>
              <a:rPr lang="en-US" sz="1600" i="1" spc="-1" dirty="0">
                <a:latin typeface="Times New Roman" panose="02020603050405020304" pitchFamily="18" charset="0"/>
                <a:cs typeface="Times New Roman" panose="02020603050405020304" pitchFamily="18" charset="0"/>
              </a:rPr>
              <a:t>L</a:t>
            </a:r>
            <a:r>
              <a:rPr lang="en-US" sz="1600" spc="-1" dirty="0">
                <a:latin typeface="Times New Roman" panose="02020603050405020304" pitchFamily="18" charset="0"/>
                <a:cs typeface="Times New Roman" panose="02020603050405020304" pitchFamily="18" charset="0"/>
              </a:rPr>
              <a:t>, </a:t>
            </a:r>
            <a:r>
              <a:rPr lang="en-US" sz="1600" i="1" spc="-1" dirty="0">
                <a:latin typeface="Times New Roman" panose="02020603050405020304" pitchFamily="18" charset="0"/>
                <a:cs typeface="Times New Roman" panose="02020603050405020304" pitchFamily="18" charset="0"/>
              </a:rPr>
              <a:t>m</a:t>
            </a:r>
            <a:r>
              <a:rPr lang="en-US" sz="1600" spc="-1" dirty="0">
                <a:latin typeface="Times New Roman" panose="02020603050405020304" pitchFamily="18" charset="0"/>
                <a:cs typeface="Times New Roman" panose="02020603050405020304" pitchFamily="18" charset="0"/>
              </a:rPr>
              <a:t> value.</a:t>
            </a:r>
          </a:p>
          <a:p>
            <a:pPr marL="195934" indent="-195934">
              <a:buClr>
                <a:srgbClr val="000000"/>
              </a:buClr>
              <a:buSzPct val="45000"/>
              <a:buFont typeface="Wingdings" charset="2"/>
              <a:buChar char=""/>
            </a:pPr>
            <a:r>
              <a:rPr lang="en-US" sz="1600" spc="-1" dirty="0">
                <a:latin typeface="Times New Roman" panose="02020603050405020304" pitchFamily="18" charset="0"/>
                <a:cs typeface="Times New Roman" panose="02020603050405020304" pitchFamily="18" charset="0"/>
              </a:rPr>
              <a:t>Generate tabulated data in machine-readable CSV and JSON formats.</a:t>
            </a:r>
          </a:p>
          <a:p>
            <a:pPr marL="195934" indent="-195934">
              <a:buClr>
                <a:srgbClr val="000000"/>
              </a:buClr>
              <a:buSzPct val="45000"/>
              <a:buFont typeface="Wingdings" charset="2"/>
              <a:buChar char=""/>
            </a:pPr>
            <a:r>
              <a:rPr lang="en-US" sz="1600" spc="-1" dirty="0">
                <a:latin typeface="Times New Roman" panose="02020603050405020304" pitchFamily="18" charset="0"/>
                <a:cs typeface="Times New Roman" panose="02020603050405020304" pitchFamily="18" charset="0"/>
              </a:rPr>
              <a:t>Contextual data suitable for                                ML applications.</a:t>
            </a:r>
          </a:p>
          <a:p>
            <a:pPr marL="195934" indent="-195934">
              <a:buClr>
                <a:srgbClr val="000000"/>
              </a:buClr>
              <a:buSzPct val="45000"/>
              <a:buFont typeface="Wingdings" charset="2"/>
              <a:buChar char=""/>
            </a:pPr>
            <a:r>
              <a:rPr lang="en-US" sz="1600" spc="-1" dirty="0">
                <a:latin typeface="Times New Roman" panose="02020603050405020304" pitchFamily="18" charset="0"/>
                <a:cs typeface="Times New Roman" panose="02020603050405020304" pitchFamily="18" charset="0"/>
              </a:rPr>
              <a:t>Modular program allows for             straightforward integration                                 into larger codebases.</a:t>
            </a:r>
          </a:p>
        </p:txBody>
      </p:sp>
      <p:sp>
        <p:nvSpPr>
          <p:cNvPr id="2" name="TextBox 1">
            <a:extLst>
              <a:ext uri="{FF2B5EF4-FFF2-40B4-BE49-F238E27FC236}">
                <a16:creationId xmlns:a16="http://schemas.microsoft.com/office/drawing/2014/main" id="{0D8E4989-4275-9C46-0F25-723BCEAEF74C}"/>
              </a:ext>
            </a:extLst>
          </p:cNvPr>
          <p:cNvSpPr txBox="1"/>
          <p:nvPr/>
        </p:nvSpPr>
        <p:spPr>
          <a:xfrm>
            <a:off x="299103" y="4597637"/>
            <a:ext cx="3965249" cy="1292662"/>
          </a:xfrm>
          <a:prstGeom prst="rect">
            <a:avLst/>
          </a:prstGeom>
          <a:noFill/>
        </p:spPr>
        <p:txBody>
          <a:bodyPr wrap="square" rtlCol="0">
            <a:spAutoFit/>
          </a:bodyPr>
          <a:lstStyle/>
          <a:p>
            <a:pPr marL="458788" indent="-450850"/>
            <a:r>
              <a:rPr lang="en-US" sz="1100" dirty="0">
                <a:latin typeface="Times New Roman" panose="02020603050405020304" pitchFamily="18" charset="0"/>
                <a:cs typeface="Times New Roman" panose="02020603050405020304" pitchFamily="18" charset="0"/>
              </a:rPr>
              <a:t>[1]	</a:t>
            </a:r>
            <a:r>
              <a:rPr lang="en-US" sz="1100" i="1" dirty="0">
                <a:latin typeface="Times New Roman" panose="02020603050405020304" pitchFamily="18" charset="0"/>
                <a:cs typeface="Times New Roman" panose="02020603050405020304" pitchFamily="18" charset="0"/>
              </a:rPr>
              <a:t>T. Yamazaki, Tables of Coefficients for Angular Distribution of Gamma Rays from Aligned Nuclei, Nucl.</a:t>
            </a:r>
            <a:r>
              <a:rPr lang="en-US" sz="1100" dirty="0">
                <a:latin typeface="Times New Roman" panose="02020603050405020304" pitchFamily="18" charset="0"/>
                <a:cs typeface="Times New Roman" panose="02020603050405020304" pitchFamily="18" charset="0"/>
              </a:rPr>
              <a:t> </a:t>
            </a:r>
            <a:r>
              <a:rPr lang="en-US" sz="1100" i="1" dirty="0">
                <a:latin typeface="Times New Roman" panose="02020603050405020304" pitchFamily="18" charset="0"/>
                <a:cs typeface="Times New Roman" panose="02020603050405020304" pitchFamily="18" charset="0"/>
              </a:rPr>
              <a:t>Data, Sect. A, Vol. 3, Num. 1 (1967).</a:t>
            </a:r>
          </a:p>
          <a:p>
            <a:pPr marL="458788" indent="-450850"/>
            <a:r>
              <a:rPr lang="en-US" sz="1100" dirty="0">
                <a:latin typeface="Times New Roman" panose="02020603050405020304" pitchFamily="18" charset="0"/>
                <a:cs typeface="Times New Roman" panose="02020603050405020304" pitchFamily="18" charset="0"/>
              </a:rPr>
              <a:t>[2]	</a:t>
            </a:r>
            <a:r>
              <a:rPr lang="en-US" sz="1100" i="1" dirty="0">
                <a:latin typeface="Times New Roman" panose="02020603050405020304" pitchFamily="18" charset="0"/>
                <a:cs typeface="Times New Roman" panose="02020603050405020304" pitchFamily="18" charset="0"/>
              </a:rPr>
              <a:t>H.J. Rose, D.M. Brink, Angular Distributions of Gamma Rays in Terms of Phase-Defined Reduced Matrix Elements, Rev. Mod. Phys., Vol. 39, Num. 2, p. 306 (1967).</a:t>
            </a:r>
            <a:endParaRPr lang="en-US" sz="1100" dirty="0">
              <a:latin typeface="Times New Roman" panose="02020603050405020304" pitchFamily="18" charset="0"/>
              <a:cs typeface="Times New Roman" panose="02020603050405020304" pitchFamily="18" charset="0"/>
            </a:endParaRPr>
          </a:p>
          <a:p>
            <a:pPr marL="458788" indent="-450850"/>
            <a:endParaRPr lang="en-US" sz="12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8B2EDA3F-06A3-FFC9-388F-6C0164ED4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7587" y="5201587"/>
            <a:ext cx="1656413" cy="1656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6"/>
          <p:cNvSpPr txBox="1">
            <a:spLocks noGrp="1"/>
          </p:cNvSpPr>
          <p:nvPr>
            <p:ph type="title"/>
          </p:nvPr>
        </p:nvSpPr>
        <p:spPr>
          <a:xfrm>
            <a:off x="0" y="0"/>
            <a:ext cx="9144000" cy="1114097"/>
          </a:xfrm>
          <a:prstGeom prst="rect">
            <a:avLst/>
          </a:prstGeom>
          <a:solidFill>
            <a:srgbClr val="1F497D"/>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ct val="100000"/>
              <a:buFont typeface="Arial"/>
              <a:buNone/>
            </a:pPr>
            <a:r>
              <a:rPr lang="en-US" sz="3200" dirty="0">
                <a:solidFill>
                  <a:schemeClr val="bg1"/>
                </a:solidFill>
                <a:latin typeface="Times New Roman" panose="02020603050405020304" pitchFamily="18" charset="0"/>
                <a:ea typeface="Arial"/>
                <a:cs typeface="Times New Roman" panose="02020603050405020304" pitchFamily="18" charset="0"/>
                <a:sym typeface="Arial"/>
              </a:rPr>
              <a:t>Photon Strength Function and Nuclear Level Density databases (M. Wiedeking)</a:t>
            </a:r>
            <a:endParaRPr sz="3200" dirty="0">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90" name="Google Shape;90;p6"/>
          <p:cNvSpPr txBox="1"/>
          <p:nvPr/>
        </p:nvSpPr>
        <p:spPr>
          <a:xfrm>
            <a:off x="106532" y="1071979"/>
            <a:ext cx="8868792" cy="5401438"/>
          </a:xfrm>
          <a:prstGeom prst="rect">
            <a:avLst/>
          </a:prstGeom>
          <a:noFill/>
          <a:ln>
            <a:noFill/>
          </a:ln>
        </p:spPr>
        <p:txBody>
          <a:bodyPr spcFirstLastPara="1" wrap="square" lIns="91425" tIns="45700" rIns="91425" bIns="45700" anchor="t" anchorCtr="0">
            <a:spAutoFit/>
          </a:bodyPr>
          <a:lstStyle/>
          <a:p>
            <a:pPr marL="0" marR="0" lvl="0" indent="0" algn="l" rtl="0">
              <a:spcBef>
                <a:spcPts val="600"/>
              </a:spcBef>
              <a:spcAft>
                <a:spcPts val="0"/>
              </a:spcAft>
              <a:buNone/>
            </a:pPr>
            <a:r>
              <a:rPr lang="en-US" sz="2000" b="1" dirty="0">
                <a:solidFill>
                  <a:schemeClr val="dk1"/>
                </a:solidFill>
                <a:latin typeface="Times New Roman" panose="02020603050405020304" pitchFamily="18" charset="0"/>
                <a:ea typeface="Calibri"/>
                <a:cs typeface="Times New Roman" panose="02020603050405020304" pitchFamily="18" charset="0"/>
                <a:sym typeface="Calibri"/>
              </a:rPr>
              <a:t>Photon Strength Function (PSF) database:</a:t>
            </a:r>
            <a:r>
              <a:rPr lang="en-US" sz="2000" dirty="0">
                <a:solidFill>
                  <a:schemeClr val="dk1"/>
                </a:solidFill>
                <a:latin typeface="Times New Roman" panose="02020603050405020304" pitchFamily="18" charset="0"/>
                <a:ea typeface="Calibri"/>
                <a:cs typeface="Times New Roman" panose="02020603050405020304" pitchFamily="18" charset="0"/>
                <a:sym typeface="Calibri"/>
              </a:rPr>
              <a:t> </a:t>
            </a:r>
            <a:endParaRPr sz="2000" dirty="0">
              <a:solidFill>
                <a:schemeClr val="dk1"/>
              </a:solidFill>
              <a:latin typeface="Times New Roman" panose="02020603050405020304" pitchFamily="18" charset="0"/>
              <a:ea typeface="Calibri"/>
              <a:cs typeface="Times New Roman" panose="02020603050405020304" pitchFamily="18" charset="0"/>
              <a:sym typeface="Calibri"/>
            </a:endParaRPr>
          </a:p>
          <a:p>
            <a:pPr marL="342900" marR="0" lvl="0" indent="-342900" algn="l" rtl="0">
              <a:spcBef>
                <a:spcPts val="600"/>
              </a:spcBef>
              <a:spcAft>
                <a:spcPts val="0"/>
              </a:spcAft>
              <a:buClr>
                <a:schemeClr val="dk1"/>
              </a:buClr>
              <a:buSzPts val="2000"/>
              <a:buFont typeface="Arial" panose="020B0604020202020204" pitchFamily="34" charset="0"/>
              <a:buChar char="•"/>
            </a:pPr>
            <a:r>
              <a:rPr lang="en-US" sz="2000" dirty="0">
                <a:solidFill>
                  <a:schemeClr val="tx1"/>
                </a:solidFill>
                <a:latin typeface="Times New Roman" panose="02020603050405020304" pitchFamily="18" charset="0"/>
                <a:ea typeface="Calibri"/>
                <a:cs typeface="Times New Roman" panose="02020603050405020304" pitchFamily="18" charset="0"/>
                <a:sym typeface="Calibri"/>
              </a:rPr>
              <a:t>Annual update of database scheduled for end of 2025 (added 53 new assessed data files including 13 new nuclei. </a:t>
            </a:r>
          </a:p>
          <a:p>
            <a:pPr marL="342900" marR="0" lvl="0" indent="-342900" algn="l" rtl="0">
              <a:spcBef>
                <a:spcPts val="600"/>
              </a:spcBef>
              <a:spcAft>
                <a:spcPts val="0"/>
              </a:spcAft>
              <a:buClr>
                <a:schemeClr val="dk1"/>
              </a:buClr>
              <a:buSzPts val="2000"/>
              <a:buFont typeface="Arial" panose="020B0604020202020204" pitchFamily="34" charset="0"/>
              <a:buChar char="•"/>
            </a:pPr>
            <a:r>
              <a:rPr lang="en-US" sz="2000" dirty="0">
                <a:solidFill>
                  <a:schemeClr val="tx1"/>
                </a:solidFill>
                <a:latin typeface="Times New Roman" panose="02020603050405020304" pitchFamily="18" charset="0"/>
                <a:ea typeface="Calibri"/>
                <a:cs typeface="Times New Roman" panose="02020603050405020304" pitchFamily="18" charset="0"/>
                <a:sym typeface="Calibri"/>
              </a:rPr>
              <a:t>Assignment of quality indicator for Oslo method data (highest number of data below S</a:t>
            </a:r>
            <a:r>
              <a:rPr lang="en-US" sz="2000" baseline="-25000" dirty="0">
                <a:solidFill>
                  <a:schemeClr val="tx1"/>
                </a:solidFill>
                <a:latin typeface="Times New Roman" panose="02020603050405020304" pitchFamily="18" charset="0"/>
                <a:ea typeface="Calibri"/>
                <a:cs typeface="Times New Roman" panose="02020603050405020304" pitchFamily="18" charset="0"/>
                <a:sym typeface="Calibri"/>
              </a:rPr>
              <a:t>n</a:t>
            </a:r>
            <a:r>
              <a:rPr lang="en-US" sz="2000" dirty="0">
                <a:solidFill>
                  <a:schemeClr val="tx1"/>
                </a:solidFill>
                <a:latin typeface="Times New Roman" panose="02020603050405020304" pitchFamily="18" charset="0"/>
                <a:ea typeface="Calibri"/>
                <a:cs typeface="Times New Roman" panose="02020603050405020304" pitchFamily="18" charset="0"/>
                <a:sym typeface="Calibri"/>
              </a:rPr>
              <a:t>)</a:t>
            </a:r>
            <a:endParaRPr lang="en-US" sz="2000" baseline="-25000" dirty="0">
              <a:solidFill>
                <a:schemeClr val="tx1"/>
              </a:solidFill>
              <a:latin typeface="Times New Roman" panose="02020603050405020304" pitchFamily="18" charset="0"/>
              <a:ea typeface="Calibri"/>
              <a:cs typeface="Times New Roman" panose="02020603050405020304" pitchFamily="18" charset="0"/>
              <a:sym typeface="Calibri"/>
            </a:endParaRPr>
          </a:p>
          <a:p>
            <a:pPr marL="342900" marR="0" lvl="0" indent="-342900" algn="l" rtl="0">
              <a:spcBef>
                <a:spcPts val="600"/>
              </a:spcBef>
              <a:spcAft>
                <a:spcPts val="0"/>
              </a:spcAft>
              <a:buClr>
                <a:schemeClr val="dk1"/>
              </a:buClr>
              <a:buSzPts val="2000"/>
              <a:buFont typeface="Arial" panose="020B0604020202020204" pitchFamily="34" charset="0"/>
              <a:buChar char="•"/>
            </a:pPr>
            <a:r>
              <a:rPr lang="en-US" sz="2000" dirty="0">
                <a:solidFill>
                  <a:schemeClr val="tx1"/>
                </a:solidFill>
                <a:latin typeface="Times New Roman" panose="02020603050405020304" pitchFamily="18" charset="0"/>
                <a:ea typeface="Calibri"/>
                <a:cs typeface="Times New Roman" panose="02020603050405020304" pitchFamily="18" charset="0"/>
                <a:sym typeface="Calibri"/>
              </a:rPr>
              <a:t>Outlier analysis to identify issues with data and/or recommended models that needs to be investigated.</a:t>
            </a:r>
          </a:p>
          <a:p>
            <a:pPr marL="0" marR="0" lvl="0" indent="0" algn="l" rtl="0">
              <a:spcBef>
                <a:spcPts val="600"/>
              </a:spcBef>
              <a:spcAft>
                <a:spcPts val="0"/>
              </a:spcAft>
              <a:buNone/>
            </a:pPr>
            <a:r>
              <a:rPr lang="en-US" sz="2000" b="1" dirty="0">
                <a:solidFill>
                  <a:schemeClr val="tx1"/>
                </a:solidFill>
                <a:latin typeface="Times New Roman" panose="02020603050405020304" pitchFamily="18" charset="0"/>
                <a:ea typeface="Calibri"/>
                <a:cs typeface="Times New Roman" panose="02020603050405020304" pitchFamily="18" charset="0"/>
                <a:sym typeface="Calibri"/>
              </a:rPr>
              <a:t>Nuclear Level Density (NLD) database:</a:t>
            </a:r>
            <a:r>
              <a:rPr lang="en-US" sz="2000" dirty="0">
                <a:solidFill>
                  <a:schemeClr val="tx1"/>
                </a:solidFill>
                <a:latin typeface="Times New Roman" panose="02020603050405020304" pitchFamily="18" charset="0"/>
                <a:ea typeface="Calibri"/>
                <a:cs typeface="Times New Roman" panose="02020603050405020304" pitchFamily="18" charset="0"/>
                <a:sym typeface="Calibri"/>
              </a:rPr>
              <a:t> </a:t>
            </a:r>
            <a:endParaRPr sz="2000" dirty="0">
              <a:solidFill>
                <a:schemeClr val="tx1"/>
              </a:solidFill>
              <a:latin typeface="Times New Roman" panose="02020603050405020304" pitchFamily="18" charset="0"/>
              <a:ea typeface="Calibri"/>
              <a:cs typeface="Times New Roman" panose="02020603050405020304" pitchFamily="18" charset="0"/>
              <a:sym typeface="Calibri"/>
            </a:endParaRPr>
          </a:p>
          <a:p>
            <a:pPr marL="342900" marR="0" lvl="0" indent="-342900" algn="l" rtl="0">
              <a:spcBef>
                <a:spcPts val="600"/>
              </a:spcBef>
              <a:spcAft>
                <a:spcPts val="0"/>
              </a:spcAft>
              <a:buClr>
                <a:schemeClr val="dk1"/>
              </a:buClr>
              <a:buSzPts val="2000"/>
              <a:buFont typeface="Arial" panose="020B0604020202020204" pitchFamily="34" charset="0"/>
              <a:buChar char="•"/>
            </a:pPr>
            <a:r>
              <a:rPr lang="en-US" sz="2000" dirty="0">
                <a:solidFill>
                  <a:schemeClr val="tx1"/>
                </a:solidFill>
                <a:latin typeface="Times New Roman" panose="02020603050405020304" pitchFamily="18" charset="0"/>
                <a:ea typeface="Calibri"/>
                <a:cs typeface="Times New Roman" panose="02020603050405020304" pitchFamily="18" charset="0"/>
                <a:sym typeface="Calibri"/>
              </a:rPr>
              <a:t>NLD CRP started in 2025 with anticipated database dissemination in 2028</a:t>
            </a:r>
          </a:p>
          <a:p>
            <a:pPr marL="342900" marR="0" lvl="0" indent="-342900" algn="l" rtl="0">
              <a:spcBef>
                <a:spcPts val="600"/>
              </a:spcBef>
              <a:spcAft>
                <a:spcPts val="0"/>
              </a:spcAft>
              <a:buClr>
                <a:schemeClr val="dk1"/>
              </a:buClr>
              <a:buSzPts val="2000"/>
              <a:buFont typeface="Arial" panose="020B0604020202020204" pitchFamily="34" charset="0"/>
              <a:buChar char="•"/>
            </a:pPr>
            <a:r>
              <a:rPr lang="en-US" sz="2000" dirty="0">
                <a:solidFill>
                  <a:schemeClr val="tx1"/>
                </a:solidFill>
                <a:latin typeface="Times New Roman" panose="02020603050405020304" pitchFamily="18" charset="0"/>
                <a:ea typeface="Calibri"/>
                <a:cs typeface="Times New Roman" panose="02020603050405020304" pitchFamily="18" charset="0"/>
                <a:sym typeface="Calibri"/>
              </a:rPr>
              <a:t>LBNL/UCB responsible for 10 action items including compilation and assessment of NLD data. Comparison of model to experimental NLD, among others.</a:t>
            </a:r>
          </a:p>
          <a:p>
            <a:pPr marR="0" lvl="0" algn="l" rtl="0">
              <a:spcBef>
                <a:spcPts val="600"/>
              </a:spcBef>
              <a:spcAft>
                <a:spcPts val="0"/>
              </a:spcAft>
              <a:buClr>
                <a:schemeClr val="dk1"/>
              </a:buClr>
              <a:buSzPts val="2000"/>
            </a:pPr>
            <a:r>
              <a:rPr lang="en-US" sz="2000" b="1" dirty="0">
                <a:solidFill>
                  <a:schemeClr val="tx1"/>
                </a:solidFill>
                <a:latin typeface="Times New Roman" panose="02020603050405020304" pitchFamily="18" charset="0"/>
                <a:ea typeface="Calibri"/>
                <a:cs typeface="Times New Roman" panose="02020603050405020304" pitchFamily="18" charset="0"/>
                <a:sym typeface="Calibri"/>
              </a:rPr>
              <a:t>USNDP Traineeship:</a:t>
            </a:r>
          </a:p>
          <a:p>
            <a:pPr marL="342900" marR="0" lvl="0" indent="-342900" algn="l" rtl="0">
              <a:spcBef>
                <a:spcPts val="600"/>
              </a:spcBef>
              <a:spcAft>
                <a:spcPts val="0"/>
              </a:spcAft>
              <a:buClr>
                <a:schemeClr val="dk1"/>
              </a:buClr>
              <a:buSzPts val="2000"/>
              <a:buFont typeface="Arial" panose="020B0604020202020204" pitchFamily="34" charset="0"/>
              <a:buChar char="•"/>
            </a:pPr>
            <a:r>
              <a:rPr lang="en-US" sz="2000" dirty="0">
                <a:solidFill>
                  <a:schemeClr val="tx1"/>
                </a:solidFill>
                <a:latin typeface="Times New Roman" panose="02020603050405020304" pitchFamily="18" charset="0"/>
                <a:ea typeface="Calibri"/>
                <a:cs typeface="Times New Roman" panose="02020603050405020304" pitchFamily="18" charset="0"/>
                <a:sym typeface="Calibri"/>
              </a:rPr>
              <a:t>4-year funded evaluator traineeship for quasi-continuum                                    data. Thibault Laplace and Kgashane Malatji.</a:t>
            </a:r>
          </a:p>
        </p:txBody>
      </p:sp>
      <p:pic>
        <p:nvPicPr>
          <p:cNvPr id="3074" name="Picture 2">
            <a:extLst>
              <a:ext uri="{FF2B5EF4-FFF2-40B4-BE49-F238E27FC236}">
                <a16:creationId xmlns:a16="http://schemas.microsoft.com/office/drawing/2014/main" id="{81546AC8-8904-B02A-95EC-283D64F0E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039" y="5112914"/>
            <a:ext cx="1854961" cy="17450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7172">
            <a:extLst>
              <a:ext uri="{FF2B5EF4-FFF2-40B4-BE49-F238E27FC236}">
                <a16:creationId xmlns:a16="http://schemas.microsoft.com/office/drawing/2014/main" id="{D8AC05ED-C850-049F-8CC6-1E0BE6B797B0}"/>
              </a:ext>
            </a:extLst>
          </p:cNvPr>
          <p:cNvPicPr>
            <a:picLocks noChangeAspect="1"/>
          </p:cNvPicPr>
          <p:nvPr/>
        </p:nvPicPr>
        <p:blipFill>
          <a:blip r:embed="rId2"/>
          <a:srcRect l="3815" t="54599" r="57645" b="20025"/>
          <a:stretch>
            <a:fillRect/>
          </a:stretch>
        </p:blipFill>
        <p:spPr>
          <a:xfrm>
            <a:off x="409902" y="4109546"/>
            <a:ext cx="4372304" cy="2224506"/>
          </a:xfrm>
          <a:prstGeom prst="rect">
            <a:avLst/>
          </a:prstGeom>
        </p:spPr>
      </p:pic>
      <p:sp>
        <p:nvSpPr>
          <p:cNvPr id="4" name="Slide Number Placeholder 3">
            <a:extLst>
              <a:ext uri="{FF2B5EF4-FFF2-40B4-BE49-F238E27FC236}">
                <a16:creationId xmlns:a16="http://schemas.microsoft.com/office/drawing/2014/main" id="{3DA0C0A0-3240-6732-F502-2566EDDEAE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dirty="0"/>
          </a:p>
        </p:txBody>
      </p:sp>
      <p:sp>
        <p:nvSpPr>
          <p:cNvPr id="13" name="object 11">
            <a:extLst>
              <a:ext uri="{FF2B5EF4-FFF2-40B4-BE49-F238E27FC236}">
                <a16:creationId xmlns:a16="http://schemas.microsoft.com/office/drawing/2014/main" id="{C8EB8FD7-8D3E-A50C-3D5B-B09657FB16A7}"/>
              </a:ext>
            </a:extLst>
          </p:cNvPr>
          <p:cNvSpPr txBox="1"/>
          <p:nvPr/>
        </p:nvSpPr>
        <p:spPr>
          <a:xfrm>
            <a:off x="5686651" y="4105690"/>
            <a:ext cx="75565" cy="132080"/>
          </a:xfrm>
          <a:prstGeom prst="rect">
            <a:avLst/>
          </a:prstGeom>
        </p:spPr>
        <p:txBody>
          <a:bodyPr vert="horz" wrap="square" lIns="0" tIns="12700" rIns="0" bIns="0" rtlCol="0">
            <a:spAutoFit/>
          </a:bodyPr>
          <a:lstStyle/>
          <a:p>
            <a:pPr marL="12700">
              <a:lnSpc>
                <a:spcPct val="100000"/>
              </a:lnSpc>
              <a:spcBef>
                <a:spcPts val="100"/>
              </a:spcBef>
            </a:pPr>
            <a:r>
              <a:rPr sz="700" spc="-50" dirty="0">
                <a:latin typeface="Times New Roman"/>
                <a:cs typeface="Times New Roman"/>
              </a:rPr>
              <a:t>+</a:t>
            </a:r>
            <a:endParaRPr sz="700" dirty="0">
              <a:latin typeface="Times New Roman"/>
              <a:cs typeface="Times New Roman"/>
            </a:endParaRPr>
          </a:p>
        </p:txBody>
      </p:sp>
      <p:sp>
        <p:nvSpPr>
          <p:cNvPr id="14" name="object 12">
            <a:extLst>
              <a:ext uri="{FF2B5EF4-FFF2-40B4-BE49-F238E27FC236}">
                <a16:creationId xmlns:a16="http://schemas.microsoft.com/office/drawing/2014/main" id="{D89F865F-B644-BDF3-F9DC-647BF83948E3}"/>
              </a:ext>
            </a:extLst>
          </p:cNvPr>
          <p:cNvSpPr txBox="1"/>
          <p:nvPr/>
        </p:nvSpPr>
        <p:spPr>
          <a:xfrm>
            <a:off x="5615532" y="4282475"/>
            <a:ext cx="55244" cy="132080"/>
          </a:xfrm>
          <a:prstGeom prst="rect">
            <a:avLst/>
          </a:prstGeom>
        </p:spPr>
        <p:txBody>
          <a:bodyPr vert="horz" wrap="square" lIns="0" tIns="12700" rIns="0" bIns="0" rtlCol="0">
            <a:spAutoFit/>
          </a:bodyPr>
          <a:lstStyle/>
          <a:p>
            <a:pPr marL="12700">
              <a:lnSpc>
                <a:spcPct val="100000"/>
              </a:lnSpc>
              <a:spcBef>
                <a:spcPts val="100"/>
              </a:spcBef>
            </a:pPr>
            <a:r>
              <a:rPr sz="700" spc="-50" dirty="0">
                <a:latin typeface="Times New Roman"/>
                <a:cs typeface="Times New Roman"/>
              </a:rPr>
              <a:t>-</a:t>
            </a:r>
            <a:endParaRPr sz="700" dirty="0">
              <a:latin typeface="Times New Roman"/>
              <a:cs typeface="Times New Roman"/>
            </a:endParaRPr>
          </a:p>
        </p:txBody>
      </p:sp>
      <p:sp>
        <p:nvSpPr>
          <p:cNvPr id="15" name="object 13">
            <a:extLst>
              <a:ext uri="{FF2B5EF4-FFF2-40B4-BE49-F238E27FC236}">
                <a16:creationId xmlns:a16="http://schemas.microsoft.com/office/drawing/2014/main" id="{BF880E0D-C948-C420-91C3-F3693F73498E}"/>
              </a:ext>
            </a:extLst>
          </p:cNvPr>
          <p:cNvSpPr txBox="1"/>
          <p:nvPr/>
        </p:nvSpPr>
        <p:spPr>
          <a:xfrm>
            <a:off x="5615532" y="4450114"/>
            <a:ext cx="55244" cy="132080"/>
          </a:xfrm>
          <a:prstGeom prst="rect">
            <a:avLst/>
          </a:prstGeom>
        </p:spPr>
        <p:txBody>
          <a:bodyPr vert="horz" wrap="square" lIns="0" tIns="12700" rIns="0" bIns="0" rtlCol="0">
            <a:spAutoFit/>
          </a:bodyPr>
          <a:lstStyle/>
          <a:p>
            <a:pPr marL="12700">
              <a:lnSpc>
                <a:spcPct val="100000"/>
              </a:lnSpc>
              <a:spcBef>
                <a:spcPts val="100"/>
              </a:spcBef>
            </a:pPr>
            <a:r>
              <a:rPr sz="700" spc="-50" dirty="0">
                <a:latin typeface="Times New Roman"/>
                <a:cs typeface="Times New Roman"/>
              </a:rPr>
              <a:t>-</a:t>
            </a:r>
            <a:endParaRPr sz="700" dirty="0">
              <a:latin typeface="Times New Roman"/>
              <a:cs typeface="Times New Roman"/>
            </a:endParaRPr>
          </a:p>
        </p:txBody>
      </p:sp>
      <p:sp>
        <p:nvSpPr>
          <p:cNvPr id="16" name="object 14">
            <a:extLst>
              <a:ext uri="{FF2B5EF4-FFF2-40B4-BE49-F238E27FC236}">
                <a16:creationId xmlns:a16="http://schemas.microsoft.com/office/drawing/2014/main" id="{4FBE2160-10BF-6901-DAC9-CD7929CB5F71}"/>
              </a:ext>
            </a:extLst>
          </p:cNvPr>
          <p:cNvSpPr txBox="1"/>
          <p:nvPr/>
        </p:nvSpPr>
        <p:spPr>
          <a:xfrm>
            <a:off x="5128956" y="3793428"/>
            <a:ext cx="2224215" cy="1736373"/>
          </a:xfrm>
          <a:prstGeom prst="rect">
            <a:avLst/>
          </a:prstGeom>
        </p:spPr>
        <p:txBody>
          <a:bodyPr vert="horz" wrap="square" lIns="0" tIns="12700" rIns="0" bIns="0" rtlCol="0">
            <a:spAutoFit/>
          </a:bodyPr>
          <a:lstStyle/>
          <a:p>
            <a:r>
              <a:rPr lang="en-US" sz="1400" dirty="0">
                <a:latin typeface="Times New Roman" panose="02020603050405020304" pitchFamily="18" charset="0"/>
                <a:cs typeface="Times New Roman" panose="02020603050405020304" pitchFamily="18" charset="0"/>
              </a:rPr>
              <a:t>• 203 ß</a:t>
            </a:r>
            <a:r>
              <a:rPr lang="en-US" sz="1400" baseline="300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-p emitters</a:t>
            </a:r>
          </a:p>
          <a:p>
            <a:r>
              <a:rPr lang="en-US" sz="1400" dirty="0">
                <a:latin typeface="Times New Roman" panose="02020603050405020304" pitchFamily="18" charset="0"/>
                <a:cs typeface="Times New Roman" panose="02020603050405020304" pitchFamily="18" charset="0"/>
              </a:rPr>
              <a:t>• 15 ß</a:t>
            </a:r>
            <a:r>
              <a:rPr lang="en-US" sz="1400" baseline="300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-2p emitters</a:t>
            </a:r>
          </a:p>
          <a:p>
            <a:r>
              <a:rPr lang="en-US" sz="1400" dirty="0">
                <a:latin typeface="Times New Roman" panose="02020603050405020304" pitchFamily="18" charset="0"/>
                <a:cs typeface="Times New Roman" panose="02020603050405020304" pitchFamily="18" charset="0"/>
              </a:rPr>
              <a:t>• 5 ß</a:t>
            </a:r>
            <a:r>
              <a:rPr lang="en-US" sz="1400" baseline="300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-3p emitters</a:t>
            </a:r>
          </a:p>
          <a:p>
            <a:r>
              <a:rPr lang="en-US" sz="1400" dirty="0">
                <a:latin typeface="Times New Roman" panose="02020603050405020304" pitchFamily="18" charset="0"/>
                <a:cs typeface="Times New Roman" panose="02020603050405020304" pitchFamily="18" charset="0"/>
              </a:rPr>
              <a:t>• 23 ß</a:t>
            </a:r>
            <a:r>
              <a:rPr lang="en-US" sz="1400" baseline="300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a:t>
            </a:r>
            <a:r>
              <a:rPr lang="en-US" sz="1400" dirty="0">
                <a:latin typeface="Symbol" pitchFamily="2" charset="2"/>
                <a:cs typeface="Times New Roman" panose="02020603050405020304" pitchFamily="18" charset="0"/>
              </a:rPr>
              <a:t>a</a:t>
            </a:r>
            <a:r>
              <a:rPr lang="en-US" sz="1400" dirty="0">
                <a:latin typeface="Times New Roman" panose="02020603050405020304" pitchFamily="18" charset="0"/>
                <a:cs typeface="Times New Roman" panose="02020603050405020304" pitchFamily="18" charset="0"/>
              </a:rPr>
              <a:t> emitters</a:t>
            </a:r>
          </a:p>
          <a:p>
            <a:r>
              <a:rPr lang="en-US" sz="1400" dirty="0">
                <a:latin typeface="Times New Roman" panose="02020603050405020304" pitchFamily="18" charset="0"/>
                <a:cs typeface="Times New Roman" panose="02020603050405020304" pitchFamily="18" charset="0"/>
              </a:rPr>
              <a:t>• 31 ß</a:t>
            </a:r>
            <a:r>
              <a:rPr lang="en-US" sz="1400" baseline="300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-fission emitters</a:t>
            </a:r>
          </a:p>
          <a:p>
            <a:r>
              <a:rPr lang="en-US" sz="1400" dirty="0">
                <a:latin typeface="Times New Roman" panose="02020603050405020304" pitchFamily="18" charset="0"/>
                <a:cs typeface="Times New Roman" panose="02020603050405020304" pitchFamily="18" charset="0"/>
              </a:rPr>
              <a:t>• 2 ß</a:t>
            </a:r>
            <a:r>
              <a:rPr lang="en-US" sz="1400" baseline="300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a:t>
            </a:r>
            <a:r>
              <a:rPr lang="en-US" sz="1400" dirty="0">
                <a:latin typeface="Symbol" pitchFamily="2" charset="2"/>
                <a:cs typeface="Times New Roman" panose="02020603050405020304" pitchFamily="18" charset="0"/>
              </a:rPr>
              <a:t>a</a:t>
            </a:r>
            <a:r>
              <a:rPr lang="en-US" sz="1400" dirty="0">
                <a:latin typeface="Times New Roman" panose="02020603050405020304" pitchFamily="18" charset="0"/>
                <a:cs typeface="Times New Roman" panose="02020603050405020304" pitchFamily="18" charset="0"/>
              </a:rPr>
              <a:t> emitters</a:t>
            </a:r>
          </a:p>
          <a:p>
            <a:r>
              <a:rPr lang="en-US" sz="1400" dirty="0"/>
              <a:t>• </a:t>
            </a:r>
            <a:r>
              <a:rPr lang="en-US" sz="1400" dirty="0">
                <a:latin typeface="Times New Roman" panose="02020603050405020304" pitchFamily="18" charset="0"/>
                <a:cs typeface="Times New Roman" panose="02020603050405020304" pitchFamily="18" charset="0"/>
              </a:rPr>
              <a:t>2 ß</a:t>
            </a:r>
            <a:r>
              <a:rPr lang="en-US" sz="1400" baseline="300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-fission emitter</a:t>
            </a:r>
          </a:p>
          <a:p>
            <a:r>
              <a:rPr lang="en-US" sz="1400" dirty="0"/>
              <a:t>2 </a:t>
            </a:r>
            <a:r>
              <a:rPr lang="en-US" sz="1400" dirty="0">
                <a:latin typeface="Symbol" pitchFamily="2" charset="2"/>
              </a:rPr>
              <a:t>b</a:t>
            </a:r>
            <a:r>
              <a:rPr lang="en-US" sz="1400" baseline="30000" dirty="0">
                <a:latin typeface="Symbol" pitchFamily="2" charset="2"/>
              </a:rPr>
              <a:t>+</a:t>
            </a:r>
            <a:r>
              <a:rPr lang="en-US" sz="1400" dirty="0">
                <a:latin typeface="Symbol" pitchFamily="2" charset="2"/>
              </a:rPr>
              <a:t>-a</a:t>
            </a:r>
            <a:r>
              <a:rPr lang="en-US" sz="1400" dirty="0"/>
              <a:t>p/</a:t>
            </a:r>
            <a:r>
              <a:rPr lang="en-US" sz="1400" dirty="0">
                <a:latin typeface="Symbol" pitchFamily="2" charset="2"/>
              </a:rPr>
              <a:t>b</a:t>
            </a:r>
            <a:r>
              <a:rPr lang="en-US" sz="1400" baseline="30000" dirty="0">
                <a:latin typeface="Symbol" pitchFamily="2" charset="2"/>
              </a:rPr>
              <a:t>+</a:t>
            </a:r>
            <a:r>
              <a:rPr lang="en-US" sz="1400" dirty="0">
                <a:latin typeface="Symbol" pitchFamily="2" charset="2"/>
              </a:rPr>
              <a:t>-</a:t>
            </a:r>
            <a:r>
              <a:rPr lang="en-US" sz="1400" dirty="0">
                <a:latin typeface="Times New Roman" panose="02020603050405020304" pitchFamily="18" charset="0"/>
                <a:cs typeface="Times New Roman" panose="02020603050405020304" pitchFamily="18" charset="0"/>
              </a:rPr>
              <a:t>p</a:t>
            </a:r>
            <a:r>
              <a:rPr lang="en-US" sz="1400" dirty="0">
                <a:latin typeface="Symbol" pitchFamily="2" charset="2"/>
              </a:rPr>
              <a:t>a </a:t>
            </a:r>
            <a:r>
              <a:rPr lang="en-US" sz="1400" dirty="0">
                <a:latin typeface="Times New Roman" panose="02020603050405020304" pitchFamily="18" charset="0"/>
                <a:cs typeface="Times New Roman" panose="02020603050405020304" pitchFamily="18" charset="0"/>
              </a:rPr>
              <a:t>emitters</a:t>
            </a:r>
          </a:p>
        </p:txBody>
      </p:sp>
      <p:sp>
        <p:nvSpPr>
          <p:cNvPr id="18" name="object 16">
            <a:extLst>
              <a:ext uri="{FF2B5EF4-FFF2-40B4-BE49-F238E27FC236}">
                <a16:creationId xmlns:a16="http://schemas.microsoft.com/office/drawing/2014/main" id="{E702AF21-30F0-F9FA-F45C-C96B7B6A2FD2}"/>
              </a:ext>
            </a:extLst>
          </p:cNvPr>
          <p:cNvSpPr txBox="1"/>
          <p:nvPr/>
        </p:nvSpPr>
        <p:spPr>
          <a:xfrm>
            <a:off x="6113372" y="5489483"/>
            <a:ext cx="379730" cy="132080"/>
          </a:xfrm>
          <a:prstGeom prst="rect">
            <a:avLst/>
          </a:prstGeom>
        </p:spPr>
        <p:txBody>
          <a:bodyPr vert="horz" wrap="square" lIns="0" tIns="12700" rIns="0" bIns="0" rtlCol="0">
            <a:spAutoFit/>
          </a:bodyPr>
          <a:lstStyle/>
          <a:p>
            <a:pPr marL="12700">
              <a:lnSpc>
                <a:spcPct val="100000"/>
              </a:lnSpc>
              <a:spcBef>
                <a:spcPts val="100"/>
              </a:spcBef>
              <a:tabLst>
                <a:tab pos="272415" algn="l"/>
              </a:tabLst>
            </a:pPr>
            <a:r>
              <a:rPr sz="700" spc="-25" dirty="0">
                <a:latin typeface="Times New Roman"/>
                <a:cs typeface="Times New Roman"/>
              </a:rPr>
              <a:t>14</a:t>
            </a:r>
            <a:r>
              <a:rPr sz="700" dirty="0">
                <a:latin typeface="Times New Roman"/>
                <a:cs typeface="Times New Roman"/>
              </a:rPr>
              <a:t>	</a:t>
            </a:r>
            <a:r>
              <a:rPr lang="en-US" sz="700" spc="-25" dirty="0">
                <a:latin typeface="Times New Roman"/>
                <a:cs typeface="Times New Roman"/>
              </a:rPr>
              <a:t>2</a:t>
            </a:r>
            <a:r>
              <a:rPr sz="700" spc="-25" dirty="0">
                <a:latin typeface="Times New Roman"/>
                <a:cs typeface="Times New Roman"/>
              </a:rPr>
              <a:t>4</a:t>
            </a:r>
            <a:endParaRPr sz="700" dirty="0">
              <a:latin typeface="Times New Roman"/>
              <a:cs typeface="Times New Roman"/>
            </a:endParaRPr>
          </a:p>
        </p:txBody>
      </p:sp>
      <p:sp>
        <p:nvSpPr>
          <p:cNvPr id="19" name="object 17">
            <a:extLst>
              <a:ext uri="{FF2B5EF4-FFF2-40B4-BE49-F238E27FC236}">
                <a16:creationId xmlns:a16="http://schemas.microsoft.com/office/drawing/2014/main" id="{1AAE31E0-EDAF-AFD6-E412-AE55FB05D852}"/>
              </a:ext>
            </a:extLst>
          </p:cNvPr>
          <p:cNvSpPr txBox="1"/>
          <p:nvPr/>
        </p:nvSpPr>
        <p:spPr>
          <a:xfrm>
            <a:off x="6850228" y="3938085"/>
            <a:ext cx="2225675" cy="1026307"/>
          </a:xfrm>
          <a:prstGeom prst="rect">
            <a:avLst/>
          </a:prstGeom>
        </p:spPr>
        <p:txBody>
          <a:bodyPr vert="horz" wrap="square" lIns="0" tIns="12700" rIns="0" bIns="0" rtlCol="0">
            <a:spAutoFit/>
          </a:bodyPr>
          <a:lstStyle/>
          <a:p>
            <a:pPr marL="203835" indent="-191135">
              <a:lnSpc>
                <a:spcPts val="1310"/>
              </a:lnSpc>
              <a:spcBef>
                <a:spcPts val="100"/>
              </a:spcBef>
              <a:buChar char="•"/>
              <a:tabLst>
                <a:tab pos="203835" algn="l"/>
              </a:tabLst>
            </a:pPr>
            <a:r>
              <a:rPr sz="1400" dirty="0">
                <a:latin typeface="Times New Roman"/>
                <a:cs typeface="Times New Roman"/>
              </a:rPr>
              <a:t>81</a:t>
            </a:r>
            <a:r>
              <a:rPr sz="1400" spc="40" dirty="0">
                <a:latin typeface="Times New Roman"/>
                <a:cs typeface="Times New Roman"/>
              </a:rPr>
              <a:t> </a:t>
            </a:r>
            <a:r>
              <a:rPr sz="1400" dirty="0">
                <a:latin typeface="Times New Roman"/>
                <a:cs typeface="Times New Roman"/>
              </a:rPr>
              <a:t>direct</a:t>
            </a:r>
            <a:r>
              <a:rPr sz="1400" spc="30" dirty="0">
                <a:latin typeface="Times New Roman"/>
                <a:cs typeface="Times New Roman"/>
              </a:rPr>
              <a:t> </a:t>
            </a:r>
            <a:r>
              <a:rPr sz="1400" dirty="0">
                <a:latin typeface="Times New Roman"/>
                <a:cs typeface="Times New Roman"/>
              </a:rPr>
              <a:t>proton</a:t>
            </a:r>
            <a:r>
              <a:rPr sz="1400" spc="35" dirty="0">
                <a:latin typeface="Times New Roman"/>
                <a:cs typeface="Times New Roman"/>
              </a:rPr>
              <a:t> </a:t>
            </a:r>
            <a:r>
              <a:rPr sz="1400" spc="-10" dirty="0">
                <a:latin typeface="Times New Roman"/>
                <a:cs typeface="Times New Roman"/>
              </a:rPr>
              <a:t>emitters</a:t>
            </a:r>
            <a:endParaRPr sz="1400" dirty="0">
              <a:latin typeface="Times New Roman"/>
              <a:cs typeface="Times New Roman"/>
            </a:endParaRPr>
          </a:p>
          <a:p>
            <a:pPr marL="203835" indent="-191135">
              <a:lnSpc>
                <a:spcPts val="1310"/>
              </a:lnSpc>
              <a:buChar char="•"/>
              <a:tabLst>
                <a:tab pos="203835" algn="l"/>
              </a:tabLst>
            </a:pPr>
            <a:r>
              <a:rPr sz="1400" dirty="0">
                <a:latin typeface="Times New Roman"/>
                <a:cs typeface="Times New Roman"/>
              </a:rPr>
              <a:t>9</a:t>
            </a:r>
            <a:r>
              <a:rPr sz="1400" spc="30" dirty="0">
                <a:latin typeface="Times New Roman"/>
                <a:cs typeface="Times New Roman"/>
              </a:rPr>
              <a:t> </a:t>
            </a:r>
            <a:r>
              <a:rPr sz="1400" dirty="0">
                <a:latin typeface="Times New Roman"/>
                <a:cs typeface="Times New Roman"/>
              </a:rPr>
              <a:t>direct</a:t>
            </a:r>
            <a:r>
              <a:rPr sz="1400" spc="20" dirty="0">
                <a:latin typeface="Times New Roman"/>
                <a:cs typeface="Times New Roman"/>
              </a:rPr>
              <a:t> </a:t>
            </a:r>
            <a:r>
              <a:rPr sz="1400" dirty="0">
                <a:latin typeface="Times New Roman"/>
                <a:cs typeface="Times New Roman"/>
              </a:rPr>
              <a:t>2p</a:t>
            </a:r>
            <a:r>
              <a:rPr sz="1400" spc="25" dirty="0">
                <a:latin typeface="Times New Roman"/>
                <a:cs typeface="Times New Roman"/>
              </a:rPr>
              <a:t> </a:t>
            </a:r>
            <a:r>
              <a:rPr sz="1400" spc="-10" dirty="0">
                <a:latin typeface="Times New Roman"/>
                <a:cs typeface="Times New Roman"/>
              </a:rPr>
              <a:t>emitters</a:t>
            </a:r>
            <a:endParaRPr sz="1400" dirty="0">
              <a:latin typeface="Times New Roman"/>
              <a:cs typeface="Times New Roman"/>
            </a:endParaRPr>
          </a:p>
          <a:p>
            <a:pPr marL="203835" indent="-191135">
              <a:lnSpc>
                <a:spcPts val="1310"/>
              </a:lnSpc>
              <a:spcBef>
                <a:spcPts val="70"/>
              </a:spcBef>
              <a:buChar char="•"/>
              <a:tabLst>
                <a:tab pos="203835" algn="l"/>
              </a:tabLst>
            </a:pPr>
            <a:r>
              <a:rPr sz="1400" dirty="0">
                <a:latin typeface="Times New Roman"/>
                <a:cs typeface="Times New Roman"/>
              </a:rPr>
              <a:t>907</a:t>
            </a:r>
            <a:r>
              <a:rPr sz="1400" spc="40" dirty="0">
                <a:latin typeface="Times New Roman"/>
                <a:cs typeface="Times New Roman"/>
              </a:rPr>
              <a:t> </a:t>
            </a:r>
            <a:r>
              <a:rPr sz="1400" dirty="0">
                <a:latin typeface="Times New Roman"/>
                <a:cs typeface="Times New Roman"/>
              </a:rPr>
              <a:t>direct</a:t>
            </a:r>
            <a:r>
              <a:rPr sz="1400" spc="40" dirty="0">
                <a:latin typeface="Times New Roman"/>
                <a:cs typeface="Times New Roman"/>
              </a:rPr>
              <a:t> </a:t>
            </a:r>
            <a:r>
              <a:rPr sz="1400" dirty="0">
                <a:latin typeface="Times New Roman"/>
                <a:cs typeface="Times New Roman"/>
              </a:rPr>
              <a:t>alpha</a:t>
            </a:r>
            <a:r>
              <a:rPr sz="1400" spc="45" dirty="0">
                <a:latin typeface="Times New Roman"/>
                <a:cs typeface="Times New Roman"/>
              </a:rPr>
              <a:t> </a:t>
            </a:r>
            <a:r>
              <a:rPr sz="1400" spc="-10" dirty="0">
                <a:latin typeface="Times New Roman"/>
                <a:cs typeface="Times New Roman"/>
              </a:rPr>
              <a:t>emitters</a:t>
            </a:r>
            <a:endParaRPr sz="1400" dirty="0">
              <a:latin typeface="Times New Roman"/>
              <a:cs typeface="Times New Roman"/>
            </a:endParaRPr>
          </a:p>
          <a:p>
            <a:pPr marL="203835" indent="-191135">
              <a:lnSpc>
                <a:spcPts val="1310"/>
              </a:lnSpc>
              <a:buChar char="•"/>
              <a:tabLst>
                <a:tab pos="203835" algn="l"/>
              </a:tabLst>
            </a:pPr>
            <a:r>
              <a:rPr sz="1400" dirty="0">
                <a:latin typeface="Times New Roman"/>
                <a:cs typeface="Times New Roman"/>
              </a:rPr>
              <a:t>155</a:t>
            </a:r>
            <a:r>
              <a:rPr sz="1400" spc="60" dirty="0">
                <a:latin typeface="Times New Roman"/>
                <a:cs typeface="Times New Roman"/>
              </a:rPr>
              <a:t> </a:t>
            </a:r>
            <a:r>
              <a:rPr sz="1400" dirty="0">
                <a:latin typeface="Times New Roman"/>
                <a:cs typeface="Times New Roman"/>
              </a:rPr>
              <a:t>Spontaneous</a:t>
            </a:r>
            <a:r>
              <a:rPr sz="1400" spc="60" dirty="0">
                <a:latin typeface="Times New Roman"/>
                <a:cs typeface="Times New Roman"/>
              </a:rPr>
              <a:t> </a:t>
            </a:r>
            <a:r>
              <a:rPr sz="1400" spc="-10" dirty="0">
                <a:latin typeface="Times New Roman"/>
                <a:cs typeface="Times New Roman"/>
              </a:rPr>
              <a:t>fission</a:t>
            </a:r>
            <a:endParaRPr lang="en-US" sz="1400" spc="-10" dirty="0">
              <a:latin typeface="Times New Roman"/>
              <a:cs typeface="Times New Roman"/>
            </a:endParaRPr>
          </a:p>
          <a:p>
            <a:pPr marL="203835" indent="-191135">
              <a:lnSpc>
                <a:spcPts val="1310"/>
              </a:lnSpc>
              <a:buChar char="•"/>
              <a:tabLst>
                <a:tab pos="203835" algn="l"/>
              </a:tabLst>
            </a:pPr>
            <a:r>
              <a:rPr sz="1400" dirty="0">
                <a:latin typeface="Times New Roman"/>
                <a:cs typeface="Times New Roman"/>
              </a:rPr>
              <a:t>22</a:t>
            </a:r>
            <a:r>
              <a:rPr sz="1400" spc="25" dirty="0">
                <a:latin typeface="Times New Roman"/>
                <a:cs typeface="Times New Roman"/>
              </a:rPr>
              <a:t> </a:t>
            </a:r>
            <a:r>
              <a:rPr sz="1400" dirty="0">
                <a:latin typeface="Times New Roman"/>
                <a:cs typeface="Times New Roman"/>
              </a:rPr>
              <a:t>cluster</a:t>
            </a:r>
            <a:r>
              <a:rPr sz="1400" spc="15" dirty="0">
                <a:latin typeface="Times New Roman"/>
                <a:cs typeface="Times New Roman"/>
              </a:rPr>
              <a:t> </a:t>
            </a:r>
            <a:r>
              <a:rPr sz="1400" dirty="0">
                <a:latin typeface="Times New Roman"/>
                <a:cs typeface="Times New Roman"/>
              </a:rPr>
              <a:t>(</a:t>
            </a:r>
            <a:r>
              <a:rPr lang="en-US" sz="1400" spc="110" baseline="30000" dirty="0">
                <a:latin typeface="Times New Roman"/>
                <a:cs typeface="Times New Roman"/>
              </a:rPr>
              <a:t>14</a:t>
            </a:r>
            <a:r>
              <a:rPr sz="1400" spc="-25" dirty="0">
                <a:latin typeface="Times New Roman"/>
                <a:cs typeface="Times New Roman"/>
              </a:rPr>
              <a:t>C,</a:t>
            </a:r>
            <a:r>
              <a:rPr sz="1400" dirty="0">
                <a:latin typeface="Times New Roman"/>
                <a:cs typeface="Times New Roman"/>
              </a:rPr>
              <a:t>	</a:t>
            </a:r>
            <a:r>
              <a:rPr lang="en-US" sz="1400" baseline="30000" dirty="0">
                <a:latin typeface="Times New Roman"/>
                <a:cs typeface="Times New Roman"/>
              </a:rPr>
              <a:t>24</a:t>
            </a:r>
            <a:r>
              <a:rPr sz="1400" dirty="0">
                <a:latin typeface="Times New Roman"/>
                <a:cs typeface="Times New Roman"/>
              </a:rPr>
              <a:t>Ne,</a:t>
            </a:r>
            <a:r>
              <a:rPr sz="1400" spc="20" dirty="0">
                <a:latin typeface="Times New Roman"/>
                <a:cs typeface="Times New Roman"/>
              </a:rPr>
              <a:t> </a:t>
            </a:r>
            <a:r>
              <a:rPr sz="1400" dirty="0">
                <a:latin typeface="Times New Roman"/>
                <a:cs typeface="Times New Roman"/>
              </a:rPr>
              <a:t>etc.)</a:t>
            </a:r>
            <a:r>
              <a:rPr sz="1400" spc="25" dirty="0">
                <a:latin typeface="Times New Roman"/>
                <a:cs typeface="Times New Roman"/>
              </a:rPr>
              <a:t> </a:t>
            </a:r>
            <a:r>
              <a:rPr sz="1400" spc="-10" dirty="0">
                <a:latin typeface="Times New Roman"/>
                <a:cs typeface="Times New Roman"/>
              </a:rPr>
              <a:t>emitters</a:t>
            </a:r>
            <a:endParaRPr sz="1400" dirty="0">
              <a:latin typeface="Times New Roman"/>
              <a:cs typeface="Times New Roman"/>
            </a:endParaRPr>
          </a:p>
        </p:txBody>
      </p:sp>
      <p:sp>
        <p:nvSpPr>
          <p:cNvPr id="20" name="object 18">
            <a:extLst>
              <a:ext uri="{FF2B5EF4-FFF2-40B4-BE49-F238E27FC236}">
                <a16:creationId xmlns:a16="http://schemas.microsoft.com/office/drawing/2014/main" id="{521144C6-3141-5A6A-145A-C97D913B9BDF}"/>
              </a:ext>
            </a:extLst>
          </p:cNvPr>
          <p:cNvSpPr txBox="1"/>
          <p:nvPr/>
        </p:nvSpPr>
        <p:spPr>
          <a:xfrm>
            <a:off x="1736806" y="6010337"/>
            <a:ext cx="5429181" cy="308418"/>
          </a:xfrm>
          <a:prstGeom prst="rect">
            <a:avLst/>
          </a:prstGeom>
          <a:solidFill>
            <a:srgbClr val="FFFF00"/>
          </a:solidFill>
          <a:ln>
            <a:solidFill>
              <a:schemeClr val="tx1"/>
            </a:solidFill>
          </a:ln>
        </p:spPr>
        <p:txBody>
          <a:bodyPr vert="horz" wrap="square" lIns="0" tIns="635" rIns="0" bIns="0" rtlCol="0">
            <a:spAutoFit/>
          </a:bodyPr>
          <a:lstStyle/>
          <a:p>
            <a:pPr marL="41275" algn="ctr">
              <a:lnSpc>
                <a:spcPct val="100000"/>
              </a:lnSpc>
              <a:spcBef>
                <a:spcPts val="5"/>
              </a:spcBef>
            </a:pPr>
            <a:r>
              <a:rPr sz="2000" spc="-20" dirty="0">
                <a:latin typeface="Times New Roman" panose="02020603050405020304" pitchFamily="18" charset="0"/>
                <a:cs typeface="Times New Roman" panose="02020603050405020304" pitchFamily="18" charset="0"/>
              </a:rPr>
              <a:t>https://nucleardata.berkeley.edu/research/betap.html</a:t>
            </a:r>
            <a:endParaRPr sz="2000" dirty="0">
              <a:latin typeface="Times New Roman" panose="02020603050405020304" pitchFamily="18" charset="0"/>
              <a:cs typeface="Times New Roman" panose="02020603050405020304" pitchFamily="18" charset="0"/>
            </a:endParaRPr>
          </a:p>
        </p:txBody>
      </p:sp>
      <p:sp>
        <p:nvSpPr>
          <p:cNvPr id="7163" name="object 2">
            <a:extLst>
              <a:ext uri="{FF2B5EF4-FFF2-40B4-BE49-F238E27FC236}">
                <a16:creationId xmlns:a16="http://schemas.microsoft.com/office/drawing/2014/main" id="{BF7C09E4-70E1-5F6E-D1E3-7DA8DACACB7E}"/>
              </a:ext>
            </a:extLst>
          </p:cNvPr>
          <p:cNvSpPr txBox="1">
            <a:spLocks noGrp="1"/>
          </p:cNvSpPr>
          <p:nvPr>
            <p:ph type="title"/>
          </p:nvPr>
        </p:nvSpPr>
        <p:spPr>
          <a:xfrm>
            <a:off x="0" y="0"/>
            <a:ext cx="9144000" cy="645048"/>
          </a:xfrm>
          <a:prstGeom prst="rect">
            <a:avLst/>
          </a:prstGeom>
          <a:solidFill>
            <a:srgbClr val="1F497D"/>
          </a:solidFill>
        </p:spPr>
        <p:txBody>
          <a:bodyPr vert="horz" wrap="square" lIns="0" tIns="41910" rIns="0" bIns="0" rtlCol="0">
            <a:spAutoFit/>
          </a:bodyPr>
          <a:lstStyle/>
          <a:p>
            <a:pPr marL="53340" marR="17780" indent="-28575" algn="ctr">
              <a:lnSpc>
                <a:spcPts val="2210"/>
              </a:lnSpc>
              <a:spcBef>
                <a:spcPts val="330"/>
              </a:spcBef>
            </a:pPr>
            <a:r>
              <a:rPr sz="2300" b="0" dirty="0">
                <a:solidFill>
                  <a:schemeClr val="bg1"/>
                </a:solidFill>
                <a:latin typeface="Times New Roman" panose="02020603050405020304" pitchFamily="18" charset="0"/>
                <a:cs typeface="Times New Roman" panose="02020603050405020304" pitchFamily="18" charset="0"/>
              </a:rPr>
              <a:t>Berkeley</a:t>
            </a:r>
            <a:r>
              <a:rPr sz="2300" b="0" spc="-10" dirty="0">
                <a:solidFill>
                  <a:schemeClr val="bg1"/>
                </a:solidFill>
                <a:latin typeface="Times New Roman" panose="02020603050405020304" pitchFamily="18" charset="0"/>
                <a:cs typeface="Times New Roman" panose="02020603050405020304" pitchFamily="18" charset="0"/>
              </a:rPr>
              <a:t> Evaluated</a:t>
            </a:r>
            <a:r>
              <a:rPr sz="2300" b="0" spc="-114" dirty="0">
                <a:solidFill>
                  <a:schemeClr val="bg1"/>
                </a:solidFill>
                <a:latin typeface="Times New Roman" panose="02020603050405020304" pitchFamily="18" charset="0"/>
                <a:cs typeface="Times New Roman" panose="02020603050405020304" pitchFamily="18" charset="0"/>
              </a:rPr>
              <a:t> </a:t>
            </a:r>
            <a:r>
              <a:rPr sz="2300" b="0" dirty="0">
                <a:solidFill>
                  <a:schemeClr val="bg1"/>
                </a:solidFill>
                <a:latin typeface="Times New Roman" panose="02020603050405020304" pitchFamily="18" charset="0"/>
                <a:cs typeface="Times New Roman" panose="02020603050405020304" pitchFamily="18" charset="0"/>
              </a:rPr>
              <a:t>Alpha &amp;</a:t>
            </a:r>
            <a:r>
              <a:rPr sz="2300" b="0" spc="-5" dirty="0">
                <a:solidFill>
                  <a:schemeClr val="bg1"/>
                </a:solidFill>
                <a:latin typeface="Times New Roman" panose="02020603050405020304" pitchFamily="18" charset="0"/>
                <a:cs typeface="Times New Roman" panose="02020603050405020304" pitchFamily="18" charset="0"/>
              </a:rPr>
              <a:t> </a:t>
            </a:r>
            <a:r>
              <a:rPr sz="2300" b="0" dirty="0">
                <a:solidFill>
                  <a:schemeClr val="bg1"/>
                </a:solidFill>
                <a:latin typeface="Times New Roman" panose="02020603050405020304" pitchFamily="18" charset="0"/>
                <a:cs typeface="Times New Roman" panose="02020603050405020304" pitchFamily="18" charset="0"/>
              </a:rPr>
              <a:t>proton</a:t>
            </a:r>
            <a:r>
              <a:rPr sz="2300" b="0" spc="-15" dirty="0">
                <a:solidFill>
                  <a:schemeClr val="bg1"/>
                </a:solidFill>
                <a:latin typeface="Times New Roman" panose="02020603050405020304" pitchFamily="18" charset="0"/>
                <a:cs typeface="Times New Roman" panose="02020603050405020304" pitchFamily="18" charset="0"/>
              </a:rPr>
              <a:t> </a:t>
            </a:r>
            <a:r>
              <a:rPr sz="2300" b="0" dirty="0">
                <a:solidFill>
                  <a:schemeClr val="bg1"/>
                </a:solidFill>
                <a:latin typeface="Times New Roman" panose="02020603050405020304" pitchFamily="18" charset="0"/>
                <a:cs typeface="Times New Roman" panose="02020603050405020304" pitchFamily="18" charset="0"/>
              </a:rPr>
              <a:t>Radioactivity</a:t>
            </a:r>
            <a:r>
              <a:rPr sz="2300" b="0" spc="-5" dirty="0">
                <a:solidFill>
                  <a:schemeClr val="bg1"/>
                </a:solidFill>
                <a:latin typeface="Times New Roman" panose="02020603050405020304" pitchFamily="18" charset="0"/>
                <a:cs typeface="Times New Roman" panose="02020603050405020304" pitchFamily="18" charset="0"/>
              </a:rPr>
              <a:t> </a:t>
            </a:r>
            <a:r>
              <a:rPr sz="2300" b="0" dirty="0">
                <a:solidFill>
                  <a:schemeClr val="bg1"/>
                </a:solidFill>
                <a:latin typeface="Times New Roman" panose="02020603050405020304" pitchFamily="18" charset="0"/>
                <a:cs typeface="Times New Roman" panose="02020603050405020304" pitchFamily="18" charset="0"/>
              </a:rPr>
              <a:t>(B</a:t>
            </a:r>
            <a:r>
              <a:rPr lang="en-US" sz="2300" b="0" dirty="0">
                <a:solidFill>
                  <a:schemeClr val="bg1"/>
                </a:solidFill>
                <a:latin typeface="Times New Roman" panose="02020603050405020304" pitchFamily="18" charset="0"/>
                <a:cs typeface="Times New Roman" panose="02020603050405020304" pitchFamily="18" charset="0"/>
              </a:rPr>
              <a:t>EA</a:t>
            </a:r>
            <a:r>
              <a:rPr lang="en-US" sz="2300" b="0" baseline="-25000" dirty="0">
                <a:solidFill>
                  <a:schemeClr val="bg1"/>
                </a:solidFill>
                <a:latin typeface="Times New Roman" panose="02020603050405020304" pitchFamily="18" charset="0"/>
                <a:cs typeface="Times New Roman" panose="02020603050405020304" pitchFamily="18" charset="0"/>
              </a:rPr>
              <a:t>p</a:t>
            </a:r>
            <a:r>
              <a:rPr sz="2300" b="0" dirty="0">
                <a:solidFill>
                  <a:schemeClr val="bg1"/>
                </a:solidFill>
                <a:latin typeface="Times New Roman" panose="02020603050405020304" pitchFamily="18" charset="0"/>
                <a:cs typeface="Times New Roman" panose="02020603050405020304" pitchFamily="18" charset="0"/>
              </a:rPr>
              <a:t>R*) from</a:t>
            </a:r>
            <a:r>
              <a:rPr sz="2300" b="0" spc="-5" dirty="0">
                <a:solidFill>
                  <a:schemeClr val="bg1"/>
                </a:solidFill>
                <a:latin typeface="Times New Roman" panose="02020603050405020304" pitchFamily="18" charset="0"/>
                <a:cs typeface="Times New Roman" panose="02020603050405020304" pitchFamily="18" charset="0"/>
              </a:rPr>
              <a:t> </a:t>
            </a:r>
            <a:r>
              <a:rPr sz="2300" b="0" dirty="0">
                <a:solidFill>
                  <a:schemeClr val="bg1"/>
                </a:solidFill>
                <a:latin typeface="Times New Roman" panose="02020603050405020304" pitchFamily="18" charset="0"/>
                <a:cs typeface="Times New Roman" panose="02020603050405020304" pitchFamily="18" charset="0"/>
              </a:rPr>
              <a:t>Li</a:t>
            </a:r>
            <a:r>
              <a:rPr sz="2300" b="0" spc="-5" dirty="0">
                <a:solidFill>
                  <a:schemeClr val="bg1"/>
                </a:solidFill>
                <a:latin typeface="Times New Roman" panose="02020603050405020304" pitchFamily="18" charset="0"/>
                <a:cs typeface="Times New Roman" panose="02020603050405020304" pitchFamily="18" charset="0"/>
              </a:rPr>
              <a:t> </a:t>
            </a:r>
            <a:r>
              <a:rPr sz="2300" b="0" dirty="0">
                <a:solidFill>
                  <a:schemeClr val="bg1"/>
                </a:solidFill>
                <a:latin typeface="Times New Roman" panose="02020603050405020304" pitchFamily="18" charset="0"/>
                <a:cs typeface="Times New Roman" panose="02020603050405020304" pitchFamily="18" charset="0"/>
              </a:rPr>
              <a:t>to</a:t>
            </a:r>
            <a:r>
              <a:rPr sz="2300" b="0" spc="-5" dirty="0">
                <a:solidFill>
                  <a:schemeClr val="bg1"/>
                </a:solidFill>
                <a:latin typeface="Times New Roman" panose="02020603050405020304" pitchFamily="18" charset="0"/>
                <a:cs typeface="Times New Roman" panose="02020603050405020304" pitchFamily="18" charset="0"/>
              </a:rPr>
              <a:t> </a:t>
            </a:r>
            <a:r>
              <a:rPr sz="2300" b="0" spc="-25" dirty="0">
                <a:solidFill>
                  <a:schemeClr val="bg1"/>
                </a:solidFill>
                <a:latin typeface="Times New Roman" panose="02020603050405020304" pitchFamily="18" charset="0"/>
                <a:cs typeface="Times New Roman" panose="02020603050405020304" pitchFamily="18" charset="0"/>
              </a:rPr>
              <a:t>Og! </a:t>
            </a:r>
            <a:r>
              <a:rPr sz="2300" b="0" dirty="0">
                <a:solidFill>
                  <a:schemeClr val="bg1"/>
                </a:solidFill>
                <a:latin typeface="Times New Roman" panose="02020603050405020304" pitchFamily="18" charset="0"/>
                <a:cs typeface="Times New Roman" panose="02020603050405020304" pitchFamily="18" charset="0"/>
              </a:rPr>
              <a:t>An</a:t>
            </a:r>
            <a:r>
              <a:rPr sz="2300" b="0" spc="-35" dirty="0">
                <a:solidFill>
                  <a:schemeClr val="bg1"/>
                </a:solidFill>
                <a:latin typeface="Times New Roman" panose="02020603050405020304" pitchFamily="18" charset="0"/>
                <a:cs typeface="Times New Roman" panose="02020603050405020304" pitchFamily="18" charset="0"/>
              </a:rPr>
              <a:t> </a:t>
            </a:r>
            <a:r>
              <a:rPr sz="2300" b="0" dirty="0">
                <a:solidFill>
                  <a:schemeClr val="bg1"/>
                </a:solidFill>
                <a:latin typeface="Times New Roman" panose="02020603050405020304" pitchFamily="18" charset="0"/>
                <a:cs typeface="Times New Roman" panose="02020603050405020304" pitchFamily="18" charset="0"/>
              </a:rPr>
              <a:t>Online</a:t>
            </a:r>
            <a:r>
              <a:rPr sz="2300" b="0" spc="-30" dirty="0">
                <a:solidFill>
                  <a:schemeClr val="bg1"/>
                </a:solidFill>
                <a:latin typeface="Times New Roman" panose="02020603050405020304" pitchFamily="18" charset="0"/>
                <a:cs typeface="Times New Roman" panose="02020603050405020304" pitchFamily="18" charset="0"/>
              </a:rPr>
              <a:t> </a:t>
            </a:r>
            <a:r>
              <a:rPr sz="2300" b="0" dirty="0">
                <a:solidFill>
                  <a:schemeClr val="bg1"/>
                </a:solidFill>
                <a:latin typeface="Times New Roman" panose="02020603050405020304" pitchFamily="18" charset="0"/>
                <a:cs typeface="Times New Roman" panose="02020603050405020304" pitchFamily="18" charset="0"/>
              </a:rPr>
              <a:t>Global</a:t>
            </a:r>
            <a:r>
              <a:rPr sz="2300" b="0" spc="-30" dirty="0">
                <a:solidFill>
                  <a:schemeClr val="bg1"/>
                </a:solidFill>
                <a:latin typeface="Times New Roman" panose="02020603050405020304" pitchFamily="18" charset="0"/>
                <a:cs typeface="Times New Roman" panose="02020603050405020304" pitchFamily="18" charset="0"/>
              </a:rPr>
              <a:t> </a:t>
            </a:r>
            <a:r>
              <a:rPr sz="2300" b="0" dirty="0">
                <a:solidFill>
                  <a:schemeClr val="bg1"/>
                </a:solidFill>
                <a:latin typeface="Times New Roman" panose="02020603050405020304" pitchFamily="18" charset="0"/>
                <a:cs typeface="Times New Roman" panose="02020603050405020304" pitchFamily="18" charset="0"/>
              </a:rPr>
              <a:t>Heavy</a:t>
            </a:r>
            <a:r>
              <a:rPr sz="2300" b="0" spc="-25" dirty="0">
                <a:solidFill>
                  <a:schemeClr val="bg1"/>
                </a:solidFill>
                <a:latin typeface="Times New Roman" panose="02020603050405020304" pitchFamily="18" charset="0"/>
                <a:cs typeface="Times New Roman" panose="02020603050405020304" pitchFamily="18" charset="0"/>
              </a:rPr>
              <a:t> </a:t>
            </a:r>
            <a:r>
              <a:rPr sz="2300" b="0" dirty="0">
                <a:solidFill>
                  <a:schemeClr val="bg1"/>
                </a:solidFill>
                <a:latin typeface="Times New Roman" panose="02020603050405020304" pitchFamily="18" charset="0"/>
                <a:cs typeface="Times New Roman" panose="02020603050405020304" pitchFamily="18" charset="0"/>
              </a:rPr>
              <a:t>Charged</a:t>
            </a:r>
            <a:r>
              <a:rPr sz="2300" b="0" spc="-35" dirty="0">
                <a:solidFill>
                  <a:schemeClr val="bg1"/>
                </a:solidFill>
                <a:latin typeface="Times New Roman" panose="02020603050405020304" pitchFamily="18" charset="0"/>
                <a:cs typeface="Times New Roman" panose="02020603050405020304" pitchFamily="18" charset="0"/>
              </a:rPr>
              <a:t> </a:t>
            </a:r>
            <a:r>
              <a:rPr sz="2300" b="0" dirty="0">
                <a:solidFill>
                  <a:schemeClr val="bg1"/>
                </a:solidFill>
                <a:latin typeface="Times New Roman" panose="02020603050405020304" pitchFamily="18" charset="0"/>
                <a:cs typeface="Times New Roman" panose="02020603050405020304" pitchFamily="18" charset="0"/>
              </a:rPr>
              <a:t>Particle</a:t>
            </a:r>
            <a:r>
              <a:rPr sz="2300" b="0" spc="-30" dirty="0">
                <a:solidFill>
                  <a:schemeClr val="bg1"/>
                </a:solidFill>
                <a:latin typeface="Times New Roman" panose="02020603050405020304" pitchFamily="18" charset="0"/>
                <a:cs typeface="Times New Roman" panose="02020603050405020304" pitchFamily="18" charset="0"/>
              </a:rPr>
              <a:t> </a:t>
            </a:r>
            <a:r>
              <a:rPr sz="2300" b="0" dirty="0">
                <a:solidFill>
                  <a:schemeClr val="bg1"/>
                </a:solidFill>
                <a:latin typeface="Times New Roman" panose="02020603050405020304" pitchFamily="18" charset="0"/>
                <a:cs typeface="Times New Roman" panose="02020603050405020304" pitchFamily="18" charset="0"/>
              </a:rPr>
              <a:t>Database/Horizontal</a:t>
            </a:r>
            <a:r>
              <a:rPr sz="2300" b="0" spc="-30" dirty="0">
                <a:solidFill>
                  <a:schemeClr val="bg1"/>
                </a:solidFill>
                <a:latin typeface="Times New Roman" panose="02020603050405020304" pitchFamily="18" charset="0"/>
                <a:cs typeface="Times New Roman" panose="02020603050405020304" pitchFamily="18" charset="0"/>
              </a:rPr>
              <a:t> </a:t>
            </a:r>
            <a:r>
              <a:rPr sz="2300" b="0" spc="-10" dirty="0">
                <a:solidFill>
                  <a:schemeClr val="bg1"/>
                </a:solidFill>
                <a:latin typeface="Times New Roman" panose="02020603050405020304" pitchFamily="18" charset="0"/>
                <a:cs typeface="Times New Roman" panose="02020603050405020304" pitchFamily="18" charset="0"/>
              </a:rPr>
              <a:t>Evaluation</a:t>
            </a:r>
            <a:endParaRPr sz="2300" b="0" dirty="0">
              <a:solidFill>
                <a:schemeClr val="bg1"/>
              </a:solidFill>
              <a:latin typeface="Times New Roman" panose="02020603050405020304" pitchFamily="18" charset="0"/>
              <a:cs typeface="Times New Roman" panose="02020603050405020304" pitchFamily="18" charset="0"/>
            </a:endParaRPr>
          </a:p>
        </p:txBody>
      </p:sp>
      <p:sp>
        <p:nvSpPr>
          <p:cNvPr id="7165" name="TextBox 7164">
            <a:extLst>
              <a:ext uri="{FF2B5EF4-FFF2-40B4-BE49-F238E27FC236}">
                <a16:creationId xmlns:a16="http://schemas.microsoft.com/office/drawing/2014/main" id="{C049DCEC-5833-7BFD-0B2D-2713A005A319}"/>
              </a:ext>
            </a:extLst>
          </p:cNvPr>
          <p:cNvSpPr txBox="1"/>
          <p:nvPr/>
        </p:nvSpPr>
        <p:spPr>
          <a:xfrm>
            <a:off x="8441" y="635056"/>
            <a:ext cx="4635062" cy="3565079"/>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a:cs typeface="Times New Roman"/>
              </a:rPr>
              <a:t>Complete</a:t>
            </a:r>
            <a:r>
              <a:rPr lang="en-US" sz="1600" spc="55" dirty="0">
                <a:latin typeface="Times New Roman"/>
                <a:cs typeface="Times New Roman"/>
              </a:rPr>
              <a:t> </a:t>
            </a:r>
            <a:r>
              <a:rPr lang="en-US" sz="1600" dirty="0">
                <a:latin typeface="Times New Roman"/>
                <a:cs typeface="Times New Roman"/>
              </a:rPr>
              <a:t>(as</a:t>
            </a:r>
            <a:r>
              <a:rPr lang="en-US" sz="1600" spc="55" dirty="0">
                <a:latin typeface="Times New Roman"/>
                <a:cs typeface="Times New Roman"/>
              </a:rPr>
              <a:t> </a:t>
            </a:r>
            <a:r>
              <a:rPr lang="en-US" sz="1600" dirty="0">
                <a:latin typeface="Times New Roman"/>
                <a:cs typeface="Times New Roman"/>
              </a:rPr>
              <a:t>possible)</a:t>
            </a:r>
            <a:r>
              <a:rPr lang="en-US" sz="1600" spc="50" dirty="0">
                <a:latin typeface="Times New Roman"/>
                <a:cs typeface="Times New Roman"/>
              </a:rPr>
              <a:t> </a:t>
            </a:r>
            <a:r>
              <a:rPr lang="en-US" sz="1600" dirty="0">
                <a:latin typeface="Times New Roman"/>
                <a:cs typeface="Times New Roman"/>
              </a:rPr>
              <a:t>evaluation</a:t>
            </a:r>
            <a:r>
              <a:rPr lang="en-US" sz="1600" spc="55" dirty="0">
                <a:latin typeface="Times New Roman"/>
                <a:cs typeface="Times New Roman"/>
              </a:rPr>
              <a:t> </a:t>
            </a:r>
            <a:r>
              <a:rPr lang="en-US" sz="1600" dirty="0">
                <a:latin typeface="Times New Roman"/>
                <a:cs typeface="Times New Roman"/>
              </a:rPr>
              <a:t>of</a:t>
            </a:r>
            <a:r>
              <a:rPr lang="en-US" sz="1600" spc="45" dirty="0">
                <a:latin typeface="Times New Roman"/>
                <a:cs typeface="Times New Roman"/>
              </a:rPr>
              <a:t> </a:t>
            </a:r>
            <a:r>
              <a:rPr lang="en-US" sz="1600" dirty="0">
                <a:latin typeface="Times New Roman"/>
                <a:cs typeface="Times New Roman"/>
              </a:rPr>
              <a:t>heavy</a:t>
            </a:r>
            <a:r>
              <a:rPr lang="en-US" sz="1600" spc="60" dirty="0">
                <a:latin typeface="Times New Roman"/>
                <a:cs typeface="Times New Roman"/>
              </a:rPr>
              <a:t> </a:t>
            </a:r>
            <a:r>
              <a:rPr lang="en-US" sz="1600" dirty="0">
                <a:latin typeface="Times New Roman"/>
                <a:cs typeface="Times New Roman"/>
              </a:rPr>
              <a:t>charged</a:t>
            </a:r>
            <a:r>
              <a:rPr lang="en-US" sz="1600" spc="55" dirty="0">
                <a:latin typeface="Times New Roman"/>
                <a:cs typeface="Times New Roman"/>
              </a:rPr>
              <a:t> </a:t>
            </a:r>
            <a:r>
              <a:rPr lang="en-US" sz="1600" dirty="0">
                <a:latin typeface="Times New Roman"/>
                <a:cs typeface="Times New Roman"/>
              </a:rPr>
              <a:t>particle</a:t>
            </a:r>
            <a:r>
              <a:rPr lang="en-US" sz="1600" spc="60" dirty="0">
                <a:latin typeface="Times New Roman"/>
                <a:cs typeface="Times New Roman"/>
              </a:rPr>
              <a:t> </a:t>
            </a:r>
            <a:r>
              <a:rPr lang="en-US" sz="1600" spc="-10" dirty="0">
                <a:latin typeface="Times New Roman"/>
                <a:cs typeface="Times New Roman"/>
              </a:rPr>
              <a:t>emitters </a:t>
            </a:r>
            <a:r>
              <a:rPr lang="en-US" sz="1600" dirty="0">
                <a:latin typeface="Times New Roman"/>
                <a:cs typeface="Times New Roman"/>
              </a:rPr>
              <a:t>on</a:t>
            </a:r>
            <a:r>
              <a:rPr lang="en-US" sz="1600" spc="25" dirty="0">
                <a:latin typeface="Times New Roman"/>
                <a:cs typeface="Times New Roman"/>
              </a:rPr>
              <a:t> </a:t>
            </a:r>
            <a:r>
              <a:rPr lang="en-US" sz="1600" dirty="0">
                <a:latin typeface="Times New Roman"/>
                <a:cs typeface="Times New Roman"/>
              </a:rPr>
              <a:t>the</a:t>
            </a:r>
            <a:r>
              <a:rPr lang="en-US" sz="1600" spc="35" dirty="0">
                <a:latin typeface="Times New Roman"/>
                <a:cs typeface="Times New Roman"/>
              </a:rPr>
              <a:t> </a:t>
            </a:r>
            <a:r>
              <a:rPr lang="en-US" sz="1600" dirty="0">
                <a:latin typeface="Times New Roman"/>
                <a:cs typeface="Times New Roman"/>
              </a:rPr>
              <a:t>proton-rich</a:t>
            </a:r>
            <a:r>
              <a:rPr lang="en-US" sz="1600" spc="25" dirty="0">
                <a:latin typeface="Times New Roman"/>
                <a:cs typeface="Times New Roman"/>
              </a:rPr>
              <a:t> </a:t>
            </a:r>
            <a:r>
              <a:rPr lang="en-US" sz="1600" spc="-10" dirty="0">
                <a:latin typeface="Times New Roman"/>
                <a:cs typeface="Times New Roman"/>
              </a:rPr>
              <a:t>side, </a:t>
            </a:r>
            <a:r>
              <a:rPr lang="en-US" sz="1600" dirty="0">
                <a:latin typeface="Times New Roman"/>
                <a:cs typeface="Times New Roman"/>
              </a:rPr>
              <a:t>providing</a:t>
            </a:r>
            <a:r>
              <a:rPr lang="en-US" sz="1600" spc="50" dirty="0">
                <a:latin typeface="Times New Roman"/>
                <a:cs typeface="Times New Roman"/>
              </a:rPr>
              <a:t> </a:t>
            </a:r>
            <a:r>
              <a:rPr lang="en-US" sz="1600" dirty="0">
                <a:latin typeface="Times New Roman"/>
                <a:cs typeface="Times New Roman"/>
              </a:rPr>
              <a:t>a</a:t>
            </a:r>
            <a:r>
              <a:rPr lang="en-US" sz="1600" spc="55" dirty="0">
                <a:latin typeface="Times New Roman"/>
                <a:cs typeface="Times New Roman"/>
              </a:rPr>
              <a:t> </a:t>
            </a:r>
            <a:r>
              <a:rPr lang="en-US" sz="1600" dirty="0">
                <a:latin typeface="Times New Roman"/>
                <a:cs typeface="Times New Roman"/>
              </a:rPr>
              <a:t>comprehensive</a:t>
            </a:r>
            <a:r>
              <a:rPr lang="en-US" sz="1600" spc="50" dirty="0">
                <a:latin typeface="Times New Roman"/>
                <a:cs typeface="Times New Roman"/>
              </a:rPr>
              <a:t> </a:t>
            </a:r>
            <a:r>
              <a:rPr lang="en-US" sz="1600" dirty="0">
                <a:latin typeface="Times New Roman"/>
                <a:cs typeface="Times New Roman"/>
              </a:rPr>
              <a:t>overview</a:t>
            </a:r>
            <a:r>
              <a:rPr lang="en-US" sz="1600" spc="55" dirty="0">
                <a:latin typeface="Times New Roman"/>
                <a:cs typeface="Times New Roman"/>
              </a:rPr>
              <a:t> </a:t>
            </a:r>
            <a:r>
              <a:rPr lang="en-US" sz="1600" dirty="0">
                <a:latin typeface="Times New Roman"/>
                <a:cs typeface="Times New Roman"/>
              </a:rPr>
              <a:t>of</a:t>
            </a:r>
            <a:r>
              <a:rPr lang="en-US" sz="1600" spc="40" dirty="0">
                <a:latin typeface="Times New Roman"/>
                <a:cs typeface="Times New Roman"/>
              </a:rPr>
              <a:t> </a:t>
            </a:r>
            <a:r>
              <a:rPr lang="en-US" sz="1600" dirty="0">
                <a:latin typeface="Times New Roman"/>
                <a:cs typeface="Times New Roman"/>
              </a:rPr>
              <a:t>the</a:t>
            </a:r>
            <a:r>
              <a:rPr lang="en-US" sz="1600" spc="55" dirty="0">
                <a:latin typeface="Times New Roman"/>
                <a:cs typeface="Times New Roman"/>
              </a:rPr>
              <a:t> </a:t>
            </a:r>
            <a:r>
              <a:rPr lang="en-US" sz="1600" spc="-10" dirty="0">
                <a:latin typeface="Times New Roman"/>
                <a:cs typeface="Times New Roman"/>
              </a:rPr>
              <a:t>topic.</a:t>
            </a:r>
          </a:p>
          <a:p>
            <a:pPr marL="285750" indent="-285750">
              <a:buFont typeface="Arial" panose="020B0604020202020204" pitchFamily="34" charset="0"/>
              <a:buChar char="•"/>
            </a:pPr>
            <a:r>
              <a:rPr lang="en-US" sz="1600" i="1" dirty="0">
                <a:latin typeface="Times New Roman"/>
                <a:cs typeface="Times New Roman"/>
              </a:rPr>
              <a:t>Physics</a:t>
            </a:r>
            <a:r>
              <a:rPr lang="en-US" sz="1600" i="1" spc="40" dirty="0">
                <a:latin typeface="Times New Roman"/>
                <a:cs typeface="Times New Roman"/>
              </a:rPr>
              <a:t> </a:t>
            </a:r>
            <a:r>
              <a:rPr lang="en-US" sz="1600" i="1" dirty="0">
                <a:latin typeface="Times New Roman"/>
                <a:cs typeface="Times New Roman"/>
              </a:rPr>
              <a:t>motivated!</a:t>
            </a:r>
            <a:r>
              <a:rPr lang="en-US" sz="1600" i="1" spc="35" dirty="0">
                <a:latin typeface="Times New Roman"/>
                <a:cs typeface="Times New Roman"/>
              </a:rPr>
              <a:t> </a:t>
            </a:r>
            <a:r>
              <a:rPr lang="en-US" sz="1600" dirty="0">
                <a:latin typeface="Times New Roman"/>
                <a:cs typeface="Times New Roman"/>
              </a:rPr>
              <a:t>–</a:t>
            </a:r>
            <a:r>
              <a:rPr lang="en-US" sz="1600" spc="45" dirty="0">
                <a:latin typeface="Times New Roman"/>
                <a:cs typeface="Times New Roman"/>
              </a:rPr>
              <a:t> </a:t>
            </a:r>
            <a:r>
              <a:rPr lang="en-US" sz="1600" dirty="0">
                <a:latin typeface="Times New Roman"/>
                <a:cs typeface="Times New Roman"/>
              </a:rPr>
              <a:t>In</a:t>
            </a:r>
            <a:r>
              <a:rPr lang="en-US" sz="1600" spc="45" dirty="0">
                <a:latin typeface="Times New Roman"/>
                <a:cs typeface="Times New Roman"/>
              </a:rPr>
              <a:t> </a:t>
            </a:r>
            <a:r>
              <a:rPr lang="en-US" sz="1600" dirty="0">
                <a:latin typeface="Times New Roman"/>
                <a:cs typeface="Times New Roman"/>
              </a:rPr>
              <a:t>many</a:t>
            </a:r>
            <a:r>
              <a:rPr lang="en-US" sz="1600" spc="45" dirty="0">
                <a:latin typeface="Times New Roman"/>
                <a:cs typeface="Times New Roman"/>
              </a:rPr>
              <a:t> </a:t>
            </a:r>
            <a:r>
              <a:rPr lang="en-US" sz="1600" dirty="0">
                <a:latin typeface="Times New Roman"/>
                <a:cs typeface="Times New Roman"/>
              </a:rPr>
              <a:t>cases</a:t>
            </a:r>
            <a:r>
              <a:rPr lang="en-US" sz="1600" spc="45" dirty="0">
                <a:latin typeface="Times New Roman"/>
                <a:cs typeface="Times New Roman"/>
              </a:rPr>
              <a:t> </a:t>
            </a:r>
            <a:r>
              <a:rPr lang="en-US" sz="1600" dirty="0">
                <a:latin typeface="Times New Roman"/>
                <a:cs typeface="Times New Roman"/>
              </a:rPr>
              <a:t>levels</a:t>
            </a:r>
            <a:r>
              <a:rPr lang="en-US" sz="1600" spc="45" dirty="0">
                <a:latin typeface="Times New Roman"/>
                <a:cs typeface="Times New Roman"/>
              </a:rPr>
              <a:t> </a:t>
            </a:r>
            <a:r>
              <a:rPr lang="en-US" sz="1600" dirty="0">
                <a:latin typeface="Times New Roman"/>
                <a:cs typeface="Times New Roman"/>
              </a:rPr>
              <a:t>in</a:t>
            </a:r>
            <a:r>
              <a:rPr lang="en-US" sz="1600" spc="45" dirty="0">
                <a:latin typeface="Times New Roman"/>
                <a:cs typeface="Times New Roman"/>
              </a:rPr>
              <a:t> </a:t>
            </a:r>
            <a:r>
              <a:rPr lang="en-US" sz="1600" dirty="0">
                <a:latin typeface="Times New Roman"/>
                <a:cs typeface="Times New Roman"/>
              </a:rPr>
              <a:t>daughter</a:t>
            </a:r>
            <a:r>
              <a:rPr lang="en-US" sz="1600" spc="30" dirty="0">
                <a:latin typeface="Times New Roman"/>
                <a:cs typeface="Times New Roman"/>
              </a:rPr>
              <a:t> </a:t>
            </a:r>
            <a:r>
              <a:rPr lang="en-US" sz="1600" spc="-10" dirty="0">
                <a:latin typeface="Times New Roman"/>
                <a:cs typeface="Times New Roman"/>
              </a:rPr>
              <a:t>nuclei </a:t>
            </a:r>
            <a:r>
              <a:rPr lang="en-US" sz="1600" dirty="0">
                <a:latin typeface="Times New Roman"/>
                <a:cs typeface="Times New Roman"/>
              </a:rPr>
              <a:t>have</a:t>
            </a:r>
            <a:r>
              <a:rPr lang="en-US" sz="1600" spc="45" dirty="0">
                <a:latin typeface="Times New Roman"/>
                <a:cs typeface="Times New Roman"/>
              </a:rPr>
              <a:t> </a:t>
            </a:r>
            <a:r>
              <a:rPr lang="en-US" sz="1600" dirty="0">
                <a:latin typeface="Times New Roman"/>
                <a:cs typeface="Times New Roman"/>
              </a:rPr>
              <a:t>only</a:t>
            </a:r>
            <a:r>
              <a:rPr lang="en-US" sz="1600" spc="40" dirty="0">
                <a:latin typeface="Times New Roman"/>
                <a:cs typeface="Times New Roman"/>
              </a:rPr>
              <a:t> </a:t>
            </a:r>
            <a:r>
              <a:rPr lang="en-US" sz="1600" dirty="0">
                <a:latin typeface="Times New Roman"/>
                <a:cs typeface="Times New Roman"/>
              </a:rPr>
              <a:t>been</a:t>
            </a:r>
            <a:r>
              <a:rPr lang="en-US" sz="1600" spc="40" dirty="0">
                <a:latin typeface="Times New Roman"/>
                <a:cs typeface="Times New Roman"/>
              </a:rPr>
              <a:t> </a:t>
            </a:r>
            <a:r>
              <a:rPr lang="en-US" sz="1600" dirty="0">
                <a:latin typeface="Times New Roman"/>
                <a:cs typeface="Times New Roman"/>
              </a:rPr>
              <a:t>observed</a:t>
            </a:r>
            <a:r>
              <a:rPr lang="en-US" sz="1600" spc="40" dirty="0">
                <a:latin typeface="Times New Roman"/>
                <a:cs typeface="Times New Roman"/>
              </a:rPr>
              <a:t> </a:t>
            </a:r>
            <a:r>
              <a:rPr lang="en-US" sz="1600" dirty="0">
                <a:latin typeface="Times New Roman"/>
                <a:cs typeface="Times New Roman"/>
              </a:rPr>
              <a:t>via</a:t>
            </a:r>
            <a:r>
              <a:rPr lang="en-US" sz="1600" spc="45" dirty="0">
                <a:latin typeface="Times New Roman"/>
                <a:cs typeface="Times New Roman"/>
              </a:rPr>
              <a:t> </a:t>
            </a:r>
            <a:r>
              <a:rPr lang="en-US" sz="1600" dirty="0">
                <a:latin typeface="Times New Roman"/>
                <a:cs typeface="Times New Roman"/>
              </a:rPr>
              <a:t>heavy</a:t>
            </a:r>
            <a:r>
              <a:rPr lang="en-US" sz="1600" spc="45" dirty="0">
                <a:latin typeface="Times New Roman"/>
                <a:cs typeface="Times New Roman"/>
              </a:rPr>
              <a:t> </a:t>
            </a:r>
            <a:r>
              <a:rPr lang="en-US" sz="1600" dirty="0">
                <a:latin typeface="Times New Roman"/>
                <a:cs typeface="Times New Roman"/>
              </a:rPr>
              <a:t>charged</a:t>
            </a:r>
            <a:r>
              <a:rPr lang="en-US" sz="1600" spc="50" dirty="0">
                <a:latin typeface="Times New Roman"/>
                <a:cs typeface="Times New Roman"/>
              </a:rPr>
              <a:t> </a:t>
            </a:r>
            <a:r>
              <a:rPr lang="en-US" sz="1600" spc="-10" dirty="0">
                <a:latin typeface="Times New Roman"/>
                <a:cs typeface="Times New Roman"/>
              </a:rPr>
              <a:t>particles.</a:t>
            </a:r>
          </a:p>
          <a:p>
            <a:pPr marL="285750" indent="-285750">
              <a:buFont typeface="Arial" panose="020B0604020202020204" pitchFamily="34" charset="0"/>
              <a:buChar char="•"/>
            </a:pPr>
            <a:r>
              <a:rPr lang="en-US" sz="1600" dirty="0">
                <a:latin typeface="Times New Roman"/>
                <a:cs typeface="Times New Roman"/>
              </a:rPr>
              <a:t>Aids researchers</a:t>
            </a:r>
            <a:r>
              <a:rPr lang="en-US" sz="1600" spc="40" dirty="0">
                <a:latin typeface="Times New Roman"/>
                <a:cs typeface="Times New Roman"/>
              </a:rPr>
              <a:t> </a:t>
            </a:r>
            <a:r>
              <a:rPr lang="en-US" sz="1600" dirty="0">
                <a:latin typeface="Times New Roman"/>
                <a:cs typeface="Times New Roman"/>
              </a:rPr>
              <a:t>and provide</a:t>
            </a:r>
            <a:r>
              <a:rPr lang="en-US" sz="1600" spc="45" dirty="0">
                <a:latin typeface="Times New Roman"/>
                <a:cs typeface="Times New Roman"/>
              </a:rPr>
              <a:t> </a:t>
            </a:r>
            <a:r>
              <a:rPr lang="en-US" sz="1600" dirty="0">
                <a:latin typeface="Times New Roman"/>
                <a:cs typeface="Times New Roman"/>
              </a:rPr>
              <a:t>a</a:t>
            </a:r>
            <a:r>
              <a:rPr lang="en-US" sz="1600" spc="40" dirty="0">
                <a:latin typeface="Times New Roman"/>
                <a:cs typeface="Times New Roman"/>
              </a:rPr>
              <a:t> </a:t>
            </a:r>
            <a:r>
              <a:rPr lang="en-US" sz="1600" dirty="0">
                <a:latin typeface="Times New Roman"/>
                <a:cs typeface="Times New Roman"/>
              </a:rPr>
              <a:t>teaching</a:t>
            </a:r>
            <a:r>
              <a:rPr lang="en-US" sz="1600" spc="45" dirty="0">
                <a:latin typeface="Times New Roman"/>
                <a:cs typeface="Times New Roman"/>
              </a:rPr>
              <a:t> </a:t>
            </a:r>
            <a:r>
              <a:rPr lang="en-US" sz="1600" spc="-10" dirty="0">
                <a:latin typeface="Times New Roman"/>
                <a:cs typeface="Times New Roman"/>
              </a:rPr>
              <a:t>tool.</a:t>
            </a:r>
          </a:p>
          <a:p>
            <a:pPr marL="742950" lvl="1" indent="-285750">
              <a:buFont typeface="Arial" panose="020B0604020202020204" pitchFamily="34" charset="0"/>
              <a:buChar char="•"/>
            </a:pPr>
            <a:r>
              <a:rPr lang="en-US" sz="1600" spc="-10" dirty="0">
                <a:latin typeface="Times New Roman"/>
                <a:cs typeface="Times New Roman"/>
              </a:rPr>
              <a:t>Systematics</a:t>
            </a:r>
          </a:p>
          <a:p>
            <a:pPr marL="742950" lvl="1" indent="-285750">
              <a:buFont typeface="Arial" panose="020B0604020202020204" pitchFamily="34" charset="0"/>
              <a:buChar char="•"/>
            </a:pPr>
            <a:r>
              <a:rPr lang="en-US" sz="1600" spc="-10" dirty="0">
                <a:latin typeface="Times New Roman"/>
                <a:cs typeface="Times New Roman"/>
              </a:rPr>
              <a:t>Relationships between E &amp; BR</a:t>
            </a:r>
          </a:p>
          <a:p>
            <a:pPr marL="742950" lvl="1" indent="-285750">
              <a:buFont typeface="Arial" panose="020B0604020202020204" pitchFamily="34" charset="0"/>
              <a:buChar char="•"/>
            </a:pPr>
            <a:r>
              <a:rPr lang="en-US" sz="1600" spc="-10" dirty="0">
                <a:latin typeface="Times New Roman"/>
                <a:cs typeface="Times New Roman"/>
              </a:rPr>
              <a:t>Competition between decay modes</a:t>
            </a:r>
          </a:p>
          <a:p>
            <a:pPr marL="182245" indent="-169545">
              <a:spcBef>
                <a:spcPts val="100"/>
              </a:spcBef>
              <a:buFont typeface="Arial"/>
              <a:buChar char="•"/>
              <a:tabLst>
                <a:tab pos="182245" algn="l"/>
              </a:tabLst>
            </a:pPr>
            <a:r>
              <a:rPr lang="en-US" sz="1600" dirty="0">
                <a:latin typeface="Times New Roman"/>
                <a:cs typeface="Times New Roman"/>
              </a:rPr>
              <a:t>Involves</a:t>
            </a:r>
            <a:r>
              <a:rPr lang="en-US" sz="1600" spc="30" dirty="0">
                <a:latin typeface="Times New Roman"/>
                <a:cs typeface="Times New Roman"/>
              </a:rPr>
              <a:t> </a:t>
            </a:r>
            <a:r>
              <a:rPr lang="en-US" sz="1600" dirty="0">
                <a:latin typeface="Times New Roman"/>
                <a:cs typeface="Times New Roman"/>
              </a:rPr>
              <a:t>the</a:t>
            </a:r>
            <a:r>
              <a:rPr lang="en-US" sz="1600" spc="30" dirty="0">
                <a:latin typeface="Times New Roman"/>
                <a:cs typeface="Times New Roman"/>
              </a:rPr>
              <a:t> </a:t>
            </a:r>
            <a:r>
              <a:rPr lang="en-US" sz="1600" dirty="0">
                <a:latin typeface="Times New Roman"/>
                <a:cs typeface="Times New Roman"/>
              </a:rPr>
              <a:t>entire</a:t>
            </a:r>
            <a:r>
              <a:rPr lang="en-US" sz="1600" spc="35" dirty="0">
                <a:latin typeface="Times New Roman"/>
                <a:cs typeface="Times New Roman"/>
              </a:rPr>
              <a:t> </a:t>
            </a:r>
            <a:r>
              <a:rPr lang="en-US" sz="1600" dirty="0">
                <a:latin typeface="Times New Roman"/>
                <a:cs typeface="Times New Roman"/>
              </a:rPr>
              <a:t>chart</a:t>
            </a:r>
            <a:r>
              <a:rPr lang="en-US" sz="1600" spc="20" dirty="0">
                <a:latin typeface="Times New Roman"/>
                <a:cs typeface="Times New Roman"/>
              </a:rPr>
              <a:t> </a:t>
            </a:r>
            <a:r>
              <a:rPr lang="en-US" sz="1600" dirty="0">
                <a:latin typeface="Times New Roman"/>
                <a:cs typeface="Times New Roman"/>
              </a:rPr>
              <a:t>of</a:t>
            </a:r>
            <a:r>
              <a:rPr lang="en-US" sz="1600" spc="20" dirty="0">
                <a:latin typeface="Times New Roman"/>
                <a:cs typeface="Times New Roman"/>
              </a:rPr>
              <a:t> </a:t>
            </a:r>
            <a:r>
              <a:rPr lang="en-US" sz="1600" dirty="0">
                <a:latin typeface="Times New Roman"/>
                <a:cs typeface="Times New Roman"/>
              </a:rPr>
              <a:t>the</a:t>
            </a:r>
            <a:r>
              <a:rPr lang="en-US" sz="1600" spc="40" dirty="0">
                <a:latin typeface="Times New Roman"/>
                <a:cs typeface="Times New Roman"/>
              </a:rPr>
              <a:t> </a:t>
            </a:r>
            <a:r>
              <a:rPr lang="en-US" sz="1600" dirty="0">
                <a:latin typeface="Times New Roman"/>
                <a:cs typeface="Times New Roman"/>
              </a:rPr>
              <a:t>nuclides</a:t>
            </a:r>
            <a:r>
              <a:rPr lang="en-US" sz="1600" spc="30" dirty="0">
                <a:latin typeface="Times New Roman"/>
                <a:cs typeface="Times New Roman"/>
              </a:rPr>
              <a:t> </a:t>
            </a:r>
          </a:p>
          <a:p>
            <a:pPr marL="182245" indent="-169545">
              <a:spcBef>
                <a:spcPts val="100"/>
              </a:spcBef>
              <a:buFont typeface="Arial"/>
              <a:buChar char="•"/>
              <a:tabLst>
                <a:tab pos="182245" algn="l"/>
              </a:tabLst>
            </a:pPr>
            <a:r>
              <a:rPr lang="en-US" sz="1600" spc="-10" dirty="0">
                <a:latin typeface="Times New Roman"/>
                <a:cs typeface="Times New Roman"/>
              </a:rPr>
              <a:t>Evaluated data gives recommended values based on all available experimental data.</a:t>
            </a:r>
          </a:p>
          <a:p>
            <a:pPr marL="182245" indent="-169545">
              <a:spcBef>
                <a:spcPts val="100"/>
              </a:spcBef>
              <a:buFont typeface="Arial"/>
              <a:buChar char="•"/>
              <a:tabLst>
                <a:tab pos="182245" algn="l"/>
              </a:tabLst>
            </a:pPr>
            <a:r>
              <a:rPr lang="en-US" sz="1600" spc="-10" dirty="0">
                <a:latin typeface="Times New Roman"/>
                <a:cs typeface="Times New Roman"/>
              </a:rPr>
              <a:t>Organized by </a:t>
            </a:r>
            <a:r>
              <a:rPr lang="en-US" sz="1600" i="1" spc="-10" dirty="0">
                <a:latin typeface="Times New Roman"/>
                <a:cs typeface="Times New Roman"/>
              </a:rPr>
              <a:t>T</a:t>
            </a:r>
            <a:r>
              <a:rPr lang="en-US" sz="1600" i="1" spc="-10" baseline="-25000" dirty="0">
                <a:latin typeface="Times New Roman"/>
                <a:cs typeface="Times New Roman"/>
              </a:rPr>
              <a:t>z</a:t>
            </a:r>
            <a:r>
              <a:rPr lang="en-US" sz="1600" i="1" spc="-10" dirty="0">
                <a:latin typeface="Times New Roman"/>
                <a:cs typeface="Times New Roman"/>
              </a:rPr>
              <a:t> </a:t>
            </a:r>
            <a:r>
              <a:rPr lang="en-US" sz="1600" spc="-10" dirty="0">
                <a:latin typeface="Times New Roman"/>
                <a:cs typeface="Times New Roman"/>
              </a:rPr>
              <a:t>and A-chain</a:t>
            </a:r>
            <a:endParaRPr lang="en-US" sz="1600" dirty="0">
              <a:latin typeface="Times New Roman"/>
              <a:cs typeface="Times New Roman"/>
            </a:endParaRPr>
          </a:p>
        </p:txBody>
      </p:sp>
      <p:sp>
        <p:nvSpPr>
          <p:cNvPr id="7166" name="TextBox 7165">
            <a:extLst>
              <a:ext uri="{FF2B5EF4-FFF2-40B4-BE49-F238E27FC236}">
                <a16:creationId xmlns:a16="http://schemas.microsoft.com/office/drawing/2014/main" id="{E8CCE4B5-D439-D6B9-901E-AEB32B58D628}"/>
              </a:ext>
            </a:extLst>
          </p:cNvPr>
          <p:cNvSpPr txBox="1"/>
          <p:nvPr/>
        </p:nvSpPr>
        <p:spPr>
          <a:xfrm>
            <a:off x="4669576" y="661106"/>
            <a:ext cx="4635062"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a:cs typeface="Times New Roman"/>
              </a:rPr>
              <a:t>Targeted (and complete) references – different from NSR</a:t>
            </a:r>
          </a:p>
          <a:p>
            <a:pPr marL="285750" indent="-285750">
              <a:buFont typeface="Arial" panose="020B0604020202020204" pitchFamily="34" charset="0"/>
              <a:buChar char="•"/>
            </a:pPr>
            <a:r>
              <a:rPr lang="en-US" sz="1600" dirty="0">
                <a:latin typeface="Times New Roman"/>
                <a:cs typeface="Times New Roman"/>
              </a:rPr>
              <a:t>All papers with information on the given nucleus including conference proceedings and reports. Explicit refs for T</a:t>
            </a:r>
            <a:r>
              <a:rPr lang="en-US" sz="1600" baseline="-25000" dirty="0">
                <a:latin typeface="Times New Roman"/>
                <a:cs typeface="Times New Roman"/>
              </a:rPr>
              <a:t>1/2</a:t>
            </a:r>
            <a:r>
              <a:rPr lang="en-US" sz="1600" dirty="0">
                <a:latin typeface="Times New Roman"/>
                <a:cs typeface="Times New Roman"/>
              </a:rPr>
              <a:t>, Energy, BR, etc.</a:t>
            </a:r>
          </a:p>
          <a:p>
            <a:pPr marL="742950" lvl="1" indent="-285750">
              <a:buFont typeface="Arial" panose="020B0604020202020204" pitchFamily="34" charset="0"/>
              <a:buChar char="•"/>
            </a:pPr>
            <a:r>
              <a:rPr lang="en-US" sz="1600" dirty="0">
                <a:latin typeface="Times New Roman"/>
                <a:cs typeface="Times New Roman"/>
              </a:rPr>
              <a:t>4262 unique references</a:t>
            </a:r>
          </a:p>
          <a:p>
            <a:pPr marL="742950" lvl="1" indent="-285750">
              <a:buFont typeface="Arial" panose="020B0604020202020204" pitchFamily="34" charset="0"/>
              <a:buChar char="•"/>
            </a:pPr>
            <a:r>
              <a:rPr lang="en-US" sz="1600" b="1" i="1" dirty="0">
                <a:latin typeface="Times New Roman"/>
                <a:cs typeface="Times New Roman"/>
              </a:rPr>
              <a:t>Completed June 2025</a:t>
            </a:r>
            <a:r>
              <a:rPr lang="en-US" sz="1600" dirty="0">
                <a:latin typeface="Times New Roman"/>
                <a:cs typeface="Times New Roman"/>
              </a:rPr>
              <a:t>. Added information from 9 new papers since then..</a:t>
            </a:r>
          </a:p>
          <a:p>
            <a:pPr marL="742950" lvl="1" indent="-285750">
              <a:buFont typeface="Arial" panose="020B0604020202020204" pitchFamily="34" charset="0"/>
              <a:buChar char="•"/>
            </a:pPr>
            <a:r>
              <a:rPr lang="en-US" sz="1600" dirty="0">
                <a:latin typeface="Times New Roman"/>
                <a:cs typeface="Times New Roman"/>
              </a:rPr>
              <a:t>1453 heavy charged emitters from 1241 nuclei</a:t>
            </a:r>
          </a:p>
          <a:p>
            <a:pPr marL="285750" indent="-285750">
              <a:buFont typeface="Arial" panose="020B0604020202020204" pitchFamily="34" charset="0"/>
              <a:buChar char="•"/>
            </a:pPr>
            <a:r>
              <a:rPr lang="en-US" sz="1600" dirty="0">
                <a:latin typeface="Times New Roman"/>
                <a:cs typeface="Times New Roman"/>
              </a:rPr>
              <a:t>Database updated as new papers come out (Website updated ≈2 every other month)</a:t>
            </a:r>
          </a:p>
          <a:p>
            <a:pPr marL="285750" indent="-285750">
              <a:buFont typeface="Arial" panose="020B0604020202020204" pitchFamily="34" charset="0"/>
              <a:buChar char="•"/>
            </a:pPr>
            <a:endParaRPr lang="en-US" sz="1600" dirty="0"/>
          </a:p>
        </p:txBody>
      </p:sp>
      <p:sp>
        <p:nvSpPr>
          <p:cNvPr id="7167" name="TextBox 7166">
            <a:extLst>
              <a:ext uri="{FF2B5EF4-FFF2-40B4-BE49-F238E27FC236}">
                <a16:creationId xmlns:a16="http://schemas.microsoft.com/office/drawing/2014/main" id="{892FC37B-74FF-B6A4-5163-4E006162CCD8}"/>
              </a:ext>
            </a:extLst>
          </p:cNvPr>
          <p:cNvSpPr txBox="1"/>
          <p:nvPr/>
        </p:nvSpPr>
        <p:spPr>
          <a:xfrm>
            <a:off x="20798" y="4107837"/>
            <a:ext cx="2147235" cy="1569660"/>
          </a:xfrm>
          <a:prstGeom prst="rect">
            <a:avLst/>
          </a:prstGeom>
          <a:noFill/>
        </p:spPr>
        <p:txBody>
          <a:bodyPr wrap="square" rtlCol="0">
            <a:spAutoFit/>
          </a:bodyPr>
          <a:lstStyle/>
          <a:p>
            <a:pPr marL="182563" indent="-171450">
              <a:buFont typeface="Arial" panose="020B0604020202020204" pitchFamily="34" charset="0"/>
              <a:buChar char="•"/>
            </a:pPr>
            <a:r>
              <a:rPr lang="en-US" sz="1600" dirty="0">
                <a:latin typeface="Times New Roman"/>
                <a:cs typeface="Times New Roman"/>
              </a:rPr>
              <a:t>Allows users to look at data trends leading to the discovery of new physical     phenomena.</a:t>
            </a:r>
          </a:p>
          <a:p>
            <a:pPr marL="182563" indent="-171450">
              <a:buFont typeface="Arial" panose="020B0604020202020204" pitchFamily="34" charset="0"/>
              <a:buChar char="•"/>
            </a:pPr>
            <a:endParaRPr lang="en-US" sz="1600" dirty="0"/>
          </a:p>
        </p:txBody>
      </p:sp>
      <p:pic>
        <p:nvPicPr>
          <p:cNvPr id="7170" name="Picture 2">
            <a:extLst>
              <a:ext uri="{FF2B5EF4-FFF2-40B4-BE49-F238E27FC236}">
                <a16:creationId xmlns:a16="http://schemas.microsoft.com/office/drawing/2014/main" id="{FD4772CF-0DF5-5263-FCEF-641989B05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2694" y="5036694"/>
            <a:ext cx="1821305" cy="1821305"/>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Box 7170">
            <a:extLst>
              <a:ext uri="{FF2B5EF4-FFF2-40B4-BE49-F238E27FC236}">
                <a16:creationId xmlns:a16="http://schemas.microsoft.com/office/drawing/2014/main" id="{4B75198E-A3BA-E61E-A473-9EFEE67563AD}"/>
              </a:ext>
            </a:extLst>
          </p:cNvPr>
          <p:cNvSpPr txBox="1"/>
          <p:nvPr/>
        </p:nvSpPr>
        <p:spPr>
          <a:xfrm>
            <a:off x="7289442" y="6488668"/>
            <a:ext cx="1854557" cy="369332"/>
          </a:xfrm>
          <a:prstGeom prst="rect">
            <a:avLst/>
          </a:prstGeom>
          <a:solidFill>
            <a:srgbClr val="00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Jon Batchelder</a:t>
            </a:r>
          </a:p>
        </p:txBody>
      </p:sp>
    </p:spTree>
    <p:extLst>
      <p:ext uri="{BB962C8B-B14F-4D97-AF65-F5344CB8AC3E}">
        <p14:creationId xmlns:p14="http://schemas.microsoft.com/office/powerpoint/2010/main" val="3292998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0" y="0"/>
            <a:ext cx="9144000" cy="534154"/>
          </a:xfrm>
          <a:prstGeom prst="rect">
            <a:avLst/>
          </a:prstGeom>
          <a:solidFill>
            <a:srgbClr val="1F497D"/>
          </a:solidFill>
        </p:spPr>
        <p:txBody>
          <a:bodyPr spcFirstLastPara="1" vert="horz" wrap="square" lIns="91425" tIns="91425" rIns="91425" bIns="91425" rtlCol="0" anchor="t" anchorCtr="0">
            <a:noAutofit/>
          </a:bodyPr>
          <a:lstStyle/>
          <a:p>
            <a:pPr algn="ctr">
              <a:buSzPts val="990"/>
            </a:pPr>
            <a:r>
              <a:rPr lang="en" sz="2480" b="0" dirty="0"/>
              <a:t>Nuclear Data for Isotope Production &amp; Neutron Applications </a:t>
            </a:r>
            <a:endParaRPr sz="2480" b="0" dirty="0"/>
          </a:p>
        </p:txBody>
      </p:sp>
      <p:sp>
        <p:nvSpPr>
          <p:cNvPr id="55" name="Google Shape;55;p13"/>
          <p:cNvSpPr txBox="1">
            <a:spLocks noGrp="1"/>
          </p:cNvSpPr>
          <p:nvPr>
            <p:ph type="body" idx="1"/>
          </p:nvPr>
        </p:nvSpPr>
        <p:spPr>
          <a:xfrm>
            <a:off x="113365" y="558834"/>
            <a:ext cx="8818800" cy="5284430"/>
          </a:xfrm>
          <a:prstGeom prst="rect">
            <a:avLst/>
          </a:prstGeom>
        </p:spPr>
        <p:txBody>
          <a:bodyPr spcFirstLastPara="1" vert="horz" wrap="square" lIns="91425" tIns="91425" rIns="91425" bIns="91425" rtlCol="0" anchor="t" anchorCtr="0">
            <a:normAutofit fontScale="92500" lnSpcReduction="10000"/>
          </a:bodyPr>
          <a:lstStyle/>
          <a:p>
            <a:pPr indent="-325755">
              <a:buSzPct val="100000"/>
            </a:pPr>
            <a:r>
              <a:rPr lang="en" sz="1900" dirty="0">
                <a:solidFill>
                  <a:schemeClr val="tx1"/>
                </a:solidFill>
                <a:latin typeface="Times New Roman" panose="02020603050405020304" pitchFamily="18" charset="0"/>
                <a:cs typeface="Times New Roman" panose="02020603050405020304" pitchFamily="18" charset="0"/>
              </a:rPr>
              <a:t>Experimental Work</a:t>
            </a:r>
            <a:endParaRPr sz="1900" dirty="0">
              <a:solidFill>
                <a:schemeClr val="tx1"/>
              </a:solidFill>
              <a:latin typeface="Times New Roman" panose="02020603050405020304" pitchFamily="18" charset="0"/>
              <a:cs typeface="Times New Roman" panose="02020603050405020304" pitchFamily="18" charset="0"/>
            </a:endParaRPr>
          </a:p>
          <a:p>
            <a:pPr lvl="1" indent="-304165">
              <a:buSzPct val="100000"/>
            </a:pPr>
            <a:r>
              <a:rPr lang="en" sz="1700" dirty="0">
                <a:solidFill>
                  <a:schemeClr val="tx1"/>
                </a:solidFill>
                <a:latin typeface="Times New Roman" panose="02020603050405020304" pitchFamily="18" charset="0"/>
                <a:cs typeface="Times New Roman" panose="02020603050405020304" pitchFamily="18" charset="0"/>
              </a:rPr>
              <a:t>p+Be neutron spectrum characterization - January 2025</a:t>
            </a:r>
            <a:endParaRPr sz="1700" dirty="0">
              <a:solidFill>
                <a:schemeClr val="tx1"/>
              </a:solidFill>
              <a:latin typeface="Times New Roman" panose="02020603050405020304" pitchFamily="18" charset="0"/>
              <a:cs typeface="Times New Roman" panose="02020603050405020304" pitchFamily="18" charset="0"/>
            </a:endParaRPr>
          </a:p>
          <a:p>
            <a:pPr lvl="1" indent="-304165">
              <a:buSzPct val="100000"/>
            </a:pPr>
            <a:r>
              <a:rPr lang="en" sz="1700" dirty="0">
                <a:solidFill>
                  <a:schemeClr val="tx1"/>
                </a:solidFill>
                <a:latin typeface="Times New Roman" panose="02020603050405020304" pitchFamily="18" charset="0"/>
                <a:cs typeface="Times New Roman" panose="02020603050405020304" pitchFamily="18" charset="0"/>
              </a:rPr>
              <a:t>Sn(p,x)</a:t>
            </a:r>
            <a:r>
              <a:rPr lang="en" sz="1700" baseline="30000" dirty="0">
                <a:solidFill>
                  <a:schemeClr val="tx1"/>
                </a:solidFill>
                <a:latin typeface="Times New Roman" panose="02020603050405020304" pitchFamily="18" charset="0"/>
                <a:cs typeface="Times New Roman" panose="02020603050405020304" pitchFamily="18" charset="0"/>
              </a:rPr>
              <a:t>119</a:t>
            </a:r>
            <a:r>
              <a:rPr lang="en" sz="1700" dirty="0">
                <a:solidFill>
                  <a:schemeClr val="tx1"/>
                </a:solidFill>
                <a:latin typeface="Times New Roman" panose="02020603050405020304" pitchFamily="18" charset="0"/>
                <a:cs typeface="Times New Roman" panose="02020603050405020304" pitchFamily="18" charset="0"/>
              </a:rPr>
              <a:t>Sb cross section measurements for Auger therapeutic applications – 9/25</a:t>
            </a:r>
            <a:endParaRPr sz="1700" dirty="0">
              <a:solidFill>
                <a:schemeClr val="tx1"/>
              </a:solidFill>
              <a:latin typeface="Times New Roman" panose="02020603050405020304" pitchFamily="18" charset="0"/>
              <a:cs typeface="Times New Roman" panose="02020603050405020304" pitchFamily="18" charset="0"/>
            </a:endParaRPr>
          </a:p>
          <a:p>
            <a:pPr lvl="1" indent="-304165">
              <a:buSzPct val="100000"/>
            </a:pPr>
            <a:r>
              <a:rPr lang="en" sz="1700" dirty="0">
                <a:solidFill>
                  <a:schemeClr val="tx1"/>
                </a:solidFill>
                <a:latin typeface="Times New Roman" panose="02020603050405020304" pitchFamily="18" charset="0"/>
                <a:cs typeface="Times New Roman" panose="02020603050405020304" pitchFamily="18" charset="0"/>
              </a:rPr>
              <a:t>Ta(p,x)</a:t>
            </a:r>
            <a:r>
              <a:rPr lang="en" sz="1700" baseline="30000" dirty="0">
                <a:solidFill>
                  <a:schemeClr val="tx1"/>
                </a:solidFill>
                <a:latin typeface="Times New Roman" panose="02020603050405020304" pitchFamily="18" charset="0"/>
                <a:cs typeface="Times New Roman" panose="02020603050405020304" pitchFamily="18" charset="0"/>
              </a:rPr>
              <a:t>177,180m</a:t>
            </a:r>
            <a:r>
              <a:rPr lang="en" sz="1700" dirty="0">
                <a:solidFill>
                  <a:schemeClr val="tx1"/>
                </a:solidFill>
                <a:latin typeface="Times New Roman" panose="02020603050405020304" pitchFamily="18" charset="0"/>
                <a:cs typeface="Times New Roman" panose="02020603050405020304" pitchFamily="18" charset="0"/>
              </a:rPr>
              <a:t>Ta cross section measurements for Auger therapeutic applications – 9/25</a:t>
            </a:r>
            <a:endParaRPr sz="1700" dirty="0">
              <a:solidFill>
                <a:schemeClr val="tx1"/>
              </a:solidFill>
              <a:latin typeface="Times New Roman" panose="02020603050405020304" pitchFamily="18" charset="0"/>
              <a:cs typeface="Times New Roman" panose="02020603050405020304" pitchFamily="18" charset="0"/>
            </a:endParaRPr>
          </a:p>
          <a:p>
            <a:pPr indent="-325755">
              <a:buSzPct val="100000"/>
            </a:pPr>
            <a:r>
              <a:rPr lang="en" sz="1900" dirty="0">
                <a:solidFill>
                  <a:schemeClr val="tx1"/>
                </a:solidFill>
                <a:latin typeface="Times New Roman" panose="02020603050405020304" pitchFamily="18" charset="0"/>
                <a:cs typeface="Times New Roman" panose="02020603050405020304" pitchFamily="18" charset="0"/>
              </a:rPr>
              <a:t>Publications</a:t>
            </a:r>
            <a:endParaRPr sz="1600" dirty="0">
              <a:solidFill>
                <a:schemeClr val="tx1"/>
              </a:solidFill>
              <a:latin typeface="Times New Roman" panose="02020603050405020304" pitchFamily="18" charset="0"/>
              <a:cs typeface="Times New Roman" panose="02020603050405020304" pitchFamily="18" charset="0"/>
            </a:endParaRPr>
          </a:p>
          <a:p>
            <a:pPr lvl="1" indent="-304165">
              <a:buSzPct val="100000"/>
            </a:pPr>
            <a:r>
              <a:rPr lang="en" sz="1700" dirty="0">
                <a:solidFill>
                  <a:schemeClr val="tx1"/>
                </a:solidFill>
                <a:latin typeface="Times New Roman" panose="02020603050405020304" pitchFamily="18" charset="0"/>
                <a:cs typeface="Times New Roman" panose="02020603050405020304" pitchFamily="18" charset="0"/>
              </a:rPr>
              <a:t>3 published manuscripts</a:t>
            </a:r>
            <a:r>
              <a:rPr lang="en" sz="1700" baseline="30000" dirty="0">
                <a:solidFill>
                  <a:schemeClr val="tx1"/>
                </a:solidFill>
                <a:latin typeface="Times New Roman" panose="02020603050405020304" pitchFamily="18" charset="0"/>
                <a:cs typeface="Times New Roman" panose="02020603050405020304" pitchFamily="18" charset="0"/>
              </a:rPr>
              <a:t>1</a:t>
            </a:r>
            <a:r>
              <a:rPr lang="en" sz="1700" dirty="0">
                <a:solidFill>
                  <a:schemeClr val="tx1"/>
                </a:solidFill>
                <a:latin typeface="Times New Roman" panose="02020603050405020304" pitchFamily="18" charset="0"/>
                <a:cs typeface="Times New Roman" panose="02020603050405020304" pitchFamily="18" charset="0"/>
              </a:rPr>
              <a:t>, 3 submitted manuscripts</a:t>
            </a:r>
            <a:r>
              <a:rPr lang="en" sz="1700" baseline="30000" dirty="0">
                <a:solidFill>
                  <a:schemeClr val="tx1"/>
                </a:solidFill>
                <a:latin typeface="Times New Roman" panose="02020603050405020304" pitchFamily="18" charset="0"/>
                <a:cs typeface="Times New Roman" panose="02020603050405020304" pitchFamily="18" charset="0"/>
              </a:rPr>
              <a:t>2</a:t>
            </a:r>
            <a:endParaRPr sz="1700" dirty="0">
              <a:solidFill>
                <a:schemeClr val="tx1"/>
              </a:solidFill>
              <a:latin typeface="Times New Roman" panose="02020603050405020304" pitchFamily="18" charset="0"/>
              <a:cs typeface="Times New Roman" panose="02020603050405020304" pitchFamily="18" charset="0"/>
            </a:endParaRPr>
          </a:p>
          <a:p>
            <a:pPr indent="-325755">
              <a:buSzPct val="100000"/>
            </a:pPr>
            <a:r>
              <a:rPr lang="en" sz="1900" dirty="0">
                <a:solidFill>
                  <a:schemeClr val="tx1"/>
                </a:solidFill>
                <a:latin typeface="Times New Roman" panose="02020603050405020304" pitchFamily="18" charset="0"/>
                <a:cs typeface="Times New Roman" panose="02020603050405020304" pitchFamily="18" charset="0"/>
              </a:rPr>
              <a:t>Student Training</a:t>
            </a:r>
            <a:endParaRPr sz="1900" dirty="0">
              <a:solidFill>
                <a:schemeClr val="tx1"/>
              </a:solidFill>
              <a:latin typeface="Times New Roman" panose="02020603050405020304" pitchFamily="18" charset="0"/>
              <a:cs typeface="Times New Roman" panose="02020603050405020304" pitchFamily="18" charset="0"/>
            </a:endParaRPr>
          </a:p>
          <a:p>
            <a:pPr lvl="1" indent="-304165">
              <a:buSzPct val="100000"/>
            </a:pPr>
            <a:r>
              <a:rPr lang="en" sz="1700" dirty="0">
                <a:solidFill>
                  <a:schemeClr val="tx1"/>
                </a:solidFill>
                <a:latin typeface="Times New Roman" panose="02020603050405020304" pitchFamily="18" charset="0"/>
                <a:cs typeface="Times New Roman" panose="02020603050405020304" pitchFamily="18" charset="0"/>
              </a:rPr>
              <a:t>UCB: A. Lee (Ph.D.)</a:t>
            </a:r>
            <a:endParaRPr sz="1700" dirty="0">
              <a:solidFill>
                <a:schemeClr val="tx1"/>
              </a:solidFill>
              <a:latin typeface="Times New Roman" panose="02020603050405020304" pitchFamily="18" charset="0"/>
              <a:cs typeface="Times New Roman" panose="02020603050405020304" pitchFamily="18" charset="0"/>
            </a:endParaRPr>
          </a:p>
          <a:p>
            <a:pPr lvl="1" indent="-304165">
              <a:buSzPct val="100000"/>
            </a:pPr>
            <a:r>
              <a:rPr lang="en" sz="1700" dirty="0">
                <a:solidFill>
                  <a:schemeClr val="tx1"/>
                </a:solidFill>
                <a:latin typeface="Times New Roman" panose="02020603050405020304" pitchFamily="18" charset="0"/>
                <a:cs typeface="Times New Roman" panose="02020603050405020304" pitchFamily="18" charset="0"/>
              </a:rPr>
              <a:t>U. Oslo: H. Ekeberg (Ph.D.), E. Martinsen (Ph.D), C. Tokstad (M.S.), E. Brynildsen (M.S.)</a:t>
            </a:r>
            <a:endParaRPr sz="1700" dirty="0">
              <a:solidFill>
                <a:schemeClr val="tx1"/>
              </a:solidFill>
              <a:latin typeface="Times New Roman" panose="02020603050405020304" pitchFamily="18" charset="0"/>
              <a:cs typeface="Times New Roman" panose="02020603050405020304" pitchFamily="18" charset="0"/>
            </a:endParaRPr>
          </a:p>
          <a:p>
            <a:pPr lvl="1" indent="-304165">
              <a:buSzPct val="100000"/>
            </a:pPr>
            <a:r>
              <a:rPr lang="en" sz="1700" dirty="0">
                <a:solidFill>
                  <a:schemeClr val="tx1"/>
                </a:solidFill>
                <a:latin typeface="Times New Roman" panose="02020603050405020304" pitchFamily="18" charset="0"/>
                <a:cs typeface="Times New Roman" panose="02020603050405020304" pitchFamily="18" charset="0"/>
              </a:rPr>
              <a:t>UCD: L. Korkelia (Ph.D.)</a:t>
            </a:r>
            <a:endParaRPr sz="1600" dirty="0">
              <a:solidFill>
                <a:schemeClr val="tx1"/>
              </a:solidFill>
              <a:latin typeface="Times New Roman" panose="02020603050405020304" pitchFamily="18" charset="0"/>
              <a:cs typeface="Times New Roman" panose="02020603050405020304" pitchFamily="18" charset="0"/>
            </a:endParaRPr>
          </a:p>
          <a:p>
            <a:pPr indent="-325755">
              <a:buSzPct val="100000"/>
            </a:pPr>
            <a:r>
              <a:rPr lang="en" sz="1900" dirty="0">
                <a:solidFill>
                  <a:schemeClr val="tx1"/>
                </a:solidFill>
                <a:latin typeface="Times New Roman" panose="02020603050405020304" pitchFamily="18" charset="0"/>
                <a:cs typeface="Times New Roman" panose="02020603050405020304" pitchFamily="18" charset="0"/>
              </a:rPr>
              <a:t>Contributions</a:t>
            </a:r>
            <a:endParaRPr sz="1600" dirty="0">
              <a:solidFill>
                <a:schemeClr val="tx1"/>
              </a:solidFill>
              <a:latin typeface="Times New Roman" panose="02020603050405020304" pitchFamily="18" charset="0"/>
              <a:cs typeface="Times New Roman" panose="02020603050405020304" pitchFamily="18" charset="0"/>
            </a:endParaRPr>
          </a:p>
          <a:p>
            <a:pPr lvl="1" indent="-304165">
              <a:buSzPct val="100000"/>
            </a:pPr>
            <a:r>
              <a:rPr lang="en" sz="1700" baseline="30000" dirty="0">
                <a:solidFill>
                  <a:schemeClr val="tx1"/>
                </a:solidFill>
                <a:latin typeface="Times New Roman" panose="02020603050405020304" pitchFamily="18" charset="0"/>
                <a:cs typeface="Times New Roman" panose="02020603050405020304" pitchFamily="18" charset="0"/>
              </a:rPr>
              <a:t>56</a:t>
            </a:r>
            <a:r>
              <a:rPr lang="en" sz="1700" dirty="0">
                <a:solidFill>
                  <a:schemeClr val="tx1"/>
                </a:solidFill>
                <a:latin typeface="Times New Roman" panose="02020603050405020304" pitchFamily="18" charset="0"/>
                <a:cs typeface="Times New Roman" panose="02020603050405020304" pitchFamily="18" charset="0"/>
              </a:rPr>
              <a:t>Co source production to support CUORE calibration - November 2024</a:t>
            </a:r>
            <a:endParaRPr sz="1700" dirty="0">
              <a:solidFill>
                <a:schemeClr val="tx1"/>
              </a:solidFill>
              <a:latin typeface="Times New Roman" panose="02020603050405020304" pitchFamily="18" charset="0"/>
              <a:cs typeface="Times New Roman" panose="02020603050405020304" pitchFamily="18" charset="0"/>
            </a:endParaRPr>
          </a:p>
          <a:p>
            <a:pPr lvl="1" indent="-304165">
              <a:buSzPct val="100000"/>
            </a:pPr>
            <a:r>
              <a:rPr lang="en" sz="1700" baseline="30000" dirty="0">
                <a:solidFill>
                  <a:schemeClr val="tx1"/>
                </a:solidFill>
                <a:latin typeface="Times New Roman" panose="02020603050405020304" pitchFamily="18" charset="0"/>
                <a:cs typeface="Times New Roman" panose="02020603050405020304" pitchFamily="18" charset="0"/>
              </a:rPr>
              <a:t>169</a:t>
            </a:r>
            <a:r>
              <a:rPr lang="en" sz="1700" dirty="0">
                <a:solidFill>
                  <a:schemeClr val="tx1"/>
                </a:solidFill>
                <a:latin typeface="Times New Roman" panose="02020603050405020304" pitchFamily="18" charset="0"/>
                <a:cs typeface="Times New Roman" panose="02020603050405020304" pitchFamily="18" charset="0"/>
              </a:rPr>
              <a:t>Yb source production to support ND-funded microcalorimeter nuclear data effort (w/ NA-241) - January 2025</a:t>
            </a:r>
            <a:endParaRPr sz="1700" dirty="0">
              <a:solidFill>
                <a:schemeClr val="tx1"/>
              </a:solidFill>
              <a:latin typeface="Times New Roman" panose="02020603050405020304" pitchFamily="18" charset="0"/>
              <a:cs typeface="Times New Roman" panose="02020603050405020304" pitchFamily="18" charset="0"/>
            </a:endParaRPr>
          </a:p>
          <a:p>
            <a:pPr lvl="1" indent="-304165">
              <a:buSzPct val="100000"/>
            </a:pPr>
            <a:r>
              <a:rPr lang="en" sz="1700" baseline="30000" dirty="0">
                <a:solidFill>
                  <a:schemeClr val="tx1"/>
                </a:solidFill>
                <a:latin typeface="Times New Roman" panose="02020603050405020304" pitchFamily="18" charset="0"/>
                <a:cs typeface="Times New Roman" panose="02020603050405020304" pitchFamily="18" charset="0"/>
              </a:rPr>
              <a:t>82</a:t>
            </a:r>
            <a:r>
              <a:rPr lang="en" sz="1700" dirty="0">
                <a:solidFill>
                  <a:schemeClr val="tx1"/>
                </a:solidFill>
                <a:latin typeface="Times New Roman" panose="02020603050405020304" pitchFamily="18" charset="0"/>
                <a:cs typeface="Times New Roman" panose="02020603050405020304" pitchFamily="18" charset="0"/>
              </a:rPr>
              <a:t>Sr source production to support DOE Basic Environmental Science - September 2025</a:t>
            </a:r>
            <a:endParaRPr sz="1700" dirty="0">
              <a:solidFill>
                <a:schemeClr val="tx1"/>
              </a:solidFill>
              <a:latin typeface="Times New Roman" panose="02020603050405020304" pitchFamily="18" charset="0"/>
              <a:cs typeface="Times New Roman" panose="02020603050405020304" pitchFamily="18" charset="0"/>
            </a:endParaRPr>
          </a:p>
          <a:p>
            <a:pPr lvl="1" indent="-304165">
              <a:buSzPct val="100000"/>
            </a:pPr>
            <a:r>
              <a:rPr lang="en" sz="1700" dirty="0">
                <a:solidFill>
                  <a:schemeClr val="tx1"/>
                </a:solidFill>
                <a:latin typeface="Times New Roman" panose="02020603050405020304" pitchFamily="18" charset="0"/>
                <a:cs typeface="Times New Roman" panose="02020603050405020304" pitchFamily="18" charset="0"/>
              </a:rPr>
              <a:t>Neutron materials damage testing for IFE optics - June 2025</a:t>
            </a:r>
            <a:endParaRPr sz="1700" dirty="0">
              <a:solidFill>
                <a:schemeClr val="tx1"/>
              </a:solidFill>
              <a:latin typeface="Times New Roman" panose="02020603050405020304" pitchFamily="18" charset="0"/>
              <a:cs typeface="Times New Roman" panose="02020603050405020304" pitchFamily="18" charset="0"/>
            </a:endParaRPr>
          </a:p>
          <a:p>
            <a:pPr lvl="1" indent="-304165">
              <a:buSzPct val="100000"/>
            </a:pPr>
            <a:r>
              <a:rPr lang="en" sz="1700" dirty="0">
                <a:solidFill>
                  <a:schemeClr val="tx1"/>
                </a:solidFill>
                <a:latin typeface="Times New Roman" panose="02020603050405020304" pitchFamily="18" charset="0"/>
                <a:cs typeface="Times New Roman" panose="02020603050405020304" pitchFamily="18" charset="0"/>
              </a:rPr>
              <a:t>Lecturer (A. Voyles) for the 2025 Exotic Beam Summer School and 2025 Targetry HIPPOCampus Summer School</a:t>
            </a:r>
            <a:endParaRPr sz="1700" dirty="0">
              <a:solidFill>
                <a:schemeClr val="tx1"/>
              </a:solidFill>
              <a:latin typeface="Times New Roman" panose="02020603050405020304" pitchFamily="18" charset="0"/>
              <a:cs typeface="Times New Roman" panose="02020603050405020304" pitchFamily="18" charset="0"/>
            </a:endParaRPr>
          </a:p>
          <a:p>
            <a:pPr indent="-325755">
              <a:buSzPct val="100000"/>
            </a:pPr>
            <a:r>
              <a:rPr lang="en" sz="1900" dirty="0">
                <a:solidFill>
                  <a:schemeClr val="tx1"/>
                </a:solidFill>
                <a:latin typeface="Times New Roman" panose="02020603050405020304" pitchFamily="18" charset="0"/>
                <a:cs typeface="Times New Roman" panose="02020603050405020304" pitchFamily="18" charset="0"/>
              </a:rPr>
              <a:t>Engagement</a:t>
            </a:r>
            <a:endParaRPr sz="1900" dirty="0">
              <a:solidFill>
                <a:schemeClr val="tx1"/>
              </a:solidFill>
              <a:latin typeface="Times New Roman" panose="02020603050405020304" pitchFamily="18" charset="0"/>
              <a:cs typeface="Times New Roman" panose="02020603050405020304" pitchFamily="18" charset="0"/>
            </a:endParaRPr>
          </a:p>
          <a:p>
            <a:pPr lvl="1" indent="-304165">
              <a:buSzPct val="100000"/>
            </a:pPr>
            <a:r>
              <a:rPr lang="en" sz="1700" i="1" u="sng" dirty="0">
                <a:solidFill>
                  <a:schemeClr val="tx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Isotope Production Nuclear Data Issues (IPNDI)</a:t>
            </a:r>
            <a:r>
              <a:rPr lang="en" sz="1700" i="1" u="sng" dirty="0">
                <a:solidFill>
                  <a:schemeClr val="tx1"/>
                </a:solidFill>
                <a:latin typeface="Times New Roman" panose="02020603050405020304" pitchFamily="18" charset="0"/>
                <a:cs typeface="Times New Roman" panose="02020603050405020304" pitchFamily="18" charset="0"/>
              </a:rPr>
              <a:t> </a:t>
            </a:r>
            <a:r>
              <a:rPr lang="en" sz="1700" i="1" dirty="0">
                <a:solidFill>
                  <a:schemeClr val="tx1"/>
                </a:solidFill>
                <a:latin typeface="Times New Roman" panose="02020603050405020304" pitchFamily="18" charset="0"/>
                <a:cs typeface="Times New Roman" panose="02020603050405020304" pitchFamily="18" charset="0"/>
              </a:rPr>
              <a:t>End-User Requests                               (spread the word!)</a:t>
            </a:r>
            <a:r>
              <a:rPr lang="en" sz="1700" dirty="0">
                <a:solidFill>
                  <a:schemeClr val="tx1"/>
                </a:solidFill>
                <a:latin typeface="Times New Roman" panose="02020603050405020304" pitchFamily="18" charset="0"/>
                <a:cs typeface="Times New Roman" panose="02020603050405020304" pitchFamily="18" charset="0"/>
              </a:rPr>
              <a:t>: Improved (</a:t>
            </a:r>
            <a:r>
              <a:rPr lang="en" sz="1700" dirty="0" err="1">
                <a:solidFill>
                  <a:schemeClr val="tx1"/>
                </a:solidFill>
                <a:latin typeface="Times New Roman" panose="02020603050405020304" pitchFamily="18" charset="0"/>
                <a:cs typeface="Times New Roman" panose="02020603050405020304" pitchFamily="18" charset="0"/>
              </a:rPr>
              <a:t>p,</a:t>
            </a:r>
            <a:r>
              <a:rPr lang="en" sz="1700" dirty="0" err="1">
                <a:solidFill>
                  <a:schemeClr val="tx1"/>
                </a:solidFill>
                <a:latin typeface="Symbol" pitchFamily="2" charset="2"/>
                <a:cs typeface="Times New Roman" panose="02020603050405020304" pitchFamily="18" charset="0"/>
              </a:rPr>
              <a:t>g</a:t>
            </a:r>
            <a:r>
              <a:rPr lang="en" sz="1700" dirty="0">
                <a:solidFill>
                  <a:schemeClr val="tx1"/>
                </a:solidFill>
                <a:latin typeface="Times New Roman" panose="02020603050405020304" pitchFamily="18" charset="0"/>
                <a:cs typeface="Times New Roman" panose="02020603050405020304" pitchFamily="18" charset="0"/>
              </a:rPr>
              <a:t>) and (n,</a:t>
            </a:r>
            <a:r>
              <a:rPr lang="en" sz="1700" dirty="0">
                <a:solidFill>
                  <a:schemeClr val="tx1"/>
                </a:solidFill>
                <a:latin typeface="Symbol" pitchFamily="2" charset="2"/>
                <a:cs typeface="Times New Roman" panose="02020603050405020304" pitchFamily="18" charset="0"/>
              </a:rPr>
              <a:t>g</a:t>
            </a:r>
            <a:r>
              <a:rPr lang="en" sz="1700" dirty="0">
                <a:solidFill>
                  <a:schemeClr val="tx1"/>
                </a:solidFill>
                <a:latin typeface="Times New Roman" panose="02020603050405020304" pitchFamily="18" charset="0"/>
                <a:cs typeface="Times New Roman" panose="02020603050405020304" pitchFamily="18" charset="0"/>
              </a:rPr>
              <a:t>) production cross sections                                 and decay data for </a:t>
            </a:r>
            <a:r>
              <a:rPr lang="en" sz="1700" baseline="30000" dirty="0">
                <a:solidFill>
                  <a:schemeClr val="tx1"/>
                </a:solidFill>
                <a:latin typeface="Times New Roman" panose="02020603050405020304" pitchFamily="18" charset="0"/>
                <a:cs typeface="Times New Roman" panose="02020603050405020304" pitchFamily="18" charset="0"/>
              </a:rPr>
              <a:t>97</a:t>
            </a:r>
            <a:r>
              <a:rPr lang="en" sz="1700" dirty="0">
                <a:solidFill>
                  <a:schemeClr val="tx1"/>
                </a:solidFill>
                <a:latin typeface="Times New Roman" panose="02020603050405020304" pitchFamily="18" charset="0"/>
                <a:cs typeface="Times New Roman" panose="02020603050405020304" pitchFamily="18" charset="0"/>
              </a:rPr>
              <a:t>Zr, </a:t>
            </a:r>
            <a:r>
              <a:rPr lang="en" sz="1700" baseline="30000" dirty="0">
                <a:solidFill>
                  <a:schemeClr val="tx1"/>
                </a:solidFill>
                <a:latin typeface="Times New Roman" panose="02020603050405020304" pitchFamily="18" charset="0"/>
                <a:cs typeface="Times New Roman" panose="02020603050405020304" pitchFamily="18" charset="0"/>
              </a:rPr>
              <a:t>71</a:t>
            </a:r>
            <a:r>
              <a:rPr lang="en" sz="1700" dirty="0">
                <a:solidFill>
                  <a:schemeClr val="tx1"/>
                </a:solidFill>
                <a:latin typeface="Times New Roman" panose="02020603050405020304" pitchFamily="18" charset="0"/>
                <a:cs typeface="Times New Roman" panose="02020603050405020304" pitchFamily="18" charset="0"/>
              </a:rPr>
              <a:t>Zn, </a:t>
            </a:r>
            <a:r>
              <a:rPr lang="en" sz="1700" baseline="30000" dirty="0">
                <a:solidFill>
                  <a:schemeClr val="tx1"/>
                </a:solidFill>
                <a:latin typeface="Times New Roman" panose="02020603050405020304" pitchFamily="18" charset="0"/>
                <a:cs typeface="Times New Roman" panose="02020603050405020304" pitchFamily="18" charset="0"/>
              </a:rPr>
              <a:t>65</a:t>
            </a:r>
            <a:r>
              <a:rPr lang="en" sz="1700" dirty="0">
                <a:solidFill>
                  <a:schemeClr val="tx1"/>
                </a:solidFill>
                <a:latin typeface="Times New Roman" panose="02020603050405020304" pitchFamily="18" charset="0"/>
                <a:cs typeface="Times New Roman" panose="02020603050405020304" pitchFamily="18" charset="0"/>
              </a:rPr>
              <a:t>Ni </a:t>
            </a:r>
            <a:endParaRPr sz="1700" dirty="0">
              <a:solidFill>
                <a:schemeClr val="tx1"/>
              </a:solidFill>
              <a:latin typeface="Times New Roman" panose="02020603050405020304" pitchFamily="18" charset="0"/>
              <a:cs typeface="Times New Roman" panose="02020603050405020304" pitchFamily="18" charset="0"/>
            </a:endParaRPr>
          </a:p>
        </p:txBody>
      </p:sp>
      <p:sp>
        <p:nvSpPr>
          <p:cNvPr id="2" name="Google Shape;56;p13">
            <a:extLst>
              <a:ext uri="{FF2B5EF4-FFF2-40B4-BE49-F238E27FC236}">
                <a16:creationId xmlns:a16="http://schemas.microsoft.com/office/drawing/2014/main" id="{EFB9575B-A2C9-0EEC-B0E6-902A81BD170A}"/>
              </a:ext>
            </a:extLst>
          </p:cNvPr>
          <p:cNvSpPr txBox="1"/>
          <p:nvPr/>
        </p:nvSpPr>
        <p:spPr>
          <a:xfrm>
            <a:off x="5342839" y="5530149"/>
            <a:ext cx="2029800" cy="824700"/>
          </a:xfrm>
          <a:prstGeom prst="rect">
            <a:avLst/>
          </a:prstGeom>
          <a:noFill/>
          <a:ln>
            <a:noFill/>
          </a:ln>
        </p:spPr>
        <p:txBody>
          <a:bodyPr spcFirstLastPara="1" wrap="square" lIns="91425" tIns="91425" rIns="91425" bIns="91425" anchor="t" anchorCtr="0">
            <a:noAutofit/>
          </a:bodyPr>
          <a:lstStyle/>
          <a:p>
            <a:r>
              <a:rPr lang="en-US" sz="650" dirty="0">
                <a:solidFill>
                  <a:schemeClr val="dk1"/>
                </a:solidFill>
                <a:highlight>
                  <a:srgbClr val="FFFFFF"/>
                </a:highlight>
              </a:rPr>
              <a:t>1 </a:t>
            </a:r>
            <a:r>
              <a:rPr lang="en-US" sz="650" u="sng" dirty="0">
                <a:solidFill>
                  <a:schemeClr val="hlink"/>
                </a:solidFill>
                <a:highlight>
                  <a:srgbClr val="FFFFFF"/>
                </a:highlight>
                <a:hlinkClick r:id="rId4"/>
              </a:rPr>
              <a:t>https://doi.org/10.1103/PhysRevC.110.064608</a:t>
            </a:r>
            <a:endParaRPr lang="en-US" sz="650" dirty="0">
              <a:solidFill>
                <a:schemeClr val="dk1"/>
              </a:solidFill>
              <a:highlight>
                <a:srgbClr val="FFFFFF"/>
              </a:highlight>
            </a:endParaRPr>
          </a:p>
          <a:p>
            <a:r>
              <a:rPr lang="en-US" sz="650" dirty="0">
                <a:solidFill>
                  <a:schemeClr val="dk1"/>
                </a:solidFill>
                <a:highlight>
                  <a:srgbClr val="FFFFFF"/>
                </a:highlight>
              </a:rPr>
              <a:t>   </a:t>
            </a:r>
            <a:r>
              <a:rPr lang="en-US" sz="650" u="sng" dirty="0">
                <a:solidFill>
                  <a:schemeClr val="hlink"/>
                </a:solidFill>
                <a:highlight>
                  <a:srgbClr val="FFFFFF"/>
                </a:highlight>
                <a:hlinkClick r:id="rId5"/>
              </a:rPr>
              <a:t>https://doi.org/10.1515/ract-2024-0347</a:t>
            </a:r>
            <a:endParaRPr lang="en-US" sz="650" dirty="0">
              <a:solidFill>
                <a:schemeClr val="dk1"/>
              </a:solidFill>
              <a:highlight>
                <a:srgbClr val="FFFFFF"/>
              </a:highlight>
            </a:endParaRPr>
          </a:p>
          <a:p>
            <a:r>
              <a:rPr lang="en-US" sz="650" dirty="0">
                <a:solidFill>
                  <a:schemeClr val="dk1"/>
                </a:solidFill>
                <a:highlight>
                  <a:srgbClr val="FFFFFF"/>
                </a:highlight>
              </a:rPr>
              <a:t>   </a:t>
            </a:r>
            <a:r>
              <a:rPr lang="en-US" sz="650" u="sng" dirty="0">
                <a:solidFill>
                  <a:schemeClr val="hlink"/>
                </a:solidFill>
                <a:highlight>
                  <a:srgbClr val="FFFFFF"/>
                </a:highlight>
                <a:hlinkClick r:id="rId6"/>
              </a:rPr>
              <a:t>https://doi.org/10.1515/ract-2024-0375</a:t>
            </a:r>
            <a:endParaRPr lang="en-US" sz="650" dirty="0">
              <a:solidFill>
                <a:schemeClr val="dk1"/>
              </a:solidFill>
              <a:highlight>
                <a:srgbClr val="FFFFFF"/>
              </a:highlight>
            </a:endParaRPr>
          </a:p>
          <a:p>
            <a:endParaRPr sz="650" dirty="0">
              <a:solidFill>
                <a:schemeClr val="dk1"/>
              </a:solidFill>
              <a:highlight>
                <a:srgbClr val="FFFFFF"/>
              </a:highlight>
            </a:endParaRPr>
          </a:p>
          <a:p>
            <a:r>
              <a:rPr lang="en" sz="650" dirty="0">
                <a:solidFill>
                  <a:schemeClr val="dk1"/>
                </a:solidFill>
                <a:highlight>
                  <a:srgbClr val="FFFFFF"/>
                </a:highlight>
              </a:rPr>
              <a:t>2 </a:t>
            </a:r>
            <a:r>
              <a:rPr lang="en" sz="650" u="sng" dirty="0">
                <a:solidFill>
                  <a:schemeClr val="hlink"/>
                </a:solidFill>
                <a:highlight>
                  <a:srgbClr val="FFFFFF"/>
                </a:highlight>
                <a:hlinkClick r:id="rId7"/>
              </a:rPr>
              <a:t>https://doi.org/10.48550/arXiv.2506.19012</a:t>
            </a:r>
            <a:endParaRPr sz="650" dirty="0">
              <a:solidFill>
                <a:schemeClr val="dk1"/>
              </a:solidFill>
              <a:highlight>
                <a:srgbClr val="FFFFFF"/>
              </a:highlight>
            </a:endParaRPr>
          </a:p>
          <a:p>
            <a:r>
              <a:rPr lang="en" sz="650" dirty="0">
                <a:solidFill>
                  <a:schemeClr val="dk1"/>
                </a:solidFill>
                <a:highlight>
                  <a:srgbClr val="FFFFFF"/>
                </a:highlight>
              </a:rPr>
              <a:t>   </a:t>
            </a:r>
            <a:r>
              <a:rPr lang="en" sz="650" u="sng" dirty="0">
                <a:solidFill>
                  <a:schemeClr val="hlink"/>
                </a:solidFill>
                <a:highlight>
                  <a:srgbClr val="FFFFFF"/>
                </a:highlight>
                <a:hlinkClick r:id="rId8"/>
              </a:rPr>
              <a:t>https://doi.org/10.48550/arXiv.2507.21746</a:t>
            </a:r>
            <a:endParaRPr sz="650" dirty="0">
              <a:solidFill>
                <a:schemeClr val="dk1"/>
              </a:solidFill>
              <a:highlight>
                <a:srgbClr val="FFFFFF"/>
              </a:highlight>
            </a:endParaRPr>
          </a:p>
          <a:p>
            <a:r>
              <a:rPr lang="en" sz="650" dirty="0">
                <a:solidFill>
                  <a:schemeClr val="dk1"/>
                </a:solidFill>
                <a:highlight>
                  <a:srgbClr val="FFFFFF"/>
                </a:highlight>
              </a:rPr>
              <a:t>   </a:t>
            </a:r>
            <a:r>
              <a:rPr lang="en" sz="650" u="sng" dirty="0">
                <a:solidFill>
                  <a:schemeClr val="hlink"/>
                </a:solidFill>
                <a:highlight>
                  <a:srgbClr val="FFFFFF"/>
                </a:highlight>
                <a:hlinkClick r:id="rId9"/>
              </a:rPr>
              <a:t>https://doi.org/10.48550/arXiv.2506.13948</a:t>
            </a:r>
            <a:endParaRPr sz="650" dirty="0">
              <a:solidFill>
                <a:schemeClr val="dk1"/>
              </a:solidFill>
              <a:highlight>
                <a:srgbClr val="FFFFFF"/>
              </a:highlight>
            </a:endParaRPr>
          </a:p>
          <a:p>
            <a:endParaRPr sz="650" dirty="0">
              <a:solidFill>
                <a:schemeClr val="dk1"/>
              </a:solidFill>
              <a:highlight>
                <a:srgbClr val="FFFFFF"/>
              </a:highlight>
            </a:endParaRPr>
          </a:p>
          <a:p>
            <a:endParaRPr sz="650" dirty="0">
              <a:solidFill>
                <a:schemeClr val="dk1"/>
              </a:solidFill>
              <a:highlight>
                <a:srgbClr val="FFFFFF"/>
              </a:highlight>
            </a:endParaRPr>
          </a:p>
        </p:txBody>
      </p:sp>
      <p:pic>
        <p:nvPicPr>
          <p:cNvPr id="5122" name="Picture 2">
            <a:extLst>
              <a:ext uri="{FF2B5EF4-FFF2-40B4-BE49-F238E27FC236}">
                <a16:creationId xmlns:a16="http://schemas.microsoft.com/office/drawing/2014/main" id="{904521CE-64A9-B877-A717-9EC834931F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05141" y="4874440"/>
            <a:ext cx="1738859" cy="17388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93C71B-BD5E-9FB6-8CEB-6B8A0B2B4CA5}"/>
              </a:ext>
            </a:extLst>
          </p:cNvPr>
          <p:cNvSpPr txBox="1"/>
          <p:nvPr/>
        </p:nvSpPr>
        <p:spPr>
          <a:xfrm>
            <a:off x="7418231" y="6488668"/>
            <a:ext cx="1725768" cy="369332"/>
          </a:xfrm>
          <a:prstGeom prst="rect">
            <a:avLst/>
          </a:prstGeom>
          <a:solidFill>
            <a:srgbClr val="00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Andrew Voyles</a:t>
            </a:r>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72531</TotalTime>
  <Words>3128</Words>
  <Application>Microsoft Macintosh PowerPoint</Application>
  <PresentationFormat>On-screen Show (4:3)</PresentationFormat>
  <Paragraphs>315</Paragraphs>
  <Slides>15</Slides>
  <Notes>4</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Georgia</vt:lpstr>
      <vt:lpstr>Helvetica Light</vt:lpstr>
      <vt:lpstr>Lucida Grande</vt:lpstr>
      <vt:lpstr>Symbol</vt:lpstr>
      <vt:lpstr>Times New Roman</vt:lpstr>
      <vt:lpstr>Wingdings</vt:lpstr>
      <vt:lpstr>Custom Design</vt:lpstr>
      <vt:lpstr>PowerPoint Presentation</vt:lpstr>
      <vt:lpstr>PowerPoint Presentation</vt:lpstr>
      <vt:lpstr>PowerPoint Presentation</vt:lpstr>
      <vt:lpstr>PowerPoint Presentation</vt:lpstr>
      <vt:lpstr>PowerPoint Presentation</vt:lpstr>
      <vt:lpstr>PyGammaRAD (A.M. Hurst):  Python project for Gamma-Ray Angular Distributions</vt:lpstr>
      <vt:lpstr>Photon Strength Function and Nuclear Level Density databases (M. Wiedeking)</vt:lpstr>
      <vt:lpstr>Berkeley Evaluated Alpha &amp; proton Radioactivity (BEApR*) from Li to Og! An Online Global Heavy Charged Particle Database/Horizontal Evaluation</vt:lpstr>
      <vt:lpstr>Nuclear Data for Isotope Production &amp; Neutron Applications </vt:lpstr>
      <vt:lpstr>Nuclear Data Program Engagement Metrics</vt:lpstr>
      <vt:lpstr>LBNL Neutron Capabilities</vt:lpstr>
      <vt:lpstr>Neutron Excitation Observatory Under Soda Hall (nExus)</vt:lpstr>
      <vt:lpstr>PowerPoint Presentation</vt:lpstr>
      <vt:lpstr>Neutron Capabilities</vt:lpstr>
      <vt:lpstr>PowerPoint Presentation</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 Voyles</dc:creator>
  <cp:lastModifiedBy>Lee Bernstein</cp:lastModifiedBy>
  <cp:revision>1216</cp:revision>
  <dcterms:created xsi:type="dcterms:W3CDTF">2013-01-15T19:08:57Z</dcterms:created>
  <dcterms:modified xsi:type="dcterms:W3CDTF">2025-10-31T14:36:00Z</dcterms:modified>
</cp:coreProperties>
</file>