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48" r:id="rId2"/>
    <p:sldId id="345" r:id="rId3"/>
    <p:sldId id="365" r:id="rId4"/>
    <p:sldId id="408" r:id="rId5"/>
    <p:sldId id="368" r:id="rId6"/>
    <p:sldId id="367" r:id="rId7"/>
    <p:sldId id="371" r:id="rId8"/>
    <p:sldId id="410" r:id="rId9"/>
    <p:sldId id="409" r:id="rId10"/>
  </p:sldIdLst>
  <p:sldSz cx="12192000" cy="6858000"/>
  <p:notesSz cx="6881813" cy="9296400"/>
  <p:defaultTextStyle>
    <a:lvl1pPr defTabSz="457200">
      <a:defRPr>
        <a:latin typeface="+mn-lt"/>
        <a:ea typeface="+mn-ea"/>
        <a:cs typeface="+mn-cs"/>
        <a:sym typeface="Helvetica"/>
      </a:defRPr>
    </a:lvl1pPr>
    <a:lvl2pPr defTabSz="457200">
      <a:defRPr>
        <a:latin typeface="+mn-lt"/>
        <a:ea typeface="+mn-ea"/>
        <a:cs typeface="+mn-cs"/>
        <a:sym typeface="Helvetica"/>
      </a:defRPr>
    </a:lvl2pPr>
    <a:lvl3pPr defTabSz="457200">
      <a:defRPr>
        <a:latin typeface="+mn-lt"/>
        <a:ea typeface="+mn-ea"/>
        <a:cs typeface="+mn-cs"/>
        <a:sym typeface="Helvetica"/>
      </a:defRPr>
    </a:lvl3pPr>
    <a:lvl4pPr defTabSz="457200">
      <a:defRPr>
        <a:latin typeface="+mn-lt"/>
        <a:ea typeface="+mn-ea"/>
        <a:cs typeface="+mn-cs"/>
        <a:sym typeface="Helvetica"/>
      </a:defRPr>
    </a:lvl4pPr>
    <a:lvl5pPr defTabSz="457200">
      <a:defRPr>
        <a:latin typeface="+mn-lt"/>
        <a:ea typeface="+mn-ea"/>
        <a:cs typeface="+mn-cs"/>
        <a:sym typeface="Helvetica"/>
      </a:defRPr>
    </a:lvl5pPr>
    <a:lvl6pPr defTabSz="457200">
      <a:defRPr>
        <a:latin typeface="+mn-lt"/>
        <a:ea typeface="+mn-ea"/>
        <a:cs typeface="+mn-cs"/>
        <a:sym typeface="Helvetica"/>
      </a:defRPr>
    </a:lvl6pPr>
    <a:lvl7pPr defTabSz="457200">
      <a:defRPr>
        <a:latin typeface="+mn-lt"/>
        <a:ea typeface="+mn-ea"/>
        <a:cs typeface="+mn-cs"/>
        <a:sym typeface="Helvetica"/>
      </a:defRPr>
    </a:lvl7pPr>
    <a:lvl8pPr defTabSz="457200">
      <a:defRPr>
        <a:latin typeface="+mn-lt"/>
        <a:ea typeface="+mn-ea"/>
        <a:cs typeface="+mn-cs"/>
        <a:sym typeface="Helvetica"/>
      </a:defRPr>
    </a:lvl8pPr>
    <a:lvl9pPr defTabSz="457200">
      <a:defRPr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4BE"/>
    <a:srgbClr val="95D000"/>
    <a:srgbClr val="E33245"/>
    <a:srgbClr val="992AC4"/>
    <a:srgbClr val="0073B8"/>
    <a:srgbClr val="007FB7"/>
    <a:srgbClr val="0441F9"/>
    <a:srgbClr val="6550A6"/>
    <a:srgbClr val="CE2028"/>
    <a:srgbClr val="318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1" autoAdjust="0"/>
    <p:restoredTop sz="94545"/>
  </p:normalViewPr>
  <p:slideViewPr>
    <p:cSldViewPr snapToGrid="0" snapToObjects="1">
      <p:cViewPr varScale="1">
        <p:scale>
          <a:sx n="87" d="100"/>
          <a:sy n="87" d="100"/>
        </p:scale>
        <p:origin x="1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</p:spPr>
        <p:txBody>
          <a:bodyPr lIns="92446" tIns="46223" rIns="92446" bIns="46223"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7575" y="4415790"/>
            <a:ext cx="5046663" cy="4183380"/>
          </a:xfrm>
          <a:prstGeom prst="rect">
            <a:avLst/>
          </a:prstGeom>
        </p:spPr>
        <p:txBody>
          <a:bodyPr lIns="92446" tIns="46223" rIns="92446" bIns="46223"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emf"/><Relationship Id="rId4" Type="http://schemas.openxmlformats.org/officeDocument/2006/relationships/image" Target="../media/image4.tif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4"/>
          <p:cNvSpPr>
            <a:spLocks noGrp="1"/>
          </p:cNvSpPr>
          <p:nvPr>
            <p:ph type="title"/>
          </p:nvPr>
        </p:nvSpPr>
        <p:spPr>
          <a:xfrm>
            <a:off x="135467" y="-8837"/>
            <a:ext cx="10464800" cy="597415"/>
          </a:xfrm>
          <a:prstGeom prst="rect">
            <a:avLst/>
          </a:prstGeom>
        </p:spPr>
        <p:txBody>
          <a:bodyPr/>
          <a:lstStyle>
            <a:lvl1pPr>
              <a:defRPr sz="2400" b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8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58" y="6374676"/>
            <a:ext cx="1031968" cy="448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740" y="6358370"/>
            <a:ext cx="1019311" cy="502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756" y="6355080"/>
            <a:ext cx="1831230" cy="50292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6348549"/>
            <a:ext cx="12192000" cy="0"/>
          </a:xfrm>
          <a:prstGeom prst="line">
            <a:avLst/>
          </a:prstGeom>
          <a:ln w="25400">
            <a:solidFill>
              <a:srgbClr val="0073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29" y="-9787"/>
            <a:ext cx="1092804" cy="703493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11387744" y="6477395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285979B-2335-8943-9511-25760B04C115}" type="slidenum">
              <a:rPr kumimoji="0" lang="en-US" sz="12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pPr/>
              <a:t>‹#›</a:t>
            </a:fld>
            <a:endParaRPr lang="en-US" sz="120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644" y="6504421"/>
            <a:ext cx="1362456" cy="235413"/>
          </a:xfrm>
          <a:prstGeom prst="rect">
            <a:avLst/>
          </a:prstGeom>
        </p:spPr>
      </p:pic>
      <p:sp>
        <p:nvSpPr>
          <p:cNvPr id="4" name="Pentagon 3">
            <a:extLst>
              <a:ext uri="{FF2B5EF4-FFF2-40B4-BE49-F238E27FC236}">
                <a16:creationId xmlns:a16="http://schemas.microsoft.com/office/drawing/2014/main" id="{EEB74E2D-6AFF-5A45-BE89-5829DE3924F3}"/>
              </a:ext>
            </a:extLst>
          </p:cNvPr>
          <p:cNvSpPr/>
          <p:nvPr userDrawn="1"/>
        </p:nvSpPr>
        <p:spPr>
          <a:xfrm>
            <a:off x="0" y="-9786"/>
            <a:ext cx="10436697" cy="536004"/>
          </a:xfrm>
          <a:custGeom>
            <a:avLst/>
            <a:gdLst>
              <a:gd name="connsiteX0" fmla="*/ 0 w 10167257"/>
              <a:gd name="connsiteY0" fmla="*/ 0 h 512707"/>
              <a:gd name="connsiteX1" fmla="*/ 9910904 w 10167257"/>
              <a:gd name="connsiteY1" fmla="*/ 0 h 512707"/>
              <a:gd name="connsiteX2" fmla="*/ 10167257 w 10167257"/>
              <a:gd name="connsiteY2" fmla="*/ 256354 h 512707"/>
              <a:gd name="connsiteX3" fmla="*/ 9910904 w 10167257"/>
              <a:gd name="connsiteY3" fmla="*/ 512707 h 512707"/>
              <a:gd name="connsiteX4" fmla="*/ 0 w 10167257"/>
              <a:gd name="connsiteY4" fmla="*/ 512707 h 512707"/>
              <a:gd name="connsiteX5" fmla="*/ 0 w 10167257"/>
              <a:gd name="connsiteY5" fmla="*/ 0 h 512707"/>
              <a:gd name="connsiteX0" fmla="*/ 0 w 10429258"/>
              <a:gd name="connsiteY0" fmla="*/ 0 h 541828"/>
              <a:gd name="connsiteX1" fmla="*/ 9910904 w 10429258"/>
              <a:gd name="connsiteY1" fmla="*/ 0 h 541828"/>
              <a:gd name="connsiteX2" fmla="*/ 10167257 w 10429258"/>
              <a:gd name="connsiteY2" fmla="*/ 256354 h 541828"/>
              <a:gd name="connsiteX3" fmla="*/ 10429258 w 10429258"/>
              <a:gd name="connsiteY3" fmla="*/ 541828 h 541828"/>
              <a:gd name="connsiteX4" fmla="*/ 0 w 10429258"/>
              <a:gd name="connsiteY4" fmla="*/ 512707 h 541828"/>
              <a:gd name="connsiteX5" fmla="*/ 0 w 10429258"/>
              <a:gd name="connsiteY5" fmla="*/ 0 h 541828"/>
              <a:gd name="connsiteX0" fmla="*/ 0 w 10429258"/>
              <a:gd name="connsiteY0" fmla="*/ 0 h 541828"/>
              <a:gd name="connsiteX1" fmla="*/ 9910904 w 10429258"/>
              <a:gd name="connsiteY1" fmla="*/ 0 h 541828"/>
              <a:gd name="connsiteX2" fmla="*/ 10109015 w 10429258"/>
              <a:gd name="connsiteY2" fmla="*/ 314596 h 541828"/>
              <a:gd name="connsiteX3" fmla="*/ 10429258 w 10429258"/>
              <a:gd name="connsiteY3" fmla="*/ 541828 h 541828"/>
              <a:gd name="connsiteX4" fmla="*/ 0 w 10429258"/>
              <a:gd name="connsiteY4" fmla="*/ 512707 h 541828"/>
              <a:gd name="connsiteX5" fmla="*/ 0 w 10429258"/>
              <a:gd name="connsiteY5" fmla="*/ 0 h 541828"/>
              <a:gd name="connsiteX0" fmla="*/ 0 w 10242884"/>
              <a:gd name="connsiteY0" fmla="*/ 0 h 541828"/>
              <a:gd name="connsiteX1" fmla="*/ 9910904 w 10242884"/>
              <a:gd name="connsiteY1" fmla="*/ 0 h 541828"/>
              <a:gd name="connsiteX2" fmla="*/ 10109015 w 10242884"/>
              <a:gd name="connsiteY2" fmla="*/ 314596 h 541828"/>
              <a:gd name="connsiteX3" fmla="*/ 10242884 w 10242884"/>
              <a:gd name="connsiteY3" fmla="*/ 541828 h 541828"/>
              <a:gd name="connsiteX4" fmla="*/ 0 w 10242884"/>
              <a:gd name="connsiteY4" fmla="*/ 512707 h 541828"/>
              <a:gd name="connsiteX5" fmla="*/ 0 w 10242884"/>
              <a:gd name="connsiteY5" fmla="*/ 0 h 541828"/>
              <a:gd name="connsiteX0" fmla="*/ 0 w 10242884"/>
              <a:gd name="connsiteY0" fmla="*/ 0 h 541828"/>
              <a:gd name="connsiteX1" fmla="*/ 9910904 w 10242884"/>
              <a:gd name="connsiteY1" fmla="*/ 0 h 541828"/>
              <a:gd name="connsiteX2" fmla="*/ 10237147 w 10242884"/>
              <a:gd name="connsiteY2" fmla="*/ 530091 h 541828"/>
              <a:gd name="connsiteX3" fmla="*/ 10242884 w 10242884"/>
              <a:gd name="connsiteY3" fmla="*/ 541828 h 541828"/>
              <a:gd name="connsiteX4" fmla="*/ 0 w 10242884"/>
              <a:gd name="connsiteY4" fmla="*/ 512707 h 541828"/>
              <a:gd name="connsiteX5" fmla="*/ 0 w 10242884"/>
              <a:gd name="connsiteY5" fmla="*/ 0 h 541828"/>
              <a:gd name="connsiteX0" fmla="*/ 0 w 10242884"/>
              <a:gd name="connsiteY0" fmla="*/ 0 h 536004"/>
              <a:gd name="connsiteX1" fmla="*/ 9910904 w 10242884"/>
              <a:gd name="connsiteY1" fmla="*/ 0 h 536004"/>
              <a:gd name="connsiteX2" fmla="*/ 10237147 w 10242884"/>
              <a:gd name="connsiteY2" fmla="*/ 530091 h 536004"/>
              <a:gd name="connsiteX3" fmla="*/ 10242884 w 10242884"/>
              <a:gd name="connsiteY3" fmla="*/ 536004 h 536004"/>
              <a:gd name="connsiteX4" fmla="*/ 0 w 10242884"/>
              <a:gd name="connsiteY4" fmla="*/ 512707 h 536004"/>
              <a:gd name="connsiteX5" fmla="*/ 0 w 10242884"/>
              <a:gd name="connsiteY5" fmla="*/ 0 h 53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42884" h="536004">
                <a:moveTo>
                  <a:pt x="0" y="0"/>
                </a:moveTo>
                <a:lnTo>
                  <a:pt x="9910904" y="0"/>
                </a:lnTo>
                <a:lnTo>
                  <a:pt x="10237147" y="530091"/>
                </a:lnTo>
                <a:lnTo>
                  <a:pt x="10242884" y="536004"/>
                </a:lnTo>
                <a:lnTo>
                  <a:pt x="0" y="512707"/>
                </a:lnTo>
                <a:lnTo>
                  <a:pt x="0" y="0"/>
                </a:lnTo>
                <a:close/>
              </a:path>
            </a:pathLst>
          </a:custGeom>
          <a:solidFill>
            <a:srgbClr val="0073B8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" name="Shape 25">
            <a:extLst>
              <a:ext uri="{FF2B5EF4-FFF2-40B4-BE49-F238E27FC236}">
                <a16:creationId xmlns:a16="http://schemas.microsoft.com/office/drawing/2014/main" id="{99E5A2FA-1DDF-4174-97AE-882AB2C5F7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702" y="863600"/>
            <a:ext cx="11286597" cy="5994400"/>
          </a:xfrm>
          <a:prstGeom prst="rect">
            <a:avLst/>
          </a:prstGeom>
        </p:spPr>
        <p:txBody>
          <a:bodyPr/>
          <a:lstStyle>
            <a:lvl3pPr>
              <a:defRPr sz="2400"/>
            </a:lvl3pPr>
            <a:lvl4pPr>
              <a:defRPr sz="2400"/>
            </a:lvl4pPr>
          </a:lstStyle>
          <a:p>
            <a:pPr lvl="0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Two</a:t>
            </a:r>
            <a:endParaRPr lang="en-US" sz="2400" dirty="0">
              <a:uFill>
                <a:solidFill/>
              </a:uFill>
            </a:endParaRPr>
          </a:p>
          <a:p>
            <a:pPr lvl="3">
              <a:defRPr sz="1800">
                <a:uFillTx/>
              </a:defRPr>
            </a:pPr>
            <a:endParaRPr sz="2400" dirty="0">
              <a:uFill>
                <a:solidFill/>
              </a:uFill>
            </a:endParaRPr>
          </a:p>
          <a:p>
            <a:pPr lvl="2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Five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694605" y="6522485"/>
            <a:ext cx="1012453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USNDP 2025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0C18-6E35-4989-8F2B-38C508F5C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4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heme" Target="../theme/theme1.xml"/><Relationship Id="rId7" Type="http://schemas.openxmlformats.org/officeDocument/2006/relationships/image" Target="../media/image4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644" y="6504421"/>
            <a:ext cx="1362456" cy="235413"/>
          </a:xfrm>
          <a:prstGeom prst="rect">
            <a:avLst/>
          </a:prstGeom>
        </p:spPr>
      </p:pic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452702" y="863600"/>
            <a:ext cx="11286597" cy="599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88900" tIns="88900" rIns="88900" bIns="88900"/>
          <a:lstStyle/>
          <a:p>
            <a:pPr lvl="0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Five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58" y="6374676"/>
            <a:ext cx="1031968" cy="4488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740" y="6358370"/>
            <a:ext cx="1019311" cy="5029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756" y="6355080"/>
            <a:ext cx="1831230" cy="502920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6348549"/>
            <a:ext cx="12192000" cy="0"/>
          </a:xfrm>
          <a:prstGeom prst="line">
            <a:avLst/>
          </a:prstGeom>
          <a:ln w="25400">
            <a:solidFill>
              <a:srgbClr val="0073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3351" y="177581"/>
            <a:ext cx="2121098" cy="1365457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694605" y="6522485"/>
            <a:ext cx="1055734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USNDP  2025</a:t>
            </a:r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3B19D612-9B0A-8B4D-BB5E-C0B76421C1D2}"/>
              </a:ext>
            </a:extLst>
          </p:cNvPr>
          <p:cNvSpPr/>
          <p:nvPr userDrawn="1"/>
        </p:nvSpPr>
        <p:spPr>
          <a:xfrm>
            <a:off x="1" y="1"/>
            <a:ext cx="9699170" cy="1190330"/>
          </a:xfrm>
          <a:custGeom>
            <a:avLst/>
            <a:gdLst>
              <a:gd name="connsiteX0" fmla="*/ 0 w 9437914"/>
              <a:gd name="connsiteY0" fmla="*/ 0 h 1186543"/>
              <a:gd name="connsiteX1" fmla="*/ 8844643 w 9437914"/>
              <a:gd name="connsiteY1" fmla="*/ 0 h 1186543"/>
              <a:gd name="connsiteX2" fmla="*/ 9437914 w 9437914"/>
              <a:gd name="connsiteY2" fmla="*/ 593272 h 1186543"/>
              <a:gd name="connsiteX3" fmla="*/ 8844643 w 9437914"/>
              <a:gd name="connsiteY3" fmla="*/ 1186543 h 1186543"/>
              <a:gd name="connsiteX4" fmla="*/ 0 w 9437914"/>
              <a:gd name="connsiteY4" fmla="*/ 1186543 h 1186543"/>
              <a:gd name="connsiteX5" fmla="*/ 0 w 9437914"/>
              <a:gd name="connsiteY5" fmla="*/ 0 h 1186543"/>
              <a:gd name="connsiteX0" fmla="*/ 0 w 9947886"/>
              <a:gd name="connsiteY0" fmla="*/ 0 h 1186543"/>
              <a:gd name="connsiteX1" fmla="*/ 8844643 w 9947886"/>
              <a:gd name="connsiteY1" fmla="*/ 0 h 1186543"/>
              <a:gd name="connsiteX2" fmla="*/ 9437914 w 9947886"/>
              <a:gd name="connsiteY2" fmla="*/ 593272 h 1186543"/>
              <a:gd name="connsiteX3" fmla="*/ 9947886 w 9947886"/>
              <a:gd name="connsiteY3" fmla="*/ 1146787 h 1186543"/>
              <a:gd name="connsiteX4" fmla="*/ 0 w 9947886"/>
              <a:gd name="connsiteY4" fmla="*/ 1186543 h 1186543"/>
              <a:gd name="connsiteX5" fmla="*/ 0 w 9947886"/>
              <a:gd name="connsiteY5" fmla="*/ 0 h 1186543"/>
              <a:gd name="connsiteX0" fmla="*/ 0 w 9512458"/>
              <a:gd name="connsiteY0" fmla="*/ 0 h 1190330"/>
              <a:gd name="connsiteX1" fmla="*/ 8844643 w 9512458"/>
              <a:gd name="connsiteY1" fmla="*/ 0 h 1190330"/>
              <a:gd name="connsiteX2" fmla="*/ 9437914 w 9512458"/>
              <a:gd name="connsiteY2" fmla="*/ 593272 h 1190330"/>
              <a:gd name="connsiteX3" fmla="*/ 9512458 w 9512458"/>
              <a:gd name="connsiteY3" fmla="*/ 1190330 h 1190330"/>
              <a:gd name="connsiteX4" fmla="*/ 0 w 9512458"/>
              <a:gd name="connsiteY4" fmla="*/ 1186543 h 1190330"/>
              <a:gd name="connsiteX5" fmla="*/ 0 w 9512458"/>
              <a:gd name="connsiteY5" fmla="*/ 0 h 1190330"/>
              <a:gd name="connsiteX0" fmla="*/ 0 w 9512458"/>
              <a:gd name="connsiteY0" fmla="*/ 0 h 1190330"/>
              <a:gd name="connsiteX1" fmla="*/ 8844643 w 9512458"/>
              <a:gd name="connsiteY1" fmla="*/ 0 h 1190330"/>
              <a:gd name="connsiteX2" fmla="*/ 9231086 w 9512458"/>
              <a:gd name="connsiteY2" fmla="*/ 691243 h 1190330"/>
              <a:gd name="connsiteX3" fmla="*/ 9512458 w 9512458"/>
              <a:gd name="connsiteY3" fmla="*/ 1190330 h 1190330"/>
              <a:gd name="connsiteX4" fmla="*/ 0 w 9512458"/>
              <a:gd name="connsiteY4" fmla="*/ 1186543 h 1190330"/>
              <a:gd name="connsiteX5" fmla="*/ 0 w 9512458"/>
              <a:gd name="connsiteY5" fmla="*/ 0 h 119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12458" h="1190330">
                <a:moveTo>
                  <a:pt x="0" y="0"/>
                </a:moveTo>
                <a:lnTo>
                  <a:pt x="8844643" y="0"/>
                </a:lnTo>
                <a:lnTo>
                  <a:pt x="9231086" y="691243"/>
                </a:lnTo>
                <a:lnTo>
                  <a:pt x="9512458" y="1190330"/>
                </a:lnTo>
                <a:lnTo>
                  <a:pt x="0" y="1186543"/>
                </a:lnTo>
                <a:lnTo>
                  <a:pt x="0" y="0"/>
                </a:lnTo>
                <a:close/>
              </a:path>
            </a:pathLst>
          </a:custGeom>
          <a:solidFill>
            <a:srgbClr val="0073B8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ransition spd="med"/>
  <p:txStyles>
    <p:titleStyle>
      <a:lvl1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1pPr>
      <a:lvl2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2pPr>
      <a:lvl3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3pPr>
      <a:lvl4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4pPr>
      <a:lvl5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5pPr>
      <a:lvl6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6pPr>
      <a:lvl7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7pPr>
      <a:lvl8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8pPr>
      <a:lvl9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254000" indent="-254000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1pPr>
      <a:lvl2pPr marL="728133" indent="-270933">
        <a:spcBef>
          <a:spcPts val="2000"/>
        </a:spcBef>
        <a:buSzPct val="125000"/>
        <a:buChar char="-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2pPr>
      <a:lvl3pPr marL="914400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3pPr>
      <a:lvl4pPr marL="1371600">
        <a:spcBef>
          <a:spcPts val="2000"/>
        </a:spcBef>
        <a:buSzPct val="125000"/>
        <a:buChar char="-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4pPr>
      <a:lvl5pPr marL="1828800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5pPr>
      <a:lvl6pPr marL="3430813" indent="-979714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6pPr>
      <a:lvl7pPr marL="3786413" indent="-979714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7pPr>
      <a:lvl8pPr marL="4142013" indent="-979714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8pPr>
      <a:lvl9pPr marL="4497613" indent="-979713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9pPr>
    </p:bodyStyle>
    <p:otherStyle>
      <a:lvl1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1pPr>
      <a:lvl2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2pPr>
      <a:lvl3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3pPr>
      <a:lvl4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4pPr>
      <a:lvl5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5pPr>
      <a:lvl6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6pPr>
      <a:lvl7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7pPr>
      <a:lvl8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8pPr>
      <a:lvl9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16403" y="148372"/>
            <a:ext cx="8941241" cy="899032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charset="0"/>
                <a:ea typeface="Arial" charset="0"/>
                <a:cs typeface="Arial" charset="0"/>
                <a:sym typeface="Century Gothic"/>
              </a:defRPr>
            </a:lvl1pPr>
            <a:lvl2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defTabSz="914400">
              <a:defRPr/>
            </a:pPr>
            <a:r>
              <a:rPr lang="en-US" dirty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ray intensity determination by Monte Carlo templet fitting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63532" y="4560570"/>
            <a:ext cx="230446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0799A83-373D-E6B3-9569-835DA9A0C04D}"/>
              </a:ext>
            </a:extLst>
          </p:cNvPr>
          <p:cNvSpPr txBox="1">
            <a:spLocks noChangeArrowheads="1"/>
          </p:cNvSpPr>
          <p:nvPr/>
        </p:nvSpPr>
        <p:spPr>
          <a:xfrm>
            <a:off x="1921933" y="2833440"/>
            <a:ext cx="10270067" cy="251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88900" tIns="88900" rIns="88900" bIns="88900"/>
          <a:lstStyle>
            <a:lvl1pPr marL="254000" indent="-254000">
              <a:spcBef>
                <a:spcPts val="2000"/>
              </a:spcBef>
              <a:buSzPct val="125000"/>
              <a:buChar char="•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28133" indent="-270933">
              <a:spcBef>
                <a:spcPts val="2000"/>
              </a:spcBef>
              <a:buSzPct val="125000"/>
              <a:buChar char="-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>
              <a:spcBef>
                <a:spcPts val="2000"/>
              </a:spcBef>
              <a:buSzPct val="125000"/>
              <a:buChar char="•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>
              <a:spcBef>
                <a:spcPts val="2000"/>
              </a:spcBef>
              <a:buSzPct val="125000"/>
              <a:buChar char="-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>
              <a:spcBef>
                <a:spcPts val="2000"/>
              </a:spcBef>
              <a:buSzPct val="125000"/>
              <a:buChar char="•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430813" indent="-979714">
              <a:spcBef>
                <a:spcPts val="2000"/>
              </a:spcBef>
              <a:buSzPct val="125000"/>
              <a:buChar char="•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786413" indent="-979714">
              <a:spcBef>
                <a:spcPts val="2000"/>
              </a:spcBef>
              <a:buSzPct val="125000"/>
              <a:buChar char="•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142013" indent="-979714">
              <a:spcBef>
                <a:spcPts val="2000"/>
              </a:spcBef>
              <a:buSzPct val="125000"/>
              <a:buChar char="•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497613" indent="-979713">
              <a:spcBef>
                <a:spcPts val="2000"/>
              </a:spcBef>
              <a:buSzPct val="125000"/>
              <a:buChar char="•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indent="0" defTabSz="91440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J.H. Kelley – North Carolina State University and </a:t>
            </a:r>
          </a:p>
          <a:p>
            <a:pPr lvl="2" defTabSz="91440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Triangle Universities Nuclear Lab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1810F3-6182-C6AE-AF22-17D4D6FD9A8C}"/>
              </a:ext>
            </a:extLst>
          </p:cNvPr>
          <p:cNvSpPr txBox="1"/>
          <p:nvPr/>
        </p:nvSpPr>
        <p:spPr>
          <a:xfrm>
            <a:off x="304799" y="5983109"/>
            <a:ext cx="88053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This material is based upon work supported by the U.S. Department of Energy, Office of Science, Office of Nuclear Physics.</a:t>
            </a:r>
          </a:p>
        </p:txBody>
      </p:sp>
    </p:spTree>
    <p:extLst>
      <p:ext uri="{BB962C8B-B14F-4D97-AF65-F5344CB8AC3E}">
        <p14:creationId xmlns:p14="http://schemas.microsoft.com/office/powerpoint/2010/main" val="2412607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F0FF89BB-7A70-C8B6-0E14-CFA578A21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0">
            <a:gsLst>
              <a:gs pos="0">
                <a:srgbClr val="181876"/>
              </a:gs>
              <a:gs pos="50000">
                <a:srgbClr val="3333FF"/>
              </a:gs>
              <a:gs pos="100000">
                <a:srgbClr val="1818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61AD7E-0DAA-20FF-18E3-987111A85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488" y="0"/>
            <a:ext cx="9351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7028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238BEE-DCDC-5003-40B4-4F403187B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67" y="52486"/>
            <a:ext cx="10464800" cy="597415"/>
          </a:xfrm>
        </p:spPr>
        <p:txBody>
          <a:bodyPr/>
          <a:lstStyle/>
          <a:p>
            <a:r>
              <a:rPr lang="en-US" dirty="0"/>
              <a:t>Templates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4F4F42-2256-1F9A-9718-02AB651C6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38" y="485364"/>
            <a:ext cx="4896533" cy="45535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42BEB7-E537-BD9B-220A-72824455F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00521"/>
            <a:ext cx="7229015" cy="18917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5E8CCF-9295-64B1-3504-942493D314E1}"/>
              </a:ext>
            </a:extLst>
          </p:cNvPr>
          <p:cNvSpPr txBox="1"/>
          <p:nvPr/>
        </p:nvSpPr>
        <p:spPr>
          <a:xfrm>
            <a:off x="3142679" y="3049485"/>
            <a:ext cx="603849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AFF201-B34E-0AAA-41FD-F318DEA046E2}"/>
              </a:ext>
            </a:extLst>
          </p:cNvPr>
          <p:cNvSpPr txBox="1"/>
          <p:nvPr/>
        </p:nvSpPr>
        <p:spPr>
          <a:xfrm>
            <a:off x="3275161" y="1875183"/>
            <a:ext cx="603849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893372-EF39-7A5A-6709-92391C6DAE2E}"/>
              </a:ext>
            </a:extLst>
          </p:cNvPr>
          <p:cNvSpPr txBox="1"/>
          <p:nvPr/>
        </p:nvSpPr>
        <p:spPr>
          <a:xfrm>
            <a:off x="3444604" y="814439"/>
            <a:ext cx="603849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78AAD2-668E-3881-C24A-788329F481FB}"/>
              </a:ext>
            </a:extLst>
          </p:cNvPr>
          <p:cNvSpPr txBox="1"/>
          <p:nvPr/>
        </p:nvSpPr>
        <p:spPr>
          <a:xfrm>
            <a:off x="6357668" y="1196988"/>
            <a:ext cx="603849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95298E-9636-53BA-6C51-78D13A098000}"/>
              </a:ext>
            </a:extLst>
          </p:cNvPr>
          <p:cNvSpPr txBox="1"/>
          <p:nvPr/>
        </p:nvSpPr>
        <p:spPr>
          <a:xfrm>
            <a:off x="6760633" y="2729063"/>
            <a:ext cx="603849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0EFCA5-E77F-6A49-C2F3-3A04DFD67270}"/>
              </a:ext>
            </a:extLst>
          </p:cNvPr>
          <p:cNvSpPr txBox="1"/>
          <p:nvPr/>
        </p:nvSpPr>
        <p:spPr>
          <a:xfrm>
            <a:off x="7114316" y="4339500"/>
            <a:ext cx="603849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716A20-DBC6-B75B-F7B9-887F9F6CF550}"/>
              </a:ext>
            </a:extLst>
          </p:cNvPr>
          <p:cNvSpPr txBox="1"/>
          <p:nvPr/>
        </p:nvSpPr>
        <p:spPr>
          <a:xfrm>
            <a:off x="6357668" y="814439"/>
            <a:ext cx="4812536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none" rtlCol="0">
            <a:spAutoFit/>
          </a:bodyPr>
          <a:lstStyle/>
          <a:p>
            <a:pPr algn="l"/>
            <a:r>
              <a:rPr lang="en-US" sz="1600" dirty="0"/>
              <a:t>Monte Carlo accounts for singles and coincidences</a:t>
            </a:r>
          </a:p>
        </p:txBody>
      </p:sp>
      <p:pic>
        <p:nvPicPr>
          <p:cNvPr id="18" name="Picture 17" descr="A graph of a single escape peak&#10;&#10;AI-generated content may be incorrect.">
            <a:extLst>
              <a:ext uri="{FF2B5EF4-FFF2-40B4-BE49-F238E27FC236}">
                <a16:creationId xmlns:a16="http://schemas.microsoft.com/office/drawing/2014/main" id="{AEAFCA71-CF89-A844-D725-A4AAC9053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557" y="1102176"/>
            <a:ext cx="3087239" cy="1408189"/>
          </a:xfrm>
          <a:prstGeom prst="rect">
            <a:avLst/>
          </a:prstGeom>
        </p:spPr>
      </p:pic>
      <p:pic>
        <p:nvPicPr>
          <p:cNvPr id="20" name="Picture 19" descr="A graph showing the energy of a solar system&#10;&#10;AI-generated content may be incorrect.">
            <a:extLst>
              <a:ext uri="{FF2B5EF4-FFF2-40B4-BE49-F238E27FC236}">
                <a16:creationId xmlns:a16="http://schemas.microsoft.com/office/drawing/2014/main" id="{1BF900D6-F413-3093-F368-33FF84B21C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731" y="2578971"/>
            <a:ext cx="3123526" cy="176053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56E70E2-0D54-F06D-AC2D-20B8B6E917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878" y="2510365"/>
            <a:ext cx="1441121" cy="64690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98980EF-BC8E-5D0F-E35C-8E6E06DC036B}"/>
              </a:ext>
            </a:extLst>
          </p:cNvPr>
          <p:cNvSpPr txBox="1"/>
          <p:nvPr/>
        </p:nvSpPr>
        <p:spPr>
          <a:xfrm>
            <a:off x="9892181" y="1221599"/>
            <a:ext cx="2003645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000" dirty="0"/>
              <a:t>https://radiologykey.com/pulse-height-spectrometry/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1D30E5-1616-5A46-67D3-5DD1D67EF60B}"/>
              </a:ext>
            </a:extLst>
          </p:cNvPr>
          <p:cNvSpPr txBox="1"/>
          <p:nvPr/>
        </p:nvSpPr>
        <p:spPr>
          <a:xfrm>
            <a:off x="612474" y="5933760"/>
            <a:ext cx="10412084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</a:rPr>
              <a:t>The method is motivated by the reality that &gt;&gt;90% of events fall inside the Compton detector response function.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0BEC6A-94FE-9563-B544-30E6643822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7453" y="4261448"/>
            <a:ext cx="2976389" cy="178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810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198C2-4C4F-63B9-EFAE-7C4079FB6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01BA5-D325-E040-5EFA-482EEE150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Detector configuration in the published example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10" name="Rectangle 1027">
            <a:extLst>
              <a:ext uri="{FF2B5EF4-FFF2-40B4-BE49-F238E27FC236}">
                <a16:creationId xmlns:a16="http://schemas.microsoft.com/office/drawing/2014/main" id="{1B0C430F-E343-DAD4-8BF4-7CB11B1D9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722" y="835625"/>
            <a:ext cx="4441413" cy="518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944AB8-A51B-A556-6691-AC9625A0F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826" y="945867"/>
            <a:ext cx="5982535" cy="45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5665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BBCA3-E970-6591-5804-4F7A099EE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122B8-B803-BF3C-7C77-A2F8FABA7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Levels involved in 18O(</a:t>
            </a:r>
            <a:r>
              <a:rPr lang="en-US" sz="2000" dirty="0" err="1"/>
              <a:t>p,g</a:t>
            </a:r>
            <a:r>
              <a:rPr lang="en-US" sz="2000" dirty="0"/>
              <a:t>) </a:t>
            </a:r>
          </a:p>
        </p:txBody>
      </p:sp>
      <p:sp>
        <p:nvSpPr>
          <p:cNvPr id="10" name="Rectangle 1027">
            <a:extLst>
              <a:ext uri="{FF2B5EF4-FFF2-40B4-BE49-F238E27FC236}">
                <a16:creationId xmlns:a16="http://schemas.microsoft.com/office/drawing/2014/main" id="{4B8C3419-1323-4588-00FA-D499C7050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244" y="1028700"/>
            <a:ext cx="6323164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</a:rPr>
              <a:t>What are the templates?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81D329-49C8-5364-2A11-DA6BDAC0C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230" y="588578"/>
            <a:ext cx="3486627" cy="523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4157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58A23-4DB3-2A7D-7A0B-0E83052B2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1F97F-E769-3AD7-AF6C-4D5CC32A6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Measurements and fit</a:t>
            </a:r>
          </a:p>
        </p:txBody>
      </p:sp>
      <p:sp>
        <p:nvSpPr>
          <p:cNvPr id="10" name="Rectangle 1027">
            <a:extLst>
              <a:ext uri="{FF2B5EF4-FFF2-40B4-BE49-F238E27FC236}">
                <a16:creationId xmlns:a16="http://schemas.microsoft.com/office/drawing/2014/main" id="{507647FD-1761-FFDB-5055-F5D8C53BE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444" y="4822166"/>
            <a:ext cx="9067800" cy="1007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F72BE9-526E-6438-3166-FB67FA33B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87" y="914049"/>
            <a:ext cx="10755226" cy="50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8895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F9A9B-4175-6165-6E96-057FE794A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A952F-B51C-E965-799B-5D2990D94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Experimental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40AC24-B5DD-8BB4-5482-F201EAAD5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09" y="672657"/>
            <a:ext cx="4544249" cy="54828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637D3A-1CB3-18CB-6C96-4D98DE66D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072" y="2745127"/>
            <a:ext cx="5668166" cy="34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553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D6CA3-D207-66FE-20FD-809756FB6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237DB-2557-6E15-A04C-F77AE0ACD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8000" dirty="0"/>
              <a:t>Return at 3:55</a:t>
            </a:r>
          </a:p>
        </p:txBody>
      </p:sp>
    </p:spTree>
    <p:extLst>
      <p:ext uri="{BB962C8B-B14F-4D97-AF65-F5344CB8AC3E}">
        <p14:creationId xmlns:p14="http://schemas.microsoft.com/office/powerpoint/2010/main" val="2156843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477EB-2B2F-3741-8F64-4D8D33BA8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F951A-1FE6-D66B-7324-AD73F9096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Discussion</a:t>
            </a:r>
          </a:p>
        </p:txBody>
      </p:sp>
      <p:sp>
        <p:nvSpPr>
          <p:cNvPr id="10" name="Rectangle 1027">
            <a:extLst>
              <a:ext uri="{FF2B5EF4-FFF2-40B4-BE49-F238E27FC236}">
                <a16:creationId xmlns:a16="http://schemas.microsoft.com/office/drawing/2014/main" id="{DF33E67B-D1B0-241D-D01D-6C11BE96E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238" y="1158096"/>
            <a:ext cx="9959890" cy="166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How do we weight these results?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4400" dirty="0">
                <a:solidFill>
                  <a:srgbClr val="000000"/>
                </a:solidFill>
                <a:latin typeface="Times New Roman"/>
              </a:rPr>
              <a:t>Any discussion?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41416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wrap="square">
        <a:spAutoFit/>
      </a:bodyPr>
      <a:lstStyle>
        <a:defPPr algn="l">
          <a:defRPr sz="1600" dirty="0" smtClean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20993</TotalTime>
  <Words>135</Words>
  <Application>Microsoft Office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Century Gothic</vt:lpstr>
      <vt:lpstr>Helvetica</vt:lpstr>
      <vt:lpstr>Helvetica Neue</vt:lpstr>
      <vt:lpstr>Symbol</vt:lpstr>
      <vt:lpstr>Times New Roman</vt:lpstr>
      <vt:lpstr>Default</vt:lpstr>
      <vt:lpstr>PowerPoint Presentation</vt:lpstr>
      <vt:lpstr>PowerPoint Presentation</vt:lpstr>
      <vt:lpstr>Templates</vt:lpstr>
      <vt:lpstr>Detector configuration in the published example </vt:lpstr>
      <vt:lpstr>Levels involved in 18O(p,g) </vt:lpstr>
      <vt:lpstr>Measurements and fit</vt:lpstr>
      <vt:lpstr>Experimental Results</vt:lpstr>
      <vt:lpstr>PowerPoint Presentation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Ned</dc:creator>
  <cp:lastModifiedBy>John Kelley</cp:lastModifiedBy>
  <cp:revision>416</cp:revision>
  <cp:lastPrinted>2023-07-10T18:37:59Z</cp:lastPrinted>
  <dcterms:modified xsi:type="dcterms:W3CDTF">2025-10-28T19:54:35Z</dcterms:modified>
</cp:coreProperties>
</file>