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010" r:id="rId5"/>
  </p:sldMasterIdLst>
  <p:notesMasterIdLst>
    <p:notesMasterId r:id="rId9"/>
  </p:notesMasterIdLst>
  <p:handoutMasterIdLst>
    <p:handoutMasterId r:id="rId10"/>
  </p:handoutMasterIdLst>
  <p:sldIdLst>
    <p:sldId id="270" r:id="rId6"/>
    <p:sldId id="275" r:id="rId7"/>
    <p:sldId id="276" r:id="rId8"/>
  </p:sldIdLst>
  <p:sldSz cx="9144000" cy="6858000" type="screen4x3"/>
  <p:notesSz cx="6950075" cy="9236075"/>
  <p:defaultTextStyle>
    <a:defPPr>
      <a:defRPr lang="en-US"/>
    </a:defPPr>
    <a:lvl1pPr algn="l" defTabSz="45712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126" algn="l" defTabSz="45712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254" algn="l" defTabSz="45712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379" algn="l" defTabSz="45712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506" algn="l" defTabSz="457126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5633" algn="l" defTabSz="914254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2759" algn="l" defTabSz="914254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199886" algn="l" defTabSz="914254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012" algn="l" defTabSz="914254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66"/>
    <a:srgbClr val="006666"/>
    <a:srgbClr val="CC00CC"/>
    <a:srgbClr val="0000CC"/>
    <a:srgbClr val="0033FF"/>
    <a:srgbClr val="008000"/>
    <a:srgbClr val="CC3300"/>
    <a:srgbClr val="6600CC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69355" autoAdjust="0"/>
  </p:normalViewPr>
  <p:slideViewPr>
    <p:cSldViewPr snapToObjects="1">
      <p:cViewPr varScale="1">
        <p:scale>
          <a:sx n="58" d="100"/>
          <a:sy n="58" d="100"/>
        </p:scale>
        <p:origin x="16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3" d="100"/>
          <a:sy n="73" d="100"/>
        </p:scale>
        <p:origin x="2982" y="54"/>
      </p:cViewPr>
      <p:guideLst>
        <p:guide orient="horz" pos="2908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11" y="0"/>
            <a:ext cx="3011489" cy="463385"/>
          </a:xfrm>
          <a:prstGeom prst="rect">
            <a:avLst/>
          </a:prstGeom>
        </p:spPr>
        <p:txBody>
          <a:bodyPr vert="horz" lIns="90959" tIns="45479" rIns="90959" bIns="45479" rtlCol="0"/>
          <a:lstStyle>
            <a:lvl1pPr algn="r">
              <a:defRPr sz="1200"/>
            </a:lvl1pPr>
          </a:lstStyle>
          <a:p>
            <a:r>
              <a:rPr lang="en-US" sz="900" dirty="0"/>
              <a:t>3 May 2023</a:t>
            </a:r>
          </a:p>
        </p:txBody>
      </p:sp>
      <p:sp>
        <p:nvSpPr>
          <p:cNvPr id="14" name="Header Placeholder 13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489" cy="463385"/>
          </a:xfrm>
          <a:prstGeom prst="rect">
            <a:avLst/>
          </a:prstGeom>
        </p:spPr>
        <p:txBody>
          <a:bodyPr vert="horz" lIns="90959" tIns="45479" rIns="90959" bIns="45479" rtlCol="0"/>
          <a:lstStyle>
            <a:lvl1pPr algn="l">
              <a:defRPr sz="1200"/>
            </a:lvl1pPr>
          </a:lstStyle>
          <a:p>
            <a:r>
              <a:rPr lang="en-US" sz="900" dirty="0"/>
              <a:t>FRIB PowerPoint Template 16x9 Status</a:t>
            </a:r>
          </a:p>
          <a:p>
            <a:r>
              <a:rPr lang="en-US" sz="900" dirty="0"/>
              <a:t>Alex Parsons, FRIB Creative Director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2"/>
          </p:nvPr>
        </p:nvSpPr>
        <p:spPr>
          <a:xfrm>
            <a:off x="788289" y="8450227"/>
            <a:ext cx="4729728" cy="703690"/>
          </a:xfrm>
          <a:prstGeom prst="rect">
            <a:avLst/>
          </a:prstGeom>
        </p:spPr>
        <p:txBody>
          <a:bodyPr vert="horz" lIns="94149" tIns="47074" rIns="94149" bIns="47074" rtlCol="0" anchor="b"/>
          <a:lstStyle>
            <a:lvl1pPr algn="l">
              <a:defRPr sz="1200"/>
            </a:lvl1pPr>
          </a:lstStyle>
          <a:p>
            <a:r>
              <a:rPr lang="en-US" sz="900" dirty="0"/>
              <a:t>Facility for Rare Isotope Beams</a:t>
            </a:r>
          </a:p>
          <a:p>
            <a:r>
              <a:rPr lang="en-US" sz="900" dirty="0"/>
              <a:t>U.S. Department of Energy Office of Science | Michigan State University</a:t>
            </a:r>
          </a:p>
          <a:p>
            <a:r>
              <a:rPr lang="en-US" sz="900" dirty="0"/>
              <a:t>640 South Shaw Lane • East Lansing, MI 48824, USA</a:t>
            </a:r>
          </a:p>
          <a:p>
            <a:r>
              <a:rPr lang="en-US" sz="900" dirty="0"/>
              <a:t>frib.msu.edu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5" y="8403314"/>
            <a:ext cx="642863" cy="7506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3"/>
          </p:nvPr>
        </p:nvSpPr>
        <p:spPr>
          <a:xfrm>
            <a:off x="3936173" y="8772379"/>
            <a:ext cx="3012329" cy="46369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0C3F6D33-7C2E-44BB-B6EF-2876F56DBD42}" type="slidenum">
              <a:rPr lang="en-US" sz="900"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02571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1699" cy="461725"/>
          </a:xfrm>
          <a:prstGeom prst="rect">
            <a:avLst/>
          </a:prstGeom>
        </p:spPr>
        <p:txBody>
          <a:bodyPr vert="horz" wrap="square" lIns="91914" tIns="45956" rIns="91914" bIns="4595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49" charset="0"/>
                <a:ea typeface="ヒラギノ角ゴ Pro W3" pitchFamily="49" charset="-128"/>
                <a:cs typeface="ヒラギノ角ゴ Pro W3" pitchFamily="4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2"/>
            <a:ext cx="3011699" cy="461725"/>
          </a:xfrm>
          <a:prstGeom prst="rect">
            <a:avLst/>
          </a:prstGeom>
        </p:spPr>
        <p:txBody>
          <a:bodyPr vert="horz" wrap="square" lIns="91914" tIns="45956" rIns="91914" bIns="4595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fld id="{58165478-8271-4537-9DBA-6DB278E2C8C0}" type="datetime1">
              <a:rPr lang="en-US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914" tIns="45956" rIns="91914" bIns="4595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78"/>
            <a:ext cx="5560060" cy="4155519"/>
          </a:xfrm>
          <a:prstGeom prst="rect">
            <a:avLst/>
          </a:prstGeom>
        </p:spPr>
        <p:txBody>
          <a:bodyPr vert="horz" wrap="square" lIns="91914" tIns="45956" rIns="91914" bIns="4595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764"/>
            <a:ext cx="3011699" cy="461724"/>
          </a:xfrm>
          <a:prstGeom prst="rect">
            <a:avLst/>
          </a:prstGeom>
        </p:spPr>
        <p:txBody>
          <a:bodyPr vert="horz" wrap="square" lIns="91914" tIns="45956" rIns="91914" bIns="4595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49" charset="0"/>
                <a:ea typeface="ヒラギノ角ゴ Pro W3" pitchFamily="49" charset="-128"/>
                <a:cs typeface="ヒラギノ角ゴ Pro W3" pitchFamily="4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764"/>
            <a:ext cx="3011699" cy="461724"/>
          </a:xfrm>
          <a:prstGeom prst="rect">
            <a:avLst/>
          </a:prstGeom>
        </p:spPr>
        <p:txBody>
          <a:bodyPr vert="horz" wrap="square" lIns="91914" tIns="45956" rIns="91914" bIns="4595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fld id="{74EB2CD8-9047-43A5-BEAD-229CAC8CF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31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126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65" charset="-128"/>
        <a:cs typeface="ヒラギノ角ゴ Pro W3" pitchFamily="-65" charset="-128"/>
      </a:defRPr>
    </a:lvl1pPr>
    <a:lvl2pPr marL="742831" indent="-285705" algn="l" defTabSz="457126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65" charset="-128"/>
        <a:cs typeface="ヒラギノ角ゴ Pro W3"/>
      </a:defRPr>
    </a:lvl2pPr>
    <a:lvl3pPr marL="1142817" indent="-228563" algn="l" defTabSz="457126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pitchFamily="-65" charset="-128"/>
      </a:defRPr>
    </a:lvl3pPr>
    <a:lvl4pPr marL="1599942" indent="-228563" algn="l" defTabSz="457126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4pPr>
    <a:lvl5pPr marL="2057070" indent="-228563" algn="l" defTabSz="457126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5pPr>
    <a:lvl6pPr marL="2285633" algn="l" defTabSz="4571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59" algn="l" defTabSz="4571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6" algn="l" defTabSz="4571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2" algn="l" defTabSz="45712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0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96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2051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64087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126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324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4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 userDrawn="1"/>
        </p:nvSpPr>
        <p:spPr bwMode="auto">
          <a:xfrm>
            <a:off x="638029" y="1238254"/>
            <a:ext cx="7489976" cy="3355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64835" tIns="32417" rIns="64835" bIns="32417">
            <a:spAutoFit/>
          </a:bodyPr>
          <a:lstStyle/>
          <a:p>
            <a:pPr defTabSz="342772" eaLnBrk="0" hangingPunct="0">
              <a:lnSpc>
                <a:spcPct val="90000"/>
              </a:lnSpc>
              <a:defRPr/>
            </a:pPr>
            <a:endParaRPr lang="en-US" sz="1950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71938"/>
            <a:ext cx="6096000" cy="1143000"/>
          </a:xfrm>
        </p:spPr>
        <p:txBody>
          <a:bodyPr/>
          <a:lstStyle>
            <a:lvl1pPr marL="0" indent="0" algn="ctr">
              <a:buNone/>
              <a:defRPr sz="2200"/>
            </a:lvl1pPr>
            <a:lvl2pPr marL="324200" indent="0" algn="ctr">
              <a:buNone/>
              <a:defRPr/>
            </a:lvl2pPr>
            <a:lvl3pPr marL="648397" indent="0" algn="ctr">
              <a:buNone/>
              <a:defRPr/>
            </a:lvl3pPr>
            <a:lvl4pPr marL="972596" indent="0" algn="ctr">
              <a:buNone/>
              <a:defRPr/>
            </a:lvl4pPr>
            <a:lvl5pPr marL="1296796" indent="0" algn="ctr">
              <a:buNone/>
              <a:defRPr/>
            </a:lvl5pPr>
            <a:lvl6pPr marL="1620994" indent="0" algn="ctr">
              <a:buNone/>
              <a:defRPr/>
            </a:lvl6pPr>
            <a:lvl7pPr marL="1945193" indent="0" algn="ctr">
              <a:buNone/>
              <a:defRPr/>
            </a:lvl7pPr>
            <a:lvl8pPr marL="2269391" indent="0" algn="ctr">
              <a:buNone/>
              <a:defRPr/>
            </a:lvl8pPr>
            <a:lvl9pPr marL="259358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43" y="3147285"/>
            <a:ext cx="9001124" cy="478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6061" tIns="22425" rIns="56061" bIns="22425"/>
          <a:lstStyle>
            <a:lvl1pPr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387156"/>
            <a:ext cx="9144000" cy="373274"/>
          </a:xfrm>
          <a:prstGeom prst="rect">
            <a:avLst/>
          </a:prstGeom>
          <a:noFill/>
        </p:spPr>
        <p:txBody>
          <a:bodyPr wrap="square" lIns="64865" tIns="32432" rIns="64865" bIns="32432" rtlCol="0">
            <a:spAutoFit/>
          </a:bodyPr>
          <a:lstStyle/>
          <a:p>
            <a:pPr algn="ctr"/>
            <a:r>
              <a:rPr lang="en-US" sz="100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Energy, Office of Science, Office of Nuclear Physics and used resources of</a:t>
            </a:r>
          </a:p>
          <a:p>
            <a:pPr algn="ctr"/>
            <a:r>
              <a:rPr lang="en-US" sz="100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the</a:t>
            </a:r>
            <a:r>
              <a:rPr lang="en-US" sz="100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</a:t>
            </a:r>
            <a:r>
              <a:rPr lang="en-US" sz="100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Facility for Rare Isotope Beams (FRIB) Operations, which is a DOE Office of Science User Facility under Award Number DE-SC0023633.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3011412" y="415252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546592"/>
            <a:ext cx="1600200" cy="204389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26D52DA-7EC2-A93A-E527-24C0D964EA86}"/>
              </a:ext>
            </a:extLst>
          </p:cNvPr>
          <p:cNvPicPr>
            <a:picLocks/>
          </p:cNvPicPr>
          <p:nvPr userDrawn="1"/>
        </p:nvPicPr>
        <p:blipFill>
          <a:blip r:embed="rId3"/>
          <a:srcRect r="53488"/>
          <a:stretch/>
        </p:blipFill>
        <p:spPr>
          <a:xfrm>
            <a:off x="1371600" y="5636776"/>
            <a:ext cx="3044952" cy="639434"/>
          </a:xfrm>
          <a:prstGeom prst="rect">
            <a:avLst/>
          </a:prstGeom>
        </p:spPr>
      </p:pic>
      <p:pic>
        <p:nvPicPr>
          <p:cNvPr id="3" name="Picture 2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25E56C48-E97E-EB04-E105-6EE91E71CEC7}"/>
              </a:ext>
            </a:extLst>
          </p:cNvPr>
          <p:cNvPicPr>
            <a:picLocks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19600" y="5695162"/>
            <a:ext cx="3474720" cy="61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4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2060" y="6063452"/>
            <a:ext cx="9156059" cy="822960"/>
          </a:xfrm>
          <a:prstGeom prst="rect">
            <a:avLst/>
          </a:prstGeom>
          <a:solidFill>
            <a:srgbClr val="E7E9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9" y="1320115"/>
            <a:ext cx="7864929" cy="318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68531" tIns="34265" rIns="68531" bIns="34265">
            <a:spAutoFit/>
          </a:bodyPr>
          <a:lstStyle/>
          <a:p>
            <a:pPr defTabSz="342772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4937460"/>
          </a:xfrm>
        </p:spPr>
        <p:txBody>
          <a:bodyPr/>
          <a:lstStyle>
            <a:lvl3pPr>
              <a:defRPr sz="135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9338"/>
            <a:ext cx="8991600" cy="47862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4495791" y="6356450"/>
            <a:ext cx="3810005" cy="364628"/>
          </a:xfrm>
          <a:prstGeom prst="rect">
            <a:avLst/>
          </a:prstGeom>
        </p:spPr>
        <p:txBody>
          <a:bodyPr/>
          <a:lstStyle>
            <a:lvl1pPr algn="r" eaLnBrk="0" hangingPunct="0">
              <a:lnSpc>
                <a:spcPct val="90000"/>
              </a:lnSpc>
              <a:defRPr sz="12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Lijie Sun, AI for ENSDF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305796" y="6356450"/>
            <a:ext cx="762000" cy="364628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762000" y="6096000"/>
            <a:ext cx="45720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000" b="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Facility for Rare Isotope Beams</a:t>
            </a:r>
          </a:p>
          <a:p>
            <a:pPr>
              <a:lnSpc>
                <a:spcPts val="1300"/>
              </a:lnSpc>
            </a:pPr>
            <a:r>
              <a:rPr lang="en-US" sz="10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U.S. Department of Energy Office of Science | Michigan State University</a:t>
            </a:r>
          </a:p>
          <a:p>
            <a:pPr>
              <a:lnSpc>
                <a:spcPts val="1300"/>
              </a:lnSpc>
            </a:pPr>
            <a:r>
              <a:rPr lang="en-US" sz="10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640 South Shaw Lane • East Lansing, MI 48824, USA</a:t>
            </a:r>
          </a:p>
          <a:p>
            <a:pPr>
              <a:lnSpc>
                <a:spcPts val="1300"/>
              </a:lnSpc>
            </a:pPr>
            <a:r>
              <a:rPr lang="en-US" sz="10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frib.msu.edu</a:t>
            </a:r>
          </a:p>
        </p:txBody>
      </p:sp>
      <p:pic>
        <p:nvPicPr>
          <p:cNvPr id="11" name="Picture 10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3" y="6063452"/>
            <a:ext cx="621792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9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9" y="1320115"/>
            <a:ext cx="7864929" cy="318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68531" tIns="34265" rIns="68531" bIns="34265">
            <a:spAutoFit/>
          </a:bodyPr>
          <a:lstStyle/>
          <a:p>
            <a:pPr defTabSz="342772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9338"/>
            <a:ext cx="8991600" cy="47862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05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600" y="79928"/>
            <a:ext cx="8992810" cy="4786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6076" tIns="22431" rIns="56076" bIns="2243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600" y="1067100"/>
            <a:ext cx="8992810" cy="50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064479" y="6356450"/>
            <a:ext cx="4241321" cy="364628"/>
          </a:xfrm>
          <a:prstGeom prst="rect">
            <a:avLst/>
          </a:prstGeom>
        </p:spPr>
        <p:txBody>
          <a:bodyPr lIns="0" tIns="45712" rIns="0" bIns="45712" anchor="b"/>
          <a:lstStyle>
            <a:lvl1pPr algn="r" eaLnBrk="0" hangingPunct="0">
              <a:lnSpc>
                <a:spcPct val="90000"/>
              </a:lnSpc>
              <a:defRPr sz="12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Lijie Sun, AI for ENSDF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02752" y="6356450"/>
            <a:ext cx="762000" cy="364628"/>
          </a:xfrm>
          <a:prstGeom prst="rect">
            <a:avLst/>
          </a:prstGeom>
        </p:spPr>
        <p:txBody>
          <a:bodyPr vert="horz" wrap="square" lIns="0" tIns="45712" rIns="0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defRPr sz="1200">
                <a:solidFill>
                  <a:srgbClr val="064308"/>
                </a:solidFill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, Slide </a:t>
            </a:r>
            <a:fld id="{D30A2C6D-39BC-4576-856C-8743CF76CC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2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4" r:id="rId3"/>
  </p:sldLayoutIdLst>
  <p:hf hdr="0" dt="0"/>
  <p:txStyles>
    <p:titleStyle>
      <a:lvl1pPr algn="ctr" defTabSz="60251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algn="ctr" defTabSz="60251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defTabSz="60251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defTabSz="60251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defTabSz="60251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342802" algn="ctr" defTabSz="605856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Arial" charset="0"/>
          <a:cs typeface="Arial" charset="0"/>
        </a:defRPr>
      </a:lvl6pPr>
      <a:lvl7pPr marL="685605" algn="ctr" defTabSz="605856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Arial" charset="0"/>
          <a:cs typeface="Arial" charset="0"/>
        </a:defRPr>
      </a:lvl7pPr>
      <a:lvl8pPr marL="1028405" algn="ctr" defTabSz="605856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Arial" charset="0"/>
          <a:cs typeface="Arial" charset="0"/>
        </a:defRPr>
      </a:lvl8pPr>
      <a:lvl9pPr marL="1371208" algn="ctr" defTabSz="605856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2400" b="1">
          <a:solidFill>
            <a:srgbClr val="064308"/>
          </a:solidFill>
          <a:latin typeface="Arial" charset="0"/>
          <a:ea typeface="Arial" charset="0"/>
          <a:cs typeface="Arial" charset="0"/>
        </a:defRPr>
      </a:lvl9pPr>
    </p:titleStyle>
    <p:bodyStyle>
      <a:lvl1pPr marL="135143" indent="-135143" algn="l" defTabSz="602513" rtl="0" eaLnBrk="1" fontAlgn="base" hangingPunct="1">
        <a:lnSpc>
          <a:spcPct val="90000"/>
        </a:lnSpc>
        <a:spcBef>
          <a:spcPts val="905"/>
        </a:spcBef>
        <a:spcAft>
          <a:spcPct val="0"/>
        </a:spcAft>
        <a:buSzPct val="100000"/>
        <a:buFont typeface="Wingdings" pitchFamily="2" charset="2"/>
        <a:buChar char="§"/>
        <a:defRPr sz="2200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marL="272540" indent="-113747" algn="l" defTabSz="602513" rtl="0" eaLnBrk="1" fontAlgn="base" hangingPunct="1">
        <a:lnSpc>
          <a:spcPct val="90000"/>
        </a:lnSpc>
        <a:spcBef>
          <a:spcPts val="151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Arial" charset="0"/>
          <a:ea typeface="ＭＳ Ｐゴシック" charset="-128"/>
          <a:cs typeface="ＭＳ Ｐゴシック"/>
        </a:defRPr>
      </a:lvl2pPr>
      <a:lvl3pPr marL="443720" indent="-120502" algn="l" defTabSz="602513" rtl="0" eaLnBrk="1" fontAlgn="base" hangingPunct="1">
        <a:lnSpc>
          <a:spcPct val="90000"/>
        </a:lnSpc>
        <a:spcBef>
          <a:spcPts val="151"/>
        </a:spcBef>
        <a:spcAft>
          <a:spcPct val="0"/>
        </a:spcAft>
        <a:buSzPct val="100000"/>
        <a:buFont typeface="Lucida Grande" charset="0"/>
        <a:buChar char="»"/>
        <a:defRPr>
          <a:solidFill>
            <a:schemeClr val="tx1"/>
          </a:solidFill>
          <a:latin typeface="Arial" charset="0"/>
          <a:ea typeface="ヒラギノ角ゴ Pro W3" pitchFamily="-111" charset="-128"/>
          <a:cs typeface="ヒラギノ角ゴ Pro W3" pitchFamily="-111" charset="-128"/>
        </a:defRPr>
      </a:lvl3pPr>
      <a:lvl4pPr marL="546204" indent="-100232" algn="l" defTabSz="602513" rtl="0" eaLnBrk="1" fontAlgn="base" hangingPunct="1">
        <a:lnSpc>
          <a:spcPct val="90000"/>
        </a:lnSpc>
        <a:spcBef>
          <a:spcPts val="151"/>
        </a:spcBef>
        <a:spcAft>
          <a:spcPct val="0"/>
        </a:spcAft>
        <a:buClr>
          <a:srgbClr val="999999"/>
        </a:buClr>
        <a:buSzPct val="100000"/>
        <a:buFont typeface="Arial" pitchFamily="34" charset="0"/>
        <a:buChar char="•"/>
        <a:defRPr sz="12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4pPr>
      <a:lvl5pPr marL="752297" indent="-135143" algn="l" defTabSz="602513" rtl="0" eaLnBrk="1" fontAlgn="base" hangingPunct="1">
        <a:lnSpc>
          <a:spcPct val="90000"/>
        </a:lnSpc>
        <a:spcBef>
          <a:spcPts val="151"/>
        </a:spcBef>
        <a:spcAft>
          <a:spcPct val="0"/>
        </a:spcAft>
        <a:buClr>
          <a:srgbClr val="999999"/>
        </a:buClr>
        <a:buSzPct val="100000"/>
        <a:buFont typeface="Lucida Grande" charset="0"/>
        <a:buChar char="»"/>
        <a:defRPr sz="105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5pPr>
      <a:lvl6pPr marL="1667588" indent="-113078" algn="l" defTabSz="605856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975">
          <a:solidFill>
            <a:schemeClr val="tx1"/>
          </a:solidFill>
          <a:latin typeface="Helvetica" charset="0"/>
          <a:ea typeface="+mn-ea"/>
          <a:cs typeface="+mn-cs"/>
        </a:defRPr>
      </a:lvl6pPr>
      <a:lvl7pPr marL="2010393" indent="-113078" algn="l" defTabSz="605856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975">
          <a:solidFill>
            <a:schemeClr val="tx1"/>
          </a:solidFill>
          <a:latin typeface="Helvetica" charset="0"/>
          <a:ea typeface="+mn-ea"/>
          <a:cs typeface="+mn-cs"/>
        </a:defRPr>
      </a:lvl7pPr>
      <a:lvl8pPr marL="2353196" indent="-113078" algn="l" defTabSz="605856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975">
          <a:solidFill>
            <a:schemeClr val="tx1"/>
          </a:solidFill>
          <a:latin typeface="Helvetica" charset="0"/>
          <a:ea typeface="+mn-ea"/>
          <a:cs typeface="+mn-cs"/>
        </a:defRPr>
      </a:lvl8pPr>
      <a:lvl9pPr marL="2695997" indent="-113078" algn="l" defTabSz="605856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975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02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605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05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208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013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814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615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416" algn="l" defTabSz="6856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6"/>
          <p:cNvSpPr>
            <a:spLocks noGrp="1"/>
          </p:cNvSpPr>
          <p:nvPr>
            <p:ph type="subTitle" idx="4294967295"/>
          </p:nvPr>
        </p:nvSpPr>
        <p:spPr>
          <a:xfrm>
            <a:off x="1524000" y="4071938"/>
            <a:ext cx="6096000" cy="1143000"/>
          </a:xfrm>
        </p:spPr>
        <p:txBody>
          <a:bodyPr/>
          <a:lstStyle/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dirty="0"/>
              <a:t>Lijie Sun</a:t>
            </a:r>
            <a:br>
              <a:rPr lang="en-US" dirty="0"/>
            </a:br>
            <a:r>
              <a:rPr lang="en-US" dirty="0"/>
              <a:t>Nuclear Data Group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dirty="0">
                <a:ea typeface="ヒラギノ角ゴ Pro W3"/>
                <a:cs typeface="ヒラギノ角ゴ Pro W3"/>
              </a:rPr>
              <a:t>Experimental Nuclear Science Department,</a:t>
            </a:r>
            <a:r>
              <a:rPr lang="zh-CN" altLang="en-US" dirty="0">
                <a:ea typeface="ヒラギノ角ゴ Pro W3"/>
                <a:cs typeface="ヒラギノ角ゴ Pro W3"/>
              </a:rPr>
              <a:t> </a:t>
            </a:r>
            <a:r>
              <a:rPr lang="en-US" altLang="zh-CN" dirty="0">
                <a:ea typeface="ヒラギノ角ゴ Pro W3"/>
                <a:cs typeface="ヒラギノ角ゴ Pro W3"/>
              </a:rPr>
              <a:t>FRIB</a:t>
            </a:r>
            <a:endParaRPr lang="en-US" dirty="0"/>
          </a:p>
        </p:txBody>
      </p:sp>
      <p:sp>
        <p:nvSpPr>
          <p:cNvPr id="9219" name="Title 5"/>
          <p:cNvSpPr>
            <a:spLocks noGrp="1"/>
          </p:cNvSpPr>
          <p:nvPr>
            <p:ph type="title"/>
          </p:nvPr>
        </p:nvSpPr>
        <p:spPr>
          <a:xfrm>
            <a:off x="71443" y="2930624"/>
            <a:ext cx="9001124" cy="911935"/>
          </a:xfrm>
        </p:spPr>
        <p:txBody>
          <a:bodyPr/>
          <a:lstStyle/>
          <a:p>
            <a:r>
              <a:rPr lang="en-US" dirty="0"/>
              <a:t>Comments on Spectroscopic Factors from an Astrophysical Perspective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391F0F-6D52-4164-87D9-BD252920F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289338"/>
            <a:ext cx="8991600" cy="478624"/>
          </a:xfrm>
        </p:spPr>
        <p:txBody>
          <a:bodyPr/>
          <a:lstStyle/>
          <a:p>
            <a:r>
              <a:rPr lang="en-US" dirty="0"/>
              <a:t>Thermonuclear Charged-particle Reactions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6D014-D41A-4882-949A-41CE5B7759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Lijie Sun, AI for ENSDF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5CC20-6A94-48D0-845C-AE8BC1ED66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613BE0-49C5-42DD-8489-B7F4808B9C8F}"/>
              </a:ext>
            </a:extLst>
          </p:cNvPr>
          <p:cNvSpPr txBox="1"/>
          <p:nvPr/>
        </p:nvSpPr>
        <p:spPr>
          <a:xfrm>
            <a:off x="105266" y="1143000"/>
            <a:ext cx="265752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Resonant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  <a:cs typeface="ＭＳ Ｐゴシック"/>
              </a:rPr>
              <a:t>reaction rate</a:t>
            </a:r>
            <a:endParaRPr lang="zh-CN" altLang="en-US" sz="2000" dirty="0">
              <a:latin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38F74B-FDD8-4767-A457-153850224A71}"/>
              </a:ext>
            </a:extLst>
          </p:cNvPr>
          <p:cNvSpPr txBox="1"/>
          <p:nvPr/>
        </p:nvSpPr>
        <p:spPr>
          <a:xfrm>
            <a:off x="105266" y="2882385"/>
            <a:ext cx="233711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Resonance strength</a:t>
            </a:r>
            <a:endParaRPr lang="zh-CN" altLang="en-US" sz="2000" dirty="0">
              <a:latin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944B676-4792-40B3-8D7A-DE0A58FCA2F9}"/>
                  </a:ext>
                </a:extLst>
              </p:cNvPr>
              <p:cNvSpPr txBox="1"/>
              <p:nvPr/>
            </p:nvSpPr>
            <p:spPr>
              <a:xfrm>
                <a:off x="105266" y="1780353"/>
                <a:ext cx="4979568" cy="86478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〈"/>
                              <m:endChr m:val="〉"/>
                              <m:ctrlPr>
                                <a:rPr lang="en-US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𝜎𝜈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 panose="02040503050406030204" pitchFamily="18" charset="0"/>
                            </a:rPr>
                            <m:t>res</m:t>
                          </m:r>
                        </m:sub>
                      </m:sSub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sSup>
                        <m:sSup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type m:val="li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p>
                        <m:sSup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ℏ</m:t>
                          </m:r>
                        </m:e>
                        <m:sup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33FF"/>
                          </a:solidFill>
                          <a:latin typeface="Cambria Math" panose="02040503050406030204" pitchFamily="18" charset="0"/>
                        </a:rPr>
                        <m:t>𝝎𝜸</m:t>
                      </m:r>
                      <m:r>
                        <m:rPr>
                          <m:sty m:val="p"/>
                        </m:rPr>
                        <a:rPr lang="en-US" sz="2000" b="0" i="0">
                          <a:latin typeface="Cambria Math" panose="02040503050406030204" pitchFamily="18" charset="0"/>
                        </a:rPr>
                        <m:t>exp</m:t>
                      </m:r>
                      <m:d>
                        <m:dPr>
                          <m:ctrlPr>
                            <a:rPr lang="en-US" sz="2000" b="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8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𝑘𝑇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944B676-4792-40B3-8D7A-DE0A58FCA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66" y="1780353"/>
                <a:ext cx="4979568" cy="8647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CE0962A-46F5-418E-A71F-78FC13087687}"/>
                  </a:ext>
                </a:extLst>
              </p:cNvPr>
              <p:cNvSpPr txBox="1"/>
              <p:nvPr/>
            </p:nvSpPr>
            <p:spPr>
              <a:xfrm>
                <a:off x="105266" y="3519738"/>
                <a:ext cx="3572260" cy="78726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33FF"/>
                          </a:solidFill>
                          <a:latin typeface="Cambria Math" panose="02040503050406030204" pitchFamily="18" charset="0"/>
                        </a:rPr>
                        <m:t>𝝎𝜸</m:t>
                      </m:r>
                      <m:r>
                        <a:rPr lang="en-US" sz="2000" b="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CC33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rgbClr val="CC3300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rgbClr val="CC33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d>
                            <m:dPr>
                              <m:ctrlP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2000" b="0" i="1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  <m:r>
                                <a:rPr lang="en-US" sz="20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b="0" i="1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sz="2000" b="0" i="1">
                                      <a:solidFill>
                                        <a:srgbClr val="CC33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b>
                              </m:sSub>
                              <m:r>
                                <a:rPr lang="en-US" sz="20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000" b="0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𝛤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rgbClr val="CC00CC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𝛤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rgbClr val="000066"/>
                                  </a:solidFill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</a:rPr>
                            <m:t>𝛤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CE0962A-46F5-418E-A71F-78FC13087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66" y="3519738"/>
                <a:ext cx="3572260" cy="787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4B9BF6-6703-46A0-B41F-C0A9E3DC4DF6}"/>
                  </a:ext>
                </a:extLst>
              </p:cNvPr>
              <p:cNvSpPr txBox="1"/>
              <p:nvPr/>
            </p:nvSpPr>
            <p:spPr>
              <a:xfrm>
                <a:off x="105266" y="4446607"/>
                <a:ext cx="903709" cy="67666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𝛤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0">
                              <a:latin typeface="Cambria Math" panose="02040503050406030204" pitchFamily="18" charset="0"/>
                            </a:rPr>
                            <m:t>ℏ</m:t>
                          </m:r>
                        </m:num>
                        <m:den>
                          <m:r>
                            <a:rPr lang="en-US" sz="20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4B9BF6-6703-46A0-B41F-C0A9E3DC4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66" y="4446607"/>
                <a:ext cx="903709" cy="6766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DAD701A-C7F0-4BD8-AE8D-975C3C24D152}"/>
                  </a:ext>
                </a:extLst>
              </p:cNvPr>
              <p:cNvSpPr txBox="1"/>
              <p:nvPr/>
            </p:nvSpPr>
            <p:spPr>
              <a:xfrm>
                <a:off x="4779496" y="3101499"/>
                <a:ext cx="4353821" cy="77284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𝛤</m:t>
                          </m:r>
                        </m:e>
                        <m:sub>
                          <m:r>
                            <a:rPr lang="en-US" sz="2000" b="0" i="1">
                              <a:solidFill>
                                <a:srgbClr val="CC00CC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2000" b="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 kern="1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b="0" i="1" kern="1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sz="2000" b="0" i="1" kern="1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kern="1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𝑆</m:t>
                      </m:r>
                      <m:sSub>
                        <m:sSubPr>
                          <m:ctrlPr>
                            <a:rPr lang="en-US" sz="2000" i="1" kern="1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i="1" kern="1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𝛤</m:t>
                          </m:r>
                        </m:e>
                        <m:sub>
                          <m:r>
                            <a:rPr lang="en-US" sz="2000" i="1" kern="1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𝑠𝑝</m:t>
                          </m:r>
                        </m:sub>
                      </m:sSub>
                      <m:r>
                        <a:rPr lang="en-US" sz="2000" b="0" i="0" kern="1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000" b="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ℏ</m:t>
                              </m:r>
                            </m:e>
                            <m:sup>
                              <m:r>
                                <a:rPr lang="en-US" sz="2000" b="0" i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000" b="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  <m:sSubSup>
                            <m:sSubSupPr>
                              <m:ctrlPr>
                                <a:rPr lang="en-US" sz="2000" b="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2000" b="0" i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sSub>
                        <m:sSubPr>
                          <m:ctrlPr>
                            <a:rPr lang="en-US" sz="2000" b="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𝓁</m:t>
                          </m:r>
                        </m:sub>
                      </m:sSub>
                      <m:d>
                        <m:dPr>
                          <m:ctrlPr>
                            <a:rPr lang="en-US" sz="2000" b="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2000" b="0" i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sz="2000" b="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sSubSup>
                        <m:sSubSup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  <m:sup>
                          <m: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DAD701A-C7F0-4BD8-AE8D-975C3C24D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496" y="3101499"/>
                <a:ext cx="4353821" cy="7728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A0639D12-8807-4A1E-A07F-D048530CEA9F}"/>
              </a:ext>
            </a:extLst>
          </p:cNvPr>
          <p:cNvSpPr txBox="1"/>
          <p:nvPr/>
        </p:nvSpPr>
        <p:spPr>
          <a:xfrm>
            <a:off x="5001128" y="2756515"/>
            <a:ext cx="240841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Proton partial width</a:t>
            </a:r>
            <a:endParaRPr lang="zh-CN" altLang="en-US" sz="2000" dirty="0">
              <a:latin typeface="Cambria" panose="02040503050406030204" pitchFamily="18" charset="0"/>
            </a:endParaRPr>
          </a:p>
        </p:txBody>
      </p: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073BB3D6-8F10-4682-B5AD-693F5AA601B4}"/>
              </a:ext>
            </a:extLst>
          </p:cNvPr>
          <p:cNvCxnSpPr>
            <a:cxnSpLocks/>
            <a:endCxn id="27" idx="1"/>
          </p:cNvCxnSpPr>
          <p:nvPr/>
        </p:nvCxnSpPr>
        <p:spPr>
          <a:xfrm flipV="1">
            <a:off x="3191580" y="2956570"/>
            <a:ext cx="1809548" cy="59586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95EC723E-B345-45D5-8785-0DC25F040455}"/>
              </a:ext>
            </a:extLst>
          </p:cNvPr>
          <p:cNvCxnSpPr>
            <a:cxnSpLocks/>
            <a:endCxn id="16" idx="3"/>
          </p:cNvCxnSpPr>
          <p:nvPr/>
        </p:nvCxnSpPr>
        <p:spPr>
          <a:xfrm rot="10800000" flipV="1">
            <a:off x="2442382" y="2470156"/>
            <a:ext cx="986623" cy="61228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CB3BCE3-813A-403A-B943-373E16976B38}"/>
                  </a:ext>
                </a:extLst>
              </p:cNvPr>
              <p:cNvSpPr txBox="1"/>
              <p:nvPr/>
            </p:nvSpPr>
            <p:spPr>
              <a:xfrm>
                <a:off x="6078189" y="4976572"/>
                <a:ext cx="2133853" cy="75232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sz="2000" b="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DWBA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CB3BCE3-813A-403A-B943-373E16976B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189" y="4976572"/>
                <a:ext cx="2133853" cy="7523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>
            <a:extLst>
              <a:ext uri="{FF2B5EF4-FFF2-40B4-BE49-F238E27FC236}">
                <a16:creationId xmlns:a16="http://schemas.microsoft.com/office/drawing/2014/main" id="{44025777-1C89-4884-AB7E-953CDCB6BD97}"/>
              </a:ext>
            </a:extLst>
          </p:cNvPr>
          <p:cNvSpPr txBox="1"/>
          <p:nvPr/>
        </p:nvSpPr>
        <p:spPr>
          <a:xfrm>
            <a:off x="5827159" y="4433640"/>
            <a:ext cx="240059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Spectroscopic factor</a:t>
            </a:r>
            <a:endParaRPr lang="zh-CN" altLang="en-US" sz="2000" dirty="0">
              <a:latin typeface="Cambria" panose="02040503050406030204" pitchFamily="18" charset="0"/>
            </a:endParaRPr>
          </a:p>
        </p:txBody>
      </p:sp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F1E5BB71-CB19-44AA-B355-F2B307E24768}"/>
              </a:ext>
            </a:extLst>
          </p:cNvPr>
          <p:cNvCxnSpPr>
            <a:cxnSpLocks/>
            <a:endCxn id="42" idx="1"/>
          </p:cNvCxnSpPr>
          <p:nvPr/>
        </p:nvCxnSpPr>
        <p:spPr>
          <a:xfrm rot="16200000" flipH="1">
            <a:off x="5268424" y="4074960"/>
            <a:ext cx="849514" cy="26795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749698B-0475-44F5-B157-C06961BF2F9E}"/>
              </a:ext>
            </a:extLst>
          </p:cNvPr>
          <p:cNvSpPr txBox="1"/>
          <p:nvPr/>
        </p:nvSpPr>
        <p:spPr>
          <a:xfrm>
            <a:off x="60489" y="5734895"/>
            <a:ext cx="4578178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66"/>
                </a:solidFill>
                <a:latin typeface="Arial Narrow" panose="020B0606020202030204" pitchFamily="34" charset="0"/>
              </a:rPr>
              <a:t>C. </a:t>
            </a:r>
            <a:r>
              <a:rPr lang="en-US" sz="1400" dirty="0" err="1">
                <a:solidFill>
                  <a:srgbClr val="000066"/>
                </a:solidFill>
                <a:latin typeface="Arial Narrow" panose="020B0606020202030204" pitchFamily="34" charset="0"/>
              </a:rPr>
              <a:t>Iliadis</a:t>
            </a:r>
            <a:r>
              <a:rPr lang="en-US" sz="1400" dirty="0">
                <a:solidFill>
                  <a:srgbClr val="000066"/>
                </a:solidFill>
                <a:latin typeface="Arial Narrow" panose="020B0606020202030204" pitchFamily="34" charset="0"/>
              </a:rPr>
              <a:t>, Nuclear Physics of Stars (Wiley-VCH, Weinheim, 2015)</a:t>
            </a:r>
          </a:p>
        </p:txBody>
      </p: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42128C71-4783-422B-B3A1-41D13F56439D}"/>
              </a:ext>
            </a:extLst>
          </p:cNvPr>
          <p:cNvCxnSpPr>
            <a:cxnSpLocks/>
            <a:endCxn id="42" idx="3"/>
          </p:cNvCxnSpPr>
          <p:nvPr/>
        </p:nvCxnSpPr>
        <p:spPr>
          <a:xfrm rot="5400000">
            <a:off x="7853253" y="4104945"/>
            <a:ext cx="903251" cy="15424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58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2" grpId="0"/>
      <p:bldP spid="24" grpId="0"/>
      <p:bldP spid="26" grpId="0"/>
      <p:bldP spid="27" grpId="0"/>
      <p:bldP spid="41" grpId="0"/>
      <p:bldP spid="4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F01EE36-8F6A-43A8-B607-0FAC065B1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Spectroscopic Factor</a:t>
            </a:r>
            <a:r>
              <a:rPr lang="en-US" altLang="zh-CN" dirty="0"/>
              <a:t>s from </a:t>
            </a:r>
            <a:r>
              <a:rPr lang="en-US" dirty="0"/>
              <a:t>DWBA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5EBA4-E192-4E6D-9F73-40AE53A3CA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Lijie Sun, AI for ENSDF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B0FEA-6B03-4865-ABFF-11C483CACC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07BDD8-98C2-40FF-92C1-9B5E78A6DE03}"/>
              </a:ext>
            </a:extLst>
          </p:cNvPr>
          <p:cNvSpPr txBox="1"/>
          <p:nvPr/>
        </p:nvSpPr>
        <p:spPr>
          <a:xfrm>
            <a:off x="5631327" y="1595726"/>
            <a:ext cx="312617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Stripping 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</a:rPr>
              <a:t>reactions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fr-FR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He,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fr-FR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fr-FR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en-US" altLang="zh-CN" i="1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fr-FR" i="1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A53701-1592-49E9-A04E-7DADF1CEB9BB}"/>
                  </a:ext>
                </a:extLst>
              </p:cNvPr>
              <p:cNvSpPr txBox="1"/>
              <p:nvPr/>
            </p:nvSpPr>
            <p:spPr>
              <a:xfrm>
                <a:off x="91126" y="1114957"/>
                <a:ext cx="5406032" cy="66915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DWUCK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A53701-1592-49E9-A04E-7DADF1CEB9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1114957"/>
                <a:ext cx="5406032" cy="6691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00E640B1-7140-4D01-827A-A76E28BD6EF7}"/>
              </a:ext>
            </a:extLst>
          </p:cNvPr>
          <p:cNvSpPr txBox="1"/>
          <p:nvPr/>
        </p:nvSpPr>
        <p:spPr>
          <a:xfrm>
            <a:off x="5185006" y="3146707"/>
            <a:ext cx="388279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Pickup reactions: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He), (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altLang="zh-CN" i="1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), (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He,</a:t>
            </a:r>
            <a:r>
              <a:rPr lang="en-US" altLang="zh-CN" i="1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06AB8BA-4CA0-4CB7-A140-831C7C7AB37E}"/>
                  </a:ext>
                </a:extLst>
              </p:cNvPr>
              <p:cNvSpPr txBox="1"/>
              <p:nvPr/>
            </p:nvSpPr>
            <p:spPr>
              <a:xfrm>
                <a:off x="91126" y="1950565"/>
                <a:ext cx="4704749" cy="66749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JULIE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06AB8BA-4CA0-4CB7-A140-831C7C7AB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1950565"/>
                <a:ext cx="4704749" cy="6674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D02CF34-E4F7-425E-B69E-C19AA506DC86}"/>
                  </a:ext>
                </a:extLst>
              </p:cNvPr>
              <p:cNvSpPr txBox="1"/>
              <p:nvPr/>
            </p:nvSpPr>
            <p:spPr>
              <a:xfrm>
                <a:off x="91126" y="2784505"/>
                <a:ext cx="4494500" cy="65941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DWUCK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D02CF34-E4F7-425E-B69E-C19AA506D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2784505"/>
                <a:ext cx="4494500" cy="6594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DA8835B-AB22-42AB-B439-052906CA6EE9}"/>
                  </a:ext>
                </a:extLst>
              </p:cNvPr>
              <p:cNvSpPr txBox="1"/>
              <p:nvPr/>
            </p:nvSpPr>
            <p:spPr>
              <a:xfrm>
                <a:off x="91126" y="3610366"/>
                <a:ext cx="3793218" cy="39953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JULIE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DA8835B-AB22-42AB-B439-052906CA6E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3610366"/>
                <a:ext cx="3793218" cy="399533"/>
              </a:xfrm>
              <a:prstGeom prst="rect">
                <a:avLst/>
              </a:prstGeom>
              <a:blipFill>
                <a:blip r:embed="rId6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F5859737-4EF9-47E7-B3FE-98E3AD92C336}"/>
              </a:ext>
            </a:extLst>
          </p:cNvPr>
          <p:cNvSpPr txBox="1"/>
          <p:nvPr/>
        </p:nvSpPr>
        <p:spPr>
          <a:xfrm>
            <a:off x="5257800" y="5440257"/>
            <a:ext cx="208967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Knockout reactions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8ECB27-E79A-4B50-A521-C503F298F4AD}"/>
                  </a:ext>
                </a:extLst>
              </p:cNvPr>
              <p:cNvSpPr txBox="1"/>
              <p:nvPr/>
            </p:nvSpPr>
            <p:spPr>
              <a:xfrm>
                <a:off x="91126" y="5391667"/>
                <a:ext cx="2969659" cy="39953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pt-BR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𝑠𝑝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eikonal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8ECB27-E79A-4B50-A521-C503F298F4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5391667"/>
                <a:ext cx="2969659" cy="399533"/>
              </a:xfrm>
              <a:prstGeom prst="rect">
                <a:avLst/>
              </a:prstGeom>
              <a:blipFill>
                <a:blip r:embed="rId7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8628DDE-4F7D-4805-AD1E-0331A13C79AE}"/>
                  </a:ext>
                </a:extLst>
              </p:cNvPr>
              <p:cNvSpPr txBox="1"/>
              <p:nvPr/>
            </p:nvSpPr>
            <p:spPr>
              <a:xfrm>
                <a:off x="91126" y="4825687"/>
                <a:ext cx="3580788" cy="39953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Fresco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8628DDE-4F7D-4805-AD1E-0331A13C79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4825687"/>
                <a:ext cx="3580788" cy="399533"/>
              </a:xfrm>
              <a:prstGeom prst="rect">
                <a:avLst/>
              </a:prstGeom>
              <a:blipFill>
                <a:blip r:embed="rId8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29302BC-A6BC-4ADD-8B50-0D0A32F4CDC3}"/>
                  </a:ext>
                </a:extLst>
              </p:cNvPr>
              <p:cNvSpPr txBox="1"/>
              <p:nvPr/>
            </p:nvSpPr>
            <p:spPr>
              <a:xfrm>
                <a:off x="91126" y="4258871"/>
                <a:ext cx="3782767" cy="40036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pt-B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tolemy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DWBA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29302BC-A6BC-4ADD-8B50-0D0A32F4C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6" y="4258871"/>
                <a:ext cx="3782767" cy="400366"/>
              </a:xfrm>
              <a:prstGeom prst="rect">
                <a:avLst/>
              </a:prstGeom>
              <a:blipFill>
                <a:blip r:embed="rId9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075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16" grpId="0"/>
    </p:bldLst>
  </p:timing>
</p:sld>
</file>

<file path=ppt/theme/theme1.xml><?xml version="1.0" encoding="utf-8"?>
<a:theme xmlns:a="http://schemas.openxmlformats.org/drawingml/2006/main" name="1_FRIB3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10_CKG FRIB no-line 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KG FRIB no-line 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G FRIB no-line 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8">
        <a:dk1>
          <a:srgbClr val="000000"/>
        </a:dk1>
        <a:lt1>
          <a:srgbClr val="FFFFFF"/>
        </a:lt1>
        <a:dk2>
          <a:srgbClr val="1F1DE8"/>
        </a:dk2>
        <a:lt2>
          <a:srgbClr val="007469"/>
        </a:lt2>
        <a:accent1>
          <a:srgbClr val="FC0128"/>
        </a:accent1>
        <a:accent2>
          <a:srgbClr val="CF16CE"/>
        </a:accent2>
        <a:accent3>
          <a:srgbClr val="FFFFFF"/>
        </a:accent3>
        <a:accent4>
          <a:srgbClr val="000000"/>
        </a:accent4>
        <a:accent5>
          <a:srgbClr val="FDAAAC"/>
        </a:accent5>
        <a:accent6>
          <a:srgbClr val="BB13BA"/>
        </a:accent6>
        <a:hlink>
          <a:srgbClr val="F39FD1"/>
        </a:hlink>
        <a:folHlink>
          <a:srgbClr val="7C0F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RIB-PowerPoint-Template-16x9-v5" id="{386E0BD5-C86C-4D62-9771-31771216E89C}" vid="{4ACF4385-ADC6-4C4F-9B7B-D66EF0FAE7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TaxCatchAll xmlns="27e6a43e-a4c4-4f52-b0e1-49827a209077">
      <Value>447</Value>
      <Value>283</Value>
      <Value>471</Value>
    </TaxCatchAll>
    <Document_x0020_Number xmlns="27e6a43e-a4c4-4f52-b0e1-49827a209077">48689</Document_x0020_Number>
    <AuthorizedDocs xmlns="51b9806a-5185-426e-8026-9f8401f8c974" xsi:nil="true"/>
    <Formatted_x0020_Sequence_x0020_Number xmlns="51b9806a-5185-426e-8026-9f8401f8c974">000454</Formatted_x0020_Sequence_x0020_Number>
    <Author1 xmlns="51b9806a-5185-426e-8026-9f8401f8c974">Parsons, Alex|61354939-8ef1-40bf-a344-a283b52ba8e0</Author1>
    <af7f2bdd3e3f4144927c8f46bf137639 xmlns="6819902c-d263-4340-a3b4-c7375668d2a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S10000 Management and Administration</TermName>
          <TermId xmlns="http://schemas.microsoft.com/office/infopath/2007/PartnerControls">26ad7ea8-87d4-42ac-9781-b7fff1d89416</TermId>
        </TermInfo>
      </Terms>
    </af7f2bdd3e3f4144927c8f46bf137639>
    <WBS_x0020_Abbreviation xmlns="51b9806a-5185-426e-8026-9f8401f8c974">S10000</WBS_x0020_Abbreviation>
    <InternalSigners xmlns="51b9806a-5185-426e-8026-9f8401f8c974">
      <UserInfo>
        <DisplayName>Parsons, Alex</DisplayName>
        <AccountId>936</AccountId>
        <AccountType/>
      </UserInfo>
    </InternalSigners>
    <k249c3db22e246c8be4b953e603e4d6b xmlns="6819902c-d263-4340-a3b4-c7375668d2a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Parsons, Alex</TermName>
          <TermId xmlns="http://schemas.microsoft.com/office/infopath/2007/PartnerControls">61354939-8ef1-40bf-a344-a283b52ba8e0</TermId>
        </TermInfo>
      </Terms>
    </k249c3db22e246c8be4b953e603e4d6b>
    <ExternalSigners xmlns="51b9806a-5185-426e-8026-9f8401f8c974" xsi:nil="true"/>
    <AuthorizingDoc xmlns="51b9806a-5185-426e-8026-9f8401f8c974" xsi:nil="true"/>
    <i71e836a5a224468bea9b04c4fae55f7 xmlns="6819902c-d263-4340-a3b4-c7375668d2ad">
      <Terms xmlns="http://schemas.microsoft.com/office/infopath/2007/PartnerControls"/>
    </i71e836a5a224468bea9b04c4fae55f7>
    <e9dd64bcc98445289e39b91f109bdcd5 xmlns="6819902c-d263-4340-a3b4-c7375668d2ad">
      <Terms xmlns="http://schemas.microsoft.com/office/infopath/2007/PartnerControls">
        <TermInfo xmlns="http://schemas.microsoft.com/office/infopath/2007/PartnerControls">
          <TermName xmlns="http://schemas.microsoft.com/office/infopath/2007/PartnerControls">FM</TermName>
          <TermId xmlns="http://schemas.microsoft.com/office/infopath/2007/PartnerControls">6b363047-e12c-44ec-9837-aeed4884c22d</TermId>
        </TermInfo>
      </Terms>
    </e9dd64bcc98445289e39b91f109bdcd5>
    <Filtered_x0020_Document_x0020_Number0 xmlns="6819902c-d263-4340-a3b4-c7375668d2ad">48689</Filtered_x0020_Document_x0020_Number0>
    <Identifier xmlns="51b9806a-5185-426e-8026-9f8401f8c974">FM</Identifier>
    <Formatted_x0020_Revision xmlns="51b9806a-5185-426e-8026-9f8401f8c974">005</Formatted_x0020_Revision>
    <Revision_x0020_History xmlns="51b9806a-5185-426e-8026-9f8401f8c974">Updated footer with new DOE logo</Revision_x0020_History>
    <adda98769e204859847d571c1cc4aba8 xmlns="6819902c-d263-4340-a3b4-c7375668d2ad" xsi:nil="true"/>
    <AuthorizingComm_x0026_Boards xmlns="51b9806a-5185-426e-8026-9f8401f8c97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ontrolled Document" ma:contentTypeID="0x010100A77CE2F963BD5C4AB895E5E1F954079C" ma:contentTypeVersion="16" ma:contentTypeDescription="Create a new document." ma:contentTypeScope="" ma:versionID="afdac9f8058ac176136f3d7adb595399">
  <xsd:schema xmlns:xsd="http://www.w3.org/2001/XMLSchema" xmlns:xs="http://www.w3.org/2001/XMLSchema" xmlns:p="http://schemas.microsoft.com/office/2006/metadata/properties" xmlns:ns1="http://schemas.microsoft.com/sharepoint/v3" xmlns:ns3="6819902c-d263-4340-a3b4-c7375668d2ad" xmlns:ns4="51b9806a-5185-426e-8026-9f8401f8c974" xmlns:ns5="27e6a43e-a4c4-4f52-b0e1-49827a209077" targetNamespace="http://schemas.microsoft.com/office/2006/metadata/properties" ma:root="true" ma:fieldsID="c30e777042fe99c0ff3ef036ff66f7c5" ns1:_="" ns3:_="" ns4:_="" ns5:_="">
    <xsd:import namespace="http://schemas.microsoft.com/sharepoint/v3"/>
    <xsd:import namespace="6819902c-d263-4340-a3b4-c7375668d2ad"/>
    <xsd:import namespace="51b9806a-5185-426e-8026-9f8401f8c974"/>
    <xsd:import namespace="27e6a43e-a4c4-4f52-b0e1-49827a209077"/>
    <xsd:element name="properties">
      <xsd:complexType>
        <xsd:sequence>
          <xsd:element name="documentManagement">
            <xsd:complexType>
              <xsd:all>
                <xsd:element ref="ns3:Filtered_x0020_Document_x0020_Number0" minOccurs="0"/>
                <xsd:element ref="ns4:WBS_x0020_Abbreviation" minOccurs="0"/>
                <xsd:element ref="ns4:Identifier" minOccurs="0"/>
                <xsd:element ref="ns4:Formatted_x0020_Sequence_x0020_Number" minOccurs="0"/>
                <xsd:element ref="ns4:Formatted_x0020_Revision" minOccurs="0"/>
                <xsd:element ref="ns4:InternalSigners" minOccurs="0"/>
                <xsd:element ref="ns4:ExternalSigners" minOccurs="0"/>
                <xsd:element ref="ns4:AuthorizingDoc" minOccurs="0"/>
                <xsd:element ref="ns4:AuthorizedDocs" minOccurs="0"/>
                <xsd:element ref="ns4:AuthorizingComm_x0026_Boards" minOccurs="0"/>
                <xsd:element ref="ns4:Author1" minOccurs="0"/>
                <xsd:element ref="ns4:Revision_x0020_History" minOccurs="0"/>
                <xsd:element ref="ns5:Document_x0020_Number" minOccurs="0"/>
                <xsd:element ref="ns3:k249c3db22e246c8be4b953e603e4d6b" minOccurs="0"/>
                <xsd:element ref="ns3:e9dd64bcc98445289e39b91f109bdcd5" minOccurs="0"/>
                <xsd:element ref="ns3:af7f2bdd3e3f4144927c8f46bf137639" minOccurs="0"/>
                <xsd:element ref="ns3:i71e836a5a224468bea9b04c4fae55f7" minOccurs="0"/>
                <xsd:element ref="ns5:TaxCatchAll" minOccurs="0"/>
                <xsd:element ref="ns1:_dlc_Exempt" minOccurs="0"/>
                <xsd:element ref="ns3:adda98769e204859847d571c1cc4aba8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31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19902c-d263-4340-a3b4-c7375668d2ad" elementFormDefault="qualified">
    <xsd:import namespace="http://schemas.microsoft.com/office/2006/documentManagement/types"/>
    <xsd:import namespace="http://schemas.microsoft.com/office/infopath/2007/PartnerControls"/>
    <xsd:element name="Filtered_x0020_Document_x0020_Number0" ma:index="3" nillable="true" ma:displayName="Filtered Document Number" ma:list="9fecad60-3c5f-4b1e-97fe-bd29726213cb" ma:internalName="Filtered_x0020_Document_x0020_Number0" ma:showField="03f48824-29a8-4910-b16b-2538dd33bf46" ma:web="27e6a43e-a4c4-4f52-b0e1-49827a209077">
      <xsd:simpleType>
        <xsd:restriction base="dms:Unknown"/>
      </xsd:simpleType>
    </xsd:element>
    <xsd:element name="k249c3db22e246c8be4b953e603e4d6b" ma:index="24" nillable="true" ma:taxonomy="true" ma:internalName="k249c3db22e246c8be4b953e603e4d6b" ma:taxonomyFieldName="Author_" ma:displayName="Author_" ma:indexed="true" ma:default="" ma:fieldId="{4249c3db-22e2-46c8-be4b-953e603e4d6b}" ma:sspId="e79ac590-b2ba-4d84-8233-e7113f930f2a" ma:termSetId="9a961305-3498-445e-9205-fc8019e3f96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9dd64bcc98445289e39b91f109bdcd5" ma:index="26" nillable="true" ma:taxonomy="true" ma:internalName="e9dd64bcc98445289e39b91f109bdcd5" ma:taxonomyFieldName="Subcategory_" ma:displayName="Subcategory_" ma:indexed="true" ma:default="" ma:fieldId="{e9dd64bc-c984-4528-9e39-b91f109bdcd5}" ma:sspId="e79ac590-b2ba-4d84-8233-e7113f930f2a" ma:termSetId="df4988c2-6ea7-4775-a660-7ca64affa0f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f7f2bdd3e3f4144927c8f46bf137639" ma:index="27" nillable="true" ma:taxonomy="true" ma:internalName="af7f2bdd3e3f4144927c8f46bf137639" ma:taxonomyFieldName="_x0057_BS0" ma:displayName="WBS" ma:indexed="true" ma:default="" ma:fieldId="{af7f2bdd-3e3f-4144-927c-8f46bf137639}" ma:sspId="e79ac590-b2ba-4d84-8233-e7113f930f2a" ma:termSetId="5af71c37-dbbc-4bcd-b94e-7a1ec876d16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71e836a5a224468bea9b04c4fae55f7" ma:index="28" nillable="true" ma:taxonomy="true" ma:internalName="i71e836a5a224468bea9b04c4fae55f7" ma:taxonomyFieldName="Tags10" ma:displayName="Tags" ma:default="" ma:fieldId="{271e836a-5a22-4468-bea9-b04c4fae55f7}" ma:taxonomyMulti="true" ma:sspId="e79ac590-b2ba-4d84-8233-e7113f930f2a" ma:termSetId="15758f5a-2859-4efe-a184-c420225ff4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dda98769e204859847d571c1cc4aba8" ma:index="32" nillable="true" ma:displayName="EC Keywords_0" ma:hidden="true" ma:internalName="adda98769e204859847d571c1cc4aba8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b9806a-5185-426e-8026-9f8401f8c974" elementFormDefault="qualified">
    <xsd:import namespace="http://schemas.microsoft.com/office/2006/documentManagement/types"/>
    <xsd:import namespace="http://schemas.microsoft.com/office/infopath/2007/PartnerControls"/>
    <xsd:element name="WBS_x0020_Abbreviation" ma:index="4" nillable="true" ma:displayName="WBS Abbreviation" ma:indexed="true" ma:internalName="WBS_x0020_Abbreviation">
      <xsd:simpleType>
        <xsd:restriction base="dms:Text">
          <xsd:maxLength value="255"/>
        </xsd:restriction>
      </xsd:simpleType>
    </xsd:element>
    <xsd:element name="Identifier" ma:index="5" nillable="true" ma:displayName="Identifier" ma:internalName="Identifier">
      <xsd:simpleType>
        <xsd:restriction base="dms:Text">
          <xsd:maxLength value="255"/>
        </xsd:restriction>
      </xsd:simpleType>
    </xsd:element>
    <xsd:element name="Formatted_x0020_Sequence_x0020_Number" ma:index="6" nillable="true" ma:displayName="Formatted Sequence Number" ma:indexed="true" ma:internalName="Formatted_x0020_Sequence_x0020_Number">
      <xsd:simpleType>
        <xsd:restriction base="dms:Text">
          <xsd:maxLength value="255"/>
        </xsd:restriction>
      </xsd:simpleType>
    </xsd:element>
    <xsd:element name="Formatted_x0020_Revision" ma:index="7" nillable="true" ma:displayName="Formatted Revision" ma:internalName="Formatted_x0020_Revision">
      <xsd:simpleType>
        <xsd:restriction base="dms:Text">
          <xsd:maxLength value="255"/>
        </xsd:restriction>
      </xsd:simpleType>
    </xsd:element>
    <xsd:element name="InternalSigners" ma:index="8" nillable="true" ma:displayName="Internal Signers" ma:list="UserInfo" ma:SharePointGroup="0" ma:internalName="InternalSigners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Signers" ma:index="9" nillable="true" ma:displayName="External Signers" ma:internalName="ExternalSigners">
      <xsd:simpleType>
        <xsd:restriction base="dms:Note">
          <xsd:maxLength value="255"/>
        </xsd:restriction>
      </xsd:simpleType>
    </xsd:element>
    <xsd:element name="AuthorizingDoc" ma:index="10" nillable="true" ma:displayName="Authorizing Doc" ma:internalName="AuthorizingDoc">
      <xsd:simpleType>
        <xsd:restriction base="dms:Note">
          <xsd:maxLength value="255"/>
        </xsd:restriction>
      </xsd:simpleType>
    </xsd:element>
    <xsd:element name="AuthorizedDocs" ma:index="11" nillable="true" ma:displayName="Authorized Docs" ma:internalName="AuthorizedDocs">
      <xsd:simpleType>
        <xsd:restriction base="dms:Note">
          <xsd:maxLength value="255"/>
        </xsd:restriction>
      </xsd:simpleType>
    </xsd:element>
    <xsd:element name="AuthorizingComm_x0026_Boards" ma:index="12" nillable="true" ma:displayName="Authorizing Comm &amp; Board" ma:internalName="AuthorizingComm_x0026_Boards">
      <xsd:simpleType>
        <xsd:restriction base="dms:Note">
          <xsd:maxLength value="255"/>
        </xsd:restriction>
      </xsd:simpleType>
    </xsd:element>
    <xsd:element name="Author1" ma:index="16" nillable="true" ma:displayName="Author1" ma:internalName="Author1">
      <xsd:simpleType>
        <xsd:restriction base="dms:Text">
          <xsd:maxLength value="255"/>
        </xsd:restriction>
      </xsd:simpleType>
    </xsd:element>
    <xsd:element name="Revision_x0020_History" ma:index="18" nillable="true" ma:displayName="Revision History" ma:internalName="Revision_x0020_Histor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6a43e-a4c4-4f52-b0e1-49827a209077" elementFormDefault="qualified">
    <xsd:import namespace="http://schemas.microsoft.com/office/2006/documentManagement/types"/>
    <xsd:import namespace="http://schemas.microsoft.com/office/infopath/2007/PartnerControls"/>
    <xsd:element name="Document_x0020_Number" ma:index="19" nillable="true" ma:displayName="Document Number" ma:hidden="true" ma:list="{9fecad60-3c5f-4b1e-97fe-bd29726213cb}" ma:internalName="Document_x0020_Number" ma:readOnly="false" ma:showField="Document_x0020_Number" ma:web="27e6a43e-a4c4-4f52-b0e1-49827a209077">
      <xsd:simpleType>
        <xsd:restriction base="dms:Lookup"/>
      </xsd:simpleType>
    </xsd:element>
    <xsd:element name="TaxCatchAll" ma:index="29" nillable="true" ma:displayName="Taxonomy Catch All Column" ma:hidden="true" ma:list="{aa28423a-96a4-4fb2-8cce-b1b4f3e5b10f}" ma:internalName="TaxCatchAll" ma:showField="CatchAllData" ma:web="27e6a43e-a4c4-4f52-b0e1-49827a2090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p:Policy xmlns:p="office.server.policy" id="" local="true">
  <p:Name>Controlled Document</p:Name>
  <p:Description/>
  <p:Statement/>
  <p:PolicyItems>
    <p:PolicyItem featureId="Microsoft.Office.RecordsManagement.PolicyFeatures.PolicyAudit" staticId="0x0101005B1FD2F7289FF44494593DF6B04CC580|8138272" UniqueId="d2e935fd-7aec-4982-a92c-0eafd6a3e49f">
      <p:Name>Auditing</p:Name>
      <p:Description>Audits user actions on documents and list items to the Audit Log.</p:Description>
      <p:CustomData>
        <Audit>
          <Update/>
          <View/>
          <CheckInOut/>
          <MoveCopy/>
          <DeleteRestore/>
        </Audit>
      </p:CustomData>
    </p:PolicyItem>
  </p:PolicyItems>
</p:Policy>
</file>

<file path=customXml/itemProps1.xml><?xml version="1.0" encoding="utf-8"?>
<ds:datastoreItem xmlns:ds="http://schemas.openxmlformats.org/officeDocument/2006/customXml" ds:itemID="{8B76CD61-6042-403B-B3F6-04E51A8FF7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A702D-F6E6-4314-8945-369A109C75F9}">
  <ds:schemaRefs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purl.org/dc/terms/"/>
    <ds:schemaRef ds:uri="6819902c-d263-4340-a3b4-c7375668d2ad"/>
    <ds:schemaRef ds:uri="http://www.w3.org/XML/1998/namespace"/>
    <ds:schemaRef ds:uri="27e6a43e-a4c4-4f52-b0e1-49827a209077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1b9806a-5185-426e-8026-9f8401f8c97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492E1D8-DBB6-4499-95C6-CADF0CC52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819902c-d263-4340-a3b4-c7375668d2ad"/>
    <ds:schemaRef ds:uri="51b9806a-5185-426e-8026-9f8401f8c974"/>
    <ds:schemaRef ds:uri="27e6a43e-a4c4-4f52-b0e1-49827a2090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757BF34-B7C1-46C0-9AA8-0B6FB1E45DD9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5899</TotalTime>
  <Words>217</Words>
  <Application>Microsoft Office PowerPoint</Application>
  <PresentationFormat>On-screen Show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Lucida Grande</vt:lpstr>
      <vt:lpstr>Arial</vt:lpstr>
      <vt:lpstr>Arial Narrow</vt:lpstr>
      <vt:lpstr>Calibri</vt:lpstr>
      <vt:lpstr>Cambria</vt:lpstr>
      <vt:lpstr>Cambria Math</vt:lpstr>
      <vt:lpstr>Helvetica</vt:lpstr>
      <vt:lpstr>Wingdings</vt:lpstr>
      <vt:lpstr>1_FRIB3</vt:lpstr>
      <vt:lpstr>Comments on Spectroscopic Factors from an Astrophysical Perspective</vt:lpstr>
      <vt:lpstr>Thermonuclear Charged-particle Reactions</vt:lpstr>
      <vt:lpstr>Spectroscopic Factors from DWBA</vt:lpstr>
    </vt:vector>
  </TitlesOfParts>
  <Company>MSU NSCL/FRIB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ENSDF</dc:title>
  <dc:subject>S10000-FM-000454-R005</dc:subject>
  <dc:creator>Sun, Lijie</dc:creator>
  <cp:lastModifiedBy>Lijie Sun</cp:lastModifiedBy>
  <cp:revision>162</cp:revision>
  <cp:lastPrinted>2024-12-18T15:41:47Z</cp:lastPrinted>
  <dcterms:created xsi:type="dcterms:W3CDTF">2023-05-16T14:40:51Z</dcterms:created>
  <dcterms:modified xsi:type="dcterms:W3CDTF">2025-10-28T17:57:00Z</dcterms:modified>
  <cp:category>24 February 2025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0x010100A77CE2F963BD5C4AB895E5E1F954079C</vt:lpwstr>
  </property>
  <property fmtid="{D5CDD505-2E9C-101B-9397-08002B2CF9AE}" pid="3" name="TemplateUrl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Order">
    <vt:r8>5600</vt:r8>
  </property>
  <property fmtid="{D5CDD505-2E9C-101B-9397-08002B2CF9AE}" pid="7" name="Author_">
    <vt:lpwstr>447;#Parsons, Alex|61354939-8ef1-40bf-a344-a283b52ba8e0</vt:lpwstr>
  </property>
  <property fmtid="{D5CDD505-2E9C-101B-9397-08002B2CF9AE}" pid="8" name="Subcategory_">
    <vt:lpwstr>283;#FM|6b363047-e12c-44ec-9837-aeed4884c22d</vt:lpwstr>
  </property>
  <property fmtid="{D5CDD505-2E9C-101B-9397-08002B2CF9AE}" pid="9" name="ECKeywords">
    <vt:lpwstr/>
  </property>
  <property fmtid="{D5CDD505-2E9C-101B-9397-08002B2CF9AE}" pid="10" name="WBS0">
    <vt:lpwstr>471;#S10000 Management and Administration|26ad7ea8-87d4-42ac-9781-b7fff1d89416</vt:lpwstr>
  </property>
  <property fmtid="{D5CDD505-2E9C-101B-9397-08002B2CF9AE}" pid="11" name="Tags10">
    <vt:lpwstr/>
  </property>
  <property fmtid="{D5CDD505-2E9C-101B-9397-08002B2CF9AE}" pid="12" name="WorkflowChangePath">
    <vt:lpwstr>141c4800-5459-4a0f-8f70-37b212b6aaa7,4;141c4800-5459-4a0f-8f70-37b212b6aaa7,4;141c4800-5459-4a0f-8f70-37b212b6aaa7,4;141c4800-5459-4a0f-8f70-37b212b6aaa7,6;141c4800-5459-4a0f-8f70-37b212b6aaa7,6;141c4800-5459-4a0f-8f70-37b212b6aaa7,6;141c4800-5459-4a0f-8f141c4800-5459-4a0f-8f70-37b212b6aaa7,4;141c4800-5459-4a0f-8f70-37b212b6aaa7,4;141c4800-5459-4a0f-8f70-37b212b6aaa7,4;141c4800-5459-4a0f-8f70-37b212b6aaa7,5;141c4800-5459-4a0f-8f70-37b212b6aaa7,5;141c4800-5459-4a0f-8f70-37b212b6aaa7,5;141c4800-5459-4a0f-8f70-37b212b6aaa7,5;141c4800-5459-4a0f-8f70-37b212b6aaa7,5;141c4800-5459-4a0f-8f70-37b212b6aaa7,4;141c4800-5459-4a0f-8f70-37b212b6aaa7,4;141c4800-5459-4a0f-8f70-37b212b6aaa7,4;141c4800-5459-4a0f-8f70-37b212b6aaa7,7;141c4800-5459-4a0f-8f70-37b212b6aaa7,7;141c4800-5459-4a0f-8f70-37b212b6aaa7,7;141c4800-5459-4a0f-8f70-37b212b6aaa7,7;141c4800-5459-4a0f-8f70-37b212b6aaa7,7;141c4800-5459-4a0f-8f70-37b212b6aaa7,4;141c4800-5459-4a0f-8f70-37b212b6aaa7,4;141c4800-5459-4a0f-8f70-37b212b6aaa7,4;141c4800-5459-4a0f-8f70-37b212b6aaa7,6;141c4800-5459-4a0f-8f70-37b212b6aaa7,6;141c4800-5459-4a0f-8f70-37b212b6aaa7,6;141c4800-5459-4a0f-8f70-37b212b6aaa7,6;141c4800-5459-4a0f-8f70-37b212b6aaa7,6;</vt:lpwstr>
  </property>
  <property fmtid="{D5CDD505-2E9C-101B-9397-08002B2CF9AE}" pid="13" name="DNS">
    <vt:lpwstr>44668;#S10000-FM-000454-R002</vt:lpwstr>
  </property>
  <property fmtid="{D5CDD505-2E9C-101B-9397-08002B2CF9AE}" pid="14" name="Archive Document Workflow">
    <vt:lpwstr>, </vt:lpwstr>
  </property>
  <property fmtid="{D5CDD505-2E9C-101B-9397-08002B2CF9AE}" pid="15" name="Submission Date">
    <vt:filetime>2023-08-09T16:57:02Z</vt:filetime>
  </property>
  <property fmtid="{D5CDD505-2E9C-101B-9397-08002B2CF9AE}" pid="16" name="Subcategory">
    <vt:lpwstr>20</vt:lpwstr>
  </property>
</Properties>
</file>