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64" r:id="rId3"/>
    <p:sldId id="266" r:id="rId4"/>
    <p:sldId id="267" r:id="rId5"/>
    <p:sldId id="265" r:id="rId6"/>
    <p:sldId id="268" r:id="rId7"/>
    <p:sldId id="275" r:id="rId8"/>
    <p:sldId id="273" r:id="rId9"/>
    <p:sldId id="276" r:id="rId10"/>
    <p:sldId id="270" r:id="rId11"/>
    <p:sldId id="271" r:id="rId12"/>
    <p:sldId id="272" r:id="rId13"/>
    <p:sldId id="263" r:id="rId14"/>
    <p:sldId id="274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44D06"/>
    <a:srgbClr val="BC6208"/>
    <a:srgbClr val="D97109"/>
    <a:srgbClr val="006600"/>
    <a:srgbClr val="BDFFDE"/>
    <a:srgbClr val="FDE8D2"/>
    <a:srgbClr val="008000"/>
    <a:srgbClr val="6600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3"/>
    <p:restoredTop sz="94694"/>
  </p:normalViewPr>
  <p:slideViewPr>
    <p:cSldViewPr snapToGrid="0" snapToObjects="1">
      <p:cViewPr>
        <p:scale>
          <a:sx n="103" d="100"/>
          <a:sy n="103" d="100"/>
        </p:scale>
        <p:origin x="14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763924" cy="1803939"/>
          </a:xfrm>
        </p:spPr>
        <p:txBody>
          <a:bodyPr>
            <a:noAutofit/>
          </a:bodyPr>
          <a:lstStyle/>
          <a:p>
            <a:r>
              <a:rPr lang="en-US" sz="4600" dirty="0" err="1"/>
              <a:t>chatNSR</a:t>
            </a:r>
            <a:r>
              <a:rPr lang="en-US" sz="4600" dirty="0"/>
              <a:t>: An AI-Enhanced Nuclear Science References Knowledge Base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US Nuclear Data Program Annual Meeting 2025</a:t>
            </a:r>
          </a:p>
          <a:p>
            <a:r>
              <a:rPr lang="en-US" sz="1600" dirty="0"/>
              <a:t>October 28-31,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R. Arcilla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4E998-4A20-6739-18BC-3625D356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F1F4-512B-19DC-435E-852537BF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13CDBF-1A76-D4B5-D8C6-E64112D95299}"/>
              </a:ext>
            </a:extLst>
          </p:cNvPr>
          <p:cNvSpPr txBox="1">
            <a:spLocks/>
          </p:cNvSpPr>
          <p:nvPr/>
        </p:nvSpPr>
        <p:spPr>
          <a:xfrm>
            <a:off x="681491" y="1443063"/>
            <a:ext cx="7924012" cy="52475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Testing</a:t>
            </a:r>
          </a:p>
          <a:p>
            <a:pPr lvl="1"/>
            <a:r>
              <a:rPr lang="en-US" dirty="0"/>
              <a:t>Dozens of open-source LLM’s tested</a:t>
            </a:r>
          </a:p>
          <a:p>
            <a:pPr lvl="1"/>
            <a:r>
              <a:rPr lang="en-US" dirty="0"/>
              <a:t>682-article dataset (covers 7 NSR topics) for few-shot learning and LLM training</a:t>
            </a:r>
          </a:p>
          <a:p>
            <a:pPr lvl="1"/>
            <a:r>
              <a:rPr lang="en-US" b="1" i="1" dirty="0"/>
              <a:t>Qwen3:30B (7/2025) 8-bit</a:t>
            </a:r>
            <a:r>
              <a:rPr lang="en-US" dirty="0"/>
              <a:t> has highest accuracy</a:t>
            </a:r>
          </a:p>
          <a:p>
            <a:pPr lvl="1"/>
            <a:r>
              <a:rPr lang="en-US" dirty="0"/>
              <a:t>Qwen3:30B (7/2025) 4-bit failed accuracy test</a:t>
            </a:r>
          </a:p>
          <a:p>
            <a:pPr marL="0" indent="0">
              <a:buNone/>
            </a:pPr>
            <a:r>
              <a:rPr lang="en-US" b="1" dirty="0"/>
              <a:t>Accuracy</a:t>
            </a:r>
          </a:p>
          <a:p>
            <a:pPr lvl="1"/>
            <a:r>
              <a:rPr lang="en-US" dirty="0"/>
              <a:t>80-85% accuracy for articles ≤ 5 pages</a:t>
            </a:r>
          </a:p>
          <a:p>
            <a:pPr lvl="1"/>
            <a:r>
              <a:rPr lang="en-US" dirty="0"/>
              <a:t>70-76% accuracy for articles &gt; 5 pages</a:t>
            </a:r>
          </a:p>
          <a:p>
            <a:pPr marL="0" indent="0">
              <a:buNone/>
            </a:pPr>
            <a:r>
              <a:rPr lang="en-US" b="1" dirty="0"/>
              <a:t>Methods and Tools in Use</a:t>
            </a:r>
          </a:p>
          <a:p>
            <a:pPr lvl="1"/>
            <a:r>
              <a:rPr lang="en-US" dirty="0"/>
              <a:t>Continuous human feedback to LLM</a:t>
            </a:r>
          </a:p>
          <a:p>
            <a:pPr lvl="1"/>
            <a:r>
              <a:rPr lang="en-US" dirty="0"/>
              <a:t>AI-assisted coding and prompt engineering</a:t>
            </a:r>
          </a:p>
          <a:p>
            <a:pPr lvl="1"/>
            <a:r>
              <a:rPr lang="en-US" dirty="0" err="1"/>
              <a:t>PhysBERT</a:t>
            </a:r>
            <a:r>
              <a:rPr lang="en-US" dirty="0"/>
              <a:t> (LBNL) model for embedding and retrieval</a:t>
            </a:r>
          </a:p>
          <a:p>
            <a:pPr lvl="1"/>
            <a:r>
              <a:rPr lang="en-US" dirty="0"/>
              <a:t>IBM </a:t>
            </a:r>
            <a:r>
              <a:rPr lang="en-US" dirty="0" err="1"/>
              <a:t>Docling</a:t>
            </a:r>
            <a:r>
              <a:rPr lang="en-US" dirty="0"/>
              <a:t> software for PDF-to-Markdown conversion</a:t>
            </a:r>
          </a:p>
          <a:p>
            <a:pPr lvl="1"/>
            <a:r>
              <a:rPr lang="en-US" b="1" i="1" dirty="0"/>
              <a:t>Qwen3:30B (7/2025) 8-bit</a:t>
            </a:r>
            <a:r>
              <a:rPr lang="en-US" dirty="0"/>
              <a:t>  LLM for keyword generation</a:t>
            </a:r>
          </a:p>
          <a:p>
            <a:pPr>
              <a:buNone/>
            </a:pPr>
            <a:endParaRPr lang="en-US" b="1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7C56EAD7-E949-AD57-E241-A533C93D6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503" y="1433014"/>
            <a:ext cx="3559730" cy="5247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6BD748-ABA4-E631-E98F-CA16EF739C06}"/>
              </a:ext>
            </a:extLst>
          </p:cNvPr>
          <p:cNvSpPr txBox="1"/>
          <p:nvPr/>
        </p:nvSpPr>
        <p:spPr>
          <a:xfrm>
            <a:off x="8824344" y="64631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DALL·E 3 on 5/19/25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57645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C8B7-E402-BF61-1C58-0CB4F11CB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26B8B-0962-554A-DD37-2F146789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DB8048-2330-C9EC-60A2-AB4D8AD54ACA}"/>
              </a:ext>
            </a:extLst>
          </p:cNvPr>
          <p:cNvSpPr txBox="1">
            <a:spLocks/>
          </p:cNvSpPr>
          <p:nvPr/>
        </p:nvSpPr>
        <p:spPr>
          <a:xfrm>
            <a:off x="681491" y="1802711"/>
            <a:ext cx="8181478" cy="4863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Keywording Automation</a:t>
            </a:r>
          </a:p>
          <a:p>
            <a:pPr lvl="1"/>
            <a:r>
              <a:rPr lang="en-US" dirty="0"/>
              <a:t>Article (7 NSR topics) high-volume ingestion in few-shot learning enhances LLM’s accuracy</a:t>
            </a:r>
          </a:p>
          <a:p>
            <a:pPr lvl="1"/>
            <a:r>
              <a:rPr lang="en-US" dirty="0"/>
              <a:t>CAG, RAG, System Prompts, Few-shot Learning prevent LLM hallucination.</a:t>
            </a:r>
          </a:p>
          <a:p>
            <a:pPr lvl="1"/>
            <a:r>
              <a:rPr lang="en-US" dirty="0"/>
              <a:t>PDF-to-Markdown conversion improves LLM’s article understanding</a:t>
            </a:r>
          </a:p>
          <a:p>
            <a:pPr marL="0" indent="0">
              <a:buNone/>
            </a:pPr>
            <a:r>
              <a:rPr lang="en-US" b="1" dirty="0"/>
              <a:t>On-premise Keywording</a:t>
            </a:r>
          </a:p>
          <a:p>
            <a:pPr lvl="1"/>
            <a:r>
              <a:rPr lang="en-US" dirty="0"/>
              <a:t>Open-source LLMs and AI tools demonstrate cost-free, flexible, adaptable keywording</a:t>
            </a:r>
          </a:p>
          <a:p>
            <a:pPr lvl="1"/>
            <a:r>
              <a:rPr lang="en-US" dirty="0"/>
              <a:t>More secure environment behind BNL </a:t>
            </a:r>
            <a:r>
              <a:rPr lang="en-US" dirty="0" err="1"/>
              <a:t>FireWall</a:t>
            </a:r>
            <a:endParaRPr lang="en-US" dirty="0"/>
          </a:p>
          <a:p>
            <a:pPr lvl="1"/>
            <a:r>
              <a:rPr lang="en-US" dirty="0"/>
              <a:t>Compliant with DOE rules and copyright laws</a:t>
            </a:r>
          </a:p>
          <a:p>
            <a:pPr lvl="1"/>
            <a:endParaRPr lang="en-US" dirty="0"/>
          </a:p>
          <a:p>
            <a:pPr>
              <a:buNone/>
            </a:pPr>
            <a:endParaRPr lang="en-US" b="1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75B413-4A8E-6FEB-A82E-6D37BC1AF63C}"/>
              </a:ext>
            </a:extLst>
          </p:cNvPr>
          <p:cNvSpPr txBox="1"/>
          <p:nvPr/>
        </p:nvSpPr>
        <p:spPr>
          <a:xfrm>
            <a:off x="9285925" y="6584970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A40B-9428-76A8-69C0-339ACC2F4AB9}"/>
              </a:ext>
            </a:extLst>
          </p:cNvPr>
          <p:cNvSpPr txBox="1"/>
          <p:nvPr/>
        </p:nvSpPr>
        <p:spPr>
          <a:xfrm>
            <a:off x="3048569" y="3244334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16947-2792-9AD2-0C84-00C5BA56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969" y="1762641"/>
            <a:ext cx="3129839" cy="4863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0045C-7AE2-833B-9CA5-5B8828FFDF43}"/>
              </a:ext>
            </a:extLst>
          </p:cNvPr>
          <p:cNvSpPr txBox="1"/>
          <p:nvPr/>
        </p:nvSpPr>
        <p:spPr>
          <a:xfrm>
            <a:off x="9104128" y="6422165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DALL·E 3 on 5/19/25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135418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010A5-7646-E5E9-BE51-68BFD8B6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EFB4-B0C8-04F1-F6E5-1F786FAE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15F98E-EB36-61C6-D5B7-67056B4E8130}"/>
              </a:ext>
            </a:extLst>
          </p:cNvPr>
          <p:cNvSpPr txBox="1">
            <a:spLocks/>
          </p:cNvSpPr>
          <p:nvPr/>
        </p:nvSpPr>
        <p:spPr>
          <a:xfrm>
            <a:off x="681491" y="1761767"/>
            <a:ext cx="7889304" cy="48637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LLM capability and size</a:t>
            </a:r>
          </a:p>
          <a:p>
            <a:pPr lvl="1"/>
            <a:r>
              <a:rPr lang="en-US" dirty="0"/>
              <a:t>Move to more advanced Qwen3, 235B (full precision) for higher accuracy.</a:t>
            </a:r>
          </a:p>
          <a:p>
            <a:pPr marL="0" indent="0">
              <a:buNone/>
            </a:pPr>
            <a:r>
              <a:rPr lang="en-US" b="1" dirty="0"/>
              <a:t>Training Dataset</a:t>
            </a:r>
          </a:p>
          <a:p>
            <a:pPr lvl="1"/>
            <a:r>
              <a:rPr lang="en-US" dirty="0"/>
              <a:t>Increase volume from 682 to 5,000 high-quality NSR articles</a:t>
            </a:r>
          </a:p>
          <a:p>
            <a:pPr marL="0" indent="0">
              <a:buNone/>
            </a:pPr>
            <a:r>
              <a:rPr lang="en-US" b="1" dirty="0"/>
              <a:t>Multi-modal support</a:t>
            </a:r>
          </a:p>
          <a:p>
            <a:pPr lvl="1"/>
            <a:r>
              <a:rPr lang="en-US" dirty="0"/>
              <a:t>Processing of article’s figures, photos, charts, plots, equations</a:t>
            </a:r>
            <a:endParaRPr lang="en-US" sz="2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/>
              <a:t>Computational resources</a:t>
            </a:r>
          </a:p>
          <a:p>
            <a:pPr lvl="1"/>
            <a:r>
              <a:rPr lang="en-US" dirty="0"/>
              <a:t>Perform fine-tuning on NN’s GPU server.</a:t>
            </a:r>
          </a:p>
          <a:p>
            <a:pPr marL="914400" lvl="2" indent="0">
              <a:buNone/>
            </a:pPr>
            <a:r>
              <a:rPr lang="en-US" dirty="0"/>
              <a:t>- 8 Nvidia H100 GPUs (8 x 80 GB = 640 GB ) 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b="1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890298-A465-4C5A-CE1D-F4AFDDB43C11}"/>
              </a:ext>
            </a:extLst>
          </p:cNvPr>
          <p:cNvSpPr txBox="1"/>
          <p:nvPr/>
        </p:nvSpPr>
        <p:spPr>
          <a:xfrm>
            <a:off x="9285925" y="6584970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FD700-FA58-398F-0163-D8B0C57C9A65}"/>
              </a:ext>
            </a:extLst>
          </p:cNvPr>
          <p:cNvSpPr txBox="1"/>
          <p:nvPr/>
        </p:nvSpPr>
        <p:spPr>
          <a:xfrm>
            <a:off x="8933530" y="6422165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DALL·E 3 on 5/19/25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5A39F-DF62-35DB-B957-7B2CABE048DA}"/>
              </a:ext>
            </a:extLst>
          </p:cNvPr>
          <p:cNvSpPr txBox="1"/>
          <p:nvPr/>
        </p:nvSpPr>
        <p:spPr>
          <a:xfrm>
            <a:off x="9292749" y="6503082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4CB36-C777-994A-21DF-C5F4CD2EE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077" y="1645406"/>
            <a:ext cx="3567103" cy="4967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2877B7-0E16-BA41-BF8D-9E97696FADEE}"/>
              </a:ext>
            </a:extLst>
          </p:cNvPr>
          <p:cNvSpPr txBox="1"/>
          <p:nvPr/>
        </p:nvSpPr>
        <p:spPr>
          <a:xfrm>
            <a:off x="8865293" y="6381221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DALL·E 3 on 5/19/25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81802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11E8B-0E59-6C1A-A11F-DD614F723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432F1-D693-02EF-BFD3-E96868D0E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2EA27C-2977-D4F3-3E4C-123AB931F3E5}"/>
              </a:ext>
            </a:extLst>
          </p:cNvPr>
          <p:cNvSpPr txBox="1">
            <a:spLocks/>
          </p:cNvSpPr>
          <p:nvPr/>
        </p:nvSpPr>
        <p:spPr>
          <a:xfrm>
            <a:off x="838200" y="2196581"/>
            <a:ext cx="10515600" cy="234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marR="0" lvl="8" indent="0" algn="ctr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0" marR="0" lvl="8" indent="0" algn="ctr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0" marR="0" lvl="8" indent="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so much for your attention!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33A3B-C6DF-8F6C-7595-6158AA1A9DF1}"/>
              </a:ext>
            </a:extLst>
          </p:cNvPr>
          <p:cNvSpPr txBox="1"/>
          <p:nvPr/>
        </p:nvSpPr>
        <p:spPr>
          <a:xfrm>
            <a:off x="806337" y="6051661"/>
            <a:ext cx="1054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This work is sponsored by the Office of Nuclear Physics, Office of Science of the U.S. Department of Energy under Contract No. DE-SC0012704 with Brookhaven Science Associates, LLC.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CDAD94-2D6B-B28E-A0B5-62B4170C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46" b="27674"/>
          <a:stretch>
            <a:fillRect/>
          </a:stretch>
        </p:blipFill>
        <p:spPr>
          <a:xfrm>
            <a:off x="272954" y="214239"/>
            <a:ext cx="11778019" cy="23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1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BCEFA-A706-E204-93DA-84107FA5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248E8B-A099-C5B0-B4B6-5866C893E68D}"/>
              </a:ext>
            </a:extLst>
          </p:cNvPr>
          <p:cNvSpPr txBox="1">
            <a:spLocks/>
          </p:cNvSpPr>
          <p:nvPr/>
        </p:nvSpPr>
        <p:spPr>
          <a:xfrm>
            <a:off x="838200" y="2196581"/>
            <a:ext cx="10515600" cy="234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marR="0" lvl="8" indent="0" algn="ctr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0" marR="0" lvl="8" indent="0" algn="ctr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0" marR="0" lvl="8" indent="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2762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9A003-97B0-B9B4-2C44-6126A9B7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8B05-4524-0B9E-231F-7E50D302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the Two-Path Automation Approach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A0062-27F1-871E-E7A3-E248ABC15BB1}"/>
              </a:ext>
            </a:extLst>
          </p:cNvPr>
          <p:cNvSpPr txBox="1">
            <a:spLocks/>
          </p:cNvSpPr>
          <p:nvPr/>
        </p:nvSpPr>
        <p:spPr>
          <a:xfrm>
            <a:off x="681491" y="1918719"/>
            <a:ext cx="8181478" cy="48637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Universal Scalability</a:t>
            </a:r>
          </a:p>
          <a:p>
            <a:pPr lvl="1"/>
            <a:r>
              <a:rPr lang="en-US" dirty="0"/>
              <a:t>System handles articles of any length. </a:t>
            </a:r>
          </a:p>
          <a:p>
            <a:pPr lvl="1"/>
            <a:r>
              <a:rPr lang="en-US" dirty="0"/>
              <a:t>Processing adapts to content size automatically.</a:t>
            </a:r>
          </a:p>
          <a:p>
            <a:pPr marL="0" indent="0">
              <a:buNone/>
            </a:pPr>
            <a:r>
              <a:rPr lang="en-US" b="1" dirty="0"/>
              <a:t>Consistent Quality</a:t>
            </a:r>
          </a:p>
          <a:p>
            <a:pPr lvl="1"/>
            <a:r>
              <a:rPr lang="en-US" dirty="0"/>
              <a:t>Keyword abstract coherence maintained across both workflows. </a:t>
            </a:r>
          </a:p>
          <a:p>
            <a:pPr lvl="1"/>
            <a:r>
              <a:rPr lang="en-US" dirty="0"/>
              <a:t>Keyword abstract remains relevant regardless of article size.</a:t>
            </a:r>
          </a:p>
          <a:p>
            <a:pPr marL="0" indent="0">
              <a:buNone/>
            </a:pPr>
            <a:r>
              <a:rPr lang="en-US" b="1" dirty="0"/>
              <a:t>Resource Efficiency</a:t>
            </a:r>
          </a:p>
          <a:p>
            <a:pPr lvl="1"/>
            <a:r>
              <a:rPr lang="en-US" dirty="0"/>
              <a:t>Computational resources allocated based on article needs. </a:t>
            </a:r>
          </a:p>
          <a:p>
            <a:pPr lvl="1"/>
            <a:r>
              <a:rPr lang="en-US" dirty="0"/>
              <a:t>Simpler approach (CAG) used when possible.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Workflow Integration</a:t>
            </a:r>
          </a:p>
          <a:p>
            <a:pPr lvl="1"/>
            <a:r>
              <a:rPr lang="en-US" dirty="0"/>
              <a:t>Unified API endpoint despite dual backend systems.</a:t>
            </a:r>
          </a:p>
          <a:p>
            <a:pPr lvl="1"/>
            <a:r>
              <a:rPr lang="en-US" dirty="0"/>
              <a:t>Seamless integration with existing document processes.</a:t>
            </a:r>
          </a:p>
          <a:p>
            <a:pPr lvl="1"/>
            <a:endParaRPr lang="en-US" dirty="0"/>
          </a:p>
          <a:p>
            <a:pPr>
              <a:buNone/>
            </a:pPr>
            <a:endParaRPr lang="en-US" b="1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4" name="Picture 23" descr="A picture containing indoor, electronics&#10;&#10;AI-generated content may be incorrect.">
            <a:extLst>
              <a:ext uri="{FF2B5EF4-FFF2-40B4-BE49-F238E27FC236}">
                <a16:creationId xmlns:a16="http://schemas.microsoft.com/office/drawing/2014/main" id="{90C847E7-A1B3-0B69-B698-A569C41C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153" y="1489045"/>
            <a:ext cx="3024830" cy="5293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5BE8C0-E0F4-189A-97B6-97491A486489}"/>
              </a:ext>
            </a:extLst>
          </p:cNvPr>
          <p:cNvSpPr txBox="1"/>
          <p:nvPr/>
        </p:nvSpPr>
        <p:spPr>
          <a:xfrm>
            <a:off x="9285925" y="6584970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183625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B41C-63D7-49CC-CB1C-3572CE27B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1C96-FD0F-6020-A9D5-C72C6996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35C99A-5AB5-6579-AD36-4692F218C394}"/>
              </a:ext>
            </a:extLst>
          </p:cNvPr>
          <p:cNvSpPr txBox="1">
            <a:spLocks/>
          </p:cNvSpPr>
          <p:nvPr/>
        </p:nvSpPr>
        <p:spPr>
          <a:xfrm>
            <a:off x="605993" y="1910334"/>
            <a:ext cx="8270211" cy="4867973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8600" dirty="0"/>
              <a:t>Why automate keyworded abstract generation?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7400" b="1" dirty="0"/>
              <a:t>Volume Challenge</a:t>
            </a:r>
          </a:p>
          <a:p>
            <a:r>
              <a:rPr lang="en-US" sz="6800" dirty="0"/>
              <a:t>Growing nuclear science literature (~5,000+ annually) strains current manual keywording capacity.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7400" b="1" dirty="0"/>
              <a:t>Time Intensive</a:t>
            </a:r>
          </a:p>
          <a:p>
            <a:r>
              <a:rPr lang="en-US" sz="6800" dirty="0"/>
              <a:t>Manual keywording requires ~3.5 hours (average) per article.</a:t>
            </a:r>
          </a:p>
          <a:p>
            <a:pPr>
              <a:buNone/>
            </a:pPr>
            <a:r>
              <a:rPr lang="en-US" sz="7400" b="1" dirty="0"/>
              <a:t>Limited Coverage</a:t>
            </a:r>
          </a:p>
          <a:p>
            <a:r>
              <a:rPr lang="en-US" sz="6800" dirty="0"/>
              <a:t>Manual keywording limits timeliness and breadth of NSR knowledge base content.</a:t>
            </a:r>
          </a:p>
          <a:p>
            <a:pPr marL="0" indent="0">
              <a:buNone/>
            </a:pPr>
            <a:r>
              <a:rPr lang="en-US" sz="7400" b="1" dirty="0"/>
              <a:t>Discovery Issues</a:t>
            </a:r>
          </a:p>
          <a:p>
            <a:r>
              <a:rPr lang="en-US" sz="6800" dirty="0"/>
              <a:t>Inconsistent keywording limits paper discoverability.</a:t>
            </a:r>
          </a:p>
          <a:p>
            <a:pPr marL="0" indent="0">
              <a:buNone/>
            </a:pPr>
            <a:r>
              <a:rPr lang="en-US" sz="7400" b="1" dirty="0"/>
              <a:t>Cost Inefficiency</a:t>
            </a:r>
          </a:p>
          <a:p>
            <a:r>
              <a:rPr lang="en-US" sz="6800" dirty="0"/>
              <a:t>Manual keywording demands significant resources.</a:t>
            </a:r>
          </a:p>
          <a:p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3FBD41-21BB-2FA0-B4D5-9B9506AF3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9" b="26261"/>
          <a:stretch>
            <a:fillRect/>
          </a:stretch>
        </p:blipFill>
        <p:spPr bwMode="auto">
          <a:xfrm>
            <a:off x="9058140" y="536803"/>
            <a:ext cx="2704028" cy="180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83B76DE-0671-B405-003B-30E262AB3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 b="4823"/>
          <a:stretch>
            <a:fillRect/>
          </a:stretch>
        </p:blipFill>
        <p:spPr bwMode="auto">
          <a:xfrm>
            <a:off x="9079605" y="2445328"/>
            <a:ext cx="2670221" cy="18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0E0917-DCFF-F4FD-5E55-5BC1BBC29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7" b="24987"/>
          <a:stretch>
            <a:fillRect/>
          </a:stretch>
        </p:blipFill>
        <p:spPr bwMode="auto">
          <a:xfrm>
            <a:off x="9079605" y="4396729"/>
            <a:ext cx="2670221" cy="226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E12CF-D53F-36AA-8E46-00DAD7BC786F}"/>
              </a:ext>
            </a:extLst>
          </p:cNvPr>
          <p:cNvSpPr txBox="1"/>
          <p:nvPr/>
        </p:nvSpPr>
        <p:spPr>
          <a:xfrm>
            <a:off x="9017482" y="2159793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D22CB-1CD2-7E1E-E803-AB41D5122D38}"/>
              </a:ext>
            </a:extLst>
          </p:cNvPr>
          <p:cNvSpPr txBox="1"/>
          <p:nvPr/>
        </p:nvSpPr>
        <p:spPr>
          <a:xfrm>
            <a:off x="8997215" y="64839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DB04B-F468-D5A0-4FE6-455F63E8D0AC}"/>
              </a:ext>
            </a:extLst>
          </p:cNvPr>
          <p:cNvSpPr txBox="1"/>
          <p:nvPr/>
        </p:nvSpPr>
        <p:spPr>
          <a:xfrm>
            <a:off x="9000492" y="412462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405357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AE8D-C157-D561-2A3D-FBD36D03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17AE-8B04-C7B4-4847-2D573C946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chatNSR</a:t>
            </a:r>
            <a:r>
              <a:rPr lang="en-US" dirty="0"/>
              <a:t> Project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88E73-ABC3-EBD3-40FF-C7693D01F95D}"/>
              </a:ext>
            </a:extLst>
          </p:cNvPr>
          <p:cNvSpPr txBox="1">
            <a:spLocks/>
          </p:cNvSpPr>
          <p:nvPr/>
        </p:nvSpPr>
        <p:spPr>
          <a:xfrm>
            <a:off x="681491" y="1627464"/>
            <a:ext cx="8462208" cy="523053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Current Focus:</a:t>
            </a:r>
          </a:p>
          <a:p>
            <a:r>
              <a:rPr lang="en-US" sz="2400" dirty="0"/>
              <a:t>Keywording, most tedious, costly activity (60-70% NSR prep activities) 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Key AI Technologies in Use</a:t>
            </a:r>
          </a:p>
          <a:p>
            <a:r>
              <a:rPr lang="en-US" sz="2300" dirty="0"/>
              <a:t>Open-Source Large Language Models (LLMs)</a:t>
            </a:r>
          </a:p>
          <a:p>
            <a:pPr lvl="1"/>
            <a:r>
              <a:rPr lang="en-US" sz="2100" dirty="0"/>
              <a:t>Understand user queries/instructions and generate keyworded abstract</a:t>
            </a:r>
          </a:p>
          <a:p>
            <a:r>
              <a:rPr lang="en-US" sz="2300" dirty="0"/>
              <a:t>Cache-Augmented Generation (CAG)</a:t>
            </a:r>
          </a:p>
          <a:p>
            <a:pPr lvl="1"/>
            <a:r>
              <a:rPr lang="en-US" sz="2100" dirty="0"/>
              <a:t>Loads entire article into LLM's extended context window (Knowledge Cache) for efficient, more accurate keywording </a:t>
            </a:r>
          </a:p>
          <a:p>
            <a:r>
              <a:rPr lang="en-US" sz="2300" dirty="0"/>
              <a:t>Retrieval-Augmented Generation (RAG)</a:t>
            </a:r>
          </a:p>
          <a:p>
            <a:pPr lvl="1"/>
            <a:r>
              <a:rPr lang="en-US" sz="2100" dirty="0"/>
              <a:t>Finds contextually relevant parts of article in vector DB for LLM’s use in keywording</a:t>
            </a:r>
          </a:p>
          <a:p>
            <a:r>
              <a:rPr lang="en-US" sz="2300" dirty="0"/>
              <a:t>System Prompt Engineering (SYSPROMPT) + Few-shot Learning</a:t>
            </a:r>
          </a:p>
          <a:p>
            <a:pPr lvl="1"/>
            <a:r>
              <a:rPr lang="fr-FR" sz="2100" dirty="0"/>
              <a:t>User instructions to guide </a:t>
            </a:r>
            <a:r>
              <a:rPr lang="fr-FR" sz="2100" dirty="0" err="1"/>
              <a:t>LLMs</a:t>
            </a:r>
            <a:r>
              <a:rPr lang="fr-FR" sz="2100" dirty="0"/>
              <a:t> + </a:t>
            </a:r>
            <a:r>
              <a:rPr lang="fr-FR" sz="2100" dirty="0" err="1"/>
              <a:t>examples</a:t>
            </a:r>
            <a:r>
              <a:rPr lang="fr-FR" sz="2100" dirty="0"/>
              <a:t> </a:t>
            </a:r>
            <a:r>
              <a:rPr lang="fr-FR" sz="2100" dirty="0" err="1"/>
              <a:t>from</a:t>
            </a:r>
            <a:r>
              <a:rPr lang="fr-FR" sz="2100" dirty="0"/>
              <a:t> 682-paper </a:t>
            </a:r>
            <a:r>
              <a:rPr lang="fr-FR" sz="2100" dirty="0" err="1"/>
              <a:t>dataset</a:t>
            </a:r>
            <a:r>
              <a:rPr lang="fr-FR" sz="2100" dirty="0"/>
              <a:t> </a:t>
            </a:r>
          </a:p>
          <a:p>
            <a:r>
              <a:rPr lang="fr-FR" sz="2500" dirty="0"/>
              <a:t>Fine Tuning</a:t>
            </a:r>
          </a:p>
          <a:p>
            <a:pPr lvl="1"/>
            <a:r>
              <a:rPr lang="en-US" dirty="0"/>
              <a:t>Adapting LLM to perform better on keywording </a:t>
            </a:r>
            <a:endParaRPr lang="fr-FR" sz="21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401E0-00BF-52AE-CEFB-DCE6F7763CAA}"/>
              </a:ext>
            </a:extLst>
          </p:cNvPr>
          <p:cNvSpPr txBox="1"/>
          <p:nvPr/>
        </p:nvSpPr>
        <p:spPr>
          <a:xfrm>
            <a:off x="9017482" y="2159793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E4CFF-66E4-6DBE-9B37-715333380778}"/>
              </a:ext>
            </a:extLst>
          </p:cNvPr>
          <p:cNvSpPr txBox="1"/>
          <p:nvPr/>
        </p:nvSpPr>
        <p:spPr>
          <a:xfrm>
            <a:off x="8997215" y="64839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4D171-B3FA-D022-66DE-B8F340C57EE9}"/>
              </a:ext>
            </a:extLst>
          </p:cNvPr>
          <p:cNvSpPr txBox="1"/>
          <p:nvPr/>
        </p:nvSpPr>
        <p:spPr>
          <a:xfrm>
            <a:off x="9000492" y="412462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34F6F1-8F0F-9539-2694-0BAFA0C35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37" y="1963438"/>
            <a:ext cx="312807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FAC11-F511-4308-9D93-21640E85AD55}"/>
              </a:ext>
            </a:extLst>
          </p:cNvPr>
          <p:cNvSpPr txBox="1"/>
          <p:nvPr/>
        </p:nvSpPr>
        <p:spPr>
          <a:xfrm>
            <a:off x="9216972" y="6476070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</p:spTree>
    <p:extLst>
      <p:ext uri="{BB962C8B-B14F-4D97-AF65-F5344CB8AC3E}">
        <p14:creationId xmlns:p14="http://schemas.microsoft.com/office/powerpoint/2010/main" val="341555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A399-B927-CCC3-2D8F-034F787D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279D-F3DD-7596-4707-2D644C0A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chatNSR</a:t>
            </a:r>
            <a:r>
              <a:rPr lang="en-US" dirty="0"/>
              <a:t> Project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A317EC-F458-2EA4-8E24-006274033175}"/>
              </a:ext>
            </a:extLst>
          </p:cNvPr>
          <p:cNvSpPr txBox="1">
            <a:spLocks/>
          </p:cNvSpPr>
          <p:nvPr/>
        </p:nvSpPr>
        <p:spPr>
          <a:xfrm>
            <a:off x="681492" y="1918720"/>
            <a:ext cx="7586914" cy="43097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Architectural Overview: Two-Path Automation Workflow</a:t>
            </a:r>
          </a:p>
          <a:p>
            <a:r>
              <a:rPr lang="fr-FR" sz="2400" dirty="0"/>
              <a:t>Document Input</a:t>
            </a:r>
          </a:p>
          <a:p>
            <a:pPr lvl="1"/>
            <a:r>
              <a:rPr lang="fr-FR" sz="2000" dirty="0"/>
              <a:t>Article </a:t>
            </a:r>
            <a:r>
              <a:rPr lang="fr-FR" sz="2000" dirty="0" err="1"/>
              <a:t>enters</a:t>
            </a:r>
            <a:r>
              <a:rPr lang="fr-FR" sz="2000" dirty="0"/>
              <a:t> the automation pipeline</a:t>
            </a:r>
          </a:p>
          <a:p>
            <a:r>
              <a:rPr lang="en-US" sz="2400" dirty="0"/>
              <a:t>Size Assessment</a:t>
            </a:r>
          </a:p>
          <a:p>
            <a:pPr lvl="1"/>
            <a:r>
              <a:rPr lang="en-US" sz="2000" dirty="0"/>
              <a:t>System determines article’s token count</a:t>
            </a:r>
          </a:p>
          <a:p>
            <a:r>
              <a:rPr lang="en-US" sz="2400" dirty="0"/>
              <a:t>Path Selection</a:t>
            </a:r>
          </a:p>
          <a:p>
            <a:pPr lvl="1"/>
            <a:r>
              <a:rPr lang="en-US" sz="2000" dirty="0"/>
              <a:t>CAG for smaller articles (≤100k tokens = 100 pages), RAG for larger ones (&gt;100k tokens)</a:t>
            </a:r>
          </a:p>
          <a:p>
            <a:r>
              <a:rPr lang="en-US" sz="2400" dirty="0"/>
              <a:t>Keyword Output</a:t>
            </a:r>
          </a:p>
          <a:p>
            <a:pPr lvl="1"/>
            <a:r>
              <a:rPr lang="en-US" sz="2000" dirty="0"/>
              <a:t>Keyword abstracts generated via optimal path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9AE63-25F9-0BA0-DB0C-CFD19E00F5B8}"/>
              </a:ext>
            </a:extLst>
          </p:cNvPr>
          <p:cNvSpPr txBox="1"/>
          <p:nvPr/>
        </p:nvSpPr>
        <p:spPr>
          <a:xfrm>
            <a:off x="8268405" y="2744835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67318-1503-6E86-5EBC-D60A3C3B0C55}"/>
              </a:ext>
            </a:extLst>
          </p:cNvPr>
          <p:cNvSpPr txBox="1"/>
          <p:nvPr/>
        </p:nvSpPr>
        <p:spPr>
          <a:xfrm>
            <a:off x="8997215" y="64839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9DC48-49B5-3C4F-F1CF-26FDB312AD3C}"/>
              </a:ext>
            </a:extLst>
          </p:cNvPr>
          <p:cNvSpPr txBox="1"/>
          <p:nvPr/>
        </p:nvSpPr>
        <p:spPr>
          <a:xfrm>
            <a:off x="8499566" y="4713028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3A8260-811A-55CC-D8D0-80EFD3F2E589}"/>
              </a:ext>
            </a:extLst>
          </p:cNvPr>
          <p:cNvSpPr txBox="1"/>
          <p:nvPr/>
        </p:nvSpPr>
        <p:spPr>
          <a:xfrm>
            <a:off x="9216972" y="6476070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486105D-5ED7-E8DC-8815-E89DFF6B9CDB}"/>
              </a:ext>
            </a:extLst>
          </p:cNvPr>
          <p:cNvSpPr/>
          <p:nvPr/>
        </p:nvSpPr>
        <p:spPr>
          <a:xfrm>
            <a:off x="9370549" y="2197429"/>
            <a:ext cx="1232173" cy="61264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Article Input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6954D7BB-9C8E-F7F3-4E08-D96A3A50F468}"/>
              </a:ext>
            </a:extLst>
          </p:cNvPr>
          <p:cNvSpPr/>
          <p:nvPr/>
        </p:nvSpPr>
        <p:spPr>
          <a:xfrm>
            <a:off x="9126526" y="3173927"/>
            <a:ext cx="1726613" cy="1003809"/>
          </a:xfrm>
          <a:prstGeom prst="diamond">
            <a:avLst/>
          </a:prstGeom>
          <a:solidFill>
            <a:srgbClr val="E3FFDD"/>
          </a:solidFill>
          <a:ln>
            <a:solidFill>
              <a:srgbClr val="0066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579E22"/>
              </a:solidFill>
            </a:endParaRP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Article Size</a:t>
            </a:r>
          </a:p>
          <a:p>
            <a:pPr algn="ctr"/>
            <a:r>
              <a:rPr lang="en-US" sz="1600" b="1" dirty="0">
                <a:solidFill>
                  <a:srgbClr val="006600"/>
                </a:solidFill>
              </a:rPr>
              <a:t>? </a:t>
            </a:r>
          </a:p>
        </p:txBody>
      </p:sp>
      <p:pic>
        <p:nvPicPr>
          <p:cNvPr id="20" name="Picture 19" descr="Diagram">
            <a:extLst>
              <a:ext uri="{FF2B5EF4-FFF2-40B4-BE49-F238E27FC236}">
                <a16:creationId xmlns:a16="http://schemas.microsoft.com/office/drawing/2014/main" id="{1919DB2F-DFB6-3B0F-C822-AE608170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r="86102" b="56268"/>
          <a:stretch/>
        </p:blipFill>
        <p:spPr>
          <a:xfrm flipH="1">
            <a:off x="11068874" y="1023116"/>
            <a:ext cx="623140" cy="830509"/>
          </a:xfrm>
          <a:prstGeom prst="rect">
            <a:avLst/>
          </a:prstGeom>
        </p:spPr>
      </p:pic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3A68D31B-0AB0-950E-38D9-46D45399549B}"/>
              </a:ext>
            </a:extLst>
          </p:cNvPr>
          <p:cNvSpPr/>
          <p:nvPr/>
        </p:nvSpPr>
        <p:spPr>
          <a:xfrm>
            <a:off x="9525223" y="1103314"/>
            <a:ext cx="1060704" cy="758952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e-PDFs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32B36FE-F390-4807-6258-341C0B15895C}"/>
              </a:ext>
            </a:extLst>
          </p:cNvPr>
          <p:cNvSpPr/>
          <p:nvPr/>
        </p:nvSpPr>
        <p:spPr>
          <a:xfrm>
            <a:off x="10333983" y="4623902"/>
            <a:ext cx="1232173" cy="612648"/>
          </a:xfrm>
          <a:prstGeom prst="flowChartProcess">
            <a:avLst/>
          </a:prstGeom>
          <a:solidFill>
            <a:srgbClr val="F9DFDF"/>
          </a:solidFill>
          <a:ln>
            <a:solidFill>
              <a:srgbClr val="DD3939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D3939"/>
                </a:solidFill>
              </a:rPr>
              <a:t>RAG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ADC8BCFC-9753-EF0E-DCC6-C8CDF1F329F6}"/>
              </a:ext>
            </a:extLst>
          </p:cNvPr>
          <p:cNvSpPr/>
          <p:nvPr/>
        </p:nvSpPr>
        <p:spPr>
          <a:xfrm>
            <a:off x="8434951" y="4609324"/>
            <a:ext cx="1232173" cy="612648"/>
          </a:xfrm>
          <a:prstGeom prst="flowChartProcess">
            <a:avLst/>
          </a:prstGeom>
          <a:solidFill>
            <a:srgbClr val="F7E7F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CAG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EF7F701A-0220-323E-0885-8191593D1F1E}"/>
              </a:ext>
            </a:extLst>
          </p:cNvPr>
          <p:cNvSpPr/>
          <p:nvPr/>
        </p:nvSpPr>
        <p:spPr>
          <a:xfrm>
            <a:off x="8420373" y="5684073"/>
            <a:ext cx="1232173" cy="612648"/>
          </a:xfrm>
          <a:prstGeom prst="flowChartProcess">
            <a:avLst/>
          </a:prstGeom>
          <a:solidFill>
            <a:srgbClr val="F7E7F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Keyword Abstract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CAF6D17-AE1D-DA96-8022-A6D1C277F1F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0853139" y="3675832"/>
            <a:ext cx="84943" cy="94023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ctor: Elbow 1024">
            <a:extLst>
              <a:ext uri="{FF2B5EF4-FFF2-40B4-BE49-F238E27FC236}">
                <a16:creationId xmlns:a16="http://schemas.microsoft.com/office/drawing/2014/main" id="{0BF1F746-A15D-6223-A674-BC482F1F7D61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9033246" y="3675831"/>
            <a:ext cx="93281" cy="9320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Flowchart: Process 1031">
            <a:extLst>
              <a:ext uri="{FF2B5EF4-FFF2-40B4-BE49-F238E27FC236}">
                <a16:creationId xmlns:a16="http://schemas.microsoft.com/office/drawing/2014/main" id="{AB76A074-810C-B012-92C3-3EBA34D97CCD}"/>
              </a:ext>
            </a:extLst>
          </p:cNvPr>
          <p:cNvSpPr/>
          <p:nvPr/>
        </p:nvSpPr>
        <p:spPr>
          <a:xfrm>
            <a:off x="10319407" y="5674804"/>
            <a:ext cx="1232173" cy="612648"/>
          </a:xfrm>
          <a:prstGeom prst="flowChartProcess">
            <a:avLst/>
          </a:prstGeom>
          <a:solidFill>
            <a:srgbClr val="F9DFDF"/>
          </a:solidFill>
          <a:ln>
            <a:solidFill>
              <a:srgbClr val="DD3939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DD3939"/>
                </a:solidFill>
              </a:rPr>
              <a:t>Keyword Abstract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DC188517-38A5-F022-EC5E-772CEA53A33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981817" y="1833524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76EC6B3E-4A2C-F757-704A-53C2CC0BE156}"/>
              </a:ext>
            </a:extLst>
          </p:cNvPr>
          <p:cNvCxnSpPr/>
          <p:nvPr/>
        </p:nvCxnSpPr>
        <p:spPr>
          <a:xfrm>
            <a:off x="9983140" y="2814661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CB2D9BBC-7431-7034-671E-A222EE713236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9036460" y="5241130"/>
            <a:ext cx="1799" cy="44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5A4BA49B-2E47-FCF2-E5F6-83EC52C013B0}"/>
              </a:ext>
            </a:extLst>
          </p:cNvPr>
          <p:cNvCxnSpPr>
            <a:cxnSpLocks/>
          </p:cNvCxnSpPr>
          <p:nvPr/>
        </p:nvCxnSpPr>
        <p:spPr>
          <a:xfrm flipH="1">
            <a:off x="10938143" y="5250414"/>
            <a:ext cx="1799" cy="44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40E5B52-6222-110C-9E7D-D071619706FE}"/>
              </a:ext>
            </a:extLst>
          </p:cNvPr>
          <p:cNvSpPr txBox="1"/>
          <p:nvPr/>
        </p:nvSpPr>
        <p:spPr>
          <a:xfrm>
            <a:off x="8293376" y="3355226"/>
            <a:ext cx="878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≤</a:t>
            </a:r>
            <a:r>
              <a:rPr lang="en-US" sz="1600" dirty="0"/>
              <a:t> </a:t>
            </a:r>
            <a:r>
              <a:rPr lang="en-US" sz="1600" b="1" dirty="0"/>
              <a:t>100k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39944-707E-8B79-A6B9-9C8218042A96}"/>
              </a:ext>
            </a:extLst>
          </p:cNvPr>
          <p:cNvSpPr txBox="1"/>
          <p:nvPr/>
        </p:nvSpPr>
        <p:spPr>
          <a:xfrm>
            <a:off x="10701550" y="3357004"/>
            <a:ext cx="787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&gt;100k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7DD3765D-1B87-E71A-8E2F-1B6F915C0B1F}"/>
              </a:ext>
            </a:extLst>
          </p:cNvPr>
          <p:cNvSpPr/>
          <p:nvPr/>
        </p:nvSpPr>
        <p:spPr>
          <a:xfrm>
            <a:off x="10881951" y="2203031"/>
            <a:ext cx="1232173" cy="612648"/>
          </a:xfrm>
          <a:prstGeom prst="flowChartProcess">
            <a:avLst/>
          </a:prstGeom>
          <a:solidFill>
            <a:srgbClr val="FDE8D2"/>
          </a:solidFill>
          <a:ln>
            <a:solidFill>
              <a:srgbClr val="D971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E6B08"/>
                </a:solidFill>
              </a:rPr>
              <a:t>User Query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5DEB02A-2ADB-A317-537E-1359D8B644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966921" y="2827041"/>
            <a:ext cx="1550831" cy="148626"/>
          </a:xfrm>
          <a:prstGeom prst="bentConnector3">
            <a:avLst>
              <a:gd name="adj1" fmla="val 13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BD330B-23AA-793E-4782-E901EE17E332}"/>
              </a:ext>
            </a:extLst>
          </p:cNvPr>
          <p:cNvCxnSpPr>
            <a:cxnSpLocks/>
          </p:cNvCxnSpPr>
          <p:nvPr/>
        </p:nvCxnSpPr>
        <p:spPr>
          <a:xfrm>
            <a:off x="11475468" y="1822332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C6467EC-0ECB-FDC7-BC5A-9DD1104CE51F}"/>
              </a:ext>
            </a:extLst>
          </p:cNvPr>
          <p:cNvSpPr/>
          <p:nvPr/>
        </p:nvSpPr>
        <p:spPr>
          <a:xfrm>
            <a:off x="542587" y="270841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E2E896-8523-0007-6AD3-55960E58DDC6}"/>
              </a:ext>
            </a:extLst>
          </p:cNvPr>
          <p:cNvSpPr/>
          <p:nvPr/>
        </p:nvSpPr>
        <p:spPr>
          <a:xfrm>
            <a:off x="544517" y="3440736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076D6A7-9FCF-182F-383D-3A07C33A1C23}"/>
              </a:ext>
            </a:extLst>
          </p:cNvPr>
          <p:cNvSpPr/>
          <p:nvPr/>
        </p:nvSpPr>
        <p:spPr>
          <a:xfrm>
            <a:off x="546445" y="4181372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15D91-0C84-33A7-AAA8-439DD008D98B}"/>
              </a:ext>
            </a:extLst>
          </p:cNvPr>
          <p:cNvSpPr/>
          <p:nvPr/>
        </p:nvSpPr>
        <p:spPr>
          <a:xfrm>
            <a:off x="546294" y="5145035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80DC3E-F534-BAA6-63AA-B580813AC655}"/>
              </a:ext>
            </a:extLst>
          </p:cNvPr>
          <p:cNvSpPr txBox="1"/>
          <p:nvPr/>
        </p:nvSpPr>
        <p:spPr>
          <a:xfrm>
            <a:off x="587389" y="2737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BAC255-ADDC-FFD6-06FD-573C02676534}"/>
              </a:ext>
            </a:extLst>
          </p:cNvPr>
          <p:cNvSpPr txBox="1"/>
          <p:nvPr/>
        </p:nvSpPr>
        <p:spPr>
          <a:xfrm>
            <a:off x="594825" y="3462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8C39EC-2F9E-AD5F-7AA3-311D1AA127B3}"/>
              </a:ext>
            </a:extLst>
          </p:cNvPr>
          <p:cNvSpPr txBox="1"/>
          <p:nvPr/>
        </p:nvSpPr>
        <p:spPr>
          <a:xfrm>
            <a:off x="602262" y="41982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42518A-F121-A9A4-047D-F143C2F8A372}"/>
              </a:ext>
            </a:extLst>
          </p:cNvPr>
          <p:cNvSpPr txBox="1"/>
          <p:nvPr/>
        </p:nvSpPr>
        <p:spPr>
          <a:xfrm>
            <a:off x="597976" y="5164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46D1CC-D1E1-079B-E290-99C1D6893B28}"/>
              </a:ext>
            </a:extLst>
          </p:cNvPr>
          <p:cNvSpPr/>
          <p:nvPr/>
        </p:nvSpPr>
        <p:spPr>
          <a:xfrm>
            <a:off x="8883058" y="2012061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FE6DA6-192C-7F16-8B3A-561DA4EEBB66}"/>
              </a:ext>
            </a:extLst>
          </p:cNvPr>
          <p:cNvSpPr txBox="1"/>
          <p:nvPr/>
        </p:nvSpPr>
        <p:spPr>
          <a:xfrm>
            <a:off x="8927860" y="20407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55DE1AC-1146-FD86-0E0A-E105D74BDF45}"/>
              </a:ext>
            </a:extLst>
          </p:cNvPr>
          <p:cNvSpPr/>
          <p:nvPr/>
        </p:nvSpPr>
        <p:spPr>
          <a:xfrm>
            <a:off x="9083296" y="304449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2FEEAF-9655-81A7-0FF7-F8944FB86367}"/>
              </a:ext>
            </a:extLst>
          </p:cNvPr>
          <p:cNvSpPr txBox="1"/>
          <p:nvPr/>
        </p:nvSpPr>
        <p:spPr>
          <a:xfrm>
            <a:off x="9133604" y="30665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D0FE506-5B91-4BA5-2D85-0A64982E2580}"/>
              </a:ext>
            </a:extLst>
          </p:cNvPr>
          <p:cNvSpPr/>
          <p:nvPr/>
        </p:nvSpPr>
        <p:spPr>
          <a:xfrm>
            <a:off x="9764494" y="4686471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018E3B-2495-471D-AF29-AC2D5809D6F5}"/>
              </a:ext>
            </a:extLst>
          </p:cNvPr>
          <p:cNvSpPr txBox="1"/>
          <p:nvPr/>
        </p:nvSpPr>
        <p:spPr>
          <a:xfrm>
            <a:off x="9820311" y="47033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63682E-5B1D-07C4-355E-56A068B10C8A}"/>
              </a:ext>
            </a:extLst>
          </p:cNvPr>
          <p:cNvSpPr/>
          <p:nvPr/>
        </p:nvSpPr>
        <p:spPr>
          <a:xfrm>
            <a:off x="9764344" y="5754638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FF938D-A62F-7C52-BDD8-1F73252784D3}"/>
              </a:ext>
            </a:extLst>
          </p:cNvPr>
          <p:cNvSpPr txBox="1"/>
          <p:nvPr/>
        </p:nvSpPr>
        <p:spPr>
          <a:xfrm>
            <a:off x="9816026" y="57745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816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0C8EE-FF48-0081-4787-4CCDB9702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3A46-B8D7-1D95-B9D8-55949A23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Cache-Augmented Generation (CAG)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E86140-B2BE-6A08-DB12-02CBD94943D8}"/>
              </a:ext>
            </a:extLst>
          </p:cNvPr>
          <p:cNvSpPr txBox="1">
            <a:spLocks/>
          </p:cNvSpPr>
          <p:nvPr/>
        </p:nvSpPr>
        <p:spPr>
          <a:xfrm>
            <a:off x="681490" y="1834833"/>
            <a:ext cx="7141761" cy="4981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Workflow</a:t>
            </a:r>
          </a:p>
          <a:p>
            <a:r>
              <a:rPr lang="en-US" sz="2400" dirty="0"/>
              <a:t>PDF Ingestion</a:t>
            </a:r>
          </a:p>
          <a:p>
            <a:pPr lvl="1"/>
            <a:r>
              <a:rPr lang="en-US" sz="2000" dirty="0"/>
              <a:t>Article enters system and undergoes initial parsing</a:t>
            </a:r>
          </a:p>
          <a:p>
            <a:r>
              <a:rPr lang="en-US" sz="2400" dirty="0"/>
              <a:t>Markdown Conversion</a:t>
            </a:r>
          </a:p>
          <a:p>
            <a:pPr lvl="1"/>
            <a:r>
              <a:rPr lang="en-US" sz="2000" dirty="0"/>
              <a:t>Content structure preserved in clean Markdown format</a:t>
            </a:r>
          </a:p>
          <a:p>
            <a:r>
              <a:rPr lang="en-US" sz="2400" dirty="0"/>
              <a:t>Context Preloading</a:t>
            </a:r>
          </a:p>
          <a:p>
            <a:pPr lvl="1"/>
            <a:r>
              <a:rPr lang="en-US" sz="2000" dirty="0"/>
              <a:t>Full article loaded into LLM’s Knowledge Cache</a:t>
            </a:r>
          </a:p>
          <a:p>
            <a:r>
              <a:rPr lang="en-US" sz="2400" dirty="0"/>
              <a:t>System Prompt + Few-Shot Learning</a:t>
            </a:r>
          </a:p>
          <a:p>
            <a:pPr lvl="1"/>
            <a:r>
              <a:rPr lang="en-US" sz="2000" dirty="0"/>
              <a:t>LLM guided by engineered instructions + examples</a:t>
            </a:r>
            <a:endParaRPr lang="en-US" sz="1600" dirty="0"/>
          </a:p>
          <a:p>
            <a:r>
              <a:rPr lang="en-US" sz="2400" dirty="0"/>
              <a:t>Response Output</a:t>
            </a:r>
          </a:p>
          <a:p>
            <a:pPr lvl="1"/>
            <a:r>
              <a:rPr lang="en-US" sz="2000" dirty="0"/>
              <a:t>Keyword abstracts delivered to user</a:t>
            </a:r>
          </a:p>
          <a:p>
            <a:pPr lvl="1"/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99A3C-D4E4-82F5-F4C0-E5AE047E4CE0}"/>
              </a:ext>
            </a:extLst>
          </p:cNvPr>
          <p:cNvSpPr txBox="1"/>
          <p:nvPr/>
        </p:nvSpPr>
        <p:spPr>
          <a:xfrm>
            <a:off x="8360686" y="3444461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A9908E-9CCD-1900-2C9B-FD913A26CFC6}"/>
              </a:ext>
            </a:extLst>
          </p:cNvPr>
          <p:cNvSpPr txBox="1"/>
          <p:nvPr/>
        </p:nvSpPr>
        <p:spPr>
          <a:xfrm>
            <a:off x="8837830" y="6894967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F6A16-7BCF-0141-C71A-95DBEBF9B53D}"/>
              </a:ext>
            </a:extLst>
          </p:cNvPr>
          <p:cNvSpPr txBox="1"/>
          <p:nvPr/>
        </p:nvSpPr>
        <p:spPr>
          <a:xfrm>
            <a:off x="8285657" y="5409297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33E3B-9758-7726-6A40-CDD1D7C8C997}"/>
              </a:ext>
            </a:extLst>
          </p:cNvPr>
          <p:cNvSpPr txBox="1"/>
          <p:nvPr/>
        </p:nvSpPr>
        <p:spPr>
          <a:xfrm>
            <a:off x="4478386" y="3140264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21A41276-6A9A-DE6F-EB88-94DA387D95D8}"/>
              </a:ext>
            </a:extLst>
          </p:cNvPr>
          <p:cNvSpPr txBox="1"/>
          <p:nvPr/>
        </p:nvSpPr>
        <p:spPr>
          <a:xfrm>
            <a:off x="8837830" y="6894967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02DEC150-0858-5F41-A754-6F69DD4DA03E}"/>
              </a:ext>
            </a:extLst>
          </p:cNvPr>
          <p:cNvSpPr txBox="1"/>
          <p:nvPr/>
        </p:nvSpPr>
        <p:spPr>
          <a:xfrm>
            <a:off x="10351018" y="5638688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C9980878-1E36-7D2E-B96D-B98E448C4CB9}"/>
              </a:ext>
            </a:extLst>
          </p:cNvPr>
          <p:cNvSpPr txBox="1"/>
          <p:nvPr/>
        </p:nvSpPr>
        <p:spPr>
          <a:xfrm>
            <a:off x="9057587" y="6887128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  <p:sp>
        <p:nvSpPr>
          <p:cNvPr id="1046" name="Flowchart: Process 1045">
            <a:extLst>
              <a:ext uri="{FF2B5EF4-FFF2-40B4-BE49-F238E27FC236}">
                <a16:creationId xmlns:a16="http://schemas.microsoft.com/office/drawing/2014/main" id="{58033527-05CF-BE66-18A8-CC5D8D5398DB}"/>
              </a:ext>
            </a:extLst>
          </p:cNvPr>
          <p:cNvSpPr/>
          <p:nvPr/>
        </p:nvSpPr>
        <p:spPr>
          <a:xfrm>
            <a:off x="8393252" y="2893698"/>
            <a:ext cx="1232173" cy="61264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D7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PDF Ingestion</a:t>
            </a:r>
          </a:p>
        </p:txBody>
      </p:sp>
      <p:pic>
        <p:nvPicPr>
          <p:cNvPr id="1048" name="Picture 1047" descr="Diagram">
            <a:extLst>
              <a:ext uri="{FF2B5EF4-FFF2-40B4-BE49-F238E27FC236}">
                <a16:creationId xmlns:a16="http://schemas.microsoft.com/office/drawing/2014/main" id="{B83927CB-2E23-9342-DE63-B4EE5A817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r="86102" b="56268"/>
          <a:stretch/>
        </p:blipFill>
        <p:spPr>
          <a:xfrm flipH="1">
            <a:off x="10632655" y="1719385"/>
            <a:ext cx="623140" cy="830509"/>
          </a:xfrm>
          <a:prstGeom prst="rect">
            <a:avLst/>
          </a:prstGeom>
        </p:spPr>
      </p:pic>
      <p:sp>
        <p:nvSpPr>
          <p:cNvPr id="1049" name="Flowchart: Multidocument 1048">
            <a:extLst>
              <a:ext uri="{FF2B5EF4-FFF2-40B4-BE49-F238E27FC236}">
                <a16:creationId xmlns:a16="http://schemas.microsoft.com/office/drawing/2014/main" id="{30680DF9-DA23-FE86-8295-80DF5FE97E40}"/>
              </a:ext>
            </a:extLst>
          </p:cNvPr>
          <p:cNvSpPr/>
          <p:nvPr/>
        </p:nvSpPr>
        <p:spPr>
          <a:xfrm>
            <a:off x="8547926" y="1799583"/>
            <a:ext cx="1060704" cy="758952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e-PDFs</a:t>
            </a:r>
          </a:p>
        </p:txBody>
      </p:sp>
      <p:sp>
        <p:nvSpPr>
          <p:cNvPr id="1050" name="Flowchart: Process 1049">
            <a:extLst>
              <a:ext uri="{FF2B5EF4-FFF2-40B4-BE49-F238E27FC236}">
                <a16:creationId xmlns:a16="http://schemas.microsoft.com/office/drawing/2014/main" id="{DCFD4DAD-FA00-FA7F-DCEA-3CA30179D357}"/>
              </a:ext>
            </a:extLst>
          </p:cNvPr>
          <p:cNvSpPr/>
          <p:nvPr/>
        </p:nvSpPr>
        <p:spPr>
          <a:xfrm>
            <a:off x="8401029" y="4888141"/>
            <a:ext cx="1232173" cy="612648"/>
          </a:xfrm>
          <a:prstGeom prst="flowChartProcess">
            <a:avLst/>
          </a:prstGeom>
          <a:solidFill>
            <a:srgbClr val="F9DFDF"/>
          </a:solidFill>
          <a:ln>
            <a:solidFill>
              <a:srgbClr val="DD3939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C00000"/>
                </a:solidFill>
              </a:rPr>
              <a:t>Context Preloading</a:t>
            </a:r>
          </a:p>
        </p:txBody>
      </p:sp>
      <p:sp>
        <p:nvSpPr>
          <p:cNvPr id="1052" name="Flowchart: Process 1051">
            <a:extLst>
              <a:ext uri="{FF2B5EF4-FFF2-40B4-BE49-F238E27FC236}">
                <a16:creationId xmlns:a16="http://schemas.microsoft.com/office/drawing/2014/main" id="{72834570-AEB1-6DE0-94C2-0056CEE5757C}"/>
              </a:ext>
            </a:extLst>
          </p:cNvPr>
          <p:cNvSpPr/>
          <p:nvPr/>
        </p:nvSpPr>
        <p:spPr>
          <a:xfrm>
            <a:off x="10192624" y="6079325"/>
            <a:ext cx="1786225" cy="612648"/>
          </a:xfrm>
          <a:prstGeom prst="flowChartProcess">
            <a:avLst/>
          </a:prstGeom>
          <a:solidFill>
            <a:srgbClr val="F7E7F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660066"/>
                </a:solidFill>
              </a:rPr>
              <a:t>Sysprompt</a:t>
            </a:r>
            <a:r>
              <a:rPr lang="en-US" sz="1500" b="1" dirty="0">
                <a:solidFill>
                  <a:srgbClr val="660066"/>
                </a:solidFill>
              </a:rPr>
              <a:t> + </a:t>
            </a:r>
          </a:p>
          <a:p>
            <a:pPr algn="ctr"/>
            <a:r>
              <a:rPr lang="en-US" sz="1500" b="1" dirty="0">
                <a:solidFill>
                  <a:srgbClr val="660066"/>
                </a:solidFill>
              </a:rPr>
              <a:t>Few-shot 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3D095FF6-B2AF-5EBC-0C22-827A64496D68}"/>
              </a:ext>
            </a:extLst>
          </p:cNvPr>
          <p:cNvCxnSpPr>
            <a:cxnSpLocks/>
            <a:stCxn id="1049" idx="2"/>
          </p:cNvCxnSpPr>
          <p:nvPr/>
        </p:nvCxnSpPr>
        <p:spPr>
          <a:xfrm>
            <a:off x="9004520" y="2529793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887F39D7-CC72-24CE-9DD5-5F67F94A2EB8}"/>
              </a:ext>
            </a:extLst>
          </p:cNvPr>
          <p:cNvCxnSpPr/>
          <p:nvPr/>
        </p:nvCxnSpPr>
        <p:spPr>
          <a:xfrm>
            <a:off x="9005843" y="3510930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8F67D3DC-5C4B-E583-9704-A079926F3A13}"/>
              </a:ext>
            </a:extLst>
          </p:cNvPr>
          <p:cNvCxnSpPr>
            <a:cxnSpLocks/>
          </p:cNvCxnSpPr>
          <p:nvPr/>
        </p:nvCxnSpPr>
        <p:spPr>
          <a:xfrm>
            <a:off x="9642273" y="5194990"/>
            <a:ext cx="5503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24C531BC-CC49-19C6-7F29-484E3D804ED6}"/>
              </a:ext>
            </a:extLst>
          </p:cNvPr>
          <p:cNvCxnSpPr>
            <a:cxnSpLocks/>
            <a:stCxn id="1052" idx="1"/>
            <a:endCxn id="1069" idx="3"/>
          </p:cNvCxnSpPr>
          <p:nvPr/>
        </p:nvCxnSpPr>
        <p:spPr>
          <a:xfrm flipH="1" flipV="1">
            <a:off x="9658555" y="6365980"/>
            <a:ext cx="534069" cy="19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2" name="Flowchart: Process 1061">
            <a:extLst>
              <a:ext uri="{FF2B5EF4-FFF2-40B4-BE49-F238E27FC236}">
                <a16:creationId xmlns:a16="http://schemas.microsoft.com/office/drawing/2014/main" id="{40E3F3BF-D646-8617-FC4A-758B1EDC384B}"/>
              </a:ext>
            </a:extLst>
          </p:cNvPr>
          <p:cNvSpPr/>
          <p:nvPr/>
        </p:nvSpPr>
        <p:spPr>
          <a:xfrm>
            <a:off x="10437342" y="2899300"/>
            <a:ext cx="1232173" cy="612648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971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User Query</a:t>
            </a:r>
          </a:p>
        </p:txBody>
      </p:sp>
      <p:cxnSp>
        <p:nvCxnSpPr>
          <p:cNvPr id="1064" name="Straight Arrow Connector 1063">
            <a:extLst>
              <a:ext uri="{FF2B5EF4-FFF2-40B4-BE49-F238E27FC236}">
                <a16:creationId xmlns:a16="http://schemas.microsoft.com/office/drawing/2014/main" id="{D5193DF1-AD0A-F26F-AFCF-354FA4FBB19D}"/>
              </a:ext>
            </a:extLst>
          </p:cNvPr>
          <p:cNvCxnSpPr>
            <a:cxnSpLocks/>
          </p:cNvCxnSpPr>
          <p:nvPr/>
        </p:nvCxnSpPr>
        <p:spPr>
          <a:xfrm>
            <a:off x="11051829" y="2518601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" name="Flowchart: Process 1064">
            <a:extLst>
              <a:ext uri="{FF2B5EF4-FFF2-40B4-BE49-F238E27FC236}">
                <a16:creationId xmlns:a16="http://schemas.microsoft.com/office/drawing/2014/main" id="{F513E1B3-906D-84FB-5CBE-064772E31E21}"/>
              </a:ext>
            </a:extLst>
          </p:cNvPr>
          <p:cNvSpPr/>
          <p:nvPr/>
        </p:nvSpPr>
        <p:spPr>
          <a:xfrm>
            <a:off x="8393446" y="3903016"/>
            <a:ext cx="1232173" cy="612648"/>
          </a:xfrm>
          <a:prstGeom prst="flowChartProcess">
            <a:avLst/>
          </a:prstGeom>
          <a:solidFill>
            <a:srgbClr val="E3FFDD"/>
          </a:solidFill>
          <a:ln>
            <a:solidFill>
              <a:srgbClr val="579E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6600"/>
                </a:solidFill>
              </a:rPr>
              <a:t>Markdown Conversion</a:t>
            </a:r>
          </a:p>
        </p:txBody>
      </p:sp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3EF4913E-52E7-D01B-658F-C6BD9B0C5AA1}"/>
              </a:ext>
            </a:extLst>
          </p:cNvPr>
          <p:cNvCxnSpPr/>
          <p:nvPr/>
        </p:nvCxnSpPr>
        <p:spPr>
          <a:xfrm>
            <a:off x="9011441" y="4523203"/>
            <a:ext cx="979" cy="378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9" name="Flowchart: Process 1068">
            <a:extLst>
              <a:ext uri="{FF2B5EF4-FFF2-40B4-BE49-F238E27FC236}">
                <a16:creationId xmlns:a16="http://schemas.microsoft.com/office/drawing/2014/main" id="{9C6F1945-102B-033F-4F2E-96F4BAA45476}"/>
              </a:ext>
            </a:extLst>
          </p:cNvPr>
          <p:cNvSpPr/>
          <p:nvPr/>
        </p:nvSpPr>
        <p:spPr>
          <a:xfrm>
            <a:off x="8426382" y="6059656"/>
            <a:ext cx="1232173" cy="612648"/>
          </a:xfrm>
          <a:prstGeom prst="flowChartProcess">
            <a:avLst/>
          </a:prstGeom>
          <a:solidFill>
            <a:srgbClr val="BDFFDE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6600"/>
                </a:solidFill>
              </a:rPr>
              <a:t>Keyword Abstract</a:t>
            </a:r>
          </a:p>
        </p:txBody>
      </p:sp>
      <p:sp>
        <p:nvSpPr>
          <p:cNvPr id="1073" name="Rectangle: Rounded Corners 1072">
            <a:extLst>
              <a:ext uri="{FF2B5EF4-FFF2-40B4-BE49-F238E27FC236}">
                <a16:creationId xmlns:a16="http://schemas.microsoft.com/office/drawing/2014/main" id="{7EE03D40-77FF-378C-7FB4-6FC7113BF34B}"/>
              </a:ext>
            </a:extLst>
          </p:cNvPr>
          <p:cNvSpPr/>
          <p:nvPr/>
        </p:nvSpPr>
        <p:spPr>
          <a:xfrm>
            <a:off x="10192624" y="4515664"/>
            <a:ext cx="1878155" cy="1005019"/>
          </a:xfrm>
          <a:prstGeom prst="roundRect">
            <a:avLst/>
          </a:prstGeom>
          <a:solidFill>
            <a:srgbClr val="F9DFD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DD3939"/>
              </a:solidFill>
            </a:endParaRPr>
          </a:p>
        </p:txBody>
      </p:sp>
      <p:sp>
        <p:nvSpPr>
          <p:cNvPr id="1074" name="Flowchart: Process 1073">
            <a:extLst>
              <a:ext uri="{FF2B5EF4-FFF2-40B4-BE49-F238E27FC236}">
                <a16:creationId xmlns:a16="http://schemas.microsoft.com/office/drawing/2014/main" id="{9F1CFD7E-4658-0004-F62D-4C77E510E78B}"/>
              </a:ext>
            </a:extLst>
          </p:cNvPr>
          <p:cNvSpPr/>
          <p:nvPr/>
        </p:nvSpPr>
        <p:spPr>
          <a:xfrm>
            <a:off x="10241519" y="4876046"/>
            <a:ext cx="1642449" cy="517692"/>
          </a:xfrm>
          <a:prstGeom prst="flowChartProcess">
            <a:avLst/>
          </a:prstGeom>
          <a:solidFill>
            <a:srgbClr val="F9DFD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Rectangle 1074">
            <a:extLst>
              <a:ext uri="{FF2B5EF4-FFF2-40B4-BE49-F238E27FC236}">
                <a16:creationId xmlns:a16="http://schemas.microsoft.com/office/drawing/2014/main" id="{2023E1D9-3EBB-B8B6-7D72-F4864C9ED0C0}"/>
              </a:ext>
            </a:extLst>
          </p:cNvPr>
          <p:cNvSpPr/>
          <p:nvPr/>
        </p:nvSpPr>
        <p:spPr>
          <a:xfrm>
            <a:off x="11333527" y="4876045"/>
            <a:ext cx="683702" cy="5176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F7778F14-4974-3797-6998-1FB3199C51ED}"/>
              </a:ext>
            </a:extLst>
          </p:cNvPr>
          <p:cNvSpPr txBox="1"/>
          <p:nvPr/>
        </p:nvSpPr>
        <p:spPr>
          <a:xfrm>
            <a:off x="10802029" y="4521455"/>
            <a:ext cx="6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LLM</a:t>
            </a: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B0C3CC86-8CA5-7DA6-F677-BE7F0DB74BD2}"/>
              </a:ext>
            </a:extLst>
          </p:cNvPr>
          <p:cNvSpPr txBox="1"/>
          <p:nvPr/>
        </p:nvSpPr>
        <p:spPr>
          <a:xfrm>
            <a:off x="10192624" y="4878940"/>
            <a:ext cx="1341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Knowledge</a:t>
            </a:r>
          </a:p>
          <a:p>
            <a:r>
              <a:rPr lang="en-US" sz="1500" b="1" dirty="0">
                <a:solidFill>
                  <a:srgbClr val="C00000"/>
                </a:solidFill>
              </a:rPr>
              <a:t>Cache</a:t>
            </a:r>
          </a:p>
        </p:txBody>
      </p:sp>
      <p:cxnSp>
        <p:nvCxnSpPr>
          <p:cNvPr id="1079" name="Straight Arrow Connector 1078">
            <a:extLst>
              <a:ext uri="{FF2B5EF4-FFF2-40B4-BE49-F238E27FC236}">
                <a16:creationId xmlns:a16="http://schemas.microsoft.com/office/drawing/2014/main" id="{47705918-7447-400B-2C4D-33DF8038E6CE}"/>
              </a:ext>
            </a:extLst>
          </p:cNvPr>
          <p:cNvCxnSpPr>
            <a:cxnSpLocks/>
          </p:cNvCxnSpPr>
          <p:nvPr/>
        </p:nvCxnSpPr>
        <p:spPr>
          <a:xfrm>
            <a:off x="11057623" y="3511948"/>
            <a:ext cx="10324" cy="10037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Arrow Connector 1086">
            <a:extLst>
              <a:ext uri="{FF2B5EF4-FFF2-40B4-BE49-F238E27FC236}">
                <a16:creationId xmlns:a16="http://schemas.microsoft.com/office/drawing/2014/main" id="{6F4F8065-075E-AF5C-D470-3F3EEE532CC0}"/>
              </a:ext>
            </a:extLst>
          </p:cNvPr>
          <p:cNvCxnSpPr>
            <a:cxnSpLocks/>
          </p:cNvCxnSpPr>
          <p:nvPr/>
        </p:nvCxnSpPr>
        <p:spPr>
          <a:xfrm flipH="1">
            <a:off x="9668847" y="2050527"/>
            <a:ext cx="8928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1" name="TextBox 1090">
            <a:extLst>
              <a:ext uri="{FF2B5EF4-FFF2-40B4-BE49-F238E27FC236}">
                <a16:creationId xmlns:a16="http://schemas.microsoft.com/office/drawing/2014/main" id="{1C3E3832-C516-A422-4116-56236E4FBE0F}"/>
              </a:ext>
            </a:extLst>
          </p:cNvPr>
          <p:cNvSpPr txBox="1"/>
          <p:nvPr/>
        </p:nvSpPr>
        <p:spPr>
          <a:xfrm>
            <a:off x="11368693" y="4886700"/>
            <a:ext cx="712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User</a:t>
            </a:r>
          </a:p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Query</a:t>
            </a:r>
          </a:p>
        </p:txBody>
      </p:sp>
      <p:cxnSp>
        <p:nvCxnSpPr>
          <p:cNvPr id="1096" name="Straight Arrow Connector 1095">
            <a:extLst>
              <a:ext uri="{FF2B5EF4-FFF2-40B4-BE49-F238E27FC236}">
                <a16:creationId xmlns:a16="http://schemas.microsoft.com/office/drawing/2014/main" id="{DDBFBF39-259E-72CB-1BA8-AC702CC00320}"/>
              </a:ext>
            </a:extLst>
          </p:cNvPr>
          <p:cNvCxnSpPr>
            <a:cxnSpLocks/>
          </p:cNvCxnSpPr>
          <p:nvPr/>
        </p:nvCxnSpPr>
        <p:spPr>
          <a:xfrm>
            <a:off x="11116147" y="5527445"/>
            <a:ext cx="0" cy="523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4" name="Cylinder 1103">
            <a:extLst>
              <a:ext uri="{FF2B5EF4-FFF2-40B4-BE49-F238E27FC236}">
                <a16:creationId xmlns:a16="http://schemas.microsoft.com/office/drawing/2014/main" id="{5010CDB8-8163-F72C-6648-788E7D62993F}"/>
              </a:ext>
            </a:extLst>
          </p:cNvPr>
          <p:cNvSpPr/>
          <p:nvPr/>
        </p:nvSpPr>
        <p:spPr>
          <a:xfrm>
            <a:off x="7234489" y="4896846"/>
            <a:ext cx="914400" cy="623837"/>
          </a:xfrm>
          <a:prstGeom prst="can">
            <a:avLst/>
          </a:prstGeom>
          <a:solidFill>
            <a:srgbClr val="CCE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8BFAE745-6042-ECAF-8D32-2E5DF63DE862}"/>
              </a:ext>
            </a:extLst>
          </p:cNvPr>
          <p:cNvSpPr txBox="1"/>
          <p:nvPr/>
        </p:nvSpPr>
        <p:spPr>
          <a:xfrm>
            <a:off x="7171750" y="5025920"/>
            <a:ext cx="118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CC"/>
                </a:solidFill>
              </a:rPr>
              <a:t>Markdown Database</a:t>
            </a:r>
          </a:p>
        </p:txBody>
      </p:sp>
      <p:cxnSp>
        <p:nvCxnSpPr>
          <p:cNvPr id="1107" name="Connector: Elbow 1106">
            <a:extLst>
              <a:ext uri="{FF2B5EF4-FFF2-40B4-BE49-F238E27FC236}">
                <a16:creationId xmlns:a16="http://schemas.microsoft.com/office/drawing/2014/main" id="{3178376C-71F4-7B43-0FEA-190F709F5E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88064" y="4221697"/>
            <a:ext cx="705383" cy="677822"/>
          </a:xfrm>
          <a:prstGeom prst="bentConnector3">
            <a:avLst>
              <a:gd name="adj1" fmla="val 9995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5540092-A130-CB91-D086-4B7C29BA0A4A}"/>
              </a:ext>
            </a:extLst>
          </p:cNvPr>
          <p:cNvSpPr/>
          <p:nvPr/>
        </p:nvSpPr>
        <p:spPr>
          <a:xfrm>
            <a:off x="530864" y="2368446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1CC0AA-C1A4-97D9-C7F0-FD751F168776}"/>
              </a:ext>
            </a:extLst>
          </p:cNvPr>
          <p:cNvSpPr/>
          <p:nvPr/>
        </p:nvSpPr>
        <p:spPr>
          <a:xfrm>
            <a:off x="532794" y="3159384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B4D6B7-4B49-95A0-2D2B-240AC05853B1}"/>
              </a:ext>
            </a:extLst>
          </p:cNvPr>
          <p:cNvSpPr/>
          <p:nvPr/>
        </p:nvSpPr>
        <p:spPr>
          <a:xfrm>
            <a:off x="534722" y="3923466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CA4AB5-02E5-B1FE-4A85-D92084F8347A}"/>
              </a:ext>
            </a:extLst>
          </p:cNvPr>
          <p:cNvSpPr/>
          <p:nvPr/>
        </p:nvSpPr>
        <p:spPr>
          <a:xfrm>
            <a:off x="534571" y="474645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BDFBC9-57AD-3F73-739A-884075B7682A}"/>
              </a:ext>
            </a:extLst>
          </p:cNvPr>
          <p:cNvSpPr/>
          <p:nvPr/>
        </p:nvSpPr>
        <p:spPr>
          <a:xfrm>
            <a:off x="534719" y="5520471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F85D3-A028-7EB7-67A4-FEC6229EDC6C}"/>
              </a:ext>
            </a:extLst>
          </p:cNvPr>
          <p:cNvSpPr txBox="1"/>
          <p:nvPr/>
        </p:nvSpPr>
        <p:spPr>
          <a:xfrm>
            <a:off x="575666" y="23971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758FFD-1D09-E7F9-E717-1DA33767CDA9}"/>
              </a:ext>
            </a:extLst>
          </p:cNvPr>
          <p:cNvSpPr txBox="1"/>
          <p:nvPr/>
        </p:nvSpPr>
        <p:spPr>
          <a:xfrm>
            <a:off x="583102" y="31814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E03364-234E-7235-983E-9EDDBC409D6D}"/>
              </a:ext>
            </a:extLst>
          </p:cNvPr>
          <p:cNvSpPr txBox="1"/>
          <p:nvPr/>
        </p:nvSpPr>
        <p:spPr>
          <a:xfrm>
            <a:off x="590539" y="39403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A8716-8A21-4036-90CE-77F590D3BC94}"/>
              </a:ext>
            </a:extLst>
          </p:cNvPr>
          <p:cNvSpPr txBox="1"/>
          <p:nvPr/>
        </p:nvSpPr>
        <p:spPr>
          <a:xfrm>
            <a:off x="586253" y="47663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8D9DCE-8B1E-2DBC-9D0A-7A4F799ACB0E}"/>
              </a:ext>
            </a:extLst>
          </p:cNvPr>
          <p:cNvSpPr txBox="1"/>
          <p:nvPr/>
        </p:nvSpPr>
        <p:spPr>
          <a:xfrm>
            <a:off x="586825" y="55523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8E08E-C456-F055-39A7-801641729DA6}"/>
              </a:ext>
            </a:extLst>
          </p:cNvPr>
          <p:cNvSpPr/>
          <p:nvPr/>
        </p:nvSpPr>
        <p:spPr>
          <a:xfrm>
            <a:off x="7881236" y="2740297"/>
            <a:ext cx="395111" cy="399255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86C7F-DE06-9B16-2E45-B197CFF63C11}"/>
              </a:ext>
            </a:extLst>
          </p:cNvPr>
          <p:cNvSpPr txBox="1"/>
          <p:nvPr/>
        </p:nvSpPr>
        <p:spPr>
          <a:xfrm>
            <a:off x="7926038" y="2748839"/>
            <a:ext cx="20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B308B1-D037-058D-6158-94841BEB6868}"/>
              </a:ext>
            </a:extLst>
          </p:cNvPr>
          <p:cNvSpPr/>
          <p:nvPr/>
        </p:nvSpPr>
        <p:spPr>
          <a:xfrm>
            <a:off x="7894891" y="3686920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26C85-C3B8-5537-6764-662430517DF7}"/>
              </a:ext>
            </a:extLst>
          </p:cNvPr>
          <p:cNvSpPr txBox="1"/>
          <p:nvPr/>
        </p:nvSpPr>
        <p:spPr>
          <a:xfrm>
            <a:off x="7945199" y="37089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5DDAAA-3C7C-AD8E-E2EE-F799C69C415E}"/>
              </a:ext>
            </a:extLst>
          </p:cNvPr>
          <p:cNvSpPr/>
          <p:nvPr/>
        </p:nvSpPr>
        <p:spPr>
          <a:xfrm>
            <a:off x="9690448" y="4638569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52840-8EE1-84FD-D662-889319225394}"/>
              </a:ext>
            </a:extLst>
          </p:cNvPr>
          <p:cNvSpPr txBox="1"/>
          <p:nvPr/>
        </p:nvSpPr>
        <p:spPr>
          <a:xfrm>
            <a:off x="9746265" y="4655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131A02-6165-4E1A-2917-04DA547F2060}"/>
              </a:ext>
            </a:extLst>
          </p:cNvPr>
          <p:cNvSpPr/>
          <p:nvPr/>
        </p:nvSpPr>
        <p:spPr>
          <a:xfrm>
            <a:off x="11354976" y="5590510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06D6FF-1AEB-C1CC-5C35-C14536E723FF}"/>
              </a:ext>
            </a:extLst>
          </p:cNvPr>
          <p:cNvSpPr txBox="1"/>
          <p:nvPr/>
        </p:nvSpPr>
        <p:spPr>
          <a:xfrm>
            <a:off x="11406658" y="5610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188304-B731-08B4-ED02-473C10164ECD}"/>
              </a:ext>
            </a:extLst>
          </p:cNvPr>
          <p:cNvSpPr/>
          <p:nvPr/>
        </p:nvSpPr>
        <p:spPr>
          <a:xfrm>
            <a:off x="9697816" y="5758615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E40D6D-CD36-6DA7-A54B-586BBC06FE68}"/>
              </a:ext>
            </a:extLst>
          </p:cNvPr>
          <p:cNvSpPr txBox="1"/>
          <p:nvPr/>
        </p:nvSpPr>
        <p:spPr>
          <a:xfrm>
            <a:off x="9749922" y="57905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989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4E76-B053-D50D-A5B9-9FFDE751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401E-5377-6DD0-295F-D5C6DD92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Generation (RAG)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DC6EFD-A51E-9E09-4185-FE7090C10069}"/>
              </a:ext>
            </a:extLst>
          </p:cNvPr>
          <p:cNvSpPr txBox="1">
            <a:spLocks/>
          </p:cNvSpPr>
          <p:nvPr/>
        </p:nvSpPr>
        <p:spPr>
          <a:xfrm>
            <a:off x="681491" y="1918720"/>
            <a:ext cx="6753935" cy="463308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Workflow</a:t>
            </a:r>
          </a:p>
          <a:p>
            <a:r>
              <a:rPr lang="en-US" sz="2400" dirty="0"/>
              <a:t>Document Processing</a:t>
            </a:r>
          </a:p>
          <a:p>
            <a:pPr lvl="1"/>
            <a:r>
              <a:rPr lang="en-US" sz="2000" dirty="0"/>
              <a:t>PDF ingestion and conversion to markdown format.</a:t>
            </a:r>
          </a:p>
          <a:p>
            <a:r>
              <a:rPr lang="en-US" sz="2400" dirty="0"/>
              <a:t>Chunking &amp; Embedding</a:t>
            </a:r>
          </a:p>
          <a:p>
            <a:pPr lvl="1"/>
            <a:r>
              <a:rPr lang="en-US" sz="2000" dirty="0"/>
              <a:t>Document segmentation and vector representation creation.</a:t>
            </a:r>
          </a:p>
          <a:p>
            <a:r>
              <a:rPr lang="en-US" sz="2400" dirty="0"/>
              <a:t>Retrieval Mechanism</a:t>
            </a:r>
          </a:p>
          <a:p>
            <a:pPr lvl="1"/>
            <a:r>
              <a:rPr lang="en-US" sz="2000" dirty="0"/>
              <a:t>Query-based selection of relevant document sections.</a:t>
            </a:r>
          </a:p>
          <a:p>
            <a:r>
              <a:rPr lang="en-US" sz="2400" dirty="0"/>
              <a:t>Generation with Prompting + Few-shot Learning</a:t>
            </a:r>
          </a:p>
          <a:p>
            <a:pPr lvl="1"/>
            <a:r>
              <a:rPr lang="en-US" sz="2000" dirty="0"/>
              <a:t>LLM processes retrieved chunks with specialized instructions.</a:t>
            </a:r>
            <a:r>
              <a:rPr lang="en-US" sz="2000" b="1" dirty="0"/>
              <a:t> </a:t>
            </a:r>
          </a:p>
          <a:p>
            <a:r>
              <a:rPr lang="en-US" sz="2400" dirty="0"/>
              <a:t>Output Delivery</a:t>
            </a:r>
          </a:p>
          <a:p>
            <a:pPr lvl="1"/>
            <a:r>
              <a:rPr lang="en-US" sz="2000" dirty="0"/>
              <a:t>Keyword abstract returned to requesting user.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9DB46-77D6-FFA0-91BF-281739671A2C}"/>
              </a:ext>
            </a:extLst>
          </p:cNvPr>
          <p:cNvSpPr txBox="1"/>
          <p:nvPr/>
        </p:nvSpPr>
        <p:spPr>
          <a:xfrm>
            <a:off x="7735721" y="3436063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19284-7C16-496E-99A1-1FE4304AD737}"/>
              </a:ext>
            </a:extLst>
          </p:cNvPr>
          <p:cNvSpPr txBox="1"/>
          <p:nvPr/>
        </p:nvSpPr>
        <p:spPr>
          <a:xfrm>
            <a:off x="8267393" y="64839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C2981-FFF4-5DB4-4BA1-E894E3B322AA}"/>
              </a:ext>
            </a:extLst>
          </p:cNvPr>
          <p:cNvSpPr txBox="1"/>
          <p:nvPr/>
        </p:nvSpPr>
        <p:spPr>
          <a:xfrm>
            <a:off x="7660692" y="5619003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D08AB-20BC-17F8-A024-EC273CE5EE7A}"/>
              </a:ext>
            </a:extLst>
          </p:cNvPr>
          <p:cNvSpPr txBox="1"/>
          <p:nvPr/>
        </p:nvSpPr>
        <p:spPr>
          <a:xfrm>
            <a:off x="6382687" y="3024848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C771-83CE-ED6F-ADB7-C33B18909C1A}"/>
              </a:ext>
            </a:extLst>
          </p:cNvPr>
          <p:cNvSpPr txBox="1"/>
          <p:nvPr/>
        </p:nvSpPr>
        <p:spPr>
          <a:xfrm>
            <a:off x="7446783" y="6030061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6E35BDEE-D860-0609-9C6F-FBA71F7E2A59}"/>
              </a:ext>
            </a:extLst>
          </p:cNvPr>
          <p:cNvSpPr/>
          <p:nvPr/>
        </p:nvSpPr>
        <p:spPr>
          <a:xfrm>
            <a:off x="7554378" y="3296358"/>
            <a:ext cx="1232173" cy="61264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D7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PDF Ingestion</a:t>
            </a:r>
          </a:p>
        </p:txBody>
      </p:sp>
      <p:pic>
        <p:nvPicPr>
          <p:cNvPr id="6" name="Picture 5" descr="Diagram">
            <a:extLst>
              <a:ext uri="{FF2B5EF4-FFF2-40B4-BE49-F238E27FC236}">
                <a16:creationId xmlns:a16="http://schemas.microsoft.com/office/drawing/2014/main" id="{E2155510-F988-E9CA-427F-F82A7759D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" r="86102" b="56268"/>
          <a:stretch/>
        </p:blipFill>
        <p:spPr>
          <a:xfrm flipH="1">
            <a:off x="9391121" y="2025581"/>
            <a:ext cx="623140" cy="830509"/>
          </a:xfrm>
          <a:prstGeom prst="rect">
            <a:avLst/>
          </a:prstGeom>
        </p:spPr>
      </p:pic>
      <p:sp>
        <p:nvSpPr>
          <p:cNvPr id="12" name="Flowchart: Multidocument 11">
            <a:extLst>
              <a:ext uri="{FF2B5EF4-FFF2-40B4-BE49-F238E27FC236}">
                <a16:creationId xmlns:a16="http://schemas.microsoft.com/office/drawing/2014/main" id="{EC3DE51F-E03E-97AF-E7A8-A36FB4810366}"/>
              </a:ext>
            </a:extLst>
          </p:cNvPr>
          <p:cNvSpPr/>
          <p:nvPr/>
        </p:nvSpPr>
        <p:spPr>
          <a:xfrm>
            <a:off x="7709052" y="2105779"/>
            <a:ext cx="1060704" cy="758952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e-PDFs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B73266D7-868E-EAA3-DF59-6086E673CFF3}"/>
              </a:ext>
            </a:extLst>
          </p:cNvPr>
          <p:cNvSpPr/>
          <p:nvPr/>
        </p:nvSpPr>
        <p:spPr>
          <a:xfrm>
            <a:off x="7562155" y="5508905"/>
            <a:ext cx="1232173" cy="612648"/>
          </a:xfrm>
          <a:prstGeom prst="flowChartProcess">
            <a:avLst/>
          </a:prstGeom>
          <a:solidFill>
            <a:srgbClr val="F9DFDF"/>
          </a:solidFill>
          <a:ln>
            <a:solidFill>
              <a:srgbClr val="DD3939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DD3939"/>
                </a:solidFill>
              </a:rPr>
              <a:t>Chunking/ Embedding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9C86E15-928D-F51D-1CF0-1A6FFCADA120}"/>
              </a:ext>
            </a:extLst>
          </p:cNvPr>
          <p:cNvSpPr/>
          <p:nvPr/>
        </p:nvSpPr>
        <p:spPr>
          <a:xfrm>
            <a:off x="10896933" y="4402965"/>
            <a:ext cx="1232173" cy="612648"/>
          </a:xfrm>
          <a:prstGeom prst="flowChartProcess">
            <a:avLst/>
          </a:prstGeom>
          <a:solidFill>
            <a:srgbClr val="F7E7F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660066"/>
                </a:solidFill>
              </a:rPr>
              <a:t>Sysprompt</a:t>
            </a:r>
            <a:r>
              <a:rPr lang="en-US" sz="1500" b="1" dirty="0">
                <a:solidFill>
                  <a:srgbClr val="660066"/>
                </a:solidFill>
              </a:rPr>
              <a:t> + Few-shot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505DCC-2BD7-014C-6870-CD94E252376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165646" y="2835989"/>
            <a:ext cx="979" cy="453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0B1061-1C1A-137D-91D7-D5DF48C62EDB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166969" y="3913590"/>
            <a:ext cx="3690" cy="488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D9381B-A2ED-1BCB-331C-3F03B3EA60E0}"/>
              </a:ext>
            </a:extLst>
          </p:cNvPr>
          <p:cNvCxnSpPr>
            <a:cxnSpLocks/>
          </p:cNvCxnSpPr>
          <p:nvPr/>
        </p:nvCxnSpPr>
        <p:spPr>
          <a:xfrm>
            <a:off x="8803399" y="5815754"/>
            <a:ext cx="5503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8A7172-82EB-9983-D121-93069F343BEA}"/>
              </a:ext>
            </a:extLst>
          </p:cNvPr>
          <p:cNvCxnSpPr>
            <a:cxnSpLocks/>
            <a:stCxn id="39" idx="3"/>
            <a:endCxn id="14" idx="1"/>
          </p:cNvCxnSpPr>
          <p:nvPr/>
        </p:nvCxnSpPr>
        <p:spPr>
          <a:xfrm>
            <a:off x="10427981" y="4708476"/>
            <a:ext cx="468952" cy="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16FA63C9-FEA4-A1E0-FF19-1F6B7FBFDF3C}"/>
              </a:ext>
            </a:extLst>
          </p:cNvPr>
          <p:cNvSpPr/>
          <p:nvPr/>
        </p:nvSpPr>
        <p:spPr>
          <a:xfrm>
            <a:off x="9195808" y="3301960"/>
            <a:ext cx="1232173" cy="612648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971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User Query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4B20E2-334F-97A8-776A-F646096B6C78}"/>
              </a:ext>
            </a:extLst>
          </p:cNvPr>
          <p:cNvCxnSpPr>
            <a:cxnSpLocks/>
          </p:cNvCxnSpPr>
          <p:nvPr/>
        </p:nvCxnSpPr>
        <p:spPr>
          <a:xfrm>
            <a:off x="9807164" y="2776139"/>
            <a:ext cx="4110" cy="5231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DE00EE92-4E7E-2612-D084-C7ADCA917023}"/>
              </a:ext>
            </a:extLst>
          </p:cNvPr>
          <p:cNvSpPr/>
          <p:nvPr/>
        </p:nvSpPr>
        <p:spPr>
          <a:xfrm>
            <a:off x="7554572" y="4402152"/>
            <a:ext cx="1232173" cy="612648"/>
          </a:xfrm>
          <a:prstGeom prst="flowChartProcess">
            <a:avLst/>
          </a:prstGeom>
          <a:solidFill>
            <a:srgbClr val="E3FFDD"/>
          </a:solidFill>
          <a:ln>
            <a:solidFill>
              <a:srgbClr val="579E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6600"/>
                </a:solidFill>
              </a:rPr>
              <a:t>Markdown Conversion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090F75-FBFB-FB17-703A-6A9049ED9A93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172567" y="5030723"/>
            <a:ext cx="5675" cy="4781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343F1FA-2A67-AA18-8BA1-F3A8F61120BC}"/>
              </a:ext>
            </a:extLst>
          </p:cNvPr>
          <p:cNvSpPr/>
          <p:nvPr/>
        </p:nvSpPr>
        <p:spPr>
          <a:xfrm>
            <a:off x="10897085" y="3305847"/>
            <a:ext cx="1232173" cy="612648"/>
          </a:xfrm>
          <a:prstGeom prst="flowChartProcess">
            <a:avLst/>
          </a:prstGeom>
          <a:solidFill>
            <a:srgbClr val="BDFFDE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6600"/>
                </a:solidFill>
              </a:rPr>
              <a:t>Keyworded Abstract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645B09-0EFA-7A9C-AA8B-2F5C95DF321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1504680" y="3910815"/>
            <a:ext cx="8340" cy="492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E69EBD-43A5-CB2C-BB71-211327FEADFA}"/>
              </a:ext>
            </a:extLst>
          </p:cNvPr>
          <p:cNvCxnSpPr>
            <a:cxnSpLocks/>
          </p:cNvCxnSpPr>
          <p:nvPr/>
        </p:nvCxnSpPr>
        <p:spPr>
          <a:xfrm flipH="1">
            <a:off x="8829973" y="2356723"/>
            <a:ext cx="4105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C33047-D282-F2B0-0D46-B8CFEFC251B3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9810295" y="5014800"/>
            <a:ext cx="1600" cy="478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ylinder 33">
            <a:extLst>
              <a:ext uri="{FF2B5EF4-FFF2-40B4-BE49-F238E27FC236}">
                <a16:creationId xmlns:a16="http://schemas.microsoft.com/office/drawing/2014/main" id="{B995BEAF-AFBA-1218-1FEC-B34C01F6D107}"/>
              </a:ext>
            </a:extLst>
          </p:cNvPr>
          <p:cNvSpPr/>
          <p:nvPr/>
        </p:nvSpPr>
        <p:spPr>
          <a:xfrm>
            <a:off x="9382064" y="5497716"/>
            <a:ext cx="914400" cy="623837"/>
          </a:xfrm>
          <a:prstGeom prst="can">
            <a:avLst/>
          </a:prstGeom>
          <a:solidFill>
            <a:srgbClr val="CCE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FDEDDC-87DD-B1FB-F847-C536F4E7DB28}"/>
              </a:ext>
            </a:extLst>
          </p:cNvPr>
          <p:cNvSpPr txBox="1"/>
          <p:nvPr/>
        </p:nvSpPr>
        <p:spPr>
          <a:xfrm>
            <a:off x="9319326" y="5676045"/>
            <a:ext cx="118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CC"/>
                </a:solidFill>
              </a:rPr>
              <a:t>Vector DB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AAE2948-5F2B-6629-10A8-CC617ED84DA5}"/>
              </a:ext>
            </a:extLst>
          </p:cNvPr>
          <p:cNvSpPr/>
          <p:nvPr/>
        </p:nvSpPr>
        <p:spPr>
          <a:xfrm>
            <a:off x="9195808" y="4402152"/>
            <a:ext cx="1232173" cy="612648"/>
          </a:xfrm>
          <a:prstGeom prst="roundRect">
            <a:avLst/>
          </a:prstGeom>
          <a:solidFill>
            <a:srgbClr val="F9DFD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DD3939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EDA813-E84B-BCB8-D101-4B6364B12ADB}"/>
              </a:ext>
            </a:extLst>
          </p:cNvPr>
          <p:cNvSpPr txBox="1"/>
          <p:nvPr/>
        </p:nvSpPr>
        <p:spPr>
          <a:xfrm>
            <a:off x="9474238" y="4403378"/>
            <a:ext cx="683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LLM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5CF536-5B16-B602-5CBF-DE1593DAE87B}"/>
              </a:ext>
            </a:extLst>
          </p:cNvPr>
          <p:cNvSpPr txBox="1"/>
          <p:nvPr/>
        </p:nvSpPr>
        <p:spPr>
          <a:xfrm>
            <a:off x="9240203" y="4664388"/>
            <a:ext cx="115836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User Query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C8D420-A3FC-947E-5028-416D4CC72420}"/>
              </a:ext>
            </a:extLst>
          </p:cNvPr>
          <p:cNvCxnSpPr>
            <a:cxnSpLocks/>
            <a:stCxn id="19" idx="2"/>
            <a:endCxn id="42" idx="0"/>
          </p:cNvCxnSpPr>
          <p:nvPr/>
        </p:nvCxnSpPr>
        <p:spPr>
          <a:xfrm>
            <a:off x="9811895" y="3914608"/>
            <a:ext cx="4194" cy="4887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9521927-52C8-FBF9-127D-C93E26A91426}"/>
              </a:ext>
            </a:extLst>
          </p:cNvPr>
          <p:cNvSpPr txBox="1"/>
          <p:nvPr/>
        </p:nvSpPr>
        <p:spPr>
          <a:xfrm>
            <a:off x="9004966" y="5104704"/>
            <a:ext cx="837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Retrieval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9A2D038-54D7-9F21-2038-D100764D1363}"/>
              </a:ext>
            </a:extLst>
          </p:cNvPr>
          <p:cNvSpPr txBox="1"/>
          <p:nvPr/>
        </p:nvSpPr>
        <p:spPr>
          <a:xfrm>
            <a:off x="10851913" y="4019747"/>
            <a:ext cx="714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Output</a:t>
            </a: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6EA1E65E-7358-38EC-7E64-FF2CBA258A27}"/>
              </a:ext>
            </a:extLst>
          </p:cNvPr>
          <p:cNvCxnSpPr>
            <a:cxnSpLocks/>
            <a:stCxn id="23" idx="0"/>
          </p:cNvCxnSpPr>
          <p:nvPr/>
        </p:nvCxnSpPr>
        <p:spPr>
          <a:xfrm rot="16200000" flipV="1">
            <a:off x="10313321" y="2105996"/>
            <a:ext cx="949124" cy="145057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F9DB891-0BE0-0908-4EAF-C3FF20894187}"/>
              </a:ext>
            </a:extLst>
          </p:cNvPr>
          <p:cNvSpPr/>
          <p:nvPr/>
        </p:nvSpPr>
        <p:spPr>
          <a:xfrm>
            <a:off x="530864" y="235672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F02D3D-2EC4-1EBD-D324-AEF183B13AF4}"/>
              </a:ext>
            </a:extLst>
          </p:cNvPr>
          <p:cNvSpPr/>
          <p:nvPr/>
        </p:nvSpPr>
        <p:spPr>
          <a:xfrm>
            <a:off x="532794" y="2995262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A4233E9-2A7E-81D7-9C1F-EF86872A0A2E}"/>
              </a:ext>
            </a:extLst>
          </p:cNvPr>
          <p:cNvSpPr/>
          <p:nvPr/>
        </p:nvSpPr>
        <p:spPr>
          <a:xfrm>
            <a:off x="534722" y="3900020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C8A79F-422E-4158-E9F2-A2CEDD8C403D}"/>
              </a:ext>
            </a:extLst>
          </p:cNvPr>
          <p:cNvSpPr/>
          <p:nvPr/>
        </p:nvSpPr>
        <p:spPr>
          <a:xfrm>
            <a:off x="546294" y="462922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64BDA24-1D94-A849-3329-D9B3CE4A2F65}"/>
              </a:ext>
            </a:extLst>
          </p:cNvPr>
          <p:cNvSpPr/>
          <p:nvPr/>
        </p:nvSpPr>
        <p:spPr>
          <a:xfrm>
            <a:off x="534719" y="5520471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D04E4-DE23-25C9-8F59-8D4D1EBC4E6E}"/>
              </a:ext>
            </a:extLst>
          </p:cNvPr>
          <p:cNvSpPr txBox="1"/>
          <p:nvPr/>
        </p:nvSpPr>
        <p:spPr>
          <a:xfrm>
            <a:off x="575666" y="23854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46728F-0927-5B10-841C-1BAB0E4DB272}"/>
              </a:ext>
            </a:extLst>
          </p:cNvPr>
          <p:cNvSpPr txBox="1"/>
          <p:nvPr/>
        </p:nvSpPr>
        <p:spPr>
          <a:xfrm>
            <a:off x="583102" y="30173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D997FB-0D85-667A-52C8-67D4BC270156}"/>
              </a:ext>
            </a:extLst>
          </p:cNvPr>
          <p:cNvSpPr txBox="1"/>
          <p:nvPr/>
        </p:nvSpPr>
        <p:spPr>
          <a:xfrm>
            <a:off x="590539" y="39168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56F3AE-8581-9EB1-50AB-E4BFFCC4CA82}"/>
              </a:ext>
            </a:extLst>
          </p:cNvPr>
          <p:cNvSpPr txBox="1"/>
          <p:nvPr/>
        </p:nvSpPr>
        <p:spPr>
          <a:xfrm>
            <a:off x="597976" y="4649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8629F3-5EA5-50E3-192E-BD1546BE3B70}"/>
              </a:ext>
            </a:extLst>
          </p:cNvPr>
          <p:cNvSpPr txBox="1"/>
          <p:nvPr/>
        </p:nvSpPr>
        <p:spPr>
          <a:xfrm>
            <a:off x="586825" y="55523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E07399-1D1A-9326-1464-F1AE8D36C891}"/>
              </a:ext>
            </a:extLst>
          </p:cNvPr>
          <p:cNvSpPr/>
          <p:nvPr/>
        </p:nvSpPr>
        <p:spPr>
          <a:xfrm>
            <a:off x="7128657" y="3858420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433A7C-1479-C6B9-D983-CC6B2B3F495F}"/>
              </a:ext>
            </a:extLst>
          </p:cNvPr>
          <p:cNvSpPr txBox="1"/>
          <p:nvPr/>
        </p:nvSpPr>
        <p:spPr>
          <a:xfrm>
            <a:off x="7173459" y="38871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4C79936-BFF0-0C2B-0C20-FAC506739EEC}"/>
              </a:ext>
            </a:extLst>
          </p:cNvPr>
          <p:cNvSpPr/>
          <p:nvPr/>
        </p:nvSpPr>
        <p:spPr>
          <a:xfrm>
            <a:off x="7085983" y="5600923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65873A-F356-95C1-0F88-3C4E5C2FB340}"/>
              </a:ext>
            </a:extLst>
          </p:cNvPr>
          <p:cNvSpPr txBox="1"/>
          <p:nvPr/>
        </p:nvSpPr>
        <p:spPr>
          <a:xfrm>
            <a:off x="7136291" y="56229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5BD8FE9-0300-35E8-386C-57BBE3BB2599}"/>
              </a:ext>
            </a:extLst>
          </p:cNvPr>
          <p:cNvSpPr/>
          <p:nvPr/>
        </p:nvSpPr>
        <p:spPr>
          <a:xfrm>
            <a:off x="10276608" y="3970354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8B133C-8A97-0022-DEEE-8492E7274EC8}"/>
              </a:ext>
            </a:extLst>
          </p:cNvPr>
          <p:cNvSpPr txBox="1"/>
          <p:nvPr/>
        </p:nvSpPr>
        <p:spPr>
          <a:xfrm>
            <a:off x="10332425" y="39871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5391FA3-DEF1-C3E4-E17A-04447AF558B7}"/>
              </a:ext>
            </a:extLst>
          </p:cNvPr>
          <p:cNvSpPr/>
          <p:nvPr/>
        </p:nvSpPr>
        <p:spPr>
          <a:xfrm>
            <a:off x="11281967" y="5092784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5201F6-92C4-7E25-4947-F65D766DDBD3}"/>
              </a:ext>
            </a:extLst>
          </p:cNvPr>
          <p:cNvSpPr txBox="1"/>
          <p:nvPr/>
        </p:nvSpPr>
        <p:spPr>
          <a:xfrm>
            <a:off x="11333649" y="51126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12BCD3A-4115-DC47-E230-733C4017FE02}"/>
              </a:ext>
            </a:extLst>
          </p:cNvPr>
          <p:cNvSpPr/>
          <p:nvPr/>
        </p:nvSpPr>
        <p:spPr>
          <a:xfrm>
            <a:off x="11026887" y="2777271"/>
            <a:ext cx="395111" cy="419416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D335D0-A530-97CF-AFB2-9A27E1B4DBF0}"/>
              </a:ext>
            </a:extLst>
          </p:cNvPr>
          <p:cNvSpPr txBox="1"/>
          <p:nvPr/>
        </p:nvSpPr>
        <p:spPr>
          <a:xfrm>
            <a:off x="11078993" y="28091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408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EAD2C-DE93-4F96-F920-61A75FA51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273D-087D-F37B-8426-0B4E22F7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Tuning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BB075C-DD04-2F28-26E6-2231140F75CF}"/>
              </a:ext>
            </a:extLst>
          </p:cNvPr>
          <p:cNvSpPr txBox="1">
            <a:spLocks/>
          </p:cNvSpPr>
          <p:nvPr/>
        </p:nvSpPr>
        <p:spPr>
          <a:xfrm>
            <a:off x="681491" y="1892594"/>
            <a:ext cx="6753935" cy="46330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b="1" dirty="0"/>
              <a:t>Platform</a:t>
            </a:r>
          </a:p>
          <a:p>
            <a:r>
              <a:rPr lang="en-US" sz="2000" dirty="0"/>
              <a:t>Ubuntu workstation, 376 GB RAM, 4 TB SSD (RAID)</a:t>
            </a:r>
          </a:p>
          <a:p>
            <a:r>
              <a:rPr lang="en-US" sz="2000" dirty="0"/>
              <a:t>Dual Intel Xeon 3.0 GHz CPU</a:t>
            </a:r>
          </a:p>
          <a:p>
            <a:r>
              <a:rPr lang="en-US" sz="2000" dirty="0"/>
              <a:t>Dual Nvidia A6000 GPUs (96 GB VRAM)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Training Dataset</a:t>
            </a:r>
          </a:p>
          <a:p>
            <a:r>
              <a:rPr lang="en-US" sz="2400" dirty="0"/>
              <a:t>682 high-quality NSR/PRC entries </a:t>
            </a:r>
          </a:p>
          <a:p>
            <a:r>
              <a:rPr lang="en-US" sz="2400" dirty="0"/>
              <a:t>Publication Years:  2000 - 2025</a:t>
            </a: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LLM: </a:t>
            </a:r>
            <a:r>
              <a:rPr lang="en-US" sz="2400" dirty="0"/>
              <a:t>Qwen3:30B (7/2005) 4-bit Quantized</a:t>
            </a:r>
          </a:p>
          <a:p>
            <a:r>
              <a:rPr lang="en-US" sz="2400" dirty="0"/>
              <a:t>Trained 1-2% of LLM’s parameters</a:t>
            </a:r>
          </a:p>
          <a:p>
            <a:pPr marL="0" indent="0">
              <a:buNone/>
            </a:pPr>
            <a:r>
              <a:rPr lang="en-US" sz="2400" b="1" dirty="0"/>
              <a:t>Accuracy: </a:t>
            </a:r>
            <a:r>
              <a:rPr lang="en-US" sz="2400" dirty="0"/>
              <a:t>58.5% </a:t>
            </a:r>
          </a:p>
          <a:p>
            <a:pPr marL="0" indent="0">
              <a:buNone/>
            </a:pPr>
            <a:r>
              <a:rPr lang="en-US" sz="2400" b="1" dirty="0"/>
              <a:t>Decision: </a:t>
            </a:r>
            <a:r>
              <a:rPr lang="en-US" sz="2400" dirty="0"/>
              <a:t>Do not use fine-tuned LLM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C4AA7-9CD1-ECFC-2C06-6BA0364F6AED}"/>
              </a:ext>
            </a:extLst>
          </p:cNvPr>
          <p:cNvSpPr txBox="1"/>
          <p:nvPr/>
        </p:nvSpPr>
        <p:spPr>
          <a:xfrm>
            <a:off x="8267393" y="6483909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6/11/25 by R. Arcilla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24D9E-90E0-BFD6-5B73-50AB1363B430}"/>
              </a:ext>
            </a:extLst>
          </p:cNvPr>
          <p:cNvSpPr txBox="1"/>
          <p:nvPr/>
        </p:nvSpPr>
        <p:spPr>
          <a:xfrm>
            <a:off x="6382687" y="3024848"/>
            <a:ext cx="2838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GPT Image on 6/10/25 by R. Arcilla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EAA9ABE-A7F2-2CEB-2649-3C19621C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793" y="438709"/>
            <a:ext cx="4982540" cy="60452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5968375-7C47-6550-BC15-06C73D5FDE8D}"/>
              </a:ext>
            </a:extLst>
          </p:cNvPr>
          <p:cNvSpPr txBox="1"/>
          <p:nvPr/>
        </p:nvSpPr>
        <p:spPr>
          <a:xfrm>
            <a:off x="9222019" y="5547122"/>
            <a:ext cx="224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Frozen Parameters</a:t>
            </a:r>
          </a:p>
          <a:p>
            <a:pPr algn="ctr"/>
            <a:r>
              <a:rPr lang="en-US" dirty="0"/>
              <a:t>(30 B)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7FED34-575A-2DA0-E83E-1CCAFDE0D977}"/>
              </a:ext>
            </a:extLst>
          </p:cNvPr>
          <p:cNvSpPr txBox="1"/>
          <p:nvPr/>
        </p:nvSpPr>
        <p:spPr>
          <a:xfrm>
            <a:off x="9893407" y="3586516"/>
            <a:ext cx="177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Trainable Parameters</a:t>
            </a:r>
          </a:p>
          <a:p>
            <a:r>
              <a:rPr lang="en-US" dirty="0"/>
              <a:t>(300M – 600M)</a:t>
            </a:r>
          </a:p>
        </p:txBody>
      </p:sp>
    </p:spTree>
    <p:extLst>
      <p:ext uri="{BB962C8B-B14F-4D97-AF65-F5344CB8AC3E}">
        <p14:creationId xmlns:p14="http://schemas.microsoft.com/office/powerpoint/2010/main" val="384235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B8BCF-E730-FD11-A827-150E337D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DDF1-EB77-9974-77B7-E393136B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6" y="18072"/>
            <a:ext cx="11049000" cy="1325563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32FF9D-A099-ED23-3A95-EEF6F4333BEA}"/>
              </a:ext>
            </a:extLst>
          </p:cNvPr>
          <p:cNvSpPr txBox="1"/>
          <p:nvPr/>
        </p:nvSpPr>
        <p:spPr>
          <a:xfrm>
            <a:off x="9900423" y="6611032"/>
            <a:ext cx="229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Generated by Recraft on 6/11/25 by R. Arcilla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E0829-1B22-2C0A-F684-91A17703669A}"/>
              </a:ext>
            </a:extLst>
          </p:cNvPr>
          <p:cNvSpPr txBox="1"/>
          <p:nvPr/>
        </p:nvSpPr>
        <p:spPr>
          <a:xfrm>
            <a:off x="4810754" y="4840760"/>
            <a:ext cx="6953039" cy="1200329"/>
          </a:xfrm>
          <a:prstGeom prst="rect">
            <a:avLst/>
          </a:prstGeom>
          <a:solidFill>
            <a:srgbClr val="FDE8D2"/>
          </a:solidFill>
          <a:ln w="25400">
            <a:solidFill>
              <a:srgbClr val="944D06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44D06"/>
                </a:solidFill>
              </a:rPr>
              <a:t>COMPILATION ⁹⁰ ⁹¹ ⁹² ⁹³ ⁹⁴ ⁹⁵ ⁹⁶Zr(</a:t>
            </a:r>
            <a:r>
              <a:rPr lang="en-US" b="1" dirty="0" err="1">
                <a:solidFill>
                  <a:srgbClr val="944D06"/>
                </a:solidFill>
              </a:rPr>
              <a:t>n,x</a:t>
            </a:r>
            <a:r>
              <a:rPr lang="en-US" b="1" dirty="0">
                <a:solidFill>
                  <a:srgbClr val="944D06"/>
                </a:solidFill>
              </a:rPr>
              <a:t>), E=0-20 MeV; calculated, evaluated </a:t>
            </a:r>
            <a:r>
              <a:rPr lang="el-GR" b="1" dirty="0">
                <a:solidFill>
                  <a:srgbClr val="944D06"/>
                </a:solidFill>
              </a:rPr>
              <a:t>σ, σ(θ) </a:t>
            </a:r>
            <a:r>
              <a:rPr lang="en-US" b="1" dirty="0">
                <a:solidFill>
                  <a:srgbClr val="944D06"/>
                </a:solidFill>
              </a:rPr>
              <a:t>including resonance region using EMPIRE-3.1 code. Compared with available experimental data and evaluated databases (ENDF/B-VII.1, JENDL-4. 0).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172F31-5A0C-7377-C5DA-4482C39D09F8}"/>
              </a:ext>
            </a:extLst>
          </p:cNvPr>
          <p:cNvGrpSpPr/>
          <p:nvPr/>
        </p:nvGrpSpPr>
        <p:grpSpPr>
          <a:xfrm>
            <a:off x="578066" y="1596787"/>
            <a:ext cx="3748278" cy="5056156"/>
            <a:chOff x="1422595" y="826407"/>
            <a:chExt cx="4265727" cy="5636321"/>
          </a:xfrm>
        </p:grpSpPr>
        <p:pic>
          <p:nvPicPr>
            <p:cNvPr id="13" name="Picture 12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875F6E88-9DD3-76F2-6010-2896292CA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9"/>
            <a:stretch>
              <a:fillRect/>
            </a:stretch>
          </p:blipFill>
          <p:spPr>
            <a:xfrm>
              <a:off x="1428691" y="3657571"/>
              <a:ext cx="4253914" cy="2805157"/>
            </a:xfrm>
            <a:prstGeom prst="rect">
              <a:avLst/>
            </a:prstGeom>
          </p:spPr>
        </p:pic>
        <p:pic>
          <p:nvPicPr>
            <p:cNvPr id="14" name="Picture 13" descr="Graphical user interface, website&#10;&#10;AI-generated content may be incorrect.">
              <a:extLst>
                <a:ext uri="{FF2B5EF4-FFF2-40B4-BE49-F238E27FC236}">
                  <a16:creationId xmlns:a16="http://schemas.microsoft.com/office/drawing/2014/main" id="{1443D207-3F77-1CAA-0721-D6ADD5C4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95" y="826407"/>
              <a:ext cx="4265727" cy="3188301"/>
            </a:xfrm>
            <a:prstGeom prst="rect">
              <a:avLst/>
            </a:prstGeom>
          </p:spPr>
        </p:pic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022133FA-A89F-B707-B01E-5C8234FDDE42}"/>
                </a:ext>
              </a:extLst>
            </p:cNvPr>
            <p:cNvSpPr/>
            <p:nvPr/>
          </p:nvSpPr>
          <p:spPr>
            <a:xfrm>
              <a:off x="3038475" y="5950743"/>
              <a:ext cx="2414588" cy="371475"/>
            </a:xfrm>
            <a:prstGeom prst="flowChartProcess">
              <a:avLst/>
            </a:prstGeom>
            <a:solidFill>
              <a:srgbClr val="E97132">
                <a:alpha val="0"/>
              </a:srgbClr>
            </a:solidFill>
            <a:ln w="9525" cap="flat" cmpd="sng" algn="ctr">
              <a:solidFill>
                <a:srgbClr val="FF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Arrow: Bent 16">
            <a:extLst>
              <a:ext uri="{FF2B5EF4-FFF2-40B4-BE49-F238E27FC236}">
                <a16:creationId xmlns:a16="http://schemas.microsoft.com/office/drawing/2014/main" id="{700B491A-FB7A-FD29-5A76-9FB31F81B279}"/>
              </a:ext>
            </a:extLst>
          </p:cNvPr>
          <p:cNvSpPr/>
          <p:nvPr/>
        </p:nvSpPr>
        <p:spPr>
          <a:xfrm rot="10800000">
            <a:off x="4169373" y="6102538"/>
            <a:ext cx="1926627" cy="333237"/>
          </a:xfrm>
          <a:prstGeom prst="bentArrow">
            <a:avLst/>
          </a:prstGeom>
          <a:solidFill>
            <a:schemeClr val="accent4"/>
          </a:solidFill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AD4661-9EB1-B036-35F1-3D26AB328514}"/>
              </a:ext>
            </a:extLst>
          </p:cNvPr>
          <p:cNvSpPr txBox="1"/>
          <p:nvPr/>
        </p:nvSpPr>
        <p:spPr>
          <a:xfrm>
            <a:off x="4868193" y="1997192"/>
            <a:ext cx="6953039" cy="1323439"/>
          </a:xfrm>
          <a:prstGeom prst="rect">
            <a:avLst/>
          </a:prstGeom>
          <a:solidFill>
            <a:srgbClr val="BDFFDE"/>
          </a:solidFill>
          <a:ln w="254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6600"/>
                </a:solidFill>
              </a:rPr>
              <a:t>COMPILATION </a:t>
            </a:r>
            <a:r>
              <a:rPr lang="en-US" sz="2000" b="1" baseline="30000" dirty="0">
                <a:solidFill>
                  <a:srgbClr val="006600"/>
                </a:solidFill>
              </a:rPr>
              <a:t>90, 91, 92, 93, 94, 95, 96</a:t>
            </a:r>
            <a:r>
              <a:rPr lang="en-US" sz="2000" b="1" dirty="0">
                <a:solidFill>
                  <a:srgbClr val="006600"/>
                </a:solidFill>
              </a:rPr>
              <a:t>Zr(n, x), E=0=20 MeV; calculated, evaluated </a:t>
            </a:r>
            <a:r>
              <a:rPr lang="el-GR" sz="2000" b="1" dirty="0">
                <a:solidFill>
                  <a:srgbClr val="006600"/>
                </a:solidFill>
              </a:rPr>
              <a:t>σ, σ(θ) </a:t>
            </a:r>
            <a:r>
              <a:rPr lang="en-US" sz="2000" b="1" dirty="0">
                <a:solidFill>
                  <a:srgbClr val="006600"/>
                </a:solidFill>
              </a:rPr>
              <a:t>including resonance region using EMPIRE-3.1 code. Compared with available data and evaluated databases.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6FD998-2CD6-E6FD-6706-729B35FD37E7}"/>
              </a:ext>
            </a:extLst>
          </p:cNvPr>
          <p:cNvSpPr txBox="1"/>
          <p:nvPr/>
        </p:nvSpPr>
        <p:spPr>
          <a:xfrm>
            <a:off x="6933063" y="4429810"/>
            <a:ext cx="327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chatNSR</a:t>
            </a:r>
            <a:r>
              <a:rPr lang="en-US" sz="2400" dirty="0"/>
              <a:t>-Generated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F2B19A-E7B5-2967-2EB3-7A13496512CA}"/>
              </a:ext>
            </a:extLst>
          </p:cNvPr>
          <p:cNvSpPr txBox="1"/>
          <p:nvPr/>
        </p:nvSpPr>
        <p:spPr>
          <a:xfrm>
            <a:off x="7030871" y="1542454"/>
            <a:ext cx="327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Human-Written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E79ECF-B210-FE72-C96A-380E569214D0}"/>
              </a:ext>
            </a:extLst>
          </p:cNvPr>
          <p:cNvSpPr txBox="1"/>
          <p:nvPr/>
        </p:nvSpPr>
        <p:spPr>
          <a:xfrm>
            <a:off x="639446" y="200587"/>
            <a:ext cx="111590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EXAMPLE: Keywording D.A. Brown’s article “Zirconium Evaluations for ENDF/ B-VII.2 for the Fast Region”</a:t>
            </a:r>
          </a:p>
        </p:txBody>
      </p:sp>
    </p:spTree>
    <p:extLst>
      <p:ext uri="{BB962C8B-B14F-4D97-AF65-F5344CB8AC3E}">
        <p14:creationId xmlns:p14="http://schemas.microsoft.com/office/powerpoint/2010/main" val="326439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FBE8-D534-1A6B-3C2A-43FA49BC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chatNSR</a:t>
            </a:r>
            <a:r>
              <a:rPr lang="en-US" dirty="0"/>
              <a:t>-Generated Abstract Samples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B257E9-544A-56ED-27AC-4514596FE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A693A-834E-DAA1-3986-0DF41F1D1133}"/>
              </a:ext>
            </a:extLst>
          </p:cNvPr>
          <p:cNvSpPr txBox="1"/>
          <p:nvPr/>
        </p:nvSpPr>
        <p:spPr>
          <a:xfrm>
            <a:off x="716690" y="1668159"/>
            <a:ext cx="10700951" cy="24314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PHYSICAL REVIEW C 110, L032801 (2024)</a:t>
            </a:r>
          </a:p>
          <a:p>
            <a:r>
              <a:rPr lang="en-US" sz="1400" b="1" dirty="0"/>
              <a:t>Novel approach to infer the 2 H (p, </a:t>
            </a:r>
            <a:r>
              <a:rPr lang="el-GR" sz="1400" b="1" dirty="0"/>
              <a:t>γ ) 3 </a:t>
            </a:r>
            <a:r>
              <a:rPr lang="en-US" sz="1400" b="1" dirty="0"/>
              <a:t>He angular distribution: Experimental results and comparison with theoretical calculations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b="1" dirty="0"/>
              <a:t>Keyworded Abstract:</a:t>
            </a:r>
            <a:endParaRPr lang="en-US" sz="1400" dirty="0"/>
          </a:p>
          <a:p>
            <a:r>
              <a:rPr lang="en-US" sz="1400" dirty="0"/>
              <a:t>NUCLEAR REACTIONS ²H(p,</a:t>
            </a:r>
            <a:r>
              <a:rPr lang="el-GR" sz="1400" dirty="0"/>
              <a:t>γ)³</a:t>
            </a:r>
            <a:r>
              <a:rPr lang="en-US" sz="1400" dirty="0"/>
              <a:t>He, E=30-280 keV; measured </a:t>
            </a:r>
            <a:r>
              <a:rPr lang="el-GR" sz="1400" dirty="0"/>
              <a:t>γ-</a:t>
            </a:r>
            <a:r>
              <a:rPr lang="en-US" sz="1400" dirty="0"/>
              <a:t>ray spectra, peak shape; deduced angular distribution via peak shape analysis, Legendre coefficients A₀, a₁, a₂, a₃; compared with ab initio calculations using PHH method with AV18/UIX potentials; deduced that theoretical A₀ values disagree by ~10% with experiment, while a₂ shows excellent agreement, indicating reliable prediction of E1 transition dominance. Comparison with </a:t>
            </a:r>
            <a:r>
              <a:rPr lang="en-US" sz="1400" dirty="0" err="1"/>
              <a:t>Tisma</a:t>
            </a:r>
            <a:r>
              <a:rPr lang="en-US" sz="1400" dirty="0"/>
              <a:t> et al. [9] data. LUNA-400 accelerator, Gran Sasso National Laboratories, </a:t>
            </a:r>
            <a:r>
              <a:rPr lang="en-US" sz="1400" dirty="0" err="1"/>
              <a:t>Assergi</a:t>
            </a:r>
            <a:r>
              <a:rPr lang="en-US" sz="1400" dirty="0"/>
              <a:t> (AQ), Italy.</a:t>
            </a:r>
          </a:p>
          <a:p>
            <a:r>
              <a:rPr lang="en-US" sz="1200" dirty="0"/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F6094-5E45-AC0B-CC56-EC5F5E5CD015}"/>
              </a:ext>
            </a:extLst>
          </p:cNvPr>
          <p:cNvSpPr txBox="1"/>
          <p:nvPr/>
        </p:nvSpPr>
        <p:spPr>
          <a:xfrm>
            <a:off x="696092" y="4588479"/>
            <a:ext cx="10700951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PHYSICAL REVIEW C 110, L031302 (2024)</a:t>
            </a:r>
          </a:p>
          <a:p>
            <a:r>
              <a:rPr lang="en-US" sz="1400" b="1" dirty="0"/>
              <a:t>Evolution of shell gaps in the neutron-poor calcium region from invariant-mass spectroscopy of 37,38 Sc, 35 Ca, and 34 K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b="1" dirty="0"/>
              <a:t>Keyworded Abstract:</a:t>
            </a:r>
            <a:endParaRPr lang="en-US" sz="1400" dirty="0"/>
          </a:p>
          <a:p>
            <a:r>
              <a:rPr lang="en-US" sz="1400" dirty="0"/>
              <a:t>NUCLEAR STRUCTURE ³⁴K,³⁵Ca,³⁷Sc,³⁸Sc; measured ground-state masses and low-lying excitation energies using invariant-mass spectroscopy of proton decays from ⁹Be(³⁷Ca, X) reactions at NSCL, Michigan State University; deduced trends in neutron and proton separation energies, showing weakening of the Z = 20 shell gap for N ≤ 18 and evidence for a N = 16 subshell closure after removal of Wigner energy; compared with USDC shell-model calculations. Facility: National Superconducting Cyclotron Laboratory, Michigan State University, East Lansing, Michigan, USA. Comparison with AME2020.</a:t>
            </a:r>
          </a:p>
        </p:txBody>
      </p:sp>
    </p:spTree>
    <p:extLst>
      <p:ext uri="{BB962C8B-B14F-4D97-AF65-F5344CB8AC3E}">
        <p14:creationId xmlns:p14="http://schemas.microsoft.com/office/powerpoint/2010/main" val="171309404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7434</TotalTime>
  <Words>1663</Words>
  <Application>Microsoft Macintosh PowerPoint</Application>
  <PresentationFormat>Widescreen</PresentationFormat>
  <Paragraphs>278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Courier New</vt:lpstr>
      <vt:lpstr>BNL</vt:lpstr>
      <vt:lpstr>chatNSR: An AI-Enhanced Nuclear Science References Knowledge Base</vt:lpstr>
      <vt:lpstr>Motivation</vt:lpstr>
      <vt:lpstr>The chatNSR Project</vt:lpstr>
      <vt:lpstr>The chatNSR Project</vt:lpstr>
      <vt:lpstr>Cache-Augmented Generation (CAG)</vt:lpstr>
      <vt:lpstr>Retrieval-Augmented Generation (RAG)</vt:lpstr>
      <vt:lpstr>Fine Tuning</vt:lpstr>
      <vt:lpstr> </vt:lpstr>
      <vt:lpstr>chatNSR-Generated Abstract Samples</vt:lpstr>
      <vt:lpstr>Current Status</vt:lpstr>
      <vt:lpstr>Summary and Conclusion</vt:lpstr>
      <vt:lpstr>Future Direction</vt:lpstr>
      <vt:lpstr>PowerPoint Presentation</vt:lpstr>
      <vt:lpstr>PowerPoint Presentation</vt:lpstr>
      <vt:lpstr>Advantages of the Two-Path Automation Approach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Arcilla Jr, Ramon E</cp:lastModifiedBy>
  <cp:revision>176</cp:revision>
  <dcterms:created xsi:type="dcterms:W3CDTF">2025-03-13T20:01:11Z</dcterms:created>
  <dcterms:modified xsi:type="dcterms:W3CDTF">2025-10-30T17:59:48Z</dcterms:modified>
  <cp:category/>
</cp:coreProperties>
</file>