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91" r:id="rId3"/>
    <p:sldId id="414" r:id="rId4"/>
    <p:sldId id="366" r:id="rId5"/>
    <p:sldId id="400" r:id="rId6"/>
    <p:sldId id="371" r:id="rId7"/>
    <p:sldId id="411" r:id="rId8"/>
    <p:sldId id="415" r:id="rId9"/>
    <p:sldId id="416" r:id="rId10"/>
    <p:sldId id="403" r:id="rId11"/>
    <p:sldId id="413" r:id="rId12"/>
    <p:sldId id="419" r:id="rId13"/>
    <p:sldId id="418" r:id="rId14"/>
    <p:sldId id="420" r:id="rId15"/>
    <p:sldId id="393" r:id="rId16"/>
    <p:sldId id="398" r:id="rId17"/>
    <p:sldId id="399" r:id="rId18"/>
    <p:sldId id="3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1E5583-A078-1F4C-B448-863C2B0F7254}">
          <p14:sldIdLst>
            <p14:sldId id="256"/>
            <p14:sldId id="291"/>
            <p14:sldId id="414"/>
            <p14:sldId id="366"/>
            <p14:sldId id="400"/>
            <p14:sldId id="371"/>
            <p14:sldId id="411"/>
            <p14:sldId id="415"/>
            <p14:sldId id="416"/>
            <p14:sldId id="403"/>
            <p14:sldId id="413"/>
            <p14:sldId id="419"/>
            <p14:sldId id="418"/>
            <p14:sldId id="420"/>
            <p14:sldId id="393"/>
            <p14:sldId id="398"/>
            <p14:sldId id="399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6338"/>
  </p:normalViewPr>
  <p:slideViewPr>
    <p:cSldViewPr snapToGrid="0" snapToObjects="1">
      <p:cViewPr varScale="1">
        <p:scale>
          <a:sx n="109" d="100"/>
          <a:sy n="109" d="100"/>
        </p:scale>
        <p:origin x="216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orispritychenko\Desktop\X4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orispritychenko\Desktop\NDUQWM\Erro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Completeness of EXFOR</a:t>
            </a:r>
            <a:r>
              <a:rPr lang="en-US" baseline="0"/>
              <a:t> Coverage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Compiled Data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Sheet1!$A$3:$A$9</c:f>
              <c:strCache>
                <c:ptCount val="7"/>
                <c:pt idx="0">
                  <c:v>n</c:v>
                </c:pt>
                <c:pt idx="1">
                  <c:v>p</c:v>
                </c:pt>
                <c:pt idx="2">
                  <c:v>2H</c:v>
                </c:pt>
                <c:pt idx="3">
                  <c:v>3H</c:v>
                </c:pt>
                <c:pt idx="4">
                  <c:v>3He</c:v>
                </c:pt>
                <c:pt idx="5">
                  <c:v>4He</c:v>
                </c:pt>
                <c:pt idx="6">
                  <c:v>Gamma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11008</c:v>
                </c:pt>
                <c:pt idx="1">
                  <c:v>4649</c:v>
                </c:pt>
                <c:pt idx="2">
                  <c:v>2093</c:v>
                </c:pt>
                <c:pt idx="3">
                  <c:v>223</c:v>
                </c:pt>
                <c:pt idx="4">
                  <c:v>750</c:v>
                </c:pt>
                <c:pt idx="5">
                  <c:v>1898</c:v>
                </c:pt>
                <c:pt idx="6">
                  <c:v>1493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F2-744B-B0E5-1E55DD5EB311}"/>
            </c:ext>
          </c:extLst>
        </c:ser>
        <c:ser>
          <c:idx val="1"/>
          <c:order val="1"/>
          <c:tx>
            <c:v>Missing Data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Sheet1!$A$3:$A$9</c:f>
              <c:strCache>
                <c:ptCount val="7"/>
                <c:pt idx="0">
                  <c:v>n</c:v>
                </c:pt>
                <c:pt idx="1">
                  <c:v>p</c:v>
                </c:pt>
                <c:pt idx="2">
                  <c:v>2H</c:v>
                </c:pt>
                <c:pt idx="3">
                  <c:v>3H</c:v>
                </c:pt>
                <c:pt idx="4">
                  <c:v>3He</c:v>
                </c:pt>
                <c:pt idx="5">
                  <c:v>4He</c:v>
                </c:pt>
                <c:pt idx="6">
                  <c:v>Gamma</c:v>
                </c:pt>
              </c:strCache>
            </c:strRef>
          </c:cat>
          <c:val>
            <c:numRef>
              <c:f>Sheet1!$C$3:$C$9</c:f>
              <c:numCache>
                <c:formatCode>General</c:formatCode>
                <c:ptCount val="7"/>
                <c:pt idx="0">
                  <c:v>1199</c:v>
                </c:pt>
                <c:pt idx="1">
                  <c:v>5994</c:v>
                </c:pt>
                <c:pt idx="2">
                  <c:v>2828</c:v>
                </c:pt>
                <c:pt idx="3">
                  <c:v>522</c:v>
                </c:pt>
                <c:pt idx="4">
                  <c:v>2167</c:v>
                </c:pt>
                <c:pt idx="5">
                  <c:v>3042</c:v>
                </c:pt>
                <c:pt idx="6">
                  <c:v>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F2-744B-B0E5-1E55DD5EB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187247"/>
        <c:axId val="91188879"/>
        <c:axId val="0"/>
      </c:bar3DChart>
      <c:catAx>
        <c:axId val="9118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88879"/>
        <c:crosses val="autoZero"/>
        <c:auto val="1"/>
        <c:lblAlgn val="ctr"/>
        <c:lblOffset val="100"/>
        <c:noMultiLvlLbl val="0"/>
      </c:catAx>
      <c:valAx>
        <c:axId val="9118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87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Uncertainties</a:t>
            </a:r>
            <a:r>
              <a:rPr lang="en-US" baseline="0" dirty="0"/>
              <a:t> in EXFOR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pattFill prst="pct5">
              <a:fgClr>
                <a:schemeClr val="accent2"/>
              </a:fgClr>
              <a:bgClr>
                <a:schemeClr val="bg1"/>
              </a:bgClr>
            </a:pattFill>
          </c:spPr>
          <c:dPt>
            <c:idx val="0"/>
            <c:bubble3D val="0"/>
            <c:explosion val="28"/>
            <c:spPr>
              <a:pattFill prst="pct90">
                <a:fgClr>
                  <a:srgbClr val="FF000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B8A-414F-84ED-3B4D9642719A}"/>
              </c:ext>
            </c:extLst>
          </c:dPt>
          <c:dPt>
            <c:idx val="1"/>
            <c:bubble3D val="0"/>
            <c:spPr>
              <a:pattFill prst="pct90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B8A-414F-84ED-3B4D9642719A}"/>
              </c:ext>
            </c:extLst>
          </c:dPt>
          <c:dPt>
            <c:idx val="2"/>
            <c:bubble3D val="0"/>
            <c:spPr>
              <a:pattFill prst="pct90">
                <a:fgClr>
                  <a:srgbClr val="00B05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B8A-414F-84ED-3B4D9642719A}"/>
              </c:ext>
            </c:extLst>
          </c:dPt>
          <c:dPt>
            <c:idx val="3"/>
            <c:bubble3D val="0"/>
            <c:spPr>
              <a:pattFill prst="pct90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B8A-414F-84ED-3B4D9642719A}"/>
              </c:ext>
            </c:extLst>
          </c:dPt>
          <c:dPt>
            <c:idx val="4"/>
            <c:bubble3D val="0"/>
            <c:spPr>
              <a:pattFill prst="pct40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B8A-414F-84ED-3B4D9642719A}"/>
              </c:ext>
            </c:extLst>
          </c:dPt>
          <c:cat>
            <c:strRef>
              <c:f>Errors!$A$2:$A$6</c:f>
              <c:strCache>
                <c:ptCount val="5"/>
                <c:pt idx="0">
                  <c:v>DATA-ERR</c:v>
                </c:pt>
                <c:pt idx="1">
                  <c:v>ERR-T</c:v>
                </c:pt>
                <c:pt idx="2">
                  <c:v>ERR-S</c:v>
                </c:pt>
                <c:pt idx="3">
                  <c:v>ERR-SYS</c:v>
                </c:pt>
                <c:pt idx="4">
                  <c:v>No ERRORS</c:v>
                </c:pt>
              </c:strCache>
            </c:strRef>
          </c:cat>
          <c:val>
            <c:numRef>
              <c:f>Errors!$B$2:$B$6</c:f>
              <c:numCache>
                <c:formatCode>General</c:formatCode>
                <c:ptCount val="5"/>
                <c:pt idx="0">
                  <c:v>79447</c:v>
                </c:pt>
                <c:pt idx="1">
                  <c:v>32905</c:v>
                </c:pt>
                <c:pt idx="2">
                  <c:v>23328</c:v>
                </c:pt>
                <c:pt idx="3">
                  <c:v>3409</c:v>
                </c:pt>
                <c:pt idx="4">
                  <c:v>26214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8A-414F-84ED-3B4D96427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565650" cy="194746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Nuclear Science References (NSR)/ Experimental Nuclear Reaction Data (EXFOR)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489266"/>
            <a:ext cx="10565650" cy="1947460"/>
          </a:xfrm>
        </p:spPr>
        <p:txBody>
          <a:bodyPr/>
          <a:lstStyle/>
          <a:p>
            <a:r>
              <a:rPr lang="en-US" dirty="0"/>
              <a:t>B. Pritychenko</a:t>
            </a:r>
            <a:r>
              <a:rPr lang="en-US" baseline="30000" dirty="0"/>
              <a:t>1 </a:t>
            </a:r>
            <a:r>
              <a:rPr lang="en-US" dirty="0"/>
              <a:t> </a:t>
            </a:r>
          </a:p>
          <a:p>
            <a:r>
              <a:rPr lang="en-US" sz="1600" i="1" dirty="0"/>
              <a:t>1 National Nuclear Data Center, Brookhaven National Laboratory, Upton, NY 11973-5000, USA</a:t>
            </a:r>
          </a:p>
          <a:p>
            <a:br>
              <a:rPr lang="en-US" sz="1600" i="1" dirty="0"/>
            </a:br>
            <a:endParaRPr lang="en-US" sz="1600" i="1" dirty="0"/>
          </a:p>
          <a:p>
            <a:r>
              <a:rPr lang="en-US" sz="1600" i="1" dirty="0"/>
              <a:t>USNDP Meeting, October 28-31,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8140-9495-2202-507C-99E0F126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NSR Keyworded Abstracts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32F1D-03AA-3552-5D60-D5E17148C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1049000" cy="449097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Keywords reflect new (produced by authors) information in the article (Introduced by </a:t>
            </a:r>
            <a:r>
              <a:rPr lang="en-US" sz="2200" dirty="0" err="1"/>
              <a:t>K.Way</a:t>
            </a:r>
            <a:r>
              <a:rPr lang="en-US" sz="2200" dirty="0"/>
              <a:t> in support of the ENSDF project 30-40 years before the Internet, later adopted by NP and other journals).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Present Topics: Atomic Masses, Atomic Physics, Compilation, Nuclear Moments, Nuclear Reactions, Nuclear Structure, Radioactivity.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Currently, keywords are produced manually (a labor-intensive process).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Ramon Arcilla is exploring ChatGPT for keywords generation. Ramon will provide details in the next presentation.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Donnie Mason is developing interactive Web applications for keywords.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We have more than 200,000 keyworded abstracts (203,795/252,103=80.83%), so why not use machine learning or advanced </a:t>
            </a:r>
            <a:r>
              <a:rPr lang="en-US" sz="2200" dirty="0" err="1"/>
              <a:t>ChatGPT</a:t>
            </a:r>
            <a:r>
              <a:rPr lang="en-US" sz="2200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9AB28-92E5-641D-A126-9D518CB75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779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0189-355C-6647-8B4F-1E6E8879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Keywords1: </a:t>
            </a:r>
            <a:r>
              <a:rPr lang="en-US" dirty="0" err="1"/>
              <a:t>ChatGPT</a:t>
            </a:r>
            <a:r>
              <a:rPr lang="en-US" dirty="0"/>
              <a:t> BNL vs Web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EBC3E-37C1-994D-8D94-E83977DB9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0F9A86-5879-C146-89A1-5F6B4C039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629" y="1441342"/>
            <a:ext cx="5690871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1FC2EB-E4E1-A34D-B0F4-76AB8D37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01" y="1744595"/>
            <a:ext cx="5498516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D25B7-083F-1544-AC40-872ADDC45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407" y="1962944"/>
            <a:ext cx="5484973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4E8F71-A409-9E43-AA4F-5E0AD4CFD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903" y="2181293"/>
            <a:ext cx="5353020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467D62-FA41-CE42-A11C-1709311534C0}"/>
              </a:ext>
            </a:extLst>
          </p:cNvPr>
          <p:cNvSpPr txBox="1">
            <a:spLocks/>
          </p:cNvSpPr>
          <p:nvPr/>
        </p:nvSpPr>
        <p:spPr>
          <a:xfrm>
            <a:off x="821455" y="1460500"/>
            <a:ext cx="4392476" cy="4856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PLB open access (since 2014) article uploaded in </a:t>
            </a:r>
            <a:r>
              <a:rPr lang="en-US" sz="2000" dirty="0" err="1"/>
              <a:t>ChatGPT</a:t>
            </a:r>
            <a:r>
              <a:rPr lang="en-US" sz="2000" dirty="0"/>
              <a:t>: 2025Ba33.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Human keywords: </a:t>
            </a:r>
            <a:r>
              <a:rPr lang="en-US" sz="2000" b="1" dirty="0"/>
              <a:t>NUCLEAR REACTIONS</a:t>
            </a:r>
            <a:r>
              <a:rPr lang="en-US" sz="2000" dirty="0"/>
              <a:t> </a:t>
            </a:r>
            <a:r>
              <a:rPr lang="en-US" sz="2000" baseline="30000" dirty="0"/>
              <a:t>55</a:t>
            </a:r>
            <a:r>
              <a:rPr lang="en-US" sz="2000" dirty="0"/>
              <a:t>Mn(</a:t>
            </a:r>
            <a:r>
              <a:rPr lang="el-GR" sz="2000" dirty="0"/>
              <a:t>α, </a:t>
            </a:r>
            <a:r>
              <a:rPr lang="en-US" sz="2000" dirty="0"/>
              <a:t>np), E=34 MeV; measured reaction products, E</a:t>
            </a:r>
            <a:r>
              <a:rPr lang="el-GR" sz="2000" dirty="0"/>
              <a:t>γ, </a:t>
            </a:r>
            <a:r>
              <a:rPr lang="en-US" sz="2000" dirty="0"/>
              <a:t>I</a:t>
            </a:r>
            <a:r>
              <a:rPr lang="el-GR" sz="2000" dirty="0"/>
              <a:t>γ; </a:t>
            </a:r>
            <a:r>
              <a:rPr lang="en-US" sz="2000" dirty="0"/>
              <a:t>deduced level energies, J, </a:t>
            </a:r>
            <a:r>
              <a:rPr lang="el-GR" sz="2000" dirty="0"/>
              <a:t>π, </a:t>
            </a:r>
            <a:r>
              <a:rPr lang="en-US" sz="2000" dirty="0"/>
              <a:t>T</a:t>
            </a:r>
            <a:r>
              <a:rPr lang="en-US" sz="2000" baseline="-25000" dirty="0"/>
              <a:t>1/ 2</a:t>
            </a:r>
            <a:r>
              <a:rPr lang="en-US" sz="2000" dirty="0"/>
              <a:t>, B(M1), Magnetic Rotational (MR) band. Comparison with the shell model calculations. Indian National Gamma Array (INGA), the K-130 cyclotron at the Variable Energy Cyclotron Centre, Kolkata.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BNL </a:t>
            </a:r>
            <a:r>
              <a:rPr lang="en-US" sz="2000" dirty="0" err="1"/>
              <a:t>ChatGPT</a:t>
            </a:r>
            <a:r>
              <a:rPr lang="en-US" sz="2000" dirty="0"/>
              <a:t>&amp; Web </a:t>
            </a:r>
            <a:r>
              <a:rPr lang="en-US" sz="2000" dirty="0" err="1"/>
              <a:t>ChatGPT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Prompt: Summarize this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More Complex prompt in progress.</a:t>
            </a:r>
          </a:p>
        </p:txBody>
      </p:sp>
    </p:spTree>
    <p:extLst>
      <p:ext uri="{BB962C8B-B14F-4D97-AF65-F5344CB8AC3E}">
        <p14:creationId xmlns:p14="http://schemas.microsoft.com/office/powerpoint/2010/main" val="11890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3B428F-DC3B-C04D-8FC4-FCE6800F8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998" y="2286000"/>
            <a:ext cx="6868834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D40189-355C-6647-8B4F-1E6E8879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Keywords2: </a:t>
            </a:r>
            <a:r>
              <a:rPr lang="en-US" dirty="0" err="1"/>
              <a:t>ChatGPT</a:t>
            </a:r>
            <a:r>
              <a:rPr lang="en-US" dirty="0"/>
              <a:t> BNL vs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5BC6B-0EF1-294D-A4A1-54C065263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92026"/>
            <a:ext cx="4392476" cy="4856095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PLB open access (since 2014) article uploaded in </a:t>
            </a:r>
            <a:r>
              <a:rPr lang="en-US" sz="2000" dirty="0" err="1"/>
              <a:t>ChatGPT</a:t>
            </a:r>
            <a:r>
              <a:rPr lang="en-US" sz="2000" dirty="0"/>
              <a:t>: 2025Ba33.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Human keywords: </a:t>
            </a:r>
            <a:r>
              <a:rPr lang="en-US" sz="2000" b="1" dirty="0"/>
              <a:t>NUCLEAR REACTIONS</a:t>
            </a:r>
            <a:r>
              <a:rPr lang="en-US" sz="2000" dirty="0"/>
              <a:t> </a:t>
            </a:r>
            <a:r>
              <a:rPr lang="en-US" sz="2000" baseline="30000" dirty="0"/>
              <a:t>55</a:t>
            </a:r>
            <a:r>
              <a:rPr lang="en-US" sz="2000" dirty="0"/>
              <a:t>Mn(</a:t>
            </a:r>
            <a:r>
              <a:rPr lang="el-GR" sz="2000" dirty="0"/>
              <a:t>α, </a:t>
            </a:r>
            <a:r>
              <a:rPr lang="en-US" sz="2000" dirty="0"/>
              <a:t>np), E=34 MeV; measured reaction products, E</a:t>
            </a:r>
            <a:r>
              <a:rPr lang="el-GR" sz="2000" dirty="0"/>
              <a:t>γ, </a:t>
            </a:r>
            <a:r>
              <a:rPr lang="en-US" sz="2000" dirty="0"/>
              <a:t>I</a:t>
            </a:r>
            <a:r>
              <a:rPr lang="el-GR" sz="2000" dirty="0"/>
              <a:t>γ; </a:t>
            </a:r>
            <a:r>
              <a:rPr lang="en-US" sz="2000" dirty="0"/>
              <a:t>deduced level energies, J, </a:t>
            </a:r>
            <a:r>
              <a:rPr lang="el-GR" sz="2000" dirty="0"/>
              <a:t>π, </a:t>
            </a:r>
            <a:r>
              <a:rPr lang="en-US" sz="2000" dirty="0"/>
              <a:t>T</a:t>
            </a:r>
            <a:r>
              <a:rPr lang="en-US" sz="2000" baseline="-25000" dirty="0"/>
              <a:t>1/ 2</a:t>
            </a:r>
            <a:r>
              <a:rPr lang="en-US" sz="2000" dirty="0"/>
              <a:t>, B(M1), Magnetic Rotational (MR) band. Comparison with the shell model calculations. Indian National Gamma Array (INGA), the K-130 cyclotron at the Variable Energy Cyclotron Centre, Kolkata.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BNL </a:t>
            </a:r>
            <a:r>
              <a:rPr lang="en-US" sz="2000" dirty="0" err="1"/>
              <a:t>ChatGPT</a:t>
            </a:r>
            <a:r>
              <a:rPr lang="en-US" sz="2000" dirty="0"/>
              <a:t>&amp; Web </a:t>
            </a:r>
            <a:r>
              <a:rPr lang="en-US" sz="2000" dirty="0" err="1"/>
              <a:t>ChatGPT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Prompt: Summarize this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More Complex prompt in progress.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EBC3E-37C1-994D-8D94-E83977DB9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F5AEC-B15C-FE46-A30D-0F4924F39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621" y="1522343"/>
            <a:ext cx="5669589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205971-0385-BF47-9849-6350614FD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546" y="2051765"/>
            <a:ext cx="5491811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7880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B0DA-B199-F34A-81AA-BE58D832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ChatGPT</a:t>
            </a:r>
            <a:r>
              <a:rPr lang="en-US" dirty="0"/>
              <a:t> Reading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E25EA-BF58-3449-830B-07DDFCA48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3789485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ChatGPT</a:t>
            </a:r>
            <a:r>
              <a:rPr lang="en-US" sz="2000" dirty="0"/>
              <a:t> cannot read scanned PDFs in foreign languages.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ChatGPT</a:t>
            </a:r>
            <a:r>
              <a:rPr lang="en-US" sz="2000" dirty="0"/>
              <a:t> can do many things, but it cannot replace NSR compilers in 100% of cases.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Open </a:t>
            </a:r>
            <a:r>
              <a:rPr lang="en-US" sz="2000"/>
              <a:t>Access documents.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Temporary Chat mode + Data Controls/Improve the model for everyone Off setting.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B204F-558E-5A45-A520-C1625A62F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D46CE-34D1-3546-9F04-5D36AA9D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52" y="1690688"/>
            <a:ext cx="4305359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5670D-55CE-9846-8EEA-449C297F4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254" y="2053251"/>
            <a:ext cx="6486041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42B1F-1F31-3949-A147-1882E3B7C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490" y="0"/>
            <a:ext cx="5197805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00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82AE5-DDA6-EA40-88B8-20298EA97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EXFOR FY 2026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5D9AC-5C58-6946-88F0-C9C492B6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118 new (Often in consultations with authors) and 385 corrected entries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23 preliminary and 17 final transmissions (Refereed compilations)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8 internal EXFOR DB updates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B. </a:t>
            </a:r>
            <a:r>
              <a:rPr lang="en-US" sz="2200" dirty="0" err="1"/>
              <a:t>Pritychenko</a:t>
            </a:r>
            <a:r>
              <a:rPr lang="en-US" sz="2200" dirty="0"/>
              <a:t>: 84 new and 9 corrected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err="1"/>
              <a:t>O.Gritzay</a:t>
            </a:r>
            <a:r>
              <a:rPr lang="en-US" sz="2200" dirty="0"/>
              <a:t> (no </a:t>
            </a:r>
            <a:r>
              <a:rPr lang="en-US" sz="2200"/>
              <a:t>longer available): </a:t>
            </a:r>
            <a:r>
              <a:rPr lang="en-US" sz="2200" dirty="0"/>
              <a:t>34 new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err="1"/>
              <a:t>O.Schwerer</a:t>
            </a:r>
            <a:r>
              <a:rPr lang="en-US" sz="2200" dirty="0"/>
              <a:t>: 372 corrected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err="1"/>
              <a:t>N.Otsuka</a:t>
            </a:r>
            <a:r>
              <a:rPr lang="en-US" sz="2200" dirty="0"/>
              <a:t>: 4 corrected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4E0E2-CBD7-D840-87C0-8FADA5CE8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1162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B5F8-8050-324D-B7E2-6EC02952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1" y="624110"/>
            <a:ext cx="979011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IAEA EXFOR compilation control system, Calendar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AB481-45FC-7046-8B69-315EE9A22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8D9E3-F241-3C4C-A9B1-66EE07DE1439}"/>
              </a:ext>
            </a:extLst>
          </p:cNvPr>
          <p:cNvSpPr txBox="1">
            <a:spLocks/>
          </p:cNvSpPr>
          <p:nvPr/>
        </p:nvSpPr>
        <p:spPr>
          <a:xfrm>
            <a:off x="477081" y="1825625"/>
            <a:ext cx="4792047" cy="46731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 compilation control system is one of the tools used for this co-ordination (Developed by Viktor </a:t>
            </a:r>
            <a:r>
              <a:rPr lang="en-US" sz="1800" dirty="0" err="1"/>
              <a:t>Zerkin</a:t>
            </a:r>
            <a:r>
              <a:rPr lang="en-US" sz="1800" dirty="0"/>
              <a:t>, IAEA, retired on October 31, 2023).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Top panel: New entries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Bottom panel: New and Updated entries, number of data points and transmissions.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Overall performance of the Area #1 is very good.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Potential issue is EXFOR maintenance or correction of existing entries.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Area #1 has the largest number of entries 8,095. Only 5,434 (~67.1%) of entries were corrected. One calendar year ago the corrected entries number was ~61.3%.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Total number of data points is 9,792,732.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5234C-6349-EB4A-82CE-D65A16ED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671" y="1825625"/>
            <a:ext cx="5029200" cy="14912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2D473A-D376-0341-9319-7F4BC0653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671" y="3316841"/>
            <a:ext cx="5029200" cy="26769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E7B262-26BA-724C-A461-D9EB444AE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71" y="5948873"/>
            <a:ext cx="5029200" cy="7931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1041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84B7A-2049-2C49-AC71-74AEF8FAE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EXFOR entries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FDE44-2216-4641-B8D6-1F945C590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#14847: A. </a:t>
            </a:r>
            <a:r>
              <a:rPr lang="en-US" dirty="0" err="1"/>
              <a:t>Stamatopoulos</a:t>
            </a:r>
            <a:r>
              <a:rPr lang="en-US" dirty="0"/>
              <a:t> et al., Discovery of the Origin of the Enormous 88Zr Neutron-Capture Cross Section and Quantifying Its Impact on Applications</a:t>
            </a:r>
          </a:p>
          <a:p>
            <a:pPr lvl="1"/>
            <a:r>
              <a:rPr lang="en-US" dirty="0"/>
              <a:t>Our data reveal a resonance at 0.171 eV and result in a thermal neutron-capture cross section of 771 000±31 000  b, in good agreement with the recently published value. In contrast, the neutron-capture resonance integral extracted from our data is 15 210±670  b and is roughly a factor of 200 smaller than the recently reported value.</a:t>
            </a:r>
          </a:p>
          <a:p>
            <a:r>
              <a:rPr lang="en-US" dirty="0"/>
              <a:t>#14836: J.M. Brown et al., New Measurements to Resolve Discrepancies in Evaluated Model Parameters of 181Ta</a:t>
            </a:r>
          </a:p>
          <a:p>
            <a:pPr lvl="1"/>
            <a:r>
              <a:rPr lang="en-US" dirty="0"/>
              <a:t>To resolve discrepancies in evaluated cross sections among major nuclear data libraries, energy-differential neutron transmission and radiative capture yield of </a:t>
            </a:r>
            <a:r>
              <a:rPr lang="en-US" baseline="30000" dirty="0"/>
              <a:t>181</a:t>
            </a:r>
            <a:r>
              <a:rPr lang="en-US" dirty="0"/>
              <a:t>Ta were measured from 0.15 to 100 </a:t>
            </a:r>
            <a:r>
              <a:rPr lang="en-US" dirty="0" err="1"/>
              <a:t>keV</a:t>
            </a:r>
            <a:r>
              <a:rPr lang="en-US" dirty="0"/>
              <a:t> using multiple sample thicknesses. </a:t>
            </a:r>
          </a:p>
          <a:p>
            <a:r>
              <a:rPr lang="en-US" dirty="0"/>
              <a:t>#14782: A. </a:t>
            </a:r>
            <a:r>
              <a:rPr lang="en-US" dirty="0" err="1"/>
              <a:t>Daskalakis</a:t>
            </a:r>
            <a:r>
              <a:rPr lang="en-US" dirty="0"/>
              <a:t>, D. Barry, Transmission Measurements for Mo-92 and Mo-94 Isotopes</a:t>
            </a:r>
          </a:p>
          <a:p>
            <a:pPr lvl="1"/>
            <a:r>
              <a:rPr lang="en-US" dirty="0"/>
              <a:t>~200,000 lines of data, 12.5 MB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1A958-9BF6-9541-A377-503E18D1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17E4C-9903-3C41-88EE-A6A588AC2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175535"/>
            <a:ext cx="5486400" cy="29178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BBAB7-F212-7343-9FA0-FF94E82FB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275081"/>
            <a:ext cx="5486400" cy="32038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C3D29-896F-5B4D-8ABF-6854D584E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532919"/>
            <a:ext cx="4572000" cy="51209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04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2EC7-178D-B94E-86E7-ED2EDAED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Recent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DBD58-9E0F-4042-B547-92978ACA4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556" y="1342292"/>
            <a:ext cx="7602660" cy="474072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#14848: Total Neutron Cross Section Measurements of 10B and 11B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 was recently contacted by Allan Carlson, who provided data from a 1994 publication.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It was released as TRANS.1518.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2003 publication of J. Blackmon et al., C1138. It is digitized in EXFOR because the compiler failed to obtain data from the author.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While working on the C3072 compilation, it was discovered that the LSU group re-analyzed C1138 and extracted resonance parameters.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 contacted the group and secured a commitment to provide the 2003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Sometimes it is possible to recover 20-30-year-old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7F04D-BFB4-5F41-9DCA-00E2B7E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79EF7-D556-B640-8218-BC124DF72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716" y="0"/>
            <a:ext cx="3098284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5A8DB3-EADB-F74D-82E3-B3676F401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16" y="1565563"/>
            <a:ext cx="3291840" cy="52924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394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5F93-B021-2F44-9639-C7922897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EXFOR Database Modernization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2680-1F3D-394B-9700-E7280DC28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6274778" cy="466725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EXFOR is 75-year-old: It has to capitalize on modern computer technologies: Automatization of the EXFOR life and production cycle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NEA WPEC SG54: Curated EXFOR: developing a machine-readable, comprehensive, and corrected by evaluators experimental nuclear reaction database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data formats: JSON (JavaScript Object Notation) lightweight data interchange format for EXFOR is now in progress at the SG54 (</a:t>
            </a:r>
            <a:r>
              <a:rPr lang="en-US" sz="2000" dirty="0" err="1"/>
              <a:t>N.Otuka</a:t>
            </a:r>
            <a:r>
              <a:rPr lang="en-US" sz="2000" dirty="0"/>
              <a:t>, </a:t>
            </a:r>
            <a:r>
              <a:rPr lang="en-US" sz="2000" dirty="0" err="1"/>
              <a:t>V.Zerkin</a:t>
            </a:r>
            <a:r>
              <a:rPr lang="en-US" sz="2000" dirty="0"/>
              <a:t>,…).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Compilation of corrected EXFOR data sets: AIACHNE, EXFOR Web DB,...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SG54 collaboration: BNL, IAEA, LBNL, NEA-DB, Los Alamos, LLNL, ORNL,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57E46-B245-8D4B-9130-943BBF281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70270-3D49-604D-B594-6E3968BE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535" y="1690688"/>
            <a:ext cx="3426763" cy="22860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AC5BAA-C80E-E34B-8746-EE9ACFABD4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4257" y="2216944"/>
          <a:ext cx="3810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D54512-97CC-9447-B242-AF329BF459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30026" y="2812256"/>
          <a:ext cx="3090794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5637BC0-49F0-494C-89D3-10B319F36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739" y="3365596"/>
            <a:ext cx="4114800" cy="289858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860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201" y="-6658"/>
            <a:ext cx="22828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1"/>
            <a:ext cx="8382000" cy="10906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Nuclear Compilation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32" y="1822141"/>
            <a:ext cx="7508125" cy="456232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Nuclear reaction, structure, and bibliography compilations were strengthened by the Manhattan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There are several major compilation databases at USNDP:</a:t>
            </a:r>
          </a:p>
          <a:p>
            <a:pPr lvl="1"/>
            <a:r>
              <a:rPr lang="en-US" sz="2200" dirty="0"/>
              <a:t>Nuclear Science References (</a:t>
            </a:r>
            <a:r>
              <a:rPr lang="en-US" sz="2200" b="1" dirty="0"/>
              <a:t>NSR</a:t>
            </a:r>
            <a:r>
              <a:rPr lang="en-US" sz="2200" dirty="0"/>
              <a:t>): all low- and intermediate-energy references for a broad use. </a:t>
            </a:r>
          </a:p>
          <a:p>
            <a:pPr lvl="1"/>
            <a:r>
              <a:rPr lang="en-US" sz="2200" dirty="0"/>
              <a:t>Experimental Nuclear Reaction Data (</a:t>
            </a:r>
            <a:r>
              <a:rPr lang="en-US" sz="2200" b="1" dirty="0"/>
              <a:t>EXFOR</a:t>
            </a:r>
            <a:r>
              <a:rPr lang="en-US" sz="2200" dirty="0"/>
              <a:t>): low- intermediate-energy nuclear reaction compilations.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Presently run by the Nuclear Reaction Data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(NRDC) internationally.</a:t>
            </a:r>
          </a:p>
          <a:p>
            <a:pPr lvl="1"/>
            <a:r>
              <a:rPr lang="en-US" sz="2000" dirty="0" err="1"/>
              <a:t>eXperimental</a:t>
            </a:r>
            <a:r>
              <a:rPr lang="en-US" sz="2000" dirty="0"/>
              <a:t> Unevaluated Nuclear Data List (</a:t>
            </a:r>
            <a:r>
              <a:rPr lang="en-US" sz="2000" b="1" dirty="0"/>
              <a:t>XUNDL</a:t>
            </a:r>
            <a:r>
              <a:rPr lang="en-US" sz="2000" dirty="0"/>
              <a:t>): ENSDF project/NSDD network, presented by Libby.</a:t>
            </a:r>
          </a:p>
        </p:txBody>
      </p:sp>
      <p:pic>
        <p:nvPicPr>
          <p:cNvPr id="6" name="Picture 2" descr="nrdc map">
            <a:extLst>
              <a:ext uri="{FF2B5EF4-FFF2-40B4-BE49-F238E27FC236}">
                <a16:creationId xmlns:a16="http://schemas.microsoft.com/office/drawing/2014/main" id="{1218C10D-24DC-3F41-B785-6A40AC6AF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r="4787" b="2"/>
          <a:stretch/>
        </p:blipFill>
        <p:spPr bwMode="auto">
          <a:xfrm>
            <a:off x="8494494" y="2487623"/>
            <a:ext cx="3432611" cy="2541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A750-FB7D-EE41-B5BB-05AE00B8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NSR FY 2025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5DD70-5B94-E645-8F33-A1AB216B5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Total number of entries: 2,541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Total number of keyworded entries: 1,254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Total number of corrected entries: 717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DB updates: 179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Dictionaries updates:</a:t>
            </a:r>
          </a:p>
          <a:p>
            <a:pPr marL="914400" lvl="1" indent="-457200"/>
            <a:r>
              <a:rPr lang="en-US" dirty="0"/>
              <a:t>476 new nuclei</a:t>
            </a:r>
          </a:p>
          <a:p>
            <a:pPr marL="914400" lvl="1" indent="-457200"/>
            <a:r>
              <a:rPr lang="en-US" dirty="0"/>
              <a:t>89 new reactions</a:t>
            </a:r>
          </a:p>
          <a:p>
            <a:pPr marL="914400" lvl="1" indent="-457200"/>
            <a:r>
              <a:rPr lang="en-US" dirty="0"/>
              <a:t>6 new decays</a:t>
            </a:r>
          </a:p>
          <a:p>
            <a:pPr marL="914400" lvl="1" indent="-457200"/>
            <a:r>
              <a:rPr lang="en-US" dirty="0"/>
              <a:t>6 new journals</a:t>
            </a:r>
          </a:p>
          <a:p>
            <a:pPr marL="914400" lvl="1" indent="-457200"/>
            <a:r>
              <a:rPr lang="en-US" dirty="0"/>
              <a:t>6,281 new authors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NSR, September 30, 2025: 252,240 entries and 203,910 keyworded abstracts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DDDFC-7CED-6440-AA24-EEAA87670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7725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AF491-73C3-4B4B-8245-8C22506D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Recent NSR Contributions: 2009-2025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57560-9AA8-2E4D-AF97-C7CF34FFD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4"/>
            <a:ext cx="8883323" cy="485609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total number of references went from under 200K to more than 250K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Missing references: over 8K previously missed publications were added.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6K updated entries, 20K+ keyworded abstracts by NNDC. (8/15/2025).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Complete coverage of Nuclear Data Conferences.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NSR Web “AND” search for Author, Nucleus, and Reaction instead of “OR” for Author and Nucleus.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NSR was integrated with EXFOR Web Interface (IAEA, V. </a:t>
            </a:r>
            <a:r>
              <a:rPr lang="en-US" sz="2000" dirty="0" err="1"/>
              <a:t>Zerkin</a:t>
            </a:r>
            <a:r>
              <a:rPr lang="en-US" sz="2000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NSR PDFs were stored in the EXFOR-NSR PDF database (IAEA: V. </a:t>
            </a:r>
            <a:r>
              <a:rPr lang="en-US" sz="2000" dirty="0" err="1"/>
              <a:t>Zerkin</a:t>
            </a:r>
            <a:r>
              <a:rPr lang="en-US" sz="2000" dirty="0"/>
              <a:t>, </a:t>
            </a:r>
            <a:r>
              <a:rPr lang="en-US" sz="2000" dirty="0" err="1"/>
              <a:t>L.Vrapcenjak</a:t>
            </a:r>
            <a:r>
              <a:rPr lang="en-US" sz="2000" dirty="0"/>
              <a:t>, BNL: J. </a:t>
            </a:r>
            <a:r>
              <a:rPr lang="en-US" sz="2000" dirty="0" err="1"/>
              <a:t>Totans</a:t>
            </a:r>
            <a:r>
              <a:rPr lang="en-US" sz="2000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NSR entries preparations from PR/C, EPJ/A, and NP/A using BibTex and RIS files since 2011 =&gt; Complete authors lists.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NSR database as physics project: publications and citations.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Productive and close cooperation with the NSDD/McMaster group.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44B14-BA9F-F047-8813-1D13DDAE9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9" name="Picture 8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3FAB9211-1D77-EDE1-AC08-14205C8ED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823" y="1825624"/>
            <a:ext cx="2729486" cy="2057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219D3F-BB5E-1440-B81B-8C19BC31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374" y="3910771"/>
            <a:ext cx="273093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3F6AE1-15EE-8B4F-B8EB-CEAD40821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259" y="1371600"/>
            <a:ext cx="33528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8A8FF4-3860-6C46-B456-C71E5876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NSR Entries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A0DAF-16B0-A54D-B915-FE571ABD2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7227794" cy="485609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Journals are scanned regularly, and J. </a:t>
            </a:r>
            <a:r>
              <a:rPr lang="en-US" sz="2200" dirty="0" err="1"/>
              <a:t>Totans</a:t>
            </a:r>
            <a:r>
              <a:rPr lang="en-US" sz="2200" dirty="0"/>
              <a:t> retired in December 2023, Balraj and Dima are no longer available; while NSR runs every week and we had to produce the journal scans.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Balraj Singh told me that we have a dozen relevant journals: NSR is based on regular scans of 30 journals.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Journals provide </a:t>
            </a:r>
            <a:r>
              <a:rPr lang="en-US" sz="2200" dirty="0" err="1"/>
              <a:t>BiBTex</a:t>
            </a:r>
            <a:r>
              <a:rPr lang="en-US" sz="2200" dirty="0"/>
              <a:t> and .</a:t>
            </a:r>
            <a:r>
              <a:rPr lang="en-US" sz="2200" dirty="0" err="1"/>
              <a:t>ris</a:t>
            </a:r>
            <a:r>
              <a:rPr lang="en-US" sz="2200" dirty="0"/>
              <a:t> files.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Java code to read BibTex/RIS </a:t>
            </a:r>
            <a:r>
              <a:rPr lang="en-US" sz="2400" dirty="0"/>
              <a:t>files</a:t>
            </a:r>
            <a:r>
              <a:rPr lang="en-US" sz="2200" dirty="0"/>
              <a:t> and produce new NSR entries was extended from 3 to 29 journals (Nuovo Cimento C does not support BibTex or RIS).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Ben Shu produced extensive PR/C scrapping code for Cat in April 2024-2025—more details in Ben’s presentation on NSR workflow automation.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Cat Dunn generates PR/C input files using Ben’s code.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Please don't hesitate to contact Cat for all NSR-related issues if needed.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304C9-4474-714D-B425-237076D27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C8F00-0902-6D4B-962A-68CC5951E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527" y="3627370"/>
            <a:ext cx="3657600" cy="21095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C36F5-C6DA-8E0D-A7A7-16B055C79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900" y="3992495"/>
            <a:ext cx="20066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86E3B-E2B4-9A44-BD52-DEF743E0A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Issues with the Automated System: Non-ASCII Characters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83FE0-6088-3540-A69D-086CA7814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825625"/>
            <a:ext cx="6591300" cy="462247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preparation cannot be fully automated.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MariaDB accepts 128 ASCII character input, while names include Non-ASCII.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Non-ASCII characters are characters that are not part of the basic 7-bit ASCII character set. ASCII, or American Standard Code for Information Interchange, uses 7 bits to represent 128 characters, including English letters, numbers, punctuation, and some control characters.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 of Unicode version 16.0, there are 292,531 assigned characters with code points,</a:t>
            </a:r>
            <a:r>
              <a:rPr lang="en-US" baseline="30000" dirty="0"/>
              <a:t> </a:t>
            </a:r>
            <a:r>
              <a:rPr lang="en-US" dirty="0"/>
              <a:t>covering 168 modern and historical scripts, as well as multiple symbol sets.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Viktor found 435 NON-ASCII characters in NSR, most frequent – and space characters, 384 entry.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F00BB-27A4-B14E-B85E-2B70AE20E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895EDCC-0F62-A232-1602-C0C83FA9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620" y="2002298"/>
            <a:ext cx="4572000" cy="2462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73C39-7083-B245-B57D-3239CD303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620" y="3116446"/>
            <a:ext cx="4572000" cy="26958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FC7096-3122-3849-AD3E-0134E4975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620" y="4190614"/>
            <a:ext cx="4572000" cy="256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6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A9EFB-9CFA-29D3-B478-9F7820FE3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9037-3FEA-D791-0A30-2684AEFC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Issues with the Automated System: Double-</a:t>
            </a:r>
            <a:r>
              <a:rPr lang="en-US" dirty="0" err="1"/>
              <a:t>Barrelled</a:t>
            </a:r>
            <a:r>
              <a:rPr lang="en-US" dirty="0"/>
              <a:t> Surnames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A0CB5-D28A-B23C-1B1A-45F4C7EB0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4787104" cy="466438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I’m not aware of a single journal that handles two-word last names properly in BibTex or RIS (APS, Springer, Elsevier, IOP).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Two-word last names, also known as </a:t>
            </a:r>
            <a:r>
              <a:rPr lang="en-US" sz="2200" dirty="0" err="1"/>
              <a:t>double-barrelled</a:t>
            </a:r>
            <a:r>
              <a:rPr lang="en-US" sz="2200" dirty="0"/>
              <a:t> surnames, are surnames that consist of two separate words, often joined by a hyphen.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INSPIRE has a full-time employee who resolves names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6CDA7-330E-C2D8-59E4-FB87754A2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5F55B-4BBE-31BC-ED8E-10C3013F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74" y="1683733"/>
            <a:ext cx="5450803" cy="3200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55D7E-D094-2E3D-EDF7-C8D09E7E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1066"/>
            <a:ext cx="5602224" cy="3200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 descr="Graphical user interface, text, website&#10;&#10;AI-generated content may be incorrect.">
            <a:extLst>
              <a:ext uri="{FF2B5EF4-FFF2-40B4-BE49-F238E27FC236}">
                <a16:creationId xmlns:a16="http://schemas.microsoft.com/office/drawing/2014/main" id="{E0A18FFA-559B-019C-F48D-337C74791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815" y="2538580"/>
            <a:ext cx="5048962" cy="3200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22B398-FFF6-86DC-4E27-877608761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025" y="3105816"/>
            <a:ext cx="5043504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356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D21EF-4B8D-434C-9790-902EA72B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Double-</a:t>
            </a:r>
            <a:r>
              <a:rPr lang="en-US" dirty="0" err="1"/>
              <a:t>Barrelled</a:t>
            </a:r>
            <a:r>
              <a:rPr lang="en-US" dirty="0"/>
              <a:t> Surnames: </a:t>
            </a:r>
            <a:r>
              <a:rPr lang="en-US" dirty="0" err="1"/>
              <a:t>ChatPDF</a:t>
            </a:r>
            <a:r>
              <a:rPr lang="en-US" dirty="0"/>
              <a:t>, </a:t>
            </a:r>
            <a:r>
              <a:rPr lang="en-US" dirty="0" err="1"/>
              <a:t>ChatGPT</a:t>
            </a:r>
            <a:r>
              <a:rPr lang="en-US" dirty="0"/>
              <a:t> BNL vs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EDEAC-5BD9-5747-8F84-C7F12FEE4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4232975" cy="50323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ChatPDF</a:t>
            </a:r>
            <a:r>
              <a:rPr lang="en-US" sz="2000" dirty="0"/>
              <a:t> is </a:t>
            </a:r>
            <a:r>
              <a:rPr lang="en-US" sz="2000" dirty="0" err="1"/>
              <a:t>ChatGPT</a:t>
            </a:r>
            <a:r>
              <a:rPr lang="en-US" sz="2000" dirty="0"/>
              <a:t> for academics.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ChatPDF</a:t>
            </a:r>
            <a:r>
              <a:rPr lang="en-US" sz="2000" dirty="0"/>
              <a:t>/</a:t>
            </a:r>
            <a:r>
              <a:rPr lang="en-US" sz="2000" dirty="0" err="1"/>
              <a:t>ChatBNL</a:t>
            </a:r>
            <a:r>
              <a:rPr lang="en-US" sz="2000" dirty="0"/>
              <a:t> training stopped in the middle of 2024.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ChatGPT</a:t>
            </a:r>
            <a:r>
              <a:rPr lang="en-US" sz="2000" dirty="0"/>
              <a:t> searches the Web.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ChatBNL</a:t>
            </a:r>
            <a:r>
              <a:rPr lang="en-US" sz="2000" dirty="0"/>
              <a:t> is a single workstation, it is slow.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PRL *.</a:t>
            </a:r>
            <a:r>
              <a:rPr lang="en-US" sz="2000" dirty="0" err="1"/>
              <a:t>ris</a:t>
            </a:r>
            <a:r>
              <a:rPr lang="en-US" sz="2000" dirty="0"/>
              <a:t> file was uploaded to all engines.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Prompt: Author list?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Prompt: replace accented characters with standard ascii in the author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CCDFB-6EA4-3441-9269-23C3DE8CE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8248E-3E84-1B42-9A69-897E534ED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243" y="1594401"/>
            <a:ext cx="6212257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58AACF-8886-304C-A0FB-2B53699C4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701" y="1918010"/>
            <a:ext cx="6027478" cy="411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BD5959-231C-9644-9318-0C4853749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816" y="2295255"/>
            <a:ext cx="5105164" cy="411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4EE1FB-3DD2-3642-A3AC-9AA49CB1B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192" y="2731132"/>
            <a:ext cx="4695788" cy="411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01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42120-8200-2A4C-9E46-B971D69C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German Language PDF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2E879-FF9E-144D-917A-C7919821F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6588718" cy="449097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NSR often receives Ph.D./Master dissertations in foreign languages and keywords generation is a problem because Google translate accepts a few paragraphs.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Max-Planck Institute Theses: https://</a:t>
            </a:r>
            <a:r>
              <a:rPr lang="en-US" sz="2000" dirty="0" err="1"/>
              <a:t>www.mpi-hd.mpg.de</a:t>
            </a:r>
            <a:r>
              <a:rPr lang="en-US" sz="2000" dirty="0"/>
              <a:t>/</a:t>
            </a:r>
            <a:r>
              <a:rPr lang="en-US" sz="2000" dirty="0" err="1"/>
              <a:t>mpi</a:t>
            </a:r>
            <a:r>
              <a:rPr lang="en-US" sz="2000" dirty="0"/>
              <a:t>/</a:t>
            </a:r>
            <a:r>
              <a:rPr lang="en-US" sz="2000" dirty="0" err="1"/>
              <a:t>en</a:t>
            </a:r>
            <a:r>
              <a:rPr lang="en-US" sz="2000" dirty="0"/>
              <a:t>/</a:t>
            </a:r>
            <a:r>
              <a:rPr lang="en-US" sz="2000" dirty="0" err="1"/>
              <a:t>forschung</a:t>
            </a:r>
            <a:r>
              <a:rPr lang="en-US" sz="2000" dirty="0"/>
              <a:t>/</a:t>
            </a:r>
            <a:r>
              <a:rPr lang="en-US" sz="2000" dirty="0" err="1"/>
              <a:t>abteilungen</a:t>
            </a:r>
            <a:r>
              <a:rPr lang="en-US" sz="2000" dirty="0"/>
              <a:t>-und-</a:t>
            </a:r>
            <a:r>
              <a:rPr lang="en-US" sz="2000" dirty="0" err="1"/>
              <a:t>gruppen</a:t>
            </a:r>
            <a:r>
              <a:rPr lang="en-US" sz="2000" dirty="0"/>
              <a:t>/</a:t>
            </a:r>
            <a:r>
              <a:rPr lang="en-US" sz="2000" dirty="0" err="1"/>
              <a:t>theoretische</a:t>
            </a:r>
            <a:r>
              <a:rPr lang="en-US" sz="2000" dirty="0"/>
              <a:t>-</a:t>
            </a:r>
            <a:r>
              <a:rPr lang="en-US" sz="2000" dirty="0" err="1"/>
              <a:t>quantendynamik</a:t>
            </a:r>
            <a:r>
              <a:rPr lang="en-US" sz="2000" dirty="0"/>
              <a:t>-und-</a:t>
            </a:r>
            <a:r>
              <a:rPr lang="en-US" sz="2000" dirty="0" err="1"/>
              <a:t>quantenelektrodynamik</a:t>
            </a:r>
            <a:r>
              <a:rPr lang="en-US" sz="2000" dirty="0"/>
              <a:t>/publications/theses.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21</a:t>
            </a:r>
            <a:r>
              <a:rPr lang="en-US" sz="2000" b="1" dirty="0"/>
              <a:t>Elektron–Positron–Paarerzeugung durch Multiphotonen–Absorption im Stoß eines relativistischen Myons mit einem </a:t>
            </a:r>
            <a:r>
              <a:rPr lang="en-US" sz="2000" b="1" dirty="0" err="1"/>
              <a:t>hochfrequenten</a:t>
            </a:r>
            <a:r>
              <a:rPr lang="en-US" sz="2000" b="1" dirty="0"/>
              <a:t> </a:t>
            </a:r>
            <a:r>
              <a:rPr lang="en-US" sz="2000" b="1" dirty="0" err="1"/>
              <a:t>Laserstrahl</a:t>
            </a:r>
            <a:r>
              <a:rPr lang="en-US" sz="2000" dirty="0"/>
              <a:t>, S. Müller and C. H. Keitel, Diploma (2009).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BNL and Web Prompt: Summarize this work. </a:t>
            </a:r>
            <a:r>
              <a:rPr lang="en-US" sz="2000" dirty="0" err="1"/>
              <a:t>ChatGPT</a:t>
            </a:r>
            <a:r>
              <a:rPr lang="en-US" sz="2000" dirty="0"/>
              <a:t> resolves issues with foreign languages in NSR.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D3E39-B44E-B542-BA95-CB4361620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3D05CB-051A-3946-A9F9-871D61A65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019" y="1382228"/>
            <a:ext cx="4786873" cy="411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63ABEB-C8E5-074D-A90C-FE204FA79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80" y="1652931"/>
            <a:ext cx="3043276" cy="411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81BCE-BEC9-324A-BE9E-CEB575485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231" y="2743200"/>
            <a:ext cx="4883110" cy="4114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781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2564</TotalTime>
  <Words>1865</Words>
  <Application>Microsoft Macintosh PowerPoint</Application>
  <PresentationFormat>Widescreen</PresentationFormat>
  <Paragraphs>144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BNL</vt:lpstr>
      <vt:lpstr>Nuclear Science References (NSR)/ Experimental Nuclear Reaction Data (EXFOR) </vt:lpstr>
      <vt:lpstr>Nuclear Compilation Databases</vt:lpstr>
      <vt:lpstr>NSR FY 2025 Statistics</vt:lpstr>
      <vt:lpstr>Recent NSR Contributions: 2009-2025</vt:lpstr>
      <vt:lpstr>Current NSR Entries Preparation</vt:lpstr>
      <vt:lpstr>Issues with the Automated System: Non-ASCII Characters</vt:lpstr>
      <vt:lpstr>Issues with the Automated System: Double-Barrelled Surnames</vt:lpstr>
      <vt:lpstr>Double-Barrelled Surnames: ChatPDF, ChatGPT BNL vs Web</vt:lpstr>
      <vt:lpstr>German Language PDF</vt:lpstr>
      <vt:lpstr>NSR Keyworded Abstracts</vt:lpstr>
      <vt:lpstr>Keywords1: ChatGPT BNL vs Web</vt:lpstr>
      <vt:lpstr>Keywords2: ChatGPT BNL vs Web</vt:lpstr>
      <vt:lpstr>ChatGPT Reading Limitations</vt:lpstr>
      <vt:lpstr>EXFOR FY 2026 Statistics</vt:lpstr>
      <vt:lpstr>The IAEA EXFOR compilation control system, Calendar Years</vt:lpstr>
      <vt:lpstr>Recent EXFOR entries</vt:lpstr>
      <vt:lpstr>Not Recent Experiments</vt:lpstr>
      <vt:lpstr>EXFOR Database Modernization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Pritychenko, Boris</dc:creator>
  <cp:keywords/>
  <dc:description/>
  <cp:lastModifiedBy>Microsoft Office User</cp:lastModifiedBy>
  <cp:revision>862</cp:revision>
  <dcterms:created xsi:type="dcterms:W3CDTF">2021-07-08T12:55:38Z</dcterms:created>
  <dcterms:modified xsi:type="dcterms:W3CDTF">2025-10-30T13:17:46Z</dcterms:modified>
  <cp:category/>
</cp:coreProperties>
</file>