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18"/>
  </p:notesMasterIdLst>
  <p:handoutMasterIdLst>
    <p:handoutMasterId r:id="rId19"/>
  </p:handoutMasterIdLst>
  <p:sldIdLst>
    <p:sldId id="2147481337" r:id="rId5"/>
    <p:sldId id="2147481344" r:id="rId6"/>
    <p:sldId id="2147481346" r:id="rId7"/>
    <p:sldId id="2147481348" r:id="rId8"/>
    <p:sldId id="2147481349" r:id="rId9"/>
    <p:sldId id="2147481343" r:id="rId10"/>
    <p:sldId id="2147481350" r:id="rId11"/>
    <p:sldId id="2147481351" r:id="rId12"/>
    <p:sldId id="2147481352" r:id="rId13"/>
    <p:sldId id="2147481347" r:id="rId14"/>
    <p:sldId id="2147481341" r:id="rId15"/>
    <p:sldId id="2147481353" r:id="rId16"/>
    <p:sldId id="214748134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0D7283-92D6-4A31-B950-5F2723836931}" v="5" dt="2025-12-18T21:29:35.418"/>
    <p1510:client id="{D41AB2C1-961A-4284-800F-0CD4673C3148}" v="93" dt="2025-12-19T13:58:24.888"/>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46"/>
    <p:restoredTop sz="80959"/>
  </p:normalViewPr>
  <p:slideViewPr>
    <p:cSldViewPr snapToGrid="0">
      <p:cViewPr>
        <p:scale>
          <a:sx n="78" d="100"/>
          <a:sy n="78" d="100"/>
        </p:scale>
        <p:origin x="2832" y="68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arda, Dorothea" userId="S::dw8@ornl.gov::a7ed97f0-1b49-45e4-a68c-52ceb0752b9e" providerId="AD" clId="Web-{D00D7283-92D6-4A31-B950-5F2723836931}"/>
    <pc:docChg chg="modSld">
      <pc:chgData name="Wiarda, Dorothea" userId="S::dw8@ornl.gov::a7ed97f0-1b49-45e4-a68c-52ceb0752b9e" providerId="AD" clId="Web-{D00D7283-92D6-4A31-B950-5F2723836931}" dt="2025-12-18T21:29:35.106" v="3" actId="20577"/>
      <pc:docMkLst>
        <pc:docMk/>
      </pc:docMkLst>
      <pc:sldChg chg="modSp">
        <pc:chgData name="Wiarda, Dorothea" userId="S::dw8@ornl.gov::a7ed97f0-1b49-45e4-a68c-52ceb0752b9e" providerId="AD" clId="Web-{D00D7283-92D6-4A31-B950-5F2723836931}" dt="2025-12-18T21:29:35.106" v="3" actId="20577"/>
        <pc:sldMkLst>
          <pc:docMk/>
          <pc:sldMk cId="961005856" sldId="2147481346"/>
        </pc:sldMkLst>
        <pc:spChg chg="mod">
          <ac:chgData name="Wiarda, Dorothea" userId="S::dw8@ornl.gov::a7ed97f0-1b49-45e4-a68c-52ceb0752b9e" providerId="AD" clId="Web-{D00D7283-92D6-4A31-B950-5F2723836931}" dt="2025-12-18T21:29:35.106" v="3" actId="20577"/>
          <ac:spMkLst>
            <pc:docMk/>
            <pc:sldMk cId="961005856" sldId="2147481346"/>
            <ac:spMk id="3" creationId="{61C23161-9673-A0B2-F51D-42AD53332F5B}"/>
          </ac:spMkLst>
        </pc:spChg>
      </pc:sldChg>
    </pc:docChg>
  </pc:docChgLst>
  <pc:docChgLst>
    <pc:chgData name="Wiarda, Dorothea" userId="S::dw8@ornl.gov::a7ed97f0-1b49-45e4-a68c-52ceb0752b9e" providerId="AD" clId="Web-{D41AB2C1-961A-4284-800F-0CD4673C3148}"/>
    <pc:docChg chg="modSld">
      <pc:chgData name="Wiarda, Dorothea" userId="S::dw8@ornl.gov::a7ed97f0-1b49-45e4-a68c-52ceb0752b9e" providerId="AD" clId="Web-{D41AB2C1-961A-4284-800F-0CD4673C3148}" dt="2025-12-19T13:58:24.888" v="90" actId="20577"/>
      <pc:docMkLst>
        <pc:docMk/>
      </pc:docMkLst>
      <pc:sldChg chg="modSp">
        <pc:chgData name="Wiarda, Dorothea" userId="S::dw8@ornl.gov::a7ed97f0-1b49-45e4-a68c-52ceb0752b9e" providerId="AD" clId="Web-{D41AB2C1-961A-4284-800F-0CD4673C3148}" dt="2025-12-19T13:58:24.888" v="90" actId="20577"/>
        <pc:sldMkLst>
          <pc:docMk/>
          <pc:sldMk cId="661508736" sldId="2147481343"/>
        </pc:sldMkLst>
        <pc:spChg chg="mod">
          <ac:chgData name="Wiarda, Dorothea" userId="S::dw8@ornl.gov::a7ed97f0-1b49-45e4-a68c-52ceb0752b9e" providerId="AD" clId="Web-{D41AB2C1-961A-4284-800F-0CD4673C3148}" dt="2025-12-19T13:58:24.888" v="90" actId="20577"/>
          <ac:spMkLst>
            <pc:docMk/>
            <pc:sldMk cId="661508736" sldId="2147481343"/>
            <ac:spMk id="3" creationId="{F253FE1A-6423-4C33-EECB-6CA7108BD2E7}"/>
          </ac:spMkLst>
        </pc:spChg>
      </pc:sldChg>
    </pc:docChg>
  </pc:docChgLst>
  <pc:docChgLst>
    <pc:chgData name="Wiarda, Dorothea" userId="S::dw8@ornl.gov::a7ed97f0-1b49-45e4-a68c-52ceb0752b9e" providerId="AD" clId="Web-{F01F9EC3-3EEC-4D75-A711-76790AFC918E}"/>
    <pc:docChg chg="modSld">
      <pc:chgData name="Wiarda, Dorothea" userId="S::dw8@ornl.gov::a7ed97f0-1b49-45e4-a68c-52ceb0752b9e" providerId="AD" clId="Web-{F01F9EC3-3EEC-4D75-A711-76790AFC918E}" dt="2025-12-15T16:03:56.970" v="172" actId="20577"/>
      <pc:docMkLst>
        <pc:docMk/>
      </pc:docMkLst>
      <pc:sldChg chg="modSp">
        <pc:chgData name="Wiarda, Dorothea" userId="S::dw8@ornl.gov::a7ed97f0-1b49-45e4-a68c-52ceb0752b9e" providerId="AD" clId="Web-{F01F9EC3-3EEC-4D75-A711-76790AFC918E}" dt="2025-12-15T16:03:56.970" v="172" actId="20577"/>
        <pc:sldMkLst>
          <pc:docMk/>
          <pc:sldMk cId="1750091445" sldId="2147481353"/>
        </pc:sldMkLst>
        <pc:spChg chg="mod">
          <ac:chgData name="Wiarda, Dorothea" userId="S::dw8@ornl.gov::a7ed97f0-1b49-45e4-a68c-52ceb0752b9e" providerId="AD" clId="Web-{F01F9EC3-3EEC-4D75-A711-76790AFC918E}" dt="2025-12-15T16:03:56.970" v="172" actId="20577"/>
          <ac:spMkLst>
            <pc:docMk/>
            <pc:sldMk cId="1750091445" sldId="2147481353"/>
            <ac:spMk id="3" creationId="{775DA6BD-37C0-E372-EBE1-54289716AF99}"/>
          </ac:spMkLst>
        </pc:spChg>
      </pc:sldChg>
    </pc:docChg>
  </pc:docChgLst>
  <pc:docChgLst>
    <pc:chgData name="McDonnell, Jordan" userId="S::4d1@ornl.gov::3e05342f-68bc-4b25-af4e-b97be8e8b042" providerId="AD" clId="Web-{EFF981BF-F32B-5D0C-D3F2-25ACE280DB93}"/>
    <pc:docChg chg="modSld">
      <pc:chgData name="McDonnell, Jordan" userId="S::4d1@ornl.gov::3e05342f-68bc-4b25-af4e-b97be8e8b042" providerId="AD" clId="Web-{EFF981BF-F32B-5D0C-D3F2-25ACE280DB93}" dt="2025-12-15T16:36:23.374" v="0" actId="20577"/>
      <pc:docMkLst>
        <pc:docMk/>
      </pc:docMkLst>
      <pc:sldChg chg="modSp">
        <pc:chgData name="McDonnell, Jordan" userId="S::4d1@ornl.gov::3e05342f-68bc-4b25-af4e-b97be8e8b042" providerId="AD" clId="Web-{EFF981BF-F32B-5D0C-D3F2-25ACE280DB93}" dt="2025-12-15T16:36:23.374" v="0" actId="20577"/>
        <pc:sldMkLst>
          <pc:docMk/>
          <pc:sldMk cId="4251991772" sldId="2147481337"/>
        </pc:sldMkLst>
        <pc:spChg chg="mod">
          <ac:chgData name="McDonnell, Jordan" userId="S::4d1@ornl.gov::3e05342f-68bc-4b25-af4e-b97be8e8b042" providerId="AD" clId="Web-{EFF981BF-F32B-5D0C-D3F2-25ACE280DB93}" dt="2025-12-15T16:36:23.374" v="0" actId="20577"/>
          <ac:spMkLst>
            <pc:docMk/>
            <pc:sldMk cId="4251991772" sldId="2147481337"/>
            <ac:spMk id="5" creationId="{36169892-B8FD-9314-2137-FD44D1A12AD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12/19/2025</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12/19/2025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172841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2314636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ode.ornl.gov/RNSD/SAMMY"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Recent Developments in SAMMY</a:t>
            </a:r>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January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a:xfrm>
            <a:off x="1215450" y="3817769"/>
            <a:ext cx="4689414" cy="997196"/>
          </a:xfrm>
        </p:spPr>
        <p:txBody>
          <a:bodyPr/>
          <a:lstStyle/>
          <a:p>
            <a:r>
              <a:rPr lang="en-US" dirty="0"/>
              <a:t>D. Wiarda, J. Brown, M. </a:t>
            </a:r>
            <a:r>
              <a:rPr lang="en-US" dirty="0" err="1"/>
              <a:t>Pigni</a:t>
            </a:r>
            <a:r>
              <a:rPr lang="en-US" dirty="0"/>
              <a:t>, J. McDonnell, C Chapman, Goran Arbanas</a:t>
            </a:r>
          </a:p>
          <a:p>
            <a:endParaRPr lang="en-US"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Oak Ridge National Laboratory</a:t>
            </a:r>
          </a:p>
          <a:p>
            <a:endParaRPr lang="en-US" dirty="0"/>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12C3-A3FE-702C-FF43-131176821CBB}"/>
              </a:ext>
            </a:extLst>
          </p:cNvPr>
          <p:cNvSpPr>
            <a:spLocks noGrp="1"/>
          </p:cNvSpPr>
          <p:nvPr>
            <p:ph type="title"/>
          </p:nvPr>
        </p:nvSpPr>
        <p:spPr/>
        <p:txBody>
          <a:bodyPr/>
          <a:lstStyle/>
          <a:p>
            <a:r>
              <a:rPr lang="en-US" dirty="0"/>
              <a:t>Improved treatment of integral experiments (currently under review)</a:t>
            </a:r>
          </a:p>
        </p:txBody>
      </p:sp>
      <p:sp>
        <p:nvSpPr>
          <p:cNvPr id="3" name="Content Placeholder 2">
            <a:extLst>
              <a:ext uri="{FF2B5EF4-FFF2-40B4-BE49-F238E27FC236}">
                <a16:creationId xmlns:a16="http://schemas.microsoft.com/office/drawing/2014/main" id="{B2A60712-216F-2E05-2299-DB35A25A0790}"/>
              </a:ext>
            </a:extLst>
          </p:cNvPr>
          <p:cNvSpPr>
            <a:spLocks noGrp="1"/>
          </p:cNvSpPr>
          <p:nvPr>
            <p:ph idx="1"/>
          </p:nvPr>
        </p:nvSpPr>
        <p:spPr>
          <a:xfrm>
            <a:off x="530087" y="1483597"/>
            <a:ext cx="4558748" cy="4347359"/>
          </a:xfrm>
        </p:spPr>
        <p:txBody>
          <a:bodyPr/>
          <a:lstStyle/>
          <a:p>
            <a:pPr marL="285750" indent="-285750">
              <a:buFont typeface="Arial" panose="020B0604020202020204" pitchFamily="34" charset="0"/>
              <a:buChar char="•"/>
            </a:pPr>
            <a:r>
              <a:rPr lang="en-US" dirty="0"/>
              <a:t>Ensure that integral quantities can be calculated by isotope or total sample. (Input allowed that, but calculation didn’t).</a:t>
            </a:r>
          </a:p>
          <a:p>
            <a:pPr marL="285750" indent="-285750">
              <a:buFont typeface="Arial" panose="020B0604020202020204" pitchFamily="34" charset="0"/>
              <a:buChar char="•"/>
            </a:pPr>
            <a:r>
              <a:rPr lang="en-US" dirty="0"/>
              <a:t>Ensure that after calculation, fitting procedure do not need to know that integral data are calculated. </a:t>
            </a:r>
          </a:p>
          <a:p>
            <a:pPr marL="285750" indent="-285750">
              <a:buFont typeface="Arial" panose="020B0604020202020204" pitchFamily="34" charset="0"/>
              <a:buChar char="•"/>
            </a:pPr>
            <a:r>
              <a:rPr lang="en-US" dirty="0"/>
              <a:t>This allows to use integral data just like any other supported reaction.</a:t>
            </a:r>
          </a:p>
          <a:p>
            <a:endParaRPr lang="en-US" dirty="0"/>
          </a:p>
          <a:p>
            <a:r>
              <a:rPr lang="en-US" dirty="0"/>
              <a:t>(Currently under review and not yet available on the public facing SAMMY web-site)</a:t>
            </a:r>
          </a:p>
          <a:p>
            <a:endParaRPr lang="en-US" dirty="0"/>
          </a:p>
        </p:txBody>
      </p:sp>
      <p:sp>
        <p:nvSpPr>
          <p:cNvPr id="5" name="TextBox 4">
            <a:extLst>
              <a:ext uri="{FF2B5EF4-FFF2-40B4-BE49-F238E27FC236}">
                <a16:creationId xmlns:a16="http://schemas.microsoft.com/office/drawing/2014/main" id="{0275357C-DF79-0299-00AD-5E31B68EFE57}"/>
              </a:ext>
            </a:extLst>
          </p:cNvPr>
          <p:cNvSpPr txBox="1"/>
          <p:nvPr/>
        </p:nvSpPr>
        <p:spPr>
          <a:xfrm>
            <a:off x="5274365" y="1483597"/>
            <a:ext cx="6387548" cy="3693319"/>
          </a:xfrm>
          <a:prstGeom prst="rect">
            <a:avLst/>
          </a:prstGeom>
          <a:noFill/>
          <a:ln w="76200">
            <a:solidFill>
              <a:schemeClr val="tx2">
                <a:lumMod val="75000"/>
              </a:schemeClr>
            </a:solidFill>
          </a:ln>
        </p:spPr>
        <p:txBody>
          <a:bodyPr wrap="square">
            <a:spAutoFit/>
          </a:bodyPr>
          <a:lstStyle/>
          <a:p>
            <a:r>
              <a:rPr lang="en-US" dirty="0"/>
              <a:t>Integral data (totally made up) for pretend FE</a:t>
            </a:r>
          </a:p>
          <a:p>
            <a:r>
              <a:rPr lang="en-US" dirty="0"/>
              <a:t>    0 [= sum over all nuclides]</a:t>
            </a:r>
          </a:p>
          <a:p>
            <a:r>
              <a:rPr lang="en-US" dirty="0"/>
              <a:t>THABS        7.89      1.0                        [Thermal absorption]</a:t>
            </a:r>
          </a:p>
          <a:p>
            <a:r>
              <a:rPr lang="en-US" dirty="0"/>
              <a:t>MXABS        6.5       0.9                        [Maxwellian absorption]</a:t>
            </a:r>
          </a:p>
          <a:p>
            <a:endParaRPr lang="en-US" dirty="0"/>
          </a:p>
          <a:p>
            <a:r>
              <a:rPr lang="en-US" dirty="0"/>
              <a:t>    2 [= isotope (nuclide) number, as in PAR file</a:t>
            </a:r>
          </a:p>
          <a:p>
            <a:r>
              <a:rPr lang="en-US" dirty="0"/>
              <a:t>THABS         4.2      1.0                        [Thermal absorption]</a:t>
            </a:r>
          </a:p>
          <a:p>
            <a:r>
              <a:rPr lang="en-US" dirty="0"/>
              <a:t>MXABS         3.7      0.7                        [Maxwellian absorption]</a:t>
            </a:r>
          </a:p>
          <a:p>
            <a:endParaRPr lang="en-US" dirty="0"/>
          </a:p>
          <a:p>
            <a:r>
              <a:rPr lang="en-US" dirty="0"/>
              <a:t>    4 [= isotope (nuclide) number, as in PAR file </a:t>
            </a:r>
          </a:p>
          <a:p>
            <a:r>
              <a:rPr lang="en-US" dirty="0"/>
              <a:t>THABS        0.8       0.04                       [Thermal absorption]</a:t>
            </a:r>
          </a:p>
          <a:p>
            <a:r>
              <a:rPr lang="en-US" dirty="0"/>
              <a:t>MXABS        0.71      0.07                       [Maxwellian absorption]</a:t>
            </a:r>
          </a:p>
          <a:p>
            <a:endParaRPr lang="en-US" dirty="0"/>
          </a:p>
        </p:txBody>
      </p:sp>
    </p:spTree>
    <p:extLst>
      <p:ext uri="{BB962C8B-B14F-4D97-AF65-F5344CB8AC3E}">
        <p14:creationId xmlns:p14="http://schemas.microsoft.com/office/powerpoint/2010/main" val="415871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7586-4F85-688B-88F9-673FCB90BDD3}"/>
              </a:ext>
            </a:extLst>
          </p:cNvPr>
          <p:cNvSpPr>
            <a:spLocks noGrp="1"/>
          </p:cNvSpPr>
          <p:nvPr>
            <p:ph type="title"/>
          </p:nvPr>
        </p:nvSpPr>
        <p:spPr/>
        <p:txBody>
          <a:bodyPr/>
          <a:lstStyle/>
          <a:p>
            <a:r>
              <a:rPr lang="en-US" dirty="0"/>
              <a:t>Very Early Alpha version Python interface to SAMMY</a:t>
            </a:r>
          </a:p>
        </p:txBody>
      </p:sp>
      <p:sp>
        <p:nvSpPr>
          <p:cNvPr id="3" name="Content Placeholder 2">
            <a:extLst>
              <a:ext uri="{FF2B5EF4-FFF2-40B4-BE49-F238E27FC236}">
                <a16:creationId xmlns:a16="http://schemas.microsoft.com/office/drawing/2014/main" id="{19A2910B-9927-3DA7-9E58-8960BEBE211A}"/>
              </a:ext>
            </a:extLst>
          </p:cNvPr>
          <p:cNvSpPr>
            <a:spLocks noGrp="1"/>
          </p:cNvSpPr>
          <p:nvPr>
            <p:ph idx="1"/>
          </p:nvPr>
        </p:nvSpPr>
        <p:spPr>
          <a:xfrm>
            <a:off x="349784" y="1495425"/>
            <a:ext cx="11492432" cy="4061829"/>
          </a:xfrm>
        </p:spPr>
        <p:txBody>
          <a:bodyPr/>
          <a:lstStyle/>
          <a:p>
            <a:pPr marL="285750" indent="-285750">
              <a:buFont typeface="Arial" panose="020B0604020202020204" pitchFamily="34" charset="0"/>
              <a:buChar char="•"/>
            </a:pPr>
            <a:r>
              <a:rPr lang="en-US" dirty="0"/>
              <a:t>Enable python bindings using -DSAMMY_PYTHON=ON  on the </a:t>
            </a:r>
            <a:r>
              <a:rPr lang="en-US" dirty="0" err="1"/>
              <a:t>cmake</a:t>
            </a:r>
            <a:r>
              <a:rPr lang="en-US" dirty="0"/>
              <a:t> configure</a:t>
            </a:r>
          </a:p>
          <a:p>
            <a:pPr marL="285750" indent="-285750">
              <a:buFont typeface="Arial" panose="020B0604020202020204" pitchFamily="34" charset="0"/>
              <a:buChar char="•"/>
            </a:pPr>
            <a:r>
              <a:rPr lang="en-US" dirty="0"/>
              <a:t>Currently only works for resolved range data</a:t>
            </a:r>
          </a:p>
          <a:p>
            <a:pPr marL="285750" indent="-285750">
              <a:buFont typeface="Arial" panose="020B0604020202020204" pitchFamily="34" charset="0"/>
              <a:buChar char="•"/>
            </a:pPr>
            <a:r>
              <a:rPr lang="en-US" dirty="0"/>
              <a:t>An example can be found in </a:t>
            </a:r>
            <a:r>
              <a:rPr lang="en-US" i="1" dirty="0" err="1"/>
              <a:t>samtry</a:t>
            </a:r>
            <a:r>
              <a:rPr lang="en-US" i="1" dirty="0"/>
              <a:t>/tr001/</a:t>
            </a:r>
            <a:r>
              <a:rPr lang="en-US" i="1" dirty="0" err="1"/>
              <a:t>ctest_c.py</a:t>
            </a:r>
            <a:endParaRPr lang="en-US" i="1" dirty="0"/>
          </a:p>
          <a:p>
            <a:pPr marL="971550" lvl="1" indent="-285750"/>
            <a:r>
              <a:rPr lang="en-US" dirty="0"/>
              <a:t>Provide the usual SAMMY input files</a:t>
            </a:r>
          </a:p>
          <a:p>
            <a:pPr marL="971550" lvl="1" indent="-285750"/>
            <a:r>
              <a:rPr lang="en-US" dirty="0"/>
              <a:t>Retrieve the result data using the standard SAMMY output structures</a:t>
            </a:r>
          </a:p>
          <a:p>
            <a:pPr marL="285750" indent="-285750">
              <a:buFont typeface="Arial" panose="020B0604020202020204" pitchFamily="34" charset="0"/>
              <a:buChar char="•"/>
            </a:pPr>
            <a:r>
              <a:rPr lang="en-US" dirty="0"/>
              <a:t>We are planning to extend this to allow better access to the the user input </a:t>
            </a:r>
          </a:p>
          <a:p>
            <a:r>
              <a:rPr lang="en-US" dirty="0"/>
              <a:t>Please provide any feedback or suggestion to us, so we can make this a useful user feature. Available as is on master in the publicly facing SAMMY web site.</a:t>
            </a:r>
          </a:p>
        </p:txBody>
      </p:sp>
    </p:spTree>
    <p:extLst>
      <p:ext uri="{BB962C8B-B14F-4D97-AF65-F5344CB8AC3E}">
        <p14:creationId xmlns:p14="http://schemas.microsoft.com/office/powerpoint/2010/main" val="2111375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5BBA-56DD-B7DA-7B15-F269779D2553}"/>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775DA6BD-37C0-E372-EBE1-54289716AF99}"/>
              </a:ext>
            </a:extLst>
          </p:cNvPr>
          <p:cNvSpPr>
            <a:spLocks noGrp="1"/>
          </p:cNvSpPr>
          <p:nvPr>
            <p:ph idx="1"/>
          </p:nvPr>
        </p:nvSpPr>
        <p:spPr>
          <a:xfrm>
            <a:off x="314692" y="1400663"/>
            <a:ext cx="11678047" cy="4818944"/>
          </a:xfrm>
        </p:spPr>
        <p:txBody>
          <a:bodyPr vert="horz" lIns="0" tIns="0" rIns="0" bIns="0" rtlCol="0" anchor="t">
            <a:noAutofit/>
          </a:bodyPr>
          <a:lstStyle/>
          <a:p>
            <a:pPr marL="285750" indent="-285750">
              <a:buFont typeface="Arial" panose="020B0604020202020204" pitchFamily="34" charset="0"/>
              <a:buChar char="•"/>
            </a:pPr>
            <a:r>
              <a:rPr lang="en-US" dirty="0">
                <a:latin typeface="Aptos Light"/>
              </a:rPr>
              <a:t>Ensure that the URR is using the same C++ class to hold the data as the RR. This will make all the improvements available for the RR also available for the URR.</a:t>
            </a:r>
          </a:p>
          <a:p>
            <a:pPr marL="971550" lvl="1" indent="-285750"/>
            <a:r>
              <a:rPr lang="en-US" dirty="0"/>
              <a:t>This will include adding the improvements made by Alec </a:t>
            </a:r>
            <a:r>
              <a:rPr lang="en-US" dirty="0" err="1"/>
              <a:t>Golas</a:t>
            </a:r>
            <a:r>
              <a:rPr lang="en-US" dirty="0"/>
              <a:t> (RPI) to SESH and updated self-shielding and the updates by Justin Lorin (UTK) to the fitting of the level spacing.</a:t>
            </a:r>
          </a:p>
          <a:p>
            <a:pPr marL="285750" indent="-285750">
              <a:buFont typeface="Arial" panose="020B0604020202020204" pitchFamily="34" charset="0"/>
              <a:buChar char="•"/>
            </a:pPr>
            <a:r>
              <a:rPr lang="en-US" dirty="0">
                <a:latin typeface="Aptos Light"/>
              </a:rPr>
              <a:t>Move to a more modern input (</a:t>
            </a:r>
            <a:r>
              <a:rPr lang="en-US" dirty="0" err="1">
                <a:latin typeface="Aptos Light"/>
              </a:rPr>
              <a:t>json</a:t>
            </a:r>
            <a:r>
              <a:rPr lang="en-US" dirty="0">
                <a:latin typeface="Aptos Light"/>
              </a:rPr>
              <a:t> file) for SAMMY, levering </a:t>
            </a:r>
            <a:r>
              <a:rPr lang="en-US" i="1" dirty="0">
                <a:latin typeface="Aptos Light"/>
              </a:rPr>
              <a:t>the C++  </a:t>
            </a:r>
            <a:r>
              <a:rPr lang="en-US" i="1" dirty="0" err="1">
                <a:latin typeface="Aptos Light"/>
              </a:rPr>
              <a:t>SammyInputInfo</a:t>
            </a:r>
            <a:r>
              <a:rPr lang="en-US" dirty="0">
                <a:latin typeface="Aptos Light"/>
              </a:rPr>
              <a:t> class currently used to hold many of the input information along with the classes that hold the experimental correction information.</a:t>
            </a:r>
          </a:p>
          <a:p>
            <a:pPr marL="285750" indent="-285750">
              <a:buFont typeface="Arial" panose="020B0604020202020204" pitchFamily="34" charset="0"/>
              <a:buChar char="•"/>
            </a:pPr>
            <a:r>
              <a:rPr lang="en-US" dirty="0">
                <a:latin typeface="Aptos Light"/>
              </a:rPr>
              <a:t>Add numerical differentiation to the RR resonance calculation. This will allow for much easier testing of new R-Matrix algorithms,  which is currently made harder as the analytical derivatives also need to be given.</a:t>
            </a:r>
          </a:p>
          <a:p>
            <a:pPr marL="285750" indent="-285750">
              <a:buFont typeface="Arial" panose="020B0604020202020204" pitchFamily="34" charset="0"/>
              <a:buChar char="•"/>
            </a:pPr>
            <a:r>
              <a:rPr lang="en-US" dirty="0">
                <a:latin typeface="Aptos Light"/>
              </a:rPr>
              <a:t>Improve the interaction with external fitting programs such as MINUIT and Dakota.</a:t>
            </a:r>
          </a:p>
          <a:p>
            <a:pPr marL="285750" indent="-285750">
              <a:buFont typeface="Arial" panose="020B0604020202020204" pitchFamily="34" charset="0"/>
              <a:buChar char="•"/>
            </a:pPr>
            <a:r>
              <a:rPr lang="en-US" dirty="0">
                <a:latin typeface="Aptos Light"/>
              </a:rPr>
              <a:t>Move the SAMMY fitting algorithms into </a:t>
            </a:r>
            <a:r>
              <a:rPr lang="en-US" dirty="0" err="1">
                <a:latin typeface="Aptos Light"/>
              </a:rPr>
              <a:t>fitAPI</a:t>
            </a:r>
            <a:r>
              <a:rPr lang="en-US" dirty="0">
                <a:latin typeface="Aptos Light"/>
              </a:rPr>
              <a:t>, so that all adjustment is done through that API, while still giving the same good SAMMY results as before.</a:t>
            </a:r>
          </a:p>
          <a:p>
            <a:pPr marL="285750" indent="-285750">
              <a:buFont typeface="Arial" panose="020B0604020202020204" pitchFamily="34" charset="0"/>
              <a:buChar char="•"/>
            </a:pPr>
            <a:r>
              <a:rPr lang="en-US" dirty="0">
                <a:latin typeface="Aptos Light"/>
              </a:rPr>
              <a:t>Create an HDF5 file containing all covariance and theory information instead of the current ODF file and binary covariance file.  LST files (written from the HDF5 </a:t>
            </a:r>
            <a:r>
              <a:rPr lang="en-US" dirty="0" err="1">
                <a:latin typeface="Aptos Light"/>
              </a:rPr>
              <a:t>informtion</a:t>
            </a:r>
            <a:r>
              <a:rPr lang="en-US" dirty="0">
                <a:latin typeface="Aptos Light"/>
              </a:rPr>
              <a:t>) will be available as before.</a:t>
            </a:r>
            <a:endParaRPr lang="en-US" dirty="0" err="1"/>
          </a:p>
        </p:txBody>
      </p:sp>
    </p:spTree>
    <p:extLst>
      <p:ext uri="{BB962C8B-B14F-4D97-AF65-F5344CB8AC3E}">
        <p14:creationId xmlns:p14="http://schemas.microsoft.com/office/powerpoint/2010/main" val="175009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35220-63EF-37F9-8BA1-F6B58652E13B}"/>
              </a:ext>
            </a:extLst>
          </p:cNvPr>
          <p:cNvSpPr>
            <a:spLocks noGrp="1"/>
          </p:cNvSpPr>
          <p:nvPr>
            <p:ph idx="1"/>
          </p:nvPr>
        </p:nvSpPr>
        <p:spPr>
          <a:xfrm>
            <a:off x="552691" y="1398085"/>
            <a:ext cx="11492432" cy="4061829"/>
          </a:xfrm>
        </p:spPr>
        <p:txBody>
          <a:bodyPr/>
          <a:lstStyle/>
          <a:p>
            <a:r>
              <a:rPr lang="en-US" dirty="0"/>
              <a:t>SAMMY is available from </a:t>
            </a:r>
            <a:r>
              <a:rPr lang="en-US" dirty="0">
                <a:hlinkClick r:id="rId2"/>
              </a:rPr>
              <a:t>https://code.ornl.gov/RNSD/SAMMY</a:t>
            </a:r>
            <a:r>
              <a:rPr lang="en-US" dirty="0"/>
              <a:t> </a:t>
            </a:r>
          </a:p>
          <a:p>
            <a:endParaRPr lang="en-US" dirty="0"/>
          </a:p>
          <a:p>
            <a:endParaRPr lang="en-US" dirty="0"/>
          </a:p>
          <a:p>
            <a:br>
              <a:rPr lang="en-US" dirty="0"/>
            </a:br>
            <a:endParaRPr lang="en-US" dirty="0"/>
          </a:p>
        </p:txBody>
      </p:sp>
      <p:pic>
        <p:nvPicPr>
          <p:cNvPr id="4" name="Picture 4">
            <a:extLst>
              <a:ext uri="{FF2B5EF4-FFF2-40B4-BE49-F238E27FC236}">
                <a16:creationId xmlns:a16="http://schemas.microsoft.com/office/drawing/2014/main" id="{1621A12B-6ABC-93CC-5241-BBE2380D5EED}"/>
              </a:ext>
            </a:extLst>
          </p:cNvPr>
          <p:cNvPicPr>
            <a:picLocks noChangeAspect="1"/>
          </p:cNvPicPr>
          <p:nvPr/>
        </p:nvPicPr>
        <p:blipFill>
          <a:blip r:embed="rId3"/>
          <a:stretch>
            <a:fillRect/>
          </a:stretch>
        </p:blipFill>
        <p:spPr>
          <a:xfrm>
            <a:off x="438391" y="3574754"/>
            <a:ext cx="11086617" cy="1750069"/>
          </a:xfrm>
          <a:prstGeom prst="rect">
            <a:avLst/>
          </a:prstGeom>
        </p:spPr>
      </p:pic>
    </p:spTree>
    <p:extLst>
      <p:ext uri="{BB962C8B-B14F-4D97-AF65-F5344CB8AC3E}">
        <p14:creationId xmlns:p14="http://schemas.microsoft.com/office/powerpoint/2010/main" val="83673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3181-6916-1B07-FAA9-1133A6EF154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22F279-9F53-74A8-73AC-5C1AFCBA27A7}"/>
              </a:ext>
            </a:extLst>
          </p:cNvPr>
          <p:cNvSpPr>
            <a:spLocks noGrp="1"/>
          </p:cNvSpPr>
          <p:nvPr>
            <p:ph idx="1"/>
          </p:nvPr>
        </p:nvSpPr>
        <p:spPr>
          <a:xfrm>
            <a:off x="314692" y="1534077"/>
            <a:ext cx="11492432" cy="4061829"/>
          </a:xfrm>
        </p:spPr>
        <p:txBody>
          <a:bodyPr/>
          <a:lstStyle/>
          <a:p>
            <a:pPr marL="285750" indent="-285750">
              <a:buFont typeface="Arial" panose="020B0604020202020204" pitchFamily="34" charset="0"/>
              <a:buChar char="•"/>
            </a:pPr>
            <a:r>
              <a:rPr lang="en-US" dirty="0"/>
              <a:t>Improved ENDF reading</a:t>
            </a:r>
          </a:p>
          <a:p>
            <a:pPr marL="285750" indent="-285750">
              <a:buFont typeface="Arial" panose="020B0604020202020204" pitchFamily="34" charset="0"/>
              <a:buChar char="•"/>
            </a:pPr>
            <a:r>
              <a:rPr lang="en-US" dirty="0"/>
              <a:t>Improved SAMMY API</a:t>
            </a:r>
          </a:p>
          <a:p>
            <a:pPr marL="285750" indent="-285750">
              <a:buFont typeface="Arial" panose="020B0604020202020204" pitchFamily="34" charset="0"/>
              <a:buChar char="•"/>
            </a:pPr>
            <a:r>
              <a:rPr lang="en-US" dirty="0"/>
              <a:t>Updated SAMMY models for use in </a:t>
            </a:r>
            <a:r>
              <a:rPr lang="en-US" dirty="0" err="1"/>
              <a:t>fitAPI</a:t>
            </a:r>
            <a:endParaRPr lang="en-US" dirty="0"/>
          </a:p>
          <a:p>
            <a:pPr marL="285750" indent="-285750">
              <a:buFont typeface="Arial" panose="020B0604020202020204" pitchFamily="34" charset="0"/>
              <a:buChar char="•"/>
            </a:pPr>
            <a:r>
              <a:rPr lang="en-US" dirty="0"/>
              <a:t>Cleaner program flow under the hood</a:t>
            </a:r>
          </a:p>
          <a:p>
            <a:pPr marL="285750" indent="-285750">
              <a:buFont typeface="Arial" panose="020B0604020202020204" pitchFamily="34" charset="0"/>
              <a:buChar char="•"/>
            </a:pPr>
            <a:r>
              <a:rPr lang="en-US" dirty="0"/>
              <a:t>Improved treatment of integral experiments</a:t>
            </a:r>
          </a:p>
          <a:p>
            <a:pPr marL="285750" indent="-285750">
              <a:buFont typeface="Arial" panose="020B0604020202020204" pitchFamily="34" charset="0"/>
              <a:buChar char="•"/>
            </a:pPr>
            <a:r>
              <a:rPr lang="en-US" dirty="0"/>
              <a:t>Very early alpha version of python bindings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0035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D29B-CD2A-64EC-481A-A2A38721C3B1}"/>
              </a:ext>
            </a:extLst>
          </p:cNvPr>
          <p:cNvSpPr>
            <a:spLocks noGrp="1"/>
          </p:cNvSpPr>
          <p:nvPr>
            <p:ph type="title"/>
          </p:nvPr>
        </p:nvSpPr>
        <p:spPr>
          <a:xfrm>
            <a:off x="238492" y="149169"/>
            <a:ext cx="11492432" cy="886397"/>
          </a:xfrm>
        </p:spPr>
        <p:txBody>
          <a:bodyPr/>
          <a:lstStyle/>
          <a:p>
            <a:r>
              <a:rPr lang="en-US" dirty="0"/>
              <a:t>Improved ENDF file reading (RR only)</a:t>
            </a:r>
          </a:p>
        </p:txBody>
      </p:sp>
      <p:sp>
        <p:nvSpPr>
          <p:cNvPr id="3" name="Content Placeholder 2">
            <a:extLst>
              <a:ext uri="{FF2B5EF4-FFF2-40B4-BE49-F238E27FC236}">
                <a16:creationId xmlns:a16="http://schemas.microsoft.com/office/drawing/2014/main" id="{61C23161-9673-A0B2-F51D-42AD53332F5B}"/>
              </a:ext>
            </a:extLst>
          </p:cNvPr>
          <p:cNvSpPr>
            <a:spLocks noGrp="1"/>
          </p:cNvSpPr>
          <p:nvPr>
            <p:ph idx="1"/>
          </p:nvPr>
        </p:nvSpPr>
        <p:spPr>
          <a:xfrm>
            <a:off x="477854" y="4160235"/>
            <a:ext cx="11015646" cy="2227865"/>
          </a:xfrm>
        </p:spPr>
        <p:txBody>
          <a:bodyPr vert="horz" lIns="0" tIns="0" rIns="0" bIns="0" rtlCol="0" anchor="t">
            <a:noAutofit/>
          </a:bodyPr>
          <a:lstStyle/>
          <a:p>
            <a:r>
              <a:rPr lang="en-US" dirty="0">
                <a:latin typeface="Aptos Light"/>
              </a:rPr>
              <a:t>Used as SAMMY par file:  </a:t>
            </a:r>
            <a:r>
              <a:rPr lang="en-US" i="1" dirty="0">
                <a:latin typeface="Aptos Light"/>
              </a:rPr>
              <a:t>#file fe_elemental.js</a:t>
            </a:r>
            <a:br>
              <a:rPr lang="en-US" i="1" dirty="0"/>
            </a:br>
            <a:br>
              <a:rPr lang="en-US" dirty="0"/>
            </a:br>
            <a:r>
              <a:rPr lang="en-US" dirty="0">
                <a:latin typeface="Aptos Light"/>
              </a:rPr>
              <a:t>Examples can  be found in </a:t>
            </a:r>
            <a:r>
              <a:rPr lang="en-US" i="1" dirty="0" err="1">
                <a:latin typeface="Aptos Light"/>
              </a:rPr>
              <a:t>samtry</a:t>
            </a:r>
            <a:r>
              <a:rPr lang="en-US" i="1" dirty="0">
                <a:latin typeface="Aptos Light"/>
              </a:rPr>
              <a:t>/tr102</a:t>
            </a:r>
          </a:p>
          <a:p>
            <a:r>
              <a:rPr lang="en-US" dirty="0"/>
              <a:t>Covariance data are read from File 32 and parameters are flagged depending on what is in File 32</a:t>
            </a:r>
          </a:p>
          <a:p>
            <a:r>
              <a:rPr lang="en-US" dirty="0"/>
              <a:t>Abundance adjustments are controlled via the </a:t>
            </a:r>
            <a:r>
              <a:rPr lang="en-US" dirty="0" err="1"/>
              <a:t>json</a:t>
            </a:r>
            <a:r>
              <a:rPr lang="en-US" dirty="0"/>
              <a:t> file</a:t>
            </a:r>
          </a:p>
          <a:p>
            <a:r>
              <a:rPr lang="en-US" dirty="0">
                <a:latin typeface="Aptos Light"/>
              </a:rPr>
              <a:t>All allowed ENDF formats are supported  (URR not supported as ENDF uses different algorithm in the URR than SAMMY)</a:t>
            </a:r>
          </a:p>
          <a:p>
            <a:endParaRPr lang="en-US" dirty="0"/>
          </a:p>
          <a:p>
            <a:br>
              <a:rPr lang="en-US" dirty="0"/>
            </a:br>
            <a:endParaRPr lang="en-US" dirty="0"/>
          </a:p>
        </p:txBody>
      </p:sp>
      <p:grpSp>
        <p:nvGrpSpPr>
          <p:cNvPr id="27" name="Group 26">
            <a:extLst>
              <a:ext uri="{FF2B5EF4-FFF2-40B4-BE49-F238E27FC236}">
                <a16:creationId xmlns:a16="http://schemas.microsoft.com/office/drawing/2014/main" id="{FC912D8E-8A42-364E-433D-AB2F5A5F44CB}"/>
              </a:ext>
            </a:extLst>
          </p:cNvPr>
          <p:cNvGrpSpPr/>
          <p:nvPr/>
        </p:nvGrpSpPr>
        <p:grpSpPr>
          <a:xfrm>
            <a:off x="238492" y="867778"/>
            <a:ext cx="3048000" cy="2561222"/>
            <a:chOff x="673100" y="901700"/>
            <a:chExt cx="3048000" cy="2561222"/>
          </a:xfrm>
        </p:grpSpPr>
        <p:grpSp>
          <p:nvGrpSpPr>
            <p:cNvPr id="10" name="Group 9">
              <a:extLst>
                <a:ext uri="{FF2B5EF4-FFF2-40B4-BE49-F238E27FC236}">
                  <a16:creationId xmlns:a16="http://schemas.microsoft.com/office/drawing/2014/main" id="{2FAC42BD-D333-B43B-47E1-B8BC6C067481}"/>
                </a:ext>
              </a:extLst>
            </p:cNvPr>
            <p:cNvGrpSpPr/>
            <p:nvPr/>
          </p:nvGrpSpPr>
          <p:grpSpPr>
            <a:xfrm>
              <a:off x="673100" y="901700"/>
              <a:ext cx="1117600" cy="1090573"/>
              <a:chOff x="673100" y="901700"/>
              <a:chExt cx="1117600" cy="1090573"/>
            </a:xfrm>
          </p:grpSpPr>
          <p:sp>
            <p:nvSpPr>
              <p:cNvPr id="4" name="TextBox 3">
                <a:extLst>
                  <a:ext uri="{FF2B5EF4-FFF2-40B4-BE49-F238E27FC236}">
                    <a16:creationId xmlns:a16="http://schemas.microsoft.com/office/drawing/2014/main" id="{B4AE521E-5D92-ADF6-6AFB-C8823EC80118}"/>
                  </a:ext>
                </a:extLst>
              </p:cNvPr>
              <p:cNvSpPr txBox="1"/>
              <p:nvPr/>
            </p:nvSpPr>
            <p:spPr>
              <a:xfrm>
                <a:off x="673100" y="901700"/>
                <a:ext cx="1117600" cy="369332"/>
              </a:xfrm>
              <a:prstGeom prst="rect">
                <a:avLst/>
              </a:prstGeom>
              <a:solidFill>
                <a:schemeClr val="accent1">
                  <a:lumMod val="25000"/>
                  <a:lumOff val="75000"/>
                </a:schemeClr>
              </a:solidFill>
              <a:ln>
                <a:solidFill>
                  <a:schemeClr val="accent2">
                    <a:lumMod val="20000"/>
                    <a:lumOff val="80000"/>
                  </a:schemeClr>
                </a:solidFill>
              </a:ln>
            </p:spPr>
            <p:txBody>
              <a:bodyPr wrap="square" rtlCol="0">
                <a:spAutoFit/>
              </a:bodyPr>
              <a:lstStyle/>
              <a:p>
                <a:r>
                  <a:rPr lang="en-US" b="1" baseline="30000" dirty="0"/>
                  <a:t>58</a:t>
                </a:r>
                <a:r>
                  <a:rPr lang="en-US" b="1" dirty="0"/>
                  <a:t>Fe</a:t>
                </a:r>
              </a:p>
            </p:txBody>
          </p:sp>
          <p:sp>
            <p:nvSpPr>
              <p:cNvPr id="5" name="TextBox 4">
                <a:extLst>
                  <a:ext uri="{FF2B5EF4-FFF2-40B4-BE49-F238E27FC236}">
                    <a16:creationId xmlns:a16="http://schemas.microsoft.com/office/drawing/2014/main" id="{2FA25CB5-7BBF-E073-B0D9-FA3B2291EFC7}"/>
                  </a:ext>
                </a:extLst>
              </p:cNvPr>
              <p:cNvSpPr txBox="1"/>
              <p:nvPr/>
            </p:nvSpPr>
            <p:spPr>
              <a:xfrm>
                <a:off x="673100" y="1271032"/>
                <a:ext cx="1117600" cy="369332"/>
              </a:xfrm>
              <a:prstGeom prst="rect">
                <a:avLst/>
              </a:prstGeom>
              <a:solidFill>
                <a:schemeClr val="accent1">
                  <a:lumMod val="50000"/>
                  <a:lumOff val="50000"/>
                </a:schemeClr>
              </a:solidFill>
            </p:spPr>
            <p:txBody>
              <a:bodyPr wrap="square" rtlCol="0">
                <a:spAutoFit/>
              </a:bodyPr>
              <a:lstStyle/>
              <a:p>
                <a:r>
                  <a:rPr lang="en-US" dirty="0"/>
                  <a:t>File 2</a:t>
                </a:r>
              </a:p>
            </p:txBody>
          </p:sp>
          <p:sp>
            <p:nvSpPr>
              <p:cNvPr id="9" name="TextBox 8">
                <a:extLst>
                  <a:ext uri="{FF2B5EF4-FFF2-40B4-BE49-F238E27FC236}">
                    <a16:creationId xmlns:a16="http://schemas.microsoft.com/office/drawing/2014/main" id="{775E0CD8-3A1A-1AF3-216D-5AF58C7269A5}"/>
                  </a:ext>
                </a:extLst>
              </p:cNvPr>
              <p:cNvSpPr txBox="1"/>
              <p:nvPr/>
            </p:nvSpPr>
            <p:spPr>
              <a:xfrm>
                <a:off x="673100" y="1622941"/>
                <a:ext cx="1117600" cy="369332"/>
              </a:xfrm>
              <a:prstGeom prst="rect">
                <a:avLst/>
              </a:prstGeom>
              <a:solidFill>
                <a:schemeClr val="accent1">
                  <a:lumMod val="50000"/>
                  <a:lumOff val="50000"/>
                </a:schemeClr>
              </a:solidFill>
            </p:spPr>
            <p:txBody>
              <a:bodyPr wrap="square" rtlCol="0">
                <a:spAutoFit/>
              </a:bodyPr>
              <a:lstStyle/>
              <a:p>
                <a:r>
                  <a:rPr lang="en-US" dirty="0"/>
                  <a:t>File 32</a:t>
                </a:r>
              </a:p>
            </p:txBody>
          </p:sp>
        </p:grpSp>
        <p:grpSp>
          <p:nvGrpSpPr>
            <p:cNvPr id="11" name="Group 10">
              <a:extLst>
                <a:ext uri="{FF2B5EF4-FFF2-40B4-BE49-F238E27FC236}">
                  <a16:creationId xmlns:a16="http://schemas.microsoft.com/office/drawing/2014/main" id="{A8F512FB-30E6-9793-9019-6181D5916B30}"/>
                </a:ext>
              </a:extLst>
            </p:cNvPr>
            <p:cNvGrpSpPr/>
            <p:nvPr/>
          </p:nvGrpSpPr>
          <p:grpSpPr>
            <a:xfrm>
              <a:off x="1155700" y="1272064"/>
              <a:ext cx="1117600" cy="1090573"/>
              <a:chOff x="673100" y="901700"/>
              <a:chExt cx="1117600" cy="1090573"/>
            </a:xfrm>
          </p:grpSpPr>
          <p:sp>
            <p:nvSpPr>
              <p:cNvPr id="12" name="TextBox 11">
                <a:extLst>
                  <a:ext uri="{FF2B5EF4-FFF2-40B4-BE49-F238E27FC236}">
                    <a16:creationId xmlns:a16="http://schemas.microsoft.com/office/drawing/2014/main" id="{E1BEB5C5-1F85-FFC9-B96B-781BB726F621}"/>
                  </a:ext>
                </a:extLst>
              </p:cNvPr>
              <p:cNvSpPr txBox="1"/>
              <p:nvPr/>
            </p:nvSpPr>
            <p:spPr>
              <a:xfrm>
                <a:off x="673100" y="901700"/>
                <a:ext cx="1117600" cy="369332"/>
              </a:xfrm>
              <a:prstGeom prst="rect">
                <a:avLst/>
              </a:prstGeom>
              <a:solidFill>
                <a:schemeClr val="accent1">
                  <a:lumMod val="25000"/>
                  <a:lumOff val="75000"/>
                </a:schemeClr>
              </a:solidFill>
              <a:ln>
                <a:solidFill>
                  <a:schemeClr val="accent2">
                    <a:lumMod val="20000"/>
                    <a:lumOff val="80000"/>
                  </a:schemeClr>
                </a:solidFill>
              </a:ln>
            </p:spPr>
            <p:txBody>
              <a:bodyPr wrap="square" rtlCol="0">
                <a:spAutoFit/>
              </a:bodyPr>
              <a:lstStyle/>
              <a:p>
                <a:r>
                  <a:rPr lang="en-US" b="1" baseline="30000" dirty="0"/>
                  <a:t>57</a:t>
                </a:r>
                <a:r>
                  <a:rPr lang="en-US" b="1" dirty="0"/>
                  <a:t>Fe</a:t>
                </a:r>
              </a:p>
            </p:txBody>
          </p:sp>
          <p:sp>
            <p:nvSpPr>
              <p:cNvPr id="13" name="TextBox 12">
                <a:extLst>
                  <a:ext uri="{FF2B5EF4-FFF2-40B4-BE49-F238E27FC236}">
                    <a16:creationId xmlns:a16="http://schemas.microsoft.com/office/drawing/2014/main" id="{5F50FF46-0B00-741C-A2EE-484A4475A9C3}"/>
                  </a:ext>
                </a:extLst>
              </p:cNvPr>
              <p:cNvSpPr txBox="1"/>
              <p:nvPr/>
            </p:nvSpPr>
            <p:spPr>
              <a:xfrm>
                <a:off x="673100" y="1271032"/>
                <a:ext cx="1117600" cy="369332"/>
              </a:xfrm>
              <a:prstGeom prst="rect">
                <a:avLst/>
              </a:prstGeom>
              <a:solidFill>
                <a:schemeClr val="accent1">
                  <a:lumMod val="50000"/>
                  <a:lumOff val="50000"/>
                </a:schemeClr>
              </a:solidFill>
            </p:spPr>
            <p:txBody>
              <a:bodyPr wrap="square" rtlCol="0">
                <a:spAutoFit/>
              </a:bodyPr>
              <a:lstStyle/>
              <a:p>
                <a:r>
                  <a:rPr lang="en-US" dirty="0"/>
                  <a:t>File 2</a:t>
                </a:r>
              </a:p>
            </p:txBody>
          </p:sp>
          <p:sp>
            <p:nvSpPr>
              <p:cNvPr id="14" name="TextBox 13">
                <a:extLst>
                  <a:ext uri="{FF2B5EF4-FFF2-40B4-BE49-F238E27FC236}">
                    <a16:creationId xmlns:a16="http://schemas.microsoft.com/office/drawing/2014/main" id="{6426F86A-C17E-26B3-C700-BA6345079C28}"/>
                  </a:ext>
                </a:extLst>
              </p:cNvPr>
              <p:cNvSpPr txBox="1"/>
              <p:nvPr/>
            </p:nvSpPr>
            <p:spPr>
              <a:xfrm>
                <a:off x="673100" y="1622941"/>
                <a:ext cx="1117600" cy="369332"/>
              </a:xfrm>
              <a:prstGeom prst="rect">
                <a:avLst/>
              </a:prstGeom>
              <a:solidFill>
                <a:schemeClr val="accent1">
                  <a:lumMod val="50000"/>
                  <a:lumOff val="50000"/>
                </a:schemeClr>
              </a:solidFill>
            </p:spPr>
            <p:txBody>
              <a:bodyPr wrap="square" rtlCol="0">
                <a:spAutoFit/>
              </a:bodyPr>
              <a:lstStyle/>
              <a:p>
                <a:r>
                  <a:rPr lang="en-US" dirty="0"/>
                  <a:t>File 32</a:t>
                </a:r>
              </a:p>
            </p:txBody>
          </p:sp>
        </p:grpSp>
        <p:grpSp>
          <p:nvGrpSpPr>
            <p:cNvPr id="15" name="Group 14">
              <a:extLst>
                <a:ext uri="{FF2B5EF4-FFF2-40B4-BE49-F238E27FC236}">
                  <a16:creationId xmlns:a16="http://schemas.microsoft.com/office/drawing/2014/main" id="{BF5F12BE-139B-9BF5-CA00-2EAC9E00F2FD}"/>
                </a:ext>
              </a:extLst>
            </p:cNvPr>
            <p:cNvGrpSpPr/>
            <p:nvPr/>
          </p:nvGrpSpPr>
          <p:grpSpPr>
            <a:xfrm>
              <a:off x="1638300" y="1648883"/>
              <a:ext cx="1117600" cy="1090573"/>
              <a:chOff x="673100" y="901700"/>
              <a:chExt cx="1117600" cy="1090573"/>
            </a:xfrm>
          </p:grpSpPr>
          <p:sp>
            <p:nvSpPr>
              <p:cNvPr id="16" name="TextBox 15">
                <a:extLst>
                  <a:ext uri="{FF2B5EF4-FFF2-40B4-BE49-F238E27FC236}">
                    <a16:creationId xmlns:a16="http://schemas.microsoft.com/office/drawing/2014/main" id="{895B0794-AA5B-85A0-350B-CDA11033733B}"/>
                  </a:ext>
                </a:extLst>
              </p:cNvPr>
              <p:cNvSpPr txBox="1"/>
              <p:nvPr/>
            </p:nvSpPr>
            <p:spPr>
              <a:xfrm>
                <a:off x="673100" y="901700"/>
                <a:ext cx="1117600" cy="369332"/>
              </a:xfrm>
              <a:prstGeom prst="rect">
                <a:avLst/>
              </a:prstGeom>
              <a:solidFill>
                <a:schemeClr val="accent1">
                  <a:lumMod val="25000"/>
                  <a:lumOff val="75000"/>
                </a:schemeClr>
              </a:solidFill>
              <a:ln>
                <a:solidFill>
                  <a:schemeClr val="accent2">
                    <a:lumMod val="20000"/>
                    <a:lumOff val="80000"/>
                  </a:schemeClr>
                </a:solidFill>
              </a:ln>
            </p:spPr>
            <p:txBody>
              <a:bodyPr wrap="square" rtlCol="0">
                <a:spAutoFit/>
              </a:bodyPr>
              <a:lstStyle/>
              <a:p>
                <a:r>
                  <a:rPr lang="en-US" b="1" baseline="30000" dirty="0"/>
                  <a:t>56</a:t>
                </a:r>
                <a:r>
                  <a:rPr lang="en-US" b="1" dirty="0"/>
                  <a:t>Fe</a:t>
                </a:r>
              </a:p>
            </p:txBody>
          </p:sp>
          <p:sp>
            <p:nvSpPr>
              <p:cNvPr id="17" name="TextBox 16">
                <a:extLst>
                  <a:ext uri="{FF2B5EF4-FFF2-40B4-BE49-F238E27FC236}">
                    <a16:creationId xmlns:a16="http://schemas.microsoft.com/office/drawing/2014/main" id="{E13EEAA0-58AF-26AE-FAEE-8AC28313A221}"/>
                  </a:ext>
                </a:extLst>
              </p:cNvPr>
              <p:cNvSpPr txBox="1"/>
              <p:nvPr/>
            </p:nvSpPr>
            <p:spPr>
              <a:xfrm>
                <a:off x="673100" y="1271032"/>
                <a:ext cx="1117600" cy="369332"/>
              </a:xfrm>
              <a:prstGeom prst="rect">
                <a:avLst/>
              </a:prstGeom>
              <a:solidFill>
                <a:schemeClr val="accent1">
                  <a:lumMod val="50000"/>
                  <a:lumOff val="50000"/>
                </a:schemeClr>
              </a:solidFill>
            </p:spPr>
            <p:txBody>
              <a:bodyPr wrap="square" rtlCol="0">
                <a:spAutoFit/>
              </a:bodyPr>
              <a:lstStyle/>
              <a:p>
                <a:r>
                  <a:rPr lang="en-US" dirty="0"/>
                  <a:t>File 2</a:t>
                </a:r>
              </a:p>
            </p:txBody>
          </p:sp>
          <p:sp>
            <p:nvSpPr>
              <p:cNvPr id="18" name="TextBox 17">
                <a:extLst>
                  <a:ext uri="{FF2B5EF4-FFF2-40B4-BE49-F238E27FC236}">
                    <a16:creationId xmlns:a16="http://schemas.microsoft.com/office/drawing/2014/main" id="{600FC04D-6F04-B936-5C3E-3C522DCE870B}"/>
                  </a:ext>
                </a:extLst>
              </p:cNvPr>
              <p:cNvSpPr txBox="1"/>
              <p:nvPr/>
            </p:nvSpPr>
            <p:spPr>
              <a:xfrm>
                <a:off x="673100" y="1622941"/>
                <a:ext cx="1117600" cy="369332"/>
              </a:xfrm>
              <a:prstGeom prst="rect">
                <a:avLst/>
              </a:prstGeom>
              <a:solidFill>
                <a:schemeClr val="accent1">
                  <a:lumMod val="50000"/>
                  <a:lumOff val="50000"/>
                </a:schemeClr>
              </a:solidFill>
            </p:spPr>
            <p:txBody>
              <a:bodyPr wrap="square" rtlCol="0">
                <a:spAutoFit/>
              </a:bodyPr>
              <a:lstStyle/>
              <a:p>
                <a:r>
                  <a:rPr lang="en-US" dirty="0"/>
                  <a:t>File 32</a:t>
                </a:r>
              </a:p>
            </p:txBody>
          </p:sp>
        </p:grpSp>
        <p:grpSp>
          <p:nvGrpSpPr>
            <p:cNvPr id="19" name="Group 18">
              <a:extLst>
                <a:ext uri="{FF2B5EF4-FFF2-40B4-BE49-F238E27FC236}">
                  <a16:creationId xmlns:a16="http://schemas.microsoft.com/office/drawing/2014/main" id="{5B22478A-700C-2D91-7548-9A466B329130}"/>
                </a:ext>
              </a:extLst>
            </p:cNvPr>
            <p:cNvGrpSpPr/>
            <p:nvPr/>
          </p:nvGrpSpPr>
          <p:grpSpPr>
            <a:xfrm>
              <a:off x="2120900" y="2011729"/>
              <a:ext cx="1117600" cy="1090573"/>
              <a:chOff x="673100" y="901700"/>
              <a:chExt cx="1117600" cy="1090573"/>
            </a:xfrm>
          </p:grpSpPr>
          <p:sp>
            <p:nvSpPr>
              <p:cNvPr id="20" name="TextBox 19">
                <a:extLst>
                  <a:ext uri="{FF2B5EF4-FFF2-40B4-BE49-F238E27FC236}">
                    <a16:creationId xmlns:a16="http://schemas.microsoft.com/office/drawing/2014/main" id="{7D2F4DD3-E98A-CD6B-2C4C-CCEF2E9305EB}"/>
                  </a:ext>
                </a:extLst>
              </p:cNvPr>
              <p:cNvSpPr txBox="1"/>
              <p:nvPr/>
            </p:nvSpPr>
            <p:spPr>
              <a:xfrm>
                <a:off x="673100" y="901700"/>
                <a:ext cx="1117600" cy="369332"/>
              </a:xfrm>
              <a:prstGeom prst="rect">
                <a:avLst/>
              </a:prstGeom>
              <a:solidFill>
                <a:schemeClr val="accent1">
                  <a:lumMod val="25000"/>
                  <a:lumOff val="75000"/>
                </a:schemeClr>
              </a:solidFill>
              <a:ln>
                <a:solidFill>
                  <a:schemeClr val="accent2">
                    <a:lumMod val="20000"/>
                    <a:lumOff val="80000"/>
                  </a:schemeClr>
                </a:solidFill>
              </a:ln>
            </p:spPr>
            <p:txBody>
              <a:bodyPr wrap="square" rtlCol="0">
                <a:spAutoFit/>
              </a:bodyPr>
              <a:lstStyle/>
              <a:p>
                <a:r>
                  <a:rPr lang="en-US" b="1" baseline="30000" dirty="0"/>
                  <a:t>55</a:t>
                </a:r>
                <a:r>
                  <a:rPr lang="en-US" b="1" dirty="0"/>
                  <a:t>Fe</a:t>
                </a:r>
              </a:p>
            </p:txBody>
          </p:sp>
          <p:sp>
            <p:nvSpPr>
              <p:cNvPr id="21" name="TextBox 20">
                <a:extLst>
                  <a:ext uri="{FF2B5EF4-FFF2-40B4-BE49-F238E27FC236}">
                    <a16:creationId xmlns:a16="http://schemas.microsoft.com/office/drawing/2014/main" id="{FD3A5F34-6ACD-3667-0F66-ADAE98C753E2}"/>
                  </a:ext>
                </a:extLst>
              </p:cNvPr>
              <p:cNvSpPr txBox="1"/>
              <p:nvPr/>
            </p:nvSpPr>
            <p:spPr>
              <a:xfrm>
                <a:off x="673100" y="1271032"/>
                <a:ext cx="1117600" cy="369332"/>
              </a:xfrm>
              <a:prstGeom prst="rect">
                <a:avLst/>
              </a:prstGeom>
              <a:solidFill>
                <a:schemeClr val="accent1">
                  <a:lumMod val="50000"/>
                  <a:lumOff val="50000"/>
                </a:schemeClr>
              </a:solidFill>
            </p:spPr>
            <p:txBody>
              <a:bodyPr wrap="square" rtlCol="0">
                <a:spAutoFit/>
              </a:bodyPr>
              <a:lstStyle/>
              <a:p>
                <a:r>
                  <a:rPr lang="en-US" dirty="0"/>
                  <a:t>File 2</a:t>
                </a:r>
              </a:p>
            </p:txBody>
          </p:sp>
          <p:sp>
            <p:nvSpPr>
              <p:cNvPr id="22" name="TextBox 21">
                <a:extLst>
                  <a:ext uri="{FF2B5EF4-FFF2-40B4-BE49-F238E27FC236}">
                    <a16:creationId xmlns:a16="http://schemas.microsoft.com/office/drawing/2014/main" id="{79273D4A-3002-F59C-480E-27589B7954E1}"/>
                  </a:ext>
                </a:extLst>
              </p:cNvPr>
              <p:cNvSpPr txBox="1"/>
              <p:nvPr/>
            </p:nvSpPr>
            <p:spPr>
              <a:xfrm>
                <a:off x="673100" y="1622941"/>
                <a:ext cx="1117600" cy="369332"/>
              </a:xfrm>
              <a:prstGeom prst="rect">
                <a:avLst/>
              </a:prstGeom>
              <a:solidFill>
                <a:schemeClr val="accent1">
                  <a:lumMod val="50000"/>
                  <a:lumOff val="50000"/>
                </a:schemeClr>
              </a:solidFill>
            </p:spPr>
            <p:txBody>
              <a:bodyPr wrap="square" rtlCol="0">
                <a:spAutoFit/>
              </a:bodyPr>
              <a:lstStyle/>
              <a:p>
                <a:r>
                  <a:rPr lang="en-US" dirty="0"/>
                  <a:t>File 32</a:t>
                </a:r>
              </a:p>
            </p:txBody>
          </p:sp>
        </p:grpSp>
        <p:grpSp>
          <p:nvGrpSpPr>
            <p:cNvPr id="23" name="Group 22">
              <a:extLst>
                <a:ext uri="{FF2B5EF4-FFF2-40B4-BE49-F238E27FC236}">
                  <a16:creationId xmlns:a16="http://schemas.microsoft.com/office/drawing/2014/main" id="{3D1D5E5F-53ED-6784-12B5-479C02818EEF}"/>
                </a:ext>
              </a:extLst>
            </p:cNvPr>
            <p:cNvGrpSpPr/>
            <p:nvPr/>
          </p:nvGrpSpPr>
          <p:grpSpPr>
            <a:xfrm>
              <a:off x="2603500" y="2372349"/>
              <a:ext cx="1117600" cy="1090573"/>
              <a:chOff x="673100" y="901700"/>
              <a:chExt cx="1117600" cy="1090573"/>
            </a:xfrm>
          </p:grpSpPr>
          <p:sp>
            <p:nvSpPr>
              <p:cNvPr id="24" name="TextBox 23">
                <a:extLst>
                  <a:ext uri="{FF2B5EF4-FFF2-40B4-BE49-F238E27FC236}">
                    <a16:creationId xmlns:a16="http://schemas.microsoft.com/office/drawing/2014/main" id="{9408124C-0EDB-D678-BD4C-19DAA0B917F5}"/>
                  </a:ext>
                </a:extLst>
              </p:cNvPr>
              <p:cNvSpPr txBox="1"/>
              <p:nvPr/>
            </p:nvSpPr>
            <p:spPr>
              <a:xfrm>
                <a:off x="673100" y="901700"/>
                <a:ext cx="1117600" cy="369332"/>
              </a:xfrm>
              <a:prstGeom prst="rect">
                <a:avLst/>
              </a:prstGeom>
              <a:solidFill>
                <a:schemeClr val="accent1">
                  <a:lumMod val="25000"/>
                  <a:lumOff val="75000"/>
                </a:schemeClr>
              </a:solidFill>
              <a:ln>
                <a:solidFill>
                  <a:schemeClr val="accent2">
                    <a:lumMod val="20000"/>
                    <a:lumOff val="80000"/>
                  </a:schemeClr>
                </a:solidFill>
              </a:ln>
            </p:spPr>
            <p:txBody>
              <a:bodyPr wrap="square" rtlCol="0">
                <a:spAutoFit/>
              </a:bodyPr>
              <a:lstStyle/>
              <a:p>
                <a:r>
                  <a:rPr lang="en-US" b="1" baseline="30000" dirty="0"/>
                  <a:t>54</a:t>
                </a:r>
                <a:r>
                  <a:rPr lang="en-US" b="1" dirty="0"/>
                  <a:t>Fe</a:t>
                </a:r>
              </a:p>
            </p:txBody>
          </p:sp>
          <p:sp>
            <p:nvSpPr>
              <p:cNvPr id="25" name="TextBox 24">
                <a:extLst>
                  <a:ext uri="{FF2B5EF4-FFF2-40B4-BE49-F238E27FC236}">
                    <a16:creationId xmlns:a16="http://schemas.microsoft.com/office/drawing/2014/main" id="{A841F279-267D-C980-4AC6-1E63827AE898}"/>
                  </a:ext>
                </a:extLst>
              </p:cNvPr>
              <p:cNvSpPr txBox="1"/>
              <p:nvPr/>
            </p:nvSpPr>
            <p:spPr>
              <a:xfrm>
                <a:off x="673100" y="1271032"/>
                <a:ext cx="1117600" cy="369332"/>
              </a:xfrm>
              <a:prstGeom prst="rect">
                <a:avLst/>
              </a:prstGeom>
              <a:solidFill>
                <a:schemeClr val="accent1">
                  <a:lumMod val="50000"/>
                  <a:lumOff val="50000"/>
                </a:schemeClr>
              </a:solidFill>
            </p:spPr>
            <p:txBody>
              <a:bodyPr wrap="square" rtlCol="0">
                <a:spAutoFit/>
              </a:bodyPr>
              <a:lstStyle/>
              <a:p>
                <a:r>
                  <a:rPr lang="en-US" dirty="0"/>
                  <a:t>File 2</a:t>
                </a:r>
              </a:p>
            </p:txBody>
          </p:sp>
          <p:sp>
            <p:nvSpPr>
              <p:cNvPr id="26" name="TextBox 25">
                <a:extLst>
                  <a:ext uri="{FF2B5EF4-FFF2-40B4-BE49-F238E27FC236}">
                    <a16:creationId xmlns:a16="http://schemas.microsoft.com/office/drawing/2014/main" id="{2EBC1B5C-2E16-11CF-7360-2829BC4D1533}"/>
                  </a:ext>
                </a:extLst>
              </p:cNvPr>
              <p:cNvSpPr txBox="1"/>
              <p:nvPr/>
            </p:nvSpPr>
            <p:spPr>
              <a:xfrm>
                <a:off x="673100" y="1622941"/>
                <a:ext cx="1117600" cy="369332"/>
              </a:xfrm>
              <a:prstGeom prst="rect">
                <a:avLst/>
              </a:prstGeom>
              <a:solidFill>
                <a:schemeClr val="accent1">
                  <a:lumMod val="50000"/>
                  <a:lumOff val="50000"/>
                </a:schemeClr>
              </a:solidFill>
            </p:spPr>
            <p:txBody>
              <a:bodyPr wrap="square" rtlCol="0">
                <a:spAutoFit/>
              </a:bodyPr>
              <a:lstStyle/>
              <a:p>
                <a:r>
                  <a:rPr lang="en-US" dirty="0"/>
                  <a:t>File 32</a:t>
                </a:r>
              </a:p>
            </p:txBody>
          </p:sp>
        </p:grpSp>
      </p:grpSp>
      <p:sp>
        <p:nvSpPr>
          <p:cNvPr id="28" name="TextBox 27">
            <a:extLst>
              <a:ext uri="{FF2B5EF4-FFF2-40B4-BE49-F238E27FC236}">
                <a16:creationId xmlns:a16="http://schemas.microsoft.com/office/drawing/2014/main" id="{9C1BA54A-49A7-F49D-9F78-5F8967286CD0}"/>
              </a:ext>
            </a:extLst>
          </p:cNvPr>
          <p:cNvSpPr txBox="1"/>
          <p:nvPr/>
        </p:nvSpPr>
        <p:spPr>
          <a:xfrm>
            <a:off x="4442192" y="743915"/>
            <a:ext cx="5362208" cy="3139321"/>
          </a:xfrm>
          <a:prstGeom prst="rect">
            <a:avLst/>
          </a:prstGeom>
          <a:noFill/>
          <a:ln w="76200">
            <a:solidFill>
              <a:schemeClr val="tx2"/>
            </a:solidFill>
          </a:ln>
        </p:spPr>
        <p:txBody>
          <a:bodyPr wrap="square" rtlCol="0">
            <a:spAutoFit/>
          </a:bodyPr>
          <a:lstStyle/>
          <a:p>
            <a:r>
              <a:rPr lang="en-US" dirty="0"/>
              <a:t>{</a:t>
            </a:r>
          </a:p>
          <a:p>
            <a:r>
              <a:rPr lang="en-US" dirty="0"/>
              <a:t>  "n-026_Fe_058.endf":[</a:t>
            </a:r>
          </a:p>
          <a:p>
            <a:r>
              <a:rPr lang="en-US" dirty="0"/>
              <a:t>        {"mat":”2637", "abundance":"0.028",</a:t>
            </a:r>
          </a:p>
          <a:p>
            <a:r>
              <a:rPr lang="en-US" dirty="0"/>
              <a:t>         "adjust":"true","uncertainty":"0.002"}</a:t>
            </a:r>
          </a:p>
          <a:p>
            <a:r>
              <a:rPr lang="en-US" dirty="0"/>
              <a:t>   ],</a:t>
            </a:r>
          </a:p>
          <a:p>
            <a:r>
              <a:rPr lang="en-US" dirty="0"/>
              <a:t>   "n-026_Fe_056":[</a:t>
            </a:r>
          </a:p>
          <a:p>
            <a:r>
              <a:rPr lang="en-US" dirty="0"/>
              <a:t>        {"mat":"3625", "abundance":"0.91",</a:t>
            </a:r>
          </a:p>
          <a:p>
            <a:r>
              <a:rPr lang="en-US" dirty="0"/>
              <a:t>         "adjust":"true","uncertainty":"0.04"}</a:t>
            </a:r>
          </a:p>
          <a:p>
            <a:r>
              <a:rPr lang="en-US" dirty="0"/>
              <a:t>   ],</a:t>
            </a:r>
          </a:p>
          <a:p>
            <a:r>
              <a:rPr lang="en-US" dirty="0"/>
              <a:t>  …</a:t>
            </a:r>
          </a:p>
          <a:p>
            <a:r>
              <a:rPr lang="en-US" dirty="0"/>
              <a:t>}</a:t>
            </a:r>
          </a:p>
        </p:txBody>
      </p:sp>
    </p:spTree>
    <p:extLst>
      <p:ext uri="{BB962C8B-B14F-4D97-AF65-F5344CB8AC3E}">
        <p14:creationId xmlns:p14="http://schemas.microsoft.com/office/powerpoint/2010/main" val="96100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7566-E7C4-0D8B-6C66-E526866AAF0B}"/>
              </a:ext>
            </a:extLst>
          </p:cNvPr>
          <p:cNvSpPr>
            <a:spLocks noGrp="1"/>
          </p:cNvSpPr>
          <p:nvPr>
            <p:ph type="title"/>
          </p:nvPr>
        </p:nvSpPr>
        <p:spPr/>
        <p:txBody>
          <a:bodyPr/>
          <a:lstStyle/>
          <a:p>
            <a:r>
              <a:rPr lang="en-US" dirty="0"/>
              <a:t>Better SAMMY C++ Api – RR only</a:t>
            </a:r>
          </a:p>
        </p:txBody>
      </p:sp>
      <p:sp>
        <p:nvSpPr>
          <p:cNvPr id="3" name="Content Placeholder 2">
            <a:extLst>
              <a:ext uri="{FF2B5EF4-FFF2-40B4-BE49-F238E27FC236}">
                <a16:creationId xmlns:a16="http://schemas.microsoft.com/office/drawing/2014/main" id="{335F1086-F3EB-CE06-A2CC-A8540A45C5C9}"/>
              </a:ext>
            </a:extLst>
          </p:cNvPr>
          <p:cNvSpPr>
            <a:spLocks noGrp="1"/>
          </p:cNvSpPr>
          <p:nvPr>
            <p:ph idx="1"/>
          </p:nvPr>
        </p:nvSpPr>
        <p:spPr>
          <a:xfrm>
            <a:off x="384876" y="1251522"/>
            <a:ext cx="11492432" cy="4061829"/>
          </a:xfrm>
        </p:spPr>
        <p:txBody>
          <a:bodyPr/>
          <a:lstStyle/>
          <a:p>
            <a:pPr marL="285750" indent="-285750">
              <a:buFont typeface="Arial" panose="020B0604020202020204" pitchFamily="34" charset="0"/>
              <a:buChar char="•"/>
            </a:pPr>
            <a:r>
              <a:rPr lang="en-US" dirty="0"/>
              <a:t>A new C++ class </a:t>
            </a:r>
            <a:r>
              <a:rPr lang="en-US" i="1" dirty="0" err="1"/>
              <a:t>SammyInstance</a:t>
            </a:r>
            <a:r>
              <a:rPr lang="en-US" dirty="0"/>
              <a:t>  (takes as input a file containing the names of input, parameter and data file and a prefix, </a:t>
            </a:r>
            <a:r>
              <a:rPr lang="en-US" dirty="0" err="1"/>
              <a:t>i.e</a:t>
            </a:r>
            <a:r>
              <a:rPr lang="en-US" dirty="0"/>
              <a:t> get </a:t>
            </a:r>
            <a:r>
              <a:rPr lang="en-US" dirty="0" err="1"/>
              <a:t>prefix.LPT</a:t>
            </a:r>
            <a:r>
              <a:rPr lang="en-US" dirty="0"/>
              <a:t> instead of SAMMY.LPT). </a:t>
            </a:r>
          </a:p>
          <a:p>
            <a:pPr marL="971550" lvl="1" indent="-285750"/>
            <a:r>
              <a:rPr lang="en-US" dirty="0"/>
              <a:t>It just calls the </a:t>
            </a:r>
            <a:r>
              <a:rPr lang="en-US" dirty="0" err="1"/>
              <a:t>fortran</a:t>
            </a:r>
            <a:r>
              <a:rPr lang="en-US" dirty="0"/>
              <a:t> initializing function that still has a lot of global </a:t>
            </a:r>
            <a:r>
              <a:rPr lang="en-US" dirty="0" err="1"/>
              <a:t>fortran</a:t>
            </a:r>
            <a:r>
              <a:rPr lang="en-US" dirty="0"/>
              <a:t> parameters. Thus, need to run all SAMMY inputs in sequential mode.</a:t>
            </a:r>
          </a:p>
          <a:p>
            <a:pPr marL="285750" indent="-285750">
              <a:buFont typeface="Arial" panose="020B0604020202020204" pitchFamily="34" charset="0"/>
              <a:buChar char="•"/>
            </a:pPr>
            <a:r>
              <a:rPr lang="en-US" dirty="0"/>
              <a:t>Get the initial u-parameter (user input parameters converted to a form suitable for adjustment). Before or after conversion to different incoming particle if using.</a:t>
            </a:r>
          </a:p>
          <a:p>
            <a:pPr marL="285750" indent="-285750">
              <a:buFont typeface="Arial" panose="020B0604020202020204" pitchFamily="34" charset="0"/>
              <a:buChar char="•"/>
            </a:pPr>
            <a:r>
              <a:rPr lang="en-US" dirty="0"/>
              <a:t>Allows to update and/or retrieve parameters  before or after adjustment. Adjustment can be skipped if using an external fitting program</a:t>
            </a:r>
          </a:p>
          <a:p>
            <a:pPr marL="285750" indent="-285750">
              <a:buFont typeface="Arial" panose="020B0604020202020204" pitchFamily="34" charset="0"/>
              <a:buChar char="•"/>
            </a:pPr>
            <a:r>
              <a:rPr lang="en-US" dirty="0"/>
              <a:t>Write final output if desired</a:t>
            </a:r>
          </a:p>
          <a:p>
            <a:pPr marL="285750" indent="-285750">
              <a:buFont typeface="Arial" panose="020B0604020202020204" pitchFamily="34" charset="0"/>
              <a:buChar char="•"/>
            </a:pPr>
            <a:endParaRPr lang="en-US" dirty="0"/>
          </a:p>
          <a:p>
            <a:r>
              <a:rPr lang="en-US" dirty="0"/>
              <a:t>We plan to update this API to be usable for integral data and  the URR. </a:t>
            </a:r>
            <a:br>
              <a:rPr lang="en-US" dirty="0"/>
            </a:br>
            <a:r>
              <a:rPr lang="en-US" dirty="0"/>
              <a:t>As we eliminate more of the global parameters, parallel runs will become available.</a:t>
            </a:r>
          </a:p>
        </p:txBody>
      </p:sp>
    </p:spTree>
    <p:extLst>
      <p:ext uri="{BB962C8B-B14F-4D97-AF65-F5344CB8AC3E}">
        <p14:creationId xmlns:p14="http://schemas.microsoft.com/office/powerpoint/2010/main" val="222070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0CC-4FC0-D357-BD42-82A4318B1820}"/>
              </a:ext>
            </a:extLst>
          </p:cNvPr>
          <p:cNvSpPr>
            <a:spLocks noGrp="1"/>
          </p:cNvSpPr>
          <p:nvPr>
            <p:ph type="title"/>
          </p:nvPr>
        </p:nvSpPr>
        <p:spPr/>
        <p:txBody>
          <a:bodyPr/>
          <a:lstStyle/>
          <a:p>
            <a:r>
              <a:rPr lang="en-US" dirty="0"/>
              <a:t>Make a SAMMY model for external fitting (RR only)</a:t>
            </a:r>
          </a:p>
        </p:txBody>
      </p:sp>
      <p:sp>
        <p:nvSpPr>
          <p:cNvPr id="3" name="Content Placeholder 2">
            <a:extLst>
              <a:ext uri="{FF2B5EF4-FFF2-40B4-BE49-F238E27FC236}">
                <a16:creationId xmlns:a16="http://schemas.microsoft.com/office/drawing/2014/main" id="{B9D380A7-A081-7193-C4B2-0954BD4BC12A}"/>
              </a:ext>
            </a:extLst>
          </p:cNvPr>
          <p:cNvSpPr>
            <a:spLocks noGrp="1"/>
          </p:cNvSpPr>
          <p:nvPr>
            <p:ph idx="1"/>
          </p:nvPr>
        </p:nvSpPr>
        <p:spPr>
          <a:xfrm>
            <a:off x="762000" y="1152810"/>
            <a:ext cx="4432300" cy="4854289"/>
          </a:xfrm>
        </p:spPr>
        <p:txBody>
          <a:bodyPr/>
          <a:lstStyle/>
          <a:p>
            <a:pPr marL="285750" indent="-285750">
              <a:buFont typeface="Arial" panose="020B0604020202020204" pitchFamily="34" charset="0"/>
              <a:buChar char="•"/>
            </a:pPr>
            <a:r>
              <a:rPr lang="en-US" dirty="0"/>
              <a:t>For use in our external </a:t>
            </a:r>
            <a:r>
              <a:rPr lang="en-US" dirty="0" err="1"/>
              <a:t>fitAPI</a:t>
            </a:r>
            <a:r>
              <a:rPr lang="en-US" dirty="0"/>
              <a:t> package:</a:t>
            </a:r>
          </a:p>
          <a:p>
            <a:pPr marL="971550" lvl="1" indent="-285750"/>
            <a:r>
              <a:rPr lang="en-US" dirty="0"/>
              <a:t>A SAMMY model for one input/par/data file combination. It allows to read the  input files names from a </a:t>
            </a:r>
            <a:r>
              <a:rPr lang="en-US" dirty="0" err="1"/>
              <a:t>json</a:t>
            </a:r>
            <a:r>
              <a:rPr lang="en-US" dirty="0"/>
              <a:t> file or from the command line.</a:t>
            </a:r>
          </a:p>
          <a:p>
            <a:pPr marL="971550" lvl="1" indent="-285750"/>
            <a:r>
              <a:rPr lang="en-US" dirty="0"/>
              <a:t>Functions exist to calculate chi or to get experimental data and or the theory, as well as to set updated parameters.</a:t>
            </a:r>
          </a:p>
          <a:p>
            <a:pPr marL="285750" indent="-285750">
              <a:buFont typeface="Arial" panose="020B0604020202020204" pitchFamily="34" charset="0"/>
              <a:buChar char="•"/>
            </a:pPr>
            <a:r>
              <a:rPr lang="en-US" dirty="0"/>
              <a:t>For use with Minuit (minimally tested) and a Metropolis-Hasting algorithm. </a:t>
            </a:r>
          </a:p>
          <a:p>
            <a:pPr marL="971550" lvl="1" indent="-285750"/>
            <a:r>
              <a:rPr lang="en-US" dirty="0"/>
              <a:t>Test case for the later is in </a:t>
            </a:r>
            <a:r>
              <a:rPr lang="en-US" i="1" dirty="0" err="1"/>
              <a:t>fitAPI</a:t>
            </a:r>
            <a:r>
              <a:rPr lang="en-US" i="1" dirty="0"/>
              <a:t>/test/</a:t>
            </a:r>
            <a:r>
              <a:rPr lang="en-US" i="1" dirty="0" err="1"/>
              <a:t>metropolisRegression</a:t>
            </a:r>
            <a:r>
              <a:rPr lang="en-US" dirty="0"/>
              <a:t>, controlled by the </a:t>
            </a:r>
            <a:r>
              <a:rPr lang="en-US" dirty="0" err="1"/>
              <a:t>json</a:t>
            </a:r>
            <a:r>
              <a:rPr lang="en-US" dirty="0"/>
              <a:t> input file </a:t>
            </a:r>
            <a:r>
              <a:rPr lang="en-US" i="1" dirty="0" err="1"/>
              <a:t>mhSammy.inp</a:t>
            </a:r>
            <a:br>
              <a:rPr lang="en-US" dirty="0"/>
            </a:br>
            <a:endParaRPr lang="en-US" dirty="0"/>
          </a:p>
        </p:txBody>
      </p:sp>
      <p:sp>
        <p:nvSpPr>
          <p:cNvPr id="5" name="TextBox 4">
            <a:extLst>
              <a:ext uri="{FF2B5EF4-FFF2-40B4-BE49-F238E27FC236}">
                <a16:creationId xmlns:a16="http://schemas.microsoft.com/office/drawing/2014/main" id="{25B2E858-4CCE-CE28-6DDC-A68A4A6C5D68}"/>
              </a:ext>
            </a:extLst>
          </p:cNvPr>
          <p:cNvSpPr txBox="1"/>
          <p:nvPr/>
        </p:nvSpPr>
        <p:spPr>
          <a:xfrm>
            <a:off x="5422900" y="1582340"/>
            <a:ext cx="6096000" cy="3693319"/>
          </a:xfrm>
          <a:prstGeom prst="rect">
            <a:avLst/>
          </a:prstGeom>
          <a:noFill/>
          <a:ln w="76200">
            <a:solidFill>
              <a:schemeClr val="tx2">
                <a:lumMod val="75000"/>
              </a:schemeClr>
            </a:solidFill>
          </a:ln>
        </p:spPr>
        <p:txBody>
          <a:bodyPr wrap="square">
            <a:spAutoFit/>
          </a:bodyPr>
          <a:lstStyle/>
          <a:p>
            <a:r>
              <a:rPr lang="en-US" dirty="0"/>
              <a:t>{</a:t>
            </a:r>
          </a:p>
          <a:p>
            <a:r>
              <a:rPr lang="en-US" dirty="0"/>
              <a:t>    "</a:t>
            </a:r>
            <a:r>
              <a:rPr lang="en-US" dirty="0" err="1"/>
              <a:t>fitMethod</a:t>
            </a:r>
            <a:r>
              <a:rPr lang="en-US" dirty="0"/>
              <a:t>": "metropolis",</a:t>
            </a:r>
          </a:p>
          <a:p>
            <a:r>
              <a:rPr lang="en-US" dirty="0"/>
              <a:t>    "</a:t>
            </a:r>
            <a:r>
              <a:rPr lang="en-US" dirty="0" err="1"/>
              <a:t>sammyInp</a:t>
            </a:r>
            <a:r>
              <a:rPr lang="en-US" dirty="0"/>
              <a:t>":[</a:t>
            </a:r>
          </a:p>
          <a:p>
            <a:r>
              <a:rPr lang="en-US" dirty="0"/>
              <a:t>      "</a:t>
            </a:r>
            <a:r>
              <a:rPr lang="en-US" dirty="0" err="1"/>
              <a:t>trunc-gtt.inp</a:t>
            </a:r>
            <a:r>
              <a:rPr lang="en-US" dirty="0"/>
              <a:t>",</a:t>
            </a:r>
          </a:p>
          <a:p>
            <a:r>
              <a:rPr lang="en-US" dirty="0"/>
              <a:t>      "u233-endf.par",</a:t>
            </a:r>
          </a:p>
          <a:p>
            <a:r>
              <a:rPr lang="en-US" dirty="0"/>
              <a:t>      "</a:t>
            </a:r>
            <a:r>
              <a:rPr lang="en-US" dirty="0" err="1"/>
              <a:t>trunc-gtt.twenty</a:t>
            </a:r>
            <a:r>
              <a:rPr lang="en-US" dirty="0"/>
              <a:t>",</a:t>
            </a:r>
          </a:p>
          <a:p>
            <a:r>
              <a:rPr lang="en-US" dirty="0"/>
              <a:t>      ""</a:t>
            </a:r>
          </a:p>
          <a:p>
            <a:r>
              <a:rPr lang="en-US" dirty="0"/>
              <a:t>    ],</a:t>
            </a:r>
          </a:p>
          <a:p>
            <a:r>
              <a:rPr lang="en-US" dirty="0"/>
              <a:t>    "</a:t>
            </a:r>
            <a:r>
              <a:rPr lang="en-US" dirty="0" err="1"/>
              <a:t>rrrinputfile</a:t>
            </a:r>
            <a:r>
              <a:rPr lang="en-US" dirty="0"/>
              <a:t>": "interactive-</a:t>
            </a:r>
            <a:r>
              <a:rPr lang="en-US" dirty="0" err="1"/>
              <a:t>inp</a:t>
            </a:r>
            <a:r>
              <a:rPr lang="en-US" dirty="0"/>
              <a:t>",</a:t>
            </a:r>
          </a:p>
          <a:p>
            <a:r>
              <a:rPr lang="en-US" dirty="0"/>
              <a:t>    "</a:t>
            </a:r>
            <a:r>
              <a:rPr lang="en-US" dirty="0" err="1"/>
              <a:t>numberSamples</a:t>
            </a:r>
            <a:r>
              <a:rPr lang="en-US" dirty="0"/>
              <a:t>": 500,</a:t>
            </a:r>
          </a:p>
          <a:p>
            <a:r>
              <a:rPr lang="en-US" dirty="0"/>
              <a:t>    "</a:t>
            </a:r>
            <a:r>
              <a:rPr lang="en-US" dirty="0" err="1"/>
              <a:t>parDistMultiplier</a:t>
            </a:r>
            <a:r>
              <a:rPr lang="en-US" dirty="0"/>
              <a:t>": [</a:t>
            </a:r>
          </a:p>
          <a:p>
            <a:r>
              <a:rPr lang="en-US" dirty="0"/>
              <a:t>        0.003,</a:t>
            </a:r>
          </a:p>
          <a:p>
            <a:r>
              <a:rPr lang="en-US" dirty="0"/>
              <a:t>…</a:t>
            </a:r>
          </a:p>
        </p:txBody>
      </p:sp>
    </p:spTree>
    <p:extLst>
      <p:ext uri="{BB962C8B-B14F-4D97-AF65-F5344CB8AC3E}">
        <p14:creationId xmlns:p14="http://schemas.microsoft.com/office/powerpoint/2010/main" val="4095273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1055-E7A4-F768-DA72-8E602CEC14BA}"/>
              </a:ext>
            </a:extLst>
          </p:cNvPr>
          <p:cNvSpPr>
            <a:spLocks noGrp="1"/>
          </p:cNvSpPr>
          <p:nvPr>
            <p:ph type="title"/>
          </p:nvPr>
        </p:nvSpPr>
        <p:spPr/>
        <p:txBody>
          <a:bodyPr/>
          <a:lstStyle/>
          <a:p>
            <a:r>
              <a:rPr lang="en-US" dirty="0"/>
              <a:t>Make a SAMMY model for external fitting (RR only), cont.</a:t>
            </a:r>
          </a:p>
        </p:txBody>
      </p:sp>
      <p:sp>
        <p:nvSpPr>
          <p:cNvPr id="3" name="Content Placeholder 2">
            <a:extLst>
              <a:ext uri="{FF2B5EF4-FFF2-40B4-BE49-F238E27FC236}">
                <a16:creationId xmlns:a16="http://schemas.microsoft.com/office/drawing/2014/main" id="{F253FE1A-6423-4C33-EECB-6CA7108BD2E7}"/>
              </a:ext>
            </a:extLst>
          </p:cNvPr>
          <p:cNvSpPr>
            <a:spLocks noGrp="1"/>
          </p:cNvSpPr>
          <p:nvPr>
            <p:ph idx="1"/>
          </p:nvPr>
        </p:nvSpPr>
        <p:spPr>
          <a:xfrm>
            <a:off x="314692" y="1070791"/>
            <a:ext cx="5441042" cy="5107610"/>
          </a:xfrm>
        </p:spPr>
        <p:txBody>
          <a:bodyPr vert="horz" lIns="0" tIns="0" rIns="0" bIns="0" rtlCol="0" anchor="t">
            <a:noAutofit/>
          </a:bodyPr>
          <a:lstStyle/>
          <a:p>
            <a:pPr marL="285750" indent="-285750">
              <a:buFont typeface="Arial" panose="020B0604020202020204" pitchFamily="34" charset="0"/>
              <a:buChar char="•"/>
            </a:pPr>
            <a:r>
              <a:rPr lang="en-US" dirty="0"/>
              <a:t>A SAMMY model that can take several SAMMY runs for use in Dakota.  Runs are performed sequentially. All resonance parameter must be the same for all runs.  Change to inverse reaction is allowed. Experimental corrections and desired reactions can vary.</a:t>
            </a:r>
          </a:p>
          <a:p>
            <a:pPr marL="285750" indent="-285750">
              <a:buFont typeface="Arial" panose="020B0604020202020204" pitchFamily="34" charset="0"/>
              <a:buChar char="•"/>
            </a:pPr>
            <a:r>
              <a:rPr lang="en-US" dirty="0"/>
              <a:t>A method to only get the u-parameters, for use in creating a Dakota input file.</a:t>
            </a:r>
          </a:p>
          <a:p>
            <a:pPr marL="285750" indent="-285750">
              <a:buFont typeface="Arial" panose="020B0604020202020204" pitchFamily="34" charset="0"/>
              <a:buChar char="•"/>
            </a:pPr>
            <a:r>
              <a:rPr lang="en-US" dirty="0"/>
              <a:t>A mode to have Dakota call it during its run.</a:t>
            </a:r>
          </a:p>
          <a:p>
            <a:pPr marL="285750" indent="-285750">
              <a:buFont typeface="Arial" panose="020B0604020202020204" pitchFamily="34" charset="0"/>
              <a:buChar char="•"/>
            </a:pPr>
            <a:r>
              <a:rPr lang="en-US" dirty="0"/>
              <a:t>Examples are in </a:t>
            </a:r>
            <a:r>
              <a:rPr lang="en-US" i="1" dirty="0"/>
              <a:t>tr001</a:t>
            </a:r>
            <a:r>
              <a:rPr lang="en-US" dirty="0"/>
              <a:t>, </a:t>
            </a:r>
            <a:r>
              <a:rPr lang="en-US" i="1" dirty="0" err="1"/>
              <a:t>convertToInverse</a:t>
            </a:r>
            <a:r>
              <a:rPr lang="en-US" dirty="0"/>
              <a:t>, and </a:t>
            </a:r>
            <a:r>
              <a:rPr lang="en-US" i="1" dirty="0" err="1"/>
              <a:t>changeExpInfo</a:t>
            </a:r>
            <a:r>
              <a:rPr lang="en-US" dirty="0"/>
              <a:t>  in the </a:t>
            </a:r>
            <a:r>
              <a:rPr lang="en-US" i="1" dirty="0" err="1"/>
              <a:t>samtry</a:t>
            </a:r>
            <a:r>
              <a:rPr lang="en-US" i="1" dirty="0"/>
              <a:t> </a:t>
            </a:r>
            <a:r>
              <a:rPr lang="en-US" dirty="0"/>
              <a:t>directory.</a:t>
            </a:r>
          </a:p>
          <a:p>
            <a:pPr marL="285750" indent="-285750">
              <a:buFont typeface="Arial" panose="020B0604020202020204" pitchFamily="34" charset="0"/>
              <a:buChar char="•"/>
            </a:pPr>
            <a:r>
              <a:rPr lang="en-US" dirty="0"/>
              <a:t>This allows to get cross experiment covariances if Dakota produces them.</a:t>
            </a:r>
          </a:p>
          <a:p>
            <a:pPr marL="285750" indent="-285750">
              <a:buFont typeface="Arial" panose="020B0604020202020204" pitchFamily="34" charset="0"/>
              <a:buChar char="•"/>
            </a:pPr>
            <a:endParaRPr lang="en-US" dirty="0"/>
          </a:p>
          <a:p>
            <a:r>
              <a:rPr lang="en-US" dirty="0">
                <a:latin typeface="Aptos Light"/>
              </a:rPr>
              <a:t>Dakota is a framework used  for  Uncertainty Quantification (UQ) and Sensitivity Analysis developed </a:t>
            </a:r>
            <a:r>
              <a:rPr lang="en-US">
                <a:latin typeface="Aptos Light"/>
              </a:rPr>
              <a:t>by Sandia National Laboratory.</a:t>
            </a:r>
            <a:endParaRPr lang="en-US"/>
          </a:p>
        </p:txBody>
      </p:sp>
      <p:sp>
        <p:nvSpPr>
          <p:cNvPr id="5" name="TextBox 4">
            <a:extLst>
              <a:ext uri="{FF2B5EF4-FFF2-40B4-BE49-F238E27FC236}">
                <a16:creationId xmlns:a16="http://schemas.microsoft.com/office/drawing/2014/main" id="{BC59B203-7B5F-60DD-67B9-91D7EAB24D20}"/>
              </a:ext>
            </a:extLst>
          </p:cNvPr>
          <p:cNvSpPr txBox="1"/>
          <p:nvPr/>
        </p:nvSpPr>
        <p:spPr>
          <a:xfrm>
            <a:off x="6141809" y="808323"/>
            <a:ext cx="5870532" cy="5693866"/>
          </a:xfrm>
          <a:prstGeom prst="rect">
            <a:avLst/>
          </a:prstGeom>
          <a:noFill/>
          <a:ln w="76200">
            <a:solidFill>
              <a:schemeClr val="tx2">
                <a:lumMod val="75000"/>
              </a:schemeClr>
            </a:solidFill>
          </a:ln>
        </p:spPr>
        <p:txBody>
          <a:bodyPr wrap="square">
            <a:spAutoFit/>
          </a:bodyPr>
          <a:lstStyle/>
          <a:p>
            <a:r>
              <a:rPr lang="en-US" sz="1400" dirty="0"/>
              <a:t>{</a:t>
            </a:r>
          </a:p>
          <a:p>
            <a:r>
              <a:rPr lang="en-US" sz="1400" dirty="0"/>
              <a:t>    "</a:t>
            </a:r>
            <a:r>
              <a:rPr lang="en-US" sz="1400" dirty="0" err="1"/>
              <a:t>fitMethod</a:t>
            </a:r>
            <a:r>
              <a:rPr lang="en-US" sz="1400" dirty="0"/>
              <a:t>":"</a:t>
            </a:r>
            <a:r>
              <a:rPr lang="en-US" sz="1400" dirty="0" err="1"/>
              <a:t>dakota</a:t>
            </a:r>
            <a:r>
              <a:rPr lang="en-US" sz="1400" dirty="0"/>
              <a:t>",</a:t>
            </a:r>
          </a:p>
          <a:p>
            <a:r>
              <a:rPr lang="en-US" sz="1400" dirty="0"/>
              <a:t>    "</a:t>
            </a:r>
            <a:r>
              <a:rPr lang="en-US" sz="1400" dirty="0" err="1"/>
              <a:t>dakotaInput</a:t>
            </a:r>
            <a:r>
              <a:rPr lang="en-US" sz="1400" dirty="0"/>
              <a:t>":"</a:t>
            </a:r>
            <a:r>
              <a:rPr lang="en-US" sz="1400" dirty="0" err="1"/>
              <a:t>myData</a:t>
            </a:r>
            <a:r>
              <a:rPr lang="en-US" sz="1400" dirty="0"/>
              <a:t>",</a:t>
            </a:r>
          </a:p>
          <a:p>
            <a:r>
              <a:rPr lang="en-US" sz="1400" dirty="0"/>
              <a:t>    "defaultLower":"1000.0",</a:t>
            </a:r>
          </a:p>
          <a:p>
            <a:r>
              <a:rPr lang="en-US" sz="1400" dirty="0"/>
              <a:t>    "defaultUpper":"1000.0",</a:t>
            </a:r>
          </a:p>
          <a:p>
            <a:r>
              <a:rPr lang="en-US" sz="1400" dirty="0"/>
              <a:t>    "inputs":[</a:t>
            </a:r>
          </a:p>
          <a:p>
            <a:r>
              <a:rPr lang="en-US" sz="1400" dirty="0"/>
              <a:t>        {</a:t>
            </a:r>
          </a:p>
          <a:p>
            <a:r>
              <a:rPr lang="en-US" sz="1400" dirty="0"/>
              <a:t>         "prefix":"run6",</a:t>
            </a:r>
          </a:p>
          <a:p>
            <a:r>
              <a:rPr lang="en-US" sz="1400" dirty="0"/>
              <a:t>         "</a:t>
            </a:r>
            <a:r>
              <a:rPr lang="en-US" sz="1400" dirty="0" err="1"/>
              <a:t>printLst</a:t>
            </a:r>
            <a:r>
              <a:rPr lang="en-US" sz="1400" dirty="0"/>
              <a:t>":"yes",   </a:t>
            </a:r>
          </a:p>
          <a:p>
            <a:r>
              <a:rPr lang="en-US" sz="1400" dirty="0"/>
              <a:t>         "</a:t>
            </a:r>
            <a:r>
              <a:rPr lang="en-US" sz="1400" dirty="0" err="1"/>
              <a:t>sammyInp</a:t>
            </a:r>
            <a:r>
              <a:rPr lang="en-US" sz="1400" dirty="0"/>
              <a:t>":[</a:t>
            </a:r>
          </a:p>
          <a:p>
            <a:r>
              <a:rPr lang="en-US" sz="1400" dirty="0"/>
              <a:t>            "../</a:t>
            </a:r>
            <a:r>
              <a:rPr lang="en-US" sz="1400" dirty="0" err="1"/>
              <a:t>bair_an.inp</a:t>
            </a:r>
            <a:r>
              <a:rPr lang="en-US" sz="1400" dirty="0"/>
              <a:t>",</a:t>
            </a:r>
          </a:p>
          <a:p>
            <a:r>
              <a:rPr lang="en-US" sz="1400" dirty="0"/>
              <a:t>            "../o17-alpha.par",</a:t>
            </a:r>
          </a:p>
          <a:p>
            <a:r>
              <a:rPr lang="en-US" sz="1400" dirty="0"/>
              <a:t>            "../</a:t>
            </a:r>
            <a:r>
              <a:rPr lang="en-US" sz="1400" dirty="0" err="1"/>
              <a:t>bair_an.twenty</a:t>
            </a:r>
            <a:r>
              <a:rPr lang="en-US" sz="1400" dirty="0"/>
              <a:t> 0000000.0 4500000.0",</a:t>
            </a:r>
          </a:p>
          <a:p>
            <a:r>
              <a:rPr lang="en-US" sz="1400" dirty="0"/>
              <a:t>            ""]</a:t>
            </a:r>
          </a:p>
          <a:p>
            <a:r>
              <a:rPr lang="en-US" sz="1400" dirty="0"/>
              <a:t>        },</a:t>
            </a:r>
          </a:p>
          <a:p>
            <a:r>
              <a:rPr lang="en-US" sz="1400" dirty="0"/>
              <a:t>        {</a:t>
            </a:r>
          </a:p>
          <a:p>
            <a:r>
              <a:rPr lang="en-US" sz="1400" dirty="0"/>
              <a:t>         "prefix":"run7",</a:t>
            </a:r>
          </a:p>
          <a:p>
            <a:r>
              <a:rPr lang="en-US" sz="1400" dirty="0"/>
              <a:t>         "</a:t>
            </a:r>
            <a:r>
              <a:rPr lang="en-US" sz="1400" dirty="0" err="1"/>
              <a:t>printLst</a:t>
            </a:r>
            <a:r>
              <a:rPr lang="en-US" sz="1400" dirty="0"/>
              <a:t>":"yes",     </a:t>
            </a:r>
          </a:p>
          <a:p>
            <a:r>
              <a:rPr lang="en-US" sz="1400" dirty="0"/>
              <a:t>         "</a:t>
            </a:r>
            <a:r>
              <a:rPr lang="en-US" sz="1400" dirty="0" err="1"/>
              <a:t>sammyInp</a:t>
            </a:r>
            <a:r>
              <a:rPr lang="en-US" sz="1400" dirty="0"/>
              <a:t>":[</a:t>
            </a:r>
          </a:p>
          <a:p>
            <a:r>
              <a:rPr lang="en-US" sz="1400" dirty="0"/>
              <a:t>            "../</a:t>
            </a:r>
            <a:r>
              <a:rPr lang="en-US" sz="1400" dirty="0" err="1"/>
              <a:t>cierjacks_ntot.inp</a:t>
            </a:r>
            <a:r>
              <a:rPr lang="en-US" sz="1400" dirty="0"/>
              <a:t>",</a:t>
            </a:r>
          </a:p>
          <a:p>
            <a:r>
              <a:rPr lang="en-US" sz="1400" dirty="0"/>
              <a:t>            "../o17-alpha.par",</a:t>
            </a:r>
          </a:p>
          <a:p>
            <a:r>
              <a:rPr lang="en-US" sz="1400" dirty="0"/>
              <a:t>            "../</a:t>
            </a:r>
            <a:r>
              <a:rPr lang="en-US" sz="1400" dirty="0" err="1"/>
              <a:t>cierjacks_ntot.twenty</a:t>
            </a:r>
            <a:r>
              <a:rPr lang="en-US" sz="1400" dirty="0"/>
              <a:t> 0000000.0 6000000.0",</a:t>
            </a:r>
          </a:p>
          <a:p>
            <a:r>
              <a:rPr lang="en-US" sz="1400" dirty="0"/>
              <a:t>            ""]</a:t>
            </a:r>
          </a:p>
          <a:p>
            <a:r>
              <a:rPr lang="en-US" sz="1400" dirty="0"/>
              <a:t>      }</a:t>
            </a:r>
          </a:p>
          <a:p>
            <a:r>
              <a:rPr lang="en-US" sz="1400" dirty="0"/>
              <a:t>    ]</a:t>
            </a:r>
          </a:p>
          <a:p>
            <a:r>
              <a:rPr lang="en-US" sz="1400" dirty="0"/>
              <a:t>}</a:t>
            </a:r>
          </a:p>
        </p:txBody>
      </p:sp>
    </p:spTree>
    <p:extLst>
      <p:ext uri="{BB962C8B-B14F-4D97-AF65-F5344CB8AC3E}">
        <p14:creationId xmlns:p14="http://schemas.microsoft.com/office/powerpoint/2010/main" val="66150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01B2-AF5B-0C11-093B-6231A6858B41}"/>
              </a:ext>
            </a:extLst>
          </p:cNvPr>
          <p:cNvSpPr>
            <a:spLocks noGrp="1"/>
          </p:cNvSpPr>
          <p:nvPr>
            <p:ph type="title"/>
          </p:nvPr>
        </p:nvSpPr>
        <p:spPr/>
        <p:txBody>
          <a:bodyPr/>
          <a:lstStyle/>
          <a:p>
            <a:r>
              <a:rPr lang="en-US" dirty="0"/>
              <a:t>Internal program flow updates</a:t>
            </a:r>
          </a:p>
        </p:txBody>
      </p:sp>
      <p:sp>
        <p:nvSpPr>
          <p:cNvPr id="3" name="Content Placeholder 2">
            <a:extLst>
              <a:ext uri="{FF2B5EF4-FFF2-40B4-BE49-F238E27FC236}">
                <a16:creationId xmlns:a16="http://schemas.microsoft.com/office/drawing/2014/main" id="{C1E8DC13-48C4-88B1-026A-AD950B12E0DA}"/>
              </a:ext>
            </a:extLst>
          </p:cNvPr>
          <p:cNvSpPr>
            <a:spLocks noGrp="1"/>
          </p:cNvSpPr>
          <p:nvPr>
            <p:ph idx="1"/>
          </p:nvPr>
        </p:nvSpPr>
        <p:spPr>
          <a:xfrm>
            <a:off x="349784" y="1310348"/>
            <a:ext cx="11492432" cy="4061829"/>
          </a:xfrm>
        </p:spPr>
        <p:txBody>
          <a:bodyPr/>
          <a:lstStyle/>
          <a:p>
            <a:pPr marL="285750" indent="-285750">
              <a:buFont typeface="Arial" panose="020B0604020202020204" pitchFamily="34" charset="0"/>
              <a:buChar char="•"/>
            </a:pPr>
            <a:r>
              <a:rPr lang="en-US" dirty="0"/>
              <a:t>All formalism  (MLBW, CRO and XCT) now fill the same  0K cross section object for spin group and channel dependent cross section.</a:t>
            </a:r>
          </a:p>
          <a:p>
            <a:pPr marL="285750" indent="-285750">
              <a:buFont typeface="Arial" panose="020B0604020202020204" pitchFamily="34" charset="0"/>
              <a:buChar char="•"/>
            </a:pPr>
            <a:r>
              <a:rPr lang="en-US" dirty="0"/>
              <a:t>New classes have been added to calculate the desired reactions, like total, capture, eta, etc. This is especially helpful if the final reactions is the ratio of several reaction like eta or alpha ratios (see next slide).</a:t>
            </a:r>
          </a:p>
          <a:p>
            <a:pPr marL="285750" indent="-285750">
              <a:buFont typeface="Arial" panose="020B0604020202020204" pitchFamily="34" charset="0"/>
              <a:buChar char="•"/>
            </a:pPr>
            <a:r>
              <a:rPr lang="en-US" dirty="0"/>
              <a:t>These new classes allow to  use different abundances  (by isotope, by sample (if self-indicating experiment), by l-value for detector efficiency), without cluttering the 0K R-Matrix calculation.</a:t>
            </a:r>
          </a:p>
          <a:p>
            <a:pPr marL="285750" indent="-285750">
              <a:buFont typeface="Arial" panose="020B0604020202020204" pitchFamily="34" charset="0"/>
              <a:buChar char="•"/>
            </a:pPr>
            <a:r>
              <a:rPr lang="en-US" dirty="0"/>
              <a:t>Therefore,  the internal program flow has a cleaner separation between R-Matrix calculations and experimental corrections.</a:t>
            </a:r>
          </a:p>
          <a:p>
            <a:pPr marL="285750" indent="-285750">
              <a:buFont typeface="Arial" panose="020B0604020202020204" pitchFamily="34" charset="0"/>
              <a:buChar char="•"/>
            </a:pPr>
            <a:r>
              <a:rPr lang="en-US" dirty="0"/>
              <a:t>Previously certain experimental results or corrections were only supported with one algorithm. Except for angle-differential data this is no longer true.</a:t>
            </a:r>
          </a:p>
        </p:txBody>
      </p:sp>
    </p:spTree>
    <p:extLst>
      <p:ext uri="{BB962C8B-B14F-4D97-AF65-F5344CB8AC3E}">
        <p14:creationId xmlns:p14="http://schemas.microsoft.com/office/powerpoint/2010/main" val="389260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A4E2-9E00-9BF0-7708-51AE4AD9FF28}"/>
              </a:ext>
            </a:extLst>
          </p:cNvPr>
          <p:cNvSpPr>
            <a:spLocks noGrp="1"/>
          </p:cNvSpPr>
          <p:nvPr>
            <p:ph type="title"/>
          </p:nvPr>
        </p:nvSpPr>
        <p:spPr/>
        <p:txBody>
          <a:bodyPr/>
          <a:lstStyle/>
          <a:p>
            <a:r>
              <a:rPr lang="en-US" dirty="0"/>
              <a:t>Internal program flow updates, cont. </a:t>
            </a:r>
          </a:p>
        </p:txBody>
      </p:sp>
      <p:sp>
        <p:nvSpPr>
          <p:cNvPr id="3" name="Content Placeholder 2">
            <a:extLst>
              <a:ext uri="{FF2B5EF4-FFF2-40B4-BE49-F238E27FC236}">
                <a16:creationId xmlns:a16="http://schemas.microsoft.com/office/drawing/2014/main" id="{ED4FE2F6-B19A-71FD-8414-E9FAA62ED803}"/>
              </a:ext>
            </a:extLst>
          </p:cNvPr>
          <p:cNvSpPr>
            <a:spLocks noGrp="1"/>
          </p:cNvSpPr>
          <p:nvPr>
            <p:ph idx="1"/>
          </p:nvPr>
        </p:nvSpPr>
        <p:spPr>
          <a:xfrm>
            <a:off x="314692" y="1251522"/>
            <a:ext cx="11562616" cy="4645695"/>
          </a:xfrm>
        </p:spPr>
        <p:txBody>
          <a:bodyPr/>
          <a:lstStyle/>
          <a:p>
            <a:pPr marL="285750" indent="-285750">
              <a:buFont typeface="Arial" panose="020B0604020202020204" pitchFamily="34" charset="0"/>
              <a:buChar char="•"/>
            </a:pPr>
            <a:r>
              <a:rPr lang="en-US" dirty="0"/>
              <a:t>Created a C++ class (</a:t>
            </a:r>
            <a:r>
              <a:rPr lang="en-US" i="1" dirty="0" err="1"/>
              <a:t>CalculationInfo</a:t>
            </a:r>
            <a:r>
              <a:rPr lang="en-US" dirty="0"/>
              <a:t>) new Fortran class, </a:t>
            </a:r>
            <a:r>
              <a:rPr lang="en-US" i="1" dirty="0" err="1"/>
              <a:t>SetupCrossInfo</a:t>
            </a:r>
            <a:r>
              <a:rPr lang="en-US" i="1" dirty="0"/>
              <a:t> </a:t>
            </a:r>
            <a:r>
              <a:rPr lang="en-US" dirty="0"/>
              <a:t>to fill </a:t>
            </a:r>
            <a:r>
              <a:rPr lang="en-US" i="1" dirty="0" err="1"/>
              <a:t>CalculationInfo</a:t>
            </a:r>
            <a:r>
              <a:rPr lang="en-US" dirty="0"/>
              <a:t>,  to set up the calculations required for the current experiment, i.e.</a:t>
            </a:r>
          </a:p>
          <a:p>
            <a:pPr marL="971550" lvl="1" indent="-285750"/>
            <a:r>
              <a:rPr lang="en-US" dirty="0"/>
              <a:t>What cross sections need to be calculated (for example fission and absorption) for eta</a:t>
            </a:r>
          </a:p>
          <a:p>
            <a:pPr marL="971550" lvl="1" indent="-285750"/>
            <a:r>
              <a:rPr lang="en-US" dirty="0"/>
              <a:t>What abundances need to used be used (for example different ones for the sample and the self-indicating sample)</a:t>
            </a:r>
          </a:p>
          <a:p>
            <a:pPr marL="971550" lvl="1" indent="-285750"/>
            <a:r>
              <a:rPr lang="en-US" dirty="0"/>
              <a:t>To what temperature(s) do we need to broaden the 0K data</a:t>
            </a:r>
          </a:p>
          <a:p>
            <a:pPr marL="971550" lvl="1" indent="-285750"/>
            <a:r>
              <a:rPr lang="en-US" dirty="0"/>
              <a:t>What corrections (scattering, background, ..) need to be applied.</a:t>
            </a:r>
          </a:p>
          <a:p>
            <a:pPr marL="285750" indent="-285750">
              <a:buFont typeface="Arial" panose="020B0604020202020204" pitchFamily="34" charset="0"/>
              <a:buChar char="•"/>
            </a:pPr>
            <a:r>
              <a:rPr lang="en-US" dirty="0"/>
              <a:t>Created a C++ class (</a:t>
            </a:r>
            <a:r>
              <a:rPr lang="en-US" i="1" dirty="0" err="1"/>
              <a:t>CombineCrossData</a:t>
            </a:r>
            <a:r>
              <a:rPr lang="en-US" dirty="0"/>
              <a:t>) to combine the data to calculate eta or alpha ratios or any other combined cross section.</a:t>
            </a:r>
          </a:p>
          <a:p>
            <a:pPr marL="285750" indent="-285750">
              <a:buFont typeface="Arial" panose="020B0604020202020204" pitchFamily="34" charset="0"/>
              <a:buChar char="•"/>
            </a:pPr>
            <a:r>
              <a:rPr lang="en-US" dirty="0"/>
              <a:t>This information is filled in at the beginning of each SAMMY run.</a:t>
            </a:r>
          </a:p>
          <a:p>
            <a:pPr marL="285750" indent="-285750">
              <a:buFont typeface="Arial" panose="020B0604020202020204" pitchFamily="34" charset="0"/>
              <a:buChar char="•"/>
            </a:pPr>
            <a:endParaRPr lang="en-US" dirty="0"/>
          </a:p>
          <a:p>
            <a:r>
              <a:rPr lang="en-US" dirty="0"/>
              <a:t>(Currently under review and not yet available on the public facing SAMMY web-site)</a:t>
            </a:r>
          </a:p>
          <a:p>
            <a:endParaRPr lang="en-US" dirty="0"/>
          </a:p>
          <a:p>
            <a:endParaRPr lang="en-US" dirty="0"/>
          </a:p>
        </p:txBody>
      </p:sp>
    </p:spTree>
    <p:extLst>
      <p:ext uri="{BB962C8B-B14F-4D97-AF65-F5344CB8AC3E}">
        <p14:creationId xmlns:p14="http://schemas.microsoft.com/office/powerpoint/2010/main" val="306298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25A2-A946-6FB8-BC41-BB5473920CA7}"/>
              </a:ext>
            </a:extLst>
          </p:cNvPr>
          <p:cNvSpPr>
            <a:spLocks noGrp="1"/>
          </p:cNvSpPr>
          <p:nvPr>
            <p:ph type="title"/>
          </p:nvPr>
        </p:nvSpPr>
        <p:spPr/>
        <p:txBody>
          <a:bodyPr/>
          <a:lstStyle/>
          <a:p>
            <a:r>
              <a:rPr lang="en-US" dirty="0"/>
              <a:t>Internal program flow updates, cont. </a:t>
            </a:r>
          </a:p>
        </p:txBody>
      </p:sp>
      <p:sp>
        <p:nvSpPr>
          <p:cNvPr id="3" name="Content Placeholder 2">
            <a:extLst>
              <a:ext uri="{FF2B5EF4-FFF2-40B4-BE49-F238E27FC236}">
                <a16:creationId xmlns:a16="http://schemas.microsoft.com/office/drawing/2014/main" id="{D78E7F82-9C2B-7BAB-EA19-D778D87BD347}"/>
              </a:ext>
            </a:extLst>
          </p:cNvPr>
          <p:cNvSpPr>
            <a:spLocks noGrp="1"/>
          </p:cNvSpPr>
          <p:nvPr>
            <p:ph idx="1"/>
          </p:nvPr>
        </p:nvSpPr>
        <p:spPr/>
        <p:txBody>
          <a:bodyPr/>
          <a:lstStyle/>
          <a:p>
            <a:pPr marL="285750" indent="-285750">
              <a:buFont typeface="Arial" panose="020B0604020202020204" pitchFamily="34" charset="0"/>
              <a:buChar char="•"/>
            </a:pPr>
            <a:r>
              <a:rPr lang="en-US" dirty="0"/>
              <a:t>Consolidate the flow for experimental corrections:</a:t>
            </a:r>
          </a:p>
          <a:p>
            <a:pPr marL="971550" lvl="1" indent="-285750"/>
            <a:r>
              <a:rPr lang="en-US" dirty="0"/>
              <a:t>The function </a:t>
            </a:r>
            <a:r>
              <a:rPr lang="en-US" i="1" dirty="0" err="1"/>
              <a:t>doppler_and_resolution_broadening</a:t>
            </a:r>
            <a:r>
              <a:rPr lang="en-US" i="1" dirty="0"/>
              <a:t> </a:t>
            </a:r>
            <a:r>
              <a:rPr lang="en-US" dirty="0"/>
              <a:t>now controls the application of all experimental corrections and ratio calculations.</a:t>
            </a:r>
          </a:p>
          <a:p>
            <a:pPr marL="285750" indent="-285750" algn="just">
              <a:buFont typeface="Arial" panose="020B0604020202020204" pitchFamily="34" charset="0"/>
              <a:buChar char="•"/>
            </a:pPr>
            <a:r>
              <a:rPr lang="en-US" dirty="0"/>
              <a:t>Previously this was controlled by each doppler and resolution broadening module, i.e. once Doppler broadening was performed a global flag determined which and if resolution broadening was to be done.</a:t>
            </a:r>
          </a:p>
          <a:p>
            <a:pPr marL="285750" indent="-285750" algn="just">
              <a:buFont typeface="Arial" panose="020B0604020202020204" pitchFamily="34" charset="0"/>
              <a:buChar char="•"/>
            </a:pPr>
            <a:r>
              <a:rPr lang="en-US" dirty="0"/>
              <a:t>Thus, the changes needed where actually more intrusive to the underlying SAMMY code than expected.</a:t>
            </a:r>
          </a:p>
          <a:p>
            <a:pPr marL="285750" indent="-285750" algn="just">
              <a:buFont typeface="Arial" panose="020B0604020202020204" pitchFamily="34" charset="0"/>
              <a:buChar char="•"/>
            </a:pPr>
            <a:r>
              <a:rPr lang="en-US" dirty="0"/>
              <a:t>It allowed us to add an alpha ratio calculation to SAMMY, which is currently under review.</a:t>
            </a:r>
          </a:p>
          <a:p>
            <a:pPr marL="285750" indent="-285750" algn="just">
              <a:buFont typeface="Arial" panose="020B0604020202020204" pitchFamily="34" charset="0"/>
              <a:buChar char="•"/>
            </a:pPr>
            <a:endParaRPr lang="en-US" dirty="0"/>
          </a:p>
          <a:p>
            <a:pPr algn="just"/>
            <a:r>
              <a:rPr lang="en-US" dirty="0"/>
              <a:t>(Currently under review and not yet available on the public facing SAMMY web-site)</a:t>
            </a:r>
          </a:p>
          <a:p>
            <a:pPr algn="just"/>
            <a:endParaRPr lang="en-US" dirty="0"/>
          </a:p>
        </p:txBody>
      </p:sp>
    </p:spTree>
    <p:extLst>
      <p:ext uri="{BB962C8B-B14F-4D97-AF65-F5344CB8AC3E}">
        <p14:creationId xmlns:p14="http://schemas.microsoft.com/office/powerpoint/2010/main" val="1295277471"/>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AC4E88D1-C1CE-704E-A31D-97915E492CF7}" vid="{C15C6F3D-E0FA-8A42-B05E-7978B20279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A90FCF4BFB1A49BC47FB6E3AE97270" ma:contentTypeVersion="13" ma:contentTypeDescription="Create a new document." ma:contentTypeScope="" ma:versionID="16ee0a1060e2d258212b3f899feb5157">
  <xsd:schema xmlns:xsd="http://www.w3.org/2001/XMLSchema" xmlns:xs="http://www.w3.org/2001/XMLSchema" xmlns:p="http://schemas.microsoft.com/office/2006/metadata/properties" xmlns:ns2="4de27663-0a28-4316-8bc8-34591cfc704e" xmlns:ns3="74d8313d-b0a6-4d64-911c-58e8df5eb60c" targetNamespace="http://schemas.microsoft.com/office/2006/metadata/properties" ma:root="true" ma:fieldsID="aa20bf243635163c76d2fe4b63df7a71" ns2:_="" ns3:_="">
    <xsd:import namespace="4de27663-0a28-4316-8bc8-34591cfc704e"/>
    <xsd:import namespace="74d8313d-b0a6-4d64-911c-58e8df5eb6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e27663-0a28-4316-8bc8-34591cfc70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d8313d-b0a6-4d64-911c-58e8df5eb6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c4b668b3-5ad2-4397-a8d2-fada04200b09}" ma:internalName="TaxCatchAll" ma:showField="CatchAllData" ma:web="74d8313d-b0a6-4d64-911c-58e8df5eb6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e27663-0a28-4316-8bc8-34591cfc704e">
      <Terms xmlns="http://schemas.microsoft.com/office/infopath/2007/PartnerControls"/>
    </lcf76f155ced4ddcb4097134ff3c332f>
    <TaxCatchAll xmlns="74d8313d-b0a6-4d64-911c-58e8df5eb60c" xsi:nil="true"/>
  </documentManagement>
</p:properties>
</file>

<file path=customXml/itemProps1.xml><?xml version="1.0" encoding="utf-8"?>
<ds:datastoreItem xmlns:ds="http://schemas.openxmlformats.org/officeDocument/2006/customXml" ds:itemID="{1BEB6DA7-B07C-402D-BB1E-9FF8A89727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e27663-0a28-4316-8bc8-34591cfc704e"/>
    <ds:schemaRef ds:uri="74d8313d-b0a6-4d64-911c-58e8df5eb6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93E08A-8EDB-419A-9B5E-1D028FAC833C}">
  <ds:schemaRefs>
    <ds:schemaRef ds:uri="http://schemas.microsoft.com/sharepoint/v3/contenttype/forms"/>
  </ds:schemaRefs>
</ds:datastoreItem>
</file>

<file path=customXml/itemProps3.xml><?xml version="1.0" encoding="utf-8"?>
<ds:datastoreItem xmlns:ds="http://schemas.openxmlformats.org/officeDocument/2006/customXml" ds:itemID="{818803F1-28CC-4721-B076-779020CD028B}">
  <ds:schemaRefs>
    <ds:schemaRef ds:uri="http://schemas.microsoft.com/office/2006/metadata/properties"/>
    <ds:schemaRef ds:uri="http://schemas.microsoft.com/office/infopath/2007/PartnerControls"/>
    <ds:schemaRef ds:uri="4de27663-0a28-4316-8bc8-34591cfc704e"/>
    <ds:schemaRef ds:uri="74d8313d-b0a6-4d64-911c-58e8df5eb60c"/>
  </ds:schemaRefs>
</ds:datastoreItem>
</file>

<file path=docProps/app.xml><?xml version="1.0" encoding="utf-8"?>
<Properties xmlns="http://schemas.openxmlformats.org/officeDocument/2006/extended-properties" xmlns:vt="http://schemas.openxmlformats.org/officeDocument/2006/docPropsVTypes">
  <Template>ORNL Presentation</Template>
  <TotalTime>4397</TotalTime>
  <Words>2031</Words>
  <Application>Microsoft Office PowerPoint</Application>
  <PresentationFormat>Widescreen</PresentationFormat>
  <Paragraphs>184</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ORNL Presentation</vt:lpstr>
      <vt:lpstr>Recent Developments in SAMMY</vt:lpstr>
      <vt:lpstr>Outline</vt:lpstr>
      <vt:lpstr>Improved ENDF file reading (RR only)</vt:lpstr>
      <vt:lpstr>Better SAMMY C++ Api – RR only</vt:lpstr>
      <vt:lpstr>Make a SAMMY model for external fitting (RR only)</vt:lpstr>
      <vt:lpstr>Make a SAMMY model for external fitting (RR only), cont.</vt:lpstr>
      <vt:lpstr>Internal program flow updates</vt:lpstr>
      <vt:lpstr>Internal program flow updates, cont. </vt:lpstr>
      <vt:lpstr>Internal program flow updates, cont. </vt:lpstr>
      <vt:lpstr>Improved treatment of integral experiments (currently under review)</vt:lpstr>
      <vt:lpstr>Very Early Alpha version Python interface to SAMMY</vt:lpstr>
      <vt:lpstr>Future plans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Wiarda, Dorothea</dc:creator>
  <cp:keywords/>
  <dc:description/>
  <cp:lastModifiedBy>Wiarda, Dorothea</cp:lastModifiedBy>
  <cp:revision>68</cp:revision>
  <dcterms:created xsi:type="dcterms:W3CDTF">2025-12-12T14:39:10Z</dcterms:created>
  <dcterms:modified xsi:type="dcterms:W3CDTF">2025-12-19T13:58:30Z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0x01010049A90FCF4BFB1A49BC47FB6E3AE97270</vt:lpwstr>
  </property>
  <property fmtid="{D5CDD505-2E9C-101B-9397-08002B2CF9AE}" pid="3" name="MediaServiceImageTags">
    <vt:lpwstr/>
  </property>
</Properties>
</file>