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652" r:id="rId5"/>
  </p:sldMasterIdLst>
  <p:notesMasterIdLst>
    <p:notesMasterId r:id="rId37"/>
  </p:notesMasterIdLst>
  <p:handoutMasterIdLst>
    <p:handoutMasterId r:id="rId38"/>
  </p:handoutMasterIdLst>
  <p:sldIdLst>
    <p:sldId id="256" r:id="rId6"/>
    <p:sldId id="534" r:id="rId7"/>
    <p:sldId id="585" r:id="rId8"/>
    <p:sldId id="582" r:id="rId9"/>
    <p:sldId id="598" r:id="rId10"/>
    <p:sldId id="599" r:id="rId11"/>
    <p:sldId id="593" r:id="rId12"/>
    <p:sldId id="600" r:id="rId13"/>
    <p:sldId id="612" r:id="rId14"/>
    <p:sldId id="613" r:id="rId15"/>
    <p:sldId id="601" r:id="rId16"/>
    <p:sldId id="602" r:id="rId17"/>
    <p:sldId id="611" r:id="rId18"/>
    <p:sldId id="608" r:id="rId19"/>
    <p:sldId id="298" r:id="rId20"/>
    <p:sldId id="591" r:id="rId21"/>
    <p:sldId id="604" r:id="rId22"/>
    <p:sldId id="605" r:id="rId23"/>
    <p:sldId id="592" r:id="rId24"/>
    <p:sldId id="607" r:id="rId25"/>
    <p:sldId id="594" r:id="rId26"/>
    <p:sldId id="497" r:id="rId27"/>
    <p:sldId id="560" r:id="rId28"/>
    <p:sldId id="551" r:id="rId29"/>
    <p:sldId id="614" r:id="rId30"/>
    <p:sldId id="615" r:id="rId31"/>
    <p:sldId id="550" r:id="rId32"/>
    <p:sldId id="553" r:id="rId33"/>
    <p:sldId id="548" r:id="rId34"/>
    <p:sldId id="549" r:id="rId35"/>
    <p:sldId id="552" r:id="rId36"/>
  </p:sldIdLst>
  <p:sldSz cx="9144000" cy="6858000" type="screen4x3"/>
  <p:notesSz cx="6858000" cy="9144000"/>
  <p:defaultTextStyle>
    <a:defPPr>
      <a:defRPr lang="es-ES"/>
    </a:defPPr>
    <a:lvl1pPr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1pPr>
    <a:lvl2pPr marL="4572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2pPr>
    <a:lvl3pPr marL="9144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3pPr>
    <a:lvl4pPr marL="13716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4pPr>
    <a:lvl5pPr marL="18288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59" userDrawn="1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.cabellos@upm.es" initials="o" lastIdx="1" clrIdx="0">
    <p:extLst>
      <p:ext uri="{19B8F6BF-5375-455C-9EA6-DF929625EA0E}">
        <p15:presenceInfo xmlns:p15="http://schemas.microsoft.com/office/powerpoint/2012/main" userId="oscar.cabellos@upm.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FF99FF"/>
    <a:srgbClr val="FFFF99"/>
    <a:srgbClr val="FFFFFF"/>
    <a:srgbClr val="FFCC00"/>
    <a:srgbClr val="0066FF"/>
    <a:srgbClr val="FF0000"/>
    <a:srgbClr val="F1A949"/>
    <a:srgbClr val="2D2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7336" autoAdjust="0"/>
  </p:normalViewPr>
  <p:slideViewPr>
    <p:cSldViewPr showGuides="1">
      <p:cViewPr varScale="1">
        <p:scale>
          <a:sx n="108" d="100"/>
          <a:sy n="108" d="100"/>
        </p:scale>
        <p:origin x="1224" y="102"/>
      </p:cViewPr>
      <p:guideLst>
        <p:guide orient="horz" pos="2659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20"/>
    </p:cViewPr>
  </p:sorterViewPr>
  <p:notesViewPr>
    <p:cSldViewPr showGuides="1">
      <p:cViewPr varScale="1">
        <p:scale>
          <a:sx n="84" d="100"/>
          <a:sy n="84" d="100"/>
        </p:scale>
        <p:origin x="94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6949D-120D-49EB-96E6-22CC0F9D9F22}" type="datetimeFigureOut">
              <a:rPr lang="es-ES" smtClean="0"/>
              <a:pPr/>
              <a:t>07/11/2024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3E184-1011-42CF-AC2F-DC4362D9B36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71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18A9-E8EE-4994-B6E6-A01FB2A7C6D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7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40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221BF-288B-D33E-0EED-CA19227A8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B1CD683-FA77-59CB-C64C-5F7B70037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D1E1D2F-96A4-BC75-AB91-71FE5AA330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A09E61-DD3A-4187-84B0-BD48878D4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5405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800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964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497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226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3F6CC-DEA9-42BA-8330-DFD6D8FC0F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587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201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548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532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161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966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224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769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4240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730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436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96134-CBC1-8E83-30B9-087FCD677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F992999-0147-0920-3B33-8D10157E5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2D5303C-2A96-369C-0C02-5D43C911DF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9F97A9-F2AA-400D-D145-CFAFCF54B2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145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24267-E1E8-7C34-E49A-82CBD3277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3E1B40C-A8E8-F8C9-A717-B47178595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1F857D5-2609-1F31-66B5-36E1065A0E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B11DEB-9D7E-A042-ADEB-D85096D63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909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9579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3371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897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34284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5888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658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291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00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489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3F6CC-DEA9-42BA-8330-DFD6D8FC0F0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Mincho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Mincho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9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606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00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5" name="5 Rectángulo"/>
          <p:cNvSpPr>
            <a:spLocks noChangeArrowheads="1"/>
          </p:cNvSpPr>
          <p:nvPr userDrawn="1"/>
        </p:nvSpPr>
        <p:spPr bwMode="auto">
          <a:xfrm>
            <a:off x="0" y="652462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200" b="1" i="1" noProof="0" dirty="0">
                <a:solidFill>
                  <a:schemeClr val="tx1"/>
                </a:solidFill>
                <a:cs typeface="Times New Roman" pitchFamily="18" charset="0"/>
              </a:rPr>
              <a:t>CSEWG Meeting – Nov 2024. </a:t>
            </a:r>
            <a:r>
              <a:rPr lang="en-US" sz="1200" b="1" i="1" noProof="0" dirty="0">
                <a:solidFill>
                  <a:schemeClr val="tx1"/>
                </a:solidFill>
                <a:cs typeface="Times New Roman" pitchFamily="18" charset="0"/>
              </a:rPr>
              <a:t> O. Cabellos (UPM)</a:t>
            </a:r>
          </a:p>
        </p:txBody>
      </p:sp>
    </p:spTree>
    <p:extLst>
      <p:ext uri="{BB962C8B-B14F-4D97-AF65-F5344CB8AC3E}">
        <p14:creationId xmlns:p14="http://schemas.microsoft.com/office/powerpoint/2010/main" val="1597720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22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161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637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382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74EFCF-1EDD-4A14-8F62-8D09EA062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22169"/>
            <a:ext cx="6858000" cy="1229746"/>
          </a:xfrm>
        </p:spPr>
        <p:txBody>
          <a:bodyPr>
            <a:normAutofit/>
          </a:bodyPr>
          <a:lstStyle>
            <a:lvl1pPr algn="ctr">
              <a:defRPr lang="en-GB" sz="3300" b="1" kern="1200" dirty="0">
                <a:solidFill>
                  <a:srgbClr val="E95A27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Handbook title:</a:t>
            </a:r>
            <a:br>
              <a:rPr lang="en-GB" dirty="0"/>
            </a:br>
            <a:r>
              <a:rPr lang="en-GB" dirty="0"/>
              <a:t>chapter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E594E41-63C3-4D06-989B-DBD8F82D9A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43000" y="2838467"/>
            <a:ext cx="6858000" cy="2677116"/>
          </a:xfrm>
        </p:spPr>
        <p:txBody>
          <a:bodyPr>
            <a:normAutofit/>
          </a:bodyPr>
          <a:lstStyle>
            <a:lvl1pPr marL="0" indent="0" algn="ctr">
              <a:buNone/>
              <a:defRPr lang="en-GB" sz="2100" b="0" kern="1200" dirty="0">
                <a:solidFill>
                  <a:srgbClr val="575756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r>
              <a:rPr lang="en-GB" dirty="0"/>
              <a:t>Chapter section title</a:t>
            </a:r>
          </a:p>
          <a:p>
            <a:r>
              <a:rPr lang="en-GB" dirty="0"/>
              <a:t>(if needed/relevant, also add the subsections covered by this presentation)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1BFB42-95FD-4FA0-86E2-FE9ABB3CE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5710687"/>
            <a:ext cx="6858000" cy="922742"/>
          </a:xfrm>
          <a:solidFill>
            <a:srgbClr val="F7AD42"/>
          </a:solidFill>
        </p:spPr>
        <p:txBody>
          <a:bodyPr>
            <a:normAutofit/>
          </a:bodyPr>
          <a:lstStyle>
            <a:lvl1pPr marL="0" indent="0" algn="ctr">
              <a:buNone/>
              <a:defRPr lang="LID4096" sz="1500" b="0" kern="1200" dirty="0">
                <a:solidFill>
                  <a:srgbClr val="575756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Lecturer’s name</a:t>
            </a:r>
          </a:p>
          <a:p>
            <a:pPr marL="0" marR="0" lvl="0" indent="0" algn="ctr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Lecturer’s affiliation</a:t>
            </a:r>
            <a:endParaRPr lang="LID4096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0D1A2F7-4DA5-4C84-AE59-D4809810E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503042" cy="1322169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95658ECD-7066-4F23-B48A-D9FA5F1D6092}"/>
              </a:ext>
            </a:extLst>
          </p:cNvPr>
          <p:cNvSpPr/>
          <p:nvPr userDrawn="1"/>
        </p:nvSpPr>
        <p:spPr>
          <a:xfrm rot="16200000">
            <a:off x="8675453" y="431766"/>
            <a:ext cx="1139739" cy="777858"/>
          </a:xfrm>
          <a:prstGeom prst="hexagon">
            <a:avLst/>
          </a:prstGeom>
          <a:solidFill>
            <a:srgbClr val="E95A26"/>
          </a:solidFill>
          <a:ln w="19050">
            <a:solidFill>
              <a:srgbClr val="5756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9C4A623-5487-441F-8DEE-C7563977D834}"/>
              </a:ext>
            </a:extLst>
          </p:cNvPr>
          <p:cNvSpPr/>
          <p:nvPr userDrawn="1"/>
        </p:nvSpPr>
        <p:spPr>
          <a:xfrm rot="16200000">
            <a:off x="8510640" y="-234078"/>
            <a:ext cx="784645" cy="535511"/>
          </a:xfrm>
          <a:prstGeom prst="hexagon">
            <a:avLst/>
          </a:prstGeom>
          <a:solidFill>
            <a:srgbClr val="FCB040"/>
          </a:solidFill>
          <a:ln w="19050">
            <a:solidFill>
              <a:srgbClr val="5756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A2435499-7504-4C0A-9A7D-5DD3683ADF6C}"/>
              </a:ext>
            </a:extLst>
          </p:cNvPr>
          <p:cNvSpPr/>
          <p:nvPr userDrawn="1"/>
        </p:nvSpPr>
        <p:spPr>
          <a:xfrm rot="16200000">
            <a:off x="7637641" y="-707974"/>
            <a:ext cx="1139739" cy="777858"/>
          </a:xfrm>
          <a:prstGeom prst="hexagon">
            <a:avLst/>
          </a:prstGeom>
          <a:solidFill>
            <a:srgbClr val="E95A26"/>
          </a:solidFill>
          <a:ln w="19050">
            <a:solidFill>
              <a:srgbClr val="57565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B58311-3E3F-4B03-BCD5-F3D457E96031}"/>
              </a:ext>
            </a:extLst>
          </p:cNvPr>
          <p:cNvGrpSpPr/>
          <p:nvPr userDrawn="1"/>
        </p:nvGrpSpPr>
        <p:grpSpPr>
          <a:xfrm rot="11262663">
            <a:off x="-620211" y="5404450"/>
            <a:ext cx="1815671" cy="2279479"/>
            <a:chOff x="354872" y="3429000"/>
            <a:chExt cx="2420894" cy="2279479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AA450DDD-E608-466A-9615-AD7D293CBAFC}"/>
                </a:ext>
              </a:extLst>
            </p:cNvPr>
            <p:cNvSpPr/>
            <p:nvPr userDrawn="1"/>
          </p:nvSpPr>
          <p:spPr>
            <a:xfrm rot="16200000">
              <a:off x="1687324" y="4620038"/>
              <a:ext cx="1139739" cy="1037144"/>
            </a:xfrm>
            <a:prstGeom prst="hexagon">
              <a:avLst/>
            </a:prstGeom>
            <a:solidFill>
              <a:srgbClr val="E95A26"/>
            </a:solidFill>
            <a:ln w="19050">
              <a:solidFill>
                <a:srgbClr val="57565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47395128-CA4E-4B99-BDEA-4C65DF5F5915}"/>
                </a:ext>
              </a:extLst>
            </p:cNvPr>
            <p:cNvSpPr/>
            <p:nvPr userDrawn="1"/>
          </p:nvSpPr>
          <p:spPr>
            <a:xfrm rot="16200000">
              <a:off x="1408391" y="3994586"/>
              <a:ext cx="784645" cy="714014"/>
            </a:xfrm>
            <a:prstGeom prst="hexagon">
              <a:avLst/>
            </a:prstGeom>
            <a:solidFill>
              <a:srgbClr val="FCB040"/>
            </a:solidFill>
            <a:ln w="19050">
              <a:solidFill>
                <a:srgbClr val="57565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2ABCA502-541E-4151-906C-8D45836BF146}"/>
                </a:ext>
              </a:extLst>
            </p:cNvPr>
            <p:cNvSpPr/>
            <p:nvPr userDrawn="1"/>
          </p:nvSpPr>
          <p:spPr>
            <a:xfrm rot="16200000">
              <a:off x="303574" y="3480298"/>
              <a:ext cx="1139739" cy="1037144"/>
            </a:xfrm>
            <a:prstGeom prst="hexagon">
              <a:avLst/>
            </a:prstGeom>
            <a:solidFill>
              <a:srgbClr val="E95A26"/>
            </a:solidFill>
            <a:ln w="19050">
              <a:solidFill>
                <a:srgbClr val="57565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A10F962-979C-474F-800C-287B3FA5049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7584" y="5719029"/>
            <a:ext cx="685901" cy="9144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05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‹#›</a:t>
            </a:fld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1C6E876F-DFC4-6D63-23B9-AC7AE326CA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2462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200" b="1" i="1" noProof="0" dirty="0">
                <a:solidFill>
                  <a:schemeClr val="tx1"/>
                </a:solidFill>
                <a:cs typeface="Times New Roman" pitchFamily="18" charset="0"/>
              </a:rPr>
              <a:t>CSEWG Meeting – Nov 2024. </a:t>
            </a:r>
            <a:r>
              <a:rPr lang="en-US" sz="1200" b="1" i="1" noProof="0" dirty="0">
                <a:solidFill>
                  <a:schemeClr val="tx1"/>
                </a:solidFill>
                <a:cs typeface="Times New Roman" pitchFamily="18" charset="0"/>
              </a:rPr>
              <a:t> O. Cabellos (UPM)</a:t>
            </a:r>
          </a:p>
        </p:txBody>
      </p:sp>
    </p:spTree>
    <p:extLst>
      <p:ext uri="{BB962C8B-B14F-4D97-AF65-F5344CB8AC3E}">
        <p14:creationId xmlns:p14="http://schemas.microsoft.com/office/powerpoint/2010/main" val="1123750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2600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98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03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354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692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193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9810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C369124-A69B-4C0F-A931-0E372B6715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228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6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7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8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07.11.2024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6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scar.cabellos@upm.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upm.es/s/E4KBmhbtrI5yWQI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s://drive.upm.es/s/zNq9ww0JJf0DJUy" TargetMode="External"/><Relationship Id="rId4" Type="http://schemas.openxmlformats.org/officeDocument/2006/relationships/hyperlink" Target="https://drive.upm.es/s/mzGbRoZt5CBw20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ecd-nea.org/ndast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8983" y="3429000"/>
            <a:ext cx="7776864" cy="25202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u="sng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chemeClr val="accent2"/>
                </a:solidFill>
              </a:rPr>
              <a:t>Oscar Cabellos (UPM)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Universidad </a:t>
            </a:r>
            <a:r>
              <a:rPr lang="en-US" sz="1600" dirty="0" err="1">
                <a:solidFill>
                  <a:schemeClr val="accent2"/>
                </a:solidFill>
                <a:cs typeface="Times New Roman" pitchFamily="18" charset="0"/>
              </a:rPr>
              <a:t>Politécnica</a:t>
            </a: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 de Madrid (UPM), Madrid, Spain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2"/>
                </a:solidFill>
              </a:rPr>
              <a:t>E-mail: </a:t>
            </a:r>
            <a:r>
              <a:rPr lang="en-US" sz="1600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oscar.cabellos@upm.es</a:t>
            </a:r>
            <a:endParaRPr lang="en-US" sz="1600" u="sng" dirty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07727" y="1629451"/>
            <a:ext cx="8928546" cy="13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b="1" dirty="0">
                <a:solidFill>
                  <a:schemeClr val="accent2"/>
                </a:solidFill>
              </a:rPr>
              <a:t>ENDF/B-VIII.1 </a:t>
            </a:r>
          </a:p>
          <a:p>
            <a:pPr algn="ctr">
              <a:buNone/>
            </a:pPr>
            <a:r>
              <a:rPr lang="en-GB" sz="3200" b="1" dirty="0">
                <a:solidFill>
                  <a:schemeClr val="accent2"/>
                </a:solidFill>
              </a:rPr>
              <a:t>Covariance Testing 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0F7D9-6C40-3544-F5E7-1E035FF7D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ABE1E4F-AA57-D424-EB67-8F11B102FB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476" y="1161520"/>
            <a:ext cx="2636607" cy="2520000"/>
          </a:xfrm>
          <a:prstGeom prst="rect">
            <a:avLst/>
          </a:prstGeom>
        </p:spPr>
      </p:pic>
      <p:pic>
        <p:nvPicPr>
          <p:cNvPr id="3" name="Picture 2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59095257-87DD-DCA5-EC31-AEC840D4BE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4" y="1143705"/>
            <a:ext cx="2538736" cy="2520000"/>
          </a:xfrm>
          <a:prstGeom prst="rect">
            <a:avLst/>
          </a:prstGeom>
        </p:spPr>
      </p:pic>
      <p:pic>
        <p:nvPicPr>
          <p:cNvPr id="6" name="Picture 5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D0C4FECB-9658-C83E-79E8-61D68692CF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27" y="1143705"/>
            <a:ext cx="2513823" cy="2520000"/>
          </a:xfrm>
          <a:prstGeom prst="rect">
            <a:avLst/>
          </a:prstGeom>
        </p:spPr>
      </p:pic>
      <p:pic>
        <p:nvPicPr>
          <p:cNvPr id="10" name="Picture 9" descr="A graph of a number of different colored lines&#10;&#10;Description automatically generated">
            <a:extLst>
              <a:ext uri="{FF2B5EF4-FFF2-40B4-BE49-F238E27FC236}">
                <a16:creationId xmlns:a16="http://schemas.microsoft.com/office/drawing/2014/main" id="{52C0E65F-35F9-3772-E8AB-08AC17EBBB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4" y="3933336"/>
            <a:ext cx="2513823" cy="2520000"/>
          </a:xfrm>
          <a:prstGeom prst="rect">
            <a:avLst/>
          </a:prstGeom>
        </p:spPr>
      </p:pic>
      <p:pic>
        <p:nvPicPr>
          <p:cNvPr id="12" name="Picture 11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17D72F94-688A-2DE9-9623-FEA30E7C53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29" y="3932072"/>
            <a:ext cx="2541859" cy="2520000"/>
          </a:xfrm>
          <a:prstGeom prst="rect">
            <a:avLst/>
          </a:prstGeom>
        </p:spPr>
      </p:pic>
      <p:pic>
        <p:nvPicPr>
          <p:cNvPr id="21" name="Picture 20" descr="A graph of a graph&#10;&#10;Description automatically generated">
            <a:extLst>
              <a:ext uri="{FF2B5EF4-FFF2-40B4-BE49-F238E27FC236}">
                <a16:creationId xmlns:a16="http://schemas.microsoft.com/office/drawing/2014/main" id="{ECB8DB6E-0266-9F25-D840-14DEDF3FEB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38" y="3933336"/>
            <a:ext cx="2520000" cy="2520000"/>
          </a:xfrm>
          <a:prstGeom prst="rect">
            <a:avLst/>
          </a:prstGeom>
        </p:spPr>
      </p:pic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07A7AF79-18A9-C60B-6489-1CE48722A5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076F13-FFE7-98AB-1D31-A2B75DD3E5E7}"/>
              </a:ext>
            </a:extLst>
          </p:cNvPr>
          <p:cNvSpPr txBox="1"/>
          <p:nvPr/>
        </p:nvSpPr>
        <p:spPr>
          <a:xfrm>
            <a:off x="6576196" y="1533120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U233(</a:t>
            </a:r>
            <a:r>
              <a:rPr lang="en-GB" b="1" u="sng" dirty="0" err="1"/>
              <a:t>n,fission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4EAB9F-FB67-668F-9E8A-2F43E22F4929}"/>
              </a:ext>
            </a:extLst>
          </p:cNvPr>
          <p:cNvSpPr txBox="1"/>
          <p:nvPr/>
        </p:nvSpPr>
        <p:spPr>
          <a:xfrm>
            <a:off x="31304" y="4620583"/>
            <a:ext cx="223249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U233(</a:t>
            </a:r>
            <a:r>
              <a:rPr lang="en-GB" b="1" u="sng" dirty="0" err="1"/>
              <a:t>n,gamma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40AEDE-B131-DC65-DB54-C7D6E2BA5BEF}"/>
              </a:ext>
            </a:extLst>
          </p:cNvPr>
          <p:cNvSpPr txBox="1"/>
          <p:nvPr/>
        </p:nvSpPr>
        <p:spPr>
          <a:xfrm>
            <a:off x="3000298" y="4635251"/>
            <a:ext cx="2507806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U233(</a:t>
            </a:r>
            <a:r>
              <a:rPr lang="en-GB" b="1" u="sng" dirty="0" err="1"/>
              <a:t>nubar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A378E4-0ADD-5AD4-5827-72C55CF22217}"/>
              </a:ext>
            </a:extLst>
          </p:cNvPr>
          <p:cNvSpPr txBox="1"/>
          <p:nvPr/>
        </p:nvSpPr>
        <p:spPr>
          <a:xfrm>
            <a:off x="5868144" y="4581128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U233(PFNS)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CE98FE-5965-C557-F3B1-15A70AE696B5}"/>
              </a:ext>
            </a:extLst>
          </p:cNvPr>
          <p:cNvSpPr txBox="1"/>
          <p:nvPr/>
        </p:nvSpPr>
        <p:spPr>
          <a:xfrm>
            <a:off x="359777" y="1529836"/>
            <a:ext cx="256379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U233(</a:t>
            </a:r>
            <a:r>
              <a:rPr lang="en-GB" b="1" u="sng" dirty="0" err="1"/>
              <a:t>n,elastic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8D72EE-C001-A7B7-8629-958DC98B821A}"/>
              </a:ext>
            </a:extLst>
          </p:cNvPr>
          <p:cNvSpPr txBox="1"/>
          <p:nvPr/>
        </p:nvSpPr>
        <p:spPr>
          <a:xfrm>
            <a:off x="3419872" y="1544504"/>
            <a:ext cx="240239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U233(</a:t>
            </a:r>
            <a:r>
              <a:rPr lang="en-GB" b="1" u="sng" dirty="0" err="1"/>
              <a:t>n,inelastic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5F698467-AA8A-FA45-4B4B-1105ED5CBC7A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U233 covariances</a:t>
            </a:r>
            <a:endParaRPr lang="en-GB" sz="2800" b="1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32C5D2-B77F-169E-C3B6-7CD5645AF585}"/>
              </a:ext>
            </a:extLst>
          </p:cNvPr>
          <p:cNvSpPr txBox="1"/>
          <p:nvPr/>
        </p:nvSpPr>
        <p:spPr>
          <a:xfrm>
            <a:off x="7777879" y="5930763"/>
            <a:ext cx="1258618" cy="25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Eincident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=100keV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54856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F29C012-CBBF-D761-E53A-2639B6AE7E86}"/>
              </a:ext>
            </a:extLst>
          </p:cNvPr>
          <p:cNvSpPr/>
          <p:nvPr/>
        </p:nvSpPr>
        <p:spPr>
          <a:xfrm>
            <a:off x="107504" y="1306597"/>
            <a:ext cx="9036496" cy="102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HEU cases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600" dirty="0"/>
              <a:t>HENDF/ENDF/B-VIII.1: Uncertainty Quantification in ICSBEP using </a:t>
            </a:r>
            <a:r>
              <a:rPr lang="en-GB" sz="1600" dirty="0" err="1"/>
              <a:t>NDaST</a:t>
            </a:r>
            <a:endParaRPr lang="en-GB" sz="16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32A5C9E-E404-2327-85E5-61EF18644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95062"/>
              </p:ext>
            </p:extLst>
          </p:nvPr>
        </p:nvGraphicFramePr>
        <p:xfrm>
          <a:off x="755576" y="2420888"/>
          <a:ext cx="5031105" cy="3413760"/>
        </p:xfrm>
        <a:graphic>
          <a:graphicData uri="http://schemas.openxmlformats.org/drawingml/2006/table">
            <a:tbl>
              <a:tblPr firstRow="1" bandRow="1"/>
              <a:tblGrid>
                <a:gridCol w="1495743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0521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HEU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477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798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225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310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415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473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5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</a:p>
                    <a:p>
                      <a:r>
                        <a:rPr lang="en-GB" sz="1000" u="sng" dirty="0">
                          <a:solidFill>
                            <a:schemeClr val="bg1"/>
                          </a:solidFill>
                        </a:rPr>
                        <a:t>only U235 covariances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891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638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9833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KJE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36139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524434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357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341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322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435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2341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r>
                        <a:rPr lang="es-ES" sz="1000" baseline="30000" dirty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sz="10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7872"/>
                  </a:ext>
                </a:extLst>
              </a:tr>
              <a:tr h="148371">
                <a:tc rowSpan="5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</a:p>
                    <a:p>
                      <a:r>
                        <a:rPr lang="en-GB" sz="1000" u="sng" dirty="0">
                          <a:solidFill>
                            <a:schemeClr val="bg1"/>
                          </a:solidFill>
                        </a:rPr>
                        <a:t>only U238 covariances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52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63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13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73722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03737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86471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r>
                        <a:rPr lang="es-ES" sz="1000" baseline="30000" dirty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63939"/>
                  </a:ext>
                </a:extLst>
              </a:tr>
            </a:tbl>
          </a:graphicData>
        </a:graphic>
      </p:graphicFrame>
      <p:sp>
        <p:nvSpPr>
          <p:cNvPr id="4" name="CuadroTexto 8">
            <a:extLst>
              <a:ext uri="{FF2B5EF4-FFF2-40B4-BE49-F238E27FC236}">
                <a16:creationId xmlns:a16="http://schemas.microsoft.com/office/drawing/2014/main" id="{03A53B98-5C7A-6716-86E3-2C9872B0ECA4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ICSBEP/HEU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735974-40B8-797A-D12F-79CE0CC638C7}"/>
              </a:ext>
            </a:extLst>
          </p:cNvPr>
          <p:cNvSpPr txBox="1"/>
          <p:nvPr/>
        </p:nvSpPr>
        <p:spPr>
          <a:xfrm>
            <a:off x="6071667" y="3800276"/>
            <a:ext cx="231675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u="sng" dirty="0"/>
              <a:t>U235 covariances (33g)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6EE7D1B1-65F3-B5A9-BB43-AB72D776C61F}"/>
              </a:ext>
            </a:extLst>
          </p:cNvPr>
          <p:cNvSpPr/>
          <p:nvPr/>
        </p:nvSpPr>
        <p:spPr bwMode="auto">
          <a:xfrm>
            <a:off x="5868144" y="3415352"/>
            <a:ext cx="144016" cy="117794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9E0544-64E9-28FF-584C-70DEF40ADD6F}"/>
              </a:ext>
            </a:extLst>
          </p:cNvPr>
          <p:cNvSpPr txBox="1"/>
          <p:nvPr/>
        </p:nvSpPr>
        <p:spPr>
          <a:xfrm>
            <a:off x="6075253" y="5029651"/>
            <a:ext cx="231675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u="sng" dirty="0"/>
              <a:t>U238 covariances (33g)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085F7A5A-90F9-1912-4306-AA6E50A18A23}"/>
              </a:ext>
            </a:extLst>
          </p:cNvPr>
          <p:cNvSpPr/>
          <p:nvPr/>
        </p:nvSpPr>
        <p:spPr bwMode="auto">
          <a:xfrm>
            <a:off x="5871730" y="4644727"/>
            <a:ext cx="144016" cy="117794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2DC0F8-D6FA-7F33-1C72-6CC323EE79CE}"/>
              </a:ext>
            </a:extLst>
          </p:cNvPr>
          <p:cNvSpPr txBox="1"/>
          <p:nvPr/>
        </p:nvSpPr>
        <p:spPr>
          <a:xfrm>
            <a:off x="755576" y="5848875"/>
            <a:ext cx="468452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Calculations with </a:t>
            </a:r>
            <a:r>
              <a:rPr lang="en-GB" sz="1400" dirty="0" err="1"/>
              <a:t>NDaST</a:t>
            </a:r>
            <a:r>
              <a:rPr lang="en-GB" sz="1400" dirty="0"/>
              <a:t>: </a:t>
            </a:r>
            <a:r>
              <a:rPr lang="en-GB" sz="1400" u="sng" dirty="0"/>
              <a:t>only U235/238 covariances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/>
              <a:t>NOTE: *</a:t>
            </a:r>
            <a:r>
              <a:rPr lang="es-ES" sz="1050" dirty="0">
                <a:solidFill>
                  <a:schemeClr val="bg1"/>
                </a:solidFill>
              </a:rPr>
              <a:t>Cross-</a:t>
            </a:r>
            <a:r>
              <a:rPr lang="es-ES" sz="1050" dirty="0" err="1">
                <a:solidFill>
                  <a:schemeClr val="bg1"/>
                </a:solidFill>
              </a:rPr>
              <a:t>sections</a:t>
            </a:r>
            <a:r>
              <a:rPr lang="es-ES" sz="1050" dirty="0">
                <a:solidFill>
                  <a:schemeClr val="bg1"/>
                </a:solidFill>
              </a:rPr>
              <a:t> (with </a:t>
            </a:r>
            <a:r>
              <a:rPr lang="es-ES" sz="1050" dirty="0" err="1">
                <a:solidFill>
                  <a:schemeClr val="bg1"/>
                </a:solidFill>
              </a:rPr>
              <a:t>correlations</a:t>
            </a:r>
            <a:r>
              <a:rPr lang="es-ES" sz="1050" dirty="0">
                <a:solidFill>
                  <a:schemeClr val="bg1"/>
                </a:solidFill>
              </a:rPr>
              <a:t>)</a:t>
            </a:r>
            <a:endParaRPr lang="en-GB" sz="1050" b="1" u="sng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3B01CC-2C27-6558-6FAB-5B68BDC34CF5}"/>
              </a:ext>
            </a:extLst>
          </p:cNvPr>
          <p:cNvSpPr txBox="1"/>
          <p:nvPr/>
        </p:nvSpPr>
        <p:spPr>
          <a:xfrm>
            <a:off x="3419872" y="6217176"/>
            <a:ext cx="29523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1" dirty="0">
                <a:solidFill>
                  <a:schemeClr val="bg1"/>
                </a:solidFill>
              </a:rPr>
              <a:t>NOTE</a:t>
            </a:r>
            <a:r>
              <a:rPr lang="es-ES" sz="1050" dirty="0">
                <a:solidFill>
                  <a:schemeClr val="bg1"/>
                </a:solidFill>
              </a:rPr>
              <a:t>: </a:t>
            </a:r>
            <a:r>
              <a:rPr lang="es-ES" sz="1050" baseline="30000" dirty="0">
                <a:solidFill>
                  <a:schemeClr val="bg1"/>
                </a:solidFill>
              </a:rPr>
              <a:t>+</a:t>
            </a:r>
            <a:r>
              <a:rPr lang="es-ES" sz="1050" dirty="0">
                <a:solidFill>
                  <a:schemeClr val="bg1"/>
                </a:solidFill>
              </a:rPr>
              <a:t>PFNS </a:t>
            </a:r>
            <a:r>
              <a:rPr lang="es-ES" sz="1050" dirty="0" err="1">
                <a:solidFill>
                  <a:schemeClr val="bg1"/>
                </a:solidFill>
              </a:rPr>
              <a:t>covariance</a:t>
            </a:r>
            <a:r>
              <a:rPr lang="es-ES" sz="1050" dirty="0">
                <a:solidFill>
                  <a:schemeClr val="bg1"/>
                </a:solidFill>
              </a:rPr>
              <a:t> with </a:t>
            </a:r>
            <a:r>
              <a:rPr lang="es-ES" sz="1050" dirty="0" err="1">
                <a:solidFill>
                  <a:schemeClr val="bg1"/>
                </a:solidFill>
              </a:rPr>
              <a:t>Ein</a:t>
            </a:r>
            <a:r>
              <a:rPr lang="es-ES" sz="1050" dirty="0">
                <a:solidFill>
                  <a:schemeClr val="bg1"/>
                </a:solidFill>
              </a:rPr>
              <a:t>=100keV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0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F29C012-CBBF-D761-E53A-2639B6AE7E86}"/>
              </a:ext>
            </a:extLst>
          </p:cNvPr>
          <p:cNvSpPr/>
          <p:nvPr/>
        </p:nvSpPr>
        <p:spPr>
          <a:xfrm>
            <a:off x="107504" y="1306597"/>
            <a:ext cx="9036496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HEU cases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sz="1600" dirty="0"/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03A53B98-5C7A-6716-86E3-2C9872B0ECA4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ICSBEP/HEU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E8256131-BAD0-2C4C-FEA0-26891CFEA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04444"/>
              </p:ext>
            </p:extLst>
          </p:nvPr>
        </p:nvGraphicFramePr>
        <p:xfrm>
          <a:off x="107950" y="1711195"/>
          <a:ext cx="4929505" cy="4749800"/>
        </p:xfrm>
        <a:graphic>
          <a:graphicData uri="http://schemas.openxmlformats.org/drawingml/2006/table">
            <a:tbl>
              <a:tblPr firstRow="1" bandRow="1"/>
              <a:tblGrid>
                <a:gridCol w="1324293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7506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HEU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477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78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798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225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310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415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473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891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638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911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758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649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497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704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1350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1920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1266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978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811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816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545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470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155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1207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1748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1062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233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622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228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58419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357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341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322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435</a:t>
                      </a:r>
                      <a:endParaRPr lang="en-GB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4303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402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501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435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457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699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544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597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550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658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9088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PFNS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NOTE: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Ein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=100keV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98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687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276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210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334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346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622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84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5541C1-4DBC-7410-F32B-AF4929FF6B30}"/>
              </a:ext>
            </a:extLst>
          </p:cNvPr>
          <p:cNvSpPr txBox="1"/>
          <p:nvPr/>
        </p:nvSpPr>
        <p:spPr>
          <a:xfrm>
            <a:off x="5580112" y="1853533"/>
            <a:ext cx="3455938" cy="16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endParaRPr lang="en-GB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dirty="0"/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U235 covariances (33g)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9E021F-F9D5-A4A4-BC5F-814B422A1891}"/>
              </a:ext>
            </a:extLst>
          </p:cNvPr>
          <p:cNvSpPr txBox="1"/>
          <p:nvPr/>
        </p:nvSpPr>
        <p:spPr>
          <a:xfrm>
            <a:off x="5349228" y="3596953"/>
            <a:ext cx="314291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u="sng" dirty="0"/>
              <a:t>&lt;- Differences in XS-correlations</a:t>
            </a:r>
            <a:endParaRPr lang="en-GB" b="1" u="sng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7B2DF4D-AF96-B089-C8E8-D749AA531CE5}"/>
              </a:ext>
            </a:extLst>
          </p:cNvPr>
          <p:cNvSpPr/>
          <p:nvPr/>
        </p:nvSpPr>
        <p:spPr bwMode="auto">
          <a:xfrm>
            <a:off x="4983550" y="3535212"/>
            <a:ext cx="92506" cy="490796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584994-F27E-E1B9-5CA8-3135AA8EAB62}"/>
              </a:ext>
            </a:extLst>
          </p:cNvPr>
          <p:cNvSpPr txBox="1"/>
          <p:nvPr/>
        </p:nvSpPr>
        <p:spPr>
          <a:xfrm flipH="1">
            <a:off x="4868910" y="4966500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75D2FF-DEAD-D00C-FD4E-C9DCA6E44278}"/>
              </a:ext>
            </a:extLst>
          </p:cNvPr>
          <p:cNvSpPr txBox="1"/>
          <p:nvPr/>
        </p:nvSpPr>
        <p:spPr>
          <a:xfrm flipH="1">
            <a:off x="4976920" y="3472088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BA212A-C1FA-2344-67BB-5770ED70F952}"/>
              </a:ext>
            </a:extLst>
          </p:cNvPr>
          <p:cNvSpPr txBox="1"/>
          <p:nvPr/>
        </p:nvSpPr>
        <p:spPr>
          <a:xfrm flipH="1">
            <a:off x="4932040" y="2671122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D11FE0-9F32-A550-3577-668EFD7BDFE4}"/>
              </a:ext>
            </a:extLst>
          </p:cNvPr>
          <p:cNvSpPr/>
          <p:nvPr/>
        </p:nvSpPr>
        <p:spPr bwMode="auto">
          <a:xfrm>
            <a:off x="2999521" y="3501008"/>
            <a:ext cx="2086154" cy="576064"/>
          </a:xfrm>
          <a:prstGeom prst="ellipse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04CCA14-F88C-77A6-9504-8B37D8F21062}"/>
              </a:ext>
            </a:extLst>
          </p:cNvPr>
          <p:cNvSpPr/>
          <p:nvPr/>
        </p:nvSpPr>
        <p:spPr bwMode="auto">
          <a:xfrm>
            <a:off x="2195736" y="4941168"/>
            <a:ext cx="2878242" cy="576064"/>
          </a:xfrm>
          <a:prstGeom prst="ellipse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F6E8663-C9CE-1032-8CBA-9E1E2C2F42F2}"/>
              </a:ext>
            </a:extLst>
          </p:cNvPr>
          <p:cNvSpPr/>
          <p:nvPr/>
        </p:nvSpPr>
        <p:spPr bwMode="auto">
          <a:xfrm>
            <a:off x="2195736" y="2636912"/>
            <a:ext cx="2878242" cy="576064"/>
          </a:xfrm>
          <a:prstGeom prst="ellipse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68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BD3921CA-2E98-CA3E-5075-7A90C12503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4" y="1142500"/>
            <a:ext cx="2516912" cy="2520000"/>
          </a:xfrm>
          <a:prstGeom prst="rect">
            <a:avLst/>
          </a:prstGeom>
        </p:spPr>
      </p:pic>
      <p:pic>
        <p:nvPicPr>
          <p:cNvPr id="27" name="Picture 26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2D9F579C-F3EC-D101-5AC9-FC9C610AB1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46" y="1133622"/>
            <a:ext cx="2516912" cy="2520000"/>
          </a:xfrm>
          <a:prstGeom prst="rect">
            <a:avLst/>
          </a:prstGeom>
        </p:spPr>
      </p:pic>
      <p:pic>
        <p:nvPicPr>
          <p:cNvPr id="29" name="Picture 28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A4D92562-B0DD-8403-349A-26589EAA0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210" y="1141546"/>
            <a:ext cx="2516912" cy="2520000"/>
          </a:xfrm>
          <a:prstGeom prst="rect">
            <a:avLst/>
          </a:prstGeom>
        </p:spPr>
      </p:pic>
      <p:pic>
        <p:nvPicPr>
          <p:cNvPr id="31" name="Picture 30" descr="A graph of a graph&#10;&#10;Description automatically generated">
            <a:extLst>
              <a:ext uri="{FF2B5EF4-FFF2-40B4-BE49-F238E27FC236}">
                <a16:creationId xmlns:a16="http://schemas.microsoft.com/office/drawing/2014/main" id="{D16D03FE-BFCF-58F2-804B-40B39BEB9D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2" y="3935765"/>
            <a:ext cx="2516912" cy="2520000"/>
          </a:xfrm>
          <a:prstGeom prst="rect">
            <a:avLst/>
          </a:prstGeom>
        </p:spPr>
      </p:pic>
      <p:pic>
        <p:nvPicPr>
          <p:cNvPr id="33" name="Picture 32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683E841F-8617-44FC-97EA-E6B4C6A7A4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20" y="3933336"/>
            <a:ext cx="2516912" cy="2520000"/>
          </a:xfrm>
          <a:prstGeom prst="rect">
            <a:avLst/>
          </a:prstGeom>
        </p:spPr>
      </p:pic>
      <p:pic>
        <p:nvPicPr>
          <p:cNvPr id="35" name="Picture 34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9A73F9C7-F1E8-BD65-A07B-725DEED941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631" y="3942214"/>
            <a:ext cx="2520000" cy="252000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13</a:t>
            </a:fld>
            <a:endParaRPr lang="es-E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BF6A79-6CCF-D146-BEDB-36F17CE9F80D}"/>
              </a:ext>
            </a:extLst>
          </p:cNvPr>
          <p:cNvSpPr txBox="1"/>
          <p:nvPr/>
        </p:nvSpPr>
        <p:spPr>
          <a:xfrm>
            <a:off x="6567956" y="1497608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U235(</a:t>
            </a:r>
            <a:r>
              <a:rPr lang="en-GB" b="1" u="sng" dirty="0" err="1"/>
              <a:t>n,fission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687EC-8091-474F-E024-4598B31C868C}"/>
              </a:ext>
            </a:extLst>
          </p:cNvPr>
          <p:cNvSpPr txBox="1"/>
          <p:nvPr/>
        </p:nvSpPr>
        <p:spPr>
          <a:xfrm>
            <a:off x="-36512" y="4625518"/>
            <a:ext cx="223249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U235(</a:t>
            </a:r>
            <a:r>
              <a:rPr lang="en-GB" b="1" u="sng" dirty="0" err="1"/>
              <a:t>n,gamma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69A412-2942-5976-D394-C201DF0146D5}"/>
              </a:ext>
            </a:extLst>
          </p:cNvPr>
          <p:cNvSpPr txBox="1"/>
          <p:nvPr/>
        </p:nvSpPr>
        <p:spPr>
          <a:xfrm>
            <a:off x="3297208" y="4293096"/>
            <a:ext cx="2507806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U235(</a:t>
            </a:r>
            <a:r>
              <a:rPr lang="en-GB" b="1" u="sng" dirty="0" err="1"/>
              <a:t>nubar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7A92A-F26A-6626-8169-789BD4F7D735}"/>
              </a:ext>
            </a:extLst>
          </p:cNvPr>
          <p:cNvSpPr txBox="1"/>
          <p:nvPr/>
        </p:nvSpPr>
        <p:spPr>
          <a:xfrm>
            <a:off x="6361156" y="4319730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U235(PFNS)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726BF6-A976-CCF5-F6B9-37953DDF319F}"/>
              </a:ext>
            </a:extLst>
          </p:cNvPr>
          <p:cNvSpPr txBox="1"/>
          <p:nvPr/>
        </p:nvSpPr>
        <p:spPr>
          <a:xfrm>
            <a:off x="352024" y="1476568"/>
            <a:ext cx="256379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U235(</a:t>
            </a:r>
            <a:r>
              <a:rPr lang="en-GB" b="1" u="sng" dirty="0" err="1"/>
              <a:t>n,elastic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A7737-7958-A4E6-76BA-C8C2AFD77C8B}"/>
              </a:ext>
            </a:extLst>
          </p:cNvPr>
          <p:cNvSpPr txBox="1"/>
          <p:nvPr/>
        </p:nvSpPr>
        <p:spPr>
          <a:xfrm>
            <a:off x="3429734" y="1484784"/>
            <a:ext cx="240239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U235(</a:t>
            </a:r>
            <a:r>
              <a:rPr lang="en-GB" b="1" u="sng" dirty="0" err="1"/>
              <a:t>n,inelastic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7EFF9B63-F6E3-138C-9A15-3E8ED7F16F24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U235 covariances</a:t>
            </a:r>
            <a:endParaRPr lang="en-GB" sz="2800" b="1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71CEC-AC96-2C33-26B3-FD497D7B653B}"/>
              </a:ext>
            </a:extLst>
          </p:cNvPr>
          <p:cNvSpPr txBox="1"/>
          <p:nvPr/>
        </p:nvSpPr>
        <p:spPr>
          <a:xfrm>
            <a:off x="7777879" y="5930763"/>
            <a:ext cx="1258618" cy="25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Eincident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=100keV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7236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5DFAB670-5C76-5149-362C-2CAF5E906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1" y="1143764"/>
            <a:ext cx="2403885" cy="2520000"/>
          </a:xfrm>
          <a:prstGeom prst="rect">
            <a:avLst/>
          </a:prstGeom>
        </p:spPr>
      </p:pic>
      <p:pic>
        <p:nvPicPr>
          <p:cNvPr id="6" name="Picture 5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414CDECF-775A-223C-2355-526F12DC62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498" y="1142500"/>
            <a:ext cx="2410162" cy="2520000"/>
          </a:xfrm>
          <a:prstGeom prst="rect">
            <a:avLst/>
          </a:prstGeom>
        </p:spPr>
      </p:pic>
      <p:pic>
        <p:nvPicPr>
          <p:cNvPr id="9" name="Picture 8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D7DBDB98-644D-A0EB-F637-EE1F802DD3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146" y="1142928"/>
            <a:ext cx="2407024" cy="2520000"/>
          </a:xfrm>
          <a:prstGeom prst="rect">
            <a:avLst/>
          </a:prstGeom>
        </p:spPr>
      </p:pic>
      <p:pic>
        <p:nvPicPr>
          <p:cNvPr id="12" name="Picture 11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932E520B-B1AA-5E8C-FD80-78306D8656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84" y="3933336"/>
            <a:ext cx="2407024" cy="2520000"/>
          </a:xfrm>
          <a:prstGeom prst="rect">
            <a:avLst/>
          </a:prstGeom>
        </p:spPr>
      </p:pic>
      <p:pic>
        <p:nvPicPr>
          <p:cNvPr id="14" name="Picture 13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54E3DE5C-4115-0DE1-A213-971AF5E183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620" y="3933336"/>
            <a:ext cx="2413300" cy="2520000"/>
          </a:xfrm>
          <a:prstGeom prst="rect">
            <a:avLst/>
          </a:prstGeom>
        </p:spPr>
      </p:pic>
      <p:pic>
        <p:nvPicPr>
          <p:cNvPr id="18" name="Picture 17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8DC686F9-1F74-52BE-3E7C-0A7AE0A5FA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91" y="3933336"/>
            <a:ext cx="2403885" cy="252000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14</a:t>
            </a:fld>
            <a:endParaRPr lang="es-E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4BC8E6-970F-2AB8-94FD-B087B0B46646}"/>
              </a:ext>
            </a:extLst>
          </p:cNvPr>
          <p:cNvSpPr txBox="1"/>
          <p:nvPr/>
        </p:nvSpPr>
        <p:spPr>
          <a:xfrm>
            <a:off x="6443664" y="1533120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U238(</a:t>
            </a:r>
            <a:r>
              <a:rPr lang="en-GB" b="1" u="sng" dirty="0" err="1"/>
              <a:t>n,fission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E4C88E-F6FF-5E66-70EC-2F19B57B9FE0}"/>
              </a:ext>
            </a:extLst>
          </p:cNvPr>
          <p:cNvSpPr txBox="1"/>
          <p:nvPr/>
        </p:nvSpPr>
        <p:spPr>
          <a:xfrm>
            <a:off x="35496" y="4653136"/>
            <a:ext cx="223249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U238(</a:t>
            </a:r>
            <a:r>
              <a:rPr lang="en-GB" b="1" u="sng" dirty="0" err="1"/>
              <a:t>n,gamma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163D73-B0A6-5AE6-B7FB-316507E4D917}"/>
              </a:ext>
            </a:extLst>
          </p:cNvPr>
          <p:cNvSpPr txBox="1"/>
          <p:nvPr/>
        </p:nvSpPr>
        <p:spPr>
          <a:xfrm>
            <a:off x="2915816" y="4285713"/>
            <a:ext cx="2507806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U238(</a:t>
            </a:r>
            <a:r>
              <a:rPr lang="en-GB" b="1" u="sng" dirty="0" err="1"/>
              <a:t>nubar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3604A-090D-4571-F3D0-1C80DFD939EA}"/>
              </a:ext>
            </a:extLst>
          </p:cNvPr>
          <p:cNvSpPr txBox="1"/>
          <p:nvPr/>
        </p:nvSpPr>
        <p:spPr>
          <a:xfrm>
            <a:off x="6345976" y="4317980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U238(PFNS)</a:t>
            </a:r>
            <a:endParaRPr lang="en-GB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B3FC8B-41E1-5039-CE43-917936427395}"/>
              </a:ext>
            </a:extLst>
          </p:cNvPr>
          <p:cNvSpPr txBox="1"/>
          <p:nvPr/>
        </p:nvSpPr>
        <p:spPr>
          <a:xfrm>
            <a:off x="242642" y="1529836"/>
            <a:ext cx="256379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U238(</a:t>
            </a:r>
            <a:r>
              <a:rPr lang="en-GB" b="1" u="sng" dirty="0" err="1"/>
              <a:t>n,elastic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093C3B-8A10-B0FB-ECF1-CBABEAB76D77}"/>
              </a:ext>
            </a:extLst>
          </p:cNvPr>
          <p:cNvSpPr txBox="1"/>
          <p:nvPr/>
        </p:nvSpPr>
        <p:spPr>
          <a:xfrm>
            <a:off x="3366604" y="1544504"/>
            <a:ext cx="240239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U238(</a:t>
            </a:r>
            <a:r>
              <a:rPr lang="en-GB" b="1" u="sng" dirty="0" err="1"/>
              <a:t>n,inelastic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8" name="CuadroTexto 8">
            <a:extLst>
              <a:ext uri="{FF2B5EF4-FFF2-40B4-BE49-F238E27FC236}">
                <a16:creationId xmlns:a16="http://schemas.microsoft.com/office/drawing/2014/main" id="{7C846BAC-B6F2-F6AA-4B64-856B57661D09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U238 covariances</a:t>
            </a:r>
            <a:endParaRPr lang="en-GB" sz="2800" b="1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6E89D-721A-629A-2F7F-0336974E471B}"/>
              </a:ext>
            </a:extLst>
          </p:cNvPr>
          <p:cNvSpPr txBox="1"/>
          <p:nvPr/>
        </p:nvSpPr>
        <p:spPr>
          <a:xfrm>
            <a:off x="7777879" y="5930763"/>
            <a:ext cx="1258618" cy="25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Eincident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=100keV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28680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6C42C5-6F0C-5349-3ECA-D7A978DD2302}"/>
              </a:ext>
            </a:extLst>
          </p:cNvPr>
          <p:cNvSpPr txBox="1"/>
          <p:nvPr/>
        </p:nvSpPr>
        <p:spPr>
          <a:xfrm>
            <a:off x="0" y="606084"/>
            <a:ext cx="855578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Table 2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Bias and nuclear data uncertainties in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HEU-MET-FAST-001 (Godiva)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5C6979-F548-BA42-0505-0FCF377DD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259130"/>
              </p:ext>
            </p:extLst>
          </p:nvPr>
        </p:nvGraphicFramePr>
        <p:xfrm>
          <a:off x="31728" y="988678"/>
          <a:ext cx="8304842" cy="4617093"/>
        </p:xfrm>
        <a:graphic>
          <a:graphicData uri="http://schemas.openxmlformats.org/drawingml/2006/table">
            <a:tbl>
              <a:tblPr firstRow="1" firstCol="1" bandRow="1"/>
              <a:tblGrid>
                <a:gridCol w="1613531">
                  <a:extLst>
                    <a:ext uri="{9D8B030D-6E8A-4147-A177-3AD203B41FA5}">
                      <a16:colId xmlns:a16="http://schemas.microsoft.com/office/drawing/2014/main" val="178654405"/>
                    </a:ext>
                  </a:extLst>
                </a:gridCol>
                <a:gridCol w="961825">
                  <a:extLst>
                    <a:ext uri="{9D8B030D-6E8A-4147-A177-3AD203B41FA5}">
                      <a16:colId xmlns:a16="http://schemas.microsoft.com/office/drawing/2014/main" val="4041862260"/>
                    </a:ext>
                  </a:extLst>
                </a:gridCol>
                <a:gridCol w="1483550">
                  <a:extLst>
                    <a:ext uri="{9D8B030D-6E8A-4147-A177-3AD203B41FA5}">
                      <a16:colId xmlns:a16="http://schemas.microsoft.com/office/drawing/2014/main" val="2599214228"/>
                    </a:ext>
                  </a:extLst>
                </a:gridCol>
                <a:gridCol w="1680908">
                  <a:extLst>
                    <a:ext uri="{9D8B030D-6E8A-4147-A177-3AD203B41FA5}">
                      <a16:colId xmlns:a16="http://schemas.microsoft.com/office/drawing/2014/main" val="2371291787"/>
                    </a:ext>
                  </a:extLst>
                </a:gridCol>
                <a:gridCol w="1423226">
                  <a:extLst>
                    <a:ext uri="{9D8B030D-6E8A-4147-A177-3AD203B41FA5}">
                      <a16:colId xmlns:a16="http://schemas.microsoft.com/office/drawing/2014/main" val="1152036153"/>
                    </a:ext>
                  </a:extLst>
                </a:gridCol>
                <a:gridCol w="1141802">
                  <a:extLst>
                    <a:ext uri="{9D8B030D-6E8A-4147-A177-3AD203B41FA5}">
                      <a16:colId xmlns:a16="http://schemas.microsoft.com/office/drawing/2014/main" val="2015496278"/>
                    </a:ext>
                  </a:extLst>
                </a:gridCol>
              </a:tblGrid>
              <a:tr h="47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JEFF-3.3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ENDF/B-VIII.0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ENDF/B-VIII.1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ENDF/B-VII.1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JENDL-5.0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799466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Exp. Uncertainty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±100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±100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±100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±100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±100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62080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|C-E|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545522"/>
                  </a:ext>
                </a:extLst>
              </a:tr>
              <a:tr h="99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>
                          <a:effectLst/>
                          <a:latin typeface="+mj-lt"/>
                        </a:rPr>
                        <a:t> 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UNCERTAINTIES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97553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</a:rPr>
                        <a:t>Nubar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510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400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545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44447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PFNS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364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*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31*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/115</a:t>
                      </a:r>
                      <a:r>
                        <a:rPr lang="en-US" sz="1800" baseline="300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+</a:t>
                      </a:r>
                      <a:endParaRPr lang="en-GB" sz="1800" baseline="300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31*</a:t>
                      </a:r>
                      <a:r>
                        <a:rPr lang="es-ES" sz="18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/72</a:t>
                      </a:r>
                      <a:r>
                        <a:rPr lang="en-US" sz="1800" kern="1200" baseline="300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257*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/257</a:t>
                      </a:r>
                      <a:r>
                        <a:rPr lang="en-US" sz="1800" kern="1200" baseline="30000" dirty="0">
                          <a:solidFill>
                            <a:srgbClr val="FF0000"/>
                          </a:solidFill>
                          <a:effectLst/>
                          <a:latin typeface="Calibri" panose="020F0502020204030204"/>
                          <a:ea typeface="+mn-ea"/>
                          <a:cs typeface="+mn-cs"/>
                        </a:rPr>
                        <a:t>+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43630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Fission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648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788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788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309388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Elastic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109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276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82502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Inelastic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698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244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244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32634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Capture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375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281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31658"/>
                  </a:ext>
                </a:extLst>
              </a:tr>
              <a:tr h="298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elasticP1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195735"/>
                  </a:ext>
                </a:extLst>
              </a:tr>
              <a:tr h="141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10172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Correlated Sum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1342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1036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1038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64130"/>
                  </a:ext>
                </a:extLst>
              </a:tr>
            </a:tbl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CF8DD53-B900-2861-3189-B94A1C76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538" y="638944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AE60A-B69C-4790-82F7-3882EDF2318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8C96EF-8608-73C0-F246-B548CF84C4B5}"/>
              </a:ext>
            </a:extLst>
          </p:cNvPr>
          <p:cNvSpPr txBox="1"/>
          <p:nvPr/>
        </p:nvSpPr>
        <p:spPr>
          <a:xfrm>
            <a:off x="0" y="5644296"/>
            <a:ext cx="855578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(values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pcm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NDAST – Uncertainty Quantification using 1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-order approximation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“Sandwich formula”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Calculations (C) performed with MCNP6-1.0</a:t>
            </a:r>
          </a:p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*PFNS covariance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Eincident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=100keV (default value); </a:t>
            </a:r>
            <a:r>
              <a:rPr lang="en-US" sz="16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PFNS covariance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Eincident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=1MeV</a:t>
            </a:r>
          </a:p>
        </p:txBody>
      </p:sp>
    </p:spTree>
    <p:extLst>
      <p:ext uri="{BB962C8B-B14F-4D97-AF65-F5344CB8AC3E}">
        <p14:creationId xmlns:p14="http://schemas.microsoft.com/office/powerpoint/2010/main" val="3832149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16</a:t>
            </a:fld>
            <a:endParaRPr lang="es-E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32A5C9E-E404-2327-85E5-61EF18644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027659"/>
              </p:ext>
            </p:extLst>
          </p:nvPr>
        </p:nvGraphicFramePr>
        <p:xfrm>
          <a:off x="1132433" y="2448763"/>
          <a:ext cx="4733742" cy="3413760"/>
        </p:xfrm>
        <a:graphic>
          <a:graphicData uri="http://schemas.openxmlformats.org/drawingml/2006/table">
            <a:tbl>
              <a:tblPr firstRow="1" bandRow="1"/>
              <a:tblGrid>
                <a:gridCol w="1198380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0521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IEU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143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175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166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360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514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5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</a:p>
                    <a:p>
                      <a:r>
                        <a:rPr lang="en-GB" sz="1000" u="sng" dirty="0">
                          <a:solidFill>
                            <a:schemeClr val="bg1"/>
                          </a:solidFill>
                        </a:rPr>
                        <a:t>only U235 covariances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768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611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450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467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9833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KJE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714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528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220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36139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53752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277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430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2341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r>
                        <a:rPr lang="es-ES" sz="1000" baseline="30000" dirty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7872"/>
                  </a:ext>
                </a:extLst>
              </a:tr>
              <a:tr h="148371">
                <a:tc rowSpan="5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</a:p>
                    <a:p>
                      <a:r>
                        <a:rPr lang="en-GB" sz="1000" u="sng" dirty="0">
                          <a:solidFill>
                            <a:schemeClr val="bg1"/>
                          </a:solidFill>
                        </a:rPr>
                        <a:t>only U238 covariances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409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292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130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57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336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246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119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73722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89893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206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49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86471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r>
                        <a:rPr lang="es-ES" sz="1000" baseline="30000" dirty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6393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CBCBFB39-D411-5E75-BBB4-5380AC8790C8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ICSBEP/IEU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0E5D5-956E-A096-E1A3-6128F4B06B94}"/>
              </a:ext>
            </a:extLst>
          </p:cNvPr>
          <p:cNvSpPr txBox="1"/>
          <p:nvPr/>
        </p:nvSpPr>
        <p:spPr>
          <a:xfrm>
            <a:off x="6071667" y="3800276"/>
            <a:ext cx="231675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u="sng" dirty="0"/>
              <a:t>U235 covariances (33g)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7085FAC4-C61F-6BC1-2580-9A207D33E113}"/>
              </a:ext>
            </a:extLst>
          </p:cNvPr>
          <p:cNvSpPr/>
          <p:nvPr/>
        </p:nvSpPr>
        <p:spPr bwMode="auto">
          <a:xfrm>
            <a:off x="5868144" y="3415352"/>
            <a:ext cx="144016" cy="117794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3C4D22-1AE5-34B3-3A41-E0BD02436B47}"/>
              </a:ext>
            </a:extLst>
          </p:cNvPr>
          <p:cNvSpPr txBox="1"/>
          <p:nvPr/>
        </p:nvSpPr>
        <p:spPr>
          <a:xfrm>
            <a:off x="6075253" y="5029651"/>
            <a:ext cx="231675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u="sng" dirty="0"/>
              <a:t>U238 covariances (33g)</a:t>
            </a: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0E79AA05-4059-5802-D145-D18F3392C65D}"/>
              </a:ext>
            </a:extLst>
          </p:cNvPr>
          <p:cNvSpPr/>
          <p:nvPr/>
        </p:nvSpPr>
        <p:spPr bwMode="auto">
          <a:xfrm>
            <a:off x="5871730" y="4644727"/>
            <a:ext cx="144016" cy="117794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4" name="5 Rectángulo">
            <a:extLst>
              <a:ext uri="{FF2B5EF4-FFF2-40B4-BE49-F238E27FC236}">
                <a16:creationId xmlns:a16="http://schemas.microsoft.com/office/drawing/2014/main" id="{74933D86-246E-7168-E41F-A8041A1EF0EB}"/>
              </a:ext>
            </a:extLst>
          </p:cNvPr>
          <p:cNvSpPr/>
          <p:nvPr/>
        </p:nvSpPr>
        <p:spPr>
          <a:xfrm>
            <a:off x="107504" y="1306597"/>
            <a:ext cx="9036496" cy="102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IEU cases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600" dirty="0"/>
              <a:t>HENDF/ENDF/B-VIII.1: Uncertainty Quantification in ICSBEP using </a:t>
            </a:r>
            <a:r>
              <a:rPr lang="en-GB" sz="1600" dirty="0" err="1"/>
              <a:t>NDaST</a:t>
            </a:r>
            <a:endParaRPr lang="en-GB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F971A6-6D07-3BDF-E02C-130DF3C3980B}"/>
              </a:ext>
            </a:extLst>
          </p:cNvPr>
          <p:cNvSpPr txBox="1"/>
          <p:nvPr/>
        </p:nvSpPr>
        <p:spPr>
          <a:xfrm>
            <a:off x="1111607" y="5848875"/>
            <a:ext cx="468452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Calculations with </a:t>
            </a:r>
            <a:r>
              <a:rPr lang="en-GB" sz="1400" dirty="0" err="1"/>
              <a:t>NDaST</a:t>
            </a:r>
            <a:r>
              <a:rPr lang="en-GB" sz="1400" dirty="0"/>
              <a:t>: </a:t>
            </a:r>
            <a:r>
              <a:rPr lang="en-GB" sz="1400" u="sng" dirty="0"/>
              <a:t>only U235/238 covariances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/>
              <a:t>NOTE: *</a:t>
            </a:r>
            <a:r>
              <a:rPr lang="es-ES" sz="1050" dirty="0">
                <a:solidFill>
                  <a:schemeClr val="bg1"/>
                </a:solidFill>
              </a:rPr>
              <a:t>Cross-</a:t>
            </a:r>
            <a:r>
              <a:rPr lang="es-ES" sz="1050" dirty="0" err="1">
                <a:solidFill>
                  <a:schemeClr val="bg1"/>
                </a:solidFill>
              </a:rPr>
              <a:t>sections</a:t>
            </a:r>
            <a:r>
              <a:rPr lang="es-ES" sz="1050" dirty="0">
                <a:solidFill>
                  <a:schemeClr val="bg1"/>
                </a:solidFill>
              </a:rPr>
              <a:t> (with </a:t>
            </a:r>
            <a:r>
              <a:rPr lang="es-ES" sz="1050" dirty="0" err="1">
                <a:solidFill>
                  <a:schemeClr val="bg1"/>
                </a:solidFill>
              </a:rPr>
              <a:t>correlations</a:t>
            </a:r>
            <a:r>
              <a:rPr lang="es-ES" sz="1050" dirty="0">
                <a:solidFill>
                  <a:schemeClr val="bg1"/>
                </a:solidFill>
              </a:rPr>
              <a:t>)</a:t>
            </a:r>
            <a:endParaRPr lang="en-GB" sz="1050" b="1" u="sn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94E814-F797-E04B-1722-AF0AE277F19A}"/>
              </a:ext>
            </a:extLst>
          </p:cNvPr>
          <p:cNvSpPr txBox="1"/>
          <p:nvPr/>
        </p:nvSpPr>
        <p:spPr>
          <a:xfrm>
            <a:off x="3707904" y="6217176"/>
            <a:ext cx="29523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1" dirty="0">
                <a:solidFill>
                  <a:schemeClr val="bg1"/>
                </a:solidFill>
              </a:rPr>
              <a:t>NOTE</a:t>
            </a:r>
            <a:r>
              <a:rPr lang="es-ES" sz="1050" dirty="0">
                <a:solidFill>
                  <a:schemeClr val="bg1"/>
                </a:solidFill>
              </a:rPr>
              <a:t>: </a:t>
            </a:r>
            <a:r>
              <a:rPr lang="es-ES" sz="1050" baseline="30000" dirty="0">
                <a:solidFill>
                  <a:schemeClr val="bg1"/>
                </a:solidFill>
              </a:rPr>
              <a:t>+</a:t>
            </a:r>
            <a:r>
              <a:rPr lang="es-ES" sz="1050" dirty="0">
                <a:solidFill>
                  <a:schemeClr val="bg1"/>
                </a:solidFill>
              </a:rPr>
              <a:t>PFNS </a:t>
            </a:r>
            <a:r>
              <a:rPr lang="es-ES" sz="1050" dirty="0" err="1">
                <a:solidFill>
                  <a:schemeClr val="bg1"/>
                </a:solidFill>
              </a:rPr>
              <a:t>covariance</a:t>
            </a:r>
            <a:r>
              <a:rPr lang="es-ES" sz="1050" dirty="0">
                <a:solidFill>
                  <a:schemeClr val="bg1"/>
                </a:solidFill>
              </a:rPr>
              <a:t> with </a:t>
            </a:r>
            <a:r>
              <a:rPr lang="es-ES" sz="1050" dirty="0" err="1">
                <a:solidFill>
                  <a:schemeClr val="bg1"/>
                </a:solidFill>
              </a:rPr>
              <a:t>Ein</a:t>
            </a:r>
            <a:r>
              <a:rPr lang="es-ES" sz="1050" dirty="0">
                <a:solidFill>
                  <a:schemeClr val="bg1"/>
                </a:solidFill>
              </a:rPr>
              <a:t>=100keV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4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CBFB39-D411-5E75-BBB4-5380AC8790C8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ICSBEP/IEU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5 Rectángulo">
            <a:extLst>
              <a:ext uri="{FF2B5EF4-FFF2-40B4-BE49-F238E27FC236}">
                <a16:creationId xmlns:a16="http://schemas.microsoft.com/office/drawing/2014/main" id="{74933D86-246E-7168-E41F-A8041A1EF0EB}"/>
              </a:ext>
            </a:extLst>
          </p:cNvPr>
          <p:cNvSpPr/>
          <p:nvPr/>
        </p:nvSpPr>
        <p:spPr>
          <a:xfrm>
            <a:off x="107504" y="1306597"/>
            <a:ext cx="9036496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IEU cases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sz="1600" dirty="0"/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51E7E374-3D11-AD7F-08B5-FD4F0EC07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406774"/>
              </p:ext>
            </p:extLst>
          </p:nvPr>
        </p:nvGraphicFramePr>
        <p:xfrm>
          <a:off x="107950" y="1711195"/>
          <a:ext cx="4929505" cy="4749800"/>
        </p:xfrm>
        <a:graphic>
          <a:graphicData uri="http://schemas.openxmlformats.org/drawingml/2006/table">
            <a:tbl>
              <a:tblPr firstRow="1" bandRow="1"/>
              <a:tblGrid>
                <a:gridCol w="1324293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7506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IEU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143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175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166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360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514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768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611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450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FF0000"/>
                          </a:solidFill>
                        </a:rPr>
                        <a:t>467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800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726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521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492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704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1688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1853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938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1045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714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528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220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131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716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561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254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143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1539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1740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598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264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622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228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58419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277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297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367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  <a:endParaRPr lang="en-GB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4303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348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454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554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543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699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486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436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650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9088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PFNS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NOTE: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Ein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=100keV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65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70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121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687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276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474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288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413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768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842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559C4B1-426A-986F-8456-28010ED50DD3}"/>
              </a:ext>
            </a:extLst>
          </p:cNvPr>
          <p:cNvSpPr txBox="1"/>
          <p:nvPr/>
        </p:nvSpPr>
        <p:spPr>
          <a:xfrm>
            <a:off x="5580112" y="1853533"/>
            <a:ext cx="3455938" cy="16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endParaRPr lang="en-GB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dirty="0"/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U235 covariances (33g)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6F573-E03A-E561-14C2-A10E232FCC2B}"/>
              </a:ext>
            </a:extLst>
          </p:cNvPr>
          <p:cNvSpPr txBox="1"/>
          <p:nvPr/>
        </p:nvSpPr>
        <p:spPr>
          <a:xfrm>
            <a:off x="5076056" y="3582859"/>
            <a:ext cx="314291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Differences in XS-correlations</a:t>
            </a:r>
            <a:endParaRPr lang="en-GB" b="1" u="sng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693BEBB-9235-1884-049A-3AD9DC84C44B}"/>
              </a:ext>
            </a:extLst>
          </p:cNvPr>
          <p:cNvSpPr/>
          <p:nvPr/>
        </p:nvSpPr>
        <p:spPr bwMode="auto">
          <a:xfrm>
            <a:off x="4983550" y="3535212"/>
            <a:ext cx="92506" cy="490796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C4CEFD-E922-C853-161F-3F332C6CC1F3}"/>
              </a:ext>
            </a:extLst>
          </p:cNvPr>
          <p:cNvSpPr txBox="1"/>
          <p:nvPr/>
        </p:nvSpPr>
        <p:spPr>
          <a:xfrm flipH="1">
            <a:off x="4868910" y="4966500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71F70F-EC96-FA15-CF44-84F4BCC709E5}"/>
              </a:ext>
            </a:extLst>
          </p:cNvPr>
          <p:cNvSpPr txBox="1"/>
          <p:nvPr/>
        </p:nvSpPr>
        <p:spPr>
          <a:xfrm flipH="1">
            <a:off x="4976920" y="3472088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B302C2-D456-E7A6-CCB6-14198FCFBB04}"/>
              </a:ext>
            </a:extLst>
          </p:cNvPr>
          <p:cNvSpPr txBox="1"/>
          <p:nvPr/>
        </p:nvSpPr>
        <p:spPr>
          <a:xfrm flipH="1">
            <a:off x="4932040" y="2671122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037669-676B-9248-385B-63FE4DF303E1}"/>
              </a:ext>
            </a:extLst>
          </p:cNvPr>
          <p:cNvSpPr/>
          <p:nvPr/>
        </p:nvSpPr>
        <p:spPr bwMode="auto">
          <a:xfrm>
            <a:off x="2999521" y="3501008"/>
            <a:ext cx="2086154" cy="576064"/>
          </a:xfrm>
          <a:prstGeom prst="ellipse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ABD5D89-A5E9-0F7F-427D-6DC8417EE139}"/>
              </a:ext>
            </a:extLst>
          </p:cNvPr>
          <p:cNvSpPr/>
          <p:nvPr/>
        </p:nvSpPr>
        <p:spPr bwMode="auto">
          <a:xfrm>
            <a:off x="2195736" y="4941168"/>
            <a:ext cx="2878242" cy="576064"/>
          </a:xfrm>
          <a:prstGeom prst="ellipse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0A053E-124D-7DE7-64C2-503F6F071DAD}"/>
              </a:ext>
            </a:extLst>
          </p:cNvPr>
          <p:cNvSpPr/>
          <p:nvPr/>
        </p:nvSpPr>
        <p:spPr bwMode="auto">
          <a:xfrm>
            <a:off x="2195736" y="2636912"/>
            <a:ext cx="2878242" cy="576064"/>
          </a:xfrm>
          <a:prstGeom prst="ellipse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266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18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CBFB39-D411-5E75-BBB4-5380AC8790C8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ICSBEP/IEU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5 Rectángulo">
            <a:extLst>
              <a:ext uri="{FF2B5EF4-FFF2-40B4-BE49-F238E27FC236}">
                <a16:creationId xmlns:a16="http://schemas.microsoft.com/office/drawing/2014/main" id="{74933D86-246E-7168-E41F-A8041A1EF0EB}"/>
              </a:ext>
            </a:extLst>
          </p:cNvPr>
          <p:cNvSpPr/>
          <p:nvPr/>
        </p:nvSpPr>
        <p:spPr>
          <a:xfrm>
            <a:off x="107504" y="1306597"/>
            <a:ext cx="9036496" cy="716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IEU cases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sz="1600" dirty="0"/>
          </a:p>
        </p:txBody>
      </p:sp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51E7E374-3D11-AD7F-08B5-FD4F0EC07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896616"/>
              </p:ext>
            </p:extLst>
          </p:nvPr>
        </p:nvGraphicFramePr>
        <p:xfrm>
          <a:off x="107950" y="1711195"/>
          <a:ext cx="4929505" cy="4749800"/>
        </p:xfrm>
        <a:graphic>
          <a:graphicData uri="http://schemas.openxmlformats.org/drawingml/2006/table">
            <a:tbl>
              <a:tblPr firstRow="1" bandRow="1"/>
              <a:tblGrid>
                <a:gridCol w="1324293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7506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IEU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143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175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166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360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514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409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292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130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57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466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309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704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795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336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119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403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267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148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689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622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228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58419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206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149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4303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206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699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199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144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9088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PFNS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NOTE: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Ein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=100keV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101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14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687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276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320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842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0D83A3C-E7EA-919E-6B55-B8422AC78BBD}"/>
              </a:ext>
            </a:extLst>
          </p:cNvPr>
          <p:cNvSpPr txBox="1"/>
          <p:nvPr/>
        </p:nvSpPr>
        <p:spPr>
          <a:xfrm>
            <a:off x="5580112" y="1853533"/>
            <a:ext cx="3455938" cy="16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endParaRPr lang="en-GB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dirty="0"/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U238 covariances (33g)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954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  <p:sp>
        <p:nvSpPr>
          <p:cNvPr id="16" name="5 Rectángulo">
            <a:extLst>
              <a:ext uri="{FF2B5EF4-FFF2-40B4-BE49-F238E27FC236}">
                <a16:creationId xmlns:a16="http://schemas.microsoft.com/office/drawing/2014/main" id="{EDC58BE0-0BCE-D445-8586-35DE9CC1FF49}"/>
              </a:ext>
            </a:extLst>
          </p:cNvPr>
          <p:cNvSpPr/>
          <p:nvPr/>
        </p:nvSpPr>
        <p:spPr>
          <a:xfrm>
            <a:off x="107504" y="1306597"/>
            <a:ext cx="9036496" cy="1097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LEU cases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8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800" dirty="0"/>
              <a:t>HENDF/ENDF/B-VIII.1: Uncertainty Quantification in ICSBEP using </a:t>
            </a:r>
            <a:r>
              <a:rPr lang="en-GB" sz="1800" dirty="0" err="1"/>
              <a:t>NDaST</a:t>
            </a:r>
            <a:endParaRPr lang="en-GB" sz="18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2BF326-1EA3-18A1-A222-BFC63885B9F4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ICSBEP/LEU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77242317-B3B2-7205-9A86-C7325467A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042306"/>
              </p:ext>
            </p:extLst>
          </p:nvPr>
        </p:nvGraphicFramePr>
        <p:xfrm>
          <a:off x="1115616" y="2448184"/>
          <a:ext cx="4733742" cy="3413760"/>
        </p:xfrm>
        <a:graphic>
          <a:graphicData uri="http://schemas.openxmlformats.org/drawingml/2006/table">
            <a:tbl>
              <a:tblPr firstRow="1" bandRow="1"/>
              <a:tblGrid>
                <a:gridCol w="1198380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0521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LEU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1565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274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353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240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5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</a:p>
                    <a:p>
                      <a:r>
                        <a:rPr lang="en-GB" sz="1000" u="sng" dirty="0">
                          <a:solidFill>
                            <a:schemeClr val="bg1"/>
                          </a:solidFill>
                        </a:rPr>
                        <a:t>only U235 covariances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793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614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451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939833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KJE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721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536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156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36139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175715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329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419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123418"/>
                  </a:ext>
                </a:extLst>
              </a:tr>
              <a:tr h="24250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r>
                        <a:rPr lang="es-ES" sz="1000" baseline="30000" dirty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87872"/>
                  </a:ext>
                </a:extLst>
              </a:tr>
              <a:tr h="148371">
                <a:tc rowSpan="5"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</a:p>
                    <a:p>
                      <a:r>
                        <a:rPr lang="en-GB" sz="1000" u="sng" dirty="0">
                          <a:solidFill>
                            <a:schemeClr val="bg1"/>
                          </a:solidFill>
                        </a:rPr>
                        <a:t>only U238 covariances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158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118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173722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39114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86471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r>
                        <a:rPr lang="es-ES" sz="1000" baseline="30000" dirty="0">
                          <a:solidFill>
                            <a:schemeClr val="bg1"/>
                          </a:solidFill>
                        </a:rPr>
                        <a:t>+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0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36393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75E6E93-D9CF-D98C-9320-E63D390F0DB4}"/>
              </a:ext>
            </a:extLst>
          </p:cNvPr>
          <p:cNvSpPr txBox="1"/>
          <p:nvPr/>
        </p:nvSpPr>
        <p:spPr>
          <a:xfrm>
            <a:off x="1111607" y="5848875"/>
            <a:ext cx="468452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/>
              <a:t>Calculations with </a:t>
            </a:r>
            <a:r>
              <a:rPr lang="en-GB" sz="1400" dirty="0" err="1"/>
              <a:t>NDaST</a:t>
            </a:r>
            <a:r>
              <a:rPr lang="en-GB" sz="1400" dirty="0"/>
              <a:t>: </a:t>
            </a:r>
            <a:r>
              <a:rPr lang="en-GB" sz="1400" u="sng" dirty="0"/>
              <a:t>only U235/238 covariances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6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="1" dirty="0"/>
              <a:t>NOTE: *</a:t>
            </a:r>
            <a:r>
              <a:rPr lang="es-ES" sz="1050" dirty="0">
                <a:solidFill>
                  <a:schemeClr val="bg1"/>
                </a:solidFill>
              </a:rPr>
              <a:t>Cross-</a:t>
            </a:r>
            <a:r>
              <a:rPr lang="es-ES" sz="1050" dirty="0" err="1">
                <a:solidFill>
                  <a:schemeClr val="bg1"/>
                </a:solidFill>
              </a:rPr>
              <a:t>sections</a:t>
            </a:r>
            <a:r>
              <a:rPr lang="es-ES" sz="1050" dirty="0">
                <a:solidFill>
                  <a:schemeClr val="bg1"/>
                </a:solidFill>
              </a:rPr>
              <a:t> (with </a:t>
            </a:r>
            <a:r>
              <a:rPr lang="es-ES" sz="1050" dirty="0" err="1">
                <a:solidFill>
                  <a:schemeClr val="bg1"/>
                </a:solidFill>
              </a:rPr>
              <a:t>correlations</a:t>
            </a:r>
            <a:r>
              <a:rPr lang="es-ES" sz="1050" dirty="0">
                <a:solidFill>
                  <a:schemeClr val="bg1"/>
                </a:solidFill>
              </a:rPr>
              <a:t>)</a:t>
            </a:r>
            <a:endParaRPr lang="en-GB" sz="1050" b="1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4EEC0B-DA42-E1EF-7432-4DB34AC8A3B3}"/>
              </a:ext>
            </a:extLst>
          </p:cNvPr>
          <p:cNvSpPr txBox="1"/>
          <p:nvPr/>
        </p:nvSpPr>
        <p:spPr>
          <a:xfrm>
            <a:off x="6071667" y="3800276"/>
            <a:ext cx="231675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u="sng" dirty="0"/>
              <a:t>U235 covariances (33g)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FA50CE7-C442-A38B-D642-18BBA34D631D}"/>
              </a:ext>
            </a:extLst>
          </p:cNvPr>
          <p:cNvSpPr/>
          <p:nvPr/>
        </p:nvSpPr>
        <p:spPr bwMode="auto">
          <a:xfrm>
            <a:off x="5868144" y="3415352"/>
            <a:ext cx="144016" cy="117794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2917F3-38DF-65DA-8BA7-9011DF0F7484}"/>
              </a:ext>
            </a:extLst>
          </p:cNvPr>
          <p:cNvSpPr txBox="1"/>
          <p:nvPr/>
        </p:nvSpPr>
        <p:spPr>
          <a:xfrm>
            <a:off x="6075253" y="5029651"/>
            <a:ext cx="231675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b="1" u="sng" dirty="0"/>
              <a:t>U238 covariances (33g)</a:t>
            </a:r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7C3C6BAD-E21F-9BAA-66BF-D5492D83F133}"/>
              </a:ext>
            </a:extLst>
          </p:cNvPr>
          <p:cNvSpPr/>
          <p:nvPr/>
        </p:nvSpPr>
        <p:spPr bwMode="auto">
          <a:xfrm>
            <a:off x="5871730" y="4644727"/>
            <a:ext cx="144016" cy="1177949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0B3861-C4A4-24CB-070D-B39CF75FFBCE}"/>
              </a:ext>
            </a:extLst>
          </p:cNvPr>
          <p:cNvSpPr txBox="1"/>
          <p:nvPr/>
        </p:nvSpPr>
        <p:spPr>
          <a:xfrm>
            <a:off x="3779912" y="6217176"/>
            <a:ext cx="295232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050" b="1" dirty="0">
                <a:solidFill>
                  <a:schemeClr val="bg1"/>
                </a:solidFill>
              </a:rPr>
              <a:t>NOTE</a:t>
            </a:r>
            <a:r>
              <a:rPr lang="es-ES" sz="1050" dirty="0">
                <a:solidFill>
                  <a:schemeClr val="bg1"/>
                </a:solidFill>
              </a:rPr>
              <a:t>: </a:t>
            </a:r>
            <a:r>
              <a:rPr lang="es-ES" sz="1050" baseline="30000" dirty="0">
                <a:solidFill>
                  <a:schemeClr val="bg1"/>
                </a:solidFill>
              </a:rPr>
              <a:t>+</a:t>
            </a:r>
            <a:r>
              <a:rPr lang="es-ES" sz="1050" dirty="0">
                <a:solidFill>
                  <a:schemeClr val="bg1"/>
                </a:solidFill>
              </a:rPr>
              <a:t>PFNS </a:t>
            </a:r>
            <a:r>
              <a:rPr lang="es-ES" sz="1050" dirty="0" err="1">
                <a:solidFill>
                  <a:schemeClr val="bg1"/>
                </a:solidFill>
              </a:rPr>
              <a:t>covariance</a:t>
            </a:r>
            <a:r>
              <a:rPr lang="es-ES" sz="1050" dirty="0">
                <a:solidFill>
                  <a:schemeClr val="bg1"/>
                </a:solidFill>
              </a:rPr>
              <a:t> with </a:t>
            </a:r>
            <a:r>
              <a:rPr lang="es-ES" sz="1050" dirty="0" err="1">
                <a:solidFill>
                  <a:schemeClr val="bg1"/>
                </a:solidFill>
              </a:rPr>
              <a:t>Ein</a:t>
            </a:r>
            <a:r>
              <a:rPr lang="es-ES" sz="1050" dirty="0">
                <a:solidFill>
                  <a:schemeClr val="bg1"/>
                </a:solidFill>
              </a:rPr>
              <a:t>=100keV</a:t>
            </a:r>
            <a:endParaRPr lang="en-GB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1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107504" y="1306597"/>
            <a:ext cx="9027127" cy="121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600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ENDF/B-VIII.1 into JANIS format: 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800" b="1" dirty="0"/>
              <a:t>HENDF + INTER + BOXER (33g and 238g)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8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1. Processing in JANIS format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74EB98A-C729-636F-955F-4C362B0E5824}"/>
              </a:ext>
            </a:extLst>
          </p:cNvPr>
          <p:cNvGrpSpPr/>
          <p:nvPr/>
        </p:nvGrpSpPr>
        <p:grpSpPr>
          <a:xfrm>
            <a:off x="251520" y="2824851"/>
            <a:ext cx="5258113" cy="3521422"/>
            <a:chOff x="239945" y="2499866"/>
            <a:chExt cx="5258113" cy="35214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5BBB8D0-CE95-49B7-B031-B3CF948F1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9664" y="2540000"/>
              <a:ext cx="5057037" cy="3219450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09D7033-5BAB-3479-8224-A7DB43A62B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03648" y="2852936"/>
              <a:ext cx="1012709" cy="0"/>
            </a:xfrm>
            <a:prstGeom prst="straightConnector1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12CCAB-33B9-9766-DE17-AF6DF10A4B41}"/>
                </a:ext>
              </a:extLst>
            </p:cNvPr>
            <p:cNvSpPr txBox="1"/>
            <p:nvPr/>
          </p:nvSpPr>
          <p:spPr>
            <a:xfrm>
              <a:off x="1370103" y="2599959"/>
              <a:ext cx="1132041" cy="2657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" sz="1000" b="1" dirty="0"/>
                <a:t> NJOY2016.76</a:t>
              </a:r>
              <a:endParaRPr lang="en-GB" sz="100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FD62066-4CED-107C-7C80-F0F65D6BB908}"/>
                </a:ext>
              </a:extLst>
            </p:cNvPr>
            <p:cNvSpPr txBox="1"/>
            <p:nvPr/>
          </p:nvSpPr>
          <p:spPr>
            <a:xfrm>
              <a:off x="2397121" y="2713320"/>
              <a:ext cx="1132041" cy="335156"/>
            </a:xfrm>
            <a:prstGeom prst="rect">
              <a:avLst/>
            </a:prstGeom>
            <a:solidFill>
              <a:srgbClr val="CCFFFF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s-ES" b="1" dirty="0"/>
                <a:t>BOXER file</a:t>
              </a:r>
              <a:endParaRPr lang="en-GB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F0FF2C-8EEA-7F44-7DB9-73461F36F461}"/>
                </a:ext>
              </a:extLst>
            </p:cNvPr>
            <p:cNvSpPr/>
            <p:nvPr/>
          </p:nvSpPr>
          <p:spPr bwMode="auto">
            <a:xfrm>
              <a:off x="637687" y="5416761"/>
              <a:ext cx="864096" cy="312937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1257300" marR="0" indent="-228600" algn="just" defTabSz="969963" rtl="0" eaLnBrk="0" fontAlgn="base" latinLnBrk="0" hangingPunct="0">
                <a:lnSpc>
                  <a:spcPct val="12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Pct val="65000"/>
                <a:buFontTx/>
                <a:buBlip>
                  <a:blip r:embed="rId4"/>
                </a:buBlip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403E47-D07B-4BF5-60D8-C5004184DAB4}"/>
                </a:ext>
              </a:extLst>
            </p:cNvPr>
            <p:cNvSpPr/>
            <p:nvPr/>
          </p:nvSpPr>
          <p:spPr bwMode="auto">
            <a:xfrm>
              <a:off x="4373393" y="3897751"/>
              <a:ext cx="1063307" cy="404054"/>
            </a:xfrm>
            <a:prstGeom prst="rect">
              <a:avLst/>
            </a:prstGeom>
            <a:solidFill>
              <a:srgbClr val="92D050">
                <a:alpha val="2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1257300" marR="0" indent="-228600" algn="just" defTabSz="969963" rtl="0" eaLnBrk="0" fontAlgn="base" latinLnBrk="0" hangingPunct="0">
                <a:lnSpc>
                  <a:spcPct val="12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Pct val="65000"/>
                <a:buFontTx/>
                <a:buBlip>
                  <a:blip r:embed="rId4"/>
                </a:buBlip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93D49D-7689-0EF7-2393-D512BD97B0E1}"/>
                </a:ext>
              </a:extLst>
            </p:cNvPr>
            <p:cNvSpPr txBox="1"/>
            <p:nvPr/>
          </p:nvSpPr>
          <p:spPr>
            <a:xfrm>
              <a:off x="1480213" y="5517591"/>
              <a:ext cx="936144" cy="231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GB" sz="800" dirty="0"/>
                <a:t>VERSION 7.01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C4D8AC-857B-7015-4361-A09BDEC9C5CA}"/>
                </a:ext>
              </a:extLst>
            </p:cNvPr>
            <p:cNvSpPr txBox="1"/>
            <p:nvPr/>
          </p:nvSpPr>
          <p:spPr>
            <a:xfrm>
              <a:off x="3522389" y="2709228"/>
              <a:ext cx="1975669" cy="2831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s-ES" sz="1100" dirty="0"/>
                <a:t>MF31/32/33/34 and MF35</a:t>
              </a:r>
              <a:endParaRPr lang="en-GB" sz="11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7769A5-E1F4-75A8-81F7-9DD86760A153}"/>
                </a:ext>
              </a:extLst>
            </p:cNvPr>
            <p:cNvSpPr/>
            <p:nvPr/>
          </p:nvSpPr>
          <p:spPr bwMode="auto">
            <a:xfrm>
              <a:off x="239945" y="2499866"/>
              <a:ext cx="5256584" cy="3521422"/>
            </a:xfrm>
            <a:prstGeom prst="rect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rtlCol="0" anchor="t" anchorCtr="0" compatLnSpc="1">
              <a:prstTxWarp prst="textNoShape">
                <a:avLst/>
              </a:prstTxWarp>
            </a:bodyPr>
            <a:lstStyle/>
            <a:p>
              <a:pPr marL="1257300" marR="0" indent="-228600" algn="just" defTabSz="969963" rtl="0" eaLnBrk="0" fontAlgn="base" latinLnBrk="0" hangingPunct="0">
                <a:lnSpc>
                  <a:spcPct val="125000"/>
                </a:lnSpc>
                <a:spcBef>
                  <a:spcPct val="10000"/>
                </a:spcBef>
                <a:spcAft>
                  <a:spcPct val="10000"/>
                </a:spcAft>
                <a:buClrTx/>
                <a:buSzPct val="65000"/>
                <a:buFontTx/>
                <a:buBlip>
                  <a:blip r:embed="rId4"/>
                </a:buBlip>
                <a:tabLst/>
              </a:pPr>
              <a:endParaRPr kumimoji="0" lang="en-GB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38163D2-65AB-2ADC-B019-E6BD9A5773E5}"/>
              </a:ext>
            </a:extLst>
          </p:cNvPr>
          <p:cNvSpPr txBox="1"/>
          <p:nvPr/>
        </p:nvSpPr>
        <p:spPr>
          <a:xfrm>
            <a:off x="-11001" y="2415204"/>
            <a:ext cx="5599295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dirty="0">
                <a:latin typeface="+mn-lt"/>
              </a:rPr>
              <a:t>Figure 1. </a:t>
            </a:r>
            <a:r>
              <a:rPr lang="en-GB" dirty="0">
                <a:latin typeface="+mn-lt"/>
              </a:rPr>
              <a:t>Flowchart of processing JANIS database from ENDF tapes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69CBD1-566F-05D2-D9C3-DFF2D24D5E7A}"/>
              </a:ext>
            </a:extLst>
          </p:cNvPr>
          <p:cNvSpPr txBox="1"/>
          <p:nvPr/>
        </p:nvSpPr>
        <p:spPr>
          <a:xfrm>
            <a:off x="5588294" y="1909013"/>
            <a:ext cx="3455707" cy="4401205"/>
          </a:xfrm>
          <a:prstGeom prst="rect">
            <a:avLst/>
          </a:prstGeom>
          <a:solidFill>
            <a:sysClr val="window" lastClr="FFFF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/tape20 from MERGER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20 -31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reconr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/Reconstruct XS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' PENDF tape  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9437 2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' MAT=pu239  ENDF Library:JENDL-5.0upd'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' Processed NJOY2016-UPM,2023              '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broadr</a:t>
            </a: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/Doppler broaden XS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-31 -32 -33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9437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293.60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thermr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 Add thermal scattering data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0 -33 -34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0 9437 12 1 1 0 0 1 221 0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293.60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0.005 10.0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unresr</a:t>
            </a:r>
            <a:endParaRPr lang="en-GB" sz="7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-31 -34 -35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9437 1 1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293.60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1.0e+10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heatr</a:t>
            </a: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/ Add heating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kerma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and damage energy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-31 -35 -36 40/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9437 7 0 0 0 2/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302 303 304 318 401 403 407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heatr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 Add heating </a:t>
            </a:r>
            <a:r>
              <a:rPr lang="en-GB" sz="7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kerma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and damage energy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-31 -36 -37 41/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  9437 6 0 0 0 2 0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442 443 444 445 446 447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gaspr</a:t>
            </a: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 /Gas production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-31 -37 -38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dirty="0">
                <a:latin typeface="Courier New" panose="02070309020205020404" pitchFamily="49" charset="0"/>
                <a:cs typeface="Courier New" panose="02070309020205020404" pitchFamily="49" charset="0"/>
              </a:rPr>
              <a:t>-38 26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1C59A2-6C64-0AAD-2CBE-D19ABDA0C84D}"/>
              </a:ext>
            </a:extLst>
          </p:cNvPr>
          <p:cNvSpPr txBox="1"/>
          <p:nvPr/>
        </p:nvSpPr>
        <p:spPr>
          <a:xfrm>
            <a:off x="6084168" y="1382161"/>
            <a:ext cx="2951651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2</a:t>
            </a:r>
            <a:r>
              <a:rPr lang="en-US" dirty="0"/>
              <a:t>. Example of </a:t>
            </a:r>
            <a:r>
              <a:rPr lang="en-GB" dirty="0"/>
              <a:t>input deck to process in PENDF format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F87436-803D-F939-64EE-EE528AB686D5}"/>
              </a:ext>
            </a:extLst>
          </p:cNvPr>
          <p:cNvSpPr txBox="1"/>
          <p:nvPr/>
        </p:nvSpPr>
        <p:spPr>
          <a:xfrm>
            <a:off x="7623030" y="1950511"/>
            <a:ext cx="14662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tape20 = ENDF file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=====================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929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20</a:t>
            </a:fld>
            <a:endParaRPr lang="es-ES" dirty="0"/>
          </a:p>
        </p:txBody>
      </p:sp>
      <p:sp>
        <p:nvSpPr>
          <p:cNvPr id="16" name="5 Rectángulo">
            <a:extLst>
              <a:ext uri="{FF2B5EF4-FFF2-40B4-BE49-F238E27FC236}">
                <a16:creationId xmlns:a16="http://schemas.microsoft.com/office/drawing/2014/main" id="{EDC58BE0-0BCE-D445-8586-35DE9CC1FF49}"/>
              </a:ext>
            </a:extLst>
          </p:cNvPr>
          <p:cNvSpPr/>
          <p:nvPr/>
        </p:nvSpPr>
        <p:spPr>
          <a:xfrm>
            <a:off x="107504" y="1306597"/>
            <a:ext cx="9036496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LEU cases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52BF326-1EA3-18A1-A222-BFC63885B9F4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ICSBEP/LEU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DD768D64-04FA-AF11-8E40-9B38B5C02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456471"/>
              </p:ext>
            </p:extLst>
          </p:nvPr>
        </p:nvGraphicFramePr>
        <p:xfrm>
          <a:off x="107950" y="1711195"/>
          <a:ext cx="4929505" cy="4749800"/>
        </p:xfrm>
        <a:graphic>
          <a:graphicData uri="http://schemas.openxmlformats.org/drawingml/2006/table">
            <a:tbl>
              <a:tblPr firstRow="1" bandRow="1"/>
              <a:tblGrid>
                <a:gridCol w="1324293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7506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LEU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000" b="0" dirty="0">
                          <a:solidFill>
                            <a:schemeClr val="bg1"/>
                          </a:solidFill>
                        </a:rPr>
                        <a:t>1565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274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353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240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793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614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FF0000"/>
                          </a:solidFill>
                        </a:rPr>
                        <a:t>451</a:t>
                      </a:r>
                      <a:endParaRPr lang="en-GB" sz="1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832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685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471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704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1253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1019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752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721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536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734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562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1110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857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237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622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228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58419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329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296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419</a:t>
                      </a:r>
                      <a:endParaRPr lang="en-GB" sz="10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4303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392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388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437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699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532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509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9088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PFNS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NOTE: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Ein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=100keV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687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276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231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203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84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6BEBE7-73E8-E910-B63E-0CC5A8CFBF6C}"/>
              </a:ext>
            </a:extLst>
          </p:cNvPr>
          <p:cNvSpPr txBox="1"/>
          <p:nvPr/>
        </p:nvSpPr>
        <p:spPr>
          <a:xfrm>
            <a:off x="5580112" y="1853533"/>
            <a:ext cx="3455938" cy="16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endParaRPr lang="en-GB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dirty="0"/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U235 covariances (33g)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D14C4D-3B81-DA80-5111-1D68D66A3EEA}"/>
              </a:ext>
            </a:extLst>
          </p:cNvPr>
          <p:cNvSpPr txBox="1"/>
          <p:nvPr/>
        </p:nvSpPr>
        <p:spPr>
          <a:xfrm>
            <a:off x="5076056" y="3582859"/>
            <a:ext cx="314291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Differences in XS-correlations</a:t>
            </a:r>
            <a:endParaRPr lang="en-GB" b="1" u="sng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A407D4B1-BDD4-2000-EF52-996480C53512}"/>
              </a:ext>
            </a:extLst>
          </p:cNvPr>
          <p:cNvSpPr/>
          <p:nvPr/>
        </p:nvSpPr>
        <p:spPr bwMode="auto">
          <a:xfrm>
            <a:off x="4983550" y="3535212"/>
            <a:ext cx="92506" cy="490796"/>
          </a:xfrm>
          <a:prstGeom prst="righ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B6C970-B2A1-02F7-1EF0-40EA43D25D89}"/>
              </a:ext>
            </a:extLst>
          </p:cNvPr>
          <p:cNvSpPr txBox="1"/>
          <p:nvPr/>
        </p:nvSpPr>
        <p:spPr>
          <a:xfrm flipH="1">
            <a:off x="4868910" y="4966500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83ED1-B1C3-5EB6-2436-C6181A7C043D}"/>
              </a:ext>
            </a:extLst>
          </p:cNvPr>
          <p:cNvSpPr txBox="1"/>
          <p:nvPr/>
        </p:nvSpPr>
        <p:spPr>
          <a:xfrm flipH="1">
            <a:off x="4976920" y="3472088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22E3B-1DF4-4C79-101D-18A48EB61B4B}"/>
              </a:ext>
            </a:extLst>
          </p:cNvPr>
          <p:cNvSpPr txBox="1"/>
          <p:nvPr/>
        </p:nvSpPr>
        <p:spPr>
          <a:xfrm flipH="1">
            <a:off x="4932040" y="2671122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D376C7B-5061-FA2F-A483-F873C33DE77D}"/>
              </a:ext>
            </a:extLst>
          </p:cNvPr>
          <p:cNvSpPr/>
          <p:nvPr/>
        </p:nvSpPr>
        <p:spPr bwMode="auto">
          <a:xfrm>
            <a:off x="2999521" y="3501008"/>
            <a:ext cx="2086154" cy="576064"/>
          </a:xfrm>
          <a:prstGeom prst="ellipse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A18C73-9261-AA2F-1EA5-3BB89ED2F1AD}"/>
              </a:ext>
            </a:extLst>
          </p:cNvPr>
          <p:cNvSpPr/>
          <p:nvPr/>
        </p:nvSpPr>
        <p:spPr bwMode="auto">
          <a:xfrm>
            <a:off x="2195736" y="4941168"/>
            <a:ext cx="2878242" cy="576064"/>
          </a:xfrm>
          <a:prstGeom prst="ellipse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B3F12B-0BF5-DD3D-72E9-00382F21F018}"/>
              </a:ext>
            </a:extLst>
          </p:cNvPr>
          <p:cNvSpPr/>
          <p:nvPr/>
        </p:nvSpPr>
        <p:spPr bwMode="auto">
          <a:xfrm>
            <a:off x="2195736" y="2636912"/>
            <a:ext cx="2878242" cy="576064"/>
          </a:xfrm>
          <a:prstGeom prst="ellipse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682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C0CF92E-6981-40D3-8332-727766D438E2}"/>
              </a:ext>
            </a:extLst>
          </p:cNvPr>
          <p:cNvSpPr txBox="1"/>
          <p:nvPr/>
        </p:nvSpPr>
        <p:spPr>
          <a:xfrm>
            <a:off x="1835696" y="8092"/>
            <a:ext cx="7298935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EC4D28-A1BA-1CD6-1CF7-29720A08AADF}"/>
              </a:ext>
            </a:extLst>
          </p:cNvPr>
          <p:cNvSpPr txBox="1"/>
          <p:nvPr/>
        </p:nvSpPr>
        <p:spPr>
          <a:xfrm>
            <a:off x="116211" y="1142500"/>
            <a:ext cx="9018419" cy="535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b="1" i="0" dirty="0">
                <a:effectLst/>
                <a:latin typeface="+mn-lt"/>
              </a:rPr>
              <a:t>Processing in JANIS format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1200" dirty="0">
                <a:latin typeface="+mn-lt"/>
              </a:rPr>
              <a:t>ENDF/B-VIII.1 into JANIS Database -&gt; to be used in NDAST </a:t>
            </a:r>
            <a:r>
              <a:rPr lang="en-GB" sz="1200" b="1" dirty="0">
                <a:solidFill>
                  <a:srgbClr val="0000FF"/>
                </a:solidFill>
                <a:latin typeface="+mn-lt"/>
              </a:rPr>
              <a:t>(see links in </a:t>
            </a:r>
            <a:r>
              <a:rPr lang="en-GB" sz="1200" b="1" u="sng" dirty="0">
                <a:solidFill>
                  <a:srgbClr val="0000FF"/>
                </a:solidFill>
                <a:latin typeface="+mn-lt"/>
              </a:rPr>
              <a:t>slide 3</a:t>
            </a:r>
            <a:r>
              <a:rPr lang="en-GB" sz="1200" b="1" dirty="0">
                <a:solidFill>
                  <a:srgbClr val="0000FF"/>
                </a:solidFill>
                <a:latin typeface="+mn-lt"/>
              </a:rPr>
              <a:t>)</a:t>
            </a:r>
          </a:p>
          <a:p>
            <a:pPr marL="742950" lvl="1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endParaRPr lang="en-GB" sz="300" i="0" dirty="0">
              <a:effectLst/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b="1" i="0" dirty="0">
                <a:effectLst/>
                <a:latin typeface="+mn-lt"/>
              </a:rPr>
              <a:t>Testing Covariances using </a:t>
            </a:r>
            <a:r>
              <a:rPr lang="en-GB" b="1" i="0" dirty="0" err="1">
                <a:effectLst/>
                <a:latin typeface="+mn-lt"/>
              </a:rPr>
              <a:t>NDaST</a:t>
            </a:r>
            <a:r>
              <a:rPr lang="en-GB" b="1" i="0" dirty="0">
                <a:effectLst/>
                <a:latin typeface="+mn-lt"/>
              </a:rPr>
              <a:t> in ICSBEP </a:t>
            </a: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b="1" dirty="0"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b="1" i="0" dirty="0">
              <a:effectLst/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b="1" dirty="0"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b="1" i="0" dirty="0">
              <a:effectLst/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b="1" dirty="0"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b="1" i="0" dirty="0">
              <a:effectLst/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b="1" dirty="0"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b="1" i="0" dirty="0">
              <a:effectLst/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b="1" dirty="0"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b="1" i="0" dirty="0">
              <a:effectLst/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b="1" dirty="0"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b="1" dirty="0"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endParaRPr lang="en-GB" sz="600" b="1" i="0" dirty="0">
              <a:effectLst/>
              <a:latin typeface="+mn-lt"/>
            </a:endParaRPr>
          </a:p>
          <a:p>
            <a:pPr marL="269875" indent="-269875" algn="l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b="1" i="0" u="sng" dirty="0">
                <a:effectLst/>
                <a:latin typeface="+mn-lt"/>
              </a:rPr>
              <a:t>How to use the covariance nuclear data of general-purpose nuclear data libraries?</a:t>
            </a:r>
          </a:p>
          <a:p>
            <a:pPr marL="444500" lvl="1" indent="-177800" algn="l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1200" b="1" dirty="0" err="1">
                <a:latin typeface="+mn-lt"/>
              </a:rPr>
              <a:t>End-USERS</a:t>
            </a:r>
            <a:r>
              <a:rPr lang="en-GB" sz="1200" b="1" dirty="0">
                <a:latin typeface="+mn-lt"/>
              </a:rPr>
              <a:t>:</a:t>
            </a:r>
            <a:r>
              <a:rPr lang="en-GB" sz="1200" dirty="0">
                <a:latin typeface="+mn-lt"/>
              </a:rPr>
              <a:t> A–priori covariance data to create specific “application” or industrial ND libraries</a:t>
            </a:r>
          </a:p>
          <a:p>
            <a:pPr marL="444500" lvl="1" indent="-177800" algn="l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1200" b="1" dirty="0">
                <a:latin typeface="+mn-lt"/>
              </a:rPr>
              <a:t>Evaluators:</a:t>
            </a:r>
            <a:r>
              <a:rPr lang="en-GB" sz="1200" dirty="0">
                <a:latin typeface="+mn-lt"/>
              </a:rPr>
              <a:t> A–priori covariance data for ND adjustment and/or assimilation</a:t>
            </a:r>
          </a:p>
          <a:p>
            <a:pPr marL="444500" lvl="1" indent="-177800" algn="l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1200" b="1" dirty="0">
                <a:latin typeface="+mn-lt"/>
              </a:rPr>
              <a:t>USERS &amp; Evaluators:</a:t>
            </a:r>
            <a:r>
              <a:rPr lang="en-GB" sz="1200" dirty="0">
                <a:latin typeface="+mn-lt"/>
              </a:rPr>
              <a:t> A-priori covariance data to perform a Target Accuracy Requirement (TAR) to feed HPRL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609E0E-04DA-F048-E342-8631576D5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51800"/>
              </p:ext>
            </p:extLst>
          </p:nvPr>
        </p:nvGraphicFramePr>
        <p:xfrm>
          <a:off x="498459" y="2866584"/>
          <a:ext cx="8019261" cy="11887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833268">
                  <a:extLst>
                    <a:ext uri="{9D8B030D-6E8A-4147-A177-3AD203B41FA5}">
                      <a16:colId xmlns:a16="http://schemas.microsoft.com/office/drawing/2014/main" val="1928608229"/>
                    </a:ext>
                  </a:extLst>
                </a:gridCol>
                <a:gridCol w="1435588">
                  <a:extLst>
                    <a:ext uri="{9D8B030D-6E8A-4147-A177-3AD203B41FA5}">
                      <a16:colId xmlns:a16="http://schemas.microsoft.com/office/drawing/2014/main" val="3702829020"/>
                    </a:ext>
                  </a:extLst>
                </a:gridCol>
                <a:gridCol w="5750405">
                  <a:extLst>
                    <a:ext uri="{9D8B030D-6E8A-4147-A177-3AD203B41FA5}">
                      <a16:colId xmlns:a16="http://schemas.microsoft.com/office/drawing/2014/main" val="238474353"/>
                    </a:ext>
                  </a:extLst>
                </a:gridCol>
              </a:tblGrid>
              <a:tr h="209072">
                <a:tc rowSpan="3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Pu239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Lower values than E80 </a:t>
                      </a: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25-60 </a:t>
                      </a:r>
                      <a:r>
                        <a:rPr lang="en-GB" sz="1200" b="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26825"/>
                  </a:ext>
                </a:extLst>
              </a:tr>
              <a:tr h="257761">
                <a:tc vMerge="1">
                  <a:txBody>
                    <a:bodyPr/>
                    <a:lstStyle/>
                    <a:p>
                      <a:r>
                        <a:rPr lang="es-ES" dirty="0"/>
                        <a:t>Pu239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Higher values than E80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THERM: Significant 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change…. 308 </a:t>
                      </a:r>
                      <a:r>
                        <a:rPr lang="en-GB" sz="12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pcm</a:t>
                      </a:r>
                      <a:r>
                        <a:rPr lang="en-GB" sz="12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→ 430 </a:t>
                      </a:r>
                      <a:r>
                        <a:rPr lang="en-GB" sz="12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pcm</a:t>
                      </a:r>
                      <a:endParaRPr lang="en-GB" sz="12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49168"/>
                  </a:ext>
                </a:extLst>
              </a:tr>
              <a:tr h="25776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Ver low values in INTER, MIXED and THERM cases !! &lt; 250 </a:t>
                      </a:r>
                      <a:r>
                        <a:rPr lang="en-GB" sz="1200" b="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  <a:p>
                      <a:pPr marL="171450" lvl="0" indent="-171450" algn="l"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Significant reduction in FAST cases: 857 -&gt; 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93540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6062CB-7A0D-2E65-3A04-B109F65C6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976586"/>
              </p:ext>
            </p:extLst>
          </p:nvPr>
        </p:nvGraphicFramePr>
        <p:xfrm>
          <a:off x="499531" y="4005064"/>
          <a:ext cx="8019261" cy="123444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833268">
                  <a:extLst>
                    <a:ext uri="{9D8B030D-6E8A-4147-A177-3AD203B41FA5}">
                      <a16:colId xmlns:a16="http://schemas.microsoft.com/office/drawing/2014/main" val="1928608229"/>
                    </a:ext>
                  </a:extLst>
                </a:gridCol>
                <a:gridCol w="1435588">
                  <a:extLst>
                    <a:ext uri="{9D8B030D-6E8A-4147-A177-3AD203B41FA5}">
                      <a16:colId xmlns:a16="http://schemas.microsoft.com/office/drawing/2014/main" val="3702829020"/>
                    </a:ext>
                  </a:extLst>
                </a:gridCol>
                <a:gridCol w="5750405">
                  <a:extLst>
                    <a:ext uri="{9D8B030D-6E8A-4147-A177-3AD203B41FA5}">
                      <a16:colId xmlns:a16="http://schemas.microsoft.com/office/drawing/2014/main" val="238474353"/>
                    </a:ext>
                  </a:extLst>
                </a:gridCol>
              </a:tblGrid>
              <a:tr h="148305">
                <a:tc rowSpan="3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U235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No changes with E80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26825"/>
                  </a:ext>
                </a:extLst>
              </a:tr>
              <a:tr h="182841">
                <a:tc vMerge="1">
                  <a:txBody>
                    <a:bodyPr/>
                    <a:lstStyle/>
                    <a:p>
                      <a:r>
                        <a:rPr lang="es-ES" dirty="0"/>
                        <a:t>Pu239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</a:rPr>
                        <a:t>FAST/MIXED/INTER/THERM: </a:t>
                      </a: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lower values than E80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49168"/>
                  </a:ext>
                </a:extLst>
              </a:tr>
              <a:tr h="14830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+mn-lt"/>
                        </a:rPr>
                        <a:t>Similar values to E80 … small differences due to cross-correlations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935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endParaRPr lang="en-GB" sz="3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3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endParaRPr lang="en-GB" sz="3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075273"/>
                  </a:ext>
                </a:extLst>
              </a:tr>
              <a:tr h="148305">
                <a:tc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u="sng" dirty="0">
                          <a:solidFill>
                            <a:schemeClr val="bg1"/>
                          </a:solidFill>
                        </a:rPr>
                        <a:t>U238</a:t>
                      </a:r>
                      <a:endParaRPr lang="en-GB" sz="1200" b="1" u="sng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PFNS/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XSs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Similar </a:t>
                      </a: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values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to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 E80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6963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E1B9E3-4A7F-23DF-5420-5333D9A7F9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290484"/>
              </p:ext>
            </p:extLst>
          </p:nvPr>
        </p:nvGraphicFramePr>
        <p:xfrm>
          <a:off x="490177" y="2060848"/>
          <a:ext cx="8019261" cy="82296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833268">
                  <a:extLst>
                    <a:ext uri="{9D8B030D-6E8A-4147-A177-3AD203B41FA5}">
                      <a16:colId xmlns:a16="http://schemas.microsoft.com/office/drawing/2014/main" val="1928608229"/>
                    </a:ext>
                  </a:extLst>
                </a:gridCol>
                <a:gridCol w="1435588">
                  <a:extLst>
                    <a:ext uri="{9D8B030D-6E8A-4147-A177-3AD203B41FA5}">
                      <a16:colId xmlns:a16="http://schemas.microsoft.com/office/drawing/2014/main" val="3702829020"/>
                    </a:ext>
                  </a:extLst>
                </a:gridCol>
                <a:gridCol w="5750405">
                  <a:extLst>
                    <a:ext uri="{9D8B030D-6E8A-4147-A177-3AD203B41FA5}">
                      <a16:colId xmlns:a16="http://schemas.microsoft.com/office/drawing/2014/main" val="238474353"/>
                    </a:ext>
                  </a:extLst>
                </a:gridCol>
              </a:tblGrid>
              <a:tr h="130257">
                <a:tc rowSpan="3">
                  <a:txBody>
                    <a:bodyPr/>
                    <a:lstStyle/>
                    <a:p>
                      <a:pPr marL="171450" indent="-171450" algn="ctr">
                        <a:buFont typeface="Arial" panose="020B0604020202020204" pitchFamily="34" charset="0"/>
                        <a:buChar char="•"/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U233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Large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uncertainties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 in E80 and E81: -&gt; INTER-MIXED-THERM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8326825"/>
                  </a:ext>
                </a:extLst>
              </a:tr>
              <a:tr h="130257">
                <a:tc vMerge="1">
                  <a:txBody>
                    <a:bodyPr/>
                    <a:lstStyle/>
                    <a:p>
                      <a:r>
                        <a:rPr lang="es-ES" dirty="0"/>
                        <a:t>Pu239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Similar </a:t>
                      </a: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values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 in E80 and E81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49168"/>
                  </a:ext>
                </a:extLst>
              </a:tr>
              <a:tr h="130257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b="1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200" b="1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Significant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reduction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unc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. in </a:t>
                      </a:r>
                      <a:r>
                        <a:rPr lang="es-ES" sz="1200" b="0" dirty="0" err="1">
                          <a:solidFill>
                            <a:schemeClr val="bg1"/>
                          </a:solidFill>
                        </a:rPr>
                        <a:t>fission</a:t>
                      </a:r>
                      <a:r>
                        <a:rPr lang="es-ES" sz="1200" b="0" dirty="0">
                          <a:solidFill>
                            <a:schemeClr val="bg1"/>
                          </a:solidFill>
                        </a:rPr>
                        <a:t> in E81 -&gt; INTER-MIXED and THERM</a:t>
                      </a:r>
                      <a:endParaRPr lang="en-GB" sz="1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935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7211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5F33C0-E148-41D4-A15D-A7C3D2E3B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FC6727BA-ED82-4E2D-B053-8EA09E025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296" y="1289848"/>
            <a:ext cx="6630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b="1" dirty="0"/>
              <a:t>Acknowledgments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ABD3031-74BF-4FF3-B967-806B29BDE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88" y="4766373"/>
            <a:ext cx="2857500" cy="704850"/>
          </a:xfrm>
          <a:prstGeom prst="rect">
            <a:avLst/>
          </a:prstGeom>
        </p:spPr>
      </p:pic>
      <p:sp>
        <p:nvSpPr>
          <p:cNvPr id="2" name="Rectángulo 5">
            <a:extLst>
              <a:ext uri="{FF2B5EF4-FFF2-40B4-BE49-F238E27FC236}">
                <a16:creationId xmlns:a16="http://schemas.microsoft.com/office/drawing/2014/main" id="{153493A4-F0F1-7B07-02AA-9E40D63EEFF6}"/>
              </a:ext>
            </a:extLst>
          </p:cNvPr>
          <p:cNvSpPr/>
          <p:nvPr/>
        </p:nvSpPr>
        <p:spPr>
          <a:xfrm>
            <a:off x="99304" y="2482202"/>
            <a:ext cx="8964488" cy="1967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i="1" dirty="0">
                <a:latin typeface="+mn-lt"/>
              </a:rPr>
              <a:t>This work is part of the </a:t>
            </a:r>
            <a:r>
              <a:rPr lang="en-US" sz="2400" i="1" dirty="0"/>
              <a:t>APRENDE project (</a:t>
            </a:r>
            <a:r>
              <a:rPr lang="en-GB" sz="2400" b="1" i="1" dirty="0"/>
              <a:t>A</a:t>
            </a:r>
            <a:r>
              <a:rPr lang="en-GB" sz="2400" i="1" dirty="0"/>
              <a:t>ddressing </a:t>
            </a:r>
            <a:r>
              <a:rPr lang="en-GB" sz="2400" b="1" i="1" dirty="0" err="1"/>
              <a:t>PR</a:t>
            </a:r>
            <a:r>
              <a:rPr lang="en-GB" sz="2400" i="1" dirty="0" err="1"/>
              <a:t>iorities</a:t>
            </a:r>
            <a:r>
              <a:rPr lang="en-GB" sz="2400" i="1" dirty="0"/>
              <a:t> of </a:t>
            </a:r>
            <a:r>
              <a:rPr lang="en-GB" sz="2400" b="1" i="1" dirty="0"/>
              <a:t>E</a:t>
            </a:r>
            <a:r>
              <a:rPr lang="en-GB" sz="2400" i="1" dirty="0"/>
              <a:t>valuated </a:t>
            </a:r>
            <a:r>
              <a:rPr lang="en-GB" sz="2400" b="1" i="1" dirty="0"/>
              <a:t>N</a:t>
            </a:r>
            <a:r>
              <a:rPr lang="en-GB" sz="2400" i="1" dirty="0"/>
              <a:t>uclear </a:t>
            </a:r>
            <a:r>
              <a:rPr lang="en-GB" sz="2400" b="1" i="1" dirty="0"/>
              <a:t>D</a:t>
            </a:r>
            <a:r>
              <a:rPr lang="en-GB" sz="2400" i="1" dirty="0"/>
              <a:t>ata in </a:t>
            </a:r>
            <a:r>
              <a:rPr lang="en-GB" sz="2400" b="1" i="1" dirty="0"/>
              <a:t>E</a:t>
            </a:r>
            <a:r>
              <a:rPr lang="en-GB" sz="2400" i="1" dirty="0"/>
              <a:t>urope</a:t>
            </a:r>
            <a:r>
              <a:rPr lang="en-US" sz="2400" i="1" dirty="0"/>
              <a:t>) </a:t>
            </a:r>
            <a:r>
              <a:rPr lang="en-US" sz="2400" i="1" dirty="0">
                <a:latin typeface="+mn-lt"/>
              </a:rPr>
              <a:t>that has received funding from the European Union’s HORIZON-EURATOM</a:t>
            </a:r>
          </a:p>
          <a:p>
            <a:pPr algn="ctr">
              <a:buNone/>
            </a:pPr>
            <a:r>
              <a:rPr lang="en-US" sz="2400" i="1" dirty="0">
                <a:latin typeface="+mn-lt"/>
              </a:rPr>
              <a:t>under grant agreement No. 101164596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1DB59-6F32-9D8D-161B-249D31C78E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3125" y="4909296"/>
            <a:ext cx="1783371" cy="146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65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5F33C0-E148-41D4-A15D-A7C3D2E3B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FC6727BA-ED82-4E2D-B053-8EA09E025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296" y="1289848"/>
            <a:ext cx="6630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b="1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476305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24</a:t>
            </a:fld>
            <a:endParaRPr lang="es-E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E7323C-8682-74D7-CB58-EB8059315EB3}"/>
              </a:ext>
            </a:extLst>
          </p:cNvPr>
          <p:cNvSpPr txBox="1"/>
          <p:nvPr/>
        </p:nvSpPr>
        <p:spPr>
          <a:xfrm>
            <a:off x="251520" y="1988840"/>
            <a:ext cx="1872208" cy="443198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1 21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'094-Pu-239 '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20     9437 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reconr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'094-Pu-239 '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2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'Reconstructed'/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'Processed'/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broadr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21 22 23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0 0 0./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unresr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21 23 24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1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1.0E+10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groupr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24 0 31/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0  2 0 1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'GENDF- 238g'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1.E10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238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5.00000E-04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1.73300E+07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2.0000E+07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18/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3 251/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3 452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nubar_t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3 455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nubar_d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3 456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nubar_p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5 455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nubar_spc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32F1F5-E511-2BC1-EFEA-3C2AEAF7BD3E}"/>
              </a:ext>
            </a:extLst>
          </p:cNvPr>
          <p:cNvSpPr txBox="1"/>
          <p:nvPr/>
        </p:nvSpPr>
        <p:spPr>
          <a:xfrm>
            <a:off x="2231740" y="1988840"/>
            <a:ext cx="1872208" cy="258532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24 0 77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  1  2    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 300.0 / Just only one temperature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6.06531E+06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77 0 81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81 82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77 78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'LIB_JENDL-5.0upd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'BOXER format'/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657E4A-835E-BD8B-E214-6F9B6EDB00B8}"/>
              </a:ext>
            </a:extLst>
          </p:cNvPr>
          <p:cNvSpPr txBox="1"/>
          <p:nvPr/>
        </p:nvSpPr>
        <p:spPr>
          <a:xfrm>
            <a:off x="2187695" y="4658366"/>
            <a:ext cx="2672338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1</a:t>
            </a:r>
            <a:r>
              <a:rPr lang="en-US" dirty="0"/>
              <a:t>. </a:t>
            </a:r>
            <a:r>
              <a:rPr lang="en-GB" dirty="0"/>
              <a:t>Input deck to process MF32/33 covariances</a:t>
            </a: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A0EB6E67-1F1B-3AA1-1FFD-E364566EF203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ND/MF32+MF33 in BOXER format</a:t>
            </a: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E2101548-21A3-41E2-8125-CCA500C1962C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92141C-3221-9244-E10C-DB02FA0EB0F6}"/>
              </a:ext>
            </a:extLst>
          </p:cNvPr>
          <p:cNvSpPr txBox="1"/>
          <p:nvPr/>
        </p:nvSpPr>
        <p:spPr>
          <a:xfrm>
            <a:off x="2207047" y="5153026"/>
            <a:ext cx="1548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tape20 = ENDF Pu239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=====================</a:t>
            </a:r>
            <a:endParaRPr lang="en-GB" dirty="0"/>
          </a:p>
        </p:txBody>
      </p:sp>
      <p:pic>
        <p:nvPicPr>
          <p:cNvPr id="4" name="Picture 3" descr="A chart of a number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6029A929-B5B2-2E29-E297-745429830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741" y="3861048"/>
            <a:ext cx="2972870" cy="2520000"/>
          </a:xfrm>
          <a:prstGeom prst="rect">
            <a:avLst/>
          </a:prstGeom>
        </p:spPr>
      </p:pic>
      <p:pic>
        <p:nvPicPr>
          <p:cNvPr id="8" name="Picture 7" descr="A graph with blue lines&#10;&#10;Description automatically generated">
            <a:extLst>
              <a:ext uri="{FF2B5EF4-FFF2-40B4-BE49-F238E27FC236}">
                <a16:creationId xmlns:a16="http://schemas.microsoft.com/office/drawing/2014/main" id="{65E4DCAD-E6B4-4B21-540A-B3483A0B0C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269040"/>
            <a:ext cx="272053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89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A7973-A616-1A52-83C5-154FC997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FB025022-AB13-4871-7F7B-93C16E8BF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25</a:t>
            </a:fld>
            <a:endParaRPr lang="es-ES" dirty="0"/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213CB412-2D1D-2EC4-D210-5A784F4B2C04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ND/MF32+MF33 in BOXER format</a:t>
            </a: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0C591132-9F5A-C020-2F06-8DECBE46C6A7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pic>
        <p:nvPicPr>
          <p:cNvPr id="11" name="Picture 10" descr="A chart of a number of electrons&#10;&#10;Description automatically generated with medium confidence">
            <a:extLst>
              <a:ext uri="{FF2B5EF4-FFF2-40B4-BE49-F238E27FC236}">
                <a16:creationId xmlns:a16="http://schemas.microsoft.com/office/drawing/2014/main" id="{39282F9B-D44A-4C41-C45A-0E510862A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4" y="2016702"/>
            <a:ext cx="3593984" cy="3240000"/>
          </a:xfrm>
          <a:prstGeom prst="rect">
            <a:avLst/>
          </a:prstGeom>
        </p:spPr>
      </p:pic>
      <p:pic>
        <p:nvPicPr>
          <p:cNvPr id="14" name="Picture 13" descr="A chart with different colored lines&#10;&#10;Description automatically generated">
            <a:extLst>
              <a:ext uri="{FF2B5EF4-FFF2-40B4-BE49-F238E27FC236}">
                <a16:creationId xmlns:a16="http://schemas.microsoft.com/office/drawing/2014/main" id="{9587666E-B2B1-5024-DC4F-DEFC7C02E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90" y="1988840"/>
            <a:ext cx="358565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51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87C4D-9369-1D29-267A-F901C7771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FD617EBF-5C57-18F8-7AF4-EE74FCE1E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26</a:t>
            </a:fld>
            <a:endParaRPr lang="es-ES" dirty="0"/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3F85B9EA-CB01-27CA-63FA-56275BB8EFCF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ND/MF32+MF33 in BOXER format</a:t>
            </a: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C7838C75-8C84-E0FA-86BE-2868EBB2EF9F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pic>
        <p:nvPicPr>
          <p:cNvPr id="3" name="Picture 2" descr="A chart with a red and green chart&#10;&#10;Description automatically generated with medium confidence">
            <a:extLst>
              <a:ext uri="{FF2B5EF4-FFF2-40B4-BE49-F238E27FC236}">
                <a16:creationId xmlns:a16="http://schemas.microsoft.com/office/drawing/2014/main" id="{E388BB6C-A7DC-B379-E150-2B3BC4FDF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878" y="1988840"/>
            <a:ext cx="3598149" cy="3240000"/>
          </a:xfrm>
          <a:prstGeom prst="rect">
            <a:avLst/>
          </a:prstGeom>
        </p:spPr>
      </p:pic>
      <p:pic>
        <p:nvPicPr>
          <p:cNvPr id="8" name="Picture 7" descr="A chart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6B91AA6C-4524-30C3-35EC-052945A3C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66" y="1988840"/>
            <a:ext cx="3603716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29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27</a:t>
            </a:fld>
            <a:endParaRPr lang="es-E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BB378D-C1C6-006F-8BEA-8C439FFB80E9}"/>
              </a:ext>
            </a:extLst>
          </p:cNvPr>
          <p:cNvSpPr txBox="1"/>
          <p:nvPr/>
        </p:nvSpPr>
        <p:spPr>
          <a:xfrm>
            <a:off x="107504" y="2458809"/>
            <a:ext cx="2031914" cy="240065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1 21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'017-Cl-35  '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20     1725 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reconr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'017-Cl-35  '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1725 2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Reconstructed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Processed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broadr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21 22 23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1725 1 0 0 0./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0.005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unresr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21 23 24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1725 1 1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1.0E+10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/</a:t>
            </a:r>
          </a:p>
        </p:txBody>
      </p:sp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A5ECB723-2075-71C5-4FC5-DDC53A8FE1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77" y="1196752"/>
            <a:ext cx="2664359" cy="2520000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A7E495DB-5CDF-9334-AC8A-B13D086B3B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13" y="3789040"/>
            <a:ext cx="2664359" cy="25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B61C944-D667-8777-527E-E32C196C4F86}"/>
              </a:ext>
            </a:extLst>
          </p:cNvPr>
          <p:cNvSpPr txBox="1"/>
          <p:nvPr/>
        </p:nvSpPr>
        <p:spPr>
          <a:xfrm>
            <a:off x="2206159" y="2455916"/>
            <a:ext cx="1872208" cy="332398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999/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21 88/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  / MT1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  / MT2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102 / MT102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600 / MT600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88 24 0 77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1725   1  2    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 300.0 / Just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5.40000E-01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77 0 81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1725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81 82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77 78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'LIB_JENDL-5.0upd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'BOXER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1725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BA5E1-871F-7752-1E4F-54A602DA404F}"/>
              </a:ext>
            </a:extLst>
          </p:cNvPr>
          <p:cNvSpPr txBox="1"/>
          <p:nvPr/>
        </p:nvSpPr>
        <p:spPr>
          <a:xfrm>
            <a:off x="163920" y="1869465"/>
            <a:ext cx="3142457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2</a:t>
            </a:r>
            <a:r>
              <a:rPr lang="en-US" dirty="0"/>
              <a:t>. </a:t>
            </a:r>
            <a:r>
              <a:rPr lang="en-GB" dirty="0"/>
              <a:t>Input deck to process covariances in files with MF32-only</a:t>
            </a: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AE6AEBF6-73DD-2BEB-15C4-5DD760C5D10C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ND/MF32 “only” in BOXER format</a:t>
            </a:r>
          </a:p>
        </p:txBody>
      </p:sp>
      <p:sp>
        <p:nvSpPr>
          <p:cNvPr id="19" name="CuadroTexto 8">
            <a:extLst>
              <a:ext uri="{FF2B5EF4-FFF2-40B4-BE49-F238E27FC236}">
                <a16:creationId xmlns:a16="http://schemas.microsoft.com/office/drawing/2014/main" id="{1ED0B8CB-124A-19D1-5CBF-E8D8ECE06DB8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6F73B-1F73-4442-0F72-B8F19CCDF440}"/>
              </a:ext>
            </a:extLst>
          </p:cNvPr>
          <p:cNvSpPr txBox="1"/>
          <p:nvPr/>
        </p:nvSpPr>
        <p:spPr>
          <a:xfrm>
            <a:off x="4219758" y="2392685"/>
            <a:ext cx="1865130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 dirty="0"/>
              <a:t>Materials only MF32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JENDL-5.0: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Cl35, Cr50, Cr54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JEFF-4T2.2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Cl35, Cl37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Cu63, Cu65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Pa231, Pa233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Pu240, Am241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EB150C-4B7F-83D8-C934-45B75E361AAF}"/>
              </a:ext>
            </a:extLst>
          </p:cNvPr>
          <p:cNvSpPr txBox="1"/>
          <p:nvPr/>
        </p:nvSpPr>
        <p:spPr>
          <a:xfrm>
            <a:off x="896918" y="2464433"/>
            <a:ext cx="13055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tape20 = ENDF Cl35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681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28</a:t>
            </a:fld>
            <a:endParaRPr lang="es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69165-DA3B-6BE0-33C1-8547DA6495A8}"/>
              </a:ext>
            </a:extLst>
          </p:cNvPr>
          <p:cNvSpPr txBox="1"/>
          <p:nvPr/>
        </p:nvSpPr>
        <p:spPr>
          <a:xfrm>
            <a:off x="323528" y="1893048"/>
            <a:ext cx="1872208" cy="32316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moder</a:t>
            </a:r>
            <a:r>
              <a:rPr lang="es-ES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2 99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  9437 and   9228'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91     9437 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92     9228 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0 99 26 61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2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 300.0 / Just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 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9228    18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26 0 81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   18  9228    18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81 82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26 27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'LIB_JENDL-5.0upd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'BOXER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   18  9228    18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A1EB9D69-7C14-CD16-3A83-20D48C262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827" y="3165992"/>
            <a:ext cx="3895389" cy="2927304"/>
          </a:xfrm>
          <a:prstGeom prst="rect">
            <a:avLst/>
          </a:prstGeom>
        </p:spPr>
      </p:pic>
      <p:sp>
        <p:nvSpPr>
          <p:cNvPr id="13" name="5 Rectángulo">
            <a:extLst>
              <a:ext uri="{FF2B5EF4-FFF2-40B4-BE49-F238E27FC236}">
                <a16:creationId xmlns:a16="http://schemas.microsoft.com/office/drawing/2014/main" id="{643F5682-403F-F26F-A9D0-9756F63A400A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ND/MF33 –cc in MATs in BOXER format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BF5506-1C43-3E1A-F100-89B11AFAFD86}"/>
              </a:ext>
            </a:extLst>
          </p:cNvPr>
          <p:cNvSpPr txBox="1"/>
          <p:nvPr/>
        </p:nvSpPr>
        <p:spPr>
          <a:xfrm>
            <a:off x="2483768" y="1893048"/>
            <a:ext cx="4968552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3</a:t>
            </a:r>
            <a:r>
              <a:rPr lang="en-US" dirty="0"/>
              <a:t>. </a:t>
            </a:r>
            <a:r>
              <a:rPr lang="en-GB" dirty="0"/>
              <a:t>Input deck to process MF33 covariances between different materials (example JENDL5)</a:t>
            </a:r>
          </a:p>
        </p:txBody>
      </p:sp>
      <p:sp>
        <p:nvSpPr>
          <p:cNvPr id="15" name="CuadroTexto 8">
            <a:extLst>
              <a:ext uri="{FF2B5EF4-FFF2-40B4-BE49-F238E27FC236}">
                <a16:creationId xmlns:a16="http://schemas.microsoft.com/office/drawing/2014/main" id="{33E22497-66DA-15C1-7C0F-0AF5D0985121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BC24B-4102-EAEA-5C82-B924C4B8042A}"/>
              </a:ext>
            </a:extLst>
          </p:cNvPr>
          <p:cNvSpPr txBox="1"/>
          <p:nvPr/>
        </p:nvSpPr>
        <p:spPr>
          <a:xfrm>
            <a:off x="2483768" y="2395430"/>
            <a:ext cx="4680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tape21 = ENDF Pu239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tape91 = GENDF-238g Pu239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tape92 = GENDF-238g U235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tape61 = input </a:t>
            </a:r>
            <a:r>
              <a:rPr lang="en-GB" sz="800" dirty="0" err="1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cov</a:t>
            </a: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. tape77(ERRORR output) for U235 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=====================================================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803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29</a:t>
            </a:fld>
            <a:endParaRPr lang="es-ES" dirty="0"/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BB7D191C-6FB5-5333-955F-D57B64294191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ND/MF31 in BOXER format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5E70-DFB6-ADA7-A24F-860BF0D322D2}"/>
              </a:ext>
            </a:extLst>
          </p:cNvPr>
          <p:cNvSpPr txBox="1"/>
          <p:nvPr/>
        </p:nvSpPr>
        <p:spPr>
          <a:xfrm>
            <a:off x="206368" y="1764680"/>
            <a:ext cx="1872208" cy="461664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groupr</a:t>
            </a: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24 0 31/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0  2 0 1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'GENDF-  33g'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1.E10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3.67879E+06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6.06531E+06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3 452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nubar_t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3 455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nubar_d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3 456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nubar_p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5 455 </a:t>
            </a:r>
            <a:r>
              <a:rPr lang="en-GB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nubar_spc</a:t>
            </a: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0 31 41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  1  2    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 300.0 / Just only one temperature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31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6.06531E+06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41 0 81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81 82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41 71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'LIB_JENDL-5.0upd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'BOXER format'/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C3DB53-2EBB-A061-7D0F-9E2C4C5A7ABE}"/>
              </a:ext>
            </a:extLst>
          </p:cNvPr>
          <p:cNvSpPr txBox="1"/>
          <p:nvPr/>
        </p:nvSpPr>
        <p:spPr>
          <a:xfrm>
            <a:off x="2154019" y="1753652"/>
            <a:ext cx="2561998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4</a:t>
            </a:r>
            <a:r>
              <a:rPr lang="en-US" dirty="0"/>
              <a:t>. </a:t>
            </a:r>
            <a:r>
              <a:rPr lang="en-GB" dirty="0"/>
              <a:t>Input deck to process MF31 covariances</a:t>
            </a:r>
          </a:p>
        </p:txBody>
      </p:sp>
      <p:sp>
        <p:nvSpPr>
          <p:cNvPr id="19" name="CuadroTexto 8">
            <a:extLst>
              <a:ext uri="{FF2B5EF4-FFF2-40B4-BE49-F238E27FC236}">
                <a16:creationId xmlns:a16="http://schemas.microsoft.com/office/drawing/2014/main" id="{0A1F4EA8-1F09-D1C6-D86F-E852256CD8DE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A62AB0-B230-741B-A7EC-5E8E55A2D63E}"/>
              </a:ext>
            </a:extLst>
          </p:cNvPr>
          <p:cNvSpPr txBox="1"/>
          <p:nvPr/>
        </p:nvSpPr>
        <p:spPr>
          <a:xfrm>
            <a:off x="2231572" y="2381702"/>
            <a:ext cx="154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tape21 = ENDF Pu239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tape24 = PENDF Pu239 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=====================</a:t>
            </a:r>
            <a:endParaRPr lang="en-GB" dirty="0"/>
          </a:p>
        </p:txBody>
      </p:sp>
      <p:pic>
        <p:nvPicPr>
          <p:cNvPr id="6" name="Picture 5" descr="A graph with red lines&#10;&#10;Description automatically generated">
            <a:extLst>
              <a:ext uri="{FF2B5EF4-FFF2-40B4-BE49-F238E27FC236}">
                <a16:creationId xmlns:a16="http://schemas.microsoft.com/office/drawing/2014/main" id="{58C08DA7-3091-6058-A0BC-186A7D370A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01" y="1198031"/>
            <a:ext cx="2972870" cy="2520000"/>
          </a:xfrm>
          <a:prstGeom prst="rect">
            <a:avLst/>
          </a:prstGeom>
        </p:spPr>
      </p:pic>
      <p:pic>
        <p:nvPicPr>
          <p:cNvPr id="8" name="Picture 7" descr="A chart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6A55D78A-89F4-91AE-1235-63E87D43B8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594" y="3861328"/>
            <a:ext cx="297287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9EA790-363A-E05F-5270-D2A86C18FA75}"/>
              </a:ext>
            </a:extLst>
          </p:cNvPr>
          <p:cNvSpPr txBox="1"/>
          <p:nvPr/>
        </p:nvSpPr>
        <p:spPr>
          <a:xfrm>
            <a:off x="236340" y="1268760"/>
            <a:ext cx="864096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 libraries into JANIS format:</a:t>
            </a:r>
          </a:p>
          <a:p>
            <a:pPr marL="450850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b="1" dirty="0"/>
              <a:t>JEFF-4T?, JENDL-5.0-upd, …</a:t>
            </a:r>
          </a:p>
          <a:p>
            <a:pPr marL="450850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b="1" dirty="0"/>
              <a:t>ENDF/B-VIII.1</a:t>
            </a:r>
          </a:p>
          <a:p>
            <a:pPr marL="908050" lvl="1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Logs reported when importing JANIS database</a:t>
            </a:r>
          </a:p>
          <a:p>
            <a:pPr marL="908050" lvl="1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Covariances for some Tungsten (W) files only in 33 energy groups – 238 failed in </a:t>
            </a:r>
            <a:r>
              <a:rPr lang="en-GB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covr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</a:rPr>
              <a:t>!</a:t>
            </a:r>
          </a:p>
          <a:p>
            <a:pPr marL="908050" lvl="1" indent="-17780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 - HENDF: Hybrid format ENDF+PENDF including KERMA and DAMAGE cross-sections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 - INTER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# - BOXER: covariances MF31, MF32/MF33, MF34 and MF35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Download at the following links </a:t>
            </a:r>
            <a:r>
              <a:rPr lang="en-GB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en-GB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“UN-OFFICIAL JANIS Databases</a:t>
            </a:r>
            <a:r>
              <a:rPr lang="en-GB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”</a:t>
            </a:r>
            <a:r>
              <a:rPr lang="en-GB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GB" b="1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ENDF/B-VIII.1 with BOXER in 33g: </a:t>
            </a:r>
            <a:r>
              <a:rPr lang="es-ES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ES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https://drive.upm.es/s/mzGbRoZt5CBw20G</a:t>
            </a:r>
            <a:r>
              <a:rPr lang="es-ES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ENDF/B-VIII.1 with BOXER in 238g: </a:t>
            </a:r>
            <a:r>
              <a:rPr lang="es-ES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s-ES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https://drive.upm.es/s/zNq9ww0JJf0DJUy</a:t>
            </a:r>
            <a:r>
              <a:rPr lang="es-ES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</a:t>
            </a:r>
            <a:r>
              <a:rPr lang="es-ES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password</a:t>
            </a: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s-E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janis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See the </a:t>
            </a:r>
            <a:r>
              <a:rPr lang="en-GB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“Readme.txt” 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file, it explains how to download and import the database in JANIS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92549-7850-549F-75E4-CB790110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07" y="5266028"/>
            <a:ext cx="1559401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25DBBD0-37CC-B132-C3C5-61622CA23495}"/>
              </a:ext>
            </a:extLst>
          </p:cNvPr>
          <p:cNvSpPr/>
          <p:nvPr/>
        </p:nvSpPr>
        <p:spPr>
          <a:xfrm>
            <a:off x="236340" y="4853095"/>
            <a:ext cx="6434413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>
                <a:latin typeface="Calibri" panose="020F0502020204030204" pitchFamily="34" charset="0"/>
                <a:cs typeface="Calibri" panose="020F0502020204030204" pitchFamily="34" charset="0"/>
              </a:rPr>
              <a:t>Import WIZARD tool: </a:t>
            </a: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Use the “Database &gt; Import Wizard”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37C020-6175-A9D2-F9B0-F27AA95ADA6D}"/>
              </a:ext>
            </a:extLst>
          </p:cNvPr>
          <p:cNvSpPr/>
          <p:nvPr/>
        </p:nvSpPr>
        <p:spPr>
          <a:xfrm>
            <a:off x="330791" y="5266029"/>
            <a:ext cx="4745265" cy="116955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Steps: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- Use “JANIS toolbar -&gt; Database –&gt; Load” function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- Set “.h2.db file” to select the downloaded “h2.db” file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- Set “Root Folder” to the folder where the “h2.fb” is located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(Leave the other default options are they are)</a:t>
            </a:r>
          </a:p>
        </p:txBody>
      </p:sp>
      <p:sp>
        <p:nvSpPr>
          <p:cNvPr id="2" name="CuadroTexto 8">
            <a:extLst>
              <a:ext uri="{FF2B5EF4-FFF2-40B4-BE49-F238E27FC236}">
                <a16:creationId xmlns:a16="http://schemas.microsoft.com/office/drawing/2014/main" id="{EC445A2D-6D2C-AE6F-8E2E-FDEED0ADB46B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1. Processing in JANIS format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19A2E549-26AF-650D-77AE-54E106B17B0C}"/>
              </a:ext>
            </a:extLst>
          </p:cNvPr>
          <p:cNvSpPr/>
          <p:nvPr/>
        </p:nvSpPr>
        <p:spPr bwMode="auto">
          <a:xfrm>
            <a:off x="395288" y="1700808"/>
            <a:ext cx="144264" cy="1224136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7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E6254D-8500-995C-9BF3-7FBB89B36FBB}"/>
              </a:ext>
            </a:extLst>
          </p:cNvPr>
          <p:cNvCxnSpPr/>
          <p:nvPr/>
        </p:nvCxnSpPr>
        <p:spPr bwMode="auto">
          <a:xfrm>
            <a:off x="395536" y="3429000"/>
            <a:ext cx="8280920" cy="0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17710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5E70-DFB6-ADA7-A24F-860BF0D322D2}"/>
              </a:ext>
            </a:extLst>
          </p:cNvPr>
          <p:cNvSpPr txBox="1"/>
          <p:nvPr/>
        </p:nvSpPr>
        <p:spPr>
          <a:xfrm>
            <a:off x="395536" y="2151869"/>
            <a:ext cx="1872208" cy="40626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groupr</a:t>
            </a:r>
            <a:endParaRPr lang="en-GB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24 0 31/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0  2 5 1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'GENDF-  33g'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1.E10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3 251/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0 31 42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  1  2    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 300.0 / Just only one temperature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34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6.06531E+06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42 0 81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81 82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n-GB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42 72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'LIB_JENDL-5.0upd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'BOXER format'/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6F0495-F8AA-BB66-70E9-099918553A1C}"/>
              </a:ext>
            </a:extLst>
          </p:cNvPr>
          <p:cNvSpPr txBox="1"/>
          <p:nvPr/>
        </p:nvSpPr>
        <p:spPr>
          <a:xfrm>
            <a:off x="2331710" y="2151869"/>
            <a:ext cx="2672338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5</a:t>
            </a:r>
            <a:r>
              <a:rPr lang="en-US" dirty="0"/>
              <a:t>. </a:t>
            </a:r>
            <a:r>
              <a:rPr lang="en-GB" dirty="0"/>
              <a:t>Input deck to process MF34 covariances</a:t>
            </a:r>
          </a:p>
        </p:txBody>
      </p:sp>
      <p:sp>
        <p:nvSpPr>
          <p:cNvPr id="18" name="5 Rectángulo">
            <a:extLst>
              <a:ext uri="{FF2B5EF4-FFF2-40B4-BE49-F238E27FC236}">
                <a16:creationId xmlns:a16="http://schemas.microsoft.com/office/drawing/2014/main" id="{5BDE071B-F742-0F4B-9CC6-063644E4FBF7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ND/MF34 in BOXER format</a:t>
            </a:r>
          </a:p>
        </p:txBody>
      </p:sp>
      <p:sp>
        <p:nvSpPr>
          <p:cNvPr id="19" name="CuadroTexto 8">
            <a:extLst>
              <a:ext uri="{FF2B5EF4-FFF2-40B4-BE49-F238E27FC236}">
                <a16:creationId xmlns:a16="http://schemas.microsoft.com/office/drawing/2014/main" id="{0F859968-DC99-BAC2-9AAC-FF298EE840A0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B1EFB0-9344-EBA3-6359-80CC94FD0C6B}"/>
              </a:ext>
            </a:extLst>
          </p:cNvPr>
          <p:cNvSpPr txBox="1"/>
          <p:nvPr/>
        </p:nvSpPr>
        <p:spPr>
          <a:xfrm>
            <a:off x="2375588" y="2679303"/>
            <a:ext cx="154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tape21 = ENDF Pu239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tape24 = PENDF Pu239 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=====================</a:t>
            </a:r>
            <a:endParaRPr lang="en-GB" dirty="0"/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DEFC8623-A4F2-86C7-AF5B-B3EFB481B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306597"/>
            <a:ext cx="2972870" cy="2520000"/>
          </a:xfrm>
          <a:prstGeom prst="rect">
            <a:avLst/>
          </a:prstGeom>
        </p:spPr>
      </p:pic>
      <p:pic>
        <p:nvPicPr>
          <p:cNvPr id="7" name="Picture 6" descr="A chart with a number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15CD254F-771F-DFDA-3D89-660BA9689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602" y="3933336"/>
            <a:ext cx="297287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7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31</a:t>
            </a:fld>
            <a:endParaRPr lang="es-E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BB378D-C1C6-006F-8BEA-8C439FFB80E9}"/>
              </a:ext>
            </a:extLst>
          </p:cNvPr>
          <p:cNvSpPr txBox="1"/>
          <p:nvPr/>
        </p:nvSpPr>
        <p:spPr>
          <a:xfrm>
            <a:off x="160159" y="2347327"/>
            <a:ext cx="1872208" cy="2492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groupr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24 0 31/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1 0  2 0 1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'GENDF-  33g'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300.0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1.E10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1.9640E+07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18/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3 452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nubar_t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3 455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nubar_d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3 456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nubar_p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5 455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nubar_spc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5 18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nubar_spc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3 452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nubar_t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3 455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nubar_d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3 456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nubar_p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5 455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nubar_spc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5 18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nubar_spc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36A75D-5F1F-FAC7-37E6-7C205A5DB181}"/>
              </a:ext>
            </a:extLst>
          </p:cNvPr>
          <p:cNvSpPr txBox="1"/>
          <p:nvPr/>
        </p:nvSpPr>
        <p:spPr>
          <a:xfrm>
            <a:off x="107504" y="1789383"/>
            <a:ext cx="2672338" cy="523220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Figure 6</a:t>
            </a:r>
            <a:r>
              <a:rPr lang="en-US" dirty="0"/>
              <a:t>. </a:t>
            </a:r>
            <a:r>
              <a:rPr lang="en-GB" dirty="0"/>
              <a:t>Input deck to process MF35 covariances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117635-D9A9-51E4-C93A-38A1BB1B24AD}"/>
              </a:ext>
            </a:extLst>
          </p:cNvPr>
          <p:cNvSpPr txBox="1"/>
          <p:nvPr/>
        </p:nvSpPr>
        <p:spPr>
          <a:xfrm>
            <a:off x="2195736" y="2347327"/>
            <a:ext cx="1872208" cy="24929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errorr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21 0 31 40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  1  2     1 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1  300.0 / Just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temperature</a:t>
            </a:r>
            <a:endParaRPr lang="es-E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0 35  1 1 -1    </a:t>
            </a:r>
            <a:r>
              <a:rPr lang="es-ES" sz="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1.0000E+05 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33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1.00000E-05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1.00000E-01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..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1.00000E+07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1.96400E+07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40 0 81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1/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81 82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covr</a:t>
            </a:r>
            <a:endParaRPr lang="es-ES" sz="600" b="1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40 70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4 1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'LIB_JENDL-5.0upd       '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'BOXER </a:t>
            </a:r>
            <a:r>
              <a:rPr lang="es-ES" sz="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format</a:t>
            </a: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'/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dirty="0">
                <a:latin typeface="Courier New" panose="02070309020205020404" pitchFamily="49" charset="0"/>
                <a:cs typeface="Courier New" panose="02070309020205020404" pitchFamily="49" charset="0"/>
              </a:rPr>
              <a:t>  9437 0 0 0 /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stop</a:t>
            </a:r>
          </a:p>
        </p:txBody>
      </p:sp>
      <p:sp>
        <p:nvSpPr>
          <p:cNvPr id="17" name="5 Rectángulo">
            <a:extLst>
              <a:ext uri="{FF2B5EF4-FFF2-40B4-BE49-F238E27FC236}">
                <a16:creationId xmlns:a16="http://schemas.microsoft.com/office/drawing/2014/main" id="{3975B43C-D5E5-15E6-4ED0-1AA83EE7B480}"/>
              </a:ext>
            </a:extLst>
          </p:cNvPr>
          <p:cNvSpPr/>
          <p:nvPr/>
        </p:nvSpPr>
        <p:spPr>
          <a:xfrm>
            <a:off x="107504" y="1306597"/>
            <a:ext cx="6120680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ND/MF35 in BOXER</a:t>
            </a: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6E6D2B40-8C6B-04C8-A893-D0BF04E63E42}"/>
              </a:ext>
            </a:extLst>
          </p:cNvPr>
          <p:cNvSpPr txBox="1"/>
          <p:nvPr/>
        </p:nvSpPr>
        <p:spPr>
          <a:xfrm>
            <a:off x="4860031" y="8092"/>
            <a:ext cx="427459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Processing into BOXER format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D380CB-7D90-2F0B-3185-57F78B8E02AE}"/>
              </a:ext>
            </a:extLst>
          </p:cNvPr>
          <p:cNvSpPr txBox="1"/>
          <p:nvPr/>
        </p:nvSpPr>
        <p:spPr>
          <a:xfrm>
            <a:off x="107504" y="4941168"/>
            <a:ext cx="154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tape21 = ENDF Pu239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  <a:cs typeface="Times New Roman" panose="02020603050405020304" pitchFamily="18" charset="0"/>
              </a:rPr>
              <a:t>tape24 = PENDF Pu239 </a:t>
            </a:r>
            <a:endParaRPr lang="en-GB" sz="2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dirty="0">
                <a:effectLst/>
                <a:latin typeface="Courier New" panose="02070309020205020404" pitchFamily="49" charset="0"/>
                <a:ea typeface="PMingLiU" panose="02020500000000000000" pitchFamily="18" charset="-120"/>
              </a:rPr>
              <a:t>=====================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F3D47-1884-FD10-54C3-8A2D5101B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33" y="1214833"/>
            <a:ext cx="2972870" cy="2520000"/>
          </a:xfrm>
          <a:prstGeom prst="rect">
            <a:avLst/>
          </a:prstGeom>
        </p:spPr>
      </p:pic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2A6957DD-455E-35AA-3233-CB5119404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1048"/>
            <a:ext cx="297287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4CA3FC-E40B-9BFB-AEE8-0F148BFF0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704" y="3140968"/>
            <a:ext cx="5575674" cy="295482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3" name="5 Rectángulo">
            <a:extLst>
              <a:ext uri="{FF2B5EF4-FFF2-40B4-BE49-F238E27FC236}">
                <a16:creationId xmlns:a16="http://schemas.microsoft.com/office/drawing/2014/main" id="{3CDCA5CE-16D8-04C9-8C43-35DB4D6D7A76}"/>
              </a:ext>
            </a:extLst>
          </p:cNvPr>
          <p:cNvSpPr/>
          <p:nvPr/>
        </p:nvSpPr>
        <p:spPr>
          <a:xfrm>
            <a:off x="107504" y="1306597"/>
            <a:ext cx="9036496" cy="3793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 in ICSBEP Benchmarks using NDAST Tool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600" b="1" dirty="0"/>
              <a:t>HENDF - ENDF/B-VIII.1</a:t>
            </a:r>
            <a:r>
              <a:rPr lang="en-GB" sz="1600" dirty="0"/>
              <a:t>: Uncertainty Quantification in ICSBEP using </a:t>
            </a:r>
            <a:r>
              <a:rPr lang="en-GB" sz="1600" dirty="0" err="1"/>
              <a:t>NDaST</a:t>
            </a:r>
            <a:endParaRPr lang="en-GB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600" dirty="0"/>
              <a:t>U233 – U235 - U238 – Pu239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altLang="en-US" sz="1600" dirty="0"/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altLang="en-US" sz="1600" dirty="0"/>
              <a:t>The impact of uncertainties due to:</a:t>
            </a:r>
          </a:p>
          <a:p>
            <a:pPr marL="1200150" lvl="2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sz="1600" dirty="0"/>
              <a:t>XSs (</a:t>
            </a:r>
            <a:r>
              <a:rPr lang="en-GB" altLang="en-US" sz="1600" dirty="0">
                <a:latin typeface="Symbol" panose="05050102010706020507" pitchFamily="18" charset="2"/>
              </a:rPr>
              <a:t>s</a:t>
            </a:r>
            <a:r>
              <a:rPr lang="en-GB" altLang="en-US" sz="1600" dirty="0"/>
              <a:t>)</a:t>
            </a:r>
          </a:p>
          <a:p>
            <a:pPr marL="1200150" lvl="2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sz="1600" dirty="0" err="1"/>
              <a:t>Nubar</a:t>
            </a:r>
            <a:r>
              <a:rPr lang="en-GB" altLang="en-US" sz="1600" dirty="0"/>
              <a:t> (</a:t>
            </a:r>
            <a:r>
              <a:rPr lang="en-GB" altLang="en-US" sz="1600" dirty="0">
                <a:latin typeface="Symbol" panose="05050102010706020507" pitchFamily="18" charset="2"/>
              </a:rPr>
              <a:t>n</a:t>
            </a:r>
            <a:r>
              <a:rPr lang="en-GB" altLang="en-US" sz="1600" dirty="0"/>
              <a:t>)</a:t>
            </a:r>
          </a:p>
          <a:p>
            <a:pPr marL="1200150" lvl="2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sz="1600" dirty="0"/>
              <a:t>P1-elastic</a:t>
            </a:r>
          </a:p>
          <a:p>
            <a:pPr marL="1200150" lvl="2" indent="-285750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altLang="en-US" sz="1600" dirty="0"/>
              <a:t>PFNS (</a:t>
            </a:r>
            <a:r>
              <a:rPr lang="en-GB" altLang="en-US" sz="1600" dirty="0">
                <a:latin typeface="Symbol" panose="05050102010706020507" pitchFamily="18" charset="2"/>
              </a:rPr>
              <a:t>c</a:t>
            </a:r>
            <a:r>
              <a:rPr lang="en-GB" altLang="en-US" sz="1600" dirty="0"/>
              <a:t>)</a:t>
            </a:r>
          </a:p>
          <a:p>
            <a:pPr marL="720725" lvl="1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sz="1600" dirty="0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85053133-3330-C0AA-494D-172D32C81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8928" y="6083434"/>
            <a:ext cx="36215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http://www.oecd-nea.org/ndast/</a:t>
            </a:r>
            <a:endParaRPr kumimoji="0" lang="en-GB" alt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CuadroTexto 8">
            <a:extLst>
              <a:ext uri="{FF2B5EF4-FFF2-40B4-BE49-F238E27FC236}">
                <a16:creationId xmlns:a16="http://schemas.microsoft.com/office/drawing/2014/main" id="{90015A3F-F1F0-DDBA-E18F-9E7478274B3F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2</a:t>
            </a:r>
            <a:r>
              <a:rPr lang="en-GB" sz="2800" b="1" i="0" dirty="0">
                <a:solidFill>
                  <a:schemeClr val="tx1"/>
                </a:solidFill>
                <a:effectLst/>
                <a:latin typeface="+mn-lt"/>
              </a:rPr>
              <a:t>. Verification ND Uncertainties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85DEC-0401-F6EB-37DC-35BDE4CA2C5E}"/>
              </a:ext>
            </a:extLst>
          </p:cNvPr>
          <p:cNvSpPr txBox="1"/>
          <p:nvPr/>
        </p:nvSpPr>
        <p:spPr>
          <a:xfrm>
            <a:off x="1331640" y="4663515"/>
            <a:ext cx="463414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altLang="en-US" dirty="0"/>
              <a:t>with Ein =100keV </a:t>
            </a:r>
          </a:p>
        </p:txBody>
      </p:sp>
    </p:spTree>
    <p:extLst>
      <p:ext uri="{BB962C8B-B14F-4D97-AF65-F5344CB8AC3E}">
        <p14:creationId xmlns:p14="http://schemas.microsoft.com/office/powerpoint/2010/main" val="387459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F29C012-CBBF-D761-E53A-2639B6AE7E86}"/>
              </a:ext>
            </a:extLst>
          </p:cNvPr>
          <p:cNvSpPr/>
          <p:nvPr/>
        </p:nvSpPr>
        <p:spPr>
          <a:xfrm>
            <a:off x="107504" y="1306597"/>
            <a:ext cx="7776864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PU cases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32A5C9E-E404-2327-85E5-61EF18644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566973"/>
              </p:ext>
            </p:extLst>
          </p:nvPr>
        </p:nvGraphicFramePr>
        <p:xfrm>
          <a:off x="107950" y="1711195"/>
          <a:ext cx="4803592" cy="4749800"/>
        </p:xfrm>
        <a:graphic>
          <a:graphicData uri="http://schemas.openxmlformats.org/drawingml/2006/table">
            <a:tbl>
              <a:tblPr firstRow="1" bandRow="1"/>
              <a:tblGrid>
                <a:gridCol w="1198380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7506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152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624/637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334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710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587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426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653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434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387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450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921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1403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1055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1099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704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436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459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625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520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248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154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108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857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1368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983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998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409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546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356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66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622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228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58419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385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350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349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430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4303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300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271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275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308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699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168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9088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</a:rPr>
                        <a:t>NOTE: </a:t>
                      </a:r>
                      <a:r>
                        <a:rPr lang="es-ES" sz="900" dirty="0" err="1">
                          <a:solidFill>
                            <a:schemeClr val="bg1"/>
                          </a:solidFill>
                        </a:rPr>
                        <a:t>Ein</a:t>
                      </a:r>
                      <a:r>
                        <a:rPr lang="es-ES" sz="900" dirty="0">
                          <a:solidFill>
                            <a:schemeClr val="bg1"/>
                          </a:solidFill>
                        </a:rPr>
                        <a:t>=100keV</a:t>
                      </a:r>
                      <a:endParaRPr lang="en-GB" sz="9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s-ES" sz="1000" b="1" kern="12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  <a:endParaRPr lang="en-GB" sz="1000" b="1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687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276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106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265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8424"/>
                  </a:ext>
                </a:extLst>
              </a:tr>
            </a:tbl>
          </a:graphicData>
        </a:graphic>
      </p:graphicFrame>
      <p:sp>
        <p:nvSpPr>
          <p:cNvPr id="10" name="CuadroTexto 8">
            <a:extLst>
              <a:ext uri="{FF2B5EF4-FFF2-40B4-BE49-F238E27FC236}">
                <a16:creationId xmlns:a16="http://schemas.microsoft.com/office/drawing/2014/main" id="{FCE3A529-03BA-58EC-99CB-B32F15972E8E}"/>
              </a:ext>
            </a:extLst>
          </p:cNvPr>
          <p:cNvSpPr txBox="1"/>
          <p:nvPr/>
        </p:nvSpPr>
        <p:spPr>
          <a:xfrm>
            <a:off x="2339752" y="8092"/>
            <a:ext cx="6794879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ICSBEP/Pu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C930D-2A83-043B-B780-9A1BBABE4407}"/>
              </a:ext>
            </a:extLst>
          </p:cNvPr>
          <p:cNvSpPr txBox="1"/>
          <p:nvPr/>
        </p:nvSpPr>
        <p:spPr>
          <a:xfrm>
            <a:off x="5580112" y="1853533"/>
            <a:ext cx="345593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r>
              <a:rPr lang="en-GB" dirty="0"/>
              <a:t>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Pu239 covariances (33g)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FF12C-C636-2E67-4FF9-6EA46C262398}"/>
              </a:ext>
            </a:extLst>
          </p:cNvPr>
          <p:cNvSpPr txBox="1"/>
          <p:nvPr/>
        </p:nvSpPr>
        <p:spPr>
          <a:xfrm flipH="1">
            <a:off x="4878108" y="2672005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937FBF-EAC9-9E53-1A9C-EED58D7A2CC9}"/>
              </a:ext>
            </a:extLst>
          </p:cNvPr>
          <p:cNvSpPr txBox="1"/>
          <p:nvPr/>
        </p:nvSpPr>
        <p:spPr>
          <a:xfrm flipH="1">
            <a:off x="5031002" y="2672005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DD2902-48A1-C88E-35AD-70CD31FF9E6F}"/>
              </a:ext>
            </a:extLst>
          </p:cNvPr>
          <p:cNvSpPr txBox="1"/>
          <p:nvPr/>
        </p:nvSpPr>
        <p:spPr>
          <a:xfrm flipH="1">
            <a:off x="4863592" y="3516580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4187A5-E268-E4D6-261B-1FB10EFC2383}"/>
              </a:ext>
            </a:extLst>
          </p:cNvPr>
          <p:cNvSpPr txBox="1"/>
          <p:nvPr/>
        </p:nvSpPr>
        <p:spPr>
          <a:xfrm flipH="1">
            <a:off x="5016486" y="3516580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B630B2-2203-998A-0470-6B8E3CF78805}"/>
              </a:ext>
            </a:extLst>
          </p:cNvPr>
          <p:cNvSpPr txBox="1"/>
          <p:nvPr/>
        </p:nvSpPr>
        <p:spPr>
          <a:xfrm flipH="1">
            <a:off x="4878108" y="5656673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80F70-BA95-A959-0D6D-4EDED68927B9}"/>
              </a:ext>
            </a:extLst>
          </p:cNvPr>
          <p:cNvSpPr txBox="1"/>
          <p:nvPr/>
        </p:nvSpPr>
        <p:spPr>
          <a:xfrm flipH="1">
            <a:off x="5031002" y="5656673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BFBD26-DB8C-73F6-60BC-DD02205F4331}"/>
              </a:ext>
            </a:extLst>
          </p:cNvPr>
          <p:cNvSpPr txBox="1"/>
          <p:nvPr/>
        </p:nvSpPr>
        <p:spPr>
          <a:xfrm>
            <a:off x="4854394" y="4952314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0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aph of a number of different colored lines&#10;&#10;Description automatically generated">
            <a:extLst>
              <a:ext uri="{FF2B5EF4-FFF2-40B4-BE49-F238E27FC236}">
                <a16:creationId xmlns:a16="http://schemas.microsoft.com/office/drawing/2014/main" id="{A868E46F-36B6-855A-0227-2D69F58F8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53" y="1143187"/>
            <a:ext cx="2541859" cy="2520000"/>
          </a:xfrm>
          <a:prstGeom prst="rect">
            <a:avLst/>
          </a:prstGeom>
        </p:spPr>
      </p:pic>
      <p:pic>
        <p:nvPicPr>
          <p:cNvPr id="27" name="Picture 26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283A1E68-B46B-18E7-A4EE-355FA3F0F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34" y="1149615"/>
            <a:ext cx="2580302" cy="2520000"/>
          </a:xfrm>
          <a:prstGeom prst="rect">
            <a:avLst/>
          </a:prstGeom>
        </p:spPr>
      </p:pic>
      <p:pic>
        <p:nvPicPr>
          <p:cNvPr id="29" name="Picture 28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8C0D78CB-97CD-96E7-EB0A-F41E1E78C6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36" y="1146426"/>
            <a:ext cx="2580302" cy="2520000"/>
          </a:xfrm>
          <a:prstGeom prst="rect">
            <a:avLst/>
          </a:prstGeom>
        </p:spPr>
      </p:pic>
      <p:pic>
        <p:nvPicPr>
          <p:cNvPr id="31" name="Picture 30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85F3DF0F-7EE7-75CD-4721-E7295701CF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6" y="3937934"/>
            <a:ext cx="2580302" cy="2520000"/>
          </a:xfrm>
          <a:prstGeom prst="rect">
            <a:avLst/>
          </a:prstGeom>
        </p:spPr>
      </p:pic>
      <p:pic>
        <p:nvPicPr>
          <p:cNvPr id="33" name="Picture 32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29859406-ACAB-8C7F-42F3-F6F82623B3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34" y="3937247"/>
            <a:ext cx="2586650" cy="2520000"/>
          </a:xfrm>
          <a:prstGeom prst="rect">
            <a:avLst/>
          </a:prstGeom>
        </p:spPr>
      </p:pic>
      <p:pic>
        <p:nvPicPr>
          <p:cNvPr id="35" name="Picture 34" descr="A graph of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E79E924F-7F07-0539-FF3C-8876457B9C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20" y="3945388"/>
            <a:ext cx="2580302" cy="252000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9242BAA5-C0DB-642F-45E0-210F229B8020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PU239 covariances</a:t>
            </a:r>
            <a:endParaRPr lang="en-GB" sz="2800" b="1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2228F6-CD91-2BFB-C153-9B5A1430A109}"/>
              </a:ext>
            </a:extLst>
          </p:cNvPr>
          <p:cNvSpPr txBox="1"/>
          <p:nvPr/>
        </p:nvSpPr>
        <p:spPr>
          <a:xfrm>
            <a:off x="251520" y="1529836"/>
            <a:ext cx="266403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Pu239(</a:t>
            </a:r>
            <a:r>
              <a:rPr lang="en-GB" b="1" u="sng" dirty="0" err="1"/>
              <a:t>n,elastic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BEA987-1BEC-3104-68ED-1741C534D66F}"/>
              </a:ext>
            </a:extLst>
          </p:cNvPr>
          <p:cNvSpPr txBox="1"/>
          <p:nvPr/>
        </p:nvSpPr>
        <p:spPr>
          <a:xfrm>
            <a:off x="3428750" y="1544504"/>
            <a:ext cx="240239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Pu239(</a:t>
            </a:r>
            <a:r>
              <a:rPr lang="en-GB" b="1" u="sng" dirty="0" err="1"/>
              <a:t>n,inelastic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7EAA8B-930C-85A1-0D05-35409F0DAE4D}"/>
              </a:ext>
            </a:extLst>
          </p:cNvPr>
          <p:cNvSpPr txBox="1"/>
          <p:nvPr/>
        </p:nvSpPr>
        <p:spPr>
          <a:xfrm>
            <a:off x="6443664" y="1533120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Pu239(</a:t>
            </a:r>
            <a:r>
              <a:rPr lang="en-GB" b="1" u="sng" dirty="0" err="1"/>
              <a:t>n,fission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29685C-DEF5-5CAC-01DA-C2741E72467C}"/>
              </a:ext>
            </a:extLst>
          </p:cNvPr>
          <p:cNvSpPr txBox="1"/>
          <p:nvPr/>
        </p:nvSpPr>
        <p:spPr>
          <a:xfrm>
            <a:off x="111720" y="4762272"/>
            <a:ext cx="223249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Pu239(</a:t>
            </a:r>
            <a:r>
              <a:rPr lang="en-GB" b="1" u="sng" dirty="0" err="1"/>
              <a:t>n,gamma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15FEA6-CC65-C294-1382-D37BD7EDFC2C}"/>
              </a:ext>
            </a:extLst>
          </p:cNvPr>
          <p:cNvSpPr txBox="1"/>
          <p:nvPr/>
        </p:nvSpPr>
        <p:spPr>
          <a:xfrm>
            <a:off x="2418911" y="4762272"/>
            <a:ext cx="2507806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Pu239(</a:t>
            </a:r>
            <a:r>
              <a:rPr lang="en-GB" b="1" u="sng" dirty="0" err="1"/>
              <a:t>nubar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F2859-6D33-FEB1-4448-88EE3AF7915F}"/>
              </a:ext>
            </a:extLst>
          </p:cNvPr>
          <p:cNvSpPr txBox="1"/>
          <p:nvPr/>
        </p:nvSpPr>
        <p:spPr>
          <a:xfrm>
            <a:off x="5611153" y="4678786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Pu239(PFNS)</a:t>
            </a:r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519DB5-1ED2-A542-0FD9-A4C6E43FF993}"/>
              </a:ext>
            </a:extLst>
          </p:cNvPr>
          <p:cNvSpPr/>
          <p:nvPr/>
        </p:nvSpPr>
        <p:spPr bwMode="auto">
          <a:xfrm>
            <a:off x="8028384" y="2879399"/>
            <a:ext cx="1106247" cy="414463"/>
          </a:xfrm>
          <a:prstGeom prst="ellipse">
            <a:avLst/>
          </a:prstGeom>
          <a:noFill/>
          <a:ln w="127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7E971D5-A5FB-99A9-8EE4-CD3425594337}"/>
              </a:ext>
            </a:extLst>
          </p:cNvPr>
          <p:cNvSpPr/>
          <p:nvPr/>
        </p:nvSpPr>
        <p:spPr bwMode="auto">
          <a:xfrm>
            <a:off x="6732240" y="3149966"/>
            <a:ext cx="1512168" cy="222023"/>
          </a:xfrm>
          <a:prstGeom prst="ellipse">
            <a:avLst/>
          </a:prstGeom>
          <a:noFill/>
          <a:ln w="127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5251533-23B7-E729-3387-B7FBFF9F613D}"/>
              </a:ext>
            </a:extLst>
          </p:cNvPr>
          <p:cNvSpPr/>
          <p:nvPr/>
        </p:nvSpPr>
        <p:spPr bwMode="auto">
          <a:xfrm>
            <a:off x="8244408" y="5068879"/>
            <a:ext cx="919315" cy="622401"/>
          </a:xfrm>
          <a:prstGeom prst="ellipse">
            <a:avLst/>
          </a:prstGeom>
          <a:noFill/>
          <a:ln w="127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31DEE4-5A7E-C0B3-6094-18CA8DD33F47}"/>
              </a:ext>
            </a:extLst>
          </p:cNvPr>
          <p:cNvSpPr txBox="1"/>
          <p:nvPr/>
        </p:nvSpPr>
        <p:spPr>
          <a:xfrm>
            <a:off x="8581507" y="2636912"/>
            <a:ext cx="234360" cy="2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700" dirty="0"/>
              <a:t>1</a:t>
            </a:r>
            <a:endParaRPr lang="en-GB" sz="7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966F37-740C-EA15-C5D5-69582AF90F63}"/>
              </a:ext>
            </a:extLst>
          </p:cNvPr>
          <p:cNvSpPr txBox="1"/>
          <p:nvPr/>
        </p:nvSpPr>
        <p:spPr>
          <a:xfrm>
            <a:off x="6516216" y="3143216"/>
            <a:ext cx="234360" cy="2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700" dirty="0"/>
              <a:t>2</a:t>
            </a:r>
            <a:endParaRPr lang="en-GB" sz="7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C3D4C1-7A79-6DD6-336F-48C093CE337F}"/>
              </a:ext>
            </a:extLst>
          </p:cNvPr>
          <p:cNvSpPr txBox="1"/>
          <p:nvPr/>
        </p:nvSpPr>
        <p:spPr>
          <a:xfrm>
            <a:off x="8667578" y="5735504"/>
            <a:ext cx="234360" cy="2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700" dirty="0"/>
              <a:t>4</a:t>
            </a:r>
            <a:endParaRPr lang="en-GB" sz="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BA8AEB8-121C-14E8-6560-2E9AE0AC7E3F}"/>
              </a:ext>
            </a:extLst>
          </p:cNvPr>
          <p:cNvSpPr/>
          <p:nvPr/>
        </p:nvSpPr>
        <p:spPr bwMode="auto">
          <a:xfrm>
            <a:off x="3563888" y="5398100"/>
            <a:ext cx="1113078" cy="335156"/>
          </a:xfrm>
          <a:prstGeom prst="ellipse">
            <a:avLst/>
          </a:prstGeom>
          <a:noFill/>
          <a:ln w="12700">
            <a:solidFill>
              <a:srgbClr val="FF99FF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4275FC-665B-5185-984D-C85D57C52253}"/>
              </a:ext>
            </a:extLst>
          </p:cNvPr>
          <p:cNvSpPr txBox="1"/>
          <p:nvPr/>
        </p:nvSpPr>
        <p:spPr>
          <a:xfrm>
            <a:off x="3987058" y="5157192"/>
            <a:ext cx="234360" cy="2137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s-ES" sz="700" dirty="0"/>
              <a:t>3</a:t>
            </a:r>
            <a:endParaRPr lang="en-GB" sz="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3CFBD9-4BF7-3AAC-F881-363D750B0DF8}"/>
              </a:ext>
            </a:extLst>
          </p:cNvPr>
          <p:cNvSpPr txBox="1"/>
          <p:nvPr/>
        </p:nvSpPr>
        <p:spPr>
          <a:xfrm>
            <a:off x="7777879" y="5930763"/>
            <a:ext cx="1258618" cy="25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Eincident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=100keV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15543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6C42C5-6F0C-5349-3ECA-D7A978DD2302}"/>
              </a:ext>
            </a:extLst>
          </p:cNvPr>
          <p:cNvSpPr txBox="1"/>
          <p:nvPr/>
        </p:nvSpPr>
        <p:spPr>
          <a:xfrm>
            <a:off x="52011" y="635291"/>
            <a:ext cx="8555785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Table 1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Bias and nuclear data uncertainties in </a:t>
            </a:r>
            <a:r>
              <a: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PU-MET-FAST-001 (Jezebel)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5C6979-F548-BA42-0505-0FCF377DD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90308"/>
              </p:ext>
            </p:extLst>
          </p:nvPr>
        </p:nvGraphicFramePr>
        <p:xfrm>
          <a:off x="31728" y="988678"/>
          <a:ext cx="9124944" cy="4617093"/>
        </p:xfrm>
        <a:graphic>
          <a:graphicData uri="http://schemas.openxmlformats.org/drawingml/2006/table">
            <a:tbl>
              <a:tblPr firstRow="1" firstCol="1" bandRow="1"/>
              <a:tblGrid>
                <a:gridCol w="1613531">
                  <a:extLst>
                    <a:ext uri="{9D8B030D-6E8A-4147-A177-3AD203B41FA5}">
                      <a16:colId xmlns:a16="http://schemas.microsoft.com/office/drawing/2014/main" val="178654405"/>
                    </a:ext>
                  </a:extLst>
                </a:gridCol>
                <a:gridCol w="1781927">
                  <a:extLst>
                    <a:ext uri="{9D8B030D-6E8A-4147-A177-3AD203B41FA5}">
                      <a16:colId xmlns:a16="http://schemas.microsoft.com/office/drawing/2014/main" val="4041862260"/>
                    </a:ext>
                  </a:extLst>
                </a:gridCol>
                <a:gridCol w="1483550">
                  <a:extLst>
                    <a:ext uri="{9D8B030D-6E8A-4147-A177-3AD203B41FA5}">
                      <a16:colId xmlns:a16="http://schemas.microsoft.com/office/drawing/2014/main" val="2599214228"/>
                    </a:ext>
                  </a:extLst>
                </a:gridCol>
                <a:gridCol w="1680908">
                  <a:extLst>
                    <a:ext uri="{9D8B030D-6E8A-4147-A177-3AD203B41FA5}">
                      <a16:colId xmlns:a16="http://schemas.microsoft.com/office/drawing/2014/main" val="2371291787"/>
                    </a:ext>
                  </a:extLst>
                </a:gridCol>
                <a:gridCol w="1423226">
                  <a:extLst>
                    <a:ext uri="{9D8B030D-6E8A-4147-A177-3AD203B41FA5}">
                      <a16:colId xmlns:a16="http://schemas.microsoft.com/office/drawing/2014/main" val="1152036153"/>
                    </a:ext>
                  </a:extLst>
                </a:gridCol>
                <a:gridCol w="1141802">
                  <a:extLst>
                    <a:ext uri="{9D8B030D-6E8A-4147-A177-3AD203B41FA5}">
                      <a16:colId xmlns:a16="http://schemas.microsoft.com/office/drawing/2014/main" val="2015496278"/>
                    </a:ext>
                  </a:extLst>
                </a:gridCol>
              </a:tblGrid>
              <a:tr h="4747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JEFF-3.3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ENDF/B-VIII.0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ENDF/B-VIII.1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ENDF/B-VII.1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JENDL-5.0</a:t>
                      </a: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799466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Exp. Uncertainty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±110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±110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±110</a:t>
                      </a:r>
                      <a:endParaRPr lang="en-GB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±110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±110</a:t>
                      </a:r>
                      <a:endParaRPr lang="en-GB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62080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|C-E|*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68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15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800" dirty="0">
                          <a:effectLst/>
                          <a:latin typeface="+mj-lt"/>
                        </a:rPr>
                        <a:t>12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545522"/>
                  </a:ext>
                </a:extLst>
              </a:tr>
              <a:tr h="996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UNCERTAINTIES in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keff</a:t>
                      </a:r>
                      <a:endParaRPr lang="en-GB" sz="18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600" dirty="0">
                          <a:effectLst/>
                          <a:latin typeface="+mj-lt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597553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 err="1">
                          <a:effectLst/>
                          <a:latin typeface="+mj-lt"/>
                        </a:rPr>
                        <a:t>Nubar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417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344447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PFNS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181*/181</a:t>
                      </a:r>
                      <a:r>
                        <a:rPr lang="es-ES" sz="1800" baseline="30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GB" sz="1800" baseline="30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39*/74</a:t>
                      </a:r>
                      <a:r>
                        <a:rPr lang="es-ES" sz="18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182*/182</a:t>
                      </a:r>
                      <a:r>
                        <a:rPr lang="es-ES" sz="1800" kern="1200" baseline="30000" dirty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43630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</a:rPr>
                        <a:t>Fission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542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309388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Elastic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341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982502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Inelastic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651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789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32634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Capture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731658"/>
                  </a:ext>
                </a:extLst>
              </a:tr>
              <a:tr h="2988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elasticP1</a:t>
                      </a:r>
                      <a:endParaRPr lang="en-GB" sz="18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195735"/>
                  </a:ext>
                </a:extLst>
              </a:tr>
              <a:tr h="141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3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510172"/>
                  </a:ext>
                </a:extLst>
              </a:tr>
              <a:tr h="2988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</a:rPr>
                        <a:t>Correlated Sum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645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1054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779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641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6978FDE-296E-2411-9F4E-F3FEF1E64AD3}"/>
              </a:ext>
            </a:extLst>
          </p:cNvPr>
          <p:cNvSpPr txBox="1"/>
          <p:nvPr/>
        </p:nvSpPr>
        <p:spPr>
          <a:xfrm>
            <a:off x="0" y="5661248"/>
            <a:ext cx="8964488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(values in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pcm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NDAST – Uncertainty Quantification using 1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-order approximation 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“Sandwich formula”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* Calculations (C) performed with MCNP6-1.0</a:t>
            </a:r>
          </a:p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2746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NOTE: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*PFNS covariance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Eincident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=100keV (default value); </a:t>
            </a:r>
            <a:r>
              <a:rPr lang="en-US" sz="160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PFNS covariance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Eincident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=1MeV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CF8DD53-B900-2861-3189-B94A1C76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7538" y="6389441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6AE60A-B69C-4790-82F7-3882EDF23186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Mincho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Mincho" pitchFamily="49" charset="-128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B80E7-E8D3-FD27-FE8E-AB7490A85008}"/>
              </a:ext>
            </a:extLst>
          </p:cNvPr>
          <p:cNvSpPr txBox="1"/>
          <p:nvPr/>
        </p:nvSpPr>
        <p:spPr>
          <a:xfrm flipH="1">
            <a:off x="6161814" y="3356992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2174E8-4DDD-CE95-72D6-DB12BD38D3B0}"/>
              </a:ext>
            </a:extLst>
          </p:cNvPr>
          <p:cNvSpPr txBox="1"/>
          <p:nvPr/>
        </p:nvSpPr>
        <p:spPr>
          <a:xfrm flipH="1">
            <a:off x="6012160" y="4528874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456F2-570B-BD93-1DDD-F9CC02DFE52F}"/>
              </a:ext>
            </a:extLst>
          </p:cNvPr>
          <p:cNvSpPr txBox="1"/>
          <p:nvPr/>
        </p:nvSpPr>
        <p:spPr>
          <a:xfrm flipH="1">
            <a:off x="6012160" y="4225133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67139-04CD-CE2D-3BAC-D1C0292F9E6F}"/>
              </a:ext>
            </a:extLst>
          </p:cNvPr>
          <p:cNvSpPr txBox="1"/>
          <p:nvPr/>
        </p:nvSpPr>
        <p:spPr>
          <a:xfrm flipH="1">
            <a:off x="6012160" y="3916181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920111-B5A4-5A2F-9F94-B83CF2F269AA}"/>
              </a:ext>
            </a:extLst>
          </p:cNvPr>
          <p:cNvSpPr txBox="1"/>
          <p:nvPr/>
        </p:nvSpPr>
        <p:spPr>
          <a:xfrm>
            <a:off x="6003703" y="3069376"/>
            <a:ext cx="29367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FF0000"/>
                </a:solidFill>
                <a:sym typeface="Symbol" panose="05050102010706020507" pitchFamily="18" charset="2"/>
              </a:rPr>
              <a:t>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9D4D2-DE20-2BB7-CC4A-51D332D1A8D6}"/>
              </a:ext>
            </a:extLst>
          </p:cNvPr>
          <p:cNvSpPr txBox="1"/>
          <p:nvPr/>
        </p:nvSpPr>
        <p:spPr>
          <a:xfrm flipH="1">
            <a:off x="6004266" y="3636146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904C2-3F39-4787-BEE0-0DE63DA6D3A8}"/>
              </a:ext>
            </a:extLst>
          </p:cNvPr>
          <p:cNvSpPr txBox="1"/>
          <p:nvPr/>
        </p:nvSpPr>
        <p:spPr>
          <a:xfrm flipH="1">
            <a:off x="6164560" y="3645024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AF359-7954-2C21-455A-85290796D4C1}"/>
              </a:ext>
            </a:extLst>
          </p:cNvPr>
          <p:cNvSpPr txBox="1"/>
          <p:nvPr/>
        </p:nvSpPr>
        <p:spPr>
          <a:xfrm flipH="1">
            <a:off x="6012160" y="5301208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A123AD-1C46-9809-F700-26769542B799}"/>
              </a:ext>
            </a:extLst>
          </p:cNvPr>
          <p:cNvSpPr txBox="1"/>
          <p:nvPr/>
        </p:nvSpPr>
        <p:spPr>
          <a:xfrm flipH="1">
            <a:off x="6305830" y="3356992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0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4F29C012-CBBF-D761-E53A-2639B6AE7E86}"/>
              </a:ext>
            </a:extLst>
          </p:cNvPr>
          <p:cNvSpPr/>
          <p:nvPr/>
        </p:nvSpPr>
        <p:spPr>
          <a:xfrm>
            <a:off x="107504" y="1306597"/>
            <a:ext cx="9036496" cy="404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Verification ND uncertainties: U233 cases</a:t>
            </a:r>
          </a:p>
        </p:txBody>
      </p:sp>
      <p:sp>
        <p:nvSpPr>
          <p:cNvPr id="10" name="CuadroTexto 8">
            <a:extLst>
              <a:ext uri="{FF2B5EF4-FFF2-40B4-BE49-F238E27FC236}">
                <a16:creationId xmlns:a16="http://schemas.microsoft.com/office/drawing/2014/main" id="{14A56CF0-8A14-7E3D-5A6C-53F45D252A59}"/>
              </a:ext>
            </a:extLst>
          </p:cNvPr>
          <p:cNvSpPr txBox="1"/>
          <p:nvPr/>
        </p:nvSpPr>
        <p:spPr>
          <a:xfrm>
            <a:off x="2123728" y="8092"/>
            <a:ext cx="7010903" cy="1116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Uncertainty Quantification with ENDF/B-VIII.1: </a:t>
            </a:r>
            <a:r>
              <a:rPr lang="en-GB" sz="2800" b="1" u="sng" dirty="0">
                <a:solidFill>
                  <a:schemeClr val="tx1"/>
                </a:solidFill>
                <a:latin typeface="+mn-lt"/>
              </a:rPr>
              <a:t>ICSBEP/U233 cases</a:t>
            </a:r>
            <a:endParaRPr lang="en-GB" sz="2800" b="1" i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07F03C0E-5BB2-CA88-B572-59C4BBA4D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534659"/>
              </p:ext>
            </p:extLst>
          </p:nvPr>
        </p:nvGraphicFramePr>
        <p:xfrm>
          <a:off x="107950" y="1711195"/>
          <a:ext cx="4894580" cy="4749800"/>
        </p:xfrm>
        <a:graphic>
          <a:graphicData uri="http://schemas.openxmlformats.org/drawingml/2006/table">
            <a:tbl>
              <a:tblPr firstRow="1" bandRow="1"/>
              <a:tblGrid>
                <a:gridCol w="1289368">
                  <a:extLst>
                    <a:ext uri="{9D8B030D-6E8A-4147-A177-3AD203B41FA5}">
                      <a16:colId xmlns:a16="http://schemas.microsoft.com/office/drawing/2014/main" val="1530553892"/>
                    </a:ext>
                  </a:extLst>
                </a:gridCol>
                <a:gridCol w="1175068">
                  <a:extLst>
                    <a:ext uri="{9D8B030D-6E8A-4147-A177-3AD203B41FA5}">
                      <a16:colId xmlns:a16="http://schemas.microsoft.com/office/drawing/2014/main" val="2500705947"/>
                    </a:ext>
                  </a:extLst>
                </a:gridCol>
                <a:gridCol w="541655">
                  <a:extLst>
                    <a:ext uri="{9D8B030D-6E8A-4147-A177-3AD203B41FA5}">
                      <a16:colId xmlns:a16="http://schemas.microsoft.com/office/drawing/2014/main" val="435264704"/>
                    </a:ext>
                  </a:extLst>
                </a:gridCol>
                <a:gridCol w="598805">
                  <a:extLst>
                    <a:ext uri="{9D8B030D-6E8A-4147-A177-3AD203B41FA5}">
                      <a16:colId xmlns:a16="http://schemas.microsoft.com/office/drawing/2014/main" val="4290193452"/>
                    </a:ext>
                  </a:extLst>
                </a:gridCol>
                <a:gridCol w="619442">
                  <a:extLst>
                    <a:ext uri="{9D8B030D-6E8A-4147-A177-3AD203B41FA5}">
                      <a16:colId xmlns:a16="http://schemas.microsoft.com/office/drawing/2014/main" val="2161278036"/>
                    </a:ext>
                  </a:extLst>
                </a:gridCol>
                <a:gridCol w="670242">
                  <a:extLst>
                    <a:ext uri="{9D8B030D-6E8A-4147-A177-3AD203B41FA5}">
                      <a16:colId xmlns:a16="http://schemas.microsoft.com/office/drawing/2014/main" val="238888614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s-ES" sz="1000" b="1" dirty="0" err="1">
                          <a:solidFill>
                            <a:schemeClr val="bg1"/>
                          </a:solidFill>
                        </a:rPr>
                        <a:t>Fissile</a:t>
                      </a:r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 material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ES" sz="1000" b="1" dirty="0">
                          <a:solidFill>
                            <a:schemeClr val="bg1"/>
                          </a:solidFill>
                        </a:rPr>
                        <a:t>U233</a:t>
                      </a:r>
                      <a:endParaRPr lang="en-GB" sz="1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PU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76446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Spectrum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FAST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INTER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MIXED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THERM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02288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of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Benchmarks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194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139265"/>
                  </a:ext>
                </a:extLst>
              </a:tr>
              <a:tr h="158534">
                <a:tc gridSpan="2"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Experimental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Uncertainty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174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670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601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600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456361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Total (</a:t>
                      </a:r>
                      <a:r>
                        <a:rPr lang="es-ES" sz="1000" b="1" dirty="0" err="1">
                          <a:solidFill>
                            <a:srgbClr val="0000FF"/>
                          </a:solidFill>
                        </a:rPr>
                        <a:t>pcm</a:t>
                      </a: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810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1001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1026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1018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87335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810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1132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1155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1131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3704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754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486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472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495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274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1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958535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s-ES" sz="1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(with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correlations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640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145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161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347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124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Cross-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sections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640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315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329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514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08201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724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297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206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785656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-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226220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P1-elastic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522856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58419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475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479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490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539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943033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nubar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484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496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501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508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636998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211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319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367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447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419088"/>
                  </a:ext>
                </a:extLst>
              </a:tr>
              <a:tr h="1483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50" dirty="0">
                          <a:solidFill>
                            <a:schemeClr val="bg1"/>
                          </a:solidFill>
                        </a:rPr>
                        <a:t>PFNS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5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NOTE: </a:t>
                      </a:r>
                      <a:r>
                        <a:rPr lang="es-ES" sz="1000" dirty="0" err="1">
                          <a:solidFill>
                            <a:schemeClr val="bg1"/>
                          </a:solidFill>
                        </a:rPr>
                        <a:t>Ein</a:t>
                      </a: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=100keV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ENDF/B-VIII.1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137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867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887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1" dirty="0">
                          <a:solidFill>
                            <a:srgbClr val="0000FF"/>
                          </a:solidFill>
                        </a:rPr>
                        <a:t>758</a:t>
                      </a:r>
                      <a:endParaRPr lang="en-GB" sz="10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206871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PFNS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95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967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987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837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3272767"/>
                  </a:ext>
                </a:extLst>
              </a:tr>
              <a:tr h="148371">
                <a:tc vMerge="1">
                  <a:txBody>
                    <a:bodyPr/>
                    <a:lstStyle/>
                    <a:p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bg1"/>
                          </a:solidFill>
                        </a:rPr>
                        <a:t>ENDF/B-VII.1</a:t>
                      </a:r>
                      <a:endParaRPr lang="en-GB" sz="1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000" b="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GB" sz="10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89842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987E85C-9DAB-EF4C-813F-4CE36474474A}"/>
              </a:ext>
            </a:extLst>
          </p:cNvPr>
          <p:cNvSpPr txBox="1"/>
          <p:nvPr/>
        </p:nvSpPr>
        <p:spPr>
          <a:xfrm>
            <a:off x="5580112" y="1853533"/>
            <a:ext cx="3455938" cy="1681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Uncertainty Quantification in ICSBEP using </a:t>
            </a:r>
            <a:r>
              <a:rPr lang="en-GB" dirty="0" err="1"/>
              <a:t>NDaST</a:t>
            </a:r>
            <a:endParaRPr lang="en-GB" dirty="0"/>
          </a:p>
          <a:p>
            <a:pPr marL="263525" indent="-263525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lang="en-GB" dirty="0"/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only </a:t>
            </a:r>
            <a:r>
              <a:rPr lang="en-GB" b="1" u="sng" dirty="0"/>
              <a:t>U233 covariances (33g)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CFC2D-BF12-D123-3CED-CB6FF87BA63F}"/>
              </a:ext>
            </a:extLst>
          </p:cNvPr>
          <p:cNvSpPr txBox="1"/>
          <p:nvPr/>
        </p:nvSpPr>
        <p:spPr>
          <a:xfrm flipH="1">
            <a:off x="4863592" y="3501008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61A9E5-42B3-19B0-3319-19359CE7802B}"/>
              </a:ext>
            </a:extLst>
          </p:cNvPr>
          <p:cNvSpPr txBox="1"/>
          <p:nvPr/>
        </p:nvSpPr>
        <p:spPr>
          <a:xfrm flipH="1">
            <a:off x="5016486" y="3501008"/>
            <a:ext cx="138378" cy="334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b="1" dirty="0">
                <a:solidFill>
                  <a:srgbClr val="008000"/>
                </a:solidFill>
                <a:sym typeface="Symbol" panose="05050102010706020507" pitchFamily="18" charset="2"/>
              </a:rPr>
              <a:t>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CB4D96-21C5-D13D-677D-CD56F3507ABA}"/>
              </a:ext>
            </a:extLst>
          </p:cNvPr>
          <p:cNvSpPr/>
          <p:nvPr/>
        </p:nvSpPr>
        <p:spPr bwMode="auto">
          <a:xfrm>
            <a:off x="2999521" y="3501008"/>
            <a:ext cx="2086154" cy="576064"/>
          </a:xfrm>
          <a:prstGeom prst="ellipse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3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549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BBD7FEAC-7651-F41E-B985-8C607F450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4" y="1143705"/>
            <a:ext cx="2538736" cy="2520000"/>
          </a:xfrm>
          <a:prstGeom prst="rect">
            <a:avLst/>
          </a:prstGeom>
        </p:spPr>
      </p:pic>
      <p:pic>
        <p:nvPicPr>
          <p:cNvPr id="6" name="Picture 5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A3AF7D2B-344B-4DE1-FB4D-A4288F6543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27" y="1143705"/>
            <a:ext cx="2513823" cy="2520000"/>
          </a:xfrm>
          <a:prstGeom prst="rect">
            <a:avLst/>
          </a:prstGeom>
        </p:spPr>
      </p:pic>
      <p:pic>
        <p:nvPicPr>
          <p:cNvPr id="8" name="Picture 7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72491C76-14D5-25F3-3677-221F27A3B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208" y="1143705"/>
            <a:ext cx="2541859" cy="2520000"/>
          </a:xfrm>
          <a:prstGeom prst="rect">
            <a:avLst/>
          </a:prstGeom>
        </p:spPr>
      </p:pic>
      <p:pic>
        <p:nvPicPr>
          <p:cNvPr id="10" name="Picture 9" descr="A graph of a number of different colored lines&#10;&#10;Description automatically generated">
            <a:extLst>
              <a:ext uri="{FF2B5EF4-FFF2-40B4-BE49-F238E27FC236}">
                <a16:creationId xmlns:a16="http://schemas.microsoft.com/office/drawing/2014/main" id="{2C469713-6490-C100-07AB-308E9546F8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4" y="3933336"/>
            <a:ext cx="2513823" cy="2520000"/>
          </a:xfrm>
          <a:prstGeom prst="rect">
            <a:avLst/>
          </a:prstGeom>
        </p:spPr>
      </p:pic>
      <p:pic>
        <p:nvPicPr>
          <p:cNvPr id="12" name="Picture 11" descr="A graph of a number of numbers&#10;&#10;Description automatically generated">
            <a:extLst>
              <a:ext uri="{FF2B5EF4-FFF2-40B4-BE49-F238E27FC236}">
                <a16:creationId xmlns:a16="http://schemas.microsoft.com/office/drawing/2014/main" id="{9427B75D-D543-D558-36CA-C294122902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29" y="3932072"/>
            <a:ext cx="2541859" cy="2520000"/>
          </a:xfrm>
          <a:prstGeom prst="rect">
            <a:avLst/>
          </a:prstGeom>
        </p:spPr>
      </p:pic>
      <p:pic>
        <p:nvPicPr>
          <p:cNvPr id="21" name="Picture 20" descr="A graph of a graph&#10;&#10;Description automatically generated">
            <a:extLst>
              <a:ext uri="{FF2B5EF4-FFF2-40B4-BE49-F238E27FC236}">
                <a16:creationId xmlns:a16="http://schemas.microsoft.com/office/drawing/2014/main" id="{EFE63BF2-BAE4-97EA-F870-CD7DFE2F61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38" y="3933336"/>
            <a:ext cx="2520000" cy="252000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BF6A79-6CCF-D146-BEDB-36F17CE9F80D}"/>
              </a:ext>
            </a:extLst>
          </p:cNvPr>
          <p:cNvSpPr txBox="1"/>
          <p:nvPr/>
        </p:nvSpPr>
        <p:spPr>
          <a:xfrm>
            <a:off x="6576196" y="1533120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U233(</a:t>
            </a:r>
            <a:r>
              <a:rPr lang="en-GB" b="1" u="sng" dirty="0" err="1"/>
              <a:t>n,fission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0687EC-8091-474F-E024-4598B31C868C}"/>
              </a:ext>
            </a:extLst>
          </p:cNvPr>
          <p:cNvSpPr txBox="1"/>
          <p:nvPr/>
        </p:nvSpPr>
        <p:spPr>
          <a:xfrm>
            <a:off x="31304" y="4620583"/>
            <a:ext cx="2232497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U233(</a:t>
            </a:r>
            <a:r>
              <a:rPr lang="en-GB" b="1" u="sng" dirty="0" err="1"/>
              <a:t>n,gamma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69A412-2942-5976-D394-C201DF0146D5}"/>
              </a:ext>
            </a:extLst>
          </p:cNvPr>
          <p:cNvSpPr txBox="1"/>
          <p:nvPr/>
        </p:nvSpPr>
        <p:spPr>
          <a:xfrm>
            <a:off x="3000298" y="4635251"/>
            <a:ext cx="2507806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U233(</a:t>
            </a:r>
            <a:r>
              <a:rPr lang="en-GB" b="1" u="sng" dirty="0" err="1"/>
              <a:t>nubar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7A92A-F26A-6626-8169-789BD4F7D735}"/>
              </a:ext>
            </a:extLst>
          </p:cNvPr>
          <p:cNvSpPr txBox="1"/>
          <p:nvPr/>
        </p:nvSpPr>
        <p:spPr>
          <a:xfrm>
            <a:off x="5868144" y="4581128"/>
            <a:ext cx="25313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U233(PFNS)</a:t>
            </a:r>
            <a:endParaRPr lang="en-GB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726BF6-A976-CCF5-F6B9-37953DDF319F}"/>
              </a:ext>
            </a:extLst>
          </p:cNvPr>
          <p:cNvSpPr txBox="1"/>
          <p:nvPr/>
        </p:nvSpPr>
        <p:spPr>
          <a:xfrm>
            <a:off x="359777" y="1529836"/>
            <a:ext cx="256379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U233(</a:t>
            </a:r>
            <a:r>
              <a:rPr lang="en-GB" b="1" u="sng" dirty="0" err="1"/>
              <a:t>n,elastic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BA7737-7958-A4E6-76BA-C8C2AFD77C8B}"/>
              </a:ext>
            </a:extLst>
          </p:cNvPr>
          <p:cNvSpPr txBox="1"/>
          <p:nvPr/>
        </p:nvSpPr>
        <p:spPr>
          <a:xfrm>
            <a:off x="3419872" y="1544504"/>
            <a:ext cx="2402391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GB" b="1" u="sng" dirty="0"/>
              <a:t>U233(</a:t>
            </a:r>
            <a:r>
              <a:rPr lang="en-GB" b="1" u="sng" dirty="0" err="1"/>
              <a:t>n,inelastic</a:t>
            </a:r>
            <a:r>
              <a:rPr lang="en-GB" b="1" u="sng" dirty="0"/>
              <a:t>)</a:t>
            </a:r>
            <a:endParaRPr lang="en-GB" dirty="0"/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7EFF9B63-F6E3-138C-9A15-3E8ED7F16F24}"/>
              </a:ext>
            </a:extLst>
          </p:cNvPr>
          <p:cNvSpPr txBox="1"/>
          <p:nvPr/>
        </p:nvSpPr>
        <p:spPr>
          <a:xfrm>
            <a:off x="3085959" y="8092"/>
            <a:ext cx="6048672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SzPct val="100000"/>
              <a:buFont typeface="Wingdings" panose="05000000000000000000" pitchFamily="2" charset="2"/>
              <a:buChar char="q"/>
            </a:pPr>
            <a:r>
              <a:rPr lang="en-GB" sz="2800" b="1" dirty="0">
                <a:solidFill>
                  <a:schemeClr val="tx1"/>
                </a:solidFill>
                <a:latin typeface="+mn-lt"/>
              </a:rPr>
              <a:t>U233 covariances</a:t>
            </a:r>
            <a:endParaRPr lang="en-GB" sz="2800" b="1" i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38782B-2E59-04CA-3136-652A5C762932}"/>
              </a:ext>
            </a:extLst>
          </p:cNvPr>
          <p:cNvSpPr txBox="1"/>
          <p:nvPr/>
        </p:nvSpPr>
        <p:spPr>
          <a:xfrm>
            <a:off x="7777879" y="5930763"/>
            <a:ext cx="1258618" cy="25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kumimoji="0" lang="en-GB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Eincident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=100keV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572066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TSII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TSII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1257300" marR="0" indent="-228600" algn="just" defTabSz="969963" rtl="0" eaLnBrk="0" fontAlgn="base" latinLnBrk="0" hangingPunct="0">
          <a:lnSpc>
            <a:spcPct val="125000"/>
          </a:lnSpc>
          <a:spcBef>
            <a:spcPct val="10000"/>
          </a:spcBef>
          <a:spcAft>
            <a:spcPct val="10000"/>
          </a:spcAft>
          <a:buClrTx/>
          <a:buSzPct val="65000"/>
          <a:buFontTx/>
          <a:buBlip>
            <a:blip xmlns:r="http://schemas.openxmlformats.org/officeDocument/2006/relationships" r:embed="rId1"/>
          </a:buBlip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Mincho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1257300" marR="0" indent="-228600" algn="just" defTabSz="969963" rtl="0" eaLnBrk="0" fontAlgn="base" latinLnBrk="0" hangingPunct="0">
          <a:lnSpc>
            <a:spcPct val="125000"/>
          </a:lnSpc>
          <a:spcBef>
            <a:spcPct val="10000"/>
          </a:spcBef>
          <a:spcAft>
            <a:spcPct val="10000"/>
          </a:spcAft>
          <a:buClrTx/>
          <a:buSzPct val="65000"/>
          <a:buFontTx/>
          <a:buBlip>
            <a:blip xmlns:r="http://schemas.openxmlformats.org/officeDocument/2006/relationships" r:embed="rId1"/>
          </a:buBlip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Mincho" pitchFamily="49" charset="-128"/>
          </a:defRPr>
        </a:defPPr>
      </a:lstStyle>
    </a:lnDef>
  </a:objectDefaults>
  <a:extraClrSchemeLst>
    <a:extraClrScheme>
      <a:clrScheme name="ETSI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SI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4def41-b5cd-42f6-9870-681e8601cc86">
      <Terms xmlns="http://schemas.microsoft.com/office/infopath/2007/PartnerControls"/>
    </lcf76f155ced4ddcb4097134ff3c332f>
    <TaxCatchAll xmlns="def2923b-5154-4bfa-b94b-3c8564f2c06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2E5EE32BFE84299624509C8AF26C7" ma:contentTypeVersion="12" ma:contentTypeDescription="Create a new document." ma:contentTypeScope="" ma:versionID="71ac328dcf5f58715d094ffee5170f22">
  <xsd:schema xmlns:xsd="http://www.w3.org/2001/XMLSchema" xmlns:xs="http://www.w3.org/2001/XMLSchema" xmlns:p="http://schemas.microsoft.com/office/2006/metadata/properties" xmlns:ns2="664def41-b5cd-42f6-9870-681e8601cc86" xmlns:ns3="def2923b-5154-4bfa-b94b-3c8564f2c06f" targetNamespace="http://schemas.microsoft.com/office/2006/metadata/properties" ma:root="true" ma:fieldsID="a0783ba5de5acabcbb60c508af859a2e" ns2:_="" ns3:_="">
    <xsd:import namespace="664def41-b5cd-42f6-9870-681e8601cc86"/>
    <xsd:import namespace="def2923b-5154-4bfa-b94b-3c8564f2c0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def41-b5cd-42f6-9870-681e8601cc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b79bab5-423c-41bb-b2a6-fa644551ea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2923b-5154-4bfa-b94b-3c8564f2c06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fccbb96-97f7-4485-a659-cfd3d5d1c00d}" ma:internalName="TaxCatchAll" ma:showField="CatchAllData" ma:web="def2923b-5154-4bfa-b94b-3c8564f2c0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15900F-1F25-428D-8468-16EB5CC922B4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664def41-b5cd-42f6-9870-681e8601cc86"/>
    <ds:schemaRef ds:uri="def2923b-5154-4bfa-b94b-3c8564f2c06f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663DBC5-FC13-460E-89BC-0BFF332FCBB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9722F4-E132-4281-8A85-C8CDBAADD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def41-b5cd-42f6-9870-681e8601cc86"/>
    <ds:schemaRef ds:uri="def2923b-5154-4bfa-b94b-3c8564f2c0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16288</TotalTime>
  <Words>4456</Words>
  <Application>Microsoft Office PowerPoint</Application>
  <PresentationFormat>On-screen Show (4:3)</PresentationFormat>
  <Paragraphs>1679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Courier New</vt:lpstr>
      <vt:lpstr>Gill Sans MT</vt:lpstr>
      <vt:lpstr>Symbol</vt:lpstr>
      <vt:lpstr>Times New Roman</vt:lpstr>
      <vt:lpstr>Verdana</vt:lpstr>
      <vt:lpstr>Wingdings</vt:lpstr>
      <vt:lpstr>ETSII</vt:lpstr>
      <vt:lpstr>Larissa-Design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</dc:creator>
  <cp:lastModifiedBy>OSCAR LUIS CABELLOS DE FRANCISCO</cp:lastModifiedBy>
  <cp:revision>1549</cp:revision>
  <dcterms:created xsi:type="dcterms:W3CDTF">2011-04-05T11:14:12Z</dcterms:created>
  <dcterms:modified xsi:type="dcterms:W3CDTF">2024-11-07T16:52:55Z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0x010100F522E5EE32BFE84299624509C8AF26C7</vt:lpwstr>
  </property>
</Properties>
</file>