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76" r:id="rId2"/>
    <p:sldId id="293" r:id="rId3"/>
    <p:sldId id="779" r:id="rId4"/>
    <p:sldId id="781" r:id="rId5"/>
    <p:sldId id="774" r:id="rId6"/>
    <p:sldId id="471" r:id="rId7"/>
    <p:sldId id="466" r:id="rId8"/>
    <p:sldId id="773" r:id="rId9"/>
    <p:sldId id="478" r:id="rId10"/>
    <p:sldId id="335" r:id="rId11"/>
    <p:sldId id="782" r:id="rId12"/>
    <p:sldId id="380" r:id="rId13"/>
    <p:sldId id="784" r:id="rId14"/>
    <p:sldId id="771" r:id="rId15"/>
    <p:sldId id="780" r:id="rId16"/>
    <p:sldId id="766" r:id="rId17"/>
    <p:sldId id="462" r:id="rId18"/>
    <p:sldId id="472" r:id="rId19"/>
    <p:sldId id="778" r:id="rId20"/>
    <p:sldId id="777" r:id="rId21"/>
    <p:sldId id="348" r:id="rId22"/>
    <p:sldId id="377"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03" autoAdjust="0"/>
    <p:restoredTop sz="94660"/>
  </p:normalViewPr>
  <p:slideViewPr>
    <p:cSldViewPr snapToGrid="0">
      <p:cViewPr varScale="1">
        <p:scale>
          <a:sx n="67" d="100"/>
          <a:sy n="67" d="100"/>
        </p:scale>
        <p:origin x="42"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4C74B3-9A13-437D-A6FC-7FDA1D316E1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6271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9000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63145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21119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C74B3-9A13-437D-A6FC-7FDA1D316E1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81530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C74B3-9A13-437D-A6FC-7FDA1D316E1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28762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C74B3-9A13-437D-A6FC-7FDA1D316E13}"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77014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C74B3-9A13-437D-A6FC-7FDA1D316E1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8811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C74B3-9A13-437D-A6FC-7FDA1D316E13}"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62231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427334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4339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74B3-9A13-437D-A6FC-7FDA1D316E13}"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7916D-B778-4BA8-82BE-A6BBB0ABF206}" type="slidenum">
              <a:rPr lang="en-US" smtClean="0"/>
              <a:t>‹#›</a:t>
            </a:fld>
            <a:endParaRPr lang="en-US"/>
          </a:p>
        </p:txBody>
      </p:sp>
    </p:spTree>
    <p:extLst>
      <p:ext uri="{BB962C8B-B14F-4D97-AF65-F5344CB8AC3E}">
        <p14:creationId xmlns:p14="http://schemas.microsoft.com/office/powerpoint/2010/main" val="30000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00DA6E-43E0-D9F1-3834-081B4A7616F7}"/>
              </a:ext>
            </a:extLst>
          </p:cNvPr>
          <p:cNvSpPr>
            <a:spLocks noChangeArrowheads="1"/>
          </p:cNvSpPr>
          <p:nvPr/>
        </p:nvSpPr>
        <p:spPr bwMode="auto">
          <a:xfrm>
            <a:off x="3009899" y="1200150"/>
            <a:ext cx="6543675" cy="4108817"/>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sz="2400" b="1" dirty="0">
                <a:solidFill>
                  <a:srgbClr val="0070C0"/>
                </a:solidFill>
                <a:latin typeface="+mn-lt"/>
              </a:rPr>
              <a:t>Recent Standards Work</a:t>
            </a:r>
          </a:p>
          <a:p>
            <a:pPr algn="ctr">
              <a:spcBef>
                <a:spcPct val="0"/>
              </a:spcBef>
              <a:buFontTx/>
              <a:buNone/>
              <a:defRPr/>
            </a:pPr>
            <a:r>
              <a:rPr lang="en-US" sz="2400" b="1" dirty="0">
                <a:solidFill>
                  <a:srgbClr val="0070C0"/>
                </a:solidFill>
                <a:latin typeface="+mn-lt"/>
              </a:rPr>
              <a:t>(High Fidelity Covariances result from this Work)</a:t>
            </a:r>
          </a:p>
          <a:p>
            <a:pPr algn="ctr">
              <a:spcBef>
                <a:spcPct val="0"/>
              </a:spcBef>
              <a:buFontTx/>
              <a:buNone/>
              <a:defRPr/>
            </a:pPr>
            <a:endParaRPr lang="en-US" altLang="en-US" sz="1800" b="1" dirty="0">
              <a:solidFill>
                <a:schemeClr val="accent2"/>
              </a:solidFill>
              <a:latin typeface="+mn-lt"/>
            </a:endParaRPr>
          </a:p>
          <a:p>
            <a:pPr algn="ctr">
              <a:spcBef>
                <a:spcPct val="0"/>
              </a:spcBef>
              <a:buFontTx/>
              <a:buNone/>
              <a:defRPr/>
            </a:pPr>
            <a:r>
              <a:rPr lang="en-US" altLang="en-US" sz="2100" b="1" dirty="0">
                <a:latin typeface="+mn-lt"/>
              </a:rPr>
              <a:t>Allan D. Carlson</a:t>
            </a:r>
          </a:p>
          <a:p>
            <a:pPr algn="ctr">
              <a:spcBef>
                <a:spcPct val="0"/>
              </a:spcBef>
              <a:buFontTx/>
              <a:buNone/>
              <a:defRPr/>
            </a:pPr>
            <a:r>
              <a:rPr lang="en-US" altLang="en-US" sz="2100" b="1" dirty="0">
                <a:latin typeface="+mn-lt"/>
              </a:rPr>
              <a:t>NIST Associate</a:t>
            </a:r>
          </a:p>
          <a:p>
            <a:pPr algn="ctr">
              <a:spcBef>
                <a:spcPct val="0"/>
              </a:spcBef>
              <a:buFontTx/>
              <a:buNone/>
              <a:defRPr/>
            </a:pPr>
            <a:endParaRPr lang="en-US" altLang="en-US" sz="1500" b="1" dirty="0">
              <a:latin typeface="+mn-lt"/>
            </a:endParaRPr>
          </a:p>
          <a:p>
            <a:pPr algn="ctr">
              <a:spcBef>
                <a:spcPct val="0"/>
              </a:spcBef>
              <a:buFontTx/>
              <a:buNone/>
              <a:defRPr/>
            </a:pPr>
            <a:r>
              <a:rPr lang="en-US" altLang="en-US" sz="2100" b="1" dirty="0">
                <a:latin typeface="+mn-lt"/>
              </a:rPr>
              <a:t>Presented at</a:t>
            </a:r>
          </a:p>
          <a:p>
            <a:pPr algn="ctr">
              <a:spcBef>
                <a:spcPct val="0"/>
              </a:spcBef>
              <a:buFontTx/>
              <a:buNone/>
              <a:defRPr/>
            </a:pPr>
            <a:endParaRPr lang="en-US" altLang="en-US" sz="2100" b="1" dirty="0">
              <a:latin typeface="+mn-lt"/>
            </a:endParaRPr>
          </a:p>
          <a:p>
            <a:pPr algn="ctr">
              <a:spcBef>
                <a:spcPct val="0"/>
              </a:spcBef>
              <a:buFontTx/>
              <a:buNone/>
              <a:defRPr/>
            </a:pPr>
            <a:r>
              <a:rPr lang="en-US" altLang="en-US" sz="2100" b="1" dirty="0">
                <a:latin typeface="+mn-lt"/>
              </a:rPr>
              <a:t>The CSEWG Meeting</a:t>
            </a:r>
          </a:p>
          <a:p>
            <a:pPr algn="ctr">
              <a:spcBef>
                <a:spcPct val="0"/>
              </a:spcBef>
              <a:buFontTx/>
              <a:buNone/>
              <a:defRPr/>
            </a:pPr>
            <a:endParaRPr lang="en-US" altLang="en-US" sz="2100" b="1" dirty="0">
              <a:latin typeface="+mn-lt"/>
            </a:endParaRPr>
          </a:p>
          <a:p>
            <a:pPr algn="ctr">
              <a:spcBef>
                <a:spcPct val="0"/>
              </a:spcBef>
              <a:buFontTx/>
              <a:buNone/>
              <a:defRPr/>
            </a:pPr>
            <a:r>
              <a:rPr lang="en-US" altLang="en-US" sz="2100" b="1" dirty="0">
                <a:latin typeface="+mn-lt"/>
              </a:rPr>
              <a:t>Nov. 4-7, 2024</a:t>
            </a:r>
          </a:p>
          <a:p>
            <a:pPr algn="ctr">
              <a:spcBef>
                <a:spcPct val="0"/>
              </a:spcBef>
              <a:buFontTx/>
              <a:buNone/>
              <a:defRPr/>
            </a:pPr>
            <a:r>
              <a:rPr lang="en-US" altLang="en-US" sz="1800" b="1" dirty="0"/>
              <a:t> </a:t>
            </a:r>
          </a:p>
          <a:p>
            <a:pPr algn="ctr">
              <a:spcBef>
                <a:spcPct val="0"/>
              </a:spcBef>
              <a:buFontTx/>
              <a:buNone/>
              <a:defRPr/>
            </a:pPr>
            <a:endParaRPr lang="en-US" altLang="en-US" sz="1500" b="1" dirty="0"/>
          </a:p>
        </p:txBody>
      </p:sp>
    </p:spTree>
  </p:cSld>
  <p:clrMapOvr>
    <a:masterClrMapping/>
  </p:clrMapOvr>
  <p:transition spd="slow" advTm="1037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004" y="347472"/>
            <a:ext cx="11935327"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a:t>
            </a:r>
            <a:r>
              <a:rPr lang="en-US" altLang="en-US" sz="1800" dirty="0">
                <a:latin typeface="Times-Roman"/>
              </a:rPr>
              <a:t>The most recent evaluation of the carbon standard by Hale was done by combining </a:t>
            </a:r>
            <a:r>
              <a:rPr lang="en-US" altLang="en-US" sz="1800" baseline="30000" dirty="0">
                <a:latin typeface="Times-Roman"/>
              </a:rPr>
              <a:t>12</a:t>
            </a:r>
            <a:r>
              <a:rPr lang="en-US" altLang="en-US" sz="1800" dirty="0">
                <a:latin typeface="Times-Roman"/>
              </a:rPr>
              <a:t>C and </a:t>
            </a:r>
            <a:r>
              <a:rPr lang="en-US" altLang="en-US" sz="1800" baseline="30000" dirty="0">
                <a:latin typeface="Times-Roman"/>
              </a:rPr>
              <a:t>13</a:t>
            </a:r>
            <a:r>
              <a:rPr lang="en-US" altLang="en-US" sz="1800" dirty="0">
                <a:latin typeface="Times-Roman"/>
              </a:rPr>
              <a:t>C R-matrix evaluations to obtain the elemental cross section that is the standard. </a:t>
            </a:r>
          </a:p>
          <a:p>
            <a:pPr>
              <a:spcBef>
                <a:spcPct val="0"/>
              </a:spcBef>
              <a:buClr>
                <a:schemeClr val="accent5"/>
              </a:buClr>
              <a:buNone/>
            </a:pPr>
            <a:endParaRPr lang="en-US" altLang="en-US" sz="1800" dirty="0">
              <a:latin typeface="Times-Roman"/>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1800" dirty="0">
                <a:latin typeface="Times-Roman"/>
                <a:cs typeface="Times New Roman" panose="02020603050405020304" pitchFamily="18" charset="0"/>
              </a:rPr>
              <a:t> Measurements have been made by </a:t>
            </a:r>
            <a:r>
              <a:rPr lang="en-US" altLang="en-US" sz="1800" dirty="0" err="1">
                <a:latin typeface="Times-Roman"/>
                <a:cs typeface="Times New Roman" panose="02020603050405020304" pitchFamily="18" charset="0"/>
              </a:rPr>
              <a:t>Vanhoy</a:t>
            </a:r>
            <a:r>
              <a:rPr lang="en-US" altLang="en-US" sz="1800" dirty="0">
                <a:latin typeface="Times-Roman"/>
                <a:cs typeface="Times New Roman" panose="02020603050405020304" pitchFamily="18" charset="0"/>
              </a:rPr>
              <a:t> on </a:t>
            </a:r>
            <a:r>
              <a:rPr lang="en-US" altLang="en-US" sz="1800" baseline="30000" dirty="0">
                <a:latin typeface="Times-Roman"/>
                <a:cs typeface="Times New Roman" panose="02020603050405020304" pitchFamily="18" charset="0"/>
              </a:rPr>
              <a:t>13</a:t>
            </a:r>
            <a:r>
              <a:rPr lang="en-US" altLang="en-US" sz="1800" dirty="0">
                <a:latin typeface="Times-Roman"/>
                <a:cs typeface="Times New Roman" panose="02020603050405020304" pitchFamily="18" charset="0"/>
              </a:rPr>
              <a:t>C  that should improve the new evaluation of the carbon</a:t>
            </a:r>
          </a:p>
          <a:p>
            <a:pPr>
              <a:spcBef>
                <a:spcPct val="0"/>
              </a:spcBef>
              <a:buClr>
                <a:schemeClr val="accent5"/>
              </a:buClr>
              <a:buNone/>
            </a:pPr>
            <a:r>
              <a:rPr lang="en-US" altLang="en-US" sz="1800" dirty="0">
                <a:latin typeface="Times-Roman"/>
                <a:cs typeface="Times New Roman" panose="02020603050405020304" pitchFamily="18" charset="0"/>
              </a:rPr>
              <a:t>Standard.</a:t>
            </a:r>
          </a:p>
          <a:p>
            <a:pPr>
              <a:spcBef>
                <a:spcPct val="0"/>
              </a:spcBef>
              <a:buClr>
                <a:schemeClr val="accent5"/>
              </a:buClr>
              <a:buNone/>
            </a:pPr>
            <a:endParaRPr lang="en-US" altLang="en-US" sz="1800" dirty="0">
              <a:latin typeface="Times-Roman"/>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pPr>
            <a:r>
              <a:rPr lang="en-US" sz="1800" kern="100" dirty="0">
                <a:effectLst/>
                <a:latin typeface="Times-Roman"/>
                <a:ea typeface="Calibri" panose="020F0502020204030204" pitchFamily="34" charset="0"/>
                <a:cs typeface="Times New Roman" panose="02020603050405020304" pitchFamily="18" charset="0"/>
              </a:rPr>
              <a:t>Carbon scattering measurements by Kelly at LANL are also underway that should impact the new evaluation.</a:t>
            </a:r>
          </a:p>
          <a:p>
            <a:pPr>
              <a:spcBef>
                <a:spcPct val="0"/>
              </a:spcBef>
              <a:buClr>
                <a:schemeClr val="accent5"/>
              </a:buClr>
              <a:buNone/>
            </a:pPr>
            <a:endParaRPr lang="en-US" sz="1800" kern="100" dirty="0">
              <a:latin typeface="Times-Roman"/>
              <a:ea typeface="Calibri" panose="020F0502020204030204" pitchFamily="34" charset="0"/>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1800" dirty="0">
                <a:latin typeface="Times-Roman"/>
              </a:rPr>
              <a:t> The most recent angular distribution measurements have been completed at GELINA by </a:t>
            </a:r>
            <a:r>
              <a:rPr lang="en-US" altLang="en-US" sz="1800" dirty="0" err="1">
                <a:latin typeface="Times-Roman"/>
              </a:rPr>
              <a:t>Gkatis</a:t>
            </a:r>
            <a:r>
              <a:rPr lang="en-US" altLang="en-US" sz="1800" dirty="0">
                <a:latin typeface="Times-Roman"/>
              </a:rPr>
              <a:t> </a:t>
            </a:r>
            <a:r>
              <a:rPr lang="en-US" altLang="en-US" sz="1800" i="1" dirty="0">
                <a:latin typeface="Times-Roman"/>
              </a:rPr>
              <a:t>et al. </a:t>
            </a:r>
          </a:p>
          <a:p>
            <a:pPr lvl="1">
              <a:spcBef>
                <a:spcPct val="0"/>
              </a:spcBef>
              <a:buClr>
                <a:schemeClr val="accent5"/>
              </a:buClr>
              <a:buFont typeface="Wingdings" panose="05000000000000000000" pitchFamily="2" charset="2"/>
              <a:buChar char="Ø"/>
            </a:pPr>
            <a:r>
              <a:rPr lang="en-US" altLang="en-US" sz="1400" i="1" dirty="0">
                <a:latin typeface="Times-Roman"/>
              </a:rPr>
              <a:t> </a:t>
            </a:r>
            <a:r>
              <a:rPr lang="en-US" altLang="en-US" sz="1800" dirty="0">
                <a:latin typeface="Times-Roman"/>
                <a:cs typeface="Times New Roman" panose="02020603050405020304" pitchFamily="18" charset="0"/>
              </a:rPr>
              <a:t>Energies were covered from 10 mV to 20 MeV ( thus covering the standards energy range).</a:t>
            </a:r>
          </a:p>
          <a:p>
            <a:pPr lvl="1">
              <a:spcBef>
                <a:spcPct val="0"/>
              </a:spcBef>
              <a:buClr>
                <a:schemeClr val="accent5"/>
              </a:buClr>
              <a:buFont typeface="Wingdings" panose="05000000000000000000" pitchFamily="2" charset="2"/>
              <a:buChar char="Ø"/>
            </a:pPr>
            <a:r>
              <a:rPr lang="en-US" altLang="en-US" sz="1800" dirty="0">
                <a:latin typeface="Times-Roman"/>
                <a:cs typeface="Times New Roman" panose="02020603050405020304" pitchFamily="18" charset="0"/>
              </a:rPr>
              <a:t>8 angles were measured between 16.2 and 163.8 degrees.</a:t>
            </a:r>
          </a:p>
          <a:p>
            <a:pPr>
              <a:spcBef>
                <a:spcPct val="0"/>
              </a:spcBef>
              <a:buClr>
                <a:schemeClr val="accent5"/>
              </a:buClr>
              <a:buFont typeface="Wingdings" panose="05000000000000000000" pitchFamily="2" charset="2"/>
              <a:buChar char="Ø"/>
            </a:pPr>
            <a:endParaRPr lang="en-US" altLang="en-US" sz="1800" dirty="0">
              <a:latin typeface="Times-Roman"/>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1800" dirty="0">
              <a:latin typeface="Times-Roman"/>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1800" i="1" dirty="0">
              <a:latin typeface="Times-Roman"/>
            </a:endParaRPr>
          </a:p>
          <a:p>
            <a:pPr>
              <a:spcBef>
                <a:spcPct val="0"/>
              </a:spcBef>
              <a:buClr>
                <a:schemeClr val="accent5"/>
              </a:buClr>
              <a:buFont typeface="Wingdings" panose="05000000000000000000" pitchFamily="2" charset="2"/>
              <a:buChar char="Ø"/>
            </a:pPr>
            <a:endParaRPr lang="en-US" altLang="en-US" sz="1800" i="1" dirty="0">
              <a:latin typeface="Times-Roman"/>
            </a:endParaRPr>
          </a:p>
          <a:p>
            <a:pPr>
              <a:spcBef>
                <a:spcPct val="0"/>
              </a:spcBef>
              <a:buClr>
                <a:schemeClr val="accent5"/>
              </a:buClr>
              <a:buFont typeface="Wingdings" panose="05000000000000000000" pitchFamily="2" charset="2"/>
              <a:buChar char="Ø"/>
            </a:pPr>
            <a:endParaRPr lang="en-US" altLang="en-US" sz="1800" dirty="0">
              <a:latin typeface="Times-Roman"/>
            </a:endParaRPr>
          </a:p>
          <a:p>
            <a:pPr lvl="1">
              <a:spcBef>
                <a:spcPct val="0"/>
              </a:spcBef>
              <a:buClr>
                <a:schemeClr val="accent5"/>
              </a:buClr>
              <a:buFont typeface="Wingdings" panose="05000000000000000000" pitchFamily="2" charset="2"/>
              <a:buChar char="Ø"/>
            </a:pPr>
            <a:endParaRPr lang="en-US" altLang="en-US" sz="1800" dirty="0">
              <a:latin typeface="Times-Roman"/>
            </a:endParaRPr>
          </a:p>
          <a:p>
            <a:pPr>
              <a:spcBef>
                <a:spcPct val="0"/>
              </a:spcBef>
              <a:buClr>
                <a:schemeClr val="accent5"/>
              </a:buClr>
              <a:buNone/>
            </a:pPr>
            <a:endParaRPr lang="en-US" sz="1800" kern="100" dirty="0">
              <a:effectLst/>
              <a:latin typeface="Times-Roman"/>
              <a:ea typeface="Calibri" panose="020F0502020204030204" pitchFamily="34" charset="0"/>
              <a:cs typeface="Times New Roman" panose="02020603050405020304" pitchFamily="18" charset="0"/>
            </a:endParaRPr>
          </a:p>
          <a:p>
            <a:pPr>
              <a:spcBef>
                <a:spcPct val="0"/>
              </a:spcBef>
              <a:buClr>
                <a:schemeClr val="accent5"/>
              </a:buClr>
              <a:buNone/>
            </a:pPr>
            <a:endParaRPr lang="en-US" altLang="en-US" sz="2000" dirty="0">
              <a:cs typeface="Times New Roman" panose="02020603050405020304" pitchFamily="18" charset="0"/>
            </a:endParaRPr>
          </a:p>
        </p:txBody>
      </p:sp>
    </p:spTree>
    <p:extLst>
      <p:ext uri="{BB962C8B-B14F-4D97-AF65-F5344CB8AC3E}">
        <p14:creationId xmlns:p14="http://schemas.microsoft.com/office/powerpoint/2010/main" val="1135686863"/>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BBA2-8392-A04D-6D89-52F2590D846B}"/>
            </a:ext>
          </a:extLst>
        </p:cNvPr>
        <p:cNvGrpSpPr/>
        <p:nvPr/>
      </p:nvGrpSpPr>
      <p:grpSpPr>
        <a:xfrm>
          <a:off x="0" y="0"/>
          <a:ext cx="0" cy="0"/>
          <a:chOff x="0" y="0"/>
          <a:chExt cx="0" cy="0"/>
        </a:xfrm>
      </p:grpSpPr>
      <p:sp>
        <p:nvSpPr>
          <p:cNvPr id="14338" name="Text Box 2">
            <a:extLst>
              <a:ext uri="{FF2B5EF4-FFF2-40B4-BE49-F238E27FC236}">
                <a16:creationId xmlns:a16="http://schemas.microsoft.com/office/drawing/2014/main" id="{E47DB457-489A-44D7-1CAC-58C2D9F752C0}"/>
              </a:ext>
            </a:extLst>
          </p:cNvPr>
          <p:cNvSpPr txBox="1">
            <a:spLocks noChangeArrowheads="1"/>
          </p:cNvSpPr>
          <p:nvPr/>
        </p:nvSpPr>
        <p:spPr bwMode="auto">
          <a:xfrm>
            <a:off x="1352298" y="268746"/>
            <a:ext cx="119353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Comparison of Angular distribution measurements by </a:t>
            </a:r>
            <a:r>
              <a:rPr lang="en-US" altLang="en-US" sz="1800" dirty="0" err="1">
                <a:latin typeface="+mn-lt"/>
              </a:rPr>
              <a:t>Gkatis</a:t>
            </a:r>
            <a:r>
              <a:rPr lang="en-US" altLang="en-US" sz="1800" dirty="0">
                <a:latin typeface="+mn-lt"/>
              </a:rPr>
              <a:t> </a:t>
            </a:r>
            <a:r>
              <a:rPr lang="en-US" altLang="en-US" sz="1800" i="1" dirty="0">
                <a:latin typeface="+mn-lt"/>
              </a:rPr>
              <a:t>et al. </a:t>
            </a:r>
            <a:r>
              <a:rPr lang="en-US" altLang="en-US" sz="1800" dirty="0">
                <a:latin typeface="+mn-lt"/>
              </a:rPr>
              <a:t>with Danon</a:t>
            </a:r>
            <a:r>
              <a:rPr lang="en-US" altLang="en-US" sz="1800" i="1" dirty="0">
                <a:latin typeface="+mn-lt"/>
              </a:rPr>
              <a:t>  </a:t>
            </a:r>
          </a:p>
        </p:txBody>
      </p:sp>
      <p:grpSp>
        <p:nvGrpSpPr>
          <p:cNvPr id="14" name="Group 13">
            <a:extLst>
              <a:ext uri="{FF2B5EF4-FFF2-40B4-BE49-F238E27FC236}">
                <a16:creationId xmlns:a16="http://schemas.microsoft.com/office/drawing/2014/main" id="{4B1ED403-C570-2EF7-7749-12C58D2FB05C}"/>
              </a:ext>
            </a:extLst>
          </p:cNvPr>
          <p:cNvGrpSpPr/>
          <p:nvPr/>
        </p:nvGrpSpPr>
        <p:grpSpPr>
          <a:xfrm>
            <a:off x="-34830" y="1953714"/>
            <a:ext cx="12169680" cy="4278614"/>
            <a:chOff x="-34830" y="1953714"/>
            <a:chExt cx="12169680" cy="4278614"/>
          </a:xfrm>
        </p:grpSpPr>
        <p:pic>
          <p:nvPicPr>
            <p:cNvPr id="3" name="Picture 2" descr="A graph of a graph of a graph&#10;&#10;Description automatically generated with medium confidence">
              <a:extLst>
                <a:ext uri="{FF2B5EF4-FFF2-40B4-BE49-F238E27FC236}">
                  <a16:creationId xmlns:a16="http://schemas.microsoft.com/office/drawing/2014/main" id="{A3CD6352-864A-AFB5-9FA7-95FCC776A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0" y="1953714"/>
              <a:ext cx="4242561" cy="4246927"/>
            </a:xfrm>
            <a:prstGeom prst="rect">
              <a:avLst/>
            </a:prstGeom>
          </p:spPr>
        </p:pic>
        <p:pic>
          <p:nvPicPr>
            <p:cNvPr id="5" name="Picture 4" descr="A graph of a graph showing different colored lines&#10;&#10;Description automatically generated with medium confidence">
              <a:extLst>
                <a:ext uri="{FF2B5EF4-FFF2-40B4-BE49-F238E27FC236}">
                  <a16:creationId xmlns:a16="http://schemas.microsoft.com/office/drawing/2014/main" id="{4A85FF9C-4E98-0F39-893E-93DA7F0A8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718" y="1953714"/>
              <a:ext cx="3808341" cy="4278614"/>
            </a:xfrm>
            <a:prstGeom prst="rect">
              <a:avLst/>
            </a:prstGeom>
          </p:spPr>
        </p:pic>
        <p:grpSp>
          <p:nvGrpSpPr>
            <p:cNvPr id="11" name="Group 10">
              <a:extLst>
                <a:ext uri="{FF2B5EF4-FFF2-40B4-BE49-F238E27FC236}">
                  <a16:creationId xmlns:a16="http://schemas.microsoft.com/office/drawing/2014/main" id="{A026E76F-04E6-25FF-DD8A-34A1400AEB8C}"/>
                </a:ext>
              </a:extLst>
            </p:cNvPr>
            <p:cNvGrpSpPr/>
            <p:nvPr/>
          </p:nvGrpSpPr>
          <p:grpSpPr>
            <a:xfrm>
              <a:off x="7733059" y="1953714"/>
              <a:ext cx="4401791" cy="3803295"/>
              <a:chOff x="7733059" y="1953714"/>
              <a:chExt cx="4401791" cy="3803295"/>
            </a:xfrm>
          </p:grpSpPr>
          <p:pic>
            <p:nvPicPr>
              <p:cNvPr id="4" name="Picture 3" descr="A graph of energy and energy&#10;&#10;Description automatically generated">
                <a:extLst>
                  <a:ext uri="{FF2B5EF4-FFF2-40B4-BE49-F238E27FC236}">
                    <a16:creationId xmlns:a16="http://schemas.microsoft.com/office/drawing/2014/main" id="{C9B8D1F6-41BA-0FEF-5F7F-34990B4CF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3059" y="1953714"/>
                <a:ext cx="4401791" cy="3803295"/>
              </a:xfrm>
              <a:prstGeom prst="rect">
                <a:avLst/>
              </a:prstGeom>
            </p:spPr>
          </p:pic>
          <p:sp>
            <p:nvSpPr>
              <p:cNvPr id="10" name="TextBox 9">
                <a:extLst>
                  <a:ext uri="{FF2B5EF4-FFF2-40B4-BE49-F238E27FC236}">
                    <a16:creationId xmlns:a16="http://schemas.microsoft.com/office/drawing/2014/main" id="{FEF8290E-4C41-5302-D64A-3F41EF4C5D93}"/>
                  </a:ext>
                </a:extLst>
              </p:cNvPr>
              <p:cNvSpPr txBox="1"/>
              <p:nvPr/>
            </p:nvSpPr>
            <p:spPr>
              <a:xfrm>
                <a:off x="9529599" y="3116106"/>
                <a:ext cx="1604963" cy="369332"/>
              </a:xfrm>
              <a:prstGeom prst="rect">
                <a:avLst/>
              </a:prstGeom>
              <a:noFill/>
            </p:spPr>
            <p:txBody>
              <a:bodyPr wrap="square" rtlCol="0">
                <a:spAutoFit/>
              </a:bodyPr>
              <a:lstStyle/>
              <a:p>
                <a:r>
                  <a:rPr lang="en-US" dirty="0"/>
                  <a:t>Disagreement</a:t>
                </a:r>
              </a:p>
            </p:txBody>
          </p:sp>
        </p:grpSp>
      </p:grpSp>
      <p:sp>
        <p:nvSpPr>
          <p:cNvPr id="12" name="TextBox 11">
            <a:extLst>
              <a:ext uri="{FF2B5EF4-FFF2-40B4-BE49-F238E27FC236}">
                <a16:creationId xmlns:a16="http://schemas.microsoft.com/office/drawing/2014/main" id="{AACA4FBB-837E-A8B7-5E65-530CFD501563}"/>
              </a:ext>
            </a:extLst>
          </p:cNvPr>
          <p:cNvSpPr txBox="1"/>
          <p:nvPr/>
        </p:nvSpPr>
        <p:spPr>
          <a:xfrm>
            <a:off x="2577816" y="1538288"/>
            <a:ext cx="3899184" cy="369332"/>
          </a:xfrm>
          <a:prstGeom prst="rect">
            <a:avLst/>
          </a:prstGeom>
          <a:noFill/>
        </p:spPr>
        <p:txBody>
          <a:bodyPr wrap="square" rtlCol="0">
            <a:spAutoFit/>
          </a:bodyPr>
          <a:lstStyle/>
          <a:p>
            <a:r>
              <a:rPr lang="en-US" dirty="0" err="1"/>
              <a:t>Gelina</a:t>
            </a:r>
            <a:r>
              <a:rPr lang="en-US" dirty="0"/>
              <a:t> Measurements by </a:t>
            </a:r>
            <a:r>
              <a:rPr lang="en-US" dirty="0" err="1"/>
              <a:t>Gkatis</a:t>
            </a:r>
            <a:r>
              <a:rPr lang="en-US" dirty="0"/>
              <a:t> et al.</a:t>
            </a:r>
          </a:p>
        </p:txBody>
      </p:sp>
      <p:sp>
        <p:nvSpPr>
          <p:cNvPr id="13" name="TextBox 12">
            <a:extLst>
              <a:ext uri="{FF2B5EF4-FFF2-40B4-BE49-F238E27FC236}">
                <a16:creationId xmlns:a16="http://schemas.microsoft.com/office/drawing/2014/main" id="{79846245-9CB5-5B3B-7EF4-5A47340FFFBC}"/>
              </a:ext>
            </a:extLst>
          </p:cNvPr>
          <p:cNvSpPr txBox="1"/>
          <p:nvPr/>
        </p:nvSpPr>
        <p:spPr>
          <a:xfrm>
            <a:off x="8339138" y="1538288"/>
            <a:ext cx="2876550" cy="369332"/>
          </a:xfrm>
          <a:prstGeom prst="rect">
            <a:avLst/>
          </a:prstGeom>
          <a:noFill/>
        </p:spPr>
        <p:txBody>
          <a:bodyPr wrap="square" rtlCol="0">
            <a:spAutoFit/>
          </a:bodyPr>
          <a:lstStyle/>
          <a:p>
            <a:r>
              <a:rPr lang="en-US" dirty="0"/>
              <a:t>RPI Measurements by Danon </a:t>
            </a:r>
          </a:p>
        </p:txBody>
      </p:sp>
    </p:spTree>
    <p:extLst>
      <p:ext uri="{BB962C8B-B14F-4D97-AF65-F5344CB8AC3E}">
        <p14:creationId xmlns:p14="http://schemas.microsoft.com/office/powerpoint/2010/main" val="3106386026"/>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buClr>
                <a:schemeClr val="accent5"/>
              </a:buClr>
              <a:buFont typeface="Wingdings" panose="05000000000000000000" pitchFamily="2" charset="2"/>
              <a:buChar char="Ø"/>
            </a:pPr>
            <a:r>
              <a:rPr lang="en-GB" altLang="en-US" sz="2000" dirty="0">
                <a:cs typeface="Times New Roman" panose="02020603050405020304" pitchFamily="18" charset="0"/>
              </a:rPr>
              <a:t>Absolute measurements by Manna </a:t>
            </a:r>
            <a:r>
              <a:rPr lang="en-GB" altLang="en-US" sz="2000" i="1" dirty="0">
                <a:cs typeface="Times New Roman" panose="02020603050405020304" pitchFamily="18" charset="0"/>
              </a:rPr>
              <a:t>et al. in </a:t>
            </a:r>
            <a:r>
              <a:rPr lang="en-GB" altLang="en-US" sz="2000" dirty="0">
                <a:cs typeface="Times New Roman" panose="02020603050405020304" pitchFamily="18" charset="0"/>
              </a:rPr>
              <a:t>the </a:t>
            </a:r>
            <a:r>
              <a:rPr lang="en-GB" altLang="en-US" sz="2000" dirty="0" err="1">
                <a:cs typeface="Times New Roman" panose="02020603050405020304" pitchFamily="18" charset="0"/>
              </a:rPr>
              <a:t>n_TOF</a:t>
            </a:r>
            <a:r>
              <a:rPr lang="en-GB" altLang="en-US" sz="2000" dirty="0">
                <a:cs typeface="Times New Roman" panose="02020603050405020304" pitchFamily="18" charset="0"/>
              </a:rPr>
              <a:t> collaboration were made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cross section relative to hydrogen scattering from 20 MeV to 450 MeV. </a:t>
            </a:r>
          </a:p>
          <a:p>
            <a:pPr marL="342900"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These data have been finalized and the publication is just now available.</a:t>
            </a:r>
          </a:p>
          <a:p>
            <a:pPr marL="342900"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 results up to 450 MeV are similar to those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Reference cross section The present standard is limited to 200 MeV. </a:t>
            </a:r>
            <a:r>
              <a:rPr lang="en-GB" altLang="en-US" sz="2000" b="1" dirty="0">
                <a:cs typeface="Times New Roman" panose="02020603050405020304" pitchFamily="18" charset="0"/>
              </a:rPr>
              <a:t>There is a strong need for these measurements to higher neutron energies.</a:t>
            </a:r>
          </a:p>
          <a:p>
            <a:pPr marL="800100" lvl="1"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They had to contend with problems at higher neutron </a:t>
            </a:r>
          </a:p>
          <a:p>
            <a:pPr lvl="1">
              <a:buClr>
                <a:schemeClr val="accent5"/>
              </a:buClr>
            </a:pPr>
            <a:r>
              <a:rPr lang="en-GB" altLang="en-US" sz="2000" dirty="0">
                <a:cs typeface="Times New Roman" panose="02020603050405020304" pitchFamily="18" charset="0"/>
              </a:rPr>
              <a:t>energies where inelastic scattering produces proton </a:t>
            </a:r>
          </a:p>
          <a:p>
            <a:pPr lvl="1">
              <a:buClr>
                <a:schemeClr val="accent5"/>
              </a:buClr>
            </a:pPr>
            <a:r>
              <a:rPr lang="en-GB" altLang="en-US" sz="2000" dirty="0">
                <a:cs typeface="Times New Roman" panose="02020603050405020304" pitchFamily="18" charset="0"/>
              </a:rPr>
              <a:t>energies such that it is difficult to separate the elastic and </a:t>
            </a:r>
          </a:p>
          <a:p>
            <a:pPr lvl="1">
              <a:buClr>
                <a:schemeClr val="accent5"/>
              </a:buClr>
            </a:pPr>
            <a:r>
              <a:rPr lang="en-GB" altLang="en-US" sz="2000" dirty="0">
                <a:cs typeface="Times New Roman" panose="02020603050405020304" pitchFamily="18" charset="0"/>
              </a:rPr>
              <a:t>inelastic protons.</a:t>
            </a:r>
            <a:endParaRPr lang="en-GB" altLang="en-US" sz="800" dirty="0">
              <a:cs typeface="Times New Roman" panose="02020603050405020304" pitchFamily="18" charset="0"/>
            </a:endParaRPr>
          </a:p>
          <a:p>
            <a:pPr lvl="1">
              <a:buClr>
                <a:schemeClr val="accent5"/>
              </a:buClr>
            </a:pPr>
            <a:endParaRPr lang="en-GB" altLang="en-US" sz="2000" dirty="0">
              <a:cs typeface="Times New Roman" panose="02020603050405020304" pitchFamily="18" charset="0"/>
            </a:endParaRPr>
          </a:p>
          <a:p>
            <a:pPr lvl="1">
              <a:buClr>
                <a:schemeClr val="accent5"/>
              </a:buClr>
            </a:pPr>
            <a:endParaRPr lang="en-GB" altLang="en-US" sz="2000" dirty="0">
              <a:cs typeface="Times New Roman" panose="02020603050405020304" pitchFamily="18" charset="0"/>
            </a:endParaRPr>
          </a:p>
          <a:p>
            <a:pPr marL="342900" indent="-342900">
              <a:buClr>
                <a:schemeClr val="accent5"/>
              </a:buClr>
              <a:buFont typeface="Wingdings" panose="05000000000000000000" pitchFamily="2" charset="2"/>
              <a:buChar char="Ø"/>
            </a:pPr>
            <a:endParaRPr lang="en-GB" altLang="en-US" sz="1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54629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a:t>
            </a:r>
          </a:p>
        </p:txBody>
      </p:sp>
      <p:pic>
        <p:nvPicPr>
          <p:cNvPr id="4" name="Picture 3" descr="Diagram&#10;&#10;Description automatically generated">
            <a:extLst>
              <a:ext uri="{FF2B5EF4-FFF2-40B4-BE49-F238E27FC236}">
                <a16:creationId xmlns:a16="http://schemas.microsoft.com/office/drawing/2014/main" id="{5F0D27D8-32D4-3B87-9B0F-17D0F3598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658" y="2674356"/>
            <a:ext cx="3826184" cy="4140781"/>
          </a:xfrm>
          <a:prstGeom prst="rect">
            <a:avLst/>
          </a:prstGeom>
        </p:spPr>
      </p:pic>
    </p:spTree>
    <p:extLst>
      <p:ext uri="{BB962C8B-B14F-4D97-AF65-F5344CB8AC3E}">
        <p14:creationId xmlns:p14="http://schemas.microsoft.com/office/powerpoint/2010/main" val="1576302410"/>
      </p:ext>
    </p:extLst>
  </p:cSld>
  <p:clrMapOvr>
    <a:masterClrMapping/>
  </p:clrMapOvr>
  <p:transition spd="slow" advTm="8768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graph&#10;&#10;Description automatically generated">
            <a:extLst>
              <a:ext uri="{FF2B5EF4-FFF2-40B4-BE49-F238E27FC236}">
                <a16:creationId xmlns:a16="http://schemas.microsoft.com/office/drawing/2014/main" id="{B5D76C80-E5E4-0134-E30C-FC06B1BE9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71" y="852488"/>
            <a:ext cx="11684438" cy="4633913"/>
          </a:xfrm>
          <a:prstGeom prst="rect">
            <a:avLst/>
          </a:prstGeom>
        </p:spPr>
      </p:pic>
      <p:sp>
        <p:nvSpPr>
          <p:cNvPr id="5" name="TextBox 4">
            <a:extLst>
              <a:ext uri="{FF2B5EF4-FFF2-40B4-BE49-F238E27FC236}">
                <a16:creationId xmlns:a16="http://schemas.microsoft.com/office/drawing/2014/main" id="{2E36C40C-82F7-8413-481F-A63234A28A2A}"/>
              </a:ext>
            </a:extLst>
          </p:cNvPr>
          <p:cNvSpPr txBox="1"/>
          <p:nvPr/>
        </p:nvSpPr>
        <p:spPr>
          <a:xfrm>
            <a:off x="3090862" y="305872"/>
            <a:ext cx="6096000" cy="369332"/>
          </a:xfrm>
          <a:prstGeom prst="rect">
            <a:avLst/>
          </a:prstGeom>
          <a:noFill/>
        </p:spPr>
        <p:txBody>
          <a:bodyPr wrap="square">
            <a:spAutoFit/>
          </a:bodyPr>
          <a:lstStyle/>
          <a:p>
            <a:r>
              <a:rPr lang="en-US" sz="1800" baseline="30000" dirty="0"/>
              <a:t>235</a:t>
            </a:r>
            <a:r>
              <a:rPr lang="en-US" sz="1800" dirty="0"/>
              <a:t>U(</a:t>
            </a:r>
            <a:r>
              <a:rPr lang="en-US" sz="1800" dirty="0" err="1"/>
              <a:t>n,f</a:t>
            </a:r>
            <a:r>
              <a:rPr lang="en-US" sz="1800" dirty="0"/>
              <a:t>) Cross Section Measurements by Manna et al. </a:t>
            </a:r>
          </a:p>
        </p:txBody>
      </p:sp>
    </p:spTree>
    <p:extLst>
      <p:ext uri="{BB962C8B-B14F-4D97-AF65-F5344CB8AC3E}">
        <p14:creationId xmlns:p14="http://schemas.microsoft.com/office/powerpoint/2010/main" val="61664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73978" y="332232"/>
            <a:ext cx="11918022" cy="610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buClr>
                <a:schemeClr val="accent5"/>
              </a:buClr>
              <a:buFont typeface="Wingdings" panose="05000000000000000000" pitchFamily="2" charset="2"/>
              <a:buChar char="Ø"/>
            </a:pPr>
            <a:r>
              <a:rPr lang="en-GB" altLang="en-US" sz="2000" dirty="0">
                <a:cs typeface="Times New Roman" panose="02020603050405020304" pitchFamily="18" charset="0"/>
              </a:rPr>
              <a:t>New measurements at PTB  of the </a:t>
            </a:r>
            <a:r>
              <a:rPr lang="en-US" sz="2000" b="0" i="0" u="none" strike="noStrike" baseline="30000" dirty="0">
                <a:solidFill>
                  <a:srgbClr val="000000"/>
                </a:solidFill>
                <a:latin typeface="AdvGulliv-R"/>
              </a:rPr>
              <a:t>238</a:t>
            </a:r>
            <a:r>
              <a:rPr lang="en-US" sz="2000" b="0" i="0" u="none" strike="noStrike" baseline="0" dirty="0">
                <a:solidFill>
                  <a:srgbClr val="000000"/>
                </a:solidFill>
                <a:latin typeface="AdvGulliv-R"/>
              </a:rPr>
              <a:t>U(</a:t>
            </a:r>
            <a:r>
              <a:rPr lang="en-US" sz="2000" b="0" i="0" u="none" strike="noStrike" baseline="0" dirty="0" err="1">
                <a:solidFill>
                  <a:srgbClr val="000000"/>
                </a:solidFill>
                <a:latin typeface="AdvGulliv-R"/>
              </a:rPr>
              <a:t>n,f</a:t>
            </a:r>
            <a:r>
              <a:rPr lang="en-US" sz="2000" b="0" i="0" u="none" strike="noStrike" baseline="0" dirty="0">
                <a:solidFill>
                  <a:srgbClr val="000000"/>
                </a:solidFill>
                <a:latin typeface="AdvGulliv-R"/>
              </a:rPr>
              <a:t>) fission cross section by Belloni.</a:t>
            </a:r>
          </a:p>
          <a:p>
            <a:pPr marL="342900" indent="-342900">
              <a:buClr>
                <a:schemeClr val="accent5"/>
              </a:buClr>
              <a:buFont typeface="Wingdings" panose="05000000000000000000" pitchFamily="2" charset="2"/>
              <a:buChar char="Ø"/>
            </a:pPr>
            <a:endParaRPr lang="en-US" sz="2000" b="0" i="0" u="none" strike="noStrike" baseline="0" dirty="0">
              <a:solidFill>
                <a:srgbClr val="000000"/>
              </a:solidFill>
              <a:latin typeface="AdvGulliv-R"/>
            </a:endParaRPr>
          </a:p>
          <a:p>
            <a:pPr marL="800100" lvl="1" indent="-342900">
              <a:buClr>
                <a:schemeClr val="accent5"/>
              </a:buClr>
              <a:buFont typeface="Wingdings" panose="05000000000000000000" pitchFamily="2" charset="2"/>
              <a:buChar char="Ø"/>
            </a:pPr>
            <a:r>
              <a:rPr lang="en-US" sz="2000" dirty="0">
                <a:solidFill>
                  <a:srgbClr val="000000"/>
                </a:solidFill>
                <a:latin typeface="AdvGulliv-R"/>
              </a:rPr>
              <a:t>Made at 2.5 and 14.8 MeV relative to hydrogen scattering.</a:t>
            </a:r>
            <a:r>
              <a:rPr lang="en-US" sz="2000" b="0" i="0" u="none" strike="noStrike" baseline="0" dirty="0">
                <a:solidFill>
                  <a:srgbClr val="000000"/>
                </a:solidFill>
                <a:latin typeface="AdvGulliv-R"/>
              </a:rPr>
              <a:t> </a:t>
            </a:r>
          </a:p>
          <a:p>
            <a:pPr marL="800100" lvl="1" indent="-342900">
              <a:buClr>
                <a:schemeClr val="accent5"/>
              </a:buClr>
              <a:buFont typeface="Wingdings" panose="05000000000000000000" pitchFamily="2" charset="2"/>
              <a:buChar char="Ø"/>
            </a:pPr>
            <a:endParaRPr lang="en-US" sz="2000" b="0" i="0" u="none" strike="noStrike" baseline="0" dirty="0">
              <a:solidFill>
                <a:srgbClr val="000000"/>
              </a:solidFill>
              <a:latin typeface="AdvGulliv-R"/>
            </a:endParaRPr>
          </a:p>
          <a:p>
            <a:pPr marL="342900" indent="-342900">
              <a:buClr>
                <a:schemeClr val="accent5"/>
              </a:buClr>
              <a:buFont typeface="Wingdings" panose="05000000000000000000" pitchFamily="2" charset="2"/>
              <a:buChar char="Ø"/>
            </a:pPr>
            <a:r>
              <a:rPr lang="en-US" altLang="en-US" sz="2000" dirty="0">
                <a:solidFill>
                  <a:srgbClr val="000000"/>
                </a:solidFill>
                <a:latin typeface="AdvGulliv-R"/>
                <a:cs typeface="Times New Roman" panose="02020603050405020304" pitchFamily="18" charset="0"/>
              </a:rPr>
              <a:t>Measurements at the China Spallation Neutron Source.</a:t>
            </a:r>
          </a:p>
          <a:p>
            <a:pPr marL="342900" indent="-342900">
              <a:buClr>
                <a:schemeClr val="accent5"/>
              </a:buClr>
              <a:buFont typeface="Wingdings" panose="05000000000000000000" pitchFamily="2" charset="2"/>
              <a:buChar char="Ø"/>
            </a:pPr>
            <a:endParaRPr lang="en-GB" altLang="en-US" sz="2000" dirty="0">
              <a:cs typeface="Times New Roman" panose="02020603050405020304" pitchFamily="18" charset="0"/>
            </a:endParaRPr>
          </a:p>
          <a:p>
            <a:pPr marL="800100" lvl="1" indent="-342900">
              <a:spcBef>
                <a:spcPct val="0"/>
              </a:spcBef>
              <a:buClr>
                <a:schemeClr val="accent5"/>
              </a:buClr>
              <a:buFont typeface="Wingdings" panose="05000000000000000000" pitchFamily="2" charset="2"/>
              <a:buChar char="Ø"/>
              <a:defRPr/>
            </a:pP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sections measurements by Chen.</a:t>
            </a:r>
          </a:p>
          <a:p>
            <a:pPr marL="342900"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Relative to the hydrogen scattering standard-shape data.</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For the extension up to 70 MeV problems were noted due to the use of double  bunches. The unfolding causes a problem that is worsened when statistical uncertainties are large. </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More work is planned.</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 They now extend from 10 to 66 MeV.  </a:t>
            </a:r>
          </a:p>
          <a:p>
            <a:pPr>
              <a:spcBef>
                <a:spcPct val="0"/>
              </a:spcBef>
              <a:buClr>
                <a:schemeClr val="accent5"/>
              </a:buClr>
              <a:defRPr/>
            </a:pPr>
            <a:r>
              <a:rPr lang="en-US" altLang="en-US" sz="2000" dirty="0">
                <a:cs typeface="Times New Roman" panose="02020603050405020304" pitchFamily="18" charset="0"/>
              </a:rPr>
              <a:t>      </a:t>
            </a:r>
          </a:p>
          <a:p>
            <a:pPr marL="800100" lvl="1" indent="-342900">
              <a:spcBef>
                <a:spcPct val="0"/>
              </a:spcBef>
              <a:buClr>
                <a:schemeClr val="accent5"/>
              </a:buClr>
              <a:buFont typeface="Wingdings" panose="05000000000000000000" pitchFamily="2" charset="2"/>
              <a:buChar char="Ø"/>
              <a:defRPr/>
            </a:pPr>
            <a:r>
              <a:rPr lang="en-US" sz="2000" b="0" i="0" u="none" strike="noStrike" baseline="0" dirty="0">
                <a:solidFill>
                  <a:srgbClr val="000000"/>
                </a:solidFill>
                <a:latin typeface="AdvGulliv-R"/>
              </a:rPr>
              <a:t>The </a:t>
            </a:r>
            <a:r>
              <a:rPr lang="en-US" sz="2000" b="0" i="0" u="none" strike="noStrike" baseline="30000" dirty="0">
                <a:solidFill>
                  <a:srgbClr val="000000"/>
                </a:solidFill>
                <a:latin typeface="AdvGulliv-R"/>
              </a:rPr>
              <a:t>238</a:t>
            </a:r>
            <a:r>
              <a:rPr lang="en-US" sz="2000" b="0" i="0" u="none" strike="noStrike" baseline="0" dirty="0">
                <a:solidFill>
                  <a:srgbClr val="000000"/>
                </a:solidFill>
                <a:latin typeface="AdvGulliv-R"/>
              </a:rPr>
              <a:t>U(</a:t>
            </a:r>
            <a:r>
              <a:rPr lang="en-US" sz="2000" b="0" i="0" u="none" strike="noStrike" baseline="0" dirty="0" err="1">
                <a:solidFill>
                  <a:srgbClr val="000000"/>
                </a:solidFill>
                <a:latin typeface="AdvGulliv-R"/>
              </a:rPr>
              <a:t>n,f</a:t>
            </a:r>
            <a:r>
              <a:rPr lang="en-US" sz="2000" b="0" i="0" u="none" strike="noStrike" baseline="0" dirty="0">
                <a:solidFill>
                  <a:srgbClr val="000000"/>
                </a:solidFill>
                <a:latin typeface="AdvGulliv-R"/>
              </a:rPr>
              <a:t>)/</a:t>
            </a:r>
            <a:r>
              <a:rPr lang="en-US" sz="2000" b="0" i="0" u="none" strike="noStrike" baseline="30000" dirty="0">
                <a:solidFill>
                  <a:srgbClr val="000000"/>
                </a:solidFill>
                <a:latin typeface="AdvGulliv-R"/>
              </a:rPr>
              <a:t>235</a:t>
            </a:r>
            <a:r>
              <a:rPr lang="en-US" sz="2000" b="0" i="0" u="none" strike="noStrike" baseline="0" dirty="0">
                <a:solidFill>
                  <a:srgbClr val="000000"/>
                </a:solidFill>
                <a:latin typeface="AdvGulliv-R"/>
              </a:rPr>
              <a:t>U(</a:t>
            </a:r>
            <a:r>
              <a:rPr lang="en-US" sz="2000" b="0" i="0" u="none" strike="noStrike" baseline="0" dirty="0" err="1">
                <a:solidFill>
                  <a:srgbClr val="000000"/>
                </a:solidFill>
                <a:latin typeface="AdvGulliv-R"/>
              </a:rPr>
              <a:t>n,f</a:t>
            </a:r>
            <a:r>
              <a:rPr lang="en-US" sz="2000" b="0" i="0" u="none" strike="noStrike" baseline="0" dirty="0">
                <a:solidFill>
                  <a:srgbClr val="000000"/>
                </a:solidFill>
                <a:latin typeface="AdvGulliv-R"/>
              </a:rPr>
              <a:t>) cross section ratio by Wen, </a:t>
            </a:r>
            <a:r>
              <a:rPr lang="en-US" sz="2000" i="1" dirty="0"/>
              <a:t>et al</a:t>
            </a:r>
            <a:r>
              <a:rPr lang="en-US" sz="2000" dirty="0"/>
              <a:t>. from 1 to 20 MeV. </a:t>
            </a: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62940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 (cont.)</a:t>
            </a:r>
          </a:p>
        </p:txBody>
      </p:sp>
    </p:spTree>
    <p:extLst>
      <p:ext uri="{BB962C8B-B14F-4D97-AF65-F5344CB8AC3E}">
        <p14:creationId xmlns:p14="http://schemas.microsoft.com/office/powerpoint/2010/main" val="2487081932"/>
      </p:ext>
    </p:extLst>
  </p:cSld>
  <p:clrMapOvr>
    <a:masterClrMapping/>
  </p:clrMapOvr>
  <p:transition spd="slow" advTm="8768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AF33-A59F-AFFB-FC0B-A78AE0A2A96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0AFDDB-0B1C-ADEF-096A-ADAB5B3A4B72}"/>
              </a:ext>
            </a:extLst>
          </p:cNvPr>
          <p:cNvSpPr txBox="1"/>
          <p:nvPr/>
        </p:nvSpPr>
        <p:spPr>
          <a:xfrm>
            <a:off x="2138947" y="310147"/>
            <a:ext cx="8270200" cy="430887"/>
          </a:xfrm>
          <a:prstGeom prst="rect">
            <a:avLst/>
          </a:prstGeom>
          <a:noFill/>
        </p:spPr>
        <p:txBody>
          <a:bodyPr wrap="square" rtlCol="0">
            <a:spAutoFit/>
          </a:bodyPr>
          <a:lstStyle/>
          <a:p>
            <a:r>
              <a:rPr lang="en-US" sz="2200" baseline="30000" dirty="0"/>
              <a:t>238</a:t>
            </a:r>
            <a:r>
              <a:rPr lang="en-US" sz="2200" dirty="0"/>
              <a:t>U(</a:t>
            </a:r>
            <a:r>
              <a:rPr lang="en-US" sz="2200" dirty="0" err="1"/>
              <a:t>n,f</a:t>
            </a:r>
            <a:r>
              <a:rPr lang="en-US" sz="2200" dirty="0"/>
              <a:t>) Cross Section Measurements by Belloni </a:t>
            </a:r>
            <a:r>
              <a:rPr lang="en-US" sz="2200" i="1" dirty="0"/>
              <a:t>et a</a:t>
            </a:r>
            <a:r>
              <a:rPr lang="en-US" sz="2200" dirty="0"/>
              <a:t>l. at PTB</a:t>
            </a:r>
          </a:p>
        </p:txBody>
      </p:sp>
      <p:pic>
        <p:nvPicPr>
          <p:cNvPr id="4" name="Picture 3" descr="A graph of a person with a number of text&#10;&#10;Description automatically generated with medium confidence">
            <a:extLst>
              <a:ext uri="{FF2B5EF4-FFF2-40B4-BE49-F238E27FC236}">
                <a16:creationId xmlns:a16="http://schemas.microsoft.com/office/drawing/2014/main" id="{7733B6CB-BD7C-361B-C56B-687694264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64" y="772784"/>
            <a:ext cx="11168884" cy="5667930"/>
          </a:xfrm>
          <a:prstGeom prst="rect">
            <a:avLst/>
          </a:prstGeom>
        </p:spPr>
      </p:pic>
    </p:spTree>
    <p:extLst>
      <p:ext uri="{BB962C8B-B14F-4D97-AF65-F5344CB8AC3E}">
        <p14:creationId xmlns:p14="http://schemas.microsoft.com/office/powerpoint/2010/main" val="115466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05C7671-DB4A-ACD0-F355-83352C4C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09" y="727242"/>
            <a:ext cx="8270200" cy="5876757"/>
          </a:xfrm>
          <a:prstGeom prst="rect">
            <a:avLst/>
          </a:prstGeom>
        </p:spPr>
      </p:pic>
      <p:sp>
        <p:nvSpPr>
          <p:cNvPr id="6" name="TextBox 5">
            <a:extLst>
              <a:ext uri="{FF2B5EF4-FFF2-40B4-BE49-F238E27FC236}">
                <a16:creationId xmlns:a16="http://schemas.microsoft.com/office/drawing/2014/main" id="{15C41575-EC71-B23D-12CF-42FF82AA64DA}"/>
              </a:ext>
            </a:extLst>
          </p:cNvPr>
          <p:cNvSpPr txBox="1"/>
          <p:nvPr/>
        </p:nvSpPr>
        <p:spPr>
          <a:xfrm>
            <a:off x="2138947" y="310147"/>
            <a:ext cx="8270200"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Measurements by Chen at CSNS Facility</a:t>
            </a:r>
          </a:p>
        </p:txBody>
      </p:sp>
    </p:spTree>
    <p:extLst>
      <p:ext uri="{BB962C8B-B14F-4D97-AF65-F5344CB8AC3E}">
        <p14:creationId xmlns:p14="http://schemas.microsoft.com/office/powerpoint/2010/main" val="44765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3839" y="76200"/>
            <a:ext cx="11918022" cy="96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a:buClr>
                <a:schemeClr val="accent5"/>
              </a:buClr>
              <a:buFont typeface="Wingdings" panose="05000000000000000000" pitchFamily="2" charset="2"/>
              <a:buChar char="Ø"/>
              <a:defRPr/>
            </a:pPr>
            <a:r>
              <a:rPr lang="en-US" altLang="en-US" sz="2000" dirty="0"/>
              <a:t>Beginning with the standards for the ENDF/B-VI evaluation, very “clean” integral data were used.</a:t>
            </a:r>
          </a:p>
          <a:p>
            <a:pPr>
              <a:buClr>
                <a:schemeClr val="accent5"/>
              </a:buClr>
              <a:buFont typeface="Wingdings" panose="05000000000000000000" pitchFamily="2" charset="2"/>
              <a:buChar char="Ø"/>
              <a:defRPr/>
            </a:pPr>
            <a:endParaRPr lang="en-US" altLang="en-US" sz="800" dirty="0"/>
          </a:p>
          <a:p>
            <a:pPr>
              <a:buClr>
                <a:schemeClr val="accent5"/>
              </a:buClr>
              <a:buFont typeface="Wingdings" panose="05000000000000000000" pitchFamily="2" charset="2"/>
              <a:buChar char="Ø"/>
              <a:defRPr/>
            </a:pPr>
            <a:r>
              <a:rPr lang="en-US" altLang="en-US" sz="2000" dirty="0"/>
              <a:t>The data used were measurements of the </a:t>
            </a:r>
            <a:r>
              <a:rPr lang="en-US" altLang="en-US" sz="2000" baseline="30000" dirty="0"/>
              <a:t>235</a:t>
            </a:r>
            <a:r>
              <a:rPr lang="en-US" altLang="en-US" sz="2000" dirty="0"/>
              <a:t>U(</a:t>
            </a:r>
            <a:r>
              <a:rPr lang="en-US" altLang="en-US" sz="2000" dirty="0" err="1"/>
              <a:t>n,f</a:t>
            </a:r>
            <a:r>
              <a:rPr lang="en-US" altLang="en-US" sz="2000" dirty="0"/>
              <a:t>) and </a:t>
            </a:r>
            <a:r>
              <a:rPr lang="en-US" altLang="en-US" sz="2000" baseline="30000" dirty="0"/>
              <a:t>239</a:t>
            </a:r>
            <a:r>
              <a:rPr lang="en-US" altLang="en-US" sz="2000" dirty="0"/>
              <a:t>Pu(</a:t>
            </a:r>
            <a:r>
              <a:rPr lang="en-US" altLang="en-US" sz="2000" dirty="0" err="1"/>
              <a:t>n,f</a:t>
            </a:r>
            <a:r>
              <a:rPr lang="en-US" altLang="en-US" sz="2000" dirty="0"/>
              <a:t>) cross sections in the </a:t>
            </a:r>
            <a:r>
              <a:rPr lang="en-US" altLang="en-US" sz="2000" baseline="30000" dirty="0"/>
              <a:t>252</a:t>
            </a:r>
            <a:r>
              <a:rPr lang="en-US" altLang="en-US" sz="2000" dirty="0"/>
              <a:t>Cf spontaneous fission neutron field (Spectrum Averaged Cross Sections, SACSs).</a:t>
            </a:r>
          </a:p>
          <a:p>
            <a:pPr>
              <a:buClr>
                <a:schemeClr val="accent5"/>
              </a:buClr>
              <a:buFont typeface="Wingdings" panose="05000000000000000000" pitchFamily="2" charset="2"/>
              <a:buChar char="Ø"/>
              <a:defRPr/>
            </a:pPr>
            <a:endParaRPr lang="en-US" altLang="en-US" sz="800" dirty="0"/>
          </a:p>
          <a:p>
            <a:pPr>
              <a:buClr>
                <a:schemeClr val="accent5"/>
              </a:buClr>
              <a:buFont typeface="Wingdings" panose="05000000000000000000" pitchFamily="2" charset="2"/>
              <a:buChar char="Ø"/>
              <a:defRPr/>
            </a:pPr>
            <a:r>
              <a:rPr lang="en-US" altLang="en-US" sz="2000" dirty="0"/>
              <a:t>Since there is a relatively small change in the cross section for these nuclides over most of the energy range of the </a:t>
            </a:r>
            <a:r>
              <a:rPr lang="en-US" altLang="en-US" sz="2000" baseline="30000" dirty="0"/>
              <a:t>252</a:t>
            </a:r>
            <a:r>
              <a:rPr lang="en-US" altLang="en-US" sz="2000" dirty="0"/>
              <a:t>Cf spectrum, an accurate determination of the cross section is possible. The result is also only weakly dependent on the uncertainty in the spectrum shape. </a:t>
            </a:r>
            <a:r>
              <a:rPr lang="en-US" altLang="en-US" sz="2000" b="1" dirty="0"/>
              <a:t>These integral data basically help provide normalization for the standards evaluation. </a:t>
            </a:r>
          </a:p>
          <a:p>
            <a:pPr>
              <a:buClr>
                <a:schemeClr val="accent5"/>
              </a:buClr>
              <a:buFont typeface="Wingdings" panose="05000000000000000000" pitchFamily="2" charset="2"/>
              <a:buChar char="Ø"/>
              <a:defRPr/>
            </a:pPr>
            <a:endParaRPr lang="en-US" altLang="en-US" sz="800" b="1" dirty="0"/>
          </a:p>
          <a:p>
            <a:pPr>
              <a:buClr>
                <a:schemeClr val="accent5"/>
              </a:buClr>
              <a:buFont typeface="Wingdings" panose="05000000000000000000" pitchFamily="2" charset="2"/>
              <a:buChar char="Ø"/>
              <a:defRPr/>
            </a:pPr>
            <a:r>
              <a:rPr lang="en-US" altLang="en-US" sz="2000" dirty="0"/>
              <a:t>It was initially not possible to use ratios of SACS since GMA could not handle them.</a:t>
            </a:r>
          </a:p>
          <a:p>
            <a:pPr>
              <a:buClr>
                <a:schemeClr val="accent5"/>
              </a:buClr>
              <a:buFont typeface="Wingdings" panose="05000000000000000000" pitchFamily="2" charset="2"/>
              <a:buChar char="Ø"/>
              <a:defRPr/>
            </a:pPr>
            <a:endParaRPr lang="en-US" altLang="en-US" sz="800" dirty="0"/>
          </a:p>
          <a:p>
            <a:pPr lvl="1">
              <a:buClr>
                <a:schemeClr val="accent5"/>
              </a:buClr>
              <a:buFont typeface="Wingdings" panose="05000000000000000000" pitchFamily="2" charset="2"/>
              <a:buChar char="Ø"/>
              <a:defRPr/>
            </a:pPr>
            <a:r>
              <a:rPr lang="en-US" altLang="en-US" sz="2000" dirty="0"/>
              <a:t>With ratios, the dependence on neutron fluence is </a:t>
            </a:r>
            <a:r>
              <a:rPr lang="en-US" altLang="en-US" sz="2000" b="1" dirty="0"/>
              <a:t>removed. </a:t>
            </a:r>
          </a:p>
          <a:p>
            <a:pPr lvl="1">
              <a:buClr>
                <a:schemeClr val="accent5"/>
              </a:buClr>
              <a:buFont typeface="Wingdings" panose="05000000000000000000" pitchFamily="2" charset="2"/>
              <a:buChar char="Ø"/>
              <a:defRPr/>
            </a:pPr>
            <a:endParaRPr lang="en-US" altLang="en-US" sz="800" b="1" dirty="0"/>
          </a:p>
          <a:p>
            <a:pPr>
              <a:buClr>
                <a:schemeClr val="accent5"/>
              </a:buClr>
              <a:buFont typeface="Wingdings" panose="05000000000000000000" pitchFamily="2" charset="2"/>
              <a:buChar char="Ø"/>
              <a:defRPr/>
            </a:pPr>
            <a:r>
              <a:rPr lang="en-US" altLang="en-US" sz="2000" dirty="0"/>
              <a:t>A new Python based code was written by </a:t>
            </a:r>
            <a:r>
              <a:rPr lang="en-US" sz="2000" dirty="0"/>
              <a:t>Schnabel (</a:t>
            </a:r>
            <a:r>
              <a:rPr lang="en-US" sz="2000" dirty="0" err="1"/>
              <a:t>gmapy</a:t>
            </a:r>
            <a:r>
              <a:rPr lang="en-US" sz="2000" dirty="0"/>
              <a:t>) so that  ratios can now being used.</a:t>
            </a:r>
          </a:p>
          <a:p>
            <a:pPr lvl="1">
              <a:buClr>
                <a:schemeClr val="accent5"/>
              </a:buClr>
              <a:buFont typeface="Wingdings" panose="05000000000000000000" pitchFamily="2" charset="2"/>
              <a:buChar char="Ø"/>
              <a:defRPr/>
            </a:pPr>
            <a:endParaRPr lang="en-US" sz="800" dirty="0"/>
          </a:p>
          <a:p>
            <a:pPr lvl="1">
              <a:buClr>
                <a:schemeClr val="accent5"/>
              </a:buClr>
              <a:buFont typeface="Wingdings" panose="05000000000000000000" pitchFamily="2" charset="2"/>
              <a:buChar char="Ø"/>
              <a:defRPr/>
            </a:pPr>
            <a:r>
              <a:rPr lang="en-US" sz="2000" dirty="0"/>
              <a:t>Using the </a:t>
            </a:r>
            <a:r>
              <a:rPr lang="en-US" sz="2000" dirty="0" err="1"/>
              <a:t>the</a:t>
            </a:r>
            <a:r>
              <a:rPr lang="en-US" altLang="en-US" sz="2000" baseline="30000" dirty="0"/>
              <a:t> 239</a:t>
            </a:r>
            <a:r>
              <a:rPr lang="en-US" altLang="en-US" sz="2000" dirty="0"/>
              <a:t>Pu(</a:t>
            </a:r>
            <a:r>
              <a:rPr lang="en-US" altLang="en-US" sz="2000" dirty="0" err="1"/>
              <a:t>n,f</a:t>
            </a:r>
            <a:r>
              <a:rPr lang="en-US" altLang="en-US" sz="2000" dirty="0"/>
              <a:t>)/</a:t>
            </a:r>
            <a:r>
              <a:rPr lang="en-US" sz="2000" dirty="0"/>
              <a:t> </a:t>
            </a:r>
            <a:r>
              <a:rPr lang="en-US" altLang="en-US" sz="2000" baseline="30000" dirty="0"/>
              <a:t>235</a:t>
            </a:r>
            <a:r>
              <a:rPr lang="en-US" altLang="en-US" sz="2000" dirty="0"/>
              <a:t>U(</a:t>
            </a:r>
            <a:r>
              <a:rPr lang="en-US" altLang="en-US" sz="2000" dirty="0" err="1"/>
              <a:t>n,f</a:t>
            </a:r>
            <a:r>
              <a:rPr lang="en-US" altLang="en-US" sz="2000" dirty="0"/>
              <a:t>) </a:t>
            </a:r>
            <a:r>
              <a:rPr lang="en-US" sz="2000" dirty="0"/>
              <a:t>SACS ratio data, the</a:t>
            </a:r>
            <a:r>
              <a:rPr lang="en-US" altLang="en-US" sz="2000" baseline="30000" dirty="0"/>
              <a:t> 238</a:t>
            </a:r>
            <a:r>
              <a:rPr lang="en-US" altLang="en-US" sz="2000" dirty="0"/>
              <a:t>U(</a:t>
            </a:r>
            <a:r>
              <a:rPr lang="en-US" altLang="en-US" sz="2000" dirty="0" err="1"/>
              <a:t>n,f</a:t>
            </a:r>
            <a:r>
              <a:rPr lang="en-US" altLang="en-US" sz="2000" dirty="0"/>
              <a:t>)/</a:t>
            </a:r>
            <a:r>
              <a:rPr lang="en-US" sz="2000" dirty="0"/>
              <a:t> </a:t>
            </a:r>
            <a:r>
              <a:rPr lang="en-US" altLang="en-US" sz="2000" baseline="30000" dirty="0"/>
              <a:t>235</a:t>
            </a:r>
            <a:r>
              <a:rPr lang="en-US" altLang="en-US" sz="2000" dirty="0"/>
              <a:t>U(</a:t>
            </a:r>
            <a:r>
              <a:rPr lang="en-US" altLang="en-US" sz="2000" dirty="0" err="1"/>
              <a:t>n,f</a:t>
            </a:r>
            <a:r>
              <a:rPr lang="en-US" altLang="en-US" sz="2000" dirty="0"/>
              <a:t>) </a:t>
            </a:r>
            <a:r>
              <a:rPr lang="en-US" sz="2000" dirty="0"/>
              <a:t>SACS ratio data and the data in the GMA data base has led to </a:t>
            </a:r>
            <a:r>
              <a:rPr lang="en-US" sz="2000" b="1" dirty="0"/>
              <a:t>a new preliminary evaluation </a:t>
            </a:r>
            <a:r>
              <a:rPr lang="en-US" sz="2000" dirty="0"/>
              <a:t>of the  standard cross sections. For this evaluation an energy dependent USU is being investigated. A number of energy regions are selected and USU is determined for each region as an average for the different datasets in that region, </a:t>
            </a:r>
          </a:p>
          <a:p>
            <a:pPr lvl="1">
              <a:buClr>
                <a:schemeClr val="accent5"/>
              </a:buClr>
              <a:buFont typeface="Wingdings" panose="05000000000000000000" pitchFamily="2" charset="2"/>
              <a:buChar char="Ø"/>
              <a:defRPr/>
            </a:pPr>
            <a:endParaRPr lang="en-US" sz="800" dirty="0"/>
          </a:p>
          <a:p>
            <a:pPr lvl="2">
              <a:buClr>
                <a:schemeClr val="accent5"/>
              </a:buClr>
              <a:buFont typeface="Wingdings" panose="05000000000000000000" pitchFamily="2" charset="2"/>
              <a:buChar char="Ø"/>
              <a:defRPr/>
            </a:pPr>
            <a:r>
              <a:rPr lang="en-US" sz="2000" dirty="0"/>
              <a:t>This work has led to improved agreement of the evaluation with experimental SACS values and  significant agreement with the NIFFTE </a:t>
            </a:r>
            <a:r>
              <a:rPr lang="en-US" altLang="en-US" sz="2000" baseline="30000" dirty="0"/>
              <a:t>239</a:t>
            </a:r>
            <a:r>
              <a:rPr lang="en-US" altLang="en-US" sz="2000" dirty="0"/>
              <a:t>Pu(</a:t>
            </a:r>
            <a:r>
              <a:rPr lang="en-US" altLang="en-US" sz="2000" dirty="0" err="1"/>
              <a:t>n,f</a:t>
            </a:r>
            <a:r>
              <a:rPr lang="en-US" altLang="en-US" sz="2000" dirty="0"/>
              <a:t>) /</a:t>
            </a:r>
            <a:r>
              <a:rPr lang="en-US" altLang="en-US" sz="2000" baseline="30000" dirty="0"/>
              <a:t>235</a:t>
            </a:r>
            <a:r>
              <a:rPr lang="en-US" altLang="en-US" sz="2000" dirty="0"/>
              <a:t>U(</a:t>
            </a:r>
            <a:r>
              <a:rPr lang="en-US" altLang="en-US" sz="2000" dirty="0" err="1"/>
              <a:t>n,f</a:t>
            </a:r>
            <a:r>
              <a:rPr lang="en-US" altLang="en-US" sz="2000" dirty="0"/>
              <a:t>) cross section ratios.</a:t>
            </a:r>
            <a:endParaRPr lang="en-US" sz="2000" dirty="0"/>
          </a:p>
          <a:p>
            <a:pPr lvl="1">
              <a:buClr>
                <a:schemeClr val="accent5"/>
              </a:buClr>
              <a:defRPr/>
            </a:pPr>
            <a:endParaRPr lang="en-US" altLang="en-US" sz="2000" dirty="0"/>
          </a:p>
          <a:p>
            <a:pPr>
              <a:buClr>
                <a:schemeClr val="accent5"/>
              </a:buClr>
              <a:buFont typeface="Wingdings" panose="05000000000000000000" pitchFamily="2" charset="2"/>
              <a:buChar char="Ø"/>
              <a:defRPr/>
            </a:pPr>
            <a:endParaRPr lang="en-US" altLang="en-US" sz="2000" dirty="0"/>
          </a:p>
          <a:p>
            <a:pPr>
              <a:spcBef>
                <a:spcPct val="0"/>
              </a:spcBef>
              <a:buClr>
                <a:schemeClr val="accent5"/>
              </a:buClr>
              <a:defRPr/>
            </a:pPr>
            <a:endParaRPr lang="en-US" altLang="en-US" sz="1000" b="1" dirty="0"/>
          </a:p>
          <a:p>
            <a:pPr>
              <a:spcBef>
                <a:spcPct val="0"/>
              </a:spcBef>
              <a:buClr>
                <a:schemeClr val="accent5"/>
              </a:buClr>
              <a:defRPr/>
            </a:pPr>
            <a:endParaRPr lang="en-US" altLang="en-US" sz="1000" b="1" dirty="0"/>
          </a:p>
          <a:p>
            <a:pPr>
              <a:buClr>
                <a:schemeClr val="accent5"/>
              </a:buClr>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30812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a:t>
            </a:r>
            <a:r>
              <a:rPr lang="en-US" altLang="en-US" sz="2200" b="1" dirty="0">
                <a:solidFill>
                  <a:srgbClr val="0070C0"/>
                </a:solidFill>
                <a:latin typeface="+mn-lt"/>
              </a:rPr>
              <a:t>Use of Integral Data</a:t>
            </a:r>
          </a:p>
        </p:txBody>
      </p:sp>
    </p:spTree>
    <p:extLst>
      <p:ext uri="{BB962C8B-B14F-4D97-AF65-F5344CB8AC3E}">
        <p14:creationId xmlns:p14="http://schemas.microsoft.com/office/powerpoint/2010/main" val="1554855672"/>
      </p:ext>
    </p:extLst>
  </p:cSld>
  <p:clrMapOvr>
    <a:masterClrMapping/>
  </p:clrMapOvr>
  <p:transition spd="slow" advTm="8768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837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New</a:t>
            </a:r>
            <a:r>
              <a:rPr lang="en-US" altLang="en-US" sz="2000" baseline="30000" dirty="0">
                <a:cs typeface="Times New Roman" panose="02020603050405020304" pitchFamily="18" charset="0"/>
              </a:rPr>
              <a:t> 239</a:t>
            </a:r>
            <a:r>
              <a:rPr lang="en-US" altLang="en-US" sz="2000" dirty="0">
                <a:cs typeface="Times New Roman" panose="02020603050405020304" pitchFamily="18" charset="0"/>
              </a:rPr>
              <a:t>Pu(</a:t>
            </a:r>
            <a:r>
              <a:rPr lang="en-US" altLang="en-US" sz="2000" dirty="0" err="1">
                <a:cs typeface="Times New Roman" panose="02020603050405020304" pitchFamily="18" charset="0"/>
              </a:rPr>
              <a:t>n,f</a:t>
            </a:r>
            <a:r>
              <a:rPr lang="en-US" altLang="en-US" sz="2000" dirty="0">
                <a:cs typeface="Times New Roman" panose="02020603050405020304" pitchFamily="18" charset="0"/>
              </a:rPr>
              <a:t>)/</a:t>
            </a: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 ratio measurements by </a:t>
            </a:r>
            <a:r>
              <a:rPr lang="en-US" altLang="en-US" sz="2000" dirty="0" err="1">
                <a:cs typeface="Times New Roman" panose="02020603050405020304" pitchFamily="18" charset="0"/>
              </a:rPr>
              <a:t>Dongwi</a:t>
            </a:r>
            <a:r>
              <a:rPr lang="en-US" altLang="en-US" sz="2000" dirty="0">
                <a:cs typeface="Times New Roman" panose="02020603050405020304" pitchFamily="18" charset="0"/>
              </a:rPr>
              <a:t> </a:t>
            </a:r>
            <a:r>
              <a:rPr lang="en-US" altLang="en-US" sz="2000" i="1" dirty="0">
                <a:cs typeface="Times New Roman" panose="02020603050405020304" pitchFamily="18" charset="0"/>
              </a:rPr>
              <a:t>et al</a:t>
            </a:r>
            <a:r>
              <a:rPr lang="en-US" altLang="en-US" sz="2000" dirty="0">
                <a:cs typeface="Times New Roman" panose="02020603050405020304" pitchFamily="18" charset="0"/>
              </a:rPr>
              <a:t>. made at LANSCE by the NIFFTE collaboration have very recently been published. They were made with an improved sample. </a:t>
            </a:r>
          </a:p>
          <a:p>
            <a:pPr marL="800100" lvl="1"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T</a:t>
            </a:r>
            <a:r>
              <a:rPr lang="en-US" sz="2000" b="0" i="0" u="none" strike="noStrike" baseline="0" dirty="0">
                <a:cs typeface="Times New Roman" panose="02020603050405020304" pitchFamily="18" charset="0"/>
              </a:rPr>
              <a:t>hese data are higher than the standards evaluation by about 2% but are in agreement in shape. They do agree within their uncertainties. The new data agree very well with the previous NIFFTE work. In their recent paper they indicate that the new and previous results should both be treated as absolute but highly correlated. In the publication of their previous measurement, because of concerns about normalization, they indicated the data should be treated as shape </a:t>
            </a:r>
            <a:r>
              <a:rPr lang="en-US" sz="2000" dirty="0">
                <a:cs typeface="Times New Roman" panose="02020603050405020304" pitchFamily="18" charset="0"/>
              </a:rPr>
              <a:t>r</a:t>
            </a:r>
            <a:r>
              <a:rPr lang="en-US" sz="2000" b="0" i="0" u="none" strike="noStrike" baseline="0" dirty="0">
                <a:cs typeface="Times New Roman" panose="02020603050405020304" pitchFamily="18" charset="0"/>
              </a:rPr>
              <a:t>esults.  </a:t>
            </a:r>
          </a:p>
          <a:p>
            <a:pPr marL="800100" lvl="1" indent="-342900">
              <a:spcBef>
                <a:spcPct val="0"/>
              </a:spcBef>
              <a:buClr>
                <a:schemeClr val="accent5"/>
              </a:buClr>
              <a:buFont typeface="Wingdings" panose="05000000000000000000" pitchFamily="2" charset="2"/>
              <a:buChar char="Ø"/>
              <a:defRPr/>
            </a:pPr>
            <a:r>
              <a:rPr lang="en-US" sz="2000" dirty="0">
                <a:cs typeface="Times New Roman" panose="02020603050405020304" pitchFamily="18" charset="0"/>
              </a:rPr>
              <a:t>As noted previously, </a:t>
            </a:r>
            <a:r>
              <a:rPr lang="en-US" sz="2000" b="0" i="0" u="none" strike="noStrike" baseline="0" dirty="0">
                <a:cs typeface="Times New Roman" panose="02020603050405020304" pitchFamily="18" charset="0"/>
              </a:rPr>
              <a:t>work with </a:t>
            </a:r>
            <a:r>
              <a:rPr lang="en-US" sz="2000" b="0" i="0" u="none" strike="noStrike" baseline="0" dirty="0" err="1">
                <a:cs typeface="Times New Roman" panose="02020603050405020304" pitchFamily="18" charset="0"/>
              </a:rPr>
              <a:t>gma</a:t>
            </a:r>
            <a:r>
              <a:rPr lang="en-US" sz="2000" dirty="0" err="1"/>
              <a:t>py</a:t>
            </a:r>
            <a:r>
              <a:rPr lang="en-US" sz="2000" dirty="0"/>
              <a:t> led to </a:t>
            </a:r>
            <a:r>
              <a:rPr lang="en-US" sz="2000" b="0" i="0" u="none" strike="noStrike" baseline="0" dirty="0">
                <a:cs typeface="Times New Roman" panose="02020603050405020304" pitchFamily="18" charset="0"/>
              </a:rPr>
              <a:t>a new preliminary standards evaluation that yielded a </a:t>
            </a:r>
            <a:r>
              <a:rPr lang="en-US" altLang="en-US" sz="2000" baseline="30000" dirty="0">
                <a:cs typeface="Times New Roman" panose="02020603050405020304" pitchFamily="18" charset="0"/>
              </a:rPr>
              <a:t>239</a:t>
            </a:r>
            <a:r>
              <a:rPr lang="en-US" altLang="en-US" sz="2000" dirty="0">
                <a:cs typeface="Times New Roman" panose="02020603050405020304" pitchFamily="18" charset="0"/>
              </a:rPr>
              <a:t>Pu(</a:t>
            </a:r>
            <a:r>
              <a:rPr lang="en-US" altLang="en-US" sz="2000" dirty="0" err="1">
                <a:cs typeface="Times New Roman" panose="02020603050405020304" pitchFamily="18" charset="0"/>
              </a:rPr>
              <a:t>n,f</a:t>
            </a:r>
            <a:r>
              <a:rPr lang="en-US" altLang="en-US" sz="2000" dirty="0">
                <a:cs typeface="Times New Roman" panose="02020603050405020304" pitchFamily="18" charset="0"/>
              </a:rPr>
              <a:t>)/</a:t>
            </a: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 ratio in very good agreement with the new NIFFTE </a:t>
            </a:r>
            <a:r>
              <a:rPr lang="en-US" altLang="en-US" sz="2000" baseline="30000" dirty="0">
                <a:cs typeface="Times New Roman" panose="02020603050405020304" pitchFamily="18" charset="0"/>
              </a:rPr>
              <a:t> 239</a:t>
            </a:r>
            <a:r>
              <a:rPr lang="en-US" altLang="en-US" sz="2000" dirty="0">
                <a:cs typeface="Times New Roman" panose="02020603050405020304" pitchFamily="18" charset="0"/>
              </a:rPr>
              <a:t>Pu(</a:t>
            </a:r>
            <a:r>
              <a:rPr lang="en-US" altLang="en-US" sz="2000" dirty="0" err="1">
                <a:cs typeface="Times New Roman" panose="02020603050405020304" pitchFamily="18" charset="0"/>
              </a:rPr>
              <a:t>n,f</a:t>
            </a:r>
            <a:r>
              <a:rPr lang="en-US" altLang="en-US" sz="2000" dirty="0">
                <a:cs typeface="Times New Roman" panose="02020603050405020304" pitchFamily="18" charset="0"/>
              </a:rPr>
              <a:t>)/</a:t>
            </a: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 ratio measurements.</a:t>
            </a:r>
            <a:endParaRPr lang="en-US" altLang="en-US" sz="2000" b="1"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Also measurements have been made of the </a:t>
            </a:r>
            <a:r>
              <a:rPr lang="en-US" sz="2000" baseline="30000" dirty="0">
                <a:effectLst/>
                <a:ea typeface="Calibri" panose="020F0502020204030204" pitchFamily="34" charset="0"/>
                <a:cs typeface="Times New Roman" panose="02020603050405020304" pitchFamily="18" charset="0"/>
              </a:rPr>
              <a:t>239</a:t>
            </a:r>
            <a:r>
              <a:rPr lang="en-US" sz="2000" dirty="0">
                <a:effectLst/>
                <a:ea typeface="Calibri" panose="020F0502020204030204" pitchFamily="34" charset="0"/>
                <a:cs typeface="Times New Roman" panose="02020603050405020304" pitchFamily="18" charset="0"/>
              </a:rPr>
              <a:t>Pu(</a:t>
            </a:r>
            <a:r>
              <a:rPr lang="en-US" sz="2000" dirty="0" err="1">
                <a:effectLst/>
                <a:ea typeface="Calibri" panose="020F0502020204030204" pitchFamily="34" charset="0"/>
                <a:cs typeface="Times New Roman" panose="02020603050405020304" pitchFamily="18" charset="0"/>
              </a:rPr>
              <a:t>n,f</a:t>
            </a:r>
            <a:r>
              <a:rPr lang="en-US" sz="2000" dirty="0">
                <a:effectLst/>
                <a:ea typeface="Calibri" panose="020F0502020204030204" pitchFamily="34" charset="0"/>
                <a:cs typeface="Times New Roman" panose="02020603050405020304" pitchFamily="18" charset="0"/>
              </a:rPr>
              <a:t>)/</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cross section ratio with the NIFFTE fission TPC.</a:t>
            </a:r>
          </a:p>
          <a:p>
            <a:pPr>
              <a:buClr>
                <a:schemeClr val="accent5"/>
              </a:buClr>
            </a:pPr>
            <a:r>
              <a:rPr lang="en-US" sz="2000" dirty="0">
                <a:effectLst/>
                <a:ea typeface="Calibri" panose="020F0502020204030204" pitchFamily="34" charset="0"/>
                <a:cs typeface="Times New Roman" panose="02020603050405020304" pitchFamily="18" charset="0"/>
              </a:rPr>
              <a:t>These data will impact </a:t>
            </a:r>
            <a:r>
              <a:rPr lang="en-US" sz="2000" dirty="0">
                <a:ea typeface="Calibri" panose="020F0502020204030204" pitchFamily="34" charset="0"/>
                <a:cs typeface="Times New Roman" panose="02020603050405020304" pitchFamily="18" charset="0"/>
              </a:rPr>
              <a:t>evaluations of both the </a:t>
            </a:r>
            <a:r>
              <a:rPr lang="en-US" sz="2000" baseline="30000" dirty="0">
                <a:effectLst/>
                <a:ea typeface="Calibri" panose="020F0502020204030204" pitchFamily="34" charset="0"/>
                <a:cs typeface="Times New Roman" panose="02020603050405020304" pitchFamily="18" charset="0"/>
              </a:rPr>
              <a:t>239</a:t>
            </a:r>
            <a:r>
              <a:rPr lang="en-US" sz="2000" dirty="0">
                <a:effectLst/>
                <a:ea typeface="Calibri" panose="020F0502020204030204" pitchFamily="34" charset="0"/>
                <a:cs typeface="Times New Roman" panose="02020603050405020304" pitchFamily="18" charset="0"/>
              </a:rPr>
              <a:t>Pu(</a:t>
            </a:r>
            <a:r>
              <a:rPr lang="en-US" sz="2000" dirty="0" err="1">
                <a:effectLst/>
                <a:ea typeface="Calibri" panose="020F0502020204030204" pitchFamily="34" charset="0"/>
                <a:cs typeface="Times New Roman" panose="02020603050405020304" pitchFamily="18" charset="0"/>
              </a:rPr>
              <a:t>n,f</a:t>
            </a:r>
            <a:r>
              <a:rPr lang="en-US" sz="2000" dirty="0">
                <a:effectLst/>
                <a:ea typeface="Calibri" panose="020F0502020204030204" pitchFamily="34" charset="0"/>
                <a:cs typeface="Times New Roman" panose="02020603050405020304" pitchFamily="18" charset="0"/>
              </a:rPr>
              <a:t>) and </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cross sections. </a:t>
            </a:r>
            <a:r>
              <a:rPr lang="en-US" sz="2000" dirty="0">
                <a:effectLst/>
                <a:latin typeface="Times New Roman" panose="02020603050405020304" pitchFamily="18" charset="0"/>
                <a:ea typeface="Times New Roman" panose="02020603050405020304" pitchFamily="18" charset="0"/>
              </a:rPr>
              <a:t>These data are not finalized.</a:t>
            </a:r>
            <a:endParaRPr lang="en-US" sz="2000" dirty="0">
              <a:effectLst/>
              <a:ea typeface="Calibri" panose="020F0502020204030204" pitchFamily="34" charset="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6598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Plutonium </a:t>
            </a:r>
            <a:r>
              <a:rPr lang="en-US" altLang="en-US" sz="2200" b="1" dirty="0">
                <a:solidFill>
                  <a:srgbClr val="0070C0"/>
                </a:solidFill>
                <a:latin typeface="+mn-lt"/>
              </a:rPr>
              <a:t>Fission Cross Section Related Measurements </a:t>
            </a:r>
          </a:p>
        </p:txBody>
      </p:sp>
    </p:spTree>
    <p:extLst>
      <p:ext uri="{BB962C8B-B14F-4D97-AF65-F5344CB8AC3E}">
        <p14:creationId xmlns:p14="http://schemas.microsoft.com/office/powerpoint/2010/main" val="3669097403"/>
      </p:ext>
    </p:extLst>
  </p:cSld>
  <p:clrMapOvr>
    <a:masterClrMapping/>
  </p:clrMapOvr>
  <p:transition spd="slow" advTm="8768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68C27-F7FE-D195-F57B-00899673086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88920D5-BA2C-C8AF-7AB1-5927BD4B2016}"/>
              </a:ext>
            </a:extLst>
          </p:cNvPr>
          <p:cNvSpPr txBox="1"/>
          <p:nvPr/>
        </p:nvSpPr>
        <p:spPr>
          <a:xfrm>
            <a:off x="-545431" y="34427"/>
            <a:ext cx="12951326" cy="400110"/>
          </a:xfrm>
          <a:prstGeom prst="rect">
            <a:avLst/>
          </a:prstGeom>
          <a:noFill/>
        </p:spPr>
        <p:txBody>
          <a:bodyPr wrap="square" rtlCol="0">
            <a:spAutoFit/>
          </a:bodyPr>
          <a:lstStyle/>
          <a:p>
            <a:pPr lvl="3">
              <a:buClr>
                <a:schemeClr val="accent5"/>
              </a:buClr>
            </a:pPr>
            <a:r>
              <a:rPr lang="en-US" altLang="en-US" sz="2000" b="1" dirty="0">
                <a:solidFill>
                  <a:srgbClr val="0070C0"/>
                </a:solidFill>
              </a:rPr>
              <a:t>New NIFFTE</a:t>
            </a:r>
            <a:r>
              <a:rPr lang="en-US" altLang="en-US" sz="2000" b="1" baseline="30000" dirty="0">
                <a:solidFill>
                  <a:srgbClr val="0070C0"/>
                </a:solidFill>
              </a:rPr>
              <a:t> 239</a:t>
            </a:r>
            <a:r>
              <a:rPr lang="en-US" altLang="en-US" sz="2000" b="1" dirty="0">
                <a:solidFill>
                  <a:srgbClr val="0070C0"/>
                </a:solidFill>
              </a:rPr>
              <a:t>Pu(</a:t>
            </a:r>
            <a:r>
              <a:rPr lang="en-US" altLang="en-US" sz="2000" b="1" dirty="0" err="1">
                <a:solidFill>
                  <a:srgbClr val="0070C0"/>
                </a:solidFill>
              </a:rPr>
              <a:t>n,f</a:t>
            </a:r>
            <a:r>
              <a:rPr lang="en-US" altLang="en-US" sz="2000" b="1" dirty="0">
                <a:solidFill>
                  <a:srgbClr val="0070C0"/>
                </a:solidFill>
              </a:rPr>
              <a:t>)/</a:t>
            </a:r>
            <a:r>
              <a:rPr lang="en-US" altLang="en-US" sz="2000" b="1" baseline="30000" dirty="0">
                <a:solidFill>
                  <a:srgbClr val="0070C0"/>
                </a:solidFill>
              </a:rPr>
              <a:t> 235</a:t>
            </a:r>
            <a:r>
              <a:rPr lang="en-US" altLang="en-US" sz="2000" b="1" dirty="0">
                <a:solidFill>
                  <a:srgbClr val="0070C0"/>
                </a:solidFill>
              </a:rPr>
              <a:t>U(</a:t>
            </a:r>
            <a:r>
              <a:rPr lang="en-US" altLang="en-US" sz="2000" b="1" dirty="0" err="1">
                <a:solidFill>
                  <a:srgbClr val="0070C0"/>
                </a:solidFill>
              </a:rPr>
              <a:t>n,f</a:t>
            </a:r>
            <a:r>
              <a:rPr lang="en-US" altLang="en-US" sz="2000" b="1" dirty="0">
                <a:solidFill>
                  <a:srgbClr val="0070C0"/>
                </a:solidFill>
              </a:rPr>
              <a:t>) Cross Section Ratio compared with the Standards Evaluation</a:t>
            </a:r>
            <a:endParaRPr lang="en-US" altLang="en-US" sz="2000" dirty="0">
              <a:latin typeface="+mn-lt"/>
            </a:endParaRPr>
          </a:p>
        </p:txBody>
      </p:sp>
      <p:pic>
        <p:nvPicPr>
          <p:cNvPr id="3" name="Picture 2" descr="A graph showing the current and current&#10;&#10;Description automatically generated with medium confidence">
            <a:extLst>
              <a:ext uri="{FF2B5EF4-FFF2-40B4-BE49-F238E27FC236}">
                <a16:creationId xmlns:a16="http://schemas.microsoft.com/office/drawing/2014/main" id="{F296A195-B9B2-9A29-AD30-7EDC38241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992" y="875899"/>
            <a:ext cx="7597327" cy="5574865"/>
          </a:xfrm>
          <a:prstGeom prst="rect">
            <a:avLst/>
          </a:prstGeom>
        </p:spPr>
      </p:pic>
    </p:spTree>
    <p:extLst>
      <p:ext uri="{BB962C8B-B14F-4D97-AF65-F5344CB8AC3E}">
        <p14:creationId xmlns:p14="http://schemas.microsoft.com/office/powerpoint/2010/main" val="116904340"/>
      </p:ext>
    </p:extLst>
  </p:cSld>
  <p:clrMapOvr>
    <a:masterClrMapping/>
  </p:clrMapOvr>
  <p:transition spd="slow" advTm="7200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78744" y="158143"/>
            <a:ext cx="11487705" cy="55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chemeClr val="accent2"/>
                </a:solidFill>
              </a:rPr>
              <a:t>                  </a:t>
            </a:r>
            <a:endParaRPr lang="en-US" altLang="en-US" sz="2000" b="1" dirty="0">
              <a:solidFill>
                <a:srgbClr val="0070C0"/>
              </a:solidFill>
            </a:endParaRPr>
          </a:p>
          <a:p>
            <a:pPr lvl="1">
              <a:spcBef>
                <a:spcPct val="0"/>
              </a:spcBef>
              <a:buClr>
                <a:schemeClr val="accent2"/>
              </a:buClr>
              <a:buFontTx/>
              <a:buNone/>
            </a:pPr>
            <a:endParaRPr lang="en-US" altLang="en-US" sz="400" dirty="0"/>
          </a:p>
          <a:p>
            <a:pPr>
              <a:buNone/>
            </a:pPr>
            <a:r>
              <a:rPr lang="en-US" sz="2200" b="1" dirty="0">
                <a:solidFill>
                  <a:schemeClr val="accent5"/>
                </a:solidFill>
                <a:latin typeface="+mn-lt"/>
              </a:rPr>
              <a:t>Outline of Recent Work on the Neutron Standards </a:t>
            </a:r>
          </a:p>
          <a:p>
            <a:pPr>
              <a:buNone/>
            </a:pPr>
            <a:r>
              <a:rPr lang="en-US" sz="1000" b="1" dirty="0">
                <a:solidFill>
                  <a:schemeClr val="accent5"/>
                </a:solidFill>
                <a:latin typeface="+mn-lt"/>
              </a:rPr>
              <a:t> </a:t>
            </a:r>
            <a:endParaRPr lang="en-US" sz="1000" dirty="0">
              <a:solidFill>
                <a:schemeClr val="accent5"/>
              </a:solidFill>
              <a:latin typeface="+mn-lt"/>
            </a:endParaRPr>
          </a:p>
          <a:p>
            <a:pPr marL="285750" indent="-285750">
              <a:buClr>
                <a:schemeClr val="accent5"/>
              </a:buClr>
              <a:buFont typeface="Wingdings" panose="05000000000000000000" pitchFamily="2" charset="2"/>
              <a:buChar char="Ø"/>
            </a:pPr>
            <a:r>
              <a:rPr lang="en-US" sz="2000" dirty="0">
                <a:latin typeface="+mn-lt"/>
              </a:rPr>
              <a:t>Measurements of Neutron Cross Section Standards Proposed, Underway or Completed.</a:t>
            </a:r>
          </a:p>
          <a:p>
            <a:pPr marL="1028700" lvl="1" indent="-285750">
              <a:buClr>
                <a:schemeClr val="accent5"/>
              </a:buClr>
              <a:buFont typeface="Wingdings" panose="05000000000000000000" pitchFamily="2" charset="2"/>
              <a:buChar char="Ø"/>
            </a:pPr>
            <a:r>
              <a:rPr lang="en-US" sz="2000" dirty="0">
                <a:latin typeface="+mn-lt"/>
              </a:rPr>
              <a:t>Including results presented at the Oct 2023 Standards meeting.</a:t>
            </a:r>
          </a:p>
          <a:p>
            <a:pPr marL="285750" indent="-285750">
              <a:buClr>
                <a:schemeClr val="accent5"/>
              </a:buClr>
              <a:buFont typeface="Wingdings" panose="05000000000000000000" pitchFamily="2" charset="2"/>
              <a:buChar char="Ø"/>
            </a:pPr>
            <a:r>
              <a:rPr lang="en-US" sz="2000" dirty="0">
                <a:latin typeface="+mn-lt"/>
              </a:rPr>
              <a:t>Due to time limitations for this presentation mostly very recent work will be discussed. The reference cross section areas below will not be shown:</a:t>
            </a:r>
          </a:p>
          <a:p>
            <a:pPr marL="1028700" lvl="1" indent="-285750">
              <a:buClr>
                <a:schemeClr val="accent5"/>
              </a:buClr>
              <a:buFont typeface="Wingdings" panose="05000000000000000000" pitchFamily="2" charset="2"/>
              <a:buChar char="Ø"/>
            </a:pPr>
            <a:r>
              <a:rPr lang="en-US" sz="2000" dirty="0">
                <a:latin typeface="+mn-lt"/>
              </a:rPr>
              <a:t>Prompt </a:t>
            </a:r>
            <a:r>
              <a:rPr lang="en-US" sz="2000" i="1" dirty="0">
                <a:latin typeface="+mn-lt"/>
              </a:rPr>
              <a:t>γ</a:t>
            </a:r>
            <a:r>
              <a:rPr lang="en-US" sz="2000" dirty="0">
                <a:latin typeface="+mn-lt"/>
              </a:rPr>
              <a:t>-ray production Reference cross section measurements.</a:t>
            </a:r>
          </a:p>
          <a:p>
            <a:pPr marL="1428750" lvl="2" indent="-285750">
              <a:buClr>
                <a:schemeClr val="accent5"/>
              </a:buClr>
              <a:buFont typeface="Wingdings" panose="05000000000000000000" pitchFamily="2" charset="2"/>
              <a:buChar char="Ø"/>
            </a:pPr>
            <a:r>
              <a:rPr lang="en-US" sz="2000" baseline="30000" dirty="0">
                <a:latin typeface="+mn-lt"/>
              </a:rPr>
              <a:t>7</a:t>
            </a:r>
            <a:r>
              <a:rPr lang="en-US" sz="2000" dirty="0">
                <a:latin typeface="+mn-lt"/>
              </a:rPr>
              <a:t>Li(n, n’)</a:t>
            </a:r>
            <a:r>
              <a:rPr lang="en-US" sz="2000" i="1" dirty="0">
                <a:latin typeface="+mn-lt"/>
              </a:rPr>
              <a:t>γ</a:t>
            </a:r>
            <a:r>
              <a:rPr lang="en-US" sz="2000" dirty="0">
                <a:latin typeface="+mn-lt"/>
              </a:rPr>
              <a:t> and </a:t>
            </a:r>
            <a:r>
              <a:rPr lang="en-US" sz="2000" baseline="30000" dirty="0">
                <a:latin typeface="+mn-lt"/>
              </a:rPr>
              <a:t>48</a:t>
            </a:r>
            <a:r>
              <a:rPr lang="en-US" sz="2000" dirty="0">
                <a:latin typeface="+mn-lt"/>
              </a:rPr>
              <a:t>Ti(</a:t>
            </a:r>
            <a:r>
              <a:rPr lang="en-US" sz="2000" dirty="0" err="1">
                <a:latin typeface="+mn-lt"/>
              </a:rPr>
              <a:t>n,n</a:t>
            </a:r>
            <a:r>
              <a:rPr lang="en-US" sz="2000" dirty="0">
                <a:latin typeface="+mn-lt"/>
              </a:rPr>
              <a:t>’)</a:t>
            </a:r>
            <a:r>
              <a:rPr lang="en-US" sz="2000" i="1" dirty="0">
                <a:latin typeface="+mn-lt"/>
              </a:rPr>
              <a:t>γ</a:t>
            </a:r>
            <a:r>
              <a:rPr lang="en-US" sz="2000" dirty="0">
                <a:latin typeface="+mn-lt"/>
              </a:rPr>
              <a:t> Reference cross sections.</a:t>
            </a:r>
          </a:p>
          <a:p>
            <a:pPr marL="285750" indent="-285750">
              <a:buClr>
                <a:schemeClr val="accent5"/>
              </a:buClr>
              <a:buFont typeface="Wingdings" panose="05000000000000000000" pitchFamily="2" charset="2"/>
              <a:buChar char="Ø"/>
            </a:pPr>
            <a:r>
              <a:rPr lang="en-US" sz="2000" dirty="0">
                <a:latin typeface="+mn-lt"/>
              </a:rPr>
              <a:t>There is an emphasis on encouraging experiments using new methods for </a:t>
            </a:r>
            <a:r>
              <a:rPr lang="en-US" sz="2000" dirty="0" err="1">
                <a:latin typeface="+mn-lt"/>
              </a:rPr>
              <a:t>obtaing</a:t>
            </a:r>
            <a:r>
              <a:rPr lang="en-US" sz="2000" dirty="0">
                <a:latin typeface="+mn-lt"/>
              </a:rPr>
              <a:t> data to help the understanding of unrecognized systematic uncertainties.</a:t>
            </a:r>
          </a:p>
          <a:p>
            <a:pPr>
              <a:buClr>
                <a:schemeClr val="accent5"/>
              </a:buClr>
              <a:buNone/>
            </a:pPr>
            <a:r>
              <a:rPr lang="en-US" sz="2000" dirty="0">
                <a:latin typeface="+mn-lt"/>
              </a:rPr>
              <a:t> </a:t>
            </a:r>
            <a:endParaRPr lang="en-US" sz="2000" dirty="0"/>
          </a:p>
          <a:p>
            <a:pPr marL="285750" indent="-285750">
              <a:buClr>
                <a:schemeClr val="accent5"/>
              </a:buClr>
              <a:buFont typeface="Wingdings" panose="05000000000000000000" pitchFamily="2" charset="2"/>
              <a:buChar char="Ø"/>
            </a:pPr>
            <a:endParaRPr lang="en-US" sz="1800" dirty="0"/>
          </a:p>
          <a:p>
            <a:pPr marL="285750" indent="-285750">
              <a:buClr>
                <a:schemeClr val="accent5"/>
              </a:buClr>
              <a:buFont typeface="Wingdings" panose="05000000000000000000" pitchFamily="2" charset="2"/>
              <a:buChar char="Ø"/>
            </a:pPr>
            <a:endParaRPr lang="en-US" sz="1800" dirty="0"/>
          </a:p>
          <a:p>
            <a:endParaRPr lang="en-US" sz="1800" dirty="0"/>
          </a:p>
          <a:p>
            <a:pPr>
              <a:spcBef>
                <a:spcPct val="0"/>
              </a:spcBef>
              <a:buClr>
                <a:schemeClr val="accent2"/>
              </a:buClr>
              <a:buFont typeface="Wingdings" panose="05000000000000000000" pitchFamily="2" charset="2"/>
              <a:buNone/>
            </a:pPr>
            <a:endParaRPr lang="en-US" altLang="en-US" sz="1800" dirty="0"/>
          </a:p>
        </p:txBody>
      </p:sp>
    </p:spTree>
    <p:extLst>
      <p:ext uri="{BB962C8B-B14F-4D97-AF65-F5344CB8AC3E}">
        <p14:creationId xmlns:p14="http://schemas.microsoft.com/office/powerpoint/2010/main" val="2597403602"/>
      </p:ext>
    </p:extLst>
  </p:cSld>
  <p:clrMapOvr>
    <a:masterClrMapping/>
  </p:clrMapOvr>
  <mc:AlternateContent xmlns:mc="http://schemas.openxmlformats.org/markup-compatibility/2006" xmlns:p14="http://schemas.microsoft.com/office/powerpoint/2010/main">
    <mc:Choice Requires="p14">
      <p:transition spd="slow" p14:dur="2000" advTm="12796"/>
    </mc:Choice>
    <mc:Fallback xmlns="">
      <p:transition spd="slow" advTm="127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D5B7F43E-6EBC-D27F-1C7A-F8A718BED591}"/>
              </a:ext>
            </a:extLst>
          </p:cNvPr>
          <p:cNvSpPr txBox="1">
            <a:spLocks noChangeArrowheads="1"/>
          </p:cNvSpPr>
          <p:nvPr/>
        </p:nvSpPr>
        <p:spPr bwMode="auto">
          <a:xfrm>
            <a:off x="1752600" y="228600"/>
            <a:ext cx="8839200" cy="5899051"/>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2000" b="1" baseline="30000" dirty="0">
                <a:solidFill>
                  <a:schemeClr val="accent2"/>
                </a:solidFill>
              </a:rPr>
              <a:t>                                                </a:t>
            </a:r>
            <a:r>
              <a:rPr lang="en-US" altLang="en-US" sz="800" b="1" dirty="0">
                <a:solidFill>
                  <a:srgbClr val="2D2DB9"/>
                </a:solidFill>
              </a:rPr>
              <a:t>              </a:t>
            </a:r>
            <a:endParaRPr lang="en-US" altLang="en-US" sz="2000" dirty="0"/>
          </a:p>
          <a:p>
            <a:pPr lvl="1">
              <a:buClr>
                <a:srgbClr val="0070C0"/>
              </a:buClr>
              <a:buFont typeface="Wingdings" panose="05000000000000000000" pitchFamily="2" charset="2"/>
              <a:buChar char="Ø"/>
              <a:defRPr/>
            </a:pPr>
            <a:endParaRPr lang="en-US" altLang="en-US" sz="800" dirty="0"/>
          </a:p>
          <a:p>
            <a:pPr>
              <a:defRPr/>
            </a:pPr>
            <a:r>
              <a:rPr lang="en-US" altLang="en-US" sz="2000" b="1" dirty="0">
                <a:solidFill>
                  <a:schemeClr val="accent5"/>
                </a:solidFill>
              </a:rPr>
              <a:t>Comparison of measurements of neutron source emission rate CRR(III)-K9.Cf  </a:t>
            </a:r>
          </a:p>
          <a:p>
            <a:pPr>
              <a:defRPr/>
            </a:pPr>
            <a:endParaRPr lang="en-US" altLang="en-US" sz="1200" b="1" dirty="0"/>
          </a:p>
          <a:p>
            <a:pPr lvl="1">
              <a:buClr>
                <a:schemeClr val="accent6"/>
              </a:buClr>
              <a:buFont typeface="Wingdings" panose="05000000000000000000" pitchFamily="2" charset="2"/>
              <a:buChar char="Ø"/>
              <a:defRPr/>
            </a:pPr>
            <a:endParaRPr lang="en-US" altLang="en-US" sz="800" b="1" dirty="0"/>
          </a:p>
          <a:p>
            <a:pPr lvl="1">
              <a:buClr>
                <a:schemeClr val="accent6"/>
              </a:buClr>
              <a:buFont typeface="Wingdings" panose="05000000000000000000" pitchFamily="2" charset="2"/>
              <a:buChar char="Ø"/>
              <a:defRPr/>
            </a:pPr>
            <a:r>
              <a:rPr lang="en-US" altLang="en-US" sz="2000" b="1" dirty="0"/>
              <a:t> </a:t>
            </a:r>
            <a:r>
              <a:rPr lang="en-US" altLang="en-US" sz="1800" dirty="0"/>
              <a:t>A single </a:t>
            </a:r>
            <a:r>
              <a:rPr lang="en-US" altLang="en-US" sz="1800" baseline="30000" dirty="0"/>
              <a:t>252</a:t>
            </a:r>
            <a:r>
              <a:rPr lang="en-US" altLang="en-US" sz="1800" dirty="0"/>
              <a:t>Cf source is sent to a number of laboratories throughout the world</a:t>
            </a:r>
          </a:p>
          <a:p>
            <a:pPr marL="457200" lvl="1" indent="0">
              <a:buClr>
                <a:schemeClr val="accent6"/>
              </a:buClr>
              <a:defRPr/>
            </a:pPr>
            <a:endParaRPr lang="en-US" altLang="en-US" sz="1800" dirty="0"/>
          </a:p>
          <a:p>
            <a:pPr lvl="2">
              <a:buClr>
                <a:schemeClr val="accent6"/>
              </a:buClr>
              <a:buFont typeface="Wingdings" panose="05000000000000000000" pitchFamily="2" charset="2"/>
              <a:buChar char="Ø"/>
              <a:defRPr/>
            </a:pPr>
            <a:r>
              <a:rPr lang="en-US" altLang="en-US" sz="1800" dirty="0"/>
              <a:t>Brazil, Canada, China, Czech Republic, Britain, France, Italy, Japan, Russia, and USA</a:t>
            </a:r>
          </a:p>
          <a:p>
            <a:pPr lvl="2">
              <a:buClr>
                <a:schemeClr val="accent6"/>
              </a:buClr>
              <a:buFont typeface="Wingdings" panose="05000000000000000000" pitchFamily="2" charset="2"/>
              <a:buChar char="Ø"/>
              <a:defRPr/>
            </a:pPr>
            <a:endParaRPr lang="en-US" altLang="en-US" sz="1800" dirty="0"/>
          </a:p>
          <a:p>
            <a:pPr lvl="1">
              <a:buClr>
                <a:schemeClr val="accent6"/>
              </a:buClr>
              <a:buFont typeface="Wingdings" panose="05000000000000000000" pitchFamily="2" charset="2"/>
              <a:buChar char="Ø"/>
              <a:defRPr/>
            </a:pPr>
            <a:r>
              <a:rPr lang="en-US" altLang="en-US" sz="1800" dirty="0"/>
              <a:t>The measured rate at each laboratory using their techniques is sent to an impartial pilot institute</a:t>
            </a:r>
          </a:p>
          <a:p>
            <a:pPr lvl="1">
              <a:buClr>
                <a:schemeClr val="accent6"/>
              </a:buClr>
              <a:buFont typeface="Wingdings" panose="05000000000000000000" pitchFamily="2" charset="2"/>
              <a:buChar char="Ø"/>
              <a:defRPr/>
            </a:pPr>
            <a:endParaRPr lang="en-US" altLang="en-US" sz="1800" dirty="0"/>
          </a:p>
          <a:p>
            <a:pPr lvl="2">
              <a:buClr>
                <a:schemeClr val="accent6"/>
              </a:buClr>
              <a:buFont typeface="Wingdings" panose="05000000000000000000" pitchFamily="2" charset="2"/>
              <a:buChar char="Ø"/>
              <a:defRPr/>
            </a:pPr>
            <a:r>
              <a:rPr lang="en-US" altLang="en-US" sz="1800" dirty="0"/>
              <a:t>The results were tabulated and led to a publication in </a:t>
            </a:r>
            <a:r>
              <a:rPr lang="en-US" altLang="en-US" sz="1800" dirty="0" err="1"/>
              <a:t>Metrologia</a:t>
            </a:r>
            <a:endParaRPr lang="en-US" altLang="en-US" sz="1800" dirty="0"/>
          </a:p>
          <a:p>
            <a:pPr lvl="2">
              <a:buClr>
                <a:schemeClr val="accent6"/>
              </a:buClr>
              <a:buFont typeface="Wingdings" panose="05000000000000000000" pitchFamily="2" charset="2"/>
              <a:buChar char="Ø"/>
              <a:defRPr/>
            </a:pPr>
            <a:endParaRPr lang="en-US" altLang="en-US" sz="1800" dirty="0"/>
          </a:p>
          <a:p>
            <a:pPr lvl="1">
              <a:buClr>
                <a:schemeClr val="accent6"/>
              </a:buClr>
              <a:buFont typeface="Wingdings" panose="05000000000000000000" pitchFamily="2" charset="2"/>
              <a:buChar char="Ø"/>
              <a:defRPr/>
            </a:pPr>
            <a:r>
              <a:rPr lang="en-US" altLang="en-US" sz="1800" dirty="0"/>
              <a:t>Such work is valuable to ensure that each laboratory is obtaining consistent results</a:t>
            </a:r>
          </a:p>
          <a:p>
            <a:pPr lvl="2">
              <a:buClr>
                <a:schemeClr val="accent6"/>
              </a:buClr>
              <a:buFont typeface="Wingdings" panose="05000000000000000000" pitchFamily="2" charset="2"/>
              <a:buChar char="Ø"/>
              <a:defRPr/>
            </a:pPr>
            <a:endParaRPr lang="en-US" altLang="en-US" sz="1800" dirty="0"/>
          </a:p>
          <a:p>
            <a:pPr lvl="2">
              <a:buClr>
                <a:schemeClr val="accent6"/>
              </a:buClr>
              <a:buFont typeface="Wingdings" panose="05000000000000000000" pitchFamily="2" charset="2"/>
              <a:buChar char="Ø"/>
              <a:defRPr/>
            </a:pPr>
            <a:r>
              <a:rPr lang="en-US" altLang="en-US" sz="1800" dirty="0"/>
              <a:t>Results that deviate from the mean require investigation to find sources of error</a:t>
            </a:r>
          </a:p>
          <a:p>
            <a:pPr lvl="1">
              <a:defRPr/>
            </a:pPr>
            <a:endParaRPr lang="en-US" altLang="en-US" sz="2000" b="1" dirty="0"/>
          </a:p>
          <a:p>
            <a:pPr lvl="1">
              <a:defRPr/>
            </a:pPr>
            <a:r>
              <a:rPr lang="en-US" altLang="en-US" sz="2000" b="1" dirty="0"/>
              <a:t>   </a:t>
            </a:r>
            <a:endParaRPr lang="en-US" altLang="en-US" sz="600" dirty="0"/>
          </a:p>
          <a:p>
            <a:pPr>
              <a:buClr>
                <a:srgbClr val="0070C0"/>
              </a:buClr>
              <a:defRPr/>
            </a:pPr>
            <a:r>
              <a:rPr lang="en-US" altLang="en-US" sz="2000" dirty="0"/>
              <a:t> </a:t>
            </a:r>
            <a:r>
              <a:rPr lang="en-US" altLang="en-US" sz="2000" b="1" dirty="0">
                <a:solidFill>
                  <a:srgbClr val="2D2DB9"/>
                </a:solidFill>
              </a:rPr>
              <a:t>     </a:t>
            </a:r>
            <a:endParaRPr lang="en-US" altLang="en-US" sz="2000" dirty="0"/>
          </a:p>
          <a:p>
            <a:pPr>
              <a:buClr>
                <a:schemeClr val="tx1"/>
              </a:buClr>
              <a:buFontTx/>
              <a:buChar char="•"/>
              <a:defRPr/>
            </a:pPr>
            <a:endParaRPr lang="en-US" altLang="en-US" sz="2000" dirty="0"/>
          </a:p>
        </p:txBody>
      </p:sp>
    </p:spTree>
    <p:extLst>
      <p:ext uri="{BB962C8B-B14F-4D97-AF65-F5344CB8AC3E}">
        <p14:creationId xmlns:p14="http://schemas.microsoft.com/office/powerpoint/2010/main" val="342238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E259F03B-C392-4963-A73A-E8A5CCECF60D}"/>
              </a:ext>
            </a:extLst>
          </p:cNvPr>
          <p:cNvSpPr txBox="1">
            <a:spLocks noChangeArrowheads="1"/>
          </p:cNvSpPr>
          <p:nvPr/>
        </p:nvSpPr>
        <p:spPr bwMode="auto">
          <a:xfrm>
            <a:off x="1600201" y="46039"/>
            <a:ext cx="8537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600" b="1" dirty="0"/>
          </a:p>
          <a:p>
            <a:pPr lvl="1"/>
            <a:r>
              <a:rPr lang="en-US" altLang="en-US" sz="1900" b="1" dirty="0">
                <a:solidFill>
                  <a:schemeClr val="accent5"/>
                </a:solidFill>
              </a:rPr>
              <a:t>                                </a:t>
            </a:r>
            <a:r>
              <a:rPr lang="en-US" altLang="en-US" sz="2000" b="1" dirty="0">
                <a:solidFill>
                  <a:schemeClr val="accent5"/>
                </a:solidFill>
              </a:rPr>
              <a:t>Results of the </a:t>
            </a:r>
            <a:r>
              <a:rPr lang="en-US" altLang="en-US" sz="2000" b="1" baseline="30000" dirty="0">
                <a:solidFill>
                  <a:schemeClr val="accent5"/>
                </a:solidFill>
              </a:rPr>
              <a:t>252</a:t>
            </a:r>
            <a:r>
              <a:rPr lang="en-US" altLang="en-US" sz="2000" b="1" dirty="0">
                <a:solidFill>
                  <a:schemeClr val="accent5"/>
                </a:solidFill>
              </a:rPr>
              <a:t>Cf Inter-comparison Work</a:t>
            </a:r>
          </a:p>
          <a:p>
            <a:endParaRPr lang="en-US" altLang="en-US" sz="800" dirty="0"/>
          </a:p>
        </p:txBody>
      </p:sp>
      <p:pic>
        <p:nvPicPr>
          <p:cNvPr id="6147" name="Picture 2" descr="A graph of error bars&#10;&#10;Description automatically generated">
            <a:extLst>
              <a:ext uri="{FF2B5EF4-FFF2-40B4-BE49-F238E27FC236}">
                <a16:creationId xmlns:a16="http://schemas.microsoft.com/office/drawing/2014/main" id="{F79BBBA1-E914-B800-0410-06053E809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838200"/>
            <a:ext cx="7986713"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24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7"/>
          <p:cNvSpPr>
            <a:spLocks noChangeArrowheads="1"/>
          </p:cNvSpPr>
          <p:nvPr/>
        </p:nvSpPr>
        <p:spPr bwMode="auto">
          <a:xfrm>
            <a:off x="2971801" y="-1526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 name="TextBox 2"/>
          <p:cNvSpPr txBox="1"/>
          <p:nvPr/>
        </p:nvSpPr>
        <p:spPr>
          <a:xfrm>
            <a:off x="86710" y="465083"/>
            <a:ext cx="11713779" cy="4708981"/>
          </a:xfrm>
          <a:prstGeom prst="rect">
            <a:avLst/>
          </a:prstGeom>
          <a:noFill/>
        </p:spPr>
        <p:txBody>
          <a:bodyPr wrap="square" rtlCol="0">
            <a:spAutoFit/>
          </a:bodyPr>
          <a:lstStyle/>
          <a:p>
            <a:r>
              <a:rPr lang="en-US" sz="2400" b="1" dirty="0">
                <a:solidFill>
                  <a:schemeClr val="accent5"/>
                </a:solidFill>
                <a:cs typeface="Times New Roman" panose="02020603050405020304" pitchFamily="18" charset="0"/>
              </a:rPr>
              <a:t>Summary-what is needed</a:t>
            </a:r>
          </a:p>
          <a:p>
            <a:endParaRPr lang="en-US" sz="2400" dirty="0"/>
          </a:p>
          <a:p>
            <a:pPr marL="285750" indent="-285750">
              <a:buClr>
                <a:schemeClr val="accent5"/>
              </a:buClr>
              <a:buFont typeface="Wingdings" panose="05000000000000000000" pitchFamily="2" charset="2"/>
              <a:buChar char="Ø"/>
            </a:pPr>
            <a:r>
              <a:rPr lang="en-US" dirty="0">
                <a:cs typeface="Times New Roman" panose="02020603050405020304" pitchFamily="18" charset="0"/>
              </a:rPr>
              <a:t>Improved experimental work is necessary for all the standards</a:t>
            </a:r>
          </a:p>
          <a:p>
            <a:pPr marL="285750"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An emphasis is on work using different experimental methods to improve our understanding of uncertainties.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Especially the boron and lithium standards so the upper energy bound can be increased.</a:t>
            </a:r>
          </a:p>
          <a:p>
            <a:pPr marL="1200150" lvl="2" indent="-285750">
              <a:buClr>
                <a:schemeClr val="accent5"/>
              </a:buClr>
              <a:buFont typeface="Wingdings" panose="05000000000000000000" pitchFamily="2" charset="2"/>
              <a:buChar char="Ø"/>
            </a:pPr>
            <a:r>
              <a:rPr lang="en-US" dirty="0">
                <a:cs typeface="Times New Roman" panose="02020603050405020304" pitchFamily="18" charset="0"/>
              </a:rPr>
              <a:t>Also for gold capture that has some of the largest uncertainties for the standards.</a:t>
            </a:r>
          </a:p>
          <a:p>
            <a:pPr marL="285750"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Extension of the hydrogen standard to about 150 MeV and possibly higher (work is underway by Hale and Paris).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It is now 20 MeV but there are cross section ratio data to much higher energies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Note that changes to a standard are not allowed for a given version but extensions are allowed</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Further work on unrecognized sources of uncertainty )USU)</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An understanding of the energy dependence of USU</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Consider improved evaluation techniques for the standard cross sections</a:t>
            </a:r>
          </a:p>
        </p:txBody>
      </p:sp>
    </p:spTree>
    <p:extLst>
      <p:ext uri="{BB962C8B-B14F-4D97-AF65-F5344CB8AC3E}">
        <p14:creationId xmlns:p14="http://schemas.microsoft.com/office/powerpoint/2010/main" val="620415391"/>
      </p:ext>
    </p:extLst>
  </p:cSld>
  <p:clrMapOvr>
    <a:masterClrMapping/>
  </p:clrMapOvr>
  <p:transition spd="slow" advTm="3059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D780-B588-708F-2CE4-140CC80957B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43986B0-C617-3E59-5A08-B2C86CCEEC26}"/>
              </a:ext>
            </a:extLst>
          </p:cNvPr>
          <p:cNvGrpSpPr/>
          <p:nvPr/>
        </p:nvGrpSpPr>
        <p:grpSpPr>
          <a:xfrm>
            <a:off x="1177196" y="72239"/>
            <a:ext cx="9409842" cy="6562043"/>
            <a:chOff x="1177196" y="72239"/>
            <a:chExt cx="9409842" cy="6562043"/>
          </a:xfrm>
        </p:grpSpPr>
        <p:grpSp>
          <p:nvGrpSpPr>
            <p:cNvPr id="9" name="Group 8">
              <a:extLst>
                <a:ext uri="{FF2B5EF4-FFF2-40B4-BE49-F238E27FC236}">
                  <a16:creationId xmlns:a16="http://schemas.microsoft.com/office/drawing/2014/main" id="{CF13013C-D360-E090-4832-091EBF811315}"/>
                </a:ext>
              </a:extLst>
            </p:cNvPr>
            <p:cNvGrpSpPr/>
            <p:nvPr/>
          </p:nvGrpSpPr>
          <p:grpSpPr>
            <a:xfrm>
              <a:off x="1177196" y="72239"/>
              <a:ext cx="9231448" cy="6562043"/>
              <a:chOff x="1191483" y="72239"/>
              <a:chExt cx="9231448" cy="6562043"/>
            </a:xfrm>
          </p:grpSpPr>
          <p:pic>
            <p:nvPicPr>
              <p:cNvPr id="3" name="Picture 2" descr="A table of energy and energy measurement&#10;&#10;Description automatically generated with medium confidence">
                <a:extLst>
                  <a:ext uri="{FF2B5EF4-FFF2-40B4-BE49-F238E27FC236}">
                    <a16:creationId xmlns:a16="http://schemas.microsoft.com/office/drawing/2014/main" id="{15737749-56FF-1A3D-6B38-D7E8AE577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83" y="72239"/>
                <a:ext cx="4899755" cy="6562043"/>
              </a:xfrm>
              <a:prstGeom prst="rect">
                <a:avLst/>
              </a:prstGeom>
            </p:spPr>
          </p:pic>
          <p:sp>
            <p:nvSpPr>
              <p:cNvPr id="4" name="TextBox 3">
                <a:extLst>
                  <a:ext uri="{FF2B5EF4-FFF2-40B4-BE49-F238E27FC236}">
                    <a16:creationId xmlns:a16="http://schemas.microsoft.com/office/drawing/2014/main" id="{7AAB4B92-2AD8-5ABA-F5D5-7D5B9A2EB1B9}"/>
                  </a:ext>
                </a:extLst>
              </p:cNvPr>
              <p:cNvSpPr txBox="1"/>
              <p:nvPr/>
            </p:nvSpPr>
            <p:spPr>
              <a:xfrm>
                <a:off x="6528554" y="2310218"/>
                <a:ext cx="2177851" cy="2308324"/>
              </a:xfrm>
              <a:prstGeom prst="rect">
                <a:avLst/>
              </a:prstGeom>
              <a:noFill/>
            </p:spPr>
            <p:txBody>
              <a:bodyPr wrap="square" rtlCol="0">
                <a:spAutoFit/>
              </a:bodyPr>
              <a:lstStyle/>
              <a:p>
                <a:r>
                  <a:rPr lang="en-US" sz="1600" dirty="0"/>
                  <a:t>The thermal constants are the responsibility of the standards group  because they are accurately known. A non-cross section thermal constant used as a standard is ---------</a:t>
                </a:r>
              </a:p>
              <a:p>
                <a:endParaRPr lang="en-US" sz="1600" dirty="0"/>
              </a:p>
            </p:txBody>
          </p:sp>
          <p:sp>
            <p:nvSpPr>
              <p:cNvPr id="5" name="Arrow: Right 4">
                <a:extLst>
                  <a:ext uri="{FF2B5EF4-FFF2-40B4-BE49-F238E27FC236}">
                    <a16:creationId xmlns:a16="http://schemas.microsoft.com/office/drawing/2014/main" id="{C3667D92-7C8B-96A8-1C9B-51408499CFD1}"/>
                  </a:ext>
                </a:extLst>
              </p:cNvPr>
              <p:cNvSpPr/>
              <p:nvPr/>
            </p:nvSpPr>
            <p:spPr>
              <a:xfrm rot="10800000">
                <a:off x="6254753" y="6311130"/>
                <a:ext cx="1434164" cy="168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2067F95-D2B4-80A5-7C43-209A3676E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7857" y="4023036"/>
                <a:ext cx="1835074" cy="283070"/>
              </a:xfrm>
              <a:prstGeom prst="rect">
                <a:avLst/>
              </a:prstGeom>
            </p:spPr>
          </p:pic>
          <p:sp>
            <p:nvSpPr>
              <p:cNvPr id="2" name="Arrow: Right 1">
                <a:extLst>
                  <a:ext uri="{FF2B5EF4-FFF2-40B4-BE49-F238E27FC236}">
                    <a16:creationId xmlns:a16="http://schemas.microsoft.com/office/drawing/2014/main" id="{4F133A06-2BB3-F3BE-CCBB-07BE10A81524}"/>
                  </a:ext>
                </a:extLst>
              </p:cNvPr>
              <p:cNvSpPr/>
              <p:nvPr/>
            </p:nvSpPr>
            <p:spPr>
              <a:xfrm rot="7882050">
                <a:off x="5825760" y="4815706"/>
                <a:ext cx="1434164" cy="168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9F87053-2919-45AB-A14B-86FEF70D3EDB}"/>
                </a:ext>
              </a:extLst>
            </p:cNvPr>
            <p:cNvSpPr txBox="1"/>
            <p:nvPr/>
          </p:nvSpPr>
          <p:spPr>
            <a:xfrm>
              <a:off x="7777163" y="6210685"/>
              <a:ext cx="2809875" cy="369332"/>
            </a:xfrm>
            <a:prstGeom prst="rect">
              <a:avLst/>
            </a:prstGeom>
            <a:noFill/>
          </p:spPr>
          <p:txBody>
            <a:bodyPr wrap="square" rtlCol="0">
              <a:spAutoFit/>
            </a:bodyPr>
            <a:lstStyle/>
            <a:p>
              <a:r>
                <a:rPr lang="en-US" dirty="0"/>
                <a:t>The subject of Denise’s talk</a:t>
              </a:r>
            </a:p>
          </p:txBody>
        </p:sp>
      </p:grpSp>
    </p:spTree>
    <p:extLst>
      <p:ext uri="{BB962C8B-B14F-4D97-AF65-F5344CB8AC3E}">
        <p14:creationId xmlns:p14="http://schemas.microsoft.com/office/powerpoint/2010/main" val="140112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19112" y="86139"/>
            <a:ext cx="11077575" cy="454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r>
              <a:rPr lang="en-US" altLang="en-US" sz="2000" b="1" baseline="30000" dirty="0">
                <a:solidFill>
                  <a:srgbClr val="0070C0"/>
                </a:solidFill>
                <a:latin typeface="+mn-lt"/>
              </a:rPr>
              <a:t>6</a:t>
            </a:r>
            <a:r>
              <a:rPr lang="en-US" altLang="en-US" sz="2000" b="1" dirty="0">
                <a:solidFill>
                  <a:srgbClr val="0070C0"/>
                </a:solidFill>
                <a:latin typeface="+mn-lt"/>
              </a:rPr>
              <a:t>Li(</a:t>
            </a:r>
            <a:r>
              <a:rPr lang="en-US" altLang="en-US" sz="2000" b="1" dirty="0" err="1">
                <a:solidFill>
                  <a:srgbClr val="0070C0"/>
                </a:solidFill>
                <a:latin typeface="+mn-lt"/>
              </a:rPr>
              <a:t>n,t</a:t>
            </a:r>
            <a:r>
              <a:rPr lang="en-US" altLang="en-US" sz="2000" b="1" dirty="0">
                <a:solidFill>
                  <a:srgbClr val="0070C0"/>
                </a:solidFill>
                <a:latin typeface="+mn-lt"/>
              </a:rPr>
              <a:t>)  Measurements</a:t>
            </a:r>
            <a:endParaRPr lang="en-US" altLang="en-US" sz="3200" b="1" dirty="0">
              <a:solidFill>
                <a:srgbClr val="0070C0"/>
              </a:solidFill>
              <a:latin typeface="+mn-lt"/>
            </a:endParaRPr>
          </a:p>
          <a:p>
            <a:pPr marL="285750" indent="-285750">
              <a:buClr>
                <a:schemeClr val="accent5"/>
              </a:buClr>
              <a:buFont typeface="Wingdings" panose="05000000000000000000" pitchFamily="2" charset="2"/>
              <a:buChar char="Ø"/>
              <a:defRPr/>
            </a:pPr>
            <a:endParaRPr lang="en-US" sz="1800" dirty="0">
              <a:cs typeface="Times New Roman" panose="02020603050405020304" pitchFamily="18" charset="0"/>
            </a:endParaRPr>
          </a:p>
          <a:p>
            <a:pPr>
              <a:buClr>
                <a:schemeClr val="accent5"/>
              </a:buClr>
              <a:buFont typeface="Wingdings" panose="05000000000000000000" pitchFamily="2" charset="2"/>
              <a:buChar char="Ø"/>
              <a:defRPr/>
            </a:pPr>
            <a:r>
              <a:rPr lang="en-US" altLang="en-US" sz="1800" dirty="0"/>
              <a:t>New measurements were made of the </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 relative to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 standard at IPPE by </a:t>
            </a:r>
            <a:r>
              <a:rPr lang="en-US" sz="1800" dirty="0" err="1">
                <a:effectLst/>
                <a:ea typeface="Calibri" panose="020F0502020204030204" pitchFamily="34" charset="0"/>
                <a:cs typeface="Times New Roman" panose="02020603050405020304" pitchFamily="18" charset="0"/>
              </a:rPr>
              <a:t>Prusachenko</a:t>
            </a:r>
            <a:r>
              <a:rPr lang="en-US" sz="1800" dirty="0">
                <a:effectLst/>
                <a:ea typeface="Calibri" panose="020F0502020204030204" pitchFamily="34" charset="0"/>
                <a:cs typeface="Times New Roman" panose="02020603050405020304" pitchFamily="18" charset="0"/>
              </a:rPr>
              <a:t>.</a:t>
            </a:r>
          </a:p>
          <a:p>
            <a:pPr lvl="1">
              <a:buClr>
                <a:schemeClr val="accent5"/>
              </a:buClr>
              <a:buFont typeface="Wingdings" panose="05000000000000000000" pitchFamily="2" charset="2"/>
              <a:buChar char="Ø"/>
              <a:defRPr/>
            </a:pPr>
            <a:r>
              <a:rPr lang="en-US" altLang="en-US" sz="1800" dirty="0">
                <a:ea typeface="Calibri" panose="020F0502020204030204" pitchFamily="34" charset="0"/>
                <a:cs typeface="Times New Roman" panose="02020603050405020304" pitchFamily="18" charset="0"/>
              </a:rPr>
              <a:t>A </a:t>
            </a:r>
            <a:r>
              <a:rPr lang="en-US" altLang="en-US" sz="1800" dirty="0"/>
              <a:t>pulsed quasi-monoenergetic neutron beam from the </a:t>
            </a:r>
            <a:r>
              <a:rPr lang="en-US" altLang="en-US" sz="1800" baseline="30000" dirty="0"/>
              <a:t>2</a:t>
            </a:r>
            <a:r>
              <a:rPr lang="en-US" altLang="en-US" sz="1800" dirty="0"/>
              <a:t>H(</a:t>
            </a:r>
            <a:r>
              <a:rPr lang="en-US" altLang="en-US" sz="1800" dirty="0" err="1"/>
              <a:t>d,n</a:t>
            </a:r>
            <a:r>
              <a:rPr lang="en-US" altLang="en-US" sz="1800" dirty="0"/>
              <a:t>)</a:t>
            </a:r>
            <a:r>
              <a:rPr lang="en-US" altLang="en-US" sz="1800" baseline="30000" dirty="0"/>
              <a:t>3</a:t>
            </a:r>
            <a:r>
              <a:rPr lang="en-US" altLang="en-US" sz="1800" dirty="0"/>
              <a:t>He reaction was used to obtain measurements for energies from 4.75 to 7.5 MeV.</a:t>
            </a:r>
          </a:p>
          <a:p>
            <a:pPr lvl="1">
              <a:buClr>
                <a:schemeClr val="accent5"/>
              </a:buClr>
              <a:buFont typeface="Wingdings" panose="05000000000000000000" pitchFamily="2" charset="2"/>
              <a:buChar char="Ø"/>
              <a:defRPr/>
            </a:pPr>
            <a:r>
              <a:rPr lang="en-US" altLang="en-US" sz="1800" dirty="0"/>
              <a:t>Though these data are significantly above the present standards energy region, they will have an impact through the use of R-Matrix analyses and can possibly allow extension of the standard.</a:t>
            </a:r>
            <a:r>
              <a:rPr lang="en-US" altLang="en-US" sz="800" dirty="0"/>
              <a:t>.</a:t>
            </a:r>
          </a:p>
          <a:p>
            <a:pPr marL="285750" indent="-285750">
              <a:buClr>
                <a:schemeClr val="accent5"/>
              </a:buClr>
              <a:buFont typeface="Wingdings" panose="05000000000000000000" pitchFamily="2" charset="2"/>
              <a:buChar char="Ø"/>
              <a:defRPr/>
            </a:pPr>
            <a:endParaRPr lang="en-US" sz="1800" dirty="0">
              <a:cs typeface="Times New Roman" panose="02020603050405020304" pitchFamily="18" charset="0"/>
            </a:endParaRPr>
          </a:p>
          <a:p>
            <a:pPr marL="285750" indent="-285750">
              <a:buClr>
                <a:schemeClr val="accent5"/>
              </a:buClr>
              <a:buFont typeface="Wingdings" panose="05000000000000000000" pitchFamily="2" charset="2"/>
              <a:buChar char="Ø"/>
              <a:defRPr/>
            </a:pPr>
            <a:r>
              <a:rPr lang="en-US" sz="1800" dirty="0">
                <a:cs typeface="Times New Roman" panose="02020603050405020304" pitchFamily="18" charset="0"/>
              </a:rPr>
              <a:t>Measurements are being made by </a:t>
            </a:r>
            <a:r>
              <a:rPr lang="en-US" sz="1800" dirty="0" err="1">
                <a:cs typeface="Times New Roman" panose="02020603050405020304" pitchFamily="18" charset="0"/>
              </a:rPr>
              <a:t>Anastasiou</a:t>
            </a:r>
            <a:r>
              <a:rPr lang="en-US" sz="1800" dirty="0">
                <a:cs typeface="Times New Roman" panose="02020603050405020304" pitchFamily="18" charset="0"/>
              </a:rPr>
              <a:t> et al. of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 ratio with the NIFFTE fission TPC. </a:t>
            </a:r>
          </a:p>
          <a:p>
            <a:pPr marL="742950" lvl="1" indent="-285750">
              <a:buClr>
                <a:schemeClr val="accent5"/>
              </a:buClr>
              <a:buFont typeface="Wingdings" panose="05000000000000000000" pitchFamily="2" charset="2"/>
              <a:buChar char="Ø"/>
              <a:defRPr/>
            </a:pPr>
            <a:r>
              <a:rPr lang="en-US" sz="1800" dirty="0">
                <a:effectLst/>
                <a:ea typeface="Calibri" panose="020F0502020204030204" pitchFamily="34" charset="0"/>
                <a:cs typeface="Times New Roman" panose="02020603050405020304" pitchFamily="18" charset="0"/>
              </a:rPr>
              <a:t>The expected energy range is from about </a:t>
            </a:r>
            <a:r>
              <a:rPr lang="en-US" sz="1800" dirty="0"/>
              <a:t>0.1 MeV up to 3 MeV (possibly 4 MeV). </a:t>
            </a:r>
            <a:r>
              <a:rPr lang="en-US" sz="1800" dirty="0">
                <a:effectLst/>
                <a:ea typeface="Calibri" panose="020F0502020204030204" pitchFamily="34" charset="0"/>
                <a:cs typeface="Times New Roman" panose="02020603050405020304" pitchFamily="18" charset="0"/>
              </a:rPr>
              <a:t>The data will impact </a:t>
            </a:r>
            <a:r>
              <a:rPr lang="en-US" sz="1800" dirty="0">
                <a:ea typeface="Calibri" panose="020F0502020204030204" pitchFamily="34" charset="0"/>
                <a:cs typeface="Times New Roman" panose="02020603050405020304" pitchFamily="18" charset="0"/>
              </a:rPr>
              <a:t>evaluations of both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 and </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sections. </a:t>
            </a:r>
          </a:p>
          <a:p>
            <a:pPr marL="742950" lvl="1" indent="-285750">
              <a:buClr>
                <a:schemeClr val="accent5"/>
              </a:buClr>
              <a:buFont typeface="Wingdings" panose="05000000000000000000" pitchFamily="2" charset="2"/>
              <a:buChar char="Ø"/>
              <a:defRPr/>
            </a:pPr>
            <a:r>
              <a:rPr lang="en-US" sz="1800" dirty="0">
                <a:effectLst/>
                <a:ea typeface="Calibri" panose="020F0502020204030204" pitchFamily="34" charset="0"/>
                <a:cs typeface="Times New Roman" panose="02020603050405020304" pitchFamily="18" charset="0"/>
              </a:rPr>
              <a:t>Some results of this work were given </a:t>
            </a:r>
            <a:r>
              <a:rPr lang="en-US" sz="1800" dirty="0">
                <a:cs typeface="Times New Roman" panose="02020603050405020304" pitchFamily="18" charset="0"/>
              </a:rPr>
              <a:t>by </a:t>
            </a:r>
            <a:r>
              <a:rPr lang="en-US" sz="1800" dirty="0" err="1">
                <a:cs typeface="Times New Roman" panose="02020603050405020304" pitchFamily="18" charset="0"/>
              </a:rPr>
              <a:t>Anastasiou</a:t>
            </a:r>
            <a:r>
              <a:rPr lang="en-US" sz="1800" dirty="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at the ND2022 conference and the 2023 standards meeting .</a:t>
            </a:r>
          </a:p>
          <a:p>
            <a:pPr marL="1428750" lvl="2" indent="-285750">
              <a:buClr>
                <a:schemeClr val="accent5"/>
              </a:buClr>
              <a:buFont typeface="Wingdings" panose="05000000000000000000" pitchFamily="2" charset="2"/>
              <a:buChar char="Ø"/>
              <a:defRPr/>
            </a:pPr>
            <a:r>
              <a:rPr lang="en-US" sz="1800" dirty="0">
                <a:effectLst/>
                <a:latin typeface="Times New Roman" panose="02020603050405020304" pitchFamily="18" charset="0"/>
                <a:ea typeface="Times New Roman" panose="02020603050405020304" pitchFamily="18" charset="0"/>
              </a:rPr>
              <a:t>The present results are very preliminary.</a:t>
            </a:r>
            <a:endParaRPr lang="en-US" altLang="en-US" sz="1000" dirty="0">
              <a:latin typeface="+mn-lt"/>
            </a:endParaRPr>
          </a:p>
          <a:p>
            <a:pPr>
              <a:buClr>
                <a:schemeClr val="accent5"/>
              </a:buClr>
              <a:buFont typeface="Wingdings" panose="05000000000000000000" pitchFamily="2" charset="2"/>
              <a:buChar char="Ø"/>
              <a:defRPr/>
            </a:pPr>
            <a:endParaRPr lang="en-US" altLang="en-US" sz="800" dirty="0"/>
          </a:p>
          <a:p>
            <a:pPr>
              <a:buClr>
                <a:schemeClr val="accent5"/>
              </a:buClr>
              <a:buFont typeface="Wingdings" panose="05000000000000000000" pitchFamily="2" charset="2"/>
              <a:buChar char="Ø"/>
              <a:defRPr/>
            </a:pPr>
            <a:endParaRPr lang="en-US" altLang="en-US" sz="800" dirty="0"/>
          </a:p>
        </p:txBody>
      </p:sp>
    </p:spTree>
    <p:extLst>
      <p:ext uri="{BB962C8B-B14F-4D97-AF65-F5344CB8AC3E}">
        <p14:creationId xmlns:p14="http://schemas.microsoft.com/office/powerpoint/2010/main" val="3201295136"/>
      </p:ext>
    </p:extLst>
  </p:cSld>
  <p:clrMapOvr>
    <a:masterClrMapping/>
  </p:clrMapOvr>
  <p:transition spd="slow" advTm="7229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6FA5-045F-2061-1FF7-1601846E3F0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66D090-B13A-2B7A-1AFA-C34A1E5D790C}"/>
              </a:ext>
            </a:extLst>
          </p:cNvPr>
          <p:cNvSpPr txBox="1"/>
          <p:nvPr/>
        </p:nvSpPr>
        <p:spPr>
          <a:xfrm>
            <a:off x="2138946" y="310147"/>
            <a:ext cx="8545095" cy="430887"/>
          </a:xfrm>
          <a:prstGeom prst="rect">
            <a:avLst/>
          </a:prstGeom>
          <a:noFill/>
        </p:spPr>
        <p:txBody>
          <a:bodyPr wrap="square" rtlCol="0">
            <a:spAutoFit/>
          </a:bodyPr>
          <a:lstStyle/>
          <a:p>
            <a:r>
              <a:rPr lang="en-US" sz="2200" baseline="30000" dirty="0"/>
              <a:t>6</a:t>
            </a:r>
            <a:r>
              <a:rPr lang="en-US" sz="2200" dirty="0"/>
              <a:t>Li(</a:t>
            </a:r>
            <a:r>
              <a:rPr lang="en-US" sz="2200" dirty="0" err="1"/>
              <a:t>n,t</a:t>
            </a:r>
            <a:r>
              <a:rPr lang="en-US" sz="2200" dirty="0"/>
              <a:t>)  Cross Section Measurements by </a:t>
            </a:r>
            <a:r>
              <a:rPr lang="en-US" sz="2200" dirty="0" err="1"/>
              <a:t>Prusachenko</a:t>
            </a:r>
            <a:endParaRPr lang="en-US" sz="2200" dirty="0"/>
          </a:p>
        </p:txBody>
      </p:sp>
      <p:pic>
        <p:nvPicPr>
          <p:cNvPr id="3" name="Picture 2" descr="A graph of a number of numbers and a line graph&#10;&#10;Description automatically generated with medium confidence">
            <a:extLst>
              <a:ext uri="{FF2B5EF4-FFF2-40B4-BE49-F238E27FC236}">
                <a16:creationId xmlns:a16="http://schemas.microsoft.com/office/drawing/2014/main" id="{DCBCEDDB-7C0B-ECA2-23C1-37A30528F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49" y="1377002"/>
            <a:ext cx="5752378" cy="3998708"/>
          </a:xfrm>
          <a:prstGeom prst="rect">
            <a:avLst/>
          </a:prstGeom>
        </p:spPr>
      </p:pic>
      <p:pic>
        <p:nvPicPr>
          <p:cNvPr id="7" name="Picture 6" descr="A graph of a function&#10;&#10;Description automatically generated">
            <a:extLst>
              <a:ext uri="{FF2B5EF4-FFF2-40B4-BE49-F238E27FC236}">
                <a16:creationId xmlns:a16="http://schemas.microsoft.com/office/drawing/2014/main" id="{EF6EBF06-5C54-2D6B-7928-47ADDF95C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742" y="1037121"/>
            <a:ext cx="4792981" cy="5045243"/>
          </a:xfrm>
          <a:prstGeom prst="rect">
            <a:avLst/>
          </a:prstGeom>
        </p:spPr>
      </p:pic>
    </p:spTree>
    <p:extLst>
      <p:ext uri="{BB962C8B-B14F-4D97-AF65-F5344CB8AC3E}">
        <p14:creationId xmlns:p14="http://schemas.microsoft.com/office/powerpoint/2010/main" val="428541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0152" y="323908"/>
            <a:ext cx="11771696"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aseline="30000" dirty="0">
                <a:solidFill>
                  <a:schemeClr val="accent6"/>
                </a:solidFill>
              </a:rPr>
              <a:t>                                                                 </a:t>
            </a:r>
            <a:r>
              <a:rPr lang="en-US" altLang="en-US" sz="2200" b="1" baseline="30000" dirty="0">
                <a:solidFill>
                  <a:schemeClr val="accent5"/>
                </a:solidFill>
              </a:rPr>
              <a:t>6</a:t>
            </a:r>
            <a:r>
              <a:rPr lang="en-US" altLang="en-US" sz="2200" b="1" dirty="0">
                <a:solidFill>
                  <a:schemeClr val="accent5"/>
                </a:solidFill>
              </a:rPr>
              <a:t>Li(</a:t>
            </a:r>
            <a:r>
              <a:rPr lang="en-US" altLang="en-US" sz="2200" b="1" dirty="0" err="1">
                <a:solidFill>
                  <a:schemeClr val="accent5"/>
                </a:solidFill>
              </a:rPr>
              <a:t>n,t</a:t>
            </a:r>
            <a:r>
              <a:rPr lang="en-US" altLang="en-US" sz="2200" b="1" dirty="0">
                <a:solidFill>
                  <a:schemeClr val="accent5"/>
                </a:solidFill>
              </a:rPr>
              <a:t>) and </a:t>
            </a:r>
            <a:r>
              <a:rPr lang="en-US" altLang="en-US" sz="2200" b="1" baseline="30000" dirty="0">
                <a:solidFill>
                  <a:schemeClr val="accent5"/>
                </a:solidFill>
              </a:rPr>
              <a:t>10</a:t>
            </a:r>
            <a:r>
              <a:rPr lang="en-US" altLang="en-US" sz="2200" b="1" dirty="0">
                <a:solidFill>
                  <a:schemeClr val="accent5"/>
                </a:solidFill>
              </a:rPr>
              <a:t>B(</a:t>
            </a:r>
            <a:r>
              <a:rPr lang="en-US" altLang="en-US" sz="2200" b="1" dirty="0" err="1">
                <a:solidFill>
                  <a:schemeClr val="accent5"/>
                </a:solidFill>
              </a:rPr>
              <a:t>n,</a:t>
            </a:r>
            <a:r>
              <a:rPr lang="en-US" altLang="en-US" sz="2200" b="1" dirty="0" err="1">
                <a:solidFill>
                  <a:schemeClr val="accent5"/>
                </a:solidFill>
                <a:latin typeface="Symbol" panose="05050102010706020507" pitchFamily="18" charset="2"/>
              </a:rPr>
              <a:t>a</a:t>
            </a:r>
            <a:r>
              <a:rPr lang="en-US" altLang="en-US" sz="2200" b="1" dirty="0">
                <a:solidFill>
                  <a:schemeClr val="accent5"/>
                </a:solidFill>
              </a:rPr>
              <a:t>) and </a:t>
            </a:r>
            <a:r>
              <a:rPr lang="en-US" altLang="en-US" sz="2200" b="1" baseline="30000" dirty="0">
                <a:solidFill>
                  <a:schemeClr val="accent5"/>
                </a:solidFill>
              </a:rPr>
              <a:t>10</a:t>
            </a:r>
            <a:r>
              <a:rPr lang="en-US" altLang="en-US" sz="2200" b="1" dirty="0">
                <a:solidFill>
                  <a:schemeClr val="accent5"/>
                </a:solidFill>
              </a:rPr>
              <a:t>B(n,</a:t>
            </a:r>
            <a:r>
              <a:rPr lang="en-US" altLang="en-US" sz="2200" b="1" dirty="0">
                <a:solidFill>
                  <a:schemeClr val="accent5"/>
                </a:solidFill>
                <a:latin typeface="Symbol" panose="05050102010706020507" pitchFamily="18" charset="2"/>
              </a:rPr>
              <a:t>a</a:t>
            </a:r>
            <a:r>
              <a:rPr lang="en-US" altLang="en-US" sz="2200" b="1" baseline="-25000" dirty="0">
                <a:solidFill>
                  <a:schemeClr val="accent5"/>
                </a:solidFill>
                <a:latin typeface="Symbol" panose="05050102010706020507" pitchFamily="18" charset="2"/>
              </a:rPr>
              <a:t>1</a:t>
            </a:r>
            <a:r>
              <a:rPr lang="en-US" altLang="en-US" sz="2200" b="1" dirty="0">
                <a:solidFill>
                  <a:schemeClr val="accent5"/>
                </a:solidFill>
              </a:rPr>
              <a:t>) Measurements at CSNS</a:t>
            </a:r>
          </a:p>
          <a:p>
            <a:endParaRPr lang="en-US" altLang="en-US" sz="2200" b="1" dirty="0">
              <a:solidFill>
                <a:schemeClr val="accent5"/>
              </a:solidFill>
            </a:endParaRPr>
          </a:p>
          <a:p>
            <a:pPr marL="342900" indent="-342900">
              <a:buClr>
                <a:srgbClr val="0070C0"/>
              </a:buClr>
              <a:buFont typeface="Wingdings" panose="05000000000000000000" pitchFamily="2" charset="2"/>
              <a:buChar char="Ø"/>
            </a:pPr>
            <a:r>
              <a:rPr lang="en-US" altLang="en-US" sz="1800" dirty="0">
                <a:cs typeface="Times New Roman" panose="02020603050405020304" pitchFamily="18" charset="0"/>
              </a:rPr>
              <a:t>Extensive measurements of the </a:t>
            </a:r>
            <a:r>
              <a:rPr lang="en-US" altLang="en-US" sz="1800" baseline="30000" dirty="0">
                <a:cs typeface="Times New Roman" panose="02020603050405020304" pitchFamily="18" charset="0"/>
              </a:rPr>
              <a:t> 6</a:t>
            </a:r>
            <a:r>
              <a:rPr lang="en-US" altLang="en-US" sz="1800" dirty="0">
                <a:cs typeface="Times New Roman" panose="02020603050405020304" pitchFamily="18" charset="0"/>
              </a:rPr>
              <a:t>Li(</a:t>
            </a:r>
            <a:r>
              <a:rPr lang="en-US" altLang="en-US" sz="1800" dirty="0" err="1">
                <a:cs typeface="Times New Roman" panose="02020603050405020304" pitchFamily="18" charset="0"/>
              </a:rPr>
              <a:t>n,t</a:t>
            </a:r>
            <a:r>
              <a:rPr lang="en-US" altLang="en-US" sz="1800" dirty="0">
                <a:cs typeface="Times New Roman" panose="02020603050405020304" pitchFamily="18" charset="0"/>
              </a:rPr>
              <a:t>) angular distribution by Bai et al. for energies from 1 eV to 3 MeV</a:t>
            </a:r>
          </a:p>
          <a:p>
            <a:pPr marL="285750" indent="-285750">
              <a:buClr>
                <a:schemeClr val="accent5"/>
              </a:buClr>
              <a:buFont typeface="Wingdings" panose="05000000000000000000" pitchFamily="2" charset="2"/>
              <a:buChar char="Ø"/>
            </a:pPr>
            <a:r>
              <a:rPr lang="en-US" sz="1800" dirty="0">
                <a:ea typeface="Calibri" panose="020F0502020204030204" pitchFamily="34" charset="0"/>
                <a:cs typeface="Times New Roman" panose="02020603050405020304" pitchFamily="18" charset="0"/>
              </a:rPr>
              <a:t>Angular distribution data were also obtained by Jiang et al. for the boron standards from 1 eV to 2.5 MeV</a:t>
            </a:r>
          </a:p>
          <a:p>
            <a:pPr marL="742950" lvl="1" indent="-285750">
              <a:buClr>
                <a:schemeClr val="accent5"/>
              </a:buClr>
              <a:buFont typeface="Wingdings" panose="05000000000000000000" pitchFamily="2" charset="2"/>
              <a:buChar char="Ø"/>
            </a:pPr>
            <a:r>
              <a:rPr lang="en-US" sz="1800" dirty="0">
                <a:effectLst/>
                <a:ea typeface="Calibri" panose="020F0502020204030204" pitchFamily="34" charset="0"/>
                <a:cs typeface="Times New Roman" panose="02020603050405020304" pitchFamily="18" charset="0"/>
              </a:rPr>
              <a:t>For both of these experiments there are some concerns due to the use of the </a:t>
            </a:r>
            <a:r>
              <a:rPr lang="en-US" sz="1800" baseline="30000" dirty="0">
                <a:effectLst/>
                <a:ea typeface="DengXian" panose="02010600030101010101" pitchFamily="2" charset="-122"/>
                <a:cs typeface="Times New Roman" panose="02020603050405020304" pitchFamily="18" charset="0"/>
              </a:rPr>
              <a:t>235</a:t>
            </a:r>
            <a:r>
              <a:rPr lang="en-US" sz="1800" dirty="0">
                <a:effectLst/>
                <a:ea typeface="DengXian" panose="02010600030101010101" pitchFamily="2" charset="-122"/>
                <a:cs typeface="Times New Roman" panose="02020603050405020304" pitchFamily="18" charset="0"/>
              </a:rPr>
              <a:t>U(</a:t>
            </a:r>
            <a:r>
              <a:rPr lang="en-US" sz="1800" i="1" dirty="0">
                <a:effectLst/>
                <a:ea typeface="DengXian" panose="02010600030101010101" pitchFamily="2" charset="-122"/>
                <a:cs typeface="Times New Roman" panose="02020603050405020304" pitchFamily="18" charset="0"/>
              </a:rPr>
              <a:t>n</a:t>
            </a:r>
            <a:r>
              <a:rPr lang="en-US" sz="1800" dirty="0">
                <a:effectLst/>
                <a:ea typeface="DengXian" panose="02010600030101010101" pitchFamily="2" charset="-122"/>
                <a:cs typeface="Times New Roman" panose="02020603050405020304" pitchFamily="18" charset="0"/>
              </a:rPr>
              <a:t>, </a:t>
            </a:r>
            <a:r>
              <a:rPr lang="en-US" sz="1800" i="1" dirty="0">
                <a:effectLst/>
                <a:ea typeface="DengXian" panose="02010600030101010101" pitchFamily="2" charset="-122"/>
                <a:cs typeface="Times New Roman" panose="02020603050405020304" pitchFamily="18" charset="0"/>
              </a:rPr>
              <a:t>f</a:t>
            </a:r>
            <a:r>
              <a:rPr lang="en-US" sz="1800" dirty="0">
                <a:effectLst/>
                <a:ea typeface="DengXian" panose="02010600030101010101" pitchFamily="2" charset="-122"/>
                <a:cs typeface="Times New Roman" panose="02020603050405020304" pitchFamily="18" charset="0"/>
              </a:rPr>
              <a:t>) cross section for fluence determination where it is not a standard.</a:t>
            </a:r>
          </a:p>
          <a:p>
            <a:pPr marL="742950" lvl="1" indent="-285750">
              <a:buClr>
                <a:schemeClr val="accent5"/>
              </a:buClr>
              <a:buFont typeface="Wingdings" panose="05000000000000000000" pitchFamily="2" charset="2"/>
              <a:buChar char="Ø"/>
            </a:pPr>
            <a:r>
              <a:rPr lang="en-US" sz="1800" dirty="0">
                <a:ea typeface="DengXian" panose="02010600030101010101" pitchFamily="2" charset="-122"/>
                <a:cs typeface="Times New Roman" panose="02020603050405020304" pitchFamily="18" charset="0"/>
              </a:rPr>
              <a:t>Since the </a:t>
            </a:r>
            <a:r>
              <a:rPr lang="en-US" sz="1800" dirty="0">
                <a:effectLst/>
                <a:latin typeface="Times New Roman" panose="02020603050405020304" pitchFamily="18" charset="0"/>
                <a:ea typeface="DengXian" panose="02010600030101010101" pitchFamily="2" charset="-122"/>
              </a:rPr>
              <a:t>experimental conditions for the</a:t>
            </a:r>
            <a:r>
              <a:rPr lang="en-US" sz="1800" baseline="30000" dirty="0">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two measurements were the same, the fluence concern was eliminated by re-processed the experimental data and obtaining </a:t>
            </a:r>
            <a:r>
              <a:rPr lang="en-US" sz="1800" dirty="0">
                <a:effectLst/>
                <a:latin typeface="Times New Roman" panose="02020603050405020304" pitchFamily="18" charset="0"/>
                <a:ea typeface="SimSun" panose="02010600030101010101" pitchFamily="2" charset="-122"/>
              </a:rPr>
              <a:t>ratios of the measurements.</a:t>
            </a:r>
            <a:endParaRPr lang="en-US" sz="1800" dirty="0">
              <a:effectLst/>
              <a:ea typeface="Calibri" panose="020F0502020204030204" pitchFamily="34" charset="0"/>
              <a:cs typeface="Times New Roman" panose="02020603050405020304" pitchFamily="18" charset="0"/>
            </a:endParaRPr>
          </a:p>
          <a:p>
            <a:pPr marL="285750" indent="-285750">
              <a:buClr>
                <a:schemeClr val="accent5"/>
              </a:buClr>
              <a:buFont typeface="Wingdings" panose="05000000000000000000" pitchFamily="2" charset="2"/>
              <a:buChar char="Ø"/>
            </a:pPr>
            <a:endParaRPr lang="en-US" sz="1800" dirty="0">
              <a:latin typeface="+mn-lt"/>
            </a:endParaRPr>
          </a:p>
          <a:p>
            <a:pPr>
              <a:buClr>
                <a:schemeClr val="accent5"/>
              </a:buClr>
            </a:pPr>
            <a:endParaRPr lang="en-US" sz="2000" dirty="0">
              <a:cs typeface="Times New Roman" panose="02020603050405020304" pitchFamily="18" charset="0"/>
            </a:endParaRPr>
          </a:p>
        </p:txBody>
      </p:sp>
      <p:sp>
        <p:nvSpPr>
          <p:cNvPr id="3" name="Rectangle 2">
            <a:extLst>
              <a:ext uri="{FF2B5EF4-FFF2-40B4-BE49-F238E27FC236}">
                <a16:creationId xmlns:a16="http://schemas.microsoft.com/office/drawing/2014/main" id="{92AFBA96-D71A-6E52-B916-0DC84B2E9B6E}"/>
              </a:ext>
            </a:extLst>
          </p:cNvPr>
          <p:cNvSpPr>
            <a:spLocks noChangeArrowheads="1"/>
          </p:cNvSpPr>
          <p:nvPr/>
        </p:nvSpPr>
        <p:spPr bwMode="auto">
          <a:xfrm>
            <a:off x="3553239" y="3340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E187A791-C957-AC54-4369-742FCFB65DAF}"/>
              </a:ext>
            </a:extLst>
          </p:cNvPr>
          <p:cNvGraphicFramePr>
            <a:graphicFrameLocks noChangeAspect="1"/>
          </p:cNvGraphicFramePr>
          <p:nvPr/>
        </p:nvGraphicFramePr>
        <p:xfrm>
          <a:off x="3886200" y="2668655"/>
          <a:ext cx="4525980" cy="3442449"/>
        </p:xfrm>
        <a:graphic>
          <a:graphicData uri="http://schemas.openxmlformats.org/presentationml/2006/ole">
            <mc:AlternateContent xmlns:mc="http://schemas.openxmlformats.org/markup-compatibility/2006">
              <mc:Choice xmlns:v="urn:schemas-microsoft-com:vml" Requires="v">
                <p:oleObj r:id="rId2" imgW="3915177" imgH="2987899" progId="Origin95.Graph">
                  <p:embed/>
                </p:oleObj>
              </mc:Choice>
              <mc:Fallback>
                <p:oleObj r:id="rId2" imgW="3915177" imgH="2987899" progId="Origin95.Graph">
                  <p:embed/>
                  <p:pic>
                    <p:nvPicPr>
                      <p:cNvPr id="4" name="Object 3">
                        <a:extLst>
                          <a:ext uri="{FF2B5EF4-FFF2-40B4-BE49-F238E27FC236}">
                            <a16:creationId xmlns:a16="http://schemas.microsoft.com/office/drawing/2014/main" id="{E187A791-C957-AC54-4369-742FCFB65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68655"/>
                        <a:ext cx="4525980" cy="3442449"/>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BFB47632-A28F-735D-4F6A-90C94F647150}"/>
              </a:ext>
            </a:extLst>
          </p:cNvPr>
          <p:cNvSpPr txBox="1"/>
          <p:nvPr/>
        </p:nvSpPr>
        <p:spPr>
          <a:xfrm>
            <a:off x="496957" y="6177170"/>
            <a:ext cx="11111947" cy="646331"/>
          </a:xfrm>
          <a:prstGeom prst="rect">
            <a:avLst/>
          </a:prstGeom>
          <a:noFill/>
        </p:spPr>
        <p:txBody>
          <a:bodyPr wrap="square" rtlCol="0">
            <a:spAutoFit/>
          </a:bodyPr>
          <a:lstStyle/>
          <a:p>
            <a:pPr marL="0" marR="0" algn="just">
              <a:spcBef>
                <a:spcPts val="0"/>
              </a:spcBef>
              <a:spcAft>
                <a:spcPts val="0"/>
              </a:spcAft>
            </a:pPr>
            <a:r>
              <a:rPr lang="en-US" sz="1800" kern="100" dirty="0">
                <a:effectLst/>
                <a:latin typeface="Times New Roman" panose="02020603050405020304" pitchFamily="18" charset="0"/>
                <a:ea typeface="SimSun" panose="02010600030101010101" pitchFamily="2" charset="-122"/>
                <a:cs typeface="Arial" panose="020B0604020202020204" pitchFamily="34" charset="0"/>
              </a:rPr>
              <a:t>The ratios of the</a:t>
            </a:r>
            <a:r>
              <a:rPr lang="en-US" sz="1800" kern="100" dirty="0">
                <a:effectLst/>
                <a:latin typeface="Calibri" panose="020F0502020204030204" pitchFamily="34" charset="0"/>
                <a:ea typeface="SimSun" panose="02010600030101010101" pitchFamily="2" charset="-122"/>
                <a:cs typeface="Arial" panose="020B0604020202020204" pitchFamily="34" charset="0"/>
              </a:rPr>
              <a:t> </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angle-integrated</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 cross sections for the </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10</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B(</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n</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 α</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7</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Li divided by the </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6</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Li(</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n</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 </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t</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4</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He reactions </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vs</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 energy</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332DC76E-7BA9-2DF0-2CB4-D4EA69195C81}"/>
              </a:ext>
            </a:extLst>
          </p:cNvPr>
          <p:cNvSpPr txBox="1"/>
          <p:nvPr/>
        </p:nvSpPr>
        <p:spPr>
          <a:xfrm>
            <a:off x="621196" y="2752489"/>
            <a:ext cx="2932043"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integrated data shown here will be used using </a:t>
            </a:r>
            <a:r>
              <a:rPr lang="en-US" dirty="0" err="1">
                <a:latin typeface="Times New Roman" panose="02020603050405020304" pitchFamily="18" charset="0"/>
                <a:cs typeface="Times New Roman" panose="02020603050405020304" pitchFamily="18" charset="0"/>
              </a:rPr>
              <a:t>GMApy</a:t>
            </a:r>
            <a:r>
              <a:rPr lang="en-US" dirty="0">
                <a:latin typeface="Times New Roman" panose="02020603050405020304" pitchFamily="18" charset="0"/>
                <a:cs typeface="Times New Roman" panose="02020603050405020304" pitchFamily="18" charset="0"/>
              </a:rPr>
              <a:t>, a Python based analysis replacing the GMA analysis formerly used. The angular distribution shape data for the two experiments will be used in R-matrix analyses. These data will be used with earlier measurements to obtain final results.</a:t>
            </a:r>
          </a:p>
        </p:txBody>
      </p:sp>
      <p:sp>
        <p:nvSpPr>
          <p:cNvPr id="7" name="TextBox 6">
            <a:extLst>
              <a:ext uri="{FF2B5EF4-FFF2-40B4-BE49-F238E27FC236}">
                <a16:creationId xmlns:a16="http://schemas.microsoft.com/office/drawing/2014/main" id="{69F3C664-8317-CF76-81FE-6B6F1E409E8E}"/>
              </a:ext>
            </a:extLst>
          </p:cNvPr>
          <p:cNvSpPr txBox="1"/>
          <p:nvPr/>
        </p:nvSpPr>
        <p:spPr>
          <a:xfrm>
            <a:off x="8647043" y="2745939"/>
            <a:ext cx="2653748"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Li angular distribution data can be seen in</a:t>
            </a:r>
          </a:p>
          <a:p>
            <a:r>
              <a:rPr lang="en-US" sz="1800" b="0" i="0" u="none" strike="noStrike" baseline="0" dirty="0" err="1">
                <a:latin typeface="Times New Roman" panose="02020603050405020304" pitchFamily="18" charset="0"/>
                <a:cs typeface="Times New Roman" panose="02020603050405020304" pitchFamily="18" charset="0"/>
              </a:rPr>
              <a:t>Huaiyong</a:t>
            </a:r>
            <a:r>
              <a:rPr lang="en-US" sz="1800" b="0" i="0" u="none" strike="noStrike" baseline="0" dirty="0">
                <a:latin typeface="Times New Roman" panose="02020603050405020304" pitchFamily="18" charset="0"/>
                <a:cs typeface="Times New Roman" panose="02020603050405020304" pitchFamily="18" charset="0"/>
              </a:rPr>
              <a:t> Bai, </a:t>
            </a:r>
            <a:r>
              <a:rPr lang="en-US" sz="1800" b="0" i="1" u="none" strike="noStrike" baseline="0" dirty="0">
                <a:latin typeface="Times New Roman" panose="02020603050405020304" pitchFamily="18" charset="0"/>
                <a:cs typeface="Times New Roman" panose="02020603050405020304" pitchFamily="18" charset="0"/>
              </a:rPr>
              <a:t>et al </a:t>
            </a:r>
            <a:r>
              <a:rPr lang="en-US" sz="1800" b="0" i="0" u="none" strike="noStrike" baseline="0" dirty="0">
                <a:latin typeface="Times New Roman" panose="02020603050405020304" pitchFamily="18" charset="0"/>
                <a:cs typeface="Times New Roman" panose="02020603050405020304" pitchFamily="18" charset="0"/>
              </a:rPr>
              <a:t>Chinese Phys. C </a:t>
            </a:r>
            <a:r>
              <a:rPr lang="en-US" sz="1800" b="1" i="0" u="none" strike="noStrike" baseline="0" dirty="0">
                <a:latin typeface="Times New Roman" panose="02020603050405020304" pitchFamily="18" charset="0"/>
                <a:cs typeface="Times New Roman" panose="02020603050405020304" pitchFamily="18" charset="0"/>
              </a:rPr>
              <a:t>44</a:t>
            </a:r>
            <a:r>
              <a:rPr lang="en-US" sz="1800" b="0" i="0" u="none" strike="noStrike" baseline="0" dirty="0">
                <a:latin typeface="Times New Roman" panose="02020603050405020304" pitchFamily="18" charset="0"/>
                <a:cs typeface="Times New Roman" panose="02020603050405020304" pitchFamily="18" charset="0"/>
              </a:rPr>
              <a:t>,  2020 014003.</a:t>
            </a:r>
          </a:p>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B angular distribution data can be seen in </a:t>
            </a:r>
          </a:p>
          <a:p>
            <a:r>
              <a:rPr lang="en-US" dirty="0">
                <a:latin typeface="Times New Roman" panose="02020603050405020304" pitchFamily="18" charset="0"/>
                <a:cs typeface="Times New Roman" panose="02020603050405020304" pitchFamily="18" charset="0"/>
              </a:rPr>
              <a:t> The </a:t>
            </a:r>
            <a:r>
              <a:rPr lang="fr-FR" sz="1800" b="0" i="0" u="none" strike="noStrike" baseline="0" dirty="0" err="1">
                <a:latin typeface="Times New Roman" panose="02020603050405020304" pitchFamily="18" charset="0"/>
                <a:cs typeface="Times New Roman" panose="02020603050405020304" pitchFamily="18" charset="0"/>
              </a:rPr>
              <a:t>Haoyu</a:t>
            </a:r>
            <a:r>
              <a:rPr lang="fr-FR" sz="1800" b="0" i="0" u="none" strike="noStrike" baseline="0" dirty="0">
                <a:latin typeface="Times New Roman" panose="02020603050405020304" pitchFamily="18" charset="0"/>
                <a:cs typeface="Times New Roman" panose="02020603050405020304" pitchFamily="18" charset="0"/>
              </a:rPr>
              <a:t> Jiang </a:t>
            </a:r>
            <a:r>
              <a:rPr lang="fr-FR" sz="1800" b="0" i="1" u="none" strike="noStrike" baseline="0" dirty="0">
                <a:latin typeface="Times New Roman" panose="02020603050405020304" pitchFamily="18" charset="0"/>
                <a:cs typeface="Times New Roman" panose="02020603050405020304" pitchFamily="18" charset="0"/>
              </a:rPr>
              <a:t>et al </a:t>
            </a:r>
            <a:r>
              <a:rPr lang="fr-FR" sz="1800" b="0" i="1" u="none" strike="noStrike" baseline="0" dirty="0" err="1">
                <a:latin typeface="Times New Roman" panose="02020603050405020304" pitchFamily="18" charset="0"/>
                <a:cs typeface="Times New Roman" panose="02020603050405020304" pitchFamily="18" charset="0"/>
              </a:rPr>
              <a:t>Chinese</a:t>
            </a:r>
            <a:r>
              <a:rPr lang="fr-FR" sz="1800" b="0" i="1" u="none" strike="noStrike" baseline="0" dirty="0">
                <a:latin typeface="Times New Roman" panose="02020603050405020304" pitchFamily="18" charset="0"/>
                <a:cs typeface="Times New Roman" panose="02020603050405020304" pitchFamily="18" charset="0"/>
              </a:rPr>
              <a:t> Phys. C </a:t>
            </a:r>
            <a:r>
              <a:rPr lang="fr-FR" sz="1800" b="1" i="0" u="none" strike="noStrike" baseline="0" dirty="0">
                <a:latin typeface="Times New Roman" panose="02020603050405020304" pitchFamily="18" charset="0"/>
                <a:cs typeface="Times New Roman" panose="02020603050405020304" pitchFamily="18" charset="0"/>
              </a:rPr>
              <a:t>43, </a:t>
            </a:r>
            <a:r>
              <a:rPr lang="fr-FR" sz="1800" i="0" u="none" strike="noStrike" baseline="0" dirty="0">
                <a:latin typeface="Times New Roman" panose="02020603050405020304" pitchFamily="18" charset="0"/>
                <a:cs typeface="Times New Roman" panose="02020603050405020304" pitchFamily="18" charset="0"/>
              </a:rPr>
              <a:t>2019 </a:t>
            </a:r>
            <a:r>
              <a:rPr lang="fr-FR" sz="1800" b="0" i="0" u="none" strike="noStrike" baseline="0" dirty="0">
                <a:latin typeface="Times New Roman" panose="02020603050405020304" pitchFamily="18" charset="0"/>
                <a:cs typeface="Times New Roman" panose="02020603050405020304" pitchFamily="18" charset="0"/>
              </a:rPr>
              <a:t>124002.</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350880"/>
      </p:ext>
    </p:extLst>
  </p:cSld>
  <p:clrMapOvr>
    <a:masterClrMapping/>
  </p:clrMapOvr>
  <mc:AlternateContent xmlns:mc="http://schemas.openxmlformats.org/markup-compatibility/2006" xmlns:p14="http://schemas.microsoft.com/office/powerpoint/2010/main">
    <mc:Choice Requires="p14">
      <p:transition spd="slow" p14:dur="2000" advTm="93461"/>
    </mc:Choice>
    <mc:Fallback xmlns="">
      <p:transition spd="slow" advTm="9346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05675" y="572785"/>
            <a:ext cx="10323852" cy="440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defRPr/>
            </a:pPr>
            <a:r>
              <a:rPr lang="en-US" altLang="en-US" sz="2000" dirty="0">
                <a:solidFill>
                  <a:schemeClr val="accent6"/>
                </a:solidFill>
                <a:latin typeface="+mn-lt"/>
              </a:rPr>
              <a:t>          </a:t>
            </a:r>
            <a:r>
              <a:rPr lang="en-US" altLang="en-US" sz="2000" b="1" dirty="0">
                <a:solidFill>
                  <a:schemeClr val="accent5"/>
                </a:solidFill>
                <a:latin typeface="+mn-lt"/>
              </a:rPr>
              <a:t>Measurements Directly Related to the </a:t>
            </a:r>
            <a:r>
              <a:rPr lang="en-US" altLang="en-US" sz="2000" b="1" baseline="30000" dirty="0">
                <a:solidFill>
                  <a:schemeClr val="accent5"/>
                </a:solidFill>
                <a:latin typeface="+mn-lt"/>
              </a:rPr>
              <a:t>10</a:t>
            </a:r>
            <a:r>
              <a:rPr lang="en-US" altLang="en-US" sz="2000" b="1" dirty="0">
                <a:solidFill>
                  <a:schemeClr val="accent5"/>
                </a:solidFill>
                <a:latin typeface="+mn-lt"/>
              </a:rPr>
              <a:t>B(</a:t>
            </a:r>
            <a:r>
              <a:rPr lang="en-US" altLang="en-US" sz="2000" b="1" dirty="0" err="1">
                <a:solidFill>
                  <a:schemeClr val="accent5"/>
                </a:solidFill>
                <a:latin typeface="+mn-lt"/>
              </a:rPr>
              <a:t>n,</a:t>
            </a:r>
            <a:r>
              <a:rPr lang="en-US" altLang="en-US" sz="2000" b="1" dirty="0" err="1">
                <a:solidFill>
                  <a:schemeClr val="accent5"/>
                </a:solidFill>
                <a:latin typeface="Symbol" panose="05050102010706020507" pitchFamily="18" charset="2"/>
              </a:rPr>
              <a:t>a</a:t>
            </a:r>
            <a:r>
              <a:rPr lang="en-US" altLang="en-US" sz="2000" b="1" dirty="0">
                <a:solidFill>
                  <a:schemeClr val="accent5"/>
                </a:solidFill>
                <a:latin typeface="+mn-lt"/>
              </a:rPr>
              <a:t>) Standard and </a:t>
            </a:r>
            <a:r>
              <a:rPr lang="en-US" altLang="en-US" sz="2000" b="1" baseline="30000" dirty="0">
                <a:solidFill>
                  <a:schemeClr val="accent5"/>
                </a:solidFill>
                <a:latin typeface="+mn-lt"/>
              </a:rPr>
              <a:t>10</a:t>
            </a:r>
            <a:r>
              <a:rPr lang="en-US" altLang="en-US" sz="2000" b="1" dirty="0">
                <a:solidFill>
                  <a:schemeClr val="accent5"/>
                </a:solidFill>
                <a:latin typeface="+mn-lt"/>
              </a:rPr>
              <a:t>B(n,</a:t>
            </a:r>
            <a:r>
              <a:rPr lang="en-US" altLang="en-US" sz="2000" b="1" dirty="0">
                <a:solidFill>
                  <a:schemeClr val="accent5"/>
                </a:solidFill>
                <a:latin typeface="Symbol" panose="05050102010706020507" pitchFamily="18" charset="2"/>
              </a:rPr>
              <a:t>a</a:t>
            </a:r>
            <a:r>
              <a:rPr lang="en-US" altLang="en-US" sz="2000" b="1" baseline="-25000" dirty="0">
                <a:solidFill>
                  <a:schemeClr val="accent5"/>
                </a:solidFill>
                <a:latin typeface="+mn-lt"/>
              </a:rPr>
              <a:t>1</a:t>
            </a:r>
            <a:r>
              <a:rPr lang="en-US" altLang="en-US" sz="2000" b="1" dirty="0">
                <a:solidFill>
                  <a:schemeClr val="accent5"/>
                </a:solidFill>
                <a:latin typeface="Symbol" panose="05050102010706020507" pitchFamily="18" charset="2"/>
              </a:rPr>
              <a:t>g</a:t>
            </a:r>
            <a:r>
              <a:rPr lang="en-US" altLang="en-US" sz="2000" b="1" dirty="0">
                <a:solidFill>
                  <a:schemeClr val="accent5"/>
                </a:solidFill>
                <a:latin typeface="+mn-lt"/>
              </a:rPr>
              <a:t>) Measurements</a:t>
            </a:r>
          </a:p>
          <a:p>
            <a:pPr>
              <a:spcBef>
                <a:spcPct val="0"/>
              </a:spcBef>
              <a:buFontTx/>
              <a:buNone/>
              <a:defRPr/>
            </a:pPr>
            <a:endParaRPr lang="en-US" altLang="en-US" sz="1200" dirty="0">
              <a:latin typeface="+mn-lt"/>
            </a:endParaRPr>
          </a:p>
          <a:p>
            <a:pPr marL="285750" indent="-285750">
              <a:spcBef>
                <a:spcPct val="0"/>
              </a:spcBef>
              <a:buClr>
                <a:srgbClr val="0070C0"/>
              </a:buClr>
              <a:buFont typeface="Wingdings" panose="05000000000000000000" pitchFamily="2" charset="2"/>
              <a:buChar char="Ø"/>
              <a:defRPr/>
            </a:pPr>
            <a:r>
              <a:rPr lang="en-US" sz="1800" dirty="0">
                <a:cs typeface="Times New Roman" panose="02020603050405020304" pitchFamily="18" charset="0"/>
              </a:rPr>
              <a:t>Very recent  work at Ohio University</a:t>
            </a:r>
            <a:r>
              <a:rPr lang="en-US" sz="1800" i="1" dirty="0">
                <a:cs typeface="Times New Roman" panose="02020603050405020304" pitchFamily="18" charset="0"/>
              </a:rPr>
              <a:t>.</a:t>
            </a:r>
          </a:p>
          <a:p>
            <a:pPr marL="1028700" lvl="1">
              <a:spcBef>
                <a:spcPct val="0"/>
              </a:spcBef>
              <a:buClr>
                <a:srgbClr val="0070C0"/>
              </a:buClr>
              <a:buFont typeface="Wingdings" panose="05000000000000000000" pitchFamily="2" charset="2"/>
              <a:buChar char="Ø"/>
              <a:defRPr/>
            </a:pPr>
            <a:r>
              <a:rPr lang="en-US" sz="1800" dirty="0">
                <a:cs typeface="Times New Roman" panose="02020603050405020304" pitchFamily="18" charset="0"/>
              </a:rPr>
              <a:t>Several measurements of the </a:t>
            </a:r>
            <a:r>
              <a:rPr lang="en-US" sz="1800" baseline="30000" dirty="0"/>
              <a:t>10</a:t>
            </a:r>
            <a:r>
              <a:rPr lang="en-US" sz="1800" dirty="0"/>
              <a:t>Be(</a:t>
            </a:r>
            <a:r>
              <a:rPr lang="en-US" sz="1800" dirty="0" err="1"/>
              <a:t>p,n</a:t>
            </a:r>
            <a:r>
              <a:rPr lang="en-US" sz="1800" dirty="0"/>
              <a:t>)</a:t>
            </a:r>
            <a:r>
              <a:rPr lang="en-US" sz="1800" baseline="30000" dirty="0"/>
              <a:t>10</a:t>
            </a:r>
            <a:r>
              <a:rPr lang="en-US" sz="1800" dirty="0"/>
              <a:t>B reaction in the thesis of</a:t>
            </a:r>
            <a:r>
              <a:rPr lang="en-US" sz="1800" dirty="0">
                <a:cs typeface="Times New Roman" panose="02020603050405020304" pitchFamily="18" charset="0"/>
              </a:rPr>
              <a:t> </a:t>
            </a:r>
            <a:r>
              <a:rPr lang="en-US" sz="1800" dirty="0"/>
              <a:t>Jones-</a:t>
            </a:r>
            <a:r>
              <a:rPr lang="en-US" sz="1800" dirty="0" err="1"/>
              <a:t>Aberty</a:t>
            </a:r>
            <a:r>
              <a:rPr lang="en-US" sz="1800" dirty="0"/>
              <a:t>. </a:t>
            </a:r>
          </a:p>
          <a:p>
            <a:pPr marL="285750" indent="-285750">
              <a:buClr>
                <a:srgbClr val="0070C0"/>
              </a:buClr>
              <a:buFont typeface="Wingdings" panose="05000000000000000000" pitchFamily="2" charset="2"/>
              <a:buChar char="Ø"/>
            </a:pPr>
            <a:endParaRPr lang="en-US" sz="1800" dirty="0">
              <a:latin typeface="+mn-lt"/>
            </a:endParaRPr>
          </a:p>
          <a:p>
            <a:pPr marL="285750" indent="-285750">
              <a:buClr>
                <a:srgbClr val="0070C0"/>
              </a:buClr>
              <a:buFont typeface="Wingdings" panose="05000000000000000000" pitchFamily="2" charset="2"/>
              <a:buChar char="Ø"/>
            </a:pPr>
            <a:r>
              <a:rPr lang="en-US" sz="1800" dirty="0">
                <a:latin typeface="+mn-lt"/>
              </a:rPr>
              <a:t>Massey </a:t>
            </a:r>
            <a:r>
              <a:rPr lang="en-US" sz="1800" i="1" dirty="0">
                <a:latin typeface="+mn-lt"/>
              </a:rPr>
              <a:t>et al. </a:t>
            </a:r>
            <a:r>
              <a:rPr lang="en-US" sz="1800" dirty="0">
                <a:latin typeface="+mn-lt"/>
              </a:rPr>
              <a:t>at Ohio University have measured </a:t>
            </a:r>
            <a:r>
              <a:rPr lang="en-US" sz="1800" baseline="30000" dirty="0">
                <a:latin typeface="+mn-lt"/>
              </a:rPr>
              <a:t>10</a:t>
            </a:r>
            <a:r>
              <a:rPr lang="en-US" sz="1800" dirty="0">
                <a:latin typeface="+mn-lt"/>
              </a:rPr>
              <a:t>B(</a:t>
            </a:r>
            <a:r>
              <a:rPr lang="en-US" sz="1800" dirty="0" err="1">
                <a:latin typeface="+mn-lt"/>
              </a:rPr>
              <a:t>n,Z</a:t>
            </a:r>
            <a:r>
              <a:rPr lang="en-US" sz="1800" dirty="0">
                <a:latin typeface="+mn-lt"/>
              </a:rPr>
              <a:t>) reactions for neutron energies from 2 to 20 MeV.</a:t>
            </a:r>
          </a:p>
          <a:p>
            <a:pPr lvl="1">
              <a:buClr>
                <a:srgbClr val="0070C0"/>
              </a:buClr>
              <a:buFont typeface="Wingdings" panose="05000000000000000000" pitchFamily="2" charset="2"/>
              <a:buChar char="Ø"/>
            </a:pPr>
            <a:r>
              <a:rPr lang="en-US" sz="1800" dirty="0">
                <a:latin typeface="+mn-lt"/>
              </a:rPr>
              <a:t> The work was done at the LANSCE WNR facility (</a:t>
            </a:r>
            <a:r>
              <a:rPr lang="en-US" sz="1800" b="0" i="0" u="none" strike="noStrike" baseline="0" dirty="0">
                <a:latin typeface="Times-Roman"/>
              </a:rPr>
              <a:t>Phys. Rev. C </a:t>
            </a:r>
            <a:r>
              <a:rPr lang="en-US" sz="1800" b="1" i="0" u="none" strike="noStrike" baseline="0" dirty="0">
                <a:latin typeface="Times-Bold"/>
              </a:rPr>
              <a:t>105</a:t>
            </a:r>
            <a:r>
              <a:rPr lang="en-US" sz="1800" b="0" i="0" u="none" strike="noStrike" baseline="0" dirty="0">
                <a:latin typeface="Times-Roman"/>
              </a:rPr>
              <a:t>, 054612 (2022)).</a:t>
            </a:r>
            <a:endParaRPr lang="en-US" sz="1800" dirty="0">
              <a:latin typeface="+mn-lt"/>
            </a:endParaRPr>
          </a:p>
          <a:p>
            <a:pPr lvl="1" indent="0">
              <a:buClr>
                <a:srgbClr val="0070C0"/>
              </a:buClr>
              <a:buNone/>
            </a:pPr>
            <a:endParaRPr lang="en-US" sz="1800" dirty="0">
              <a:latin typeface="+mn-lt"/>
            </a:endParaRPr>
          </a:p>
          <a:p>
            <a:pPr>
              <a:spcBef>
                <a:spcPct val="0"/>
              </a:spcBef>
              <a:buFontTx/>
              <a:buNone/>
              <a:defRPr/>
            </a:pPr>
            <a:endParaRPr lang="en-US" altLang="en-US" sz="1800" dirty="0"/>
          </a:p>
          <a:p>
            <a:pPr marL="285750" indent="-285750">
              <a:spcBef>
                <a:spcPct val="0"/>
              </a:spcBef>
              <a:buClr>
                <a:srgbClr val="0070C0"/>
              </a:buClr>
              <a:buFont typeface="Wingdings" panose="05000000000000000000" pitchFamily="2" charset="2"/>
              <a:buChar char="Ø"/>
              <a:defRPr/>
            </a:pPr>
            <a:r>
              <a:rPr lang="en-US" sz="1800" dirty="0">
                <a:latin typeface="+mn-lt"/>
              </a:rPr>
              <a:t>All of these data can be used in R-matrix fits to improve the </a:t>
            </a:r>
            <a:r>
              <a:rPr lang="en-US" altLang="en-US" sz="1800" baseline="30000" dirty="0"/>
              <a:t>10</a:t>
            </a:r>
            <a:r>
              <a:rPr lang="en-US" altLang="en-US" sz="1800" dirty="0"/>
              <a:t>B(n,</a:t>
            </a:r>
            <a:r>
              <a:rPr lang="el-GR" altLang="en-US" sz="1800" dirty="0"/>
              <a:t>α</a:t>
            </a:r>
            <a:r>
              <a:rPr lang="en-US" altLang="en-US" sz="1800" dirty="0"/>
              <a:t>) </a:t>
            </a:r>
            <a:r>
              <a:rPr lang="en-US" sz="1800" dirty="0">
                <a:latin typeface="+mn-lt"/>
              </a:rPr>
              <a:t>standards.</a:t>
            </a:r>
          </a:p>
          <a:p>
            <a:pPr>
              <a:spcBef>
                <a:spcPct val="0"/>
              </a:spcBef>
              <a:buFontTx/>
              <a:buNone/>
              <a:defRPr/>
            </a:pPr>
            <a:endParaRPr lang="en-US" altLang="en-US" sz="1800" dirty="0"/>
          </a:p>
          <a:p>
            <a:pPr>
              <a:spcBef>
                <a:spcPct val="0"/>
              </a:spcBef>
              <a:buFontTx/>
              <a:buNone/>
              <a:defRPr/>
            </a:pPr>
            <a:r>
              <a:rPr lang="en-US" altLang="en-US" sz="1800" dirty="0"/>
              <a:t> </a:t>
            </a:r>
          </a:p>
          <a:p>
            <a:pPr>
              <a:spcBef>
                <a:spcPct val="0"/>
              </a:spcBef>
              <a:buFontTx/>
              <a:buNone/>
              <a:defRPr/>
            </a:pPr>
            <a:endParaRPr lang="en-US" altLang="en-US" sz="1800" dirty="0"/>
          </a:p>
          <a:p>
            <a:pPr>
              <a:spcBef>
                <a:spcPct val="0"/>
              </a:spcBef>
              <a:buFontTx/>
              <a:buNone/>
              <a:defRPr/>
            </a:pPr>
            <a:endParaRPr lang="en-US" altLang="en-US" sz="1800" dirty="0"/>
          </a:p>
          <a:p>
            <a:pPr>
              <a:spcBef>
                <a:spcPct val="0"/>
              </a:spcBef>
              <a:buFontTx/>
              <a:buNone/>
              <a:defRPr/>
            </a:pPr>
            <a:endParaRPr lang="en-US" altLang="en-US" sz="1800" dirty="0">
              <a:solidFill>
                <a:schemeClr val="accent2"/>
              </a:solidFill>
            </a:endParaRPr>
          </a:p>
        </p:txBody>
      </p:sp>
    </p:spTree>
    <p:extLst>
      <p:ext uri="{BB962C8B-B14F-4D97-AF65-F5344CB8AC3E}">
        <p14:creationId xmlns:p14="http://schemas.microsoft.com/office/powerpoint/2010/main" val="240503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C3DC-3E15-2A83-EFBD-00E065814F8F}"/>
            </a:ext>
          </a:extLst>
        </p:cNvPr>
        <p:cNvGrpSpPr/>
        <p:nvPr/>
      </p:nvGrpSpPr>
      <p:grpSpPr>
        <a:xfrm>
          <a:off x="0" y="0"/>
          <a:ext cx="0" cy="0"/>
          <a:chOff x="0" y="0"/>
          <a:chExt cx="0" cy="0"/>
        </a:xfrm>
      </p:grpSpPr>
      <p:sp>
        <p:nvSpPr>
          <p:cNvPr id="17410" name="Text Box 2">
            <a:extLst>
              <a:ext uri="{FF2B5EF4-FFF2-40B4-BE49-F238E27FC236}">
                <a16:creationId xmlns:a16="http://schemas.microsoft.com/office/drawing/2014/main" id="{1B3FA18A-203F-B216-5379-B43376EA8F91}"/>
              </a:ext>
            </a:extLst>
          </p:cNvPr>
          <p:cNvSpPr txBox="1">
            <a:spLocks noChangeArrowheads="1"/>
          </p:cNvSpPr>
          <p:nvPr/>
        </p:nvSpPr>
        <p:spPr bwMode="auto">
          <a:xfrm>
            <a:off x="1305675" y="572785"/>
            <a:ext cx="994496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defRPr/>
            </a:pPr>
            <a:r>
              <a:rPr lang="en-US" altLang="en-US" sz="2000" dirty="0">
                <a:solidFill>
                  <a:schemeClr val="accent6"/>
                </a:solidFill>
                <a:latin typeface="+mn-lt"/>
              </a:rPr>
              <a:t>          </a:t>
            </a:r>
            <a:r>
              <a:rPr lang="en-US" altLang="en-US" sz="2000" b="1" dirty="0">
                <a:solidFill>
                  <a:schemeClr val="accent5"/>
                </a:solidFill>
                <a:latin typeface="+mn-lt"/>
              </a:rPr>
              <a:t>Measurements Directly Related to the </a:t>
            </a:r>
            <a:r>
              <a:rPr lang="en-US" altLang="en-US" sz="2000" b="1" baseline="30000" dirty="0">
                <a:solidFill>
                  <a:schemeClr val="accent5"/>
                </a:solidFill>
                <a:latin typeface="+mn-lt"/>
              </a:rPr>
              <a:t>10</a:t>
            </a:r>
            <a:r>
              <a:rPr lang="en-US" altLang="en-US" sz="2000" b="1" dirty="0">
                <a:solidFill>
                  <a:schemeClr val="accent5"/>
                </a:solidFill>
                <a:latin typeface="+mn-lt"/>
              </a:rPr>
              <a:t>B(</a:t>
            </a:r>
            <a:r>
              <a:rPr lang="en-US" altLang="en-US" sz="2000" b="1" dirty="0" err="1">
                <a:solidFill>
                  <a:schemeClr val="accent5"/>
                </a:solidFill>
                <a:latin typeface="+mn-lt"/>
              </a:rPr>
              <a:t>n,</a:t>
            </a:r>
            <a:r>
              <a:rPr lang="en-US" altLang="en-US" sz="2000" b="1" dirty="0" err="1">
                <a:solidFill>
                  <a:schemeClr val="accent5"/>
                </a:solidFill>
                <a:latin typeface="Symbol" panose="05050102010706020507" pitchFamily="18" charset="2"/>
              </a:rPr>
              <a:t>a</a:t>
            </a:r>
            <a:r>
              <a:rPr lang="en-US" altLang="en-US" sz="2000" b="1" dirty="0">
                <a:solidFill>
                  <a:schemeClr val="accent5"/>
                </a:solidFill>
                <a:latin typeface="+mn-lt"/>
              </a:rPr>
              <a:t>) Standard and </a:t>
            </a:r>
            <a:r>
              <a:rPr lang="en-US" altLang="en-US" sz="2000" b="1" baseline="30000" dirty="0">
                <a:solidFill>
                  <a:schemeClr val="accent5"/>
                </a:solidFill>
                <a:latin typeface="+mn-lt"/>
              </a:rPr>
              <a:t>10</a:t>
            </a:r>
            <a:r>
              <a:rPr lang="en-US" altLang="en-US" sz="2000" b="1" dirty="0">
                <a:solidFill>
                  <a:schemeClr val="accent5"/>
                </a:solidFill>
                <a:latin typeface="+mn-lt"/>
              </a:rPr>
              <a:t>B(n,</a:t>
            </a:r>
            <a:r>
              <a:rPr lang="en-US" altLang="en-US" sz="2000" b="1" dirty="0">
                <a:solidFill>
                  <a:schemeClr val="accent5"/>
                </a:solidFill>
                <a:latin typeface="Symbol" panose="05050102010706020507" pitchFamily="18" charset="2"/>
              </a:rPr>
              <a:t>a</a:t>
            </a:r>
            <a:r>
              <a:rPr lang="en-US" altLang="en-US" sz="2000" b="1" baseline="-25000" dirty="0">
                <a:solidFill>
                  <a:schemeClr val="accent5"/>
                </a:solidFill>
                <a:latin typeface="+mn-lt"/>
              </a:rPr>
              <a:t>1</a:t>
            </a:r>
            <a:r>
              <a:rPr lang="en-US" altLang="en-US" sz="2000" b="1" dirty="0">
                <a:solidFill>
                  <a:schemeClr val="accent5"/>
                </a:solidFill>
                <a:latin typeface="Symbol" panose="05050102010706020507" pitchFamily="18" charset="2"/>
              </a:rPr>
              <a:t>g</a:t>
            </a:r>
            <a:r>
              <a:rPr lang="en-US" altLang="en-US" sz="2000" b="1" dirty="0">
                <a:solidFill>
                  <a:schemeClr val="accent5"/>
                </a:solidFill>
                <a:latin typeface="+mn-lt"/>
              </a:rPr>
              <a:t>) Measurements</a:t>
            </a:r>
          </a:p>
          <a:p>
            <a:pPr>
              <a:spcBef>
                <a:spcPct val="0"/>
              </a:spcBef>
              <a:buFontTx/>
              <a:buNone/>
              <a:defRPr/>
            </a:pPr>
            <a:r>
              <a:rPr lang="en-US" altLang="en-US" sz="1800" dirty="0"/>
              <a:t> </a:t>
            </a:r>
          </a:p>
          <a:p>
            <a:pPr>
              <a:spcBef>
                <a:spcPct val="0"/>
              </a:spcBef>
              <a:buFontTx/>
              <a:buNone/>
              <a:defRPr/>
            </a:pPr>
            <a:endParaRPr lang="en-US" altLang="en-US" sz="1800" dirty="0"/>
          </a:p>
          <a:p>
            <a:pPr>
              <a:spcBef>
                <a:spcPct val="0"/>
              </a:spcBef>
              <a:buFontTx/>
              <a:buNone/>
              <a:defRPr/>
            </a:pPr>
            <a:endParaRPr lang="en-US" altLang="en-US" sz="1800" dirty="0">
              <a:solidFill>
                <a:schemeClr val="accent2"/>
              </a:solidFill>
            </a:endParaRPr>
          </a:p>
        </p:txBody>
      </p:sp>
      <p:pic>
        <p:nvPicPr>
          <p:cNvPr id="3" name="Picture 2" descr="A graph of a number of numbers&#10;&#10;Description automatically generated">
            <a:extLst>
              <a:ext uri="{FF2B5EF4-FFF2-40B4-BE49-F238E27FC236}">
                <a16:creationId xmlns:a16="http://schemas.microsoft.com/office/drawing/2014/main" id="{061BE2E7-B9BD-454B-86C3-0984C3472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60" y="1803891"/>
            <a:ext cx="5231716" cy="5117983"/>
          </a:xfrm>
          <a:prstGeom prst="rect">
            <a:avLst/>
          </a:prstGeom>
        </p:spPr>
      </p:pic>
      <p:sp>
        <p:nvSpPr>
          <p:cNvPr id="2" name="TextBox 1">
            <a:extLst>
              <a:ext uri="{FF2B5EF4-FFF2-40B4-BE49-F238E27FC236}">
                <a16:creationId xmlns:a16="http://schemas.microsoft.com/office/drawing/2014/main" id="{2A0BCE1E-2A93-4EE4-3F6E-E115CE6D4FFF}"/>
              </a:ext>
            </a:extLst>
          </p:cNvPr>
          <p:cNvSpPr txBox="1"/>
          <p:nvPr/>
        </p:nvSpPr>
        <p:spPr>
          <a:xfrm>
            <a:off x="1005840" y="1188338"/>
            <a:ext cx="4576813" cy="923330"/>
          </a:xfrm>
          <a:prstGeom prst="rect">
            <a:avLst/>
          </a:prstGeom>
          <a:noFill/>
        </p:spPr>
        <p:txBody>
          <a:bodyPr wrap="square" rtlCol="0">
            <a:spAutoFit/>
          </a:bodyPr>
          <a:lstStyle/>
          <a:p>
            <a:r>
              <a:rPr lang="en-US" altLang="en-US" sz="1800" dirty="0"/>
              <a:t>Measurements of the </a:t>
            </a:r>
            <a:r>
              <a:rPr lang="en-US" altLang="en-US" sz="1800" baseline="30000" dirty="0"/>
              <a:t>10</a:t>
            </a:r>
            <a:r>
              <a:rPr lang="en-US" altLang="en-US" sz="1800" dirty="0"/>
              <a:t>Be(p,n</a:t>
            </a:r>
            <a:r>
              <a:rPr lang="en-US" altLang="en-US" sz="1800" baseline="-25000" dirty="0"/>
              <a:t>0</a:t>
            </a:r>
            <a:r>
              <a:rPr lang="en-US" altLang="en-US" sz="1800" dirty="0"/>
              <a:t>)</a:t>
            </a:r>
            <a:r>
              <a:rPr lang="en-US" altLang="en-US" sz="1800" baseline="30000" dirty="0"/>
              <a:t>10</a:t>
            </a:r>
            <a:r>
              <a:rPr lang="en-US" altLang="en-US" sz="1800" dirty="0"/>
              <a:t>B </a:t>
            </a:r>
            <a:r>
              <a:rPr lang="en-US" altLang="en-US" sz="1800" dirty="0" err="1"/>
              <a:t>diferential</a:t>
            </a:r>
            <a:r>
              <a:rPr lang="en-US" altLang="en-US" sz="1800" dirty="0"/>
              <a:t> cross section at 0</a:t>
            </a:r>
            <a:r>
              <a:rPr lang="en-US" altLang="en-US" sz="1800" baseline="30000" dirty="0"/>
              <a:t>o</a:t>
            </a:r>
            <a:r>
              <a:rPr lang="en-US" altLang="en-US" sz="1800" dirty="0"/>
              <a:t> </a:t>
            </a:r>
            <a:r>
              <a:rPr lang="en-US" sz="1800" dirty="0"/>
              <a:t>b</a:t>
            </a:r>
            <a:r>
              <a:rPr lang="en-US" sz="1800" dirty="0">
                <a:cs typeface="Times New Roman" panose="02020603050405020304" pitchFamily="18" charset="0"/>
              </a:rPr>
              <a:t>y </a:t>
            </a:r>
            <a:r>
              <a:rPr lang="en-US" sz="1800" dirty="0"/>
              <a:t>Jones-</a:t>
            </a:r>
            <a:r>
              <a:rPr lang="en-US" sz="1800" dirty="0" err="1"/>
              <a:t>Aberty</a:t>
            </a:r>
            <a:endParaRPr lang="en-US" altLang="en-US" sz="1800" dirty="0"/>
          </a:p>
          <a:p>
            <a:endParaRPr lang="en-US" dirty="0"/>
          </a:p>
        </p:txBody>
      </p:sp>
      <p:sp>
        <p:nvSpPr>
          <p:cNvPr id="5" name="TextBox 4">
            <a:extLst>
              <a:ext uri="{FF2B5EF4-FFF2-40B4-BE49-F238E27FC236}">
                <a16:creationId xmlns:a16="http://schemas.microsoft.com/office/drawing/2014/main" id="{8B2CFDEA-7C41-51DC-4E37-73264F5885FF}"/>
              </a:ext>
            </a:extLst>
          </p:cNvPr>
          <p:cNvSpPr txBox="1"/>
          <p:nvPr/>
        </p:nvSpPr>
        <p:spPr>
          <a:xfrm>
            <a:off x="6147183" y="1157560"/>
            <a:ext cx="5186565" cy="646331"/>
          </a:xfrm>
          <a:prstGeom prst="rect">
            <a:avLst/>
          </a:prstGeom>
          <a:noFill/>
        </p:spPr>
        <p:txBody>
          <a:bodyPr wrap="square" rtlCol="0">
            <a:spAutoFit/>
          </a:bodyPr>
          <a:lstStyle/>
          <a:p>
            <a:r>
              <a:rPr lang="en-US" dirty="0"/>
              <a:t>Measurements of the </a:t>
            </a:r>
            <a:r>
              <a:rPr lang="en-US" altLang="en-US" sz="1800" baseline="30000" dirty="0"/>
              <a:t>10</a:t>
            </a:r>
            <a:r>
              <a:rPr lang="en-US" altLang="en-US" sz="1800" dirty="0"/>
              <a:t>Be(p,n</a:t>
            </a:r>
            <a:r>
              <a:rPr lang="en-US" altLang="en-US" sz="1800" baseline="-25000" dirty="0"/>
              <a:t>0</a:t>
            </a:r>
            <a:r>
              <a:rPr lang="en-US" altLang="en-US" sz="1800" dirty="0"/>
              <a:t>)</a:t>
            </a:r>
            <a:r>
              <a:rPr lang="en-US" altLang="en-US" sz="1800" baseline="30000" dirty="0"/>
              <a:t>10</a:t>
            </a:r>
            <a:r>
              <a:rPr lang="en-US" altLang="en-US" sz="1800" dirty="0"/>
              <a:t>B </a:t>
            </a:r>
            <a:r>
              <a:rPr lang="en-US" dirty="0"/>
              <a:t>angular distribution versus </a:t>
            </a:r>
            <a:r>
              <a:rPr lang="en-US" dirty="0" err="1"/>
              <a:t>θ</a:t>
            </a:r>
            <a:r>
              <a:rPr lang="en-US" baseline="-25000" dirty="0" err="1"/>
              <a:t>lab</a:t>
            </a:r>
            <a:r>
              <a:rPr lang="en-US" baseline="-25000" dirty="0"/>
              <a:t> </a:t>
            </a:r>
            <a:r>
              <a:rPr lang="en-US" dirty="0"/>
              <a:t>by </a:t>
            </a:r>
            <a:r>
              <a:rPr lang="en-US" sz="1800" dirty="0"/>
              <a:t>Jones-</a:t>
            </a:r>
            <a:r>
              <a:rPr lang="en-US" sz="1800" dirty="0" err="1"/>
              <a:t>Aberty</a:t>
            </a:r>
            <a:r>
              <a:rPr lang="en-US" dirty="0"/>
              <a:t> </a:t>
            </a:r>
            <a:r>
              <a:rPr lang="en-US" baseline="-25000" dirty="0"/>
              <a:t> </a:t>
            </a:r>
            <a:r>
              <a:rPr lang="en-US" dirty="0"/>
              <a:t> </a:t>
            </a:r>
          </a:p>
        </p:txBody>
      </p:sp>
      <p:pic>
        <p:nvPicPr>
          <p:cNvPr id="7" name="Picture 6">
            <a:extLst>
              <a:ext uri="{FF2B5EF4-FFF2-40B4-BE49-F238E27FC236}">
                <a16:creationId xmlns:a16="http://schemas.microsoft.com/office/drawing/2014/main" id="{416CE314-4063-F0BE-3EC1-532E4DC81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907" y="1791012"/>
            <a:ext cx="5084545" cy="5150865"/>
          </a:xfrm>
          <a:prstGeom prst="rect">
            <a:avLst/>
          </a:prstGeom>
        </p:spPr>
      </p:pic>
    </p:spTree>
    <p:extLst>
      <p:ext uri="{BB962C8B-B14F-4D97-AF65-F5344CB8AC3E}">
        <p14:creationId xmlns:p14="http://schemas.microsoft.com/office/powerpoint/2010/main" val="42686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040" y="282946"/>
            <a:ext cx="5212080" cy="400110"/>
          </a:xfrm>
          <a:prstGeom prst="rect">
            <a:avLst/>
          </a:prstGeom>
          <a:noFill/>
        </p:spPr>
        <p:txBody>
          <a:bodyPr wrap="square" rtlCol="0">
            <a:spAutoFit/>
          </a:bodyPr>
          <a:lstStyle/>
          <a:p>
            <a:r>
              <a:rPr lang="en-US" sz="2000" b="1" baseline="30000" dirty="0">
                <a:solidFill>
                  <a:schemeClr val="accent5"/>
                </a:solidFill>
                <a:cs typeface="Times New Roman" panose="02020603050405020304" pitchFamily="18" charset="0"/>
              </a:rPr>
              <a:t>10</a:t>
            </a:r>
            <a:r>
              <a:rPr lang="en-US" sz="2000" b="1" dirty="0">
                <a:solidFill>
                  <a:schemeClr val="accent5"/>
                </a:solidFill>
                <a:cs typeface="Times New Roman" panose="02020603050405020304" pitchFamily="18" charset="0"/>
              </a:rPr>
              <a:t>B(</a:t>
            </a:r>
            <a:r>
              <a:rPr lang="en-US" sz="2000" b="1" dirty="0" err="1">
                <a:solidFill>
                  <a:schemeClr val="accent5"/>
                </a:solidFill>
                <a:cs typeface="Times New Roman" panose="02020603050405020304" pitchFamily="18" charset="0"/>
              </a:rPr>
              <a:t>n,x</a:t>
            </a:r>
            <a:r>
              <a:rPr lang="en-US" sz="2000" b="1" dirty="0">
                <a:solidFill>
                  <a:schemeClr val="accent5"/>
                </a:solidFill>
                <a:cs typeface="Times New Roman" panose="02020603050405020304" pitchFamily="18" charset="0"/>
              </a:rPr>
              <a:t>)</a:t>
            </a:r>
            <a:r>
              <a:rPr lang="en-US" sz="2000" b="1" baseline="30000" dirty="0">
                <a:solidFill>
                  <a:schemeClr val="accent5"/>
                </a:solidFill>
                <a:cs typeface="Times New Roman" panose="02020603050405020304" pitchFamily="18" charset="0"/>
              </a:rPr>
              <a:t>7</a:t>
            </a:r>
            <a:r>
              <a:rPr lang="en-US" sz="2000" b="1" dirty="0">
                <a:solidFill>
                  <a:schemeClr val="accent5"/>
                </a:solidFill>
                <a:cs typeface="Times New Roman" panose="02020603050405020304" pitchFamily="18" charset="0"/>
              </a:rPr>
              <a:t>Li and Li Measurements</a:t>
            </a:r>
          </a:p>
        </p:txBody>
      </p:sp>
      <p:sp>
        <p:nvSpPr>
          <p:cNvPr id="6" name="TextBox 5">
            <a:extLst>
              <a:ext uri="{FF2B5EF4-FFF2-40B4-BE49-F238E27FC236}">
                <a16:creationId xmlns:a16="http://schemas.microsoft.com/office/drawing/2014/main" id="{2653B009-9B15-94F4-CC8D-537200C930B0}"/>
              </a:ext>
            </a:extLst>
          </p:cNvPr>
          <p:cNvSpPr txBox="1"/>
          <p:nvPr/>
        </p:nvSpPr>
        <p:spPr>
          <a:xfrm>
            <a:off x="740465" y="1023730"/>
            <a:ext cx="9372600" cy="2092881"/>
          </a:xfrm>
          <a:prstGeom prst="rect">
            <a:avLst/>
          </a:prstGeom>
          <a:noFill/>
        </p:spPr>
        <p:txBody>
          <a:bodyPr wrap="square">
            <a:spAutoFit/>
          </a:bodyPr>
          <a:lstStyle/>
          <a:p>
            <a:pPr marL="285750" indent="-285750">
              <a:buClr>
                <a:schemeClr val="accent5"/>
              </a:buClr>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Extension in the energy ranges to above 1 MeV of the </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and </a:t>
            </a:r>
            <a:r>
              <a:rPr lang="en-US" sz="2000" baseline="30000" dirty="0">
                <a:effectLst/>
                <a:ea typeface="Calibri" panose="020F0502020204030204" pitchFamily="34" charset="0"/>
                <a:cs typeface="Times New Roman" panose="02020603050405020304" pitchFamily="18" charset="0"/>
              </a:rPr>
              <a:t>10</a:t>
            </a:r>
            <a:r>
              <a:rPr lang="en-US" sz="2000" dirty="0">
                <a:effectLst/>
                <a:ea typeface="Calibri" panose="020F0502020204030204" pitchFamily="34" charset="0"/>
                <a:cs typeface="Times New Roman" panose="02020603050405020304" pitchFamily="18" charset="0"/>
              </a:rPr>
              <a:t>B standards may be possible with the work by</a:t>
            </a:r>
            <a:r>
              <a:rPr lang="en-US" sz="2000" baseline="30000" dirty="0">
                <a:effectLst/>
                <a:ea typeface="Calibri" panose="020F0502020204030204" pitchFamily="34" charset="0"/>
                <a:cs typeface="Times New Roman" panose="02020603050405020304" pitchFamily="18" charset="0"/>
              </a:rPr>
              <a:t> </a:t>
            </a:r>
            <a:r>
              <a:rPr lang="en-US" sz="2000" dirty="0" err="1">
                <a:cs typeface="Times New Roman" panose="02020603050405020304" pitchFamily="18" charset="0"/>
              </a:rPr>
              <a:t>Anastasiou</a:t>
            </a:r>
            <a:r>
              <a:rPr lang="en-US" sz="2000" dirty="0">
                <a:cs typeface="Times New Roman" panose="02020603050405020304" pitchFamily="18" charset="0"/>
              </a:rPr>
              <a:t> </a:t>
            </a:r>
            <a:r>
              <a:rPr lang="en-US" sz="2000" i="1" dirty="0">
                <a:cs typeface="Times New Roman" panose="02020603050405020304" pitchFamily="18" charset="0"/>
              </a:rPr>
              <a:t>et al</a:t>
            </a:r>
            <a:r>
              <a:rPr lang="en-US" sz="2000" dirty="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r>
              <a:rPr lang="en-US" altLang="en-US" sz="2000" dirty="0"/>
              <a:t>Bai </a:t>
            </a:r>
            <a:r>
              <a:rPr lang="en-US" altLang="en-US" sz="2000" i="1" dirty="0"/>
              <a:t>et al</a:t>
            </a:r>
            <a:r>
              <a:rPr lang="en-US" altLang="en-US" sz="2000" dirty="0"/>
              <a:t>.,</a:t>
            </a:r>
            <a:r>
              <a:rPr lang="en-US" sz="2000" dirty="0">
                <a:effectLst/>
                <a:ea typeface="Calibri" panose="020F0502020204030204" pitchFamily="34" charset="0"/>
                <a:cs typeface="Times New Roman" panose="02020603050405020304" pitchFamily="18" charset="0"/>
              </a:rPr>
              <a:t> </a:t>
            </a:r>
            <a:r>
              <a:rPr lang="fr-FR" sz="2000" b="0" i="0" u="none" strike="noStrike" baseline="0" dirty="0">
                <a:latin typeface="Times New Roman" panose="02020603050405020304" pitchFamily="18" charset="0"/>
                <a:cs typeface="Times New Roman" panose="02020603050405020304" pitchFamily="18" charset="0"/>
              </a:rPr>
              <a:t>Jiang </a:t>
            </a:r>
            <a:r>
              <a:rPr lang="fr-FR" sz="2000" b="0" i="1" u="none" strike="noStrike" baseline="0" dirty="0">
                <a:latin typeface="Times New Roman" panose="02020603050405020304" pitchFamily="18" charset="0"/>
                <a:cs typeface="Times New Roman" panose="02020603050405020304" pitchFamily="18" charset="0"/>
              </a:rPr>
              <a:t>et al</a:t>
            </a:r>
            <a:r>
              <a:rPr lang="fr-FR" sz="2000" b="0" i="0" u="none" strike="noStrike" baseline="0" dirty="0">
                <a:latin typeface="Times New Roman" panose="02020603050405020304" pitchFamily="18" charset="0"/>
                <a:cs typeface="Times New Roman" panose="02020603050405020304" pitchFamily="18" charset="0"/>
              </a:rPr>
              <a:t>. and the Ohio </a:t>
            </a:r>
            <a:r>
              <a:rPr lang="fr-FR" sz="2000" b="0" i="0" u="none" strike="noStrike" baseline="0" dirty="0" err="1">
                <a:latin typeface="Times New Roman" panose="02020603050405020304" pitchFamily="18" charset="0"/>
                <a:cs typeface="Times New Roman" panose="02020603050405020304" pitchFamily="18" charset="0"/>
              </a:rPr>
              <a:t>University</a:t>
            </a:r>
            <a:r>
              <a:rPr lang="fr-FR" sz="2000" b="0" i="0" u="none" strike="noStrike" baseline="0" dirty="0">
                <a:latin typeface="Times New Roman" panose="02020603050405020304" pitchFamily="18" charset="0"/>
                <a:cs typeface="Times New Roman" panose="02020603050405020304" pitchFamily="18" charset="0"/>
              </a:rPr>
              <a:t> </a:t>
            </a:r>
            <a:r>
              <a:rPr lang="en-US" sz="2000" dirty="0">
                <a:latin typeface="+mn-lt"/>
              </a:rPr>
              <a:t>d</a:t>
            </a:r>
            <a:r>
              <a:rPr lang="fr-FR" sz="2000" b="0" u="none" strike="noStrike" baseline="0" dirty="0" err="1">
                <a:latin typeface="Times New Roman" panose="02020603050405020304" pitchFamily="18" charset="0"/>
                <a:cs typeface="Times New Roman" panose="02020603050405020304" pitchFamily="18" charset="0"/>
              </a:rPr>
              <a:t>ata</a:t>
            </a:r>
            <a:r>
              <a:rPr lang="fr-FR" sz="2000" b="0" u="none" strike="noStrike" baseline="0" dirty="0">
                <a:latin typeface="Times New Roman" panose="02020603050405020304" pitchFamily="18" charset="0"/>
                <a:cs typeface="Times New Roman" panose="02020603050405020304" pitchFamily="18" charset="0"/>
              </a:rPr>
              <a:t>.</a:t>
            </a:r>
            <a:endParaRPr lang="en-US" altLang="en-US" sz="1200" dirty="0"/>
          </a:p>
          <a:p>
            <a:pPr marL="285750" indent="-285750">
              <a:buClr>
                <a:schemeClr val="accent5"/>
              </a:buClr>
              <a:buFont typeface="Wingdings" panose="05000000000000000000" pitchFamily="2" charset="2"/>
              <a:buChar char="Ø"/>
            </a:pPr>
            <a:r>
              <a:rPr lang="en-US" altLang="en-US" sz="2000" dirty="0"/>
              <a:t>The It is important to extend the energy range of these standards to above 1 MeV, the present limit of this standard. That would allow convenient overlap with the H(</a:t>
            </a:r>
            <a:r>
              <a:rPr lang="en-US" altLang="en-US" sz="2000" dirty="0" err="1"/>
              <a:t>n,n</a:t>
            </a:r>
            <a:r>
              <a:rPr lang="en-US" altLang="en-US" sz="2000" dirty="0"/>
              <a:t>) standard. </a:t>
            </a:r>
            <a:endParaRPr lang="en-US" altLang="en-US" sz="1000" dirty="0">
              <a:cs typeface="Times New Roman" panose="02020603050405020304" pitchFamily="18" charset="0"/>
            </a:endParaRPr>
          </a:p>
          <a:p>
            <a:pPr marL="285750" indent="-285750">
              <a:buClr>
                <a:schemeClr val="accent5"/>
              </a:buClr>
              <a:buFont typeface="Wingdings" panose="05000000000000000000" pitchFamily="2" charset="2"/>
              <a:buChar char="Ø"/>
            </a:pPr>
            <a:endParaRPr lang="en-US" altLang="en-US" sz="1000" dirty="0"/>
          </a:p>
        </p:txBody>
      </p:sp>
    </p:spTree>
    <p:extLst>
      <p:ext uri="{BB962C8B-B14F-4D97-AF65-F5344CB8AC3E}">
        <p14:creationId xmlns:p14="http://schemas.microsoft.com/office/powerpoint/2010/main" val="353101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67470</TotalTime>
  <Words>2199</Words>
  <Application>Microsoft Office PowerPoint</Application>
  <PresentationFormat>Widescreen</PresentationFormat>
  <Paragraphs>230</Paragraphs>
  <Slides>22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DengXian</vt:lpstr>
      <vt:lpstr>AdvGulliv-R</vt:lpstr>
      <vt:lpstr>Arial</vt:lpstr>
      <vt:lpstr>Calibri</vt:lpstr>
      <vt:lpstr>Calibri Light</vt:lpstr>
      <vt:lpstr>Symbol</vt:lpstr>
      <vt:lpstr>Times New Roman</vt:lpstr>
      <vt:lpstr>Times-Bold</vt:lpstr>
      <vt:lpstr>Times-Roman</vt:lpstr>
      <vt:lpstr>Wingdings</vt:lpstr>
      <vt:lpstr>Office Theme</vt:lpstr>
      <vt:lpstr>Origin95.Graph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Carlson</dc:creator>
  <cp:lastModifiedBy>Allan Carlson</cp:lastModifiedBy>
  <cp:revision>142</cp:revision>
  <cp:lastPrinted>2024-11-04T15:19:09Z</cp:lastPrinted>
  <dcterms:created xsi:type="dcterms:W3CDTF">2019-04-26T00:26:23Z</dcterms:created>
  <dcterms:modified xsi:type="dcterms:W3CDTF">2024-11-06T00:40:51Z</dcterms:modified>
</cp:coreProperties>
</file>