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 id="2147483712" r:id="rId3"/>
  </p:sldMasterIdLst>
  <p:notesMasterIdLst>
    <p:notesMasterId r:id="rId33"/>
  </p:notesMasterIdLst>
  <p:sldIdLst>
    <p:sldId id="321" r:id="rId4"/>
    <p:sldId id="317" r:id="rId5"/>
    <p:sldId id="509" r:id="rId6"/>
    <p:sldId id="512" r:id="rId7"/>
    <p:sldId id="513" r:id="rId8"/>
    <p:sldId id="523" r:id="rId9"/>
    <p:sldId id="330" r:id="rId10"/>
    <p:sldId id="518" r:id="rId11"/>
    <p:sldId id="526" r:id="rId12"/>
    <p:sldId id="519" r:id="rId13"/>
    <p:sldId id="331" r:id="rId14"/>
    <p:sldId id="532" r:id="rId15"/>
    <p:sldId id="538" r:id="rId16"/>
    <p:sldId id="351" r:id="rId17"/>
    <p:sldId id="527" r:id="rId18"/>
    <p:sldId id="551" r:id="rId19"/>
    <p:sldId id="553" r:id="rId20"/>
    <p:sldId id="529" r:id="rId21"/>
    <p:sldId id="368" r:id="rId22"/>
    <p:sldId id="356" r:id="rId23"/>
    <p:sldId id="363" r:id="rId24"/>
    <p:sldId id="530" r:id="rId25"/>
    <p:sldId id="580" r:id="rId26"/>
    <p:sldId id="579" r:id="rId27"/>
    <p:sldId id="340" r:id="rId28"/>
    <p:sldId id="334" r:id="rId29"/>
    <p:sldId id="549" r:id="rId30"/>
    <p:sldId id="520" r:id="rId31"/>
    <p:sldId id="54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18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CC6C89-899B-3640-CB08-73B991E553EB}" name="Koehler, Paul E" initials="KPE" userId="S::098088@win.lanl.gov::a11cc458-4cbb-49f3-b72d-a089aa0760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198D"/>
    <a:srgbClr val="00AA64"/>
    <a:srgbClr val="69C3FF"/>
    <a:srgbClr val="000000"/>
    <a:srgbClr val="1A70B8"/>
    <a:srgbClr val="EB0F1E"/>
    <a:srgbClr val="FF9129"/>
    <a:srgbClr val="0070C1"/>
    <a:srgbClr val="000F7E"/>
    <a:srgbClr val="0A19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5"/>
    <p:restoredTop sz="95672"/>
  </p:normalViewPr>
  <p:slideViewPr>
    <p:cSldViewPr snapToGrid="0" snapToObjects="1" showGuides="1">
      <p:cViewPr>
        <p:scale>
          <a:sx n="100" d="100"/>
          <a:sy n="100" d="100"/>
        </p:scale>
        <p:origin x="1336" y="216"/>
      </p:cViewPr>
      <p:guideLst>
        <p:guide/>
        <p:guide orient="horz" pos="1800"/>
      </p:guideLst>
    </p:cSldViewPr>
  </p:slideViewPr>
  <p:outlineViewPr>
    <p:cViewPr>
      <p:scale>
        <a:sx n="33" d="100"/>
        <a:sy n="33" d="100"/>
      </p:scale>
      <p:origin x="0" y="-38112"/>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264E-8066-E947-B6B5-B5BD434D7B6B}" type="datetimeFigureOut">
              <a:rPr lang="en-US" smtClean="0"/>
              <a:t>10/28/24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D52D-A3F1-4B43-9554-93E43582DB8E}" type="slidenum">
              <a:rPr lang="en-US" smtClean="0"/>
              <a:t>‹#›</a:t>
            </a:fld>
            <a:endParaRPr lang="en-US"/>
          </a:p>
        </p:txBody>
      </p:sp>
    </p:spTree>
    <p:extLst>
      <p:ext uri="{BB962C8B-B14F-4D97-AF65-F5344CB8AC3E}">
        <p14:creationId xmlns:p14="http://schemas.microsoft.com/office/powerpoint/2010/main" val="7938394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the Hauser-</a:t>
            </a:r>
            <a:r>
              <a:rPr lang="en-US" dirty="0" err="1"/>
              <a:t>Feshbach</a:t>
            </a:r>
            <a:r>
              <a:rPr lang="en-US" dirty="0"/>
              <a:t> formalism, the width fluctuation factor represents the effect of the statistical fluctuations in the nuclear levels on the width (or probability) of a particular reaction channel. It accounts for the fact that the widths of these levels are not fixed values but can vary due to the uncertainty principle of quantum mechanics. Essentially, it helps to adjust the predicted cross sections for nuclear reactions to better match experimental data.</a:t>
            </a:r>
          </a:p>
        </p:txBody>
      </p:sp>
      <p:sp>
        <p:nvSpPr>
          <p:cNvPr id="4" name="Slide Number Placeholder 3"/>
          <p:cNvSpPr>
            <a:spLocks noGrp="1"/>
          </p:cNvSpPr>
          <p:nvPr>
            <p:ph type="sldNum" sz="quarter" idx="5"/>
          </p:nvPr>
        </p:nvSpPr>
        <p:spPr/>
        <p:txBody>
          <a:bodyPr/>
          <a:lstStyle/>
          <a:p>
            <a:fld id="{BAD8D52D-A3F1-4B43-9554-93E43582DB8E}" type="slidenum">
              <a:rPr lang="en-US" smtClean="0"/>
              <a:t>28</a:t>
            </a:fld>
            <a:endParaRPr lang="en-US"/>
          </a:p>
        </p:txBody>
      </p:sp>
    </p:spTree>
    <p:extLst>
      <p:ext uri="{BB962C8B-B14F-4D97-AF65-F5344CB8AC3E}">
        <p14:creationId xmlns:p14="http://schemas.microsoft.com/office/powerpoint/2010/main" val="103296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88CB3-351F-294D-B203-3E3755AD914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2" name="Title 1"/>
          <p:cNvSpPr>
            <a:spLocks noGrp="1"/>
          </p:cNvSpPr>
          <p:nvPr>
            <p:ph type="ctrTitle" hasCustomPrompt="1"/>
          </p:nvPr>
        </p:nvSpPr>
        <p:spPr>
          <a:xfrm>
            <a:off x="594360" y="1981872"/>
            <a:ext cx="3830320" cy="15594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594360" y="3561746"/>
            <a:ext cx="3830320" cy="646853"/>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594360" y="4396170"/>
            <a:ext cx="2714105" cy="324812"/>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594360" y="5520163"/>
            <a:ext cx="2597150" cy="505883"/>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sp>
        <p:nvSpPr>
          <p:cNvPr id="15" name="TextBox 14">
            <a:extLst>
              <a:ext uri="{FF2B5EF4-FFF2-40B4-BE49-F238E27FC236}">
                <a16:creationId xmlns:a16="http://schemas.microsoft.com/office/drawing/2014/main" id="{B45E8F88-2F04-A24D-B64D-D31A64C16106}"/>
              </a:ext>
            </a:extLst>
          </p:cNvPr>
          <p:cNvSpPr txBox="1"/>
          <p:nvPr userDrawn="1"/>
        </p:nvSpPr>
        <p:spPr>
          <a:xfrm>
            <a:off x="1247380" y="6504590"/>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pic>
        <p:nvPicPr>
          <p:cNvPr id="17" name="Picture 16">
            <a:extLst>
              <a:ext uri="{FF2B5EF4-FFF2-40B4-BE49-F238E27FC236}">
                <a16:creationId xmlns:a16="http://schemas.microsoft.com/office/drawing/2014/main" id="{7CA5E6A1-8400-5543-A539-750F492A4E9E}"/>
              </a:ext>
            </a:extLst>
          </p:cNvPr>
          <p:cNvPicPr>
            <a:picLocks noChangeAspect="1"/>
          </p:cNvPicPr>
          <p:nvPr userDrawn="1"/>
        </p:nvPicPr>
        <p:blipFill>
          <a:blip r:embed="rId3"/>
          <a:stretch>
            <a:fillRect/>
          </a:stretch>
        </p:blipFill>
        <p:spPr>
          <a:xfrm>
            <a:off x="487266" y="466724"/>
            <a:ext cx="2957369" cy="865846"/>
          </a:xfrm>
          <a:prstGeom prst="rect">
            <a:avLst/>
          </a:prstGeom>
        </p:spPr>
      </p:pic>
      <p:sp>
        <p:nvSpPr>
          <p:cNvPr id="4" name="Rectangle 3">
            <a:extLst>
              <a:ext uri="{FF2B5EF4-FFF2-40B4-BE49-F238E27FC236}">
                <a16:creationId xmlns:a16="http://schemas.microsoft.com/office/drawing/2014/main" id="{6CC4CCD8-670C-C247-A670-D2A0A7CC0B40}"/>
              </a:ext>
            </a:extLst>
          </p:cNvPr>
          <p:cNvSpPr/>
          <p:nvPr userDrawn="1"/>
        </p:nvSpPr>
        <p:spPr>
          <a:xfrm>
            <a:off x="323850" y="6138506"/>
            <a:ext cx="923530" cy="570027"/>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31FDCC-6089-9549-867D-AA161AFF6943}"/>
              </a:ext>
            </a:extLst>
          </p:cNvPr>
          <p:cNvPicPr>
            <a:picLocks noChangeAspect="1"/>
          </p:cNvPicPr>
          <p:nvPr userDrawn="1"/>
        </p:nvPicPr>
        <p:blipFill>
          <a:blip r:embed="rId4"/>
          <a:stretch>
            <a:fillRect/>
          </a:stretch>
        </p:blipFill>
        <p:spPr>
          <a:xfrm>
            <a:off x="594360" y="6376337"/>
            <a:ext cx="590382" cy="283004"/>
          </a:xfrm>
          <a:prstGeom prst="rect">
            <a:avLst/>
          </a:prstGeom>
        </p:spPr>
      </p:pic>
      <p:sp>
        <p:nvSpPr>
          <p:cNvPr id="23" name="Slide Number Placeholder 3">
            <a:extLst>
              <a:ext uri="{FF2B5EF4-FFF2-40B4-BE49-F238E27FC236}">
                <a16:creationId xmlns:a16="http://schemas.microsoft.com/office/drawing/2014/main" id="{D7CC174E-53C7-1C49-8CF1-B008CEDC8F3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3" name="Date Placeholder 3">
            <a:extLst>
              <a:ext uri="{FF2B5EF4-FFF2-40B4-BE49-F238E27FC236}">
                <a16:creationId xmlns:a16="http://schemas.microsoft.com/office/drawing/2014/main" id="{7064C590-9A87-3D4E-AB4F-7D32D78B18F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59436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594360" y="609600"/>
            <a:ext cx="7991856" cy="88696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74980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59436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74980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594360"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594360"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594360"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594360"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4901184"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4901184"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4901184"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4901184"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594360" y="1524000"/>
            <a:ext cx="249328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0"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594360"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594360"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54540"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63132"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63132"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63131"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093968"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04128" y="4693920"/>
            <a:ext cx="2496312" cy="24384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04983"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03418"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48" userDrawn="1">
          <p15:clr>
            <a:srgbClr val="FBAE40"/>
          </p15:clr>
        </p15:guide>
        <p15:guide id="2" pos="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5943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5943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5943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5943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382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382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382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382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0074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0074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0074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0074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757416"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757416"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757416"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757416"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594361" y="1524000"/>
            <a:ext cx="7991856" cy="4141621"/>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594360" y="5862323"/>
            <a:ext cx="7991856"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053548" y="1"/>
            <a:ext cx="787021"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053548" y="1332324"/>
            <a:ext cx="787021"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053548" y="2714922"/>
            <a:ext cx="787021"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053548" y="4097521"/>
            <a:ext cx="787021"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953887"/>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236755" y="-3329"/>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236755" y="131642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236755" y="271159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236755" y="410675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053548" y="5541578"/>
            <a:ext cx="787021"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236755" y="5550815"/>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10/28/24</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9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10/28/24</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178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594360" y="612648"/>
            <a:ext cx="7991856" cy="890016"/>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594360"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984614"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61106"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07333"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099035"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475289"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59436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2004516"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7123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0132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12333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471882"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594360" y="4056096"/>
            <a:ext cx="1097280"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955404"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34859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69921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09464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46787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594360" y="609600"/>
            <a:ext cx="4220707"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594360" y="1523999"/>
            <a:ext cx="4220708"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7" name="Text Placeholder 13">
            <a:extLst>
              <a:ext uri="{FF2B5EF4-FFF2-40B4-BE49-F238E27FC236}">
                <a16:creationId xmlns:a16="http://schemas.microsoft.com/office/drawing/2014/main" id="{5D34A9EF-0B3B-194B-A31B-0DF154086A04}"/>
              </a:ext>
            </a:extLst>
          </p:cNvPr>
          <p:cNvSpPr>
            <a:spLocks noGrp="1"/>
          </p:cNvSpPr>
          <p:nvPr>
            <p:ph type="body" sz="quarter" idx="18" hasCustomPrompt="1"/>
          </p:nvPr>
        </p:nvSpPr>
        <p:spPr>
          <a:xfrm>
            <a:off x="3309813" y="5964946"/>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400" r="31052" b="20205"/>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824782025"/>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88CB3-351F-294D-B203-3E3755AD914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2" name="Title 1"/>
          <p:cNvSpPr>
            <a:spLocks noGrp="1"/>
          </p:cNvSpPr>
          <p:nvPr>
            <p:ph type="ctrTitle" hasCustomPrompt="1"/>
          </p:nvPr>
        </p:nvSpPr>
        <p:spPr>
          <a:xfrm>
            <a:off x="594360" y="1981872"/>
            <a:ext cx="3830320" cy="15594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594360" y="3561746"/>
            <a:ext cx="3830320" cy="646853"/>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594360" y="4396170"/>
            <a:ext cx="2714105" cy="324812"/>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594360" y="5520163"/>
            <a:ext cx="2597150" cy="505883"/>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sp>
        <p:nvSpPr>
          <p:cNvPr id="15" name="TextBox 14">
            <a:extLst>
              <a:ext uri="{FF2B5EF4-FFF2-40B4-BE49-F238E27FC236}">
                <a16:creationId xmlns:a16="http://schemas.microsoft.com/office/drawing/2014/main" id="{B45E8F88-2F04-A24D-B64D-D31A64C16106}"/>
              </a:ext>
            </a:extLst>
          </p:cNvPr>
          <p:cNvSpPr txBox="1"/>
          <p:nvPr userDrawn="1"/>
        </p:nvSpPr>
        <p:spPr>
          <a:xfrm>
            <a:off x="1247380" y="6504590"/>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pic>
        <p:nvPicPr>
          <p:cNvPr id="17" name="Picture 16">
            <a:extLst>
              <a:ext uri="{FF2B5EF4-FFF2-40B4-BE49-F238E27FC236}">
                <a16:creationId xmlns:a16="http://schemas.microsoft.com/office/drawing/2014/main" id="{7CA5E6A1-8400-5543-A539-750F492A4E9E}"/>
              </a:ext>
            </a:extLst>
          </p:cNvPr>
          <p:cNvPicPr>
            <a:picLocks noChangeAspect="1"/>
          </p:cNvPicPr>
          <p:nvPr userDrawn="1"/>
        </p:nvPicPr>
        <p:blipFill>
          <a:blip r:embed="rId3"/>
          <a:stretch>
            <a:fillRect/>
          </a:stretch>
        </p:blipFill>
        <p:spPr>
          <a:xfrm>
            <a:off x="487266" y="466724"/>
            <a:ext cx="2957369" cy="865846"/>
          </a:xfrm>
          <a:prstGeom prst="rect">
            <a:avLst/>
          </a:prstGeom>
        </p:spPr>
      </p:pic>
      <p:sp>
        <p:nvSpPr>
          <p:cNvPr id="4" name="Rectangle 3">
            <a:extLst>
              <a:ext uri="{FF2B5EF4-FFF2-40B4-BE49-F238E27FC236}">
                <a16:creationId xmlns:a16="http://schemas.microsoft.com/office/drawing/2014/main" id="{6CC4CCD8-670C-C247-A670-D2A0A7CC0B40}"/>
              </a:ext>
            </a:extLst>
          </p:cNvPr>
          <p:cNvSpPr/>
          <p:nvPr userDrawn="1"/>
        </p:nvSpPr>
        <p:spPr>
          <a:xfrm>
            <a:off x="323850" y="6138506"/>
            <a:ext cx="923530" cy="570027"/>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31FDCC-6089-9549-867D-AA161AFF6943}"/>
              </a:ext>
            </a:extLst>
          </p:cNvPr>
          <p:cNvPicPr>
            <a:picLocks noChangeAspect="1"/>
          </p:cNvPicPr>
          <p:nvPr userDrawn="1"/>
        </p:nvPicPr>
        <p:blipFill>
          <a:blip r:embed="rId4"/>
          <a:stretch>
            <a:fillRect/>
          </a:stretch>
        </p:blipFill>
        <p:spPr>
          <a:xfrm>
            <a:off x="594360" y="6376337"/>
            <a:ext cx="590382" cy="283004"/>
          </a:xfrm>
          <a:prstGeom prst="rect">
            <a:avLst/>
          </a:prstGeom>
        </p:spPr>
      </p:pic>
      <p:sp>
        <p:nvSpPr>
          <p:cNvPr id="23" name="Slide Number Placeholder 3">
            <a:extLst>
              <a:ext uri="{FF2B5EF4-FFF2-40B4-BE49-F238E27FC236}">
                <a16:creationId xmlns:a16="http://schemas.microsoft.com/office/drawing/2014/main" id="{D7CC174E-53C7-1C49-8CF1-B008CEDC8F3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3" name="Date Placeholder 3">
            <a:extLst>
              <a:ext uri="{FF2B5EF4-FFF2-40B4-BE49-F238E27FC236}">
                <a16:creationId xmlns:a16="http://schemas.microsoft.com/office/drawing/2014/main" id="{7064C590-9A87-3D4E-AB4F-7D32D78B18F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1345139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594360" y="609600"/>
            <a:ext cx="4220707"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594360" y="1523999"/>
            <a:ext cx="4220708"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7" name="Text Placeholder 13">
            <a:extLst>
              <a:ext uri="{FF2B5EF4-FFF2-40B4-BE49-F238E27FC236}">
                <a16:creationId xmlns:a16="http://schemas.microsoft.com/office/drawing/2014/main" id="{5D34A9EF-0B3B-194B-A31B-0DF154086A04}"/>
              </a:ext>
            </a:extLst>
          </p:cNvPr>
          <p:cNvSpPr>
            <a:spLocks noGrp="1"/>
          </p:cNvSpPr>
          <p:nvPr>
            <p:ph type="body" sz="quarter" idx="18" hasCustomPrompt="1"/>
          </p:nvPr>
        </p:nvSpPr>
        <p:spPr>
          <a:xfrm>
            <a:off x="3309813" y="5964946"/>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24448506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4055" cy="4434840"/>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1356806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400" r="31052" b="20205"/>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045097134"/>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1" y="1524001"/>
            <a:ext cx="7994054"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2011681"/>
            <a:ext cx="7994055" cy="3931919"/>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90934999"/>
      </p:ext>
    </p:extLst>
  </p:cSld>
  <p:clrMapOvr>
    <a:masterClrMapping/>
  </p:clrMapOvr>
  <p:extLst>
    <p:ext uri="{DCECCB84-F9BA-43D5-87BE-67443E8EF086}">
      <p15:sldGuideLst xmlns:p15="http://schemas.microsoft.com/office/powerpoint/2012/main">
        <p15:guide id="1" orient="horz" pos="3744">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920086"/>
      </p:ext>
    </p:extLst>
  </p:cSld>
  <p:clrMapOvr>
    <a:masterClrMapping/>
  </p:clrMapOvr>
  <p:extLst>
    <p:ext uri="{DCECCB84-F9BA-43D5-87BE-67443E8EF086}">
      <p15:sldGuideLst xmlns:p15="http://schemas.microsoft.com/office/powerpoint/2012/main">
        <p15:guide id="1" orient="horz" pos="40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BF6C-0676-5247-8404-7764B27D9124}"/>
              </a:ext>
            </a:extLst>
          </p:cNvPr>
          <p:cNvSpPr/>
          <p:nvPr userDrawn="1"/>
        </p:nvSpPr>
        <p:spPr>
          <a:xfrm>
            <a:off x="0" y="0"/>
            <a:ext cx="5029200"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594360" y="609600"/>
            <a:ext cx="4209134"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594360" y="1523999"/>
            <a:ext cx="4209134"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4FFBA5F7-9297-584B-8D03-94A595A48037}"/>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9787733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1" y="3429000"/>
            <a:ext cx="4109012"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594360" y="609600"/>
            <a:ext cx="4209134" cy="89001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594361" y="1523999"/>
            <a:ext cx="4209134" cy="4434840"/>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67083F3C-D625-D64B-9FAF-52D8669C9AC1}"/>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042399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4055" cy="4434840"/>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0" y="3429000"/>
            <a:ext cx="4074290"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029199"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074289"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594360" y="609600"/>
            <a:ext cx="4206240" cy="89001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594361" y="1523999"/>
            <a:ext cx="4206240"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719CB5B1-06C6-C34A-A15E-EAC198045733}"/>
              </a:ext>
            </a:extLst>
          </p:cNvPr>
          <p:cNvSpPr>
            <a:spLocks noGrp="1"/>
          </p:cNvSpPr>
          <p:nvPr>
            <p:ph type="body" sz="quarter" idx="18" hasCustomPrompt="1"/>
          </p:nvPr>
        </p:nvSpPr>
        <p:spPr>
          <a:xfrm>
            <a:off x="3286978"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pic>
        <p:nvPicPr>
          <p:cNvPr id="11" name="Picture 10">
            <a:extLst>
              <a:ext uri="{FF2B5EF4-FFF2-40B4-BE49-F238E27FC236}">
                <a16:creationId xmlns:a16="http://schemas.microsoft.com/office/drawing/2014/main" id="{BF67F501-30A3-3C4A-9353-DF0C9221DE9E}"/>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10029446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59436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594360" y="609600"/>
            <a:ext cx="7991856" cy="88696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74980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59436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74980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2435083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594360"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594360"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594360"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594360"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4901184"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4901184"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4901184"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4901184"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462246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594360" y="1524000"/>
            <a:ext cx="249328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0"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594360"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594360"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54540"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63132"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63132"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63131"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093968"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04128" y="4693920"/>
            <a:ext cx="2496312" cy="24384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04983"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03418"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62343196"/>
      </p:ext>
    </p:extLst>
  </p:cSld>
  <p:clrMapOvr>
    <a:masterClrMapping/>
  </p:clrMapOvr>
  <p:extLst>
    <p:ext uri="{DCECCB84-F9BA-43D5-87BE-67443E8EF086}">
      <p15:sldGuideLst xmlns:p15="http://schemas.microsoft.com/office/powerpoint/2012/main">
        <p15:guide id="1" orient="horz" pos="48">
          <p15:clr>
            <a:srgbClr val="FBAE40"/>
          </p15:clr>
        </p15:guide>
        <p15:guide id="2" pos="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5943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5943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5943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5943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382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382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382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382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0074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0074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0074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0074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757416"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757416"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757416"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757416"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3856385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594361" y="1524000"/>
            <a:ext cx="7991856" cy="4141621"/>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594360" y="5862323"/>
            <a:ext cx="7991856"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053548" y="1"/>
            <a:ext cx="787021"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053548" y="1332324"/>
            <a:ext cx="787021"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053548" y="2714922"/>
            <a:ext cx="787021"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053548" y="4097521"/>
            <a:ext cx="787021"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953887"/>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236755" y="-3329"/>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236755" y="131642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236755" y="271159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236755" y="410675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053548" y="5541578"/>
            <a:ext cx="787021"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236755" y="5550815"/>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319950718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193358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400" r="31052" b="20205"/>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20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1" y="1524001"/>
            <a:ext cx="7994054"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2011681"/>
            <a:ext cx="7994055" cy="3931919"/>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40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BF6C-0676-5247-8404-7764B27D9124}"/>
              </a:ext>
            </a:extLst>
          </p:cNvPr>
          <p:cNvSpPr/>
          <p:nvPr userDrawn="1"/>
        </p:nvSpPr>
        <p:spPr>
          <a:xfrm>
            <a:off x="0" y="0"/>
            <a:ext cx="5029200"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594360" y="609600"/>
            <a:ext cx="4209134"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594360" y="1523999"/>
            <a:ext cx="4209134"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4FFBA5F7-9297-584B-8D03-94A595A48037}"/>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1" y="3429000"/>
            <a:ext cx="4109012"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594360" y="609600"/>
            <a:ext cx="4209134" cy="89001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594361" y="1523999"/>
            <a:ext cx="4209134" cy="4434840"/>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67083F3C-D625-D64B-9FAF-52D8669C9AC1}"/>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0" y="3429000"/>
            <a:ext cx="4074290"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029199"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074289"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594360" y="609600"/>
            <a:ext cx="4206240" cy="89001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594361" y="1523999"/>
            <a:ext cx="4206240"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719CB5B1-06C6-C34A-A15E-EAC198045733}"/>
              </a:ext>
            </a:extLst>
          </p:cNvPr>
          <p:cNvSpPr>
            <a:spLocks noGrp="1"/>
          </p:cNvSpPr>
          <p:nvPr>
            <p:ph type="body" sz="quarter" idx="18" hasCustomPrompt="1"/>
          </p:nvPr>
        </p:nvSpPr>
        <p:spPr>
          <a:xfrm>
            <a:off x="3286978"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pic>
        <p:nvPicPr>
          <p:cNvPr id="11" name="Picture 10">
            <a:extLst>
              <a:ext uri="{FF2B5EF4-FFF2-40B4-BE49-F238E27FC236}">
                <a16:creationId xmlns:a16="http://schemas.microsoft.com/office/drawing/2014/main" id="{BF67F501-30A3-3C4A-9353-DF0C9221DE9E}"/>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609600"/>
            <a:ext cx="800563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94360" y="1524000"/>
            <a:ext cx="800563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638027" y="6499820"/>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8071099"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pic>
        <p:nvPicPr>
          <p:cNvPr id="8" name="Picture 7">
            <a:extLst>
              <a:ext uri="{FF2B5EF4-FFF2-40B4-BE49-F238E27FC236}">
                <a16:creationId xmlns:a16="http://schemas.microsoft.com/office/drawing/2014/main" id="{9E20F8CB-C6F2-3F4F-B83D-1E2B4E8961C1}"/>
              </a:ext>
            </a:extLst>
          </p:cNvPr>
          <p:cNvPicPr>
            <a:picLocks noChangeAspect="1"/>
          </p:cNvPicPr>
          <p:nvPr userDrawn="1"/>
        </p:nvPicPr>
        <p:blipFill>
          <a:blip r:embed="rId17"/>
          <a:stretch>
            <a:fillRect/>
          </a:stretch>
        </p:blipFill>
        <p:spPr>
          <a:xfrm>
            <a:off x="285488" y="6421534"/>
            <a:ext cx="1307592" cy="255707"/>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10"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10/28/24</a:t>
            </a:fld>
            <a:endParaRPr lang="en-US" sz="700"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594360" y="609600"/>
            <a:ext cx="7991856" cy="89001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594360" y="1523999"/>
            <a:ext cx="7991856" cy="44348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9977E7B1-7961-6744-9B65-ACF10399A3B5}"/>
              </a:ext>
            </a:extLst>
          </p:cNvPr>
          <p:cNvPicPr>
            <a:picLocks noChangeAspect="1"/>
          </p:cNvPicPr>
          <p:nvPr userDrawn="1"/>
        </p:nvPicPr>
        <p:blipFill>
          <a:blip r:embed="rId8"/>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675" r:id="rId3"/>
    <p:sldLayoutId id="2147483694" r:id="rId4"/>
    <p:sldLayoutId id="2147483705" r:id="rId5"/>
    <p:sldLayoutId id="2147483711" r:id="rId6"/>
  </p:sldLayoutIdLst>
  <p:hf hdr="0" ft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500"/>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609600"/>
            <a:ext cx="800563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94360" y="1524000"/>
            <a:ext cx="800563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638027" y="6499820"/>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8071099"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pic>
        <p:nvPicPr>
          <p:cNvPr id="8" name="Picture 7">
            <a:extLst>
              <a:ext uri="{FF2B5EF4-FFF2-40B4-BE49-F238E27FC236}">
                <a16:creationId xmlns:a16="http://schemas.microsoft.com/office/drawing/2014/main" id="{9E20F8CB-C6F2-3F4F-B83D-1E2B4E8961C1}"/>
              </a:ext>
            </a:extLst>
          </p:cNvPr>
          <p:cNvPicPr>
            <a:picLocks noChangeAspect="1"/>
          </p:cNvPicPr>
          <p:nvPr userDrawn="1"/>
        </p:nvPicPr>
        <p:blipFill>
          <a:blip r:embed="rId17"/>
          <a:stretch>
            <a:fillRect/>
          </a:stretch>
        </p:blipFill>
        <p:spPr>
          <a:xfrm>
            <a:off x="285488" y="6421534"/>
            <a:ext cx="1307592" cy="255707"/>
          </a:xfrm>
          <a:prstGeom prst="rect">
            <a:avLst/>
          </a:prstGeom>
        </p:spPr>
      </p:pic>
    </p:spTree>
    <p:extLst>
      <p:ext uri="{BB962C8B-B14F-4D97-AF65-F5344CB8AC3E}">
        <p14:creationId xmlns:p14="http://schemas.microsoft.com/office/powerpoint/2010/main" val="17839030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30.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nds.iaea.org/talys/tutorials/talys.pdf" TargetMode="External"/><Relationship Id="rId2" Type="http://schemas.openxmlformats.org/officeDocument/2006/relationships/hyperlink" Target="https://doi.org/10.1103/PhysRevC.11.895" TargetMode="Externa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C654E81-7A68-B348-B260-56F1CEDF05CC}"/>
              </a:ext>
            </a:extLst>
          </p:cNvPr>
          <p:cNvSpPr>
            <a:spLocks noGrp="1"/>
          </p:cNvSpPr>
          <p:nvPr>
            <p:ph type="ctrTitle"/>
          </p:nvPr>
        </p:nvSpPr>
        <p:spPr>
          <a:xfrm>
            <a:off x="594360" y="1738033"/>
            <a:ext cx="8549640" cy="810096"/>
          </a:xfrm>
        </p:spPr>
        <p:txBody>
          <a:bodyPr>
            <a:normAutofit/>
          </a:bodyPr>
          <a:lstStyle/>
          <a:p>
            <a:r>
              <a:rPr lang="en-US" baseline="30000" dirty="0"/>
              <a:t>88</a:t>
            </a:r>
            <a:r>
              <a:rPr lang="en-US" dirty="0"/>
              <a:t>Zr+n: the kick-off to study small radioactive samples with DICER at LANSCE*</a:t>
            </a:r>
          </a:p>
        </p:txBody>
      </p:sp>
      <p:sp>
        <p:nvSpPr>
          <p:cNvPr id="20" name="Text Placeholder 19">
            <a:extLst>
              <a:ext uri="{FF2B5EF4-FFF2-40B4-BE49-F238E27FC236}">
                <a16:creationId xmlns:a16="http://schemas.microsoft.com/office/drawing/2014/main" id="{DC5CBE22-0D06-DE43-A0AD-BACD55E95D9B}"/>
              </a:ext>
            </a:extLst>
          </p:cNvPr>
          <p:cNvSpPr>
            <a:spLocks noGrp="1"/>
          </p:cNvSpPr>
          <p:nvPr>
            <p:ph type="body" sz="quarter" idx="13"/>
          </p:nvPr>
        </p:nvSpPr>
        <p:spPr>
          <a:xfrm>
            <a:off x="594360" y="5388255"/>
            <a:ext cx="6019382" cy="324812"/>
          </a:xfrm>
        </p:spPr>
        <p:txBody>
          <a:bodyPr>
            <a:normAutofit fontScale="92500" lnSpcReduction="10000"/>
          </a:bodyPr>
          <a:lstStyle/>
          <a:p>
            <a:r>
              <a:rPr lang="en-US" dirty="0"/>
              <a:t>Nuclear Data Week, Brookhaven National Laboratory</a:t>
            </a:r>
          </a:p>
          <a:p>
            <a:r>
              <a:rPr lang="en-US" dirty="0"/>
              <a:t>November 4</a:t>
            </a:r>
            <a:r>
              <a:rPr lang="en-US" baseline="30000" dirty="0"/>
              <a:t>th</a:t>
            </a:r>
            <a:r>
              <a:rPr lang="en-US" dirty="0"/>
              <a:t> – 8</a:t>
            </a:r>
            <a:r>
              <a:rPr lang="en-US" baseline="30000" dirty="0"/>
              <a:t>th</a:t>
            </a:r>
            <a:r>
              <a:rPr lang="en-US" dirty="0"/>
              <a:t>, 2024</a:t>
            </a:r>
          </a:p>
        </p:txBody>
      </p:sp>
      <p:sp>
        <p:nvSpPr>
          <p:cNvPr id="21" name="Text Placeholder 20">
            <a:extLst>
              <a:ext uri="{FF2B5EF4-FFF2-40B4-BE49-F238E27FC236}">
                <a16:creationId xmlns:a16="http://schemas.microsoft.com/office/drawing/2014/main" id="{4533E404-BAC2-8344-8AE7-A8F48EC95D69}"/>
              </a:ext>
            </a:extLst>
          </p:cNvPr>
          <p:cNvSpPr>
            <a:spLocks noGrp="1"/>
          </p:cNvSpPr>
          <p:nvPr>
            <p:ph type="body" sz="quarter" idx="14"/>
          </p:nvPr>
        </p:nvSpPr>
        <p:spPr>
          <a:xfrm>
            <a:off x="594360" y="5913863"/>
            <a:ext cx="2597150" cy="505883"/>
          </a:xfrm>
        </p:spPr>
        <p:txBody>
          <a:bodyPr/>
          <a:lstStyle/>
          <a:p>
            <a:r>
              <a:rPr lang="en-US" dirty="0"/>
              <a:t>LA-UR-24-31649</a:t>
            </a:r>
          </a:p>
        </p:txBody>
      </p:sp>
      <p:sp>
        <p:nvSpPr>
          <p:cNvPr id="6" name="TextBox 5">
            <a:extLst>
              <a:ext uri="{FF2B5EF4-FFF2-40B4-BE49-F238E27FC236}">
                <a16:creationId xmlns:a16="http://schemas.microsoft.com/office/drawing/2014/main" id="{E6F8CFA0-B4F4-EC44-BA7A-C5F543524CCD}"/>
              </a:ext>
            </a:extLst>
          </p:cNvPr>
          <p:cNvSpPr txBox="1"/>
          <p:nvPr/>
        </p:nvSpPr>
        <p:spPr>
          <a:xfrm>
            <a:off x="7196212" y="1355008"/>
            <a:ext cx="1481559" cy="307777"/>
          </a:xfrm>
          <a:prstGeom prst="rect">
            <a:avLst/>
          </a:prstGeom>
          <a:noFill/>
        </p:spPr>
        <p:txBody>
          <a:bodyPr wrap="square" rtlCol="0">
            <a:spAutoFit/>
          </a:bodyPr>
          <a:lstStyle/>
          <a:p>
            <a:r>
              <a:rPr lang="en-US" sz="1400" i="1" dirty="0" err="1">
                <a:solidFill>
                  <a:schemeClr val="bg1"/>
                </a:solidFill>
                <a:latin typeface="Gabriola" pitchFamily="82" charset="0"/>
              </a:rPr>
              <a:t>Experiendo</a:t>
            </a:r>
            <a:r>
              <a:rPr lang="en-US" sz="1400" i="1" dirty="0">
                <a:solidFill>
                  <a:schemeClr val="bg1"/>
                </a:solidFill>
                <a:latin typeface="Gabriola" pitchFamily="82" charset="0"/>
              </a:rPr>
              <a:t> </a:t>
            </a:r>
            <a:r>
              <a:rPr lang="en-US" sz="1400" i="1" dirty="0" err="1">
                <a:solidFill>
                  <a:schemeClr val="bg1"/>
                </a:solidFill>
                <a:latin typeface="Gabriola" pitchFamily="82" charset="0"/>
              </a:rPr>
              <a:t>cognoscitur</a:t>
            </a:r>
            <a:endParaRPr lang="en-US" sz="1400" dirty="0">
              <a:solidFill>
                <a:schemeClr val="bg1"/>
              </a:solidFill>
              <a:latin typeface="Gabriola" pitchFamily="82" charset="0"/>
            </a:endParaRPr>
          </a:p>
        </p:txBody>
      </p:sp>
      <p:pic>
        <p:nvPicPr>
          <p:cNvPr id="7" name="Picture 6">
            <a:extLst>
              <a:ext uri="{FF2B5EF4-FFF2-40B4-BE49-F238E27FC236}">
                <a16:creationId xmlns:a16="http://schemas.microsoft.com/office/drawing/2014/main" id="{B119C7C9-2B96-E341-9008-CA6C49832309}"/>
              </a:ext>
            </a:extLst>
          </p:cNvPr>
          <p:cNvPicPr>
            <a:picLocks noChangeAspect="1"/>
          </p:cNvPicPr>
          <p:nvPr/>
        </p:nvPicPr>
        <p:blipFill>
          <a:blip r:embed="rId2"/>
          <a:stretch>
            <a:fillRect/>
          </a:stretch>
        </p:blipFill>
        <p:spPr>
          <a:xfrm>
            <a:off x="6935782" y="311462"/>
            <a:ext cx="2002420" cy="1062259"/>
          </a:xfrm>
          <a:prstGeom prst="rect">
            <a:avLst/>
          </a:prstGeom>
        </p:spPr>
      </p:pic>
      <p:sp>
        <p:nvSpPr>
          <p:cNvPr id="11" name="Subtitle 18">
            <a:extLst>
              <a:ext uri="{FF2B5EF4-FFF2-40B4-BE49-F238E27FC236}">
                <a16:creationId xmlns:a16="http://schemas.microsoft.com/office/drawing/2014/main" id="{4744304F-ED38-EA46-AA1F-352958EECF1B}"/>
              </a:ext>
            </a:extLst>
          </p:cNvPr>
          <p:cNvSpPr>
            <a:spLocks noGrp="1"/>
          </p:cNvSpPr>
          <p:nvPr>
            <p:ph type="subTitle" idx="1"/>
          </p:nvPr>
        </p:nvSpPr>
        <p:spPr>
          <a:xfrm>
            <a:off x="594360" y="2698375"/>
            <a:ext cx="7757160" cy="2068869"/>
          </a:xfrm>
        </p:spPr>
        <p:txBody>
          <a:bodyPr>
            <a:noAutofit/>
          </a:bodyPr>
          <a:lstStyle/>
          <a:p>
            <a:pPr algn="ctr"/>
            <a:r>
              <a:rPr lang="en-US" sz="1200" b="1" u="sng" dirty="0"/>
              <a:t>Th. Stamatopoulos</a:t>
            </a:r>
            <a:r>
              <a:rPr lang="en-US" sz="1200" b="1" u="sng" baseline="30000" dirty="0"/>
              <a:t>1</a:t>
            </a:r>
            <a:r>
              <a:rPr lang="en-US" sz="1200" b="1" u="sng" dirty="0"/>
              <a:t>,</a:t>
            </a:r>
            <a:r>
              <a:rPr lang="en-US" sz="1200" b="1" dirty="0"/>
              <a:t> P. Koehler</a:t>
            </a:r>
            <a:r>
              <a:rPr lang="en-US" sz="1200" b="1" baseline="30000" dirty="0"/>
              <a:t>1</a:t>
            </a:r>
            <a:r>
              <a:rPr lang="en-US" sz="1200" b="1" dirty="0"/>
              <a:t>, A. Couture</a:t>
            </a:r>
            <a:r>
              <a:rPr lang="en-US" sz="1200" b="1" baseline="30000" dirty="0"/>
              <a:t>1</a:t>
            </a:r>
            <a:r>
              <a:rPr lang="en-US" sz="1200" b="1" dirty="0"/>
              <a:t>, B. DiGiovine</a:t>
            </a:r>
            <a:r>
              <a:rPr lang="en-US" sz="1200" b="1" baseline="30000" dirty="0"/>
              <a:t>2</a:t>
            </a:r>
            <a:r>
              <a:rPr lang="en-US" sz="1200" b="1" dirty="0"/>
              <a:t>, A. Matyskin</a:t>
            </a:r>
            <a:r>
              <a:rPr lang="en-US" sz="1200" b="1" baseline="30000" dirty="0"/>
              <a:t>3</a:t>
            </a:r>
            <a:r>
              <a:rPr lang="en-US" sz="1200" b="1" dirty="0"/>
              <a:t>, V. Mocko</a:t>
            </a:r>
            <a:r>
              <a:rPr lang="en-US" sz="1200" b="1" baseline="30000" dirty="0"/>
              <a:t>4</a:t>
            </a:r>
            <a:r>
              <a:rPr lang="en-US" sz="1200" b="1" dirty="0"/>
              <a:t>, J. Morrel</a:t>
            </a:r>
            <a:r>
              <a:rPr lang="en-US" sz="1200" b="1" baseline="30000" dirty="0"/>
              <a:t>4</a:t>
            </a:r>
            <a:r>
              <a:rPr lang="en-US" sz="1200" b="1" dirty="0"/>
              <a:t>,  E. O’Brien</a:t>
            </a:r>
            <a:r>
              <a:rPr lang="en-US" sz="1200" b="1" baseline="30000" dirty="0"/>
              <a:t>4</a:t>
            </a:r>
            <a:r>
              <a:rPr lang="en-US" sz="1200" b="1" dirty="0"/>
              <a:t>, J. Ullmann</a:t>
            </a:r>
            <a:r>
              <a:rPr lang="en-US" sz="1200" b="1" baseline="30000" dirty="0"/>
              <a:t>1</a:t>
            </a:r>
            <a:r>
              <a:rPr lang="en-US" sz="1200" b="1" dirty="0"/>
              <a:t>, C. Vermeulen</a:t>
            </a:r>
            <a:r>
              <a:rPr lang="en-US" sz="1200" b="1" baseline="30000" dirty="0"/>
              <a:t>4</a:t>
            </a:r>
            <a:r>
              <a:rPr lang="en-US" sz="1200" b="1" dirty="0"/>
              <a:t>  </a:t>
            </a:r>
          </a:p>
          <a:p>
            <a:pPr marL="228600" indent="-228600">
              <a:buAutoNum type="alphaUcPeriod"/>
            </a:pPr>
            <a:endParaRPr lang="en-US" sz="1200" baseline="30000" dirty="0"/>
          </a:p>
          <a:p>
            <a:endParaRPr lang="en-US" sz="1200" baseline="30000" dirty="0"/>
          </a:p>
          <a:p>
            <a:endParaRPr lang="en-US" sz="1200" dirty="0"/>
          </a:p>
          <a:p>
            <a:pPr marL="228600" lvl="0" indent="-228600">
              <a:buAutoNum type="arabicPeriod"/>
            </a:pPr>
            <a:r>
              <a:rPr lang="en-US" sz="1200" dirty="0"/>
              <a:t>Physics Division, Los Alamos National Laboratory, 87545, NM, USA</a:t>
            </a:r>
          </a:p>
          <a:p>
            <a:pPr marL="228600" indent="-228600">
              <a:buFont typeface="Arial" panose="020B0604020202020204" pitchFamily="34" charset="0"/>
              <a:buAutoNum type="arabicPeriod"/>
            </a:pPr>
            <a:r>
              <a:rPr lang="en-US" sz="1200" dirty="0"/>
              <a:t>Weapons Stockpile Modernization Division, 87545, NM, USA</a:t>
            </a:r>
          </a:p>
          <a:p>
            <a:pPr marL="228600" indent="-228600">
              <a:buFont typeface="Arial" panose="020B0604020202020204" pitchFamily="34" charset="0"/>
              <a:buAutoNum type="arabicPeriod"/>
            </a:pPr>
            <a:r>
              <a:rPr lang="en-US" sz="1200" dirty="0"/>
              <a:t>Radiation Science &amp; Engineering Center, College of Engineering, Pennsylvania State University </a:t>
            </a:r>
          </a:p>
          <a:p>
            <a:pPr marL="228600" lvl="0" indent="-228600">
              <a:buAutoNum type="arabicPeriod"/>
            </a:pPr>
            <a:r>
              <a:rPr lang="en-US" sz="1200" dirty="0"/>
              <a:t>Chemistry Division, Los Alamos National Laboratory, 87545, NM, USA</a:t>
            </a:r>
          </a:p>
          <a:p>
            <a:endParaRPr lang="en-US" sz="1200" dirty="0"/>
          </a:p>
          <a:p>
            <a:endParaRPr lang="en-US" sz="1200" dirty="0"/>
          </a:p>
          <a:p>
            <a:r>
              <a:rPr lang="en-US" sz="1200" dirty="0"/>
              <a:t>*Funded by LANL/LDRD-DR, OES</a:t>
            </a:r>
            <a:endParaRPr lang="en-US" dirty="0"/>
          </a:p>
        </p:txBody>
      </p:sp>
    </p:spTree>
    <p:extLst>
      <p:ext uri="{BB962C8B-B14F-4D97-AF65-F5344CB8AC3E}">
        <p14:creationId xmlns:p14="http://schemas.microsoft.com/office/powerpoint/2010/main" val="353816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528E2ED-F884-1A03-A5EF-CF37BAF4D2D7}"/>
              </a:ext>
            </a:extLst>
          </p:cNvPr>
          <p:cNvSpPr/>
          <p:nvPr/>
        </p:nvSpPr>
        <p:spPr>
          <a:xfrm>
            <a:off x="3919912" y="3793070"/>
            <a:ext cx="1994037" cy="2058818"/>
          </a:xfrm>
          <a:prstGeom prst="roundRect">
            <a:avLst/>
          </a:prstGeom>
          <a:solidFill>
            <a:srgbClr val="FFC000">
              <a:alpha val="8691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919C58B-74DC-58AB-3BF4-44E924842B66}"/>
              </a:ext>
            </a:extLst>
          </p:cNvPr>
          <p:cNvSpPr/>
          <p:nvPr/>
        </p:nvSpPr>
        <p:spPr>
          <a:xfrm rot="574474">
            <a:off x="3909646" y="5336728"/>
            <a:ext cx="2023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5F3D71-66BA-845A-CE64-C293F45EBB23}"/>
              </a:ext>
            </a:extLst>
          </p:cNvPr>
          <p:cNvSpPr/>
          <p:nvPr/>
        </p:nvSpPr>
        <p:spPr>
          <a:xfrm rot="21026159">
            <a:off x="3905793" y="4212330"/>
            <a:ext cx="2023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 Placeholder 2">
            <a:extLst>
              <a:ext uri="{FF2B5EF4-FFF2-40B4-BE49-F238E27FC236}">
                <a16:creationId xmlns:a16="http://schemas.microsoft.com/office/drawing/2014/main" id="{F3C91182-ABF7-E949-B7C1-820768FB267A}"/>
              </a:ext>
            </a:extLst>
          </p:cNvPr>
          <p:cNvSpPr>
            <a:spLocks noGrp="1"/>
          </p:cNvSpPr>
          <p:nvPr>
            <p:ph type="body" sz="quarter" idx="19"/>
          </p:nvPr>
        </p:nvSpPr>
        <p:spPr>
          <a:xfrm>
            <a:off x="166946" y="672579"/>
            <a:ext cx="8977054" cy="4949953"/>
          </a:xfrm>
        </p:spPr>
        <p:txBody>
          <a:bodyPr>
            <a:noAutofit/>
          </a:bodyPr>
          <a:lstStyle/>
          <a:p>
            <a:pPr lvl="0"/>
            <a:r>
              <a:rPr lang="en-US" dirty="0"/>
              <a:t>Binocular mode of operation: Simultaneous measurement of sample in and out</a:t>
            </a:r>
          </a:p>
          <a:p>
            <a:pPr lvl="0"/>
            <a:r>
              <a:rPr lang="en-US" dirty="0"/>
              <a:t>2 non-parallel beam lines, 1mm in diameter that point to the same area on the neutron production target.</a:t>
            </a:r>
          </a:p>
          <a:p>
            <a:pPr lvl="0"/>
            <a:r>
              <a:rPr lang="en-US" dirty="0"/>
              <a:t>No precise repositioning concerns, as long as the sample is precisely positioned beforehand: metrology network ~10</a:t>
            </a:r>
            <a:r>
              <a:rPr lang="el-GR" dirty="0"/>
              <a:t>μ</a:t>
            </a:r>
            <a:r>
              <a:rPr lang="en-US" dirty="0"/>
              <a:t>m and ~10 </a:t>
            </a:r>
            <a:r>
              <a:rPr lang="en-US" dirty="0" err="1"/>
              <a:t>mdeg</a:t>
            </a:r>
            <a:r>
              <a:rPr lang="en-US" dirty="0"/>
              <a:t> accuracy</a:t>
            </a:r>
          </a:p>
          <a:p>
            <a:pPr lvl="1"/>
            <a:r>
              <a:rPr lang="en-US" dirty="0"/>
              <a:t>Knowing where a pencil lead is positioned across the length of a basketball court</a:t>
            </a:r>
          </a:p>
          <a:p>
            <a:pPr lvl="0"/>
            <a:r>
              <a:rPr lang="en-US" dirty="0"/>
              <a:t>Added bonus: measurements are completed in half the time!</a:t>
            </a:r>
          </a:p>
        </p:txBody>
      </p:sp>
      <p:sp>
        <p:nvSpPr>
          <p:cNvPr id="44" name="TextBox 43">
            <a:extLst>
              <a:ext uri="{FF2B5EF4-FFF2-40B4-BE49-F238E27FC236}">
                <a16:creationId xmlns:a16="http://schemas.microsoft.com/office/drawing/2014/main" id="{261AB037-7263-9440-8749-116F7C0DF38F}"/>
              </a:ext>
            </a:extLst>
          </p:cNvPr>
          <p:cNvSpPr txBox="1"/>
          <p:nvPr/>
        </p:nvSpPr>
        <p:spPr>
          <a:xfrm>
            <a:off x="7788778" y="4493442"/>
            <a:ext cx="1082476" cy="646331"/>
          </a:xfrm>
          <a:prstGeom prst="rect">
            <a:avLst/>
          </a:prstGeom>
          <a:noFill/>
        </p:spPr>
        <p:txBody>
          <a:bodyPr wrap="none" rtlCol="0">
            <a:spAutoFit/>
          </a:bodyPr>
          <a:lstStyle/>
          <a:p>
            <a:pPr algn="ctr"/>
            <a:r>
              <a:rPr lang="en-US" b="1" dirty="0">
                <a:solidFill>
                  <a:srgbClr val="0A197E"/>
                </a:solidFill>
              </a:rPr>
              <a:t>Neutron</a:t>
            </a:r>
          </a:p>
          <a:p>
            <a:pPr algn="ctr"/>
            <a:r>
              <a:rPr lang="en-US" b="1" dirty="0">
                <a:solidFill>
                  <a:srgbClr val="0A197E"/>
                </a:solidFill>
              </a:rPr>
              <a:t>detectors</a:t>
            </a:r>
          </a:p>
        </p:txBody>
      </p:sp>
      <p:sp>
        <p:nvSpPr>
          <p:cNvPr id="45" name="TextBox 44">
            <a:extLst>
              <a:ext uri="{FF2B5EF4-FFF2-40B4-BE49-F238E27FC236}">
                <a16:creationId xmlns:a16="http://schemas.microsoft.com/office/drawing/2014/main" id="{0F737B39-79CF-EB49-BBD8-0947EF5BEA7C}"/>
              </a:ext>
            </a:extLst>
          </p:cNvPr>
          <p:cNvSpPr txBox="1"/>
          <p:nvPr/>
        </p:nvSpPr>
        <p:spPr>
          <a:xfrm>
            <a:off x="2510413" y="5456444"/>
            <a:ext cx="985013" cy="646331"/>
          </a:xfrm>
          <a:prstGeom prst="rect">
            <a:avLst/>
          </a:prstGeom>
          <a:noFill/>
        </p:spPr>
        <p:txBody>
          <a:bodyPr wrap="none" rtlCol="0">
            <a:spAutoFit/>
          </a:bodyPr>
          <a:lstStyle/>
          <a:p>
            <a:pPr algn="ctr"/>
            <a:r>
              <a:rPr lang="en-US" b="1" dirty="0">
                <a:solidFill>
                  <a:srgbClr val="FF0000"/>
                </a:solidFill>
              </a:rPr>
              <a:t>Neutron</a:t>
            </a:r>
          </a:p>
          <a:p>
            <a:pPr algn="ctr"/>
            <a:r>
              <a:rPr lang="en-US" b="1" dirty="0">
                <a:solidFill>
                  <a:srgbClr val="FF0000"/>
                </a:solidFill>
              </a:rPr>
              <a:t>beam</a:t>
            </a:r>
          </a:p>
        </p:txBody>
      </p:sp>
      <p:sp>
        <p:nvSpPr>
          <p:cNvPr id="46" name="TextBox 45">
            <a:extLst>
              <a:ext uri="{FF2B5EF4-FFF2-40B4-BE49-F238E27FC236}">
                <a16:creationId xmlns:a16="http://schemas.microsoft.com/office/drawing/2014/main" id="{1327C322-FBE4-5D45-9759-F3C01A6421C9}"/>
              </a:ext>
            </a:extLst>
          </p:cNvPr>
          <p:cNvSpPr txBox="1"/>
          <p:nvPr/>
        </p:nvSpPr>
        <p:spPr>
          <a:xfrm>
            <a:off x="2831051" y="3705684"/>
            <a:ext cx="1180580" cy="369332"/>
          </a:xfrm>
          <a:prstGeom prst="rect">
            <a:avLst/>
          </a:prstGeom>
          <a:noFill/>
        </p:spPr>
        <p:txBody>
          <a:bodyPr wrap="none" rtlCol="0">
            <a:spAutoFit/>
          </a:bodyPr>
          <a:lstStyle/>
          <a:p>
            <a:r>
              <a:rPr lang="en-US" b="1" dirty="0">
                <a:solidFill>
                  <a:srgbClr val="FF9129"/>
                </a:solidFill>
              </a:rPr>
              <a:t>Collimator</a:t>
            </a:r>
          </a:p>
        </p:txBody>
      </p:sp>
      <p:grpSp>
        <p:nvGrpSpPr>
          <p:cNvPr id="39" name="Group 38">
            <a:extLst>
              <a:ext uri="{FF2B5EF4-FFF2-40B4-BE49-F238E27FC236}">
                <a16:creationId xmlns:a16="http://schemas.microsoft.com/office/drawing/2014/main" id="{F0FA6F45-5D06-5040-A4CD-479B11B1095B}"/>
              </a:ext>
            </a:extLst>
          </p:cNvPr>
          <p:cNvGrpSpPr/>
          <p:nvPr/>
        </p:nvGrpSpPr>
        <p:grpSpPr>
          <a:xfrm>
            <a:off x="2667325" y="3697555"/>
            <a:ext cx="6385629" cy="2237664"/>
            <a:chOff x="304800" y="1246344"/>
            <a:chExt cx="9057711" cy="3174010"/>
          </a:xfrm>
        </p:grpSpPr>
        <p:cxnSp>
          <p:nvCxnSpPr>
            <p:cNvPr id="47" name="Straight Arrow Connector 46">
              <a:extLst>
                <a:ext uri="{FF2B5EF4-FFF2-40B4-BE49-F238E27FC236}">
                  <a16:creationId xmlns:a16="http://schemas.microsoft.com/office/drawing/2014/main" id="{E5F0B8A2-7BFD-0D46-8BFC-E10DDE9A7E83}"/>
                </a:ext>
              </a:extLst>
            </p:cNvPr>
            <p:cNvCxnSpPr>
              <a:cxnSpLocks/>
            </p:cNvCxnSpPr>
            <p:nvPr/>
          </p:nvCxnSpPr>
          <p:spPr>
            <a:xfrm rot="600000">
              <a:off x="304800" y="31721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62AD077-9974-FA48-980D-AFAEB430E0F7}"/>
                </a:ext>
              </a:extLst>
            </p:cNvPr>
            <p:cNvCxnSpPr>
              <a:cxnSpLocks/>
            </p:cNvCxnSpPr>
            <p:nvPr/>
          </p:nvCxnSpPr>
          <p:spPr>
            <a:xfrm rot="600000">
              <a:off x="304800" y="32483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4E19F54A-889B-7C4E-BF82-7D88DD6B9CCA}"/>
                </a:ext>
              </a:extLst>
            </p:cNvPr>
            <p:cNvCxnSpPr>
              <a:cxnSpLocks/>
            </p:cNvCxnSpPr>
            <p:nvPr/>
          </p:nvCxnSpPr>
          <p:spPr>
            <a:xfrm rot="600000">
              <a:off x="304800" y="33245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3F77463F-D6B4-0C43-A3F1-2B0BBF8B1E2D}"/>
                </a:ext>
              </a:extLst>
            </p:cNvPr>
            <p:cNvCxnSpPr>
              <a:cxnSpLocks/>
            </p:cNvCxnSpPr>
            <p:nvPr/>
          </p:nvCxnSpPr>
          <p:spPr>
            <a:xfrm rot="600000">
              <a:off x="304800" y="34007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22FD520-2224-E04E-AE89-CB5EECBB8AFF}"/>
                </a:ext>
              </a:extLst>
            </p:cNvPr>
            <p:cNvCxnSpPr>
              <a:cxnSpLocks/>
            </p:cNvCxnSpPr>
            <p:nvPr/>
          </p:nvCxnSpPr>
          <p:spPr>
            <a:xfrm rot="600000">
              <a:off x="304800" y="34769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85EDDB34-0B35-5D4F-A240-0AB0A5F17EC2}"/>
                </a:ext>
              </a:extLst>
            </p:cNvPr>
            <p:cNvCxnSpPr>
              <a:cxnSpLocks/>
            </p:cNvCxnSpPr>
            <p:nvPr/>
          </p:nvCxnSpPr>
          <p:spPr>
            <a:xfrm rot="600000">
              <a:off x="304800" y="35531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B8538AF-E36A-9A46-BD02-885BAADC53C4}"/>
                </a:ext>
              </a:extLst>
            </p:cNvPr>
            <p:cNvCxnSpPr>
              <a:cxnSpLocks/>
            </p:cNvCxnSpPr>
            <p:nvPr/>
          </p:nvCxnSpPr>
          <p:spPr>
            <a:xfrm rot="600000">
              <a:off x="304800" y="30959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7D28F4D3-6D92-AB44-8345-49413D05A66D}"/>
                </a:ext>
              </a:extLst>
            </p:cNvPr>
            <p:cNvCxnSpPr>
              <a:cxnSpLocks/>
            </p:cNvCxnSpPr>
            <p:nvPr/>
          </p:nvCxnSpPr>
          <p:spPr>
            <a:xfrm rot="600000">
              <a:off x="304800" y="30197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C722D8E4-720C-574F-B035-B47BA8CA6943}"/>
                </a:ext>
              </a:extLst>
            </p:cNvPr>
            <p:cNvCxnSpPr>
              <a:cxnSpLocks/>
            </p:cNvCxnSpPr>
            <p:nvPr/>
          </p:nvCxnSpPr>
          <p:spPr>
            <a:xfrm rot="600000">
              <a:off x="304800" y="29435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62B1A34F-5F56-D648-94DD-CCB87816D0B6}"/>
                </a:ext>
              </a:extLst>
            </p:cNvPr>
            <p:cNvCxnSpPr>
              <a:cxnSpLocks/>
            </p:cNvCxnSpPr>
            <p:nvPr/>
          </p:nvCxnSpPr>
          <p:spPr>
            <a:xfrm rot="600000">
              <a:off x="304800" y="3629308"/>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0002A61-8332-4744-8BF1-0AC33CB159CD}"/>
                </a:ext>
              </a:extLst>
            </p:cNvPr>
            <p:cNvGrpSpPr/>
            <p:nvPr/>
          </p:nvGrpSpPr>
          <p:grpSpPr>
            <a:xfrm rot="600000">
              <a:off x="2223923" y="3429754"/>
              <a:ext cx="7138588" cy="990600"/>
              <a:chOff x="1955466" y="2781709"/>
              <a:chExt cx="7138588" cy="990600"/>
            </a:xfrm>
          </p:grpSpPr>
          <p:cxnSp>
            <p:nvCxnSpPr>
              <p:cNvPr id="85" name="Straight Arrow Connector 84">
                <a:extLst>
                  <a:ext uri="{FF2B5EF4-FFF2-40B4-BE49-F238E27FC236}">
                    <a16:creationId xmlns:a16="http://schemas.microsoft.com/office/drawing/2014/main" id="{5DFD08B6-4FC8-164E-B052-6E691054485F}"/>
                  </a:ext>
                </a:extLst>
              </p:cNvPr>
              <p:cNvCxnSpPr/>
              <p:nvPr/>
            </p:nvCxnSpPr>
            <p:spPr>
              <a:xfrm>
                <a:off x="1958300" y="3363476"/>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4F54BD8-A740-C841-93FD-01C91354E240}"/>
                  </a:ext>
                </a:extLst>
              </p:cNvPr>
              <p:cNvCxnSpPr/>
              <p:nvPr/>
            </p:nvCxnSpPr>
            <p:spPr>
              <a:xfrm>
                <a:off x="1958298" y="3449933"/>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179A90DC-3F17-604E-8C30-CDE11D67E50E}"/>
                  </a:ext>
                </a:extLst>
              </p:cNvPr>
              <p:cNvCxnSpPr/>
              <p:nvPr/>
            </p:nvCxnSpPr>
            <p:spPr>
              <a:xfrm>
                <a:off x="1955466" y="3266679"/>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F6F481A-953F-AD4F-BC48-65F407B728D0}"/>
                  </a:ext>
                </a:extLst>
              </p:cNvPr>
              <p:cNvCxnSpPr/>
              <p:nvPr/>
            </p:nvCxnSpPr>
            <p:spPr>
              <a:xfrm>
                <a:off x="4685545" y="3269464"/>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89FCD87E-9978-3841-9892-F88809D8BDCD}"/>
                  </a:ext>
                </a:extLst>
              </p:cNvPr>
              <p:cNvCxnSpPr/>
              <p:nvPr/>
            </p:nvCxnSpPr>
            <p:spPr>
              <a:xfrm>
                <a:off x="4685545" y="3432123"/>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0DA4AFA3-7273-0B4E-8DC4-9DBAD5784BDC}"/>
                  </a:ext>
                </a:extLst>
              </p:cNvPr>
              <p:cNvCxnSpPr/>
              <p:nvPr/>
            </p:nvCxnSpPr>
            <p:spPr>
              <a:xfrm>
                <a:off x="4685545" y="3355924"/>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1" name="Can 90">
                <a:extLst>
                  <a:ext uri="{FF2B5EF4-FFF2-40B4-BE49-F238E27FC236}">
                    <a16:creationId xmlns:a16="http://schemas.microsoft.com/office/drawing/2014/main" id="{16F8A529-D680-DC4A-9CEA-A20A21725D95}"/>
                  </a:ext>
                </a:extLst>
              </p:cNvPr>
              <p:cNvSpPr/>
              <p:nvPr/>
            </p:nvSpPr>
            <p:spPr>
              <a:xfrm rot="16200000">
                <a:off x="8141553" y="2629303"/>
                <a:ext cx="609602" cy="12954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Can 91">
                <a:extLst>
                  <a:ext uri="{FF2B5EF4-FFF2-40B4-BE49-F238E27FC236}">
                    <a16:creationId xmlns:a16="http://schemas.microsoft.com/office/drawing/2014/main" id="{3D6397C0-1B6C-754B-8099-917E9C61F3C9}"/>
                  </a:ext>
                </a:extLst>
              </p:cNvPr>
              <p:cNvSpPr/>
              <p:nvPr/>
            </p:nvSpPr>
            <p:spPr>
              <a:xfrm rot="16200000">
                <a:off x="7279219" y="3010310"/>
                <a:ext cx="990600" cy="53339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82D35E6B-EC8A-2544-AEB1-67E965F5EEFD}"/>
                </a:ext>
              </a:extLst>
            </p:cNvPr>
            <p:cNvCxnSpPr>
              <a:cxnSpLocks/>
            </p:cNvCxnSpPr>
            <p:nvPr/>
          </p:nvCxnSpPr>
          <p:spPr>
            <a:xfrm rot="21000000">
              <a:off x="319250" y="23142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4F0354B-9EAB-1144-8977-3EDD05A06CCB}"/>
                </a:ext>
              </a:extLst>
            </p:cNvPr>
            <p:cNvCxnSpPr>
              <a:cxnSpLocks/>
            </p:cNvCxnSpPr>
            <p:nvPr/>
          </p:nvCxnSpPr>
          <p:spPr>
            <a:xfrm rot="21000000">
              <a:off x="319250" y="23904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FE69AA33-BA41-2C44-B04D-833EAC9F24FE}"/>
                </a:ext>
              </a:extLst>
            </p:cNvPr>
            <p:cNvCxnSpPr>
              <a:cxnSpLocks/>
            </p:cNvCxnSpPr>
            <p:nvPr/>
          </p:nvCxnSpPr>
          <p:spPr>
            <a:xfrm rot="21000000">
              <a:off x="319250" y="24666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1A60CABB-D094-854E-A2D5-70041894C788}"/>
                </a:ext>
              </a:extLst>
            </p:cNvPr>
            <p:cNvCxnSpPr>
              <a:cxnSpLocks/>
            </p:cNvCxnSpPr>
            <p:nvPr/>
          </p:nvCxnSpPr>
          <p:spPr>
            <a:xfrm rot="21000000">
              <a:off x="319250" y="25428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4CC2296-017A-D748-924E-EACFCFED91E5}"/>
                </a:ext>
              </a:extLst>
            </p:cNvPr>
            <p:cNvCxnSpPr>
              <a:cxnSpLocks/>
            </p:cNvCxnSpPr>
            <p:nvPr/>
          </p:nvCxnSpPr>
          <p:spPr>
            <a:xfrm rot="21000000">
              <a:off x="319250" y="26190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FB08C28-BE26-5445-B822-F1DC567F72E2}"/>
                </a:ext>
              </a:extLst>
            </p:cNvPr>
            <p:cNvCxnSpPr>
              <a:cxnSpLocks/>
            </p:cNvCxnSpPr>
            <p:nvPr/>
          </p:nvCxnSpPr>
          <p:spPr>
            <a:xfrm rot="21000000">
              <a:off x="319250" y="26952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2E1C7AEB-E063-8B46-9841-380DBFE4F275}"/>
                </a:ext>
              </a:extLst>
            </p:cNvPr>
            <p:cNvCxnSpPr>
              <a:cxnSpLocks/>
            </p:cNvCxnSpPr>
            <p:nvPr/>
          </p:nvCxnSpPr>
          <p:spPr>
            <a:xfrm rot="21000000">
              <a:off x="319250" y="22380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896619B8-7551-E746-9B9C-C8A59E4B2277}"/>
                </a:ext>
              </a:extLst>
            </p:cNvPr>
            <p:cNvCxnSpPr>
              <a:cxnSpLocks/>
            </p:cNvCxnSpPr>
            <p:nvPr/>
          </p:nvCxnSpPr>
          <p:spPr>
            <a:xfrm rot="21000000">
              <a:off x="319250" y="21618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C09FDE66-1245-C14F-9CAB-4CB50D69BAAD}"/>
                </a:ext>
              </a:extLst>
            </p:cNvPr>
            <p:cNvCxnSpPr>
              <a:cxnSpLocks/>
            </p:cNvCxnSpPr>
            <p:nvPr/>
          </p:nvCxnSpPr>
          <p:spPr>
            <a:xfrm rot="21000000">
              <a:off x="319250" y="20856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32F99E5D-5588-3049-B3DA-15D33B7374FB}"/>
                </a:ext>
              </a:extLst>
            </p:cNvPr>
            <p:cNvCxnSpPr>
              <a:cxnSpLocks/>
            </p:cNvCxnSpPr>
            <p:nvPr/>
          </p:nvCxnSpPr>
          <p:spPr>
            <a:xfrm rot="21000000">
              <a:off x="319250" y="277149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D0640376-813A-0246-B81A-0C811698C68E}"/>
                </a:ext>
              </a:extLst>
            </p:cNvPr>
            <p:cNvGrpSpPr/>
            <p:nvPr/>
          </p:nvGrpSpPr>
          <p:grpSpPr>
            <a:xfrm rot="21000000">
              <a:off x="2220939" y="1246344"/>
              <a:ext cx="7132481" cy="990600"/>
              <a:chOff x="1971328" y="1507211"/>
              <a:chExt cx="7132481" cy="990600"/>
            </a:xfrm>
          </p:grpSpPr>
          <p:cxnSp>
            <p:nvCxnSpPr>
              <p:cNvPr id="74" name="Straight Arrow Connector 73">
                <a:extLst>
                  <a:ext uri="{FF2B5EF4-FFF2-40B4-BE49-F238E27FC236}">
                    <a16:creationId xmlns:a16="http://schemas.microsoft.com/office/drawing/2014/main" id="{8A20077E-000C-F740-BBA7-7402BED32DE6}"/>
                  </a:ext>
                </a:extLst>
              </p:cNvPr>
              <p:cNvCxnSpPr>
                <a:cxnSpLocks/>
              </p:cNvCxnSpPr>
              <p:nvPr/>
            </p:nvCxnSpPr>
            <p:spPr>
              <a:xfrm>
                <a:off x="1971329" y="1802485"/>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6784F1A0-857F-9C43-A7AA-867A6578085D}"/>
                  </a:ext>
                </a:extLst>
              </p:cNvPr>
              <p:cNvCxnSpPr>
                <a:cxnSpLocks/>
              </p:cNvCxnSpPr>
              <p:nvPr/>
            </p:nvCxnSpPr>
            <p:spPr>
              <a:xfrm>
                <a:off x="1971328" y="1965143"/>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F0B2EC56-4E41-3944-B28E-A6E1144E8ED1}"/>
                  </a:ext>
                </a:extLst>
              </p:cNvPr>
              <p:cNvCxnSpPr>
                <a:cxnSpLocks/>
              </p:cNvCxnSpPr>
              <p:nvPr/>
            </p:nvCxnSpPr>
            <p:spPr>
              <a:xfrm>
                <a:off x="4709142" y="1820982"/>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BF4CC69-FE16-8040-88FE-2BE35C28EB0A}"/>
                  </a:ext>
                </a:extLst>
              </p:cNvPr>
              <p:cNvCxnSpPr>
                <a:cxnSpLocks/>
              </p:cNvCxnSpPr>
              <p:nvPr/>
            </p:nvCxnSpPr>
            <p:spPr>
              <a:xfrm>
                <a:off x="4709144" y="1983641"/>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9" name="Can 78">
                <a:extLst>
                  <a:ext uri="{FF2B5EF4-FFF2-40B4-BE49-F238E27FC236}">
                    <a16:creationId xmlns:a16="http://schemas.microsoft.com/office/drawing/2014/main" id="{9CDEB951-FC46-1C48-8778-4577A56A766D}"/>
                  </a:ext>
                </a:extLst>
              </p:cNvPr>
              <p:cNvSpPr/>
              <p:nvPr/>
            </p:nvSpPr>
            <p:spPr>
              <a:xfrm rot="16200000">
                <a:off x="8151310" y="1354803"/>
                <a:ext cx="609599" cy="129539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an 79">
                <a:extLst>
                  <a:ext uri="{FF2B5EF4-FFF2-40B4-BE49-F238E27FC236}">
                    <a16:creationId xmlns:a16="http://schemas.microsoft.com/office/drawing/2014/main" id="{B15E2760-A778-774E-A1BB-85B7ECA89DA3}"/>
                  </a:ext>
                </a:extLst>
              </p:cNvPr>
              <p:cNvSpPr/>
              <p:nvPr/>
            </p:nvSpPr>
            <p:spPr>
              <a:xfrm rot="16200000">
                <a:off x="7289002" y="1735812"/>
                <a:ext cx="990600" cy="53339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Can 72">
                <a:extLst>
                  <a:ext uri="{FF2B5EF4-FFF2-40B4-BE49-F238E27FC236}">
                    <a16:creationId xmlns:a16="http://schemas.microsoft.com/office/drawing/2014/main" id="{D722298D-EEC8-FE46-943D-CB800C8126EC}"/>
                  </a:ext>
                </a:extLst>
              </p:cNvPr>
              <p:cNvSpPr/>
              <p:nvPr/>
            </p:nvSpPr>
            <p:spPr>
              <a:xfrm rot="5400000">
                <a:off x="3281990" y="1559892"/>
                <a:ext cx="172837" cy="596817"/>
              </a:xfrm>
              <a:prstGeom prst="can">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70424816-AC13-6145-B8E9-AEB427DCC7FC}"/>
                  </a:ext>
                </a:extLst>
              </p:cNvPr>
              <p:cNvCxnSpPr>
                <a:cxnSpLocks/>
              </p:cNvCxnSpPr>
              <p:nvPr/>
            </p:nvCxnSpPr>
            <p:spPr>
              <a:xfrm>
                <a:off x="1971329" y="1888944"/>
                <a:ext cx="990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36181" y="142289"/>
            <a:ext cx="7994055" cy="469373"/>
          </a:xfrm>
        </p:spPr>
        <p:txBody>
          <a:bodyPr>
            <a:normAutofit/>
          </a:bodyPr>
          <a:lstStyle/>
          <a:p>
            <a:r>
              <a:rPr lang="en-US" dirty="0"/>
              <a:t>Non-traditional measurements: Binocular approach</a:t>
            </a:r>
          </a:p>
        </p:txBody>
      </p:sp>
      <p:cxnSp>
        <p:nvCxnSpPr>
          <p:cNvPr id="7" name="Straight Connector 6">
            <a:extLst>
              <a:ext uri="{FF2B5EF4-FFF2-40B4-BE49-F238E27FC236}">
                <a16:creationId xmlns:a16="http://schemas.microsoft.com/office/drawing/2014/main" id="{B7A29B67-C978-908D-7C5C-73D35C21F439}"/>
              </a:ext>
            </a:extLst>
          </p:cNvPr>
          <p:cNvCxnSpPr>
            <a:cxnSpLocks/>
          </p:cNvCxnSpPr>
          <p:nvPr/>
        </p:nvCxnSpPr>
        <p:spPr>
          <a:xfrm flipH="1">
            <a:off x="136181" y="4243442"/>
            <a:ext cx="3117291" cy="55856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4949DA-87CE-A25C-8B7E-8FF65D2DF096}"/>
              </a:ext>
            </a:extLst>
          </p:cNvPr>
          <p:cNvCxnSpPr>
            <a:cxnSpLocks/>
          </p:cNvCxnSpPr>
          <p:nvPr/>
        </p:nvCxnSpPr>
        <p:spPr>
          <a:xfrm flipH="1" flipV="1">
            <a:off x="136181" y="4833892"/>
            <a:ext cx="3119012" cy="59067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7" name="Can 16">
            <a:extLst>
              <a:ext uri="{FF2B5EF4-FFF2-40B4-BE49-F238E27FC236}">
                <a16:creationId xmlns:a16="http://schemas.microsoft.com/office/drawing/2014/main" id="{1A098F2E-A2E0-0124-FAE1-9A797F4448D2}"/>
              </a:ext>
            </a:extLst>
          </p:cNvPr>
          <p:cNvSpPr/>
          <p:nvPr/>
        </p:nvSpPr>
        <p:spPr>
          <a:xfrm rot="5400000">
            <a:off x="-85474" y="4698965"/>
            <a:ext cx="590671" cy="229229"/>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0ADC9789-695D-6BD7-0FC0-8E1229CB41C5}"/>
              </a:ext>
            </a:extLst>
          </p:cNvPr>
          <p:cNvSpPr/>
          <p:nvPr/>
        </p:nvSpPr>
        <p:spPr>
          <a:xfrm rot="5400000">
            <a:off x="21258" y="4763701"/>
            <a:ext cx="590671" cy="99755"/>
          </a:xfrm>
          <a:prstGeom prst="can">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1C7E98-BA7F-4A3D-220A-B2C3B3A6E0FA}"/>
              </a:ext>
            </a:extLst>
          </p:cNvPr>
          <p:cNvSpPr txBox="1"/>
          <p:nvPr/>
        </p:nvSpPr>
        <p:spPr>
          <a:xfrm>
            <a:off x="-56829" y="4149550"/>
            <a:ext cx="1574800" cy="307777"/>
          </a:xfrm>
          <a:prstGeom prst="rect">
            <a:avLst/>
          </a:prstGeom>
          <a:noFill/>
        </p:spPr>
        <p:txBody>
          <a:bodyPr wrap="square" rtlCol="0">
            <a:spAutoFit/>
          </a:bodyPr>
          <a:lstStyle/>
          <a:p>
            <a:pPr algn="ctr"/>
            <a:r>
              <a:rPr lang="en-US" sz="1400" b="1" dirty="0"/>
              <a:t>Target/</a:t>
            </a:r>
            <a:r>
              <a:rPr lang="en-US" sz="1400" b="1" dirty="0">
                <a:solidFill>
                  <a:srgbClr val="69C3FF"/>
                </a:solidFill>
              </a:rPr>
              <a:t>moderator</a:t>
            </a:r>
          </a:p>
        </p:txBody>
      </p:sp>
      <p:cxnSp>
        <p:nvCxnSpPr>
          <p:cNvPr id="20" name="Straight Arrow Connector 19">
            <a:extLst>
              <a:ext uri="{FF2B5EF4-FFF2-40B4-BE49-F238E27FC236}">
                <a16:creationId xmlns:a16="http://schemas.microsoft.com/office/drawing/2014/main" id="{28C87F76-F283-30D1-C9C9-5C9587DF7E20}"/>
              </a:ext>
            </a:extLst>
          </p:cNvPr>
          <p:cNvCxnSpPr>
            <a:cxnSpLocks/>
          </p:cNvCxnSpPr>
          <p:nvPr/>
        </p:nvCxnSpPr>
        <p:spPr>
          <a:xfrm>
            <a:off x="266716" y="6367829"/>
            <a:ext cx="453012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71B7C5-A703-1DDD-FCE8-EA2B277FC7C1}"/>
              </a:ext>
            </a:extLst>
          </p:cNvPr>
          <p:cNvSpPr txBox="1"/>
          <p:nvPr/>
        </p:nvSpPr>
        <p:spPr>
          <a:xfrm>
            <a:off x="2418109" y="6367829"/>
            <a:ext cx="7184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~15m</a:t>
            </a:r>
          </a:p>
        </p:txBody>
      </p:sp>
      <p:cxnSp>
        <p:nvCxnSpPr>
          <p:cNvPr id="23" name="Straight Arrow Connector 22">
            <a:extLst>
              <a:ext uri="{FF2B5EF4-FFF2-40B4-BE49-F238E27FC236}">
                <a16:creationId xmlns:a16="http://schemas.microsoft.com/office/drawing/2014/main" id="{DA08C41E-BE9F-F3DB-083B-4FD006C5C22E}"/>
              </a:ext>
            </a:extLst>
          </p:cNvPr>
          <p:cNvCxnSpPr>
            <a:cxnSpLocks/>
          </p:cNvCxnSpPr>
          <p:nvPr/>
        </p:nvCxnSpPr>
        <p:spPr>
          <a:xfrm>
            <a:off x="4798399" y="6368725"/>
            <a:ext cx="305439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3097688-61B8-0FD9-9C5F-C8FB670DFCC3}"/>
              </a:ext>
            </a:extLst>
          </p:cNvPr>
          <p:cNvSpPr txBox="1"/>
          <p:nvPr/>
        </p:nvSpPr>
        <p:spPr>
          <a:xfrm>
            <a:off x="5904274" y="6386250"/>
            <a:ext cx="7184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~15m</a:t>
            </a:r>
          </a:p>
        </p:txBody>
      </p:sp>
      <p:sp>
        <p:nvSpPr>
          <p:cNvPr id="27" name="TextBox 26">
            <a:extLst>
              <a:ext uri="{FF2B5EF4-FFF2-40B4-BE49-F238E27FC236}">
                <a16:creationId xmlns:a16="http://schemas.microsoft.com/office/drawing/2014/main" id="{1DB92090-F923-82B6-EE53-263F5DF64DA7}"/>
              </a:ext>
            </a:extLst>
          </p:cNvPr>
          <p:cNvSpPr txBox="1"/>
          <p:nvPr/>
        </p:nvSpPr>
        <p:spPr>
          <a:xfrm>
            <a:off x="7788778" y="2912403"/>
            <a:ext cx="12993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Not to scale</a:t>
            </a:r>
          </a:p>
        </p:txBody>
      </p:sp>
    </p:spTree>
    <p:extLst>
      <p:ext uri="{BB962C8B-B14F-4D97-AF65-F5344CB8AC3E}">
        <p14:creationId xmlns:p14="http://schemas.microsoft.com/office/powerpoint/2010/main" val="714808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a:xfrm>
            <a:off x="368968" y="609600"/>
            <a:ext cx="8502316" cy="892208"/>
          </a:xfrm>
        </p:spPr>
        <p:txBody>
          <a:bodyPr/>
          <a:lstStyle/>
          <a:p>
            <a:r>
              <a:rPr lang="en-US" dirty="0"/>
              <a:t>Non-traditional neutron transmission measurements</a:t>
            </a:r>
          </a:p>
        </p:txBody>
      </p:sp>
      <p:pic>
        <p:nvPicPr>
          <p:cNvPr id="3" name="Picture 2">
            <a:extLst>
              <a:ext uri="{FF2B5EF4-FFF2-40B4-BE49-F238E27FC236}">
                <a16:creationId xmlns:a16="http://schemas.microsoft.com/office/drawing/2014/main" id="{DD607144-CD2A-6E46-AF9D-32CE02F8508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8967" y="1587457"/>
            <a:ext cx="8341895" cy="4371382"/>
          </a:xfrm>
          <a:prstGeom prst="rect">
            <a:avLst/>
          </a:prstGeom>
        </p:spPr>
      </p:pic>
    </p:spTree>
    <p:extLst>
      <p:ext uri="{BB962C8B-B14F-4D97-AF65-F5344CB8AC3E}">
        <p14:creationId xmlns:p14="http://schemas.microsoft.com/office/powerpoint/2010/main" val="3762976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43256" y="135456"/>
            <a:ext cx="7994055" cy="507720"/>
          </a:xfrm>
        </p:spPr>
        <p:txBody>
          <a:bodyPr/>
          <a:lstStyle/>
          <a:p>
            <a:r>
              <a:rPr lang="en-US" dirty="0"/>
              <a:t>The Los Alamos Neutron Science Center - LANSCE</a:t>
            </a:r>
          </a:p>
        </p:txBody>
      </p:sp>
      <p:pic>
        <p:nvPicPr>
          <p:cNvPr id="1026" name="Picture 2">
            <a:extLst>
              <a:ext uri="{FF2B5EF4-FFF2-40B4-BE49-F238E27FC236}">
                <a16:creationId xmlns:a16="http://schemas.microsoft.com/office/drawing/2014/main" id="{E28A2875-0252-4871-495C-74FFFBFA9A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61" y="1187293"/>
            <a:ext cx="9159322" cy="52431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B5A28693-3217-7128-187A-7CDF53482DC3}"/>
              </a:ext>
            </a:extLst>
          </p:cNvPr>
          <p:cNvCxnSpPr/>
          <p:nvPr/>
        </p:nvCxnSpPr>
        <p:spPr>
          <a:xfrm flipV="1">
            <a:off x="4684734" y="5669530"/>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6243B-C356-2A17-5883-EE656B5F062A}"/>
              </a:ext>
            </a:extLst>
          </p:cNvPr>
          <p:cNvCxnSpPr/>
          <p:nvPr/>
        </p:nvCxnSpPr>
        <p:spPr>
          <a:xfrm flipV="1">
            <a:off x="1091852" y="4869952"/>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C72F47-45B1-0D52-8800-A7BBB861529A}"/>
              </a:ext>
            </a:extLst>
          </p:cNvPr>
          <p:cNvCxnSpPr>
            <a:cxnSpLocks/>
          </p:cNvCxnSpPr>
          <p:nvPr/>
        </p:nvCxnSpPr>
        <p:spPr>
          <a:xfrm flipV="1">
            <a:off x="3321484" y="4564108"/>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1155071-3C0B-CF00-C097-6E61F22383E4}"/>
              </a:ext>
            </a:extLst>
          </p:cNvPr>
          <p:cNvSpPr txBox="1"/>
          <p:nvPr/>
        </p:nvSpPr>
        <p:spPr>
          <a:xfrm>
            <a:off x="2301849" y="4967028"/>
            <a:ext cx="2258695" cy="369332"/>
          </a:xfrm>
          <a:prstGeom prst="rect">
            <a:avLst/>
          </a:prstGeom>
          <a:noFill/>
        </p:spPr>
        <p:txBody>
          <a:bodyPr wrap="none" rtlCol="0">
            <a:spAutoFit/>
          </a:bodyPr>
          <a:lstStyle/>
          <a:p>
            <a:r>
              <a:rPr lang="en-US" b="1" dirty="0"/>
              <a:t>500-800 MeV protons</a:t>
            </a:r>
          </a:p>
        </p:txBody>
      </p:sp>
      <p:sp>
        <p:nvSpPr>
          <p:cNvPr id="13" name="TextBox 12">
            <a:extLst>
              <a:ext uri="{FF2B5EF4-FFF2-40B4-BE49-F238E27FC236}">
                <a16:creationId xmlns:a16="http://schemas.microsoft.com/office/drawing/2014/main" id="{2E9562A7-47C4-E1B8-90D4-8A2415EB1423}"/>
              </a:ext>
            </a:extLst>
          </p:cNvPr>
          <p:cNvSpPr txBox="1"/>
          <p:nvPr/>
        </p:nvSpPr>
        <p:spPr>
          <a:xfrm>
            <a:off x="3757649" y="6061061"/>
            <a:ext cx="2113592" cy="369332"/>
          </a:xfrm>
          <a:prstGeom prst="rect">
            <a:avLst/>
          </a:prstGeom>
          <a:noFill/>
        </p:spPr>
        <p:txBody>
          <a:bodyPr wrap="none" rtlCol="0">
            <a:spAutoFit/>
          </a:bodyPr>
          <a:lstStyle/>
          <a:p>
            <a:r>
              <a:rPr lang="en-US" b="1" dirty="0" err="1"/>
              <a:t>meV</a:t>
            </a:r>
            <a:r>
              <a:rPr lang="en-US" b="1" dirty="0"/>
              <a:t> – keV neutrons</a:t>
            </a:r>
          </a:p>
        </p:txBody>
      </p:sp>
      <p:sp>
        <p:nvSpPr>
          <p:cNvPr id="14" name="TextBox 13">
            <a:extLst>
              <a:ext uri="{FF2B5EF4-FFF2-40B4-BE49-F238E27FC236}">
                <a16:creationId xmlns:a16="http://schemas.microsoft.com/office/drawing/2014/main" id="{BB85A00D-0E07-8AC4-3B6C-7C8AF957D6D4}"/>
              </a:ext>
            </a:extLst>
          </p:cNvPr>
          <p:cNvSpPr txBox="1"/>
          <p:nvPr/>
        </p:nvSpPr>
        <p:spPr>
          <a:xfrm>
            <a:off x="-3715" y="5332563"/>
            <a:ext cx="2128018" cy="369332"/>
          </a:xfrm>
          <a:prstGeom prst="rect">
            <a:avLst/>
          </a:prstGeom>
          <a:noFill/>
        </p:spPr>
        <p:txBody>
          <a:bodyPr wrap="none" rtlCol="0">
            <a:spAutoFit/>
          </a:bodyPr>
          <a:lstStyle/>
          <a:p>
            <a:r>
              <a:rPr lang="en-US" b="1" dirty="0"/>
              <a:t>keV – MeV neutrons</a:t>
            </a:r>
          </a:p>
        </p:txBody>
      </p:sp>
    </p:spTree>
    <p:extLst>
      <p:ext uri="{BB962C8B-B14F-4D97-AF65-F5344CB8AC3E}">
        <p14:creationId xmlns:p14="http://schemas.microsoft.com/office/powerpoint/2010/main" val="3637892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a:extLst>
              <a:ext uri="{FF2B5EF4-FFF2-40B4-BE49-F238E27FC236}">
                <a16:creationId xmlns:a16="http://schemas.microsoft.com/office/drawing/2014/main" id="{F3C91182-ABF7-E949-B7C1-820768FB267A}"/>
              </a:ext>
            </a:extLst>
          </p:cNvPr>
          <p:cNvSpPr>
            <a:spLocks noGrp="1"/>
          </p:cNvSpPr>
          <p:nvPr>
            <p:ph type="body" sz="quarter" idx="19"/>
          </p:nvPr>
        </p:nvSpPr>
        <p:spPr>
          <a:xfrm>
            <a:off x="40568" y="747301"/>
            <a:ext cx="9103432" cy="2628740"/>
          </a:xfrm>
        </p:spPr>
        <p:txBody>
          <a:bodyPr>
            <a:noAutofit/>
          </a:bodyPr>
          <a:lstStyle/>
          <a:p>
            <a:pPr lvl="0"/>
            <a:r>
              <a:rPr lang="en-US" dirty="0"/>
              <a:t>800MeV protons impinge on a 3-way split W target.</a:t>
            </a:r>
          </a:p>
          <a:p>
            <a:pPr lvl="0"/>
            <a:r>
              <a:rPr lang="en-US" dirty="0"/>
              <a:t>DICER points to the H</a:t>
            </a:r>
            <a:r>
              <a:rPr lang="en-US" baseline="-25000" dirty="0"/>
              <a:t>2</a:t>
            </a:r>
            <a:r>
              <a:rPr lang="en-US" dirty="0"/>
              <a:t>O moderator and the target</a:t>
            </a:r>
          </a:p>
        </p:txBody>
      </p:sp>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35183" y="69280"/>
            <a:ext cx="7994055" cy="541945"/>
          </a:xfrm>
        </p:spPr>
        <p:txBody>
          <a:bodyPr/>
          <a:lstStyle/>
          <a:p>
            <a:r>
              <a:rPr lang="en-US" dirty="0"/>
              <a:t>Mark-IV (M4) : New neutron target at Lujan, est. 2022</a:t>
            </a:r>
          </a:p>
        </p:txBody>
      </p:sp>
      <p:pic>
        <p:nvPicPr>
          <p:cNvPr id="2" name="Picture 1">
            <a:extLst>
              <a:ext uri="{FF2B5EF4-FFF2-40B4-BE49-F238E27FC236}">
                <a16:creationId xmlns:a16="http://schemas.microsoft.com/office/drawing/2014/main" id="{8D1CF606-68C9-09B8-FB2A-6801DE7C581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592284" y="2312328"/>
            <a:ext cx="4482510" cy="3286419"/>
          </a:xfrm>
          <a:prstGeom prst="rect">
            <a:avLst/>
          </a:prstGeom>
          <a:ln w="50800">
            <a:noFill/>
          </a:ln>
        </p:spPr>
      </p:pic>
      <p:sp>
        <p:nvSpPr>
          <p:cNvPr id="9" name="TextBox 8">
            <a:extLst>
              <a:ext uri="{FF2B5EF4-FFF2-40B4-BE49-F238E27FC236}">
                <a16:creationId xmlns:a16="http://schemas.microsoft.com/office/drawing/2014/main" id="{E23B5007-F171-C455-4650-191AB2C41033}"/>
              </a:ext>
            </a:extLst>
          </p:cNvPr>
          <p:cNvSpPr txBox="1"/>
          <p:nvPr/>
        </p:nvSpPr>
        <p:spPr>
          <a:xfrm>
            <a:off x="7780850" y="4741013"/>
            <a:ext cx="1293944" cy="400110"/>
          </a:xfrm>
          <a:prstGeom prst="rect">
            <a:avLst/>
          </a:prstGeom>
          <a:noFill/>
        </p:spPr>
        <p:txBody>
          <a:bodyPr wrap="none" rtlCol="0">
            <a:spAutoFit/>
          </a:bodyPr>
          <a:lstStyle/>
          <a:p>
            <a:r>
              <a:rPr lang="en-US" sz="2000" i="1" dirty="0"/>
              <a:t>Simulation</a:t>
            </a:r>
          </a:p>
        </p:txBody>
      </p:sp>
      <p:pic>
        <p:nvPicPr>
          <p:cNvPr id="7" name="Picture 6">
            <a:extLst>
              <a:ext uri="{FF2B5EF4-FFF2-40B4-BE49-F238E27FC236}">
                <a16:creationId xmlns:a16="http://schemas.microsoft.com/office/drawing/2014/main" id="{55EFCC6A-BAA9-D19E-D21B-DD71C304CF84}"/>
              </a:ext>
            </a:extLst>
          </p:cNvPr>
          <p:cNvPicPr>
            <a:picLocks noChangeAspect="1"/>
          </p:cNvPicPr>
          <p:nvPr/>
        </p:nvPicPr>
        <p:blipFill>
          <a:blip r:embed="rId3"/>
          <a:stretch>
            <a:fillRect/>
          </a:stretch>
        </p:blipFill>
        <p:spPr>
          <a:xfrm>
            <a:off x="40568" y="1951275"/>
            <a:ext cx="4441944" cy="3935957"/>
          </a:xfrm>
          <a:prstGeom prst="rect">
            <a:avLst/>
          </a:prstGeom>
        </p:spPr>
      </p:pic>
    </p:spTree>
    <p:extLst>
      <p:ext uri="{BB962C8B-B14F-4D97-AF65-F5344CB8AC3E}">
        <p14:creationId xmlns:p14="http://schemas.microsoft.com/office/powerpoint/2010/main" val="225400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68475" y="90551"/>
            <a:ext cx="7994055" cy="446104"/>
          </a:xfrm>
        </p:spPr>
        <p:txBody>
          <a:bodyPr/>
          <a:lstStyle/>
          <a:p>
            <a:r>
              <a:rPr lang="en-US" dirty="0"/>
              <a:t>Neutron spectrum</a:t>
            </a:r>
          </a:p>
        </p:txBody>
      </p:sp>
      <p:sp>
        <p:nvSpPr>
          <p:cNvPr id="3" name="Text Placeholder 2">
            <a:extLst>
              <a:ext uri="{FF2B5EF4-FFF2-40B4-BE49-F238E27FC236}">
                <a16:creationId xmlns:a16="http://schemas.microsoft.com/office/drawing/2014/main" id="{4E62BD1C-C08D-5B42-9C98-E8786898843B}"/>
              </a:ext>
            </a:extLst>
          </p:cNvPr>
          <p:cNvSpPr>
            <a:spLocks noGrp="1"/>
          </p:cNvSpPr>
          <p:nvPr>
            <p:ph type="body" sz="quarter" idx="19"/>
          </p:nvPr>
        </p:nvSpPr>
        <p:spPr>
          <a:xfrm>
            <a:off x="268684" y="695603"/>
            <a:ext cx="7994055" cy="995411"/>
          </a:xfrm>
        </p:spPr>
        <p:txBody>
          <a:bodyPr/>
          <a:lstStyle/>
          <a:p>
            <a:r>
              <a:rPr lang="en-US" dirty="0"/>
              <a:t>Mark-IV provides an enhanced keV spectrum compared to Mark-III</a:t>
            </a:r>
          </a:p>
          <a:p>
            <a:r>
              <a:rPr lang="en-US" dirty="0"/>
              <a:t>Mark-IV is expected to improve the neutron energy resolution</a:t>
            </a:r>
          </a:p>
        </p:txBody>
      </p:sp>
      <p:pic>
        <p:nvPicPr>
          <p:cNvPr id="2" name="Picture 1">
            <a:extLst>
              <a:ext uri="{FF2B5EF4-FFF2-40B4-BE49-F238E27FC236}">
                <a16:creationId xmlns:a16="http://schemas.microsoft.com/office/drawing/2014/main" id="{392FF581-254D-7D81-0D01-E2A152A71D3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05201" y="1427967"/>
            <a:ext cx="6533598" cy="4981061"/>
          </a:xfrm>
          <a:prstGeom prst="rect">
            <a:avLst/>
          </a:prstGeom>
        </p:spPr>
      </p:pic>
      <p:sp>
        <p:nvSpPr>
          <p:cNvPr id="5" name="TextBox 4">
            <a:extLst>
              <a:ext uri="{FF2B5EF4-FFF2-40B4-BE49-F238E27FC236}">
                <a16:creationId xmlns:a16="http://schemas.microsoft.com/office/drawing/2014/main" id="{C1424D00-3535-B5A7-3AA2-B2DCEC2E4015}"/>
              </a:ext>
            </a:extLst>
          </p:cNvPr>
          <p:cNvSpPr txBox="1"/>
          <p:nvPr/>
        </p:nvSpPr>
        <p:spPr>
          <a:xfrm rot="20372296">
            <a:off x="3928201" y="1987083"/>
            <a:ext cx="1287597" cy="369332"/>
          </a:xfrm>
          <a:prstGeom prst="rect">
            <a:avLst/>
          </a:prstGeom>
          <a:noFill/>
          <a:ln w="25400">
            <a:solidFill>
              <a:srgbClr val="C00000"/>
            </a:solidFill>
          </a:ln>
        </p:spPr>
        <p:txBody>
          <a:bodyPr wrap="none" rtlCol="0">
            <a:spAutoFit/>
          </a:bodyPr>
          <a:lstStyle/>
          <a:p>
            <a:r>
              <a:rPr lang="en-US" b="1" dirty="0">
                <a:solidFill>
                  <a:schemeClr val="tx1">
                    <a:lumMod val="65000"/>
                    <a:lumOff val="35000"/>
                  </a:schemeClr>
                </a:solidFill>
              </a:rPr>
              <a:t>Preliminary</a:t>
            </a:r>
          </a:p>
        </p:txBody>
      </p:sp>
    </p:spTree>
    <p:extLst>
      <p:ext uri="{BB962C8B-B14F-4D97-AF65-F5344CB8AC3E}">
        <p14:creationId xmlns:p14="http://schemas.microsoft.com/office/powerpoint/2010/main" val="395816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55949" y="-4114"/>
            <a:ext cx="7994055" cy="653826"/>
          </a:xfrm>
        </p:spPr>
        <p:txBody>
          <a:bodyPr>
            <a:normAutofit fontScale="92500" lnSpcReduction="10000"/>
          </a:bodyPr>
          <a:lstStyle/>
          <a:p>
            <a:r>
              <a:rPr lang="en-US" dirty="0"/>
              <a:t>Description of the apparatus:</a:t>
            </a:r>
          </a:p>
          <a:p>
            <a:r>
              <a:rPr lang="en-US" u="sng" dirty="0"/>
              <a:t>D</a:t>
            </a:r>
            <a:r>
              <a:rPr lang="en-US" dirty="0"/>
              <a:t>evice for </a:t>
            </a:r>
            <a:r>
              <a:rPr lang="en-US" u="sng" dirty="0"/>
              <a:t>I</a:t>
            </a:r>
            <a:r>
              <a:rPr lang="en-US" dirty="0"/>
              <a:t>ndirect </a:t>
            </a:r>
            <a:r>
              <a:rPr lang="en-US" u="sng" dirty="0"/>
              <a:t>C</a:t>
            </a:r>
            <a:r>
              <a:rPr lang="en-US" dirty="0"/>
              <a:t>apture </a:t>
            </a:r>
            <a:r>
              <a:rPr lang="en-US" u="sng" dirty="0"/>
              <a:t>E</a:t>
            </a:r>
            <a:r>
              <a:rPr lang="en-US" dirty="0"/>
              <a:t>xperiments on </a:t>
            </a:r>
            <a:r>
              <a:rPr lang="en-US" u="sng" dirty="0"/>
              <a:t>R</a:t>
            </a:r>
            <a:r>
              <a:rPr lang="en-US" dirty="0"/>
              <a:t>adionuclides</a:t>
            </a:r>
          </a:p>
        </p:txBody>
      </p:sp>
      <p:pic>
        <p:nvPicPr>
          <p:cNvPr id="2" name="Picture 1">
            <a:extLst>
              <a:ext uri="{FF2B5EF4-FFF2-40B4-BE49-F238E27FC236}">
                <a16:creationId xmlns:a16="http://schemas.microsoft.com/office/drawing/2014/main" id="{C54436FC-3B3C-B269-076C-4C597F5ECB88}"/>
              </a:ext>
            </a:extLst>
          </p:cNvPr>
          <p:cNvPicPr>
            <a:picLocks noChangeAspect="1"/>
          </p:cNvPicPr>
          <p:nvPr/>
        </p:nvPicPr>
        <p:blipFill>
          <a:blip r:embed="rId2"/>
          <a:stretch>
            <a:fillRect/>
          </a:stretch>
        </p:blipFill>
        <p:spPr>
          <a:xfrm>
            <a:off x="-1" y="941559"/>
            <a:ext cx="9144001" cy="5158328"/>
          </a:xfrm>
          <a:prstGeom prst="rect">
            <a:avLst/>
          </a:prstGeom>
        </p:spPr>
      </p:pic>
      <p:sp>
        <p:nvSpPr>
          <p:cNvPr id="7" name="TextBox 6">
            <a:extLst>
              <a:ext uri="{FF2B5EF4-FFF2-40B4-BE49-F238E27FC236}">
                <a16:creationId xmlns:a16="http://schemas.microsoft.com/office/drawing/2014/main" id="{E73630A0-7F98-085E-0CF2-A439CA3CA1D1}"/>
              </a:ext>
            </a:extLst>
          </p:cNvPr>
          <p:cNvSpPr txBox="1"/>
          <p:nvPr/>
        </p:nvSpPr>
        <p:spPr>
          <a:xfrm>
            <a:off x="4815530" y="6049494"/>
            <a:ext cx="4491307" cy="646331"/>
          </a:xfrm>
          <a:prstGeom prst="rect">
            <a:avLst/>
          </a:prstGeom>
          <a:noFill/>
        </p:spPr>
        <p:txBody>
          <a:bodyPr wrap="square" rtlCol="0">
            <a:spAutoFit/>
          </a:bodyPr>
          <a:lstStyle/>
          <a:p>
            <a:r>
              <a:rPr lang="en-US" sz="1200" b="1" dirty="0"/>
              <a:t>A. Stamatopoulos et al., NIMA (1025) 166166, 2022</a:t>
            </a:r>
          </a:p>
          <a:p>
            <a:r>
              <a:rPr lang="en-US" sz="1200" b="1" dirty="0"/>
              <a:t>A. Stamatopoulos et al., </a:t>
            </a:r>
            <a:r>
              <a:rPr lang="en-US" sz="1200" b="1" dirty="0">
                <a:effectLst/>
                <a:latin typeface="Arial" panose="020B0604020202020204" pitchFamily="34" charset="0"/>
              </a:rPr>
              <a:t>IEEE Trans. </a:t>
            </a:r>
            <a:r>
              <a:rPr lang="en-US" sz="1200" b="1" dirty="0" err="1">
                <a:effectLst/>
                <a:latin typeface="Arial" panose="020B0604020202020204" pitchFamily="34" charset="0"/>
              </a:rPr>
              <a:t>Nucl</a:t>
            </a:r>
            <a:r>
              <a:rPr lang="en-US" sz="1200" b="1" dirty="0">
                <a:effectLst/>
                <a:latin typeface="Arial" panose="020B0604020202020204" pitchFamily="34" charset="0"/>
              </a:rPr>
              <a:t>. Science 70, (2023)</a:t>
            </a:r>
          </a:p>
          <a:p>
            <a:r>
              <a:rPr lang="en-US" sz="1200" b="1" dirty="0"/>
              <a:t>A. Stamatopoulos et al., </a:t>
            </a:r>
            <a:r>
              <a:rPr lang="en-US" sz="1200" b="1" dirty="0">
                <a:effectLst/>
                <a:latin typeface="Arial" panose="020B0604020202020204" pitchFamily="34" charset="0"/>
              </a:rPr>
              <a:t>Neutron News</a:t>
            </a:r>
            <a:r>
              <a:rPr lang="en-US" sz="1200" b="1" dirty="0">
                <a:latin typeface="Courier New" panose="02070309020205020404" pitchFamily="49" charset="0"/>
              </a:rPr>
              <a:t> </a:t>
            </a:r>
            <a:r>
              <a:rPr lang="en-US" sz="1200" b="1" dirty="0">
                <a:effectLst/>
                <a:latin typeface="Arial" panose="020B0604020202020204" pitchFamily="34" charset="0"/>
              </a:rPr>
              <a:t>33, 12 – 14 (2022)</a:t>
            </a:r>
            <a:r>
              <a:rPr lang="en-US" sz="1200" b="1" dirty="0"/>
              <a:t> </a:t>
            </a:r>
          </a:p>
        </p:txBody>
      </p:sp>
      <p:pic>
        <p:nvPicPr>
          <p:cNvPr id="8" name="Picture 7">
            <a:extLst>
              <a:ext uri="{FF2B5EF4-FFF2-40B4-BE49-F238E27FC236}">
                <a16:creationId xmlns:a16="http://schemas.microsoft.com/office/drawing/2014/main" id="{4B8E3932-A3C5-1B4A-4E7A-C58D3CB3AE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7421900" y="825430"/>
            <a:ext cx="1602148" cy="1842052"/>
          </a:xfrm>
          <a:prstGeom prst="rect">
            <a:avLst/>
          </a:prstGeom>
          <a:ln w="19050">
            <a:solidFill>
              <a:srgbClr val="002060"/>
            </a:solidFill>
          </a:ln>
        </p:spPr>
      </p:pic>
    </p:spTree>
    <p:extLst>
      <p:ext uri="{BB962C8B-B14F-4D97-AF65-F5344CB8AC3E}">
        <p14:creationId xmlns:p14="http://schemas.microsoft.com/office/powerpoint/2010/main" val="651978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a:xfrm>
            <a:off x="368968" y="609600"/>
            <a:ext cx="8502316" cy="892208"/>
          </a:xfrm>
        </p:spPr>
        <p:txBody>
          <a:bodyPr/>
          <a:lstStyle/>
          <a:p>
            <a:r>
              <a:rPr lang="en-US" dirty="0"/>
              <a:t>The 88Zr experimental campaign</a:t>
            </a:r>
          </a:p>
        </p:txBody>
      </p:sp>
      <p:pic>
        <p:nvPicPr>
          <p:cNvPr id="2" name="Picture 1">
            <a:extLst>
              <a:ext uri="{FF2B5EF4-FFF2-40B4-BE49-F238E27FC236}">
                <a16:creationId xmlns:a16="http://schemas.microsoft.com/office/drawing/2014/main" id="{5D46BC55-DA9E-FAF2-E624-E1135D470A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360" y="3441019"/>
            <a:ext cx="2517820" cy="2517820"/>
          </a:xfrm>
          <a:prstGeom prst="rect">
            <a:avLst/>
          </a:prstGeom>
        </p:spPr>
      </p:pic>
    </p:spTree>
    <p:extLst>
      <p:ext uri="{BB962C8B-B14F-4D97-AF65-F5344CB8AC3E}">
        <p14:creationId xmlns:p14="http://schemas.microsoft.com/office/powerpoint/2010/main" val="180380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80626" y="56999"/>
            <a:ext cx="7994055" cy="334293"/>
          </a:xfrm>
        </p:spPr>
        <p:txBody>
          <a:bodyPr/>
          <a:lstStyle/>
          <a:p>
            <a:r>
              <a:rPr lang="en-US" dirty="0"/>
              <a:t>The curious case of </a:t>
            </a:r>
            <a:r>
              <a:rPr lang="en-US" baseline="30000" dirty="0"/>
              <a:t>88</a:t>
            </a:r>
            <a:r>
              <a:rPr lang="en-US" dirty="0"/>
              <a:t>Zr (t</a:t>
            </a:r>
            <a:r>
              <a:rPr lang="en-US" baseline="-25000" dirty="0"/>
              <a:t>1/2</a:t>
            </a:r>
            <a:r>
              <a:rPr lang="en-US" dirty="0"/>
              <a:t> = 83.4 days)</a:t>
            </a:r>
          </a:p>
        </p:txBody>
      </p:sp>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0" y="632307"/>
            <a:ext cx="4534238" cy="632822"/>
          </a:xfrm>
        </p:spPr>
        <p:txBody>
          <a:bodyPr>
            <a:noAutofit/>
          </a:bodyPr>
          <a:lstStyle/>
          <a:p>
            <a:r>
              <a:rPr lang="en-US" sz="2000" dirty="0">
                <a:ea typeface="Source Sans Pro" panose="020B0503030403020204" pitchFamily="34" charset="0"/>
              </a:rPr>
              <a:t>LLNL: </a:t>
            </a:r>
            <a:r>
              <a:rPr lang="el-GR" sz="2000" dirty="0">
                <a:ea typeface="Source Sans Pro" panose="020B0503030403020204" pitchFamily="34" charset="0"/>
              </a:rPr>
              <a:t>σ</a:t>
            </a:r>
            <a:r>
              <a:rPr lang="el-GR" sz="2000" baseline="-25000" dirty="0">
                <a:ea typeface="Source Sans Pro" panose="020B0503030403020204" pitchFamily="34" charset="0"/>
              </a:rPr>
              <a:t>γ</a:t>
            </a:r>
            <a:r>
              <a:rPr lang="en-US" sz="2000" baseline="30000" dirty="0" err="1">
                <a:ea typeface="Source Sans Pro" panose="020B0503030403020204" pitchFamily="34" charset="0"/>
              </a:rPr>
              <a:t>th</a:t>
            </a:r>
            <a:r>
              <a:rPr lang="en-US" sz="2000" dirty="0">
                <a:ea typeface="Source Sans Pro" panose="020B0503030403020204" pitchFamily="34" charset="0"/>
              </a:rPr>
              <a:t> = 0.861(69) Mb</a:t>
            </a:r>
            <a:br>
              <a:rPr lang="en-US" sz="2000" dirty="0">
                <a:ea typeface="Source Sans Pro" panose="020B0503030403020204" pitchFamily="34" charset="0"/>
              </a:rPr>
            </a:br>
            <a:r>
              <a:rPr lang="en-US" sz="1600" i="1" dirty="0">
                <a:ea typeface="Source Sans Pro" panose="020B0503030403020204" pitchFamily="34" charset="0"/>
              </a:rPr>
              <a:t>Shusterman et al., Nature 565, p 328 (2019)</a:t>
            </a:r>
            <a:endParaRPr lang="en-US" dirty="0">
              <a:ea typeface="Source Sans Pro" panose="020B0503030403020204" pitchFamily="34" charset="0"/>
            </a:endParaRPr>
          </a:p>
          <a:p>
            <a:pPr marL="342900" indent="-342900"/>
            <a:endParaRPr lang="en-US" sz="2000" dirty="0">
              <a:ea typeface="Source Sans Pro" panose="020B0503030403020204" pitchFamily="34" charset="0"/>
            </a:endParaRPr>
          </a:p>
        </p:txBody>
      </p:sp>
      <p:sp>
        <p:nvSpPr>
          <p:cNvPr id="5" name="Text Placeholder 2">
            <a:extLst>
              <a:ext uri="{FF2B5EF4-FFF2-40B4-BE49-F238E27FC236}">
                <a16:creationId xmlns:a16="http://schemas.microsoft.com/office/drawing/2014/main" id="{CB228D81-2C53-E801-8B72-0C03453DCF8D}"/>
              </a:ext>
            </a:extLst>
          </p:cNvPr>
          <p:cNvSpPr txBox="1">
            <a:spLocks/>
          </p:cNvSpPr>
          <p:nvPr/>
        </p:nvSpPr>
        <p:spPr>
          <a:xfrm>
            <a:off x="4571998" y="647700"/>
            <a:ext cx="4572001"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ea typeface="Source Sans Pro" panose="020B0503030403020204" pitchFamily="34" charset="0"/>
              </a:rPr>
              <a:t>LLNL: </a:t>
            </a:r>
            <a:r>
              <a:rPr lang="en-US" sz="2000" i="1" dirty="0">
                <a:ea typeface="Source Sans Pro" panose="020B0503030403020204" pitchFamily="34" charset="0"/>
              </a:rPr>
              <a:t>I</a:t>
            </a:r>
            <a:r>
              <a:rPr lang="el-GR" sz="2000" i="1" baseline="-25000" dirty="0">
                <a:ea typeface="Source Sans Pro" panose="020B0503030403020204" pitchFamily="34" charset="0"/>
              </a:rPr>
              <a:t>γ</a:t>
            </a:r>
            <a:r>
              <a:rPr lang="en-US" sz="2000" i="1" dirty="0">
                <a:ea typeface="Source Sans Pro" panose="020B0503030403020204" pitchFamily="34" charset="0"/>
              </a:rPr>
              <a:t> = 2.530(280) Mb</a:t>
            </a:r>
            <a:br>
              <a:rPr lang="en-US" sz="2000" i="1" dirty="0">
                <a:ea typeface="Source Sans Pro" panose="020B0503030403020204" pitchFamily="34" charset="0"/>
              </a:rPr>
            </a:br>
            <a:r>
              <a:rPr lang="en-US" sz="1600" i="1" dirty="0">
                <a:ea typeface="Source Sans Pro" panose="020B0503030403020204" pitchFamily="34" charset="0"/>
              </a:rPr>
              <a:t>Shusterman et al., PRC 103 124614 (2021)</a:t>
            </a:r>
            <a:endParaRPr lang="en-US" sz="2000" dirty="0">
              <a:ea typeface="Source Sans Pro" panose="020B0503030403020204" pitchFamily="34" charset="0"/>
            </a:endParaRPr>
          </a:p>
        </p:txBody>
      </p:sp>
      <p:sp>
        <p:nvSpPr>
          <p:cNvPr id="6" name="Text Placeholder 2">
            <a:extLst>
              <a:ext uri="{FF2B5EF4-FFF2-40B4-BE49-F238E27FC236}">
                <a16:creationId xmlns:a16="http://schemas.microsoft.com/office/drawing/2014/main" id="{76FA7125-FF70-F0EE-BF0B-BC0B9A7C49E8}"/>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ea typeface="Source Sans Pro" panose="020B0503030403020204" pitchFamily="34" charset="0"/>
              </a:rPr>
              <a:t>Systematic study taking data from </a:t>
            </a:r>
            <a:r>
              <a:rPr lang="en-US" sz="2000" dirty="0" err="1">
                <a:ea typeface="Source Sans Pro" panose="020B0503030403020204" pitchFamily="34" charset="0"/>
              </a:rPr>
              <a:t>Mughabghab</a:t>
            </a:r>
            <a:r>
              <a:rPr lang="en-US" sz="2000" dirty="0">
                <a:ea typeface="Source Sans Pro" panose="020B0503030403020204" pitchFamily="34" charset="0"/>
              </a:rPr>
              <a:t> reveals that this is an odd combination</a:t>
            </a:r>
          </a:p>
        </p:txBody>
      </p:sp>
      <p:pic>
        <p:nvPicPr>
          <p:cNvPr id="14" name="Picture 13">
            <a:extLst>
              <a:ext uri="{FF2B5EF4-FFF2-40B4-BE49-F238E27FC236}">
                <a16:creationId xmlns:a16="http://schemas.microsoft.com/office/drawing/2014/main" id="{6CB465F8-0501-0846-E7C2-BBCADBE9BF46}"/>
              </a:ext>
            </a:extLst>
          </p:cNvPr>
          <p:cNvPicPr>
            <a:picLocks noChangeAspect="1"/>
          </p:cNvPicPr>
          <p:nvPr/>
        </p:nvPicPr>
        <p:blipFill>
          <a:blip r:embed="rId2"/>
          <a:stretch>
            <a:fillRect/>
          </a:stretch>
        </p:blipFill>
        <p:spPr>
          <a:xfrm>
            <a:off x="1333987" y="2012778"/>
            <a:ext cx="6400501" cy="4404730"/>
          </a:xfrm>
          <a:prstGeom prst="rect">
            <a:avLst/>
          </a:prstGeom>
        </p:spPr>
      </p:pic>
      <p:sp>
        <p:nvSpPr>
          <p:cNvPr id="11" name="Rectangle 10">
            <a:extLst>
              <a:ext uri="{FF2B5EF4-FFF2-40B4-BE49-F238E27FC236}">
                <a16:creationId xmlns:a16="http://schemas.microsoft.com/office/drawing/2014/main" id="{9B46E98C-11A5-78EF-3139-39F0EED21BF4}"/>
              </a:ext>
            </a:extLst>
          </p:cNvPr>
          <p:cNvSpPr/>
          <p:nvPr/>
        </p:nvSpPr>
        <p:spPr>
          <a:xfrm>
            <a:off x="2392170" y="5017943"/>
            <a:ext cx="993470" cy="130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B90C18-415E-3F5A-E154-74C168FF1F99}"/>
              </a:ext>
            </a:extLst>
          </p:cNvPr>
          <p:cNvSpPr/>
          <p:nvPr/>
        </p:nvSpPr>
        <p:spPr>
          <a:xfrm>
            <a:off x="5987440" y="4952833"/>
            <a:ext cx="288099" cy="195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97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F7C58-8D8D-8CAA-8CEE-36D2A72DC50A}"/>
              </a:ext>
            </a:extLst>
          </p:cNvPr>
          <p:cNvSpPr>
            <a:spLocks noGrp="1"/>
          </p:cNvSpPr>
          <p:nvPr>
            <p:ph type="body" sz="quarter" idx="14"/>
          </p:nvPr>
        </p:nvSpPr>
        <p:spPr>
          <a:xfrm>
            <a:off x="80626" y="56999"/>
            <a:ext cx="7994055" cy="334293"/>
          </a:xfrm>
        </p:spPr>
        <p:txBody>
          <a:bodyPr/>
          <a:lstStyle/>
          <a:p>
            <a:r>
              <a:rPr lang="en-US" dirty="0"/>
              <a:t>The curious case of </a:t>
            </a:r>
            <a:r>
              <a:rPr lang="en-US" baseline="30000" dirty="0"/>
              <a:t>88</a:t>
            </a:r>
            <a:r>
              <a:rPr lang="en-US" dirty="0"/>
              <a:t>Zr (t</a:t>
            </a:r>
            <a:r>
              <a:rPr lang="en-US" baseline="-25000" dirty="0"/>
              <a:t>1/2</a:t>
            </a:r>
            <a:r>
              <a:rPr lang="en-US" dirty="0"/>
              <a:t> = 83.4 days)</a:t>
            </a:r>
          </a:p>
        </p:txBody>
      </p:sp>
      <p:sp>
        <p:nvSpPr>
          <p:cNvPr id="3" name="Text Placeholder 2">
            <a:extLst>
              <a:ext uri="{FF2B5EF4-FFF2-40B4-BE49-F238E27FC236}">
                <a16:creationId xmlns:a16="http://schemas.microsoft.com/office/drawing/2014/main" id="{F2C5B71F-7D28-3844-384E-11E7F18CE559}"/>
              </a:ext>
            </a:extLst>
          </p:cNvPr>
          <p:cNvSpPr txBox="1">
            <a:spLocks/>
          </p:cNvSpPr>
          <p:nvPr/>
        </p:nvSpPr>
        <p:spPr>
          <a:xfrm>
            <a:off x="80626" y="647700"/>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ea typeface="Source Sans Pro" panose="020B0503030403020204" pitchFamily="34" charset="0"/>
              </a:rPr>
              <a:t>It’s even hard to model such combination</a:t>
            </a:r>
          </a:p>
          <a:p>
            <a:pPr marL="342900" indent="-342900"/>
            <a:r>
              <a:rPr lang="en-US" sz="2000" dirty="0">
                <a:ea typeface="Source Sans Pro" panose="020B0503030403020204" pitchFamily="34" charset="0"/>
              </a:rPr>
              <a:t>SAMMY with different combinations didn’t yield such an enormous I</a:t>
            </a:r>
            <a:r>
              <a:rPr lang="el-GR" sz="2000" baseline="-25000" dirty="0">
                <a:ea typeface="Source Sans Pro" panose="020B0503030403020204" pitchFamily="34" charset="0"/>
              </a:rPr>
              <a:t>γ</a:t>
            </a:r>
            <a:r>
              <a:rPr lang="en-US" sz="2000" dirty="0">
                <a:ea typeface="Source Sans Pro" panose="020B0503030403020204" pitchFamily="34" charset="0"/>
              </a:rPr>
              <a:t>.</a:t>
            </a:r>
            <a:endParaRPr lang="en-US" sz="2000" baseline="-25000" dirty="0">
              <a:ea typeface="Source Sans Pro" panose="020B0503030403020204" pitchFamily="34" charset="0"/>
            </a:endParaRPr>
          </a:p>
        </p:txBody>
      </p:sp>
      <p:pic>
        <p:nvPicPr>
          <p:cNvPr id="5" name="Picture 4">
            <a:extLst>
              <a:ext uri="{FF2B5EF4-FFF2-40B4-BE49-F238E27FC236}">
                <a16:creationId xmlns:a16="http://schemas.microsoft.com/office/drawing/2014/main" id="{E88D5D88-C906-483F-E492-9948562803FE}"/>
              </a:ext>
            </a:extLst>
          </p:cNvPr>
          <p:cNvPicPr>
            <a:picLocks noChangeAspect="1"/>
          </p:cNvPicPr>
          <p:nvPr/>
        </p:nvPicPr>
        <p:blipFill>
          <a:blip r:embed="rId2"/>
          <a:stretch>
            <a:fillRect/>
          </a:stretch>
        </p:blipFill>
        <p:spPr>
          <a:xfrm>
            <a:off x="1000781" y="1559115"/>
            <a:ext cx="7073900" cy="4813300"/>
          </a:xfrm>
          <a:prstGeom prst="rect">
            <a:avLst/>
          </a:prstGeom>
        </p:spPr>
      </p:pic>
    </p:spTree>
    <p:extLst>
      <p:ext uri="{BB962C8B-B14F-4D97-AF65-F5344CB8AC3E}">
        <p14:creationId xmlns:p14="http://schemas.microsoft.com/office/powerpoint/2010/main" val="3863716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65735" y="161636"/>
            <a:ext cx="7994055" cy="892208"/>
          </a:xfrm>
        </p:spPr>
        <p:txBody>
          <a:bodyPr/>
          <a:lstStyle/>
          <a:p>
            <a:r>
              <a:rPr lang="en-US" dirty="0"/>
              <a:t>DICER - IPF synergy: The </a:t>
            </a:r>
            <a:r>
              <a:rPr lang="en-US" baseline="30000" dirty="0"/>
              <a:t>88</a:t>
            </a:r>
            <a:r>
              <a:rPr lang="en-US" dirty="0"/>
              <a:t>Zr case</a:t>
            </a:r>
          </a:p>
        </p:txBody>
      </p:sp>
      <p:sp>
        <p:nvSpPr>
          <p:cNvPr id="3" name="Text Placeholder 2">
            <a:extLst>
              <a:ext uri="{FF2B5EF4-FFF2-40B4-BE49-F238E27FC236}">
                <a16:creationId xmlns:a16="http://schemas.microsoft.com/office/drawing/2014/main" id="{4E62BD1C-C08D-5B42-9C98-E8786898843B}"/>
              </a:ext>
            </a:extLst>
          </p:cNvPr>
          <p:cNvSpPr>
            <a:spLocks noGrp="1"/>
          </p:cNvSpPr>
          <p:nvPr>
            <p:ph type="body" sz="quarter" idx="19"/>
          </p:nvPr>
        </p:nvSpPr>
        <p:spPr>
          <a:xfrm>
            <a:off x="165735" y="725313"/>
            <a:ext cx="8978264" cy="4434840"/>
          </a:xfrm>
        </p:spPr>
        <p:txBody>
          <a:bodyPr/>
          <a:lstStyle/>
          <a:p>
            <a:r>
              <a:rPr lang="en-US" dirty="0"/>
              <a:t>The radioactive sample fabrication relies on the synergy between DICER and IPF</a:t>
            </a:r>
          </a:p>
          <a:p>
            <a:r>
              <a:rPr lang="en-US" dirty="0"/>
              <a:t>Proton irradiation of a suitable bulk material</a:t>
            </a:r>
          </a:p>
          <a:p>
            <a:r>
              <a:rPr lang="en-US" dirty="0"/>
              <a:t>Chemical separation and purification (600 </a:t>
            </a:r>
            <a:r>
              <a:rPr lang="en-US" dirty="0" err="1"/>
              <a:t>mCi</a:t>
            </a:r>
            <a:r>
              <a:rPr lang="en-US" dirty="0"/>
              <a:t>, 10 mL </a:t>
            </a:r>
            <a:r>
              <a:rPr lang="en-US" baseline="30000" dirty="0"/>
              <a:t>88</a:t>
            </a:r>
            <a:r>
              <a:rPr lang="en-US" dirty="0"/>
              <a:t>Zr + D</a:t>
            </a:r>
            <a:r>
              <a:rPr lang="en-US" baseline="-25000" dirty="0"/>
              <a:t>2</a:t>
            </a:r>
            <a:r>
              <a:rPr lang="en-US" dirty="0"/>
              <a:t>O●6mol/L </a:t>
            </a:r>
            <a:r>
              <a:rPr lang="en-US" dirty="0" err="1"/>
              <a:t>DCl</a:t>
            </a:r>
            <a:r>
              <a:rPr lang="en-US" dirty="0"/>
              <a:t> )</a:t>
            </a:r>
          </a:p>
          <a:p>
            <a:r>
              <a:rPr lang="en-US" dirty="0"/>
              <a:t>Gamma spectroscopy                     </a:t>
            </a:r>
          </a:p>
        </p:txBody>
      </p:sp>
      <p:pic>
        <p:nvPicPr>
          <p:cNvPr id="5" name="Picture 4">
            <a:extLst>
              <a:ext uri="{FF2B5EF4-FFF2-40B4-BE49-F238E27FC236}">
                <a16:creationId xmlns:a16="http://schemas.microsoft.com/office/drawing/2014/main" id="{6EE197B0-B565-624E-B63A-2C5267027B22}"/>
              </a:ext>
            </a:extLst>
          </p:cNvPr>
          <p:cNvPicPr>
            <a:picLocks noChangeAspect="1"/>
          </p:cNvPicPr>
          <p:nvPr/>
        </p:nvPicPr>
        <p:blipFill>
          <a:blip r:embed="rId2"/>
          <a:stretch>
            <a:fillRect/>
          </a:stretch>
        </p:blipFill>
        <p:spPr>
          <a:xfrm>
            <a:off x="6084" y="2140039"/>
            <a:ext cx="3162981" cy="2577921"/>
          </a:xfrm>
          <a:prstGeom prst="rect">
            <a:avLst/>
          </a:prstGeom>
        </p:spPr>
      </p:pic>
      <p:pic>
        <p:nvPicPr>
          <p:cNvPr id="11" name="Picture 10">
            <a:extLst>
              <a:ext uri="{FF2B5EF4-FFF2-40B4-BE49-F238E27FC236}">
                <a16:creationId xmlns:a16="http://schemas.microsoft.com/office/drawing/2014/main" id="{6A2B8F4A-B509-F242-80A6-D5B2A17C9AFE}"/>
              </a:ext>
            </a:extLst>
          </p:cNvPr>
          <p:cNvPicPr>
            <a:picLocks noChangeAspect="1"/>
          </p:cNvPicPr>
          <p:nvPr/>
        </p:nvPicPr>
        <p:blipFill>
          <a:blip r:embed="rId3"/>
          <a:stretch>
            <a:fillRect/>
          </a:stretch>
        </p:blipFill>
        <p:spPr>
          <a:xfrm>
            <a:off x="4297784" y="1793188"/>
            <a:ext cx="4846216" cy="3578911"/>
          </a:xfrm>
          <a:prstGeom prst="rect">
            <a:avLst/>
          </a:prstGeom>
        </p:spPr>
      </p:pic>
      <p:pic>
        <p:nvPicPr>
          <p:cNvPr id="9" name="Picture 8">
            <a:extLst>
              <a:ext uri="{FF2B5EF4-FFF2-40B4-BE49-F238E27FC236}">
                <a16:creationId xmlns:a16="http://schemas.microsoft.com/office/drawing/2014/main" id="{60655DA7-465F-034F-8648-0A3FC065629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40211" y="4298012"/>
            <a:ext cx="2351668" cy="2398352"/>
          </a:xfrm>
          <a:prstGeom prst="rect">
            <a:avLst/>
          </a:prstGeom>
        </p:spPr>
      </p:pic>
      <p:sp>
        <p:nvSpPr>
          <p:cNvPr id="12" name="TextBox 11">
            <a:extLst>
              <a:ext uri="{FF2B5EF4-FFF2-40B4-BE49-F238E27FC236}">
                <a16:creationId xmlns:a16="http://schemas.microsoft.com/office/drawing/2014/main" id="{901B9C22-C957-5940-8B0E-D2498D79F56E}"/>
              </a:ext>
            </a:extLst>
          </p:cNvPr>
          <p:cNvSpPr txBox="1"/>
          <p:nvPr/>
        </p:nvSpPr>
        <p:spPr>
          <a:xfrm>
            <a:off x="4510726" y="5862322"/>
            <a:ext cx="4846217" cy="738664"/>
          </a:xfrm>
          <a:prstGeom prst="rect">
            <a:avLst/>
          </a:prstGeom>
          <a:noFill/>
        </p:spPr>
        <p:txBody>
          <a:bodyPr wrap="square" rtlCol="0">
            <a:spAutoFit/>
          </a:bodyPr>
          <a:lstStyle/>
          <a:p>
            <a:r>
              <a:rPr lang="en-US" sz="1400" b="1" dirty="0"/>
              <a:t>A. </a:t>
            </a:r>
            <a:r>
              <a:rPr lang="en-US" sz="1400" b="1" dirty="0" err="1"/>
              <a:t>Matyskin</a:t>
            </a:r>
            <a:r>
              <a:rPr lang="en-US" sz="1400" b="1" dirty="0"/>
              <a:t> et al, Scientific Reports 13, 1736 (2023)</a:t>
            </a:r>
          </a:p>
          <a:p>
            <a:r>
              <a:rPr lang="en-US" sz="1400" b="1" dirty="0"/>
              <a:t>A. Stamatopoulos et al., EPJ., Conf. 260, 03006 (2022)</a:t>
            </a:r>
          </a:p>
          <a:p>
            <a:r>
              <a:rPr lang="en-US" sz="1400" b="1" dirty="0"/>
              <a:t>A. Stamatopoulos et al., </a:t>
            </a:r>
            <a:r>
              <a:rPr lang="en-US" sz="1400" b="1" dirty="0">
                <a:effectLst/>
              </a:rPr>
              <a:t>J. </a:t>
            </a:r>
            <a:r>
              <a:rPr lang="en-US" sz="1400" b="1" dirty="0" err="1">
                <a:effectLst/>
              </a:rPr>
              <a:t>Radioanal</a:t>
            </a:r>
            <a:r>
              <a:rPr lang="en-US" sz="1400" b="1" dirty="0">
                <a:effectLst/>
              </a:rPr>
              <a:t>. </a:t>
            </a:r>
            <a:r>
              <a:rPr lang="en-US" sz="1400" b="1" dirty="0" err="1">
                <a:effectLst/>
              </a:rPr>
              <a:t>Nucl</a:t>
            </a:r>
            <a:r>
              <a:rPr lang="en-US" sz="1400" b="1" dirty="0">
                <a:effectLst/>
              </a:rPr>
              <a:t>. Chem. 331, (2022)</a:t>
            </a:r>
            <a:endParaRPr lang="en-US" sz="1400" b="1" dirty="0"/>
          </a:p>
        </p:txBody>
      </p:sp>
    </p:spTree>
    <p:extLst>
      <p:ext uri="{BB962C8B-B14F-4D97-AF65-F5344CB8AC3E}">
        <p14:creationId xmlns:p14="http://schemas.microsoft.com/office/powerpoint/2010/main" val="2964207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FCA51-C297-5C47-AF7D-9EDFBE99C953}"/>
              </a:ext>
            </a:extLst>
          </p:cNvPr>
          <p:cNvSpPr>
            <a:spLocks noGrp="1"/>
          </p:cNvSpPr>
          <p:nvPr>
            <p:ph type="ctrTitle"/>
          </p:nvPr>
        </p:nvSpPr>
        <p:spPr/>
        <p:txBody>
          <a:bodyPr/>
          <a:lstStyle/>
          <a:p>
            <a:r>
              <a:rPr lang="en-US" dirty="0"/>
              <a:t>Table of Contents</a:t>
            </a:r>
          </a:p>
        </p:txBody>
      </p:sp>
      <p:sp>
        <p:nvSpPr>
          <p:cNvPr id="5" name="Text Placeholder 4">
            <a:extLst>
              <a:ext uri="{FF2B5EF4-FFF2-40B4-BE49-F238E27FC236}">
                <a16:creationId xmlns:a16="http://schemas.microsoft.com/office/drawing/2014/main" id="{C7EB3957-59C0-E944-9961-A4046CB714C7}"/>
              </a:ext>
            </a:extLst>
          </p:cNvPr>
          <p:cNvSpPr>
            <a:spLocks noGrp="1"/>
          </p:cNvSpPr>
          <p:nvPr>
            <p:ph type="body" sz="quarter" idx="10"/>
          </p:nvPr>
        </p:nvSpPr>
        <p:spPr/>
        <p:txBody>
          <a:bodyPr>
            <a:normAutofit/>
          </a:bodyPr>
          <a:lstStyle/>
          <a:p>
            <a:endParaRPr lang="en-US" b="1" dirty="0"/>
          </a:p>
          <a:p>
            <a:endParaRPr lang="en-US" b="1" dirty="0"/>
          </a:p>
          <a:p>
            <a:endParaRPr lang="en-US" b="1" dirty="0"/>
          </a:p>
          <a:p>
            <a:endParaRPr lang="en-US" b="1" dirty="0"/>
          </a:p>
          <a:p>
            <a:r>
              <a:rPr lang="en-US" b="1" dirty="0"/>
              <a:t>Neutron capture on radionuclides</a:t>
            </a:r>
          </a:p>
          <a:p>
            <a:pPr>
              <a:buFont typeface="+mj-lt"/>
              <a:buAutoNum type="arabicPeriod"/>
            </a:pPr>
            <a:r>
              <a:rPr lang="en-US" b="1" dirty="0"/>
              <a:t>Traditional neutron transmission measurements</a:t>
            </a:r>
          </a:p>
          <a:p>
            <a:pPr>
              <a:buFont typeface="+mj-lt"/>
              <a:buAutoNum type="arabicPeriod"/>
            </a:pPr>
            <a:r>
              <a:rPr lang="en-US" b="1" dirty="0"/>
              <a:t>Non-traditional neutron transmission at LANL</a:t>
            </a:r>
          </a:p>
          <a:p>
            <a:pPr>
              <a:buFont typeface="+mj-lt"/>
              <a:buAutoNum type="arabicPeriod"/>
            </a:pPr>
            <a:r>
              <a:rPr lang="en-US" b="1" dirty="0"/>
              <a:t>The </a:t>
            </a:r>
            <a:r>
              <a:rPr lang="en-US" b="1" baseline="30000" dirty="0"/>
              <a:t>88</a:t>
            </a:r>
            <a:r>
              <a:rPr lang="en-US" b="1" dirty="0"/>
              <a:t>Zr experimental campaign</a:t>
            </a:r>
          </a:p>
        </p:txBody>
      </p:sp>
    </p:spTree>
    <p:extLst>
      <p:ext uri="{BB962C8B-B14F-4D97-AF65-F5344CB8AC3E}">
        <p14:creationId xmlns:p14="http://schemas.microsoft.com/office/powerpoint/2010/main" val="1767994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37160" y="111363"/>
            <a:ext cx="7994055" cy="892208"/>
          </a:xfrm>
        </p:spPr>
        <p:txBody>
          <a:bodyPr/>
          <a:lstStyle/>
          <a:p>
            <a:r>
              <a:rPr lang="en-US" dirty="0"/>
              <a:t>Development of filling station</a:t>
            </a:r>
          </a:p>
        </p:txBody>
      </p:sp>
      <p:sp>
        <p:nvSpPr>
          <p:cNvPr id="3" name="Text Placeholder 2">
            <a:extLst>
              <a:ext uri="{FF2B5EF4-FFF2-40B4-BE49-F238E27FC236}">
                <a16:creationId xmlns:a16="http://schemas.microsoft.com/office/drawing/2014/main" id="{4E62BD1C-C08D-5B42-9C98-E8786898843B}"/>
              </a:ext>
            </a:extLst>
          </p:cNvPr>
          <p:cNvSpPr>
            <a:spLocks noGrp="1"/>
          </p:cNvSpPr>
          <p:nvPr>
            <p:ph type="body" sz="quarter" idx="19"/>
          </p:nvPr>
        </p:nvSpPr>
        <p:spPr>
          <a:xfrm>
            <a:off x="137160" y="657748"/>
            <a:ext cx="9006840" cy="345823"/>
          </a:xfrm>
        </p:spPr>
        <p:txBody>
          <a:bodyPr/>
          <a:lstStyle/>
          <a:p>
            <a:r>
              <a:rPr lang="en-US" dirty="0"/>
              <a:t>Operations have to take place in a hot cell with a remote handling capability</a:t>
            </a:r>
          </a:p>
          <a:p>
            <a:endParaRPr lang="en-US" dirty="0"/>
          </a:p>
          <a:p>
            <a:endParaRPr lang="en-US" dirty="0"/>
          </a:p>
        </p:txBody>
      </p:sp>
      <p:pic>
        <p:nvPicPr>
          <p:cNvPr id="5" name="Picture 4">
            <a:extLst>
              <a:ext uri="{FF2B5EF4-FFF2-40B4-BE49-F238E27FC236}">
                <a16:creationId xmlns:a16="http://schemas.microsoft.com/office/drawing/2014/main" id="{FB65D684-600F-D145-828C-727D83AC577C}"/>
              </a:ext>
            </a:extLst>
          </p:cNvPr>
          <p:cNvPicPr>
            <a:picLocks noChangeAspect="1"/>
          </p:cNvPicPr>
          <p:nvPr/>
        </p:nvPicPr>
        <p:blipFill>
          <a:blip r:embed="rId2"/>
          <a:stretch>
            <a:fillRect/>
          </a:stretch>
        </p:blipFill>
        <p:spPr>
          <a:xfrm>
            <a:off x="-23406" y="1226098"/>
            <a:ext cx="5047664" cy="4974154"/>
          </a:xfrm>
          <a:prstGeom prst="rect">
            <a:avLst/>
          </a:prstGeom>
        </p:spPr>
      </p:pic>
      <p:pic>
        <p:nvPicPr>
          <p:cNvPr id="9" name="Picture 8">
            <a:extLst>
              <a:ext uri="{FF2B5EF4-FFF2-40B4-BE49-F238E27FC236}">
                <a16:creationId xmlns:a16="http://schemas.microsoft.com/office/drawing/2014/main" id="{CCF3F251-3CF6-2548-96C1-29D309CDC26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4416" y="1003571"/>
            <a:ext cx="2686799" cy="2487077"/>
          </a:xfrm>
          <a:prstGeom prst="rect">
            <a:avLst/>
          </a:prstGeom>
        </p:spPr>
      </p:pic>
      <p:pic>
        <p:nvPicPr>
          <p:cNvPr id="6" name="Picture 5">
            <a:extLst>
              <a:ext uri="{FF2B5EF4-FFF2-40B4-BE49-F238E27FC236}">
                <a16:creationId xmlns:a16="http://schemas.microsoft.com/office/drawing/2014/main" id="{C93AE803-4571-5A06-B2F5-912EC63CAE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4258" y="3561294"/>
            <a:ext cx="3867133" cy="2900349"/>
          </a:xfrm>
          <a:prstGeom prst="rect">
            <a:avLst/>
          </a:prstGeom>
        </p:spPr>
      </p:pic>
    </p:spTree>
    <p:extLst>
      <p:ext uri="{BB962C8B-B14F-4D97-AF65-F5344CB8AC3E}">
        <p14:creationId xmlns:p14="http://schemas.microsoft.com/office/powerpoint/2010/main" val="134174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80999" y="58013"/>
            <a:ext cx="7994055" cy="892208"/>
          </a:xfrm>
        </p:spPr>
        <p:txBody>
          <a:bodyPr/>
          <a:lstStyle/>
          <a:p>
            <a:r>
              <a:rPr lang="en-US" dirty="0"/>
              <a:t>Results</a:t>
            </a:r>
          </a:p>
        </p:txBody>
      </p:sp>
      <p:sp>
        <p:nvSpPr>
          <p:cNvPr id="3" name="Text Placeholder 2">
            <a:extLst>
              <a:ext uri="{FF2B5EF4-FFF2-40B4-BE49-F238E27FC236}">
                <a16:creationId xmlns:a16="http://schemas.microsoft.com/office/drawing/2014/main" id="{4E62BD1C-C08D-5B42-9C98-E8786898843B}"/>
              </a:ext>
            </a:extLst>
          </p:cNvPr>
          <p:cNvSpPr>
            <a:spLocks noGrp="1"/>
          </p:cNvSpPr>
          <p:nvPr>
            <p:ph type="body" sz="quarter" idx="19"/>
          </p:nvPr>
        </p:nvSpPr>
        <p:spPr>
          <a:xfrm>
            <a:off x="111727" y="556778"/>
            <a:ext cx="5531835" cy="1614921"/>
          </a:xfrm>
        </p:spPr>
        <p:txBody>
          <a:bodyPr>
            <a:noAutofit/>
          </a:bodyPr>
          <a:lstStyle/>
          <a:p>
            <a:r>
              <a:rPr lang="en-US" dirty="0"/>
              <a:t>Compatible cross section:</a:t>
            </a:r>
            <a:br>
              <a:rPr lang="en-US" dirty="0"/>
            </a:br>
            <a:r>
              <a:rPr lang="en-US" dirty="0"/>
              <a:t>	 </a:t>
            </a:r>
            <a:r>
              <a:rPr lang="el-GR" dirty="0"/>
              <a:t>σ</a:t>
            </a:r>
            <a:r>
              <a:rPr lang="en-US" baseline="30000" dirty="0" err="1"/>
              <a:t>th</a:t>
            </a:r>
            <a:r>
              <a:rPr lang="en-US" baseline="-25000" dirty="0" err="1"/>
              <a:t>DICER</a:t>
            </a:r>
            <a:r>
              <a:rPr lang="en-US" dirty="0"/>
              <a:t> = 771(31) kb vs </a:t>
            </a:r>
            <a:r>
              <a:rPr lang="el-GR" dirty="0"/>
              <a:t>σ</a:t>
            </a:r>
            <a:r>
              <a:rPr lang="en-US" baseline="30000" dirty="0" err="1"/>
              <a:t>th</a:t>
            </a:r>
            <a:r>
              <a:rPr lang="en-US" baseline="-25000" dirty="0" err="1"/>
              <a:t>LLNL</a:t>
            </a:r>
            <a:r>
              <a:rPr lang="en-US" dirty="0"/>
              <a:t> = 861(69) kb</a:t>
            </a:r>
          </a:p>
          <a:p>
            <a:r>
              <a:rPr lang="en-US" dirty="0"/>
              <a:t>Incompatible resonance integral:</a:t>
            </a:r>
            <a:br>
              <a:rPr lang="en-US" dirty="0"/>
            </a:br>
            <a:r>
              <a:rPr lang="en-US" dirty="0"/>
              <a:t>	I</a:t>
            </a:r>
            <a:r>
              <a:rPr lang="en-US" baseline="-25000" dirty="0"/>
              <a:t>DICER </a:t>
            </a:r>
            <a:r>
              <a:rPr lang="en-US" dirty="0"/>
              <a:t> = 15.21(67) kb  vs  I</a:t>
            </a:r>
            <a:r>
              <a:rPr lang="en-US" baseline="-25000" dirty="0"/>
              <a:t>LLNL</a:t>
            </a:r>
            <a:r>
              <a:rPr lang="en-US" dirty="0"/>
              <a:t> = 2530.0(280) kb</a:t>
            </a:r>
          </a:p>
          <a:p>
            <a:r>
              <a:rPr lang="en-US" dirty="0"/>
              <a:t>1 keV MACS in agreement with LANL evaluation</a:t>
            </a:r>
            <a:br>
              <a:rPr lang="en-US" dirty="0"/>
            </a:br>
            <a:r>
              <a:rPr lang="en-US" dirty="0"/>
              <a:t>      MACS</a:t>
            </a:r>
            <a:r>
              <a:rPr lang="en-US" baseline="-25000" dirty="0"/>
              <a:t>DICER</a:t>
            </a:r>
            <a:r>
              <a:rPr lang="en-US" dirty="0"/>
              <a:t> = 1.6(12) b. vs MACS</a:t>
            </a:r>
            <a:r>
              <a:rPr lang="en-US" baseline="-25000" dirty="0"/>
              <a:t>LANL</a:t>
            </a:r>
            <a:r>
              <a:rPr lang="en-US" dirty="0"/>
              <a:t> = 1.1 b</a:t>
            </a:r>
            <a:endParaRPr lang="en-US" baseline="-25000" dirty="0"/>
          </a:p>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2986D97A-3218-9DBE-EC62-833BD376C623}"/>
              </a:ext>
            </a:extLst>
          </p:cNvPr>
          <p:cNvSpPr txBox="1"/>
          <p:nvPr/>
        </p:nvSpPr>
        <p:spPr>
          <a:xfrm>
            <a:off x="1686994" y="6488668"/>
            <a:ext cx="5314950" cy="369332"/>
          </a:xfrm>
          <a:prstGeom prst="rect">
            <a:avLst/>
          </a:prstGeom>
          <a:noFill/>
        </p:spPr>
        <p:txBody>
          <a:bodyPr wrap="square">
            <a:spAutoFit/>
          </a:bodyPr>
          <a:lstStyle/>
          <a:p>
            <a:r>
              <a:rPr lang="en-US" dirty="0"/>
              <a:t>Phys. Rev. Lett : </a:t>
            </a:r>
            <a:r>
              <a:rPr lang="en-US"/>
              <a:t>In press</a:t>
            </a:r>
            <a:endParaRPr lang="en-US" dirty="0"/>
          </a:p>
        </p:txBody>
      </p:sp>
      <p:pic>
        <p:nvPicPr>
          <p:cNvPr id="6" name="Picture 5">
            <a:extLst>
              <a:ext uri="{FF2B5EF4-FFF2-40B4-BE49-F238E27FC236}">
                <a16:creationId xmlns:a16="http://schemas.microsoft.com/office/drawing/2014/main" id="{11720105-97EB-110D-3B02-3E33C846C2E1}"/>
              </a:ext>
            </a:extLst>
          </p:cNvPr>
          <p:cNvPicPr>
            <a:picLocks noChangeAspect="1"/>
          </p:cNvPicPr>
          <p:nvPr/>
        </p:nvPicPr>
        <p:blipFill>
          <a:blip r:embed="rId2"/>
          <a:stretch>
            <a:fillRect/>
          </a:stretch>
        </p:blipFill>
        <p:spPr>
          <a:xfrm>
            <a:off x="80999" y="2823051"/>
            <a:ext cx="4461163" cy="3539836"/>
          </a:xfrm>
          <a:prstGeom prst="rect">
            <a:avLst/>
          </a:prstGeom>
        </p:spPr>
      </p:pic>
      <p:pic>
        <p:nvPicPr>
          <p:cNvPr id="8" name="Picture 7">
            <a:extLst>
              <a:ext uri="{FF2B5EF4-FFF2-40B4-BE49-F238E27FC236}">
                <a16:creationId xmlns:a16="http://schemas.microsoft.com/office/drawing/2014/main" id="{B39EED0D-F9CF-4B4E-562C-D5D706BCE17C}"/>
              </a:ext>
            </a:extLst>
          </p:cNvPr>
          <p:cNvPicPr>
            <a:picLocks noChangeAspect="1"/>
          </p:cNvPicPr>
          <p:nvPr/>
        </p:nvPicPr>
        <p:blipFill>
          <a:blip r:embed="rId3"/>
          <a:stretch>
            <a:fillRect/>
          </a:stretch>
        </p:blipFill>
        <p:spPr>
          <a:xfrm>
            <a:off x="4699322" y="2884602"/>
            <a:ext cx="4363679" cy="3476688"/>
          </a:xfrm>
          <a:prstGeom prst="rect">
            <a:avLst/>
          </a:prstGeom>
        </p:spPr>
      </p:pic>
    </p:spTree>
    <p:extLst>
      <p:ext uri="{BB962C8B-B14F-4D97-AF65-F5344CB8AC3E}">
        <p14:creationId xmlns:p14="http://schemas.microsoft.com/office/powerpoint/2010/main" val="309844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80626" y="56999"/>
            <a:ext cx="7994055" cy="334293"/>
          </a:xfrm>
        </p:spPr>
        <p:txBody>
          <a:bodyPr/>
          <a:lstStyle/>
          <a:p>
            <a:r>
              <a:rPr lang="en-US" dirty="0"/>
              <a:t>The curious case of </a:t>
            </a:r>
            <a:r>
              <a:rPr lang="en-US" baseline="30000" dirty="0"/>
              <a:t>88</a:t>
            </a:r>
            <a:r>
              <a:rPr lang="en-US" dirty="0"/>
              <a:t>Zr (t</a:t>
            </a:r>
            <a:r>
              <a:rPr lang="en-US" baseline="-25000" dirty="0"/>
              <a:t>1/2</a:t>
            </a:r>
            <a:r>
              <a:rPr lang="en-US" dirty="0"/>
              <a:t> = 83.4 days)</a:t>
            </a:r>
          </a:p>
        </p:txBody>
      </p:sp>
      <p:pic>
        <p:nvPicPr>
          <p:cNvPr id="3" name="Picture 2">
            <a:extLst>
              <a:ext uri="{FF2B5EF4-FFF2-40B4-BE49-F238E27FC236}">
                <a16:creationId xmlns:a16="http://schemas.microsoft.com/office/drawing/2014/main" id="{C80ED659-2D71-BB7B-86E7-F564E3DE2AE9}"/>
              </a:ext>
            </a:extLst>
          </p:cNvPr>
          <p:cNvPicPr>
            <a:picLocks noChangeAspect="1"/>
          </p:cNvPicPr>
          <p:nvPr/>
        </p:nvPicPr>
        <p:blipFill>
          <a:blip r:embed="rId2"/>
          <a:stretch>
            <a:fillRect/>
          </a:stretch>
        </p:blipFill>
        <p:spPr>
          <a:xfrm>
            <a:off x="340937" y="517245"/>
            <a:ext cx="8462125" cy="5823510"/>
          </a:xfrm>
          <a:prstGeom prst="rect">
            <a:avLst/>
          </a:prstGeom>
        </p:spPr>
      </p:pic>
    </p:spTree>
    <p:extLst>
      <p:ext uri="{BB962C8B-B14F-4D97-AF65-F5344CB8AC3E}">
        <p14:creationId xmlns:p14="http://schemas.microsoft.com/office/powerpoint/2010/main" val="262156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D44E-C783-444A-4707-32B442FC4A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F1DA5A-E936-ABDA-9AEF-E5A8B9F72A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4" name="TextBox 3">
            <a:extLst>
              <a:ext uri="{FF2B5EF4-FFF2-40B4-BE49-F238E27FC236}">
                <a16:creationId xmlns:a16="http://schemas.microsoft.com/office/drawing/2014/main" id="{20A9E694-0EA4-2D87-7DD1-6EBE122B9876}"/>
              </a:ext>
            </a:extLst>
          </p:cNvPr>
          <p:cNvSpPr txBox="1"/>
          <p:nvPr/>
        </p:nvSpPr>
        <p:spPr>
          <a:xfrm>
            <a:off x="4151376" y="111629"/>
            <a:ext cx="4764024" cy="1077218"/>
          </a:xfrm>
          <a:prstGeom prst="rect">
            <a:avLst/>
          </a:prstGeom>
          <a:noFill/>
        </p:spPr>
        <p:txBody>
          <a:bodyPr wrap="square" rtlCol="0">
            <a:spAutoFit/>
          </a:bodyPr>
          <a:lstStyle/>
          <a:p>
            <a:pPr algn="r"/>
            <a:r>
              <a:rPr lang="en-US" sz="3200" b="1" dirty="0">
                <a:solidFill>
                  <a:schemeClr val="bg1"/>
                </a:solidFill>
                <a:ea typeface="Ayuthaya" pitchFamily="2" charset="-34"/>
                <a:cs typeface="Baguet Script" panose="020F0502020204030204" pitchFamily="34" charset="0"/>
              </a:rPr>
              <a:t>Thank you for your attention!</a:t>
            </a:r>
          </a:p>
        </p:txBody>
      </p:sp>
    </p:spTree>
    <p:extLst>
      <p:ext uri="{BB962C8B-B14F-4D97-AF65-F5344CB8AC3E}">
        <p14:creationId xmlns:p14="http://schemas.microsoft.com/office/powerpoint/2010/main" val="679847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DEE6-21A4-6733-8F87-E3E46A6753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9EFD22-4232-88EE-1D4A-5CD1A8451BF5}"/>
              </a:ext>
            </a:extLst>
          </p:cNvPr>
          <p:cNvPicPr>
            <a:picLocks noChangeAspect="1"/>
          </p:cNvPicPr>
          <p:nvPr/>
        </p:nvPicPr>
        <p:blipFill>
          <a:blip r:embed="rId2"/>
          <a:stretch>
            <a:fillRect/>
          </a:stretch>
        </p:blipFill>
        <p:spPr>
          <a:xfrm>
            <a:off x="0" y="-19963"/>
            <a:ext cx="9144000" cy="6840774"/>
          </a:xfrm>
          <a:prstGeom prst="rect">
            <a:avLst/>
          </a:prstGeom>
        </p:spPr>
      </p:pic>
      <p:sp>
        <p:nvSpPr>
          <p:cNvPr id="5" name="TextBox 4">
            <a:extLst>
              <a:ext uri="{FF2B5EF4-FFF2-40B4-BE49-F238E27FC236}">
                <a16:creationId xmlns:a16="http://schemas.microsoft.com/office/drawing/2014/main" id="{635CF439-5032-E39F-384F-A378B91A4F32}"/>
              </a:ext>
            </a:extLst>
          </p:cNvPr>
          <p:cNvSpPr txBox="1"/>
          <p:nvPr/>
        </p:nvSpPr>
        <p:spPr>
          <a:xfrm>
            <a:off x="3857625" y="951191"/>
            <a:ext cx="4686300" cy="369332"/>
          </a:xfrm>
          <a:prstGeom prst="rect">
            <a:avLst/>
          </a:prstGeom>
          <a:noFill/>
        </p:spPr>
        <p:txBody>
          <a:bodyPr wrap="square">
            <a:spAutoFit/>
          </a:bodyPr>
          <a:lstStyle/>
          <a:p>
            <a:r>
              <a:rPr lang="en-US" dirty="0"/>
              <a:t>https://exp-</a:t>
            </a:r>
            <a:r>
              <a:rPr lang="en-US" dirty="0" err="1"/>
              <a:t>astro.de</a:t>
            </a:r>
            <a:r>
              <a:rPr lang="en-US" dirty="0"/>
              <a:t>/meetings/dimer/</a:t>
            </a:r>
            <a:r>
              <a:rPr lang="en-US" dirty="0" err="1"/>
              <a:t>index.php</a:t>
            </a:r>
            <a:endParaRPr lang="en-US" dirty="0"/>
          </a:p>
        </p:txBody>
      </p:sp>
    </p:spTree>
    <p:extLst>
      <p:ext uri="{BB962C8B-B14F-4D97-AF65-F5344CB8AC3E}">
        <p14:creationId xmlns:p14="http://schemas.microsoft.com/office/powerpoint/2010/main" val="2429193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p:txBody>
          <a:bodyPr/>
          <a:lstStyle/>
          <a:p>
            <a:r>
              <a:rPr lang="en-US" baseline="30000" dirty="0"/>
              <a:t>9</a:t>
            </a:r>
            <a:r>
              <a:rPr lang="en-US" dirty="0">
                <a:solidFill>
                  <a:schemeClr val="bg1"/>
                </a:solidFill>
              </a:rPr>
              <a:t>Back-up slides</a:t>
            </a:r>
            <a:endParaRPr lang="en-US" dirty="0"/>
          </a:p>
        </p:txBody>
      </p:sp>
      <p:sp>
        <p:nvSpPr>
          <p:cNvPr id="5" name="Text Placeholder 4">
            <a:extLst>
              <a:ext uri="{FF2B5EF4-FFF2-40B4-BE49-F238E27FC236}">
                <a16:creationId xmlns:a16="http://schemas.microsoft.com/office/drawing/2014/main" id="{287EAC9E-6B14-7947-A277-982831037297}"/>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20805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C5C550-5039-2B40-9279-C9993369B950}"/>
              </a:ext>
            </a:extLst>
          </p:cNvPr>
          <p:cNvSpPr>
            <a:spLocks noGrp="1"/>
          </p:cNvSpPr>
          <p:nvPr>
            <p:ph type="body" sz="quarter" idx="15"/>
          </p:nvPr>
        </p:nvSpPr>
        <p:spPr>
          <a:xfrm>
            <a:off x="147856" y="1046858"/>
            <a:ext cx="4061700" cy="363175"/>
          </a:xfrm>
        </p:spPr>
        <p:txBody>
          <a:bodyPr/>
          <a:lstStyle/>
          <a:p>
            <a:r>
              <a:rPr lang="en-US" dirty="0"/>
              <a:t>Flux monitor</a:t>
            </a:r>
          </a:p>
        </p:txBody>
      </p:sp>
      <p:sp>
        <p:nvSpPr>
          <p:cNvPr id="2" name="Text Placeholder 1">
            <a:extLst>
              <a:ext uri="{FF2B5EF4-FFF2-40B4-BE49-F238E27FC236}">
                <a16:creationId xmlns:a16="http://schemas.microsoft.com/office/drawing/2014/main" id="{2438B759-FEB4-174D-A6D9-289053F22CD9}"/>
              </a:ext>
            </a:extLst>
          </p:cNvPr>
          <p:cNvSpPr>
            <a:spLocks noGrp="1"/>
          </p:cNvSpPr>
          <p:nvPr>
            <p:ph type="body" sz="quarter" idx="14"/>
          </p:nvPr>
        </p:nvSpPr>
        <p:spPr>
          <a:xfrm>
            <a:off x="121349" y="0"/>
            <a:ext cx="8213076" cy="886968"/>
          </a:xfrm>
        </p:spPr>
        <p:txBody>
          <a:bodyPr/>
          <a:lstStyle/>
          <a:p>
            <a:r>
              <a:rPr lang="en-US" dirty="0"/>
              <a:t>Sanity checks</a:t>
            </a:r>
          </a:p>
        </p:txBody>
      </p:sp>
      <p:sp>
        <p:nvSpPr>
          <p:cNvPr id="4" name="Text Placeholder 3">
            <a:extLst>
              <a:ext uri="{FF2B5EF4-FFF2-40B4-BE49-F238E27FC236}">
                <a16:creationId xmlns:a16="http://schemas.microsoft.com/office/drawing/2014/main" id="{7262DBDA-9000-C74F-8032-786AD860289A}"/>
              </a:ext>
            </a:extLst>
          </p:cNvPr>
          <p:cNvSpPr>
            <a:spLocks noGrp="1"/>
          </p:cNvSpPr>
          <p:nvPr>
            <p:ph type="body" sz="quarter" idx="18"/>
          </p:nvPr>
        </p:nvSpPr>
        <p:spPr>
          <a:xfrm>
            <a:off x="4572000" y="940911"/>
            <a:ext cx="4018280" cy="363175"/>
          </a:xfrm>
        </p:spPr>
        <p:txBody>
          <a:bodyPr/>
          <a:lstStyle/>
          <a:p>
            <a:r>
              <a:rPr lang="en-US" dirty="0"/>
              <a:t>Binocular collimator</a:t>
            </a:r>
          </a:p>
        </p:txBody>
      </p:sp>
      <p:sp>
        <p:nvSpPr>
          <p:cNvPr id="5" name="Text Placeholder 4">
            <a:extLst>
              <a:ext uri="{FF2B5EF4-FFF2-40B4-BE49-F238E27FC236}">
                <a16:creationId xmlns:a16="http://schemas.microsoft.com/office/drawing/2014/main" id="{BD40D358-D901-9F4E-9607-52FA51BDBE91}"/>
              </a:ext>
            </a:extLst>
          </p:cNvPr>
          <p:cNvSpPr>
            <a:spLocks noGrp="1"/>
          </p:cNvSpPr>
          <p:nvPr>
            <p:ph type="body" sz="quarter" idx="20"/>
          </p:nvPr>
        </p:nvSpPr>
        <p:spPr>
          <a:xfrm>
            <a:off x="94325" y="1653872"/>
            <a:ext cx="4252391" cy="4076605"/>
          </a:xfrm>
        </p:spPr>
        <p:txBody>
          <a:bodyPr/>
          <a:lstStyle/>
          <a:p>
            <a:r>
              <a:rPr lang="en-US" dirty="0"/>
              <a:t>Paddle configuration:  should not affect the flux monitor</a:t>
            </a:r>
          </a:p>
        </p:txBody>
      </p:sp>
      <p:sp>
        <p:nvSpPr>
          <p:cNvPr id="6" name="Text Placeholder 5">
            <a:extLst>
              <a:ext uri="{FF2B5EF4-FFF2-40B4-BE49-F238E27FC236}">
                <a16:creationId xmlns:a16="http://schemas.microsoft.com/office/drawing/2014/main" id="{80D7193F-EA74-634B-8AA1-0E16F97C94E8}"/>
              </a:ext>
            </a:extLst>
          </p:cNvPr>
          <p:cNvSpPr>
            <a:spLocks noGrp="1"/>
          </p:cNvSpPr>
          <p:nvPr>
            <p:ph type="body" sz="quarter" idx="21"/>
          </p:nvPr>
        </p:nvSpPr>
        <p:spPr>
          <a:xfrm>
            <a:off x="4572000" y="1428589"/>
            <a:ext cx="4018280" cy="4076605"/>
          </a:xfrm>
        </p:spPr>
        <p:txBody>
          <a:bodyPr/>
          <a:lstStyle/>
          <a:p>
            <a:r>
              <a:rPr lang="en-US" dirty="0"/>
              <a:t>Does the binocular idea work?</a:t>
            </a:r>
          </a:p>
          <a:p>
            <a:r>
              <a:rPr lang="en-US" dirty="0"/>
              <a:t>Flux * efficiency: Left vs Right</a:t>
            </a:r>
          </a:p>
        </p:txBody>
      </p:sp>
      <p:pic>
        <p:nvPicPr>
          <p:cNvPr id="8" name="Picture 7">
            <a:extLst>
              <a:ext uri="{FF2B5EF4-FFF2-40B4-BE49-F238E27FC236}">
                <a16:creationId xmlns:a16="http://schemas.microsoft.com/office/drawing/2014/main" id="{F70C8694-6E03-E947-B9C1-D896D39505D5}"/>
              </a:ext>
            </a:extLst>
          </p:cNvPr>
          <p:cNvPicPr>
            <a:picLocks noChangeAspect="1"/>
          </p:cNvPicPr>
          <p:nvPr/>
        </p:nvPicPr>
        <p:blipFill>
          <a:blip r:embed="rId2"/>
          <a:stretch>
            <a:fillRect/>
          </a:stretch>
        </p:blipFill>
        <p:spPr>
          <a:xfrm>
            <a:off x="147856" y="2503764"/>
            <a:ext cx="4032203" cy="3138226"/>
          </a:xfrm>
          <a:prstGeom prst="rect">
            <a:avLst/>
          </a:prstGeom>
        </p:spPr>
      </p:pic>
      <p:pic>
        <p:nvPicPr>
          <p:cNvPr id="10" name="Picture 9">
            <a:extLst>
              <a:ext uri="{FF2B5EF4-FFF2-40B4-BE49-F238E27FC236}">
                <a16:creationId xmlns:a16="http://schemas.microsoft.com/office/drawing/2014/main" id="{1CB53805-99B7-AE4B-A081-31805891BAB5}"/>
              </a:ext>
            </a:extLst>
          </p:cNvPr>
          <p:cNvPicPr>
            <a:picLocks noChangeAspect="1"/>
          </p:cNvPicPr>
          <p:nvPr/>
        </p:nvPicPr>
        <p:blipFill>
          <a:blip r:embed="rId3"/>
          <a:stretch>
            <a:fillRect/>
          </a:stretch>
        </p:blipFill>
        <p:spPr>
          <a:xfrm>
            <a:off x="4572000" y="2182738"/>
            <a:ext cx="4415797" cy="3373982"/>
          </a:xfrm>
          <a:prstGeom prst="rect">
            <a:avLst/>
          </a:prstGeom>
        </p:spPr>
      </p:pic>
    </p:spTree>
    <p:extLst>
      <p:ext uri="{BB962C8B-B14F-4D97-AF65-F5344CB8AC3E}">
        <p14:creationId xmlns:p14="http://schemas.microsoft.com/office/powerpoint/2010/main" val="3221448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53976" y="0"/>
            <a:ext cx="7994055" cy="504959"/>
          </a:xfrm>
        </p:spPr>
        <p:txBody>
          <a:bodyPr/>
          <a:lstStyle/>
          <a:p>
            <a:r>
              <a:rPr lang="en-US" dirty="0"/>
              <a:t>Backgrounds</a:t>
            </a:r>
          </a:p>
        </p:txBody>
      </p:sp>
      <p:pic>
        <p:nvPicPr>
          <p:cNvPr id="9" name="Picture 8">
            <a:extLst>
              <a:ext uri="{FF2B5EF4-FFF2-40B4-BE49-F238E27FC236}">
                <a16:creationId xmlns:a16="http://schemas.microsoft.com/office/drawing/2014/main" id="{813115A2-C65F-E25D-E3D9-917993D3059C}"/>
              </a:ext>
            </a:extLst>
          </p:cNvPr>
          <p:cNvPicPr>
            <a:picLocks noChangeAspect="1"/>
          </p:cNvPicPr>
          <p:nvPr/>
        </p:nvPicPr>
        <p:blipFill>
          <a:blip r:embed="rId2"/>
          <a:stretch>
            <a:fillRect/>
          </a:stretch>
        </p:blipFill>
        <p:spPr>
          <a:xfrm>
            <a:off x="270321" y="589578"/>
            <a:ext cx="3970204" cy="3033920"/>
          </a:xfrm>
          <a:prstGeom prst="rect">
            <a:avLst/>
          </a:prstGeom>
        </p:spPr>
      </p:pic>
      <p:pic>
        <p:nvPicPr>
          <p:cNvPr id="13" name="Picture 12">
            <a:extLst>
              <a:ext uri="{FF2B5EF4-FFF2-40B4-BE49-F238E27FC236}">
                <a16:creationId xmlns:a16="http://schemas.microsoft.com/office/drawing/2014/main" id="{2AD4D4CB-7A5B-0323-C812-DA9B48BDEA9D}"/>
              </a:ext>
            </a:extLst>
          </p:cNvPr>
          <p:cNvPicPr>
            <a:picLocks noChangeAspect="1"/>
          </p:cNvPicPr>
          <p:nvPr/>
        </p:nvPicPr>
        <p:blipFill>
          <a:blip r:embed="rId3"/>
          <a:stretch>
            <a:fillRect/>
          </a:stretch>
        </p:blipFill>
        <p:spPr>
          <a:xfrm>
            <a:off x="60960" y="3682436"/>
            <a:ext cx="4167810" cy="3033920"/>
          </a:xfrm>
          <a:prstGeom prst="rect">
            <a:avLst/>
          </a:prstGeom>
        </p:spPr>
      </p:pic>
      <p:pic>
        <p:nvPicPr>
          <p:cNvPr id="15" name="Picture 14">
            <a:extLst>
              <a:ext uri="{FF2B5EF4-FFF2-40B4-BE49-F238E27FC236}">
                <a16:creationId xmlns:a16="http://schemas.microsoft.com/office/drawing/2014/main" id="{BEF9E248-EB32-7619-E7DB-A7835A8DCF31}"/>
              </a:ext>
            </a:extLst>
          </p:cNvPr>
          <p:cNvPicPr>
            <a:picLocks noChangeAspect="1"/>
          </p:cNvPicPr>
          <p:nvPr/>
        </p:nvPicPr>
        <p:blipFill>
          <a:blip r:embed="rId4"/>
          <a:stretch>
            <a:fillRect/>
          </a:stretch>
        </p:blipFill>
        <p:spPr>
          <a:xfrm>
            <a:off x="4705870" y="232378"/>
            <a:ext cx="4167810" cy="3102806"/>
          </a:xfrm>
          <a:prstGeom prst="rect">
            <a:avLst/>
          </a:prstGeom>
        </p:spPr>
      </p:pic>
      <p:pic>
        <p:nvPicPr>
          <p:cNvPr id="17" name="Picture 16">
            <a:extLst>
              <a:ext uri="{FF2B5EF4-FFF2-40B4-BE49-F238E27FC236}">
                <a16:creationId xmlns:a16="http://schemas.microsoft.com/office/drawing/2014/main" id="{022FD8FA-5AE5-657F-37F5-2F0462E3BB3D}"/>
              </a:ext>
            </a:extLst>
          </p:cNvPr>
          <p:cNvPicPr>
            <a:picLocks noChangeAspect="1"/>
          </p:cNvPicPr>
          <p:nvPr/>
        </p:nvPicPr>
        <p:blipFill>
          <a:blip r:embed="rId5"/>
          <a:stretch>
            <a:fillRect/>
          </a:stretch>
        </p:blipFill>
        <p:spPr>
          <a:xfrm>
            <a:off x="4705869" y="3638019"/>
            <a:ext cx="4167809" cy="3078337"/>
          </a:xfrm>
          <a:prstGeom prst="rect">
            <a:avLst/>
          </a:prstGeom>
        </p:spPr>
      </p:pic>
    </p:spTree>
    <p:extLst>
      <p:ext uri="{BB962C8B-B14F-4D97-AF65-F5344CB8AC3E}">
        <p14:creationId xmlns:p14="http://schemas.microsoft.com/office/powerpoint/2010/main" val="1137008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65584" y="58772"/>
            <a:ext cx="7994055" cy="670558"/>
          </a:xfrm>
        </p:spPr>
        <p:txBody>
          <a:bodyPr/>
          <a:lstStyle/>
          <a:p>
            <a:r>
              <a:rPr lang="en-US" dirty="0"/>
              <a:t>The technique in a nutshell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45325" y="600909"/>
                <a:ext cx="9098675" cy="3259892"/>
              </a:xfrm>
            </p:spPr>
            <p:txBody>
              <a:bodyPr>
                <a:noAutofit/>
              </a:bodyPr>
              <a:lstStyle/>
              <a:p>
                <a:pPr marL="0" indent="0">
                  <a:buNone/>
                </a:pPr>
                <a:r>
                  <a:rPr lang="en-US" dirty="0">
                    <a:ea typeface="Source Sans Pro" panose="020B0503030403020204" pitchFamily="34" charset="0"/>
                    <a:cs typeface="Times"/>
                  </a:rPr>
                  <a:t>Resonances can be used across an energy region </a:t>
                </a:r>
                <a:r>
                  <a:rPr lang="el-GR" dirty="0">
                    <a:ea typeface="Source Sans Pro" panose="020B0503030403020204" pitchFamily="34" charset="0"/>
                    <a:cs typeface="Times"/>
                  </a:rPr>
                  <a:t>ΔΕ</a:t>
                </a:r>
                <a:r>
                  <a:rPr lang="en-US" dirty="0">
                    <a:ea typeface="Source Sans Pro" panose="020B0503030403020204" pitchFamily="34" charset="0"/>
                    <a:cs typeface="Times"/>
                  </a:rPr>
                  <a:t> to calculate the 3 ingredients needed to extract or constrain the average capture cross section</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Average level spacing </a:t>
                </a:r>
                <a14:m>
                  <m:oMath xmlns:m="http://schemas.openxmlformats.org/officeDocument/2006/math">
                    <m:sSub>
                      <m:sSubPr>
                        <m:ctrlPr>
                          <a:rPr lang="en-US" b="1" i="1" smtClean="0">
                            <a:latin typeface="Cambria Math" panose="02040503050406030204" pitchFamily="18" charset="0"/>
                            <a:ea typeface="Source Sans Pro" panose="020B0503030403020204" pitchFamily="34" charset="0"/>
                            <a:cs typeface="Times"/>
                          </a:rPr>
                        </m:ctrlPr>
                      </m:sSubPr>
                      <m:e>
                        <m:r>
                          <a:rPr lang="en-US" b="1" i="1" smtClean="0">
                            <a:latin typeface="Cambria Math" panose="02040503050406030204" pitchFamily="18" charset="0"/>
                            <a:ea typeface="Source Sans Pro" panose="020B0503030403020204" pitchFamily="34" charset="0"/>
                            <a:cs typeface="Times"/>
                          </a:rPr>
                          <m:t>𝑫</m:t>
                        </m:r>
                      </m:e>
                      <m:sub>
                        <m:r>
                          <a:rPr lang="en-US" b="1" i="1" smtClean="0">
                            <a:latin typeface="Cambria Math" panose="02040503050406030204" pitchFamily="18" charset="0"/>
                            <a:ea typeface="Source Sans Pro" panose="020B0503030403020204" pitchFamily="34" charset="0"/>
                            <a:cs typeface="Times"/>
                          </a:rPr>
                          <m:t>𝟎</m:t>
                        </m:r>
                      </m:sub>
                    </m:sSub>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r>
                          <m:rPr>
                            <m:sty m:val="p"/>
                          </m:rPr>
                          <a:rPr lang="el-GR" b="0" i="0" smtClean="0">
                            <a:latin typeface="Cambria Math" panose="02040503050406030204" pitchFamily="18" charset="0"/>
                            <a:ea typeface="Source Sans Pro" panose="020B0503030403020204" pitchFamily="34" charset="0"/>
                            <a:cs typeface="Times"/>
                          </a:rPr>
                          <m:t>Δ</m:t>
                        </m:r>
                        <m:r>
                          <m:rPr>
                            <m:sty m:val="p"/>
                          </m:rPr>
                          <a:rPr lang="en-US" b="0" i="0" smtClean="0">
                            <a:latin typeface="Cambria Math" panose="02040503050406030204" pitchFamily="18" charset="0"/>
                            <a:ea typeface="Source Sans Pro" panose="020B0503030403020204" pitchFamily="34" charset="0"/>
                            <a:cs typeface="Times"/>
                          </a:rPr>
                          <m:t>E</m:t>
                        </m:r>
                      </m:num>
                      <m:den>
                        <m:r>
                          <m:rPr>
                            <m:sty m:val="p"/>
                          </m:rPr>
                          <a:rPr lang="en-US" b="0" i="0" smtClean="0">
                            <a:latin typeface="Cambria Math" panose="02040503050406030204" pitchFamily="18" charset="0"/>
                            <a:ea typeface="Source Sans Pro" panose="020B0503030403020204" pitchFamily="34" charset="0"/>
                            <a:cs typeface="Times"/>
                          </a:rPr>
                          <m:t>N</m:t>
                        </m:r>
                        <m:r>
                          <a:rPr lang="en-US" b="0" i="0" smtClean="0">
                            <a:latin typeface="Cambria Math" panose="02040503050406030204" pitchFamily="18" charset="0"/>
                            <a:ea typeface="Source Sans Pro" panose="020B0503030403020204" pitchFamily="34" charset="0"/>
                            <a:cs typeface="Times"/>
                          </a:rPr>
                          <m:t>−1</m:t>
                        </m:r>
                      </m:den>
                    </m:f>
                  </m:oMath>
                </a14:m>
                <a:r>
                  <a:rPr lang="en-US" baseline="-25000" dirty="0">
                    <a:ea typeface="Source Sans Pro" panose="020B0503030403020204" pitchFamily="34" charset="0"/>
                    <a:cs typeface="Times"/>
                  </a:rPr>
                  <a:t>  </a:t>
                </a:r>
                <a:r>
                  <a:rPr lang="en-US" dirty="0">
                    <a:ea typeface="Source Sans Pro" panose="020B0503030403020204" pitchFamily="34" charset="0"/>
                    <a:cs typeface="Times"/>
                  </a:rPr>
                  <a:t>(N: number of resonances in the </a:t>
                </a:r>
                <a:r>
                  <a:rPr lang="el-GR" dirty="0">
                    <a:ea typeface="Source Sans Pro" panose="020B0503030403020204" pitchFamily="34" charset="0"/>
                    <a:cs typeface="Times"/>
                  </a:rPr>
                  <a:t>ΔΕ</a:t>
                </a:r>
                <a:r>
                  <a:rPr lang="en-US" dirty="0">
                    <a:ea typeface="Source Sans Pro" panose="020B0503030403020204" pitchFamily="34" charset="0"/>
                    <a:cs typeface="Times"/>
                  </a:rPr>
                  <a:t> interval).</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Neutron strength function </a:t>
                </a:r>
                <a:r>
                  <a:rPr lang="en-US" dirty="0">
                    <a:ea typeface="Source Sans Pro" panose="020B0503030403020204" pitchFamily="34" charset="0"/>
                    <a:cs typeface="Times"/>
                  </a:rPr>
                  <a:t>for s-waves </a:t>
                </a:r>
                <a14:m>
                  <m:oMath xmlns:m="http://schemas.openxmlformats.org/officeDocument/2006/math">
                    <m:sSub>
                      <m:sSubPr>
                        <m:ctrlPr>
                          <a:rPr lang="en-US" b="0" i="1" smtClean="0">
                            <a:latin typeface="Cambria Math" panose="02040503050406030204" pitchFamily="18" charset="0"/>
                            <a:ea typeface="Source Sans Pro" panose="020B0503030403020204" pitchFamily="34" charset="0"/>
                            <a:cs typeface="Times"/>
                          </a:rPr>
                        </m:ctrlPr>
                      </m:sSubPr>
                      <m:e>
                        <m:r>
                          <a:rPr lang="en-US" b="0" i="1" smtClean="0">
                            <a:latin typeface="Cambria Math" panose="02040503050406030204" pitchFamily="18" charset="0"/>
                            <a:ea typeface="Source Sans Pro" panose="020B0503030403020204" pitchFamily="34" charset="0"/>
                            <a:cs typeface="Times"/>
                          </a:rPr>
                          <m:t>𝑆</m:t>
                        </m:r>
                      </m:e>
                      <m:sub>
                        <m:r>
                          <a:rPr lang="en-US" b="0" i="1" smtClean="0">
                            <a:latin typeface="Cambria Math" panose="02040503050406030204" pitchFamily="18" charset="0"/>
                            <a:ea typeface="Source Sans Pro" panose="020B0503030403020204" pitchFamily="34" charset="0"/>
                            <a:cs typeface="Times"/>
                          </a:rPr>
                          <m:t>0</m:t>
                        </m:r>
                      </m:sub>
                    </m:sSub>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nary>
                          <m:naryPr>
                            <m:chr m:val="∑"/>
                            <m:subHide m:val="on"/>
                            <m:supHide m:val="on"/>
                            <m:ctrlPr>
                              <a:rPr lang="en-US" b="0" i="1" smtClean="0">
                                <a:latin typeface="Cambria Math" panose="02040503050406030204" pitchFamily="18" charset="0"/>
                                <a:ea typeface="Source Sans Pro" panose="020B0503030403020204" pitchFamily="34" charset="0"/>
                              </a:rPr>
                            </m:ctrlPr>
                          </m:naryPr>
                          <m:sub/>
                          <m:sup/>
                          <m:e>
                            <m:r>
                              <a:rPr lang="en-US" b="0" i="1" smtClean="0">
                                <a:latin typeface="Cambria Math" panose="02040503050406030204" pitchFamily="18" charset="0"/>
                                <a:ea typeface="Source Sans Pro" panose="020B0503030403020204" pitchFamily="34" charset="0"/>
                              </a:rPr>
                              <m:t>𝑔</m:t>
                            </m:r>
                            <m:sSubSup>
                              <m:sSubSupPr>
                                <m:ctrlPr>
                                  <a:rPr lang="en-US" b="0" i="1" smtClean="0">
                                    <a:latin typeface="Cambria Math" panose="02040503050406030204" pitchFamily="18" charset="0"/>
                                    <a:ea typeface="Source Sans Pro" panose="020B0503030403020204" pitchFamily="34" charset="0"/>
                                  </a:rPr>
                                </m:ctrlPr>
                              </m:sSubSupPr>
                              <m:e>
                                <m:r>
                                  <m:rPr>
                                    <m:sty m:val="p"/>
                                  </m:rPr>
                                  <a:rPr lang="el-GR" b="0" i="0" smtClean="0">
                                    <a:latin typeface="Cambria Math" panose="02040503050406030204" pitchFamily="18" charset="0"/>
                                    <a:ea typeface="Source Sans Pro" panose="020B0503030403020204" pitchFamily="34" charset="0"/>
                                  </a:rPr>
                                  <m:t>Γ</m:t>
                                </m:r>
                              </m:e>
                              <m:sub>
                                <m:r>
                                  <m:rPr>
                                    <m:sty m:val="p"/>
                                  </m:rPr>
                                  <a:rPr lang="en-US" b="0" i="0" smtClean="0">
                                    <a:latin typeface="Cambria Math" panose="02040503050406030204" pitchFamily="18" charset="0"/>
                                    <a:ea typeface="Source Sans Pro" panose="020B0503030403020204" pitchFamily="34" charset="0"/>
                                  </a:rPr>
                                  <m:t>n</m:t>
                                </m:r>
                              </m:sub>
                              <m:sup>
                                <m:r>
                                  <a:rPr lang="en-US" b="0" i="1" smtClean="0">
                                    <a:latin typeface="Cambria Math" panose="02040503050406030204" pitchFamily="18" charset="0"/>
                                    <a:ea typeface="Source Sans Pro" panose="020B0503030403020204" pitchFamily="34" charset="0"/>
                                  </a:rPr>
                                  <m:t>0</m:t>
                                </m:r>
                              </m:sup>
                            </m:sSubSup>
                          </m:e>
                        </m:nary>
                      </m:num>
                      <m:den>
                        <m:r>
                          <m:rPr>
                            <m:sty m:val="p"/>
                          </m:rPr>
                          <a:rPr lang="el-GR" b="0" i="0" smtClean="0">
                            <a:latin typeface="Cambria Math" panose="02040503050406030204" pitchFamily="18" charset="0"/>
                            <a:ea typeface="Source Sans Pro" panose="020B0503030403020204" pitchFamily="34" charset="0"/>
                            <a:cs typeface="Times"/>
                          </a:rPr>
                          <m:t>Δ</m:t>
                        </m:r>
                        <m:r>
                          <m:rPr>
                            <m:sty m:val="p"/>
                          </m:rPr>
                          <a:rPr lang="en-US" b="0" i="0" smtClean="0">
                            <a:latin typeface="Cambria Math" panose="02040503050406030204" pitchFamily="18" charset="0"/>
                            <a:ea typeface="Source Sans Pro" panose="020B0503030403020204" pitchFamily="34" charset="0"/>
                            <a:cs typeface="Times"/>
                          </a:rPr>
                          <m:t>E</m:t>
                        </m:r>
                      </m:den>
                    </m:f>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r>
                          <a:rPr lang="en-US" b="0" i="1" smtClean="0">
                            <a:latin typeface="Cambria Math" panose="02040503050406030204" pitchFamily="18" charset="0"/>
                            <a:ea typeface="Source Sans Pro" panose="020B0503030403020204" pitchFamily="34" charset="0"/>
                            <a:cs typeface="Times"/>
                          </a:rPr>
                          <m:t>&lt;</m:t>
                        </m:r>
                        <m:r>
                          <a:rPr lang="en-US" b="0" i="1" smtClean="0">
                            <a:latin typeface="Cambria Math" panose="02040503050406030204" pitchFamily="18" charset="0"/>
                            <a:ea typeface="Source Sans Pro" panose="020B0503030403020204" pitchFamily="34" charset="0"/>
                            <a:cs typeface="Times"/>
                          </a:rPr>
                          <m:t>𝑔</m:t>
                        </m:r>
                        <m:sSubSup>
                          <m:sSubSupPr>
                            <m:ctrlPr>
                              <a:rPr lang="en-US" b="0" i="1" smtClean="0">
                                <a:latin typeface="Cambria Math" panose="02040503050406030204" pitchFamily="18" charset="0"/>
                                <a:ea typeface="Source Sans Pro" panose="020B0503030403020204" pitchFamily="34" charset="0"/>
                                <a:cs typeface="Times"/>
                              </a:rPr>
                            </m:ctrlPr>
                          </m:sSubSupPr>
                          <m:e>
                            <m:r>
                              <m:rPr>
                                <m:sty m:val="p"/>
                              </m:rPr>
                              <a:rPr lang="el-GR" b="0" i="0" smtClean="0">
                                <a:latin typeface="Cambria Math" panose="02040503050406030204" pitchFamily="18" charset="0"/>
                                <a:ea typeface="Source Sans Pro" panose="020B0503030403020204" pitchFamily="34" charset="0"/>
                                <a:cs typeface="Times"/>
                              </a:rPr>
                              <m:t>Γ</m:t>
                            </m:r>
                          </m:e>
                          <m:sub>
                            <m:r>
                              <m:rPr>
                                <m:sty m:val="p"/>
                              </m:rPr>
                              <a:rPr lang="en-US" b="0" i="0" smtClean="0">
                                <a:latin typeface="Cambria Math" panose="02040503050406030204" pitchFamily="18" charset="0"/>
                                <a:ea typeface="Source Sans Pro" panose="020B0503030403020204" pitchFamily="34" charset="0"/>
                                <a:cs typeface="Times"/>
                              </a:rPr>
                              <m:t>n</m:t>
                            </m:r>
                          </m:sub>
                          <m:sup>
                            <m:r>
                              <a:rPr lang="en-US" b="0" i="0" smtClean="0">
                                <a:latin typeface="Cambria Math" panose="02040503050406030204" pitchFamily="18" charset="0"/>
                                <a:ea typeface="Source Sans Pro" panose="020B0503030403020204" pitchFamily="34" charset="0"/>
                                <a:cs typeface="Times"/>
                              </a:rPr>
                              <m:t>0</m:t>
                            </m:r>
                          </m:sup>
                        </m:sSubSup>
                        <m:r>
                          <a:rPr lang="en-US" b="0" i="1" smtClean="0">
                            <a:latin typeface="Cambria Math" panose="02040503050406030204" pitchFamily="18" charset="0"/>
                            <a:ea typeface="Source Sans Pro" panose="020B0503030403020204" pitchFamily="34" charset="0"/>
                            <a:cs typeface="Times"/>
                          </a:rPr>
                          <m:t>&gt;</m:t>
                        </m:r>
                      </m:num>
                      <m:den>
                        <m:sSub>
                          <m:sSubPr>
                            <m:ctrlPr>
                              <a:rPr lang="en-US" b="0" i="1" smtClean="0">
                                <a:latin typeface="Cambria Math" panose="02040503050406030204" pitchFamily="18" charset="0"/>
                                <a:ea typeface="Source Sans Pro" panose="020B0503030403020204" pitchFamily="34" charset="0"/>
                                <a:cs typeface="Times"/>
                              </a:rPr>
                            </m:ctrlPr>
                          </m:sSubPr>
                          <m:e>
                            <m:r>
                              <a:rPr lang="en-US" b="0" i="1" smtClean="0">
                                <a:latin typeface="Cambria Math" panose="02040503050406030204" pitchFamily="18" charset="0"/>
                                <a:ea typeface="Source Sans Pro" panose="020B0503030403020204" pitchFamily="34" charset="0"/>
                                <a:cs typeface="Times"/>
                              </a:rPr>
                              <m:t>𝐷</m:t>
                            </m:r>
                          </m:e>
                          <m:sub>
                            <m:r>
                              <a:rPr lang="en-US" b="0" i="1" smtClean="0">
                                <a:latin typeface="Cambria Math" panose="02040503050406030204" pitchFamily="18" charset="0"/>
                                <a:ea typeface="Source Sans Pro" panose="020B0503030403020204" pitchFamily="34" charset="0"/>
                                <a:cs typeface="Times"/>
                              </a:rPr>
                              <m:t>0</m:t>
                            </m:r>
                          </m:sub>
                        </m:sSub>
                      </m:den>
                    </m:f>
                  </m:oMath>
                </a14:m>
                <a:r>
                  <a:rPr lang="en-US" dirty="0">
                    <a:ea typeface="Source Sans Pro" panose="020B0503030403020204" pitchFamily="34" charset="0"/>
                    <a:cs typeface="Times"/>
                  </a:rPr>
                  <a:t> , where </a:t>
                </a:r>
              </a:p>
              <a:p>
                <a:pPr lvl="1"/>
                <a:r>
                  <a:rPr lang="en-US" dirty="0">
                    <a:ea typeface="Source Sans Pro" panose="020B0503030403020204" pitchFamily="34" charset="0"/>
                    <a:cs typeface="Times"/>
                  </a:rPr>
                  <a:t>g is the spin factor for a resonance with spin J</a:t>
                </a:r>
              </a:p>
              <a:p>
                <a:pPr lvl="1"/>
                <a:r>
                  <a:rPr lang="el-GR" dirty="0">
                    <a:ea typeface="Source Sans Pro" panose="020B0503030403020204" pitchFamily="34" charset="0"/>
                    <a:cs typeface="Times"/>
                  </a:rPr>
                  <a:t>Γ</a:t>
                </a:r>
                <a:r>
                  <a:rPr lang="el-GR" baseline="30000" dirty="0">
                    <a:ea typeface="Source Sans Pro" panose="020B0503030403020204" pitchFamily="34" charset="0"/>
                    <a:cs typeface="Times"/>
                  </a:rPr>
                  <a:t>0</a:t>
                </a:r>
                <a:r>
                  <a:rPr lang="en-US" baseline="-25000" dirty="0">
                    <a:ea typeface="Source Sans Pro" panose="020B0503030403020204" pitchFamily="34" charset="0"/>
                    <a:cs typeface="Times"/>
                  </a:rPr>
                  <a:t>n</a:t>
                </a:r>
                <a:r>
                  <a:rPr lang="en-US" dirty="0">
                    <a:ea typeface="Source Sans Pro" panose="020B0503030403020204" pitchFamily="34" charset="0"/>
                    <a:cs typeface="Times"/>
                  </a:rPr>
                  <a:t> is the reduced neutron width</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Average radiation width </a:t>
                </a:r>
                <a:r>
                  <a:rPr lang="en-US" dirty="0">
                    <a:ea typeface="Source Sans Pro" panose="020B0503030403020204" pitchFamily="34" charset="0"/>
                    <a:cs typeface="Times"/>
                  </a:rPr>
                  <a:t>&lt;</a:t>
                </a:r>
                <a:r>
                  <a:rPr lang="el-GR" dirty="0">
                    <a:ea typeface="Source Sans Pro" panose="020B0503030403020204" pitchFamily="34" charset="0"/>
                    <a:cs typeface="Times"/>
                  </a:rPr>
                  <a:t>Γ</a:t>
                </a:r>
                <a:r>
                  <a:rPr lang="el-GR" baseline="-25000" dirty="0">
                    <a:ea typeface="Source Sans Pro" panose="020B0503030403020204" pitchFamily="34" charset="0"/>
                    <a:cs typeface="Times"/>
                  </a:rPr>
                  <a:t>γ</a:t>
                </a:r>
                <a:r>
                  <a:rPr lang="en-US" dirty="0">
                    <a:ea typeface="Source Sans Pro" panose="020B0503030403020204" pitchFamily="34" charset="0"/>
                    <a:cs typeface="Times"/>
                  </a:rPr>
                  <a:t>&gt;</a:t>
                </a:r>
              </a:p>
              <a:p>
                <a:endParaRPr lang="en-US" dirty="0">
                  <a:ea typeface="Source Sans Pro" panose="020B0503030403020204" pitchFamily="34" charset="0"/>
                  <a:cs typeface="Times"/>
                </a:endParaRPr>
              </a:p>
              <a:p>
                <a:r>
                  <a:rPr lang="en-US" dirty="0">
                    <a:ea typeface="Source Sans Pro" panose="020B0503030403020204" pitchFamily="34" charset="0"/>
                    <a:cs typeface="Times"/>
                  </a:rPr>
                  <a:t>The capture cross section is related to these quantities</a:t>
                </a:r>
              </a:p>
            </p:txBody>
          </p:sp>
        </mc:Choice>
        <mc:Fallback xmlns="">
          <p:sp>
            <p:nvSpPr>
              <p:cNvPr id="3" name="Text Placeholder 2">
                <a:extLst>
                  <a:ext uri="{FF2B5EF4-FFF2-40B4-BE49-F238E27FC236}">
                    <a16:creationId xmlns:a16="http://schemas.microsoft.com/office/drawing/2014/main" id="{F4C8E39C-FA5A-694E-8372-8DA63C6144DD}"/>
                  </a:ext>
                </a:extLst>
              </p:cNvPr>
              <p:cNvSpPr>
                <a:spLocks noGrp="1" noRot="1" noChangeAspect="1" noMove="1" noResize="1" noEditPoints="1" noAdjustHandles="1" noChangeArrowheads="1" noChangeShapeType="1" noTextEdit="1"/>
              </p:cNvSpPr>
              <p:nvPr>
                <p:ph type="body" sz="quarter" idx="19"/>
              </p:nvPr>
            </p:nvSpPr>
            <p:spPr>
              <a:xfrm>
                <a:off x="45325" y="600909"/>
                <a:ext cx="9098675" cy="3259892"/>
              </a:xfrm>
              <a:blipFill>
                <a:blip r:embed="rId3"/>
                <a:stretch>
                  <a:fillRect l="-1534" t="-2335" b="-334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D48874A-770C-BA40-9CD8-EFAED1BE39FD}"/>
              </a:ext>
            </a:extLst>
          </p:cNvPr>
          <p:cNvPicPr>
            <a:picLocks noChangeAspect="1"/>
          </p:cNvPicPr>
          <p:nvPr/>
        </p:nvPicPr>
        <p:blipFill>
          <a:blip r:embed="rId4"/>
          <a:stretch>
            <a:fillRect/>
          </a:stretch>
        </p:blipFill>
        <p:spPr>
          <a:xfrm>
            <a:off x="1104649" y="4797524"/>
            <a:ext cx="3057962" cy="850559"/>
          </a:xfrm>
          <a:prstGeom prst="rect">
            <a:avLst/>
          </a:prstGeom>
        </p:spPr>
      </p:pic>
      <p:sp>
        <p:nvSpPr>
          <p:cNvPr id="8" name="TextBox 7">
            <a:extLst>
              <a:ext uri="{FF2B5EF4-FFF2-40B4-BE49-F238E27FC236}">
                <a16:creationId xmlns:a16="http://schemas.microsoft.com/office/drawing/2014/main" id="{B3C48815-C211-104B-AB47-5D101702AAE7}"/>
              </a:ext>
            </a:extLst>
          </p:cNvPr>
          <p:cNvSpPr txBox="1"/>
          <p:nvPr/>
        </p:nvSpPr>
        <p:spPr>
          <a:xfrm>
            <a:off x="1137243" y="5751205"/>
            <a:ext cx="8080385"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         : Wave number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       : Width fluctuation factor</a:t>
            </a:r>
          </a:p>
        </p:txBody>
      </p:sp>
      <p:sp>
        <p:nvSpPr>
          <p:cNvPr id="24" name="Explosion 1 23">
            <a:extLst>
              <a:ext uri="{FF2B5EF4-FFF2-40B4-BE49-F238E27FC236}">
                <a16:creationId xmlns:a16="http://schemas.microsoft.com/office/drawing/2014/main" id="{E1517173-0494-F046-BA4E-B680DD913DFA}"/>
              </a:ext>
            </a:extLst>
          </p:cNvPr>
          <p:cNvSpPr/>
          <p:nvPr/>
        </p:nvSpPr>
        <p:spPr>
          <a:xfrm>
            <a:off x="4294826" y="4758178"/>
            <a:ext cx="2345012" cy="1137466"/>
          </a:xfrm>
          <a:prstGeom prst="irregularSeal1">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A22279-B014-E643-A9CE-3231BB7E763E}"/>
                  </a:ext>
                </a:extLst>
              </p:cNvPr>
              <p:cNvSpPr txBox="1"/>
              <p:nvPr/>
            </p:nvSpPr>
            <p:spPr>
              <a:xfrm>
                <a:off x="4786556" y="5164017"/>
                <a:ext cx="1361551"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Γ</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Γ</m:t>
                      </m:r>
                      <m:r>
                        <m:rPr>
                          <m:nor/>
                        </m:rPr>
                        <a:rPr kumimoji="0" lang="en-US" sz="1800" b="1" i="1" u="none" strike="noStrike" kern="1200" cap="none" spc="0" normalizeH="0" baseline="-25000" noProof="0" dirty="0" smtClean="0">
                          <a:ln>
                            <a:noFill/>
                          </a:ln>
                          <a:solidFill>
                            <a:srgbClr val="FF0000"/>
                          </a:solidFill>
                          <a:effectLst/>
                          <a:uLnTx/>
                          <a:uFillTx/>
                          <a:latin typeface="Calibri" panose="020F0502020204030204"/>
                          <a:ea typeface="Source Sans Pro" panose="020B0503030403020204" pitchFamily="34" charset="0"/>
                          <a:cs typeface="Times"/>
                        </a:rPr>
                        <m:t>n</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l-GR"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FEA22279-B014-E643-A9CE-3231BB7E763E}"/>
                  </a:ext>
                </a:extLst>
              </p:cNvPr>
              <p:cNvSpPr txBox="1">
                <a:spLocks noRot="1" noChangeAspect="1" noMove="1" noResize="1" noEditPoints="1" noAdjustHandles="1" noChangeArrowheads="1" noChangeShapeType="1" noTextEdit="1"/>
              </p:cNvSpPr>
              <p:nvPr/>
            </p:nvSpPr>
            <p:spPr>
              <a:xfrm>
                <a:off x="4786556" y="5164017"/>
                <a:ext cx="1361551" cy="276999"/>
              </a:xfrm>
              <a:prstGeom prst="rect">
                <a:avLst/>
              </a:prstGeom>
              <a:blipFill>
                <a:blip r:embed="rId5"/>
                <a:stretch>
                  <a:fillRect l="-1835" r="-6422" b="-34783"/>
                </a:stretch>
              </a:blipFill>
            </p:spPr>
            <p:txBody>
              <a:bodyPr/>
              <a:lstStyle/>
              <a:p>
                <a:r>
                  <a:rPr lang="en-US">
                    <a:noFill/>
                  </a:rPr>
                  <a:t> </a:t>
                </a:r>
              </a:p>
            </p:txBody>
          </p:sp>
        </mc:Fallback>
      </mc:AlternateContent>
    </p:spTree>
    <p:extLst>
      <p:ext uri="{BB962C8B-B14F-4D97-AF65-F5344CB8AC3E}">
        <p14:creationId xmlns:p14="http://schemas.microsoft.com/office/powerpoint/2010/main" val="1738490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45630" y="50756"/>
            <a:ext cx="7994055" cy="385935"/>
          </a:xfrm>
        </p:spPr>
        <p:txBody>
          <a:bodyPr>
            <a:normAutofit/>
          </a:bodyPr>
          <a:lstStyle/>
          <a:p>
            <a:r>
              <a:rPr lang="en-US" dirty="0"/>
              <a:t>Sophisticated collimation system</a:t>
            </a:r>
          </a:p>
        </p:txBody>
      </p:sp>
      <p:pic>
        <p:nvPicPr>
          <p:cNvPr id="9" name="Picture 8">
            <a:extLst>
              <a:ext uri="{FF2B5EF4-FFF2-40B4-BE49-F238E27FC236}">
                <a16:creationId xmlns:a16="http://schemas.microsoft.com/office/drawing/2014/main" id="{E033A607-5FD7-A0D4-6F93-9B309C7A40A1}"/>
              </a:ext>
            </a:extLst>
          </p:cNvPr>
          <p:cNvPicPr>
            <a:picLocks noChangeAspect="1"/>
          </p:cNvPicPr>
          <p:nvPr/>
        </p:nvPicPr>
        <p:blipFill>
          <a:blip r:embed="rId2"/>
          <a:stretch>
            <a:fillRect/>
          </a:stretch>
        </p:blipFill>
        <p:spPr>
          <a:xfrm>
            <a:off x="6324062" y="1197359"/>
            <a:ext cx="2819938" cy="2295298"/>
          </a:xfrm>
          <a:prstGeom prst="rect">
            <a:avLst/>
          </a:prstGeom>
        </p:spPr>
      </p:pic>
      <p:pic>
        <p:nvPicPr>
          <p:cNvPr id="11" name="Picture 10">
            <a:extLst>
              <a:ext uri="{FF2B5EF4-FFF2-40B4-BE49-F238E27FC236}">
                <a16:creationId xmlns:a16="http://schemas.microsoft.com/office/drawing/2014/main" id="{28DB2A4C-8879-AF7E-5C83-E9AB3C688E9D}"/>
              </a:ext>
            </a:extLst>
          </p:cNvPr>
          <p:cNvPicPr>
            <a:picLocks noChangeAspect="1"/>
          </p:cNvPicPr>
          <p:nvPr/>
        </p:nvPicPr>
        <p:blipFill>
          <a:blip r:embed="rId3"/>
          <a:stretch>
            <a:fillRect/>
          </a:stretch>
        </p:blipFill>
        <p:spPr>
          <a:xfrm>
            <a:off x="45630" y="809988"/>
            <a:ext cx="3165876" cy="2963521"/>
          </a:xfrm>
          <a:prstGeom prst="rect">
            <a:avLst/>
          </a:prstGeom>
        </p:spPr>
      </p:pic>
      <p:pic>
        <p:nvPicPr>
          <p:cNvPr id="13" name="Picture 12">
            <a:extLst>
              <a:ext uri="{FF2B5EF4-FFF2-40B4-BE49-F238E27FC236}">
                <a16:creationId xmlns:a16="http://schemas.microsoft.com/office/drawing/2014/main" id="{CBB2714D-C2E3-B562-D803-8FB819FF1B95}"/>
              </a:ext>
            </a:extLst>
          </p:cNvPr>
          <p:cNvPicPr>
            <a:picLocks noChangeAspect="1"/>
          </p:cNvPicPr>
          <p:nvPr/>
        </p:nvPicPr>
        <p:blipFill>
          <a:blip r:embed="rId4"/>
          <a:stretch>
            <a:fillRect/>
          </a:stretch>
        </p:blipFill>
        <p:spPr>
          <a:xfrm>
            <a:off x="3211506" y="922460"/>
            <a:ext cx="2943537" cy="2295297"/>
          </a:xfrm>
          <a:prstGeom prst="rect">
            <a:avLst/>
          </a:prstGeom>
        </p:spPr>
      </p:pic>
      <p:sp>
        <p:nvSpPr>
          <p:cNvPr id="14" name="TextBox 13">
            <a:extLst>
              <a:ext uri="{FF2B5EF4-FFF2-40B4-BE49-F238E27FC236}">
                <a16:creationId xmlns:a16="http://schemas.microsoft.com/office/drawing/2014/main" id="{CB758BE9-42A5-769F-8A53-EFFCD22658CB}"/>
              </a:ext>
            </a:extLst>
          </p:cNvPr>
          <p:cNvSpPr txBox="1"/>
          <p:nvPr/>
        </p:nvSpPr>
        <p:spPr>
          <a:xfrm>
            <a:off x="155949" y="408572"/>
            <a:ext cx="26634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Rotating beam blocker</a:t>
            </a:r>
          </a:p>
        </p:txBody>
      </p:sp>
      <p:sp>
        <p:nvSpPr>
          <p:cNvPr id="15" name="TextBox 14">
            <a:extLst>
              <a:ext uri="{FF2B5EF4-FFF2-40B4-BE49-F238E27FC236}">
                <a16:creationId xmlns:a16="http://schemas.microsoft.com/office/drawing/2014/main" id="{58771FF9-049C-90C2-7FAB-5AC5CE5E10E9}"/>
              </a:ext>
            </a:extLst>
          </p:cNvPr>
          <p:cNvSpPr txBox="1"/>
          <p:nvPr/>
        </p:nvSpPr>
        <p:spPr>
          <a:xfrm>
            <a:off x="3687738" y="510720"/>
            <a:ext cx="21034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Binocular collimator</a:t>
            </a:r>
          </a:p>
        </p:txBody>
      </p:sp>
      <p:sp>
        <p:nvSpPr>
          <p:cNvPr id="16" name="TextBox 15">
            <a:extLst>
              <a:ext uri="{FF2B5EF4-FFF2-40B4-BE49-F238E27FC236}">
                <a16:creationId xmlns:a16="http://schemas.microsoft.com/office/drawing/2014/main" id="{D8FD7504-F48D-433D-3D2E-D1A4E8E71F91}"/>
              </a:ext>
            </a:extLst>
          </p:cNvPr>
          <p:cNvSpPr txBox="1"/>
          <p:nvPr/>
        </p:nvSpPr>
        <p:spPr>
          <a:xfrm>
            <a:off x="7272920" y="512520"/>
            <a:ext cx="17151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Aperture stop</a:t>
            </a:r>
          </a:p>
        </p:txBody>
      </p:sp>
      <p:sp>
        <p:nvSpPr>
          <p:cNvPr id="17" name="Text Placeholder 2">
            <a:extLst>
              <a:ext uri="{FF2B5EF4-FFF2-40B4-BE49-F238E27FC236}">
                <a16:creationId xmlns:a16="http://schemas.microsoft.com/office/drawing/2014/main" id="{D93553B0-C919-F03D-BA7E-AA458A5A56E3}"/>
              </a:ext>
            </a:extLst>
          </p:cNvPr>
          <p:cNvSpPr txBox="1">
            <a:spLocks/>
          </p:cNvSpPr>
          <p:nvPr/>
        </p:nvSpPr>
        <p:spPr>
          <a:xfrm>
            <a:off x="45631" y="3773509"/>
            <a:ext cx="3154770" cy="3117296"/>
          </a:xfrm>
          <a:prstGeom prst="rect">
            <a:avLst/>
          </a:prstGeom>
        </p:spPr>
        <p:txBody>
          <a:bodyPr vert="horz" lIns="0" tIns="0" rIns="0" bIns="0" rtlCol="0">
            <a:norm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127000"/>
            <a:r>
              <a:rPr lang="en-US" dirty="0"/>
              <a:t>Rotating inner cylinder with 3 holes</a:t>
            </a:r>
          </a:p>
          <a:p>
            <a:pPr marL="127000" indent="-127000"/>
            <a:r>
              <a:rPr lang="en-US" dirty="0"/>
              <a:t>30 cm in length</a:t>
            </a:r>
          </a:p>
          <a:p>
            <a:pPr marL="127000" indent="-127000"/>
            <a:r>
              <a:rPr lang="en-US" dirty="0"/>
              <a:t>Provides 0 - 2 beams</a:t>
            </a:r>
          </a:p>
          <a:p>
            <a:pPr marL="127000" indent="-127000"/>
            <a:r>
              <a:rPr lang="en-US" dirty="0"/>
              <a:t>Stepped design to avoid neutron stream paths</a:t>
            </a:r>
          </a:p>
          <a:p>
            <a:pPr marL="127000" indent="-127000"/>
            <a:r>
              <a:rPr lang="en-US" dirty="0"/>
              <a:t>Remotely controlled</a:t>
            </a:r>
          </a:p>
        </p:txBody>
      </p:sp>
      <p:sp>
        <p:nvSpPr>
          <p:cNvPr id="18" name="Text Placeholder 2">
            <a:extLst>
              <a:ext uri="{FF2B5EF4-FFF2-40B4-BE49-F238E27FC236}">
                <a16:creationId xmlns:a16="http://schemas.microsoft.com/office/drawing/2014/main" id="{8D5CB7FE-BB0F-D792-F149-40B1A7B0F5B3}"/>
              </a:ext>
            </a:extLst>
          </p:cNvPr>
          <p:cNvSpPr txBox="1">
            <a:spLocks/>
          </p:cNvSpPr>
          <p:nvPr/>
        </p:nvSpPr>
        <p:spPr>
          <a:xfrm>
            <a:off x="3267699" y="3773509"/>
            <a:ext cx="2943538" cy="3117296"/>
          </a:xfrm>
          <a:prstGeom prst="rect">
            <a:avLst/>
          </a:prstGeom>
        </p:spPr>
        <p:txBody>
          <a:bodyPr vert="horz" lIns="0" tIns="0" rIns="0" bIns="0" rtlCol="0">
            <a:normAutofit lnSpcReduction="10000"/>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Divided in a top and bottom part</a:t>
            </a:r>
          </a:p>
          <a:p>
            <a:r>
              <a:rPr lang="en-US" dirty="0"/>
              <a:t>Sample is installed in the collimator in the Maxwell kinematic stops</a:t>
            </a:r>
          </a:p>
          <a:p>
            <a:r>
              <a:rPr lang="en-US" dirty="0"/>
              <a:t>1.5 cm length, 1 cm diameter sample envelope</a:t>
            </a:r>
          </a:p>
          <a:p>
            <a:r>
              <a:rPr lang="en-US" dirty="0"/>
              <a:t>1 mm collimation</a:t>
            </a:r>
          </a:p>
          <a:p>
            <a:r>
              <a:rPr lang="en-US" dirty="0"/>
              <a:t>Kinematic stops ensure repeatability  when installing the top part.</a:t>
            </a:r>
          </a:p>
        </p:txBody>
      </p:sp>
      <p:sp>
        <p:nvSpPr>
          <p:cNvPr id="19" name="Text Placeholder 2">
            <a:extLst>
              <a:ext uri="{FF2B5EF4-FFF2-40B4-BE49-F238E27FC236}">
                <a16:creationId xmlns:a16="http://schemas.microsoft.com/office/drawing/2014/main" id="{69DC0CD3-37DA-3BE8-8F91-0E69C46AD7B2}"/>
              </a:ext>
            </a:extLst>
          </p:cNvPr>
          <p:cNvSpPr txBox="1">
            <a:spLocks/>
          </p:cNvSpPr>
          <p:nvPr/>
        </p:nvSpPr>
        <p:spPr>
          <a:xfrm>
            <a:off x="6324062" y="3572850"/>
            <a:ext cx="2943538" cy="3117296"/>
          </a:xfrm>
          <a:prstGeom prst="rect">
            <a:avLst/>
          </a:prstGeom>
        </p:spPr>
        <p:txBody>
          <a:bodyPr vert="horz" lIns="0" tIns="0" rIns="0" bIns="0" rtlCol="0">
            <a:norm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Cuts off the beam penumbra</a:t>
            </a:r>
          </a:p>
          <a:p>
            <a:r>
              <a:rPr lang="en-US" dirty="0"/>
              <a:t>Ensures two sharp beam spots at a 31 m, 9.5 cm in diameter</a:t>
            </a:r>
          </a:p>
        </p:txBody>
      </p:sp>
      <p:pic>
        <p:nvPicPr>
          <p:cNvPr id="20" name="Picture 19">
            <a:extLst>
              <a:ext uri="{FF2B5EF4-FFF2-40B4-BE49-F238E27FC236}">
                <a16:creationId xmlns:a16="http://schemas.microsoft.com/office/drawing/2014/main" id="{7E4E198F-CAE9-0592-0228-24EF5845056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01856" y="5035827"/>
            <a:ext cx="2995982" cy="1448575"/>
          </a:xfrm>
          <a:prstGeom prst="rect">
            <a:avLst/>
          </a:prstGeom>
        </p:spPr>
      </p:pic>
    </p:spTree>
    <p:extLst>
      <p:ext uri="{BB962C8B-B14F-4D97-AF65-F5344CB8AC3E}">
        <p14:creationId xmlns:p14="http://schemas.microsoft.com/office/powerpoint/2010/main" val="383213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p:txBody>
          <a:bodyPr/>
          <a:lstStyle/>
          <a:p>
            <a:r>
              <a:rPr lang="en-US" dirty="0"/>
              <a:t>Neutron capture on radionuclides</a:t>
            </a:r>
          </a:p>
        </p:txBody>
      </p:sp>
      <p:sp>
        <p:nvSpPr>
          <p:cNvPr id="7" name="Text Placeholder 6">
            <a:extLst>
              <a:ext uri="{FF2B5EF4-FFF2-40B4-BE49-F238E27FC236}">
                <a16:creationId xmlns:a16="http://schemas.microsoft.com/office/drawing/2014/main" id="{1B90B0EC-0FFA-E340-A870-A9AEF1EB7EC7}"/>
              </a:ext>
            </a:extLst>
          </p:cNvPr>
          <p:cNvSpPr>
            <a:spLocks noGrp="1"/>
          </p:cNvSpPr>
          <p:nvPr>
            <p:ph type="body" sz="quarter" idx="19"/>
          </p:nvPr>
        </p:nvSpPr>
        <p:spPr/>
        <p:txBody>
          <a:bodyPr/>
          <a:lstStyle/>
          <a:p>
            <a:endParaRPr lang="en-US"/>
          </a:p>
        </p:txBody>
      </p:sp>
      <p:pic>
        <p:nvPicPr>
          <p:cNvPr id="8" name="Picture 7">
            <a:extLst>
              <a:ext uri="{FF2B5EF4-FFF2-40B4-BE49-F238E27FC236}">
                <a16:creationId xmlns:a16="http://schemas.microsoft.com/office/drawing/2014/main" id="{F9088430-EBA9-D426-5195-1A144ADF0BA1}"/>
              </a:ext>
            </a:extLst>
          </p:cNvPr>
          <p:cNvPicPr>
            <a:picLocks noChangeAspect="1"/>
          </p:cNvPicPr>
          <p:nvPr/>
        </p:nvPicPr>
        <p:blipFill>
          <a:blip r:embed="rId2"/>
          <a:stretch>
            <a:fillRect/>
          </a:stretch>
        </p:blipFill>
        <p:spPr>
          <a:xfrm>
            <a:off x="594360" y="3101339"/>
            <a:ext cx="5080000" cy="2857500"/>
          </a:xfrm>
          <a:prstGeom prst="rect">
            <a:avLst/>
          </a:prstGeom>
        </p:spPr>
      </p:pic>
    </p:spTree>
    <p:extLst>
      <p:ext uri="{BB962C8B-B14F-4D97-AF65-F5344CB8AC3E}">
        <p14:creationId xmlns:p14="http://schemas.microsoft.com/office/powerpoint/2010/main" val="359852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9605C-C2CD-9156-BCD5-F5131455032F}"/>
              </a:ext>
            </a:extLst>
          </p:cNvPr>
          <p:cNvPicPr>
            <a:picLocks noChangeAspect="1"/>
          </p:cNvPicPr>
          <p:nvPr/>
        </p:nvPicPr>
        <p:blipFill>
          <a:blip r:embed="rId2"/>
          <a:stretch>
            <a:fillRect/>
          </a:stretch>
        </p:blipFill>
        <p:spPr>
          <a:xfrm>
            <a:off x="4343400" y="273615"/>
            <a:ext cx="4800600" cy="4232590"/>
          </a:xfrm>
          <a:prstGeom prst="rect">
            <a:avLst/>
          </a:prstGeom>
        </p:spPr>
      </p:pic>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43256" y="135456"/>
            <a:ext cx="7994055" cy="670558"/>
          </a:xfrm>
        </p:spPr>
        <p:txBody>
          <a:bodyPr/>
          <a:lstStyle/>
          <a:p>
            <a:r>
              <a:rPr lang="en-US" dirty="0"/>
              <a:t>Neutron capture measurements</a:t>
            </a:r>
          </a:p>
        </p:txBody>
      </p:sp>
      <p:sp>
        <p:nvSpPr>
          <p:cNvPr id="12" name="Text Placeholder 2">
            <a:extLst>
              <a:ext uri="{FF2B5EF4-FFF2-40B4-BE49-F238E27FC236}">
                <a16:creationId xmlns:a16="http://schemas.microsoft.com/office/drawing/2014/main" id="{A1253D47-A31D-A4DD-B84E-FBCBC226FAE4}"/>
              </a:ext>
            </a:extLst>
          </p:cNvPr>
          <p:cNvSpPr>
            <a:spLocks noGrp="1"/>
          </p:cNvSpPr>
          <p:nvPr>
            <p:ph type="body" sz="quarter" idx="19"/>
          </p:nvPr>
        </p:nvSpPr>
        <p:spPr>
          <a:xfrm>
            <a:off x="0" y="668228"/>
            <a:ext cx="4572000" cy="4232590"/>
          </a:xfrm>
        </p:spPr>
        <p:txBody>
          <a:bodyPr>
            <a:noAutofit/>
          </a:bodyPr>
          <a:lstStyle/>
          <a:p>
            <a:pPr marL="342900" indent="-342900"/>
            <a:r>
              <a:rPr lang="en-US" b="1" dirty="0">
                <a:ea typeface="Source Sans Pro" panose="020B0503030403020204" pitchFamily="34" charset="0"/>
                <a:cs typeface="Times"/>
              </a:rPr>
              <a:t>(n,</a:t>
            </a:r>
            <a:r>
              <a:rPr lang="el-GR" b="1" dirty="0">
                <a:ea typeface="Source Sans Pro" panose="020B0503030403020204" pitchFamily="34" charset="0"/>
                <a:cs typeface="Times"/>
              </a:rPr>
              <a:t>γ)</a:t>
            </a:r>
            <a:r>
              <a:rPr lang="en-US" b="1" dirty="0">
                <a:ea typeface="Source Sans Pro" panose="020B0503030403020204" pitchFamily="34" charset="0"/>
                <a:cs typeface="Times"/>
              </a:rPr>
              <a:t> cross sections </a:t>
            </a:r>
            <a:r>
              <a:rPr lang="en-US" dirty="0">
                <a:ea typeface="Source Sans Pro" panose="020B0503030403020204" pitchFamily="34" charset="0"/>
                <a:cs typeface="Times"/>
              </a:rPr>
              <a:t>are important for:</a:t>
            </a:r>
            <a:endParaRPr lang="el-GR" dirty="0">
              <a:ea typeface="Source Sans Pro" panose="020B0503030403020204" pitchFamily="34" charset="0"/>
              <a:cs typeface="Times"/>
            </a:endParaRPr>
          </a:p>
          <a:p>
            <a:pPr marL="809625" lvl="1" indent="-349250">
              <a:buFont typeface="Courier New" panose="02070309020205020404" pitchFamily="49" charset="0"/>
              <a:buChar char="o"/>
            </a:pPr>
            <a:r>
              <a:rPr lang="en-US" sz="1800" dirty="0">
                <a:ea typeface="Source Sans Pro" panose="020B0503030403020204" pitchFamily="34" charset="0"/>
                <a:cs typeface="Times"/>
              </a:rPr>
              <a:t>Basic nuclear physics</a:t>
            </a:r>
          </a:p>
          <a:p>
            <a:pPr marL="809625" lvl="1" indent="-349250">
              <a:buFont typeface="Courier New" panose="02070309020205020404" pitchFamily="49" charset="0"/>
              <a:buChar char="o"/>
            </a:pPr>
            <a:r>
              <a:rPr lang="en-US" sz="1800" dirty="0">
                <a:ea typeface="Source Sans Pro" panose="020B0503030403020204" pitchFamily="34" charset="0"/>
                <a:cs typeface="Times"/>
              </a:rPr>
              <a:t>Astrophysics</a:t>
            </a:r>
            <a:endParaRPr lang="el-GR" sz="1800" dirty="0">
              <a:ea typeface="Source Sans Pro" panose="020B0503030403020204" pitchFamily="34" charset="0"/>
              <a:cs typeface="Times"/>
            </a:endParaRPr>
          </a:p>
          <a:p>
            <a:pPr marL="809625" lvl="1" indent="-349250">
              <a:buFont typeface="Courier New" panose="02070309020205020404" pitchFamily="49" charset="0"/>
              <a:buChar char="o"/>
            </a:pPr>
            <a:r>
              <a:rPr lang="en-US" sz="1800" dirty="0">
                <a:ea typeface="Source Sans Pro" panose="020B0503030403020204" pitchFamily="34" charset="0"/>
                <a:cs typeface="Times"/>
              </a:rPr>
              <a:t>Nuclear criticality safety</a:t>
            </a:r>
          </a:p>
          <a:p>
            <a:pPr marL="809625" lvl="1" indent="-349250">
              <a:buFont typeface="Courier New" panose="02070309020205020404" pitchFamily="49" charset="0"/>
              <a:buChar char="o"/>
            </a:pPr>
            <a:r>
              <a:rPr lang="en-US" sz="1800" dirty="0">
                <a:ea typeface="Source Sans Pro" panose="020B0503030403020204" pitchFamily="34" charset="0"/>
                <a:cs typeface="Times"/>
              </a:rPr>
              <a:t>Advanced reactors</a:t>
            </a:r>
          </a:p>
          <a:p>
            <a:pPr marL="809625" lvl="1" indent="-349250">
              <a:buFont typeface="Courier New" panose="02070309020205020404" pitchFamily="49" charset="0"/>
              <a:buChar char="o"/>
            </a:pPr>
            <a:r>
              <a:rPr lang="en-US" sz="1800" dirty="0">
                <a:ea typeface="Source Sans Pro" panose="020B0503030403020204" pitchFamily="34" charset="0"/>
                <a:cs typeface="Times"/>
              </a:rPr>
              <a:t>Radiochemical diagnostics</a:t>
            </a:r>
          </a:p>
          <a:p>
            <a:pPr marL="809625" lvl="1" indent="-349250">
              <a:buFont typeface="Courier New" panose="02070309020205020404" pitchFamily="49" charset="0"/>
              <a:buChar char="o"/>
            </a:pPr>
            <a:r>
              <a:rPr lang="en-US" sz="1800" dirty="0">
                <a:ea typeface="Source Sans Pro" panose="020B0503030403020204" pitchFamily="34" charset="0"/>
                <a:cs typeface="Times"/>
              </a:rPr>
              <a:t>Safeguards</a:t>
            </a:r>
            <a:br>
              <a:rPr lang="en-US" sz="1800" dirty="0">
                <a:ea typeface="Source Sans Pro" panose="020B0503030403020204" pitchFamily="34" charset="0"/>
                <a:cs typeface="Times"/>
              </a:rPr>
            </a:br>
            <a:endParaRPr lang="en-US" dirty="0">
              <a:ea typeface="Source Sans Pro" panose="020B0503030403020204" pitchFamily="34" charset="0"/>
            </a:endParaRPr>
          </a:p>
          <a:p>
            <a:r>
              <a:rPr lang="en-US" dirty="0">
                <a:ea typeface="Source Sans Pro" panose="020B0503030403020204" pitchFamily="34" charset="0"/>
              </a:rPr>
              <a:t>Gamma detectors are close to the sample and detect the gammas from the de-excitation.</a:t>
            </a:r>
            <a:br>
              <a:rPr lang="en-US" dirty="0">
                <a:ea typeface="Source Sans Pro" panose="020B0503030403020204" pitchFamily="34" charset="0"/>
              </a:rPr>
            </a:br>
            <a:endParaRPr lang="en-US" dirty="0">
              <a:ea typeface="Source Sans Pro" panose="020B0503030403020204" pitchFamily="34" charset="0"/>
            </a:endParaRPr>
          </a:p>
          <a:p>
            <a:r>
              <a:rPr lang="en-US" dirty="0">
                <a:ea typeface="Source Sans Pro" panose="020B0503030403020204" pitchFamily="34" charset="0"/>
              </a:rPr>
              <a:t>Works fine for stable or moderately radioactive samples.</a:t>
            </a:r>
          </a:p>
          <a:p>
            <a:endParaRPr lang="en-US" dirty="0"/>
          </a:p>
        </p:txBody>
      </p:sp>
      <p:sp>
        <p:nvSpPr>
          <p:cNvPr id="4" name="Text Placeholder 2">
            <a:extLst>
              <a:ext uri="{FF2B5EF4-FFF2-40B4-BE49-F238E27FC236}">
                <a16:creationId xmlns:a16="http://schemas.microsoft.com/office/drawing/2014/main" id="{0014CDA7-4C20-0289-9ADE-ED2FDF11A958}"/>
              </a:ext>
            </a:extLst>
          </p:cNvPr>
          <p:cNvSpPr txBox="1">
            <a:spLocks/>
          </p:cNvSpPr>
          <p:nvPr/>
        </p:nvSpPr>
        <p:spPr>
          <a:xfrm>
            <a:off x="0" y="5038605"/>
            <a:ext cx="9000744" cy="1171696"/>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8775" indent="-342900"/>
            <a:r>
              <a:rPr lang="en-US" dirty="0">
                <a:ea typeface="Source Sans Pro" panose="020B0503030403020204" pitchFamily="34" charset="0"/>
                <a:cs typeface="Times"/>
              </a:rPr>
              <a:t>A </a:t>
            </a:r>
            <a:r>
              <a:rPr lang="en-US" b="1" dirty="0">
                <a:ea typeface="Source Sans Pro" panose="020B0503030403020204" pitchFamily="34" charset="0"/>
                <a:cs typeface="Times"/>
              </a:rPr>
              <a:t>new indirect technique </a:t>
            </a:r>
            <a:r>
              <a:rPr lang="en-US" dirty="0">
                <a:ea typeface="Source Sans Pro" panose="020B0503030403020204" pitchFamily="34" charset="0"/>
                <a:cs typeface="Times"/>
              </a:rPr>
              <a:t>is proposed to study radionuclides:</a:t>
            </a:r>
          </a:p>
          <a:p>
            <a:pPr marL="809625" lvl="1" indent="-349250">
              <a:buFont typeface="Courier New" panose="02070309020205020404" pitchFamily="49" charset="0"/>
              <a:buChar char="o"/>
            </a:pPr>
            <a:r>
              <a:rPr lang="en-US" sz="1800" dirty="0">
                <a:ea typeface="Source Sans Pro" panose="020B0503030403020204" pitchFamily="34" charset="0"/>
                <a:cs typeface="Times"/>
              </a:rPr>
              <a:t>Neutron </a:t>
            </a:r>
            <a:r>
              <a:rPr lang="en-US" sz="1800" b="1" dirty="0">
                <a:ea typeface="Source Sans Pro" panose="020B0503030403020204" pitchFamily="34" charset="0"/>
                <a:cs typeface="Times"/>
              </a:rPr>
              <a:t>transmission</a:t>
            </a:r>
            <a:r>
              <a:rPr lang="en-US" sz="1800" dirty="0">
                <a:ea typeface="Source Sans Pro" panose="020B0503030403020204" pitchFamily="34" charset="0"/>
                <a:cs typeface="Times"/>
              </a:rPr>
              <a:t> experiments to measure the </a:t>
            </a:r>
            <a:r>
              <a:rPr lang="en-US" sz="1800" b="1" dirty="0">
                <a:ea typeface="Source Sans Pro" panose="020B0503030403020204" pitchFamily="34" charset="0"/>
                <a:cs typeface="Times"/>
              </a:rPr>
              <a:t>(n,tot) </a:t>
            </a:r>
            <a:r>
              <a:rPr lang="en-US" sz="1800" dirty="0">
                <a:ea typeface="Source Sans Pro" panose="020B0503030403020204" pitchFamily="34" charset="0"/>
                <a:cs typeface="Times"/>
              </a:rPr>
              <a:t>cross section</a:t>
            </a:r>
          </a:p>
          <a:p>
            <a:pPr marL="809625" lvl="1" indent="-349250">
              <a:buFont typeface="Courier New" panose="02070309020205020404" pitchFamily="49" charset="0"/>
              <a:buChar char="o"/>
            </a:pPr>
            <a:r>
              <a:rPr lang="en-US" sz="1800" b="1" dirty="0">
                <a:ea typeface="Source Sans Pro" panose="020B0503030403020204" pitchFamily="34" charset="0"/>
                <a:cs typeface="Times"/>
              </a:rPr>
              <a:t>R-Matrix fits </a:t>
            </a:r>
            <a:r>
              <a:rPr lang="en-US" sz="1800" dirty="0">
                <a:ea typeface="Source Sans Pro" panose="020B0503030403020204" pitchFamily="34" charset="0"/>
                <a:cs typeface="Times"/>
              </a:rPr>
              <a:t>of the resonances seen in the transmission spectrum</a:t>
            </a:r>
          </a:p>
          <a:p>
            <a:pPr marL="809625" lvl="1" indent="-349250">
              <a:buFont typeface="Courier New" panose="02070309020205020404" pitchFamily="49" charset="0"/>
              <a:buChar char="o"/>
            </a:pPr>
            <a:r>
              <a:rPr lang="en-US" sz="1800" dirty="0">
                <a:ea typeface="Source Sans Pro" panose="020B0503030403020204" pitchFamily="34" charset="0"/>
                <a:cs typeface="Times"/>
              </a:rPr>
              <a:t>Fit results to </a:t>
            </a:r>
            <a:r>
              <a:rPr lang="en-US" sz="1800" b="1" dirty="0">
                <a:ea typeface="Source Sans Pro" panose="020B0503030403020204" pitchFamily="34" charset="0"/>
                <a:cs typeface="Times"/>
              </a:rPr>
              <a:t>calibrate </a:t>
            </a:r>
            <a:r>
              <a:rPr lang="en-US" sz="1800" dirty="0">
                <a:ea typeface="Source Sans Pro" panose="020B0503030403020204" pitchFamily="34" charset="0"/>
                <a:cs typeface="Times"/>
              </a:rPr>
              <a:t>the</a:t>
            </a:r>
            <a:r>
              <a:rPr lang="en-US" sz="1800" b="1" dirty="0">
                <a:ea typeface="Source Sans Pro" panose="020B0503030403020204" pitchFamily="34" charset="0"/>
                <a:cs typeface="Times"/>
              </a:rPr>
              <a:t> Nuclear Statistical Model </a:t>
            </a:r>
            <a:r>
              <a:rPr lang="en-US" sz="1800" dirty="0">
                <a:ea typeface="Source Sans Pro" panose="020B0503030403020204" pitchFamily="34" charset="0"/>
                <a:cs typeface="Times"/>
              </a:rPr>
              <a:t>and tightly constrain (n,</a:t>
            </a:r>
            <a:r>
              <a:rPr lang="el-GR" sz="1800" dirty="0">
                <a:ea typeface="Source Sans Pro" panose="020B0503030403020204" pitchFamily="34" charset="0"/>
                <a:cs typeface="Times"/>
              </a:rPr>
              <a:t>γ)</a:t>
            </a:r>
            <a:endParaRPr lang="en-US" dirty="0"/>
          </a:p>
        </p:txBody>
      </p:sp>
    </p:spTree>
    <p:extLst>
      <p:ext uri="{BB962C8B-B14F-4D97-AF65-F5344CB8AC3E}">
        <p14:creationId xmlns:p14="http://schemas.microsoft.com/office/powerpoint/2010/main" val="75632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65584" y="58772"/>
            <a:ext cx="7994055" cy="670558"/>
          </a:xfrm>
        </p:spPr>
        <p:txBody>
          <a:bodyPr/>
          <a:lstStyle/>
          <a:p>
            <a:r>
              <a:rPr lang="en-US" dirty="0"/>
              <a:t>The technique in a nutshell</a:t>
            </a:r>
          </a:p>
        </p:txBody>
      </p:sp>
      <p:pic>
        <p:nvPicPr>
          <p:cNvPr id="19" name="Picture 18">
            <a:extLst>
              <a:ext uri="{FF2B5EF4-FFF2-40B4-BE49-F238E27FC236}">
                <a16:creationId xmlns:a16="http://schemas.microsoft.com/office/drawing/2014/main" id="{CCB14C73-9417-3B42-8B1E-5B1BD8B79B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800" y="1523356"/>
            <a:ext cx="8647215" cy="4891081"/>
          </a:xfrm>
          <a:prstGeom prst="rect">
            <a:avLst/>
          </a:prstGeom>
        </p:spPr>
      </p:pic>
      <p:pic>
        <p:nvPicPr>
          <p:cNvPr id="20" name="Picture 19">
            <a:extLst>
              <a:ext uri="{FF2B5EF4-FFF2-40B4-BE49-F238E27FC236}">
                <a16:creationId xmlns:a16="http://schemas.microsoft.com/office/drawing/2014/main" id="{6930405F-2B7B-DC4A-AC24-0EB642CDD55B}"/>
              </a:ext>
            </a:extLst>
          </p:cNvPr>
          <p:cNvPicPr>
            <a:picLocks noChangeAspect="1"/>
          </p:cNvPicPr>
          <p:nvPr/>
        </p:nvPicPr>
        <p:blipFill>
          <a:blip r:embed="rId3"/>
          <a:stretch>
            <a:fillRect/>
          </a:stretch>
        </p:blipFill>
        <p:spPr>
          <a:xfrm>
            <a:off x="1360732" y="5507146"/>
            <a:ext cx="1348698" cy="357580"/>
          </a:xfrm>
          <a:prstGeom prst="rect">
            <a:avLst/>
          </a:prstGeom>
          <a:ln w="25400">
            <a:solidFill>
              <a:srgbClr val="C00000"/>
            </a:solidFill>
          </a:ln>
        </p:spPr>
      </p:pic>
      <p:pic>
        <p:nvPicPr>
          <p:cNvPr id="3" name="Picture 2">
            <a:extLst>
              <a:ext uri="{FF2B5EF4-FFF2-40B4-BE49-F238E27FC236}">
                <a16:creationId xmlns:a16="http://schemas.microsoft.com/office/drawing/2014/main" id="{5A53FC74-B9B5-2AF7-41F2-64A2784635B3}"/>
              </a:ext>
            </a:extLst>
          </p:cNvPr>
          <p:cNvPicPr>
            <a:picLocks noChangeAspect="1"/>
          </p:cNvPicPr>
          <p:nvPr/>
        </p:nvPicPr>
        <p:blipFill>
          <a:blip r:embed="rId4"/>
          <a:stretch>
            <a:fillRect/>
          </a:stretch>
        </p:blipFill>
        <p:spPr>
          <a:xfrm>
            <a:off x="3716430" y="401948"/>
            <a:ext cx="3057962" cy="850559"/>
          </a:xfrm>
          <a:prstGeom prst="rect">
            <a:avLst/>
          </a:prstGeom>
        </p:spPr>
      </p:pic>
      <p:sp>
        <p:nvSpPr>
          <p:cNvPr id="4" name="Explosion 1 3">
            <a:extLst>
              <a:ext uri="{FF2B5EF4-FFF2-40B4-BE49-F238E27FC236}">
                <a16:creationId xmlns:a16="http://schemas.microsoft.com/office/drawing/2014/main" id="{489DA99B-FD8E-34BE-524A-BDBFC36B3323}"/>
              </a:ext>
            </a:extLst>
          </p:cNvPr>
          <p:cNvSpPr/>
          <p:nvPr/>
        </p:nvSpPr>
        <p:spPr>
          <a:xfrm>
            <a:off x="6784803" y="401949"/>
            <a:ext cx="2345012" cy="1137466"/>
          </a:xfrm>
          <a:prstGeom prst="irregularSeal1">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C89365-BD9B-82A5-A592-563BDD7F4D89}"/>
                  </a:ext>
                </a:extLst>
              </p:cNvPr>
              <p:cNvSpPr txBox="1"/>
              <p:nvPr/>
            </p:nvSpPr>
            <p:spPr>
              <a:xfrm>
                <a:off x="7149476" y="786463"/>
                <a:ext cx="1361551"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Γ</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Γ</m:t>
                      </m:r>
                      <m:r>
                        <m:rPr>
                          <m:nor/>
                        </m:rPr>
                        <a:rPr kumimoji="0" lang="en-US" sz="1800" b="1" i="1" u="none" strike="noStrike" kern="1200" cap="none" spc="0" normalizeH="0" baseline="-25000" noProof="0" dirty="0" smtClean="0">
                          <a:ln>
                            <a:noFill/>
                          </a:ln>
                          <a:solidFill>
                            <a:srgbClr val="FF0000"/>
                          </a:solidFill>
                          <a:effectLst/>
                          <a:uLnTx/>
                          <a:uFillTx/>
                          <a:latin typeface="Calibri" panose="020F0502020204030204"/>
                          <a:ea typeface="Source Sans Pro" panose="020B0503030403020204" pitchFamily="34" charset="0"/>
                          <a:cs typeface="Times"/>
                        </a:rPr>
                        <m:t>n</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l-GR"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87C89365-BD9B-82A5-A592-563BDD7F4D89}"/>
                  </a:ext>
                </a:extLst>
              </p:cNvPr>
              <p:cNvSpPr txBox="1">
                <a:spLocks noRot="1" noChangeAspect="1" noMove="1" noResize="1" noEditPoints="1" noAdjustHandles="1" noChangeArrowheads="1" noChangeShapeType="1" noTextEdit="1"/>
              </p:cNvSpPr>
              <p:nvPr/>
            </p:nvSpPr>
            <p:spPr>
              <a:xfrm>
                <a:off x="7149476" y="786463"/>
                <a:ext cx="1361551" cy="276999"/>
              </a:xfrm>
              <a:prstGeom prst="rect">
                <a:avLst/>
              </a:prstGeom>
              <a:blipFill>
                <a:blip r:embed="rId5"/>
                <a:stretch>
                  <a:fillRect l="-2778" r="-5556" b="-34783"/>
                </a:stretch>
              </a:blipFill>
            </p:spPr>
            <p:txBody>
              <a:bodyPr/>
              <a:lstStyle/>
              <a:p>
                <a:r>
                  <a:rPr lang="en-US">
                    <a:noFill/>
                  </a:rPr>
                  <a:t> </a:t>
                </a:r>
              </a:p>
            </p:txBody>
          </p:sp>
        </mc:Fallback>
      </mc:AlternateContent>
    </p:spTree>
    <p:extLst>
      <p:ext uri="{BB962C8B-B14F-4D97-AF65-F5344CB8AC3E}">
        <p14:creationId xmlns:p14="http://schemas.microsoft.com/office/powerpoint/2010/main" val="285454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49860" y="63503"/>
            <a:ext cx="7994055" cy="670558"/>
          </a:xfrm>
        </p:spPr>
        <p:txBody>
          <a:bodyPr/>
          <a:lstStyle/>
          <a:p>
            <a:r>
              <a:rPr lang="en-US" dirty="0"/>
              <a:t>Proof of principle: in brief</a:t>
            </a:r>
          </a:p>
        </p:txBody>
      </p:sp>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10159" y="647700"/>
            <a:ext cx="4455789" cy="5753100"/>
          </a:xfrm>
        </p:spPr>
        <p:txBody>
          <a:bodyPr>
            <a:noAutofit/>
          </a:bodyPr>
          <a:lstStyle/>
          <a:p>
            <a:pPr marL="165100" indent="-165100"/>
            <a:r>
              <a:rPr lang="en-US" sz="1800" dirty="0">
                <a:ea typeface="Source Sans Pro" panose="020B0503030403020204" pitchFamily="34" charset="0"/>
                <a:cs typeface="Times"/>
              </a:rPr>
              <a:t>Data on </a:t>
            </a:r>
            <a:r>
              <a:rPr lang="en-US" sz="1800" baseline="30000" dirty="0">
                <a:ea typeface="Source Sans Pro" panose="020B0503030403020204" pitchFamily="34" charset="0"/>
                <a:cs typeface="Times"/>
              </a:rPr>
              <a:t>151</a:t>
            </a:r>
            <a:r>
              <a:rPr lang="en-US" sz="1800" dirty="0">
                <a:ea typeface="Source Sans Pro" panose="020B0503030403020204" pitchFamily="34" charset="0"/>
                <a:cs typeface="Times"/>
              </a:rPr>
              <a:t>Sm</a:t>
            </a:r>
            <a:r>
              <a:rPr lang="en-US" dirty="0">
                <a:ea typeface="Source Sans Pro" panose="020B0503030403020204" pitchFamily="34" charset="0"/>
                <a:cs typeface="Times"/>
              </a:rPr>
              <a:t>(n,tot) from </a:t>
            </a:r>
            <a:r>
              <a:rPr lang="en-US" dirty="0" err="1">
                <a:ea typeface="Source Sans Pro" panose="020B0503030403020204" pitchFamily="34" charset="0"/>
                <a:cs typeface="Times"/>
              </a:rPr>
              <a:t>Kirouac</a:t>
            </a:r>
            <a:r>
              <a:rPr lang="en-US" dirty="0">
                <a:ea typeface="Source Sans Pro" panose="020B0503030403020204" pitchFamily="34" charset="0"/>
                <a:cs typeface="Times"/>
              </a:rPr>
              <a:t> and </a:t>
            </a:r>
            <a:r>
              <a:rPr lang="en-US" dirty="0" err="1">
                <a:ea typeface="Source Sans Pro" panose="020B0503030403020204" pitchFamily="34" charset="0"/>
                <a:cs typeface="Times"/>
              </a:rPr>
              <a:t>Einland</a:t>
            </a:r>
            <a:r>
              <a:rPr lang="en-US" dirty="0">
                <a:ea typeface="Source Sans Pro" panose="020B0503030403020204" pitchFamily="34" charset="0"/>
                <a:cs typeface="Times"/>
              </a:rPr>
              <a:t> (</a:t>
            </a:r>
            <a:r>
              <a:rPr lang="en-US" dirty="0">
                <a:ea typeface="Source Sans Pro" panose="020B0503030403020204" pitchFamily="34" charset="0"/>
                <a:cs typeface="Times"/>
                <a:hlinkClick r:id="rId2"/>
              </a:rPr>
              <a:t>10.1103/PhysRevC.11.895</a:t>
            </a:r>
            <a:r>
              <a:rPr lang="en-US" dirty="0">
                <a:ea typeface="Source Sans Pro" panose="020B0503030403020204" pitchFamily="34" charset="0"/>
                <a:cs typeface="Times"/>
              </a:rPr>
              <a:t>)</a:t>
            </a:r>
          </a:p>
          <a:p>
            <a:pPr marL="165100" indent="-165100"/>
            <a:r>
              <a:rPr lang="en-US" dirty="0">
                <a:ea typeface="Source Sans Pro" panose="020B0503030403020204" pitchFamily="34" charset="0"/>
                <a:cs typeface="Times"/>
              </a:rPr>
              <a:t>Resonance data up to 300 eV</a:t>
            </a:r>
            <a:r>
              <a:rPr lang="el-GR" dirty="0">
                <a:ea typeface="Source Sans Pro" panose="020B0503030403020204" pitchFamily="34" charset="0"/>
                <a:cs typeface="Times"/>
              </a:rPr>
              <a:t> (</a:t>
            </a:r>
            <a:r>
              <a:rPr lang="en-US" dirty="0">
                <a:ea typeface="Source Sans Pro" panose="020B0503030403020204" pitchFamily="34" charset="0"/>
                <a:cs typeface="Times"/>
              </a:rPr>
              <a:t>120 resonances)</a:t>
            </a:r>
          </a:p>
          <a:p>
            <a:pPr marL="165100" indent="-165100"/>
            <a:r>
              <a:rPr lang="en-US" dirty="0">
                <a:ea typeface="Source Sans Pro" panose="020B0503030403020204" pitchFamily="34" charset="0"/>
                <a:cs typeface="Times"/>
              </a:rPr>
              <a:t>Resonances were fitted with SAMMY</a:t>
            </a:r>
          </a:p>
          <a:p>
            <a:pPr marL="165100" indent="-165100"/>
            <a:r>
              <a:rPr lang="en-US" dirty="0">
                <a:ea typeface="Source Sans Pro" panose="020B0503030403020204" pitchFamily="34" charset="0"/>
                <a:cs typeface="Times"/>
              </a:rPr>
              <a:t>13 </a:t>
            </a:r>
            <a:r>
              <a:rPr lang="el-GR" dirty="0">
                <a:ea typeface="Source Sans Pro" panose="020B0503030403020204" pitchFamily="34" charset="0"/>
                <a:cs typeface="Times"/>
              </a:rPr>
              <a:t>Γ</a:t>
            </a:r>
            <a:r>
              <a:rPr lang="el-GR" baseline="-25000" dirty="0">
                <a:ea typeface="Source Sans Pro" panose="020B0503030403020204" pitchFamily="34" charset="0"/>
                <a:cs typeface="Times"/>
              </a:rPr>
              <a:t>γ</a:t>
            </a:r>
            <a:r>
              <a:rPr lang="el-GR" dirty="0">
                <a:ea typeface="Source Sans Pro" panose="020B0503030403020204" pitchFamily="34" charset="0"/>
                <a:cs typeface="Times"/>
              </a:rPr>
              <a:t> </a:t>
            </a:r>
            <a:r>
              <a:rPr lang="en-US" dirty="0">
                <a:ea typeface="Source Sans Pro" panose="020B0503030403020204" pitchFamily="34" charset="0"/>
                <a:cs typeface="Times"/>
              </a:rPr>
              <a:t>values were obtained</a:t>
            </a:r>
          </a:p>
          <a:p>
            <a:pPr marL="165100" indent="-165100"/>
            <a:r>
              <a:rPr lang="en-US" i="1" dirty="0">
                <a:ea typeface="Source Sans Pro" panose="020B0503030403020204" pitchFamily="34" charset="0"/>
                <a:cs typeface="Times"/>
              </a:rPr>
              <a:t>&lt;</a:t>
            </a:r>
            <a:r>
              <a:rPr lang="el-GR" i="1" dirty="0">
                <a:ea typeface="Source Sans Pro" panose="020B0503030403020204" pitchFamily="34" charset="0"/>
                <a:cs typeface="Times"/>
              </a:rPr>
              <a:t>Γ</a:t>
            </a:r>
            <a:r>
              <a:rPr lang="el-GR" i="1" baseline="-25000" dirty="0">
                <a:ea typeface="Source Sans Pro" panose="020B0503030403020204" pitchFamily="34" charset="0"/>
                <a:cs typeface="Times"/>
              </a:rPr>
              <a:t>γ</a:t>
            </a:r>
            <a:r>
              <a:rPr lang="el-GR" i="1" dirty="0">
                <a:ea typeface="Source Sans Pro" panose="020B0503030403020204" pitchFamily="34" charset="0"/>
                <a:cs typeface="Times"/>
              </a:rPr>
              <a:t>&gt; = 96.5(14) </a:t>
            </a:r>
            <a:r>
              <a:rPr lang="en-US" i="1" dirty="0">
                <a:ea typeface="Source Sans Pro" panose="020B0503030403020204" pitchFamily="34" charset="0"/>
                <a:cs typeface="Times"/>
              </a:rPr>
              <a:t>meV</a:t>
            </a:r>
            <a:endParaRPr lang="el-GR" i="1" dirty="0">
              <a:ea typeface="Source Sans Pro" panose="020B0503030403020204" pitchFamily="34" charset="0"/>
              <a:cs typeface="Times"/>
            </a:endParaRPr>
          </a:p>
          <a:p>
            <a:pPr marL="165100" indent="-165100"/>
            <a:r>
              <a:rPr lang="en-US" dirty="0">
                <a:ea typeface="Source Sans Pro" panose="020B0503030403020204" pitchFamily="34" charset="0"/>
                <a:cs typeface="Times"/>
              </a:rPr>
              <a:t>Level spacing </a:t>
            </a:r>
            <a:r>
              <a:rPr lang="en-US" i="1" dirty="0">
                <a:ea typeface="Source Sans Pro" panose="020B0503030403020204" pitchFamily="34" charset="0"/>
                <a:cs typeface="Times"/>
              </a:rPr>
              <a:t>D</a:t>
            </a:r>
            <a:r>
              <a:rPr lang="en-US" i="1" baseline="-25000" dirty="0">
                <a:ea typeface="Source Sans Pro" panose="020B0503030403020204" pitchFamily="34" charset="0"/>
                <a:cs typeface="Times"/>
              </a:rPr>
              <a:t>0 </a:t>
            </a:r>
            <a:r>
              <a:rPr lang="en-US" i="1" dirty="0">
                <a:ea typeface="Source Sans Pro" panose="020B0503030403020204" pitchFamily="34" charset="0"/>
                <a:cs typeface="Times"/>
              </a:rPr>
              <a:t>= 1.10(7) eV</a:t>
            </a:r>
          </a:p>
          <a:p>
            <a:pPr marL="165100" indent="-165100"/>
            <a:r>
              <a:rPr lang="en-US" dirty="0">
                <a:ea typeface="Source Sans Pro" panose="020B0503030403020204" pitchFamily="34" charset="0"/>
                <a:cs typeface="Times"/>
              </a:rPr>
              <a:t>Strength function </a:t>
            </a:r>
            <a:r>
              <a:rPr lang="en-US" i="1" dirty="0">
                <a:ea typeface="Source Sans Pro" panose="020B0503030403020204" pitchFamily="34" charset="0"/>
                <a:cs typeface="Times"/>
              </a:rPr>
              <a:t>10</a:t>
            </a:r>
            <a:r>
              <a:rPr lang="en-US" i="1" baseline="30000" dirty="0">
                <a:ea typeface="Source Sans Pro" panose="020B0503030403020204" pitchFamily="34" charset="0"/>
                <a:cs typeface="Times"/>
              </a:rPr>
              <a:t>4</a:t>
            </a:r>
            <a:r>
              <a:rPr lang="en-US" i="1" dirty="0">
                <a:ea typeface="Source Sans Pro" panose="020B0503030403020204" pitchFamily="34" charset="0"/>
                <a:cs typeface="Times"/>
              </a:rPr>
              <a:t>xS</a:t>
            </a:r>
            <a:r>
              <a:rPr lang="en-US" i="1" baseline="-25000" dirty="0">
                <a:ea typeface="Source Sans Pro" panose="020B0503030403020204" pitchFamily="34" charset="0"/>
                <a:cs typeface="Times"/>
              </a:rPr>
              <a:t>0</a:t>
            </a:r>
            <a:r>
              <a:rPr lang="en-US" i="1" dirty="0">
                <a:ea typeface="Source Sans Pro" panose="020B0503030403020204" pitchFamily="34" charset="0"/>
                <a:cs typeface="Times"/>
              </a:rPr>
              <a:t> = 3.58(59)</a:t>
            </a:r>
          </a:p>
          <a:p>
            <a:pPr marL="165100" indent="-165100"/>
            <a:r>
              <a:rPr lang="en-US" dirty="0">
                <a:ea typeface="Source Sans Pro" panose="020B0503030403020204" pitchFamily="34" charset="0"/>
                <a:cs typeface="Times"/>
              </a:rPr>
              <a:t>TALYS was adjusted to these values and compared with recent (n,</a:t>
            </a:r>
            <a:r>
              <a:rPr lang="el-GR" dirty="0">
                <a:ea typeface="Source Sans Pro" panose="020B0503030403020204" pitchFamily="34" charset="0"/>
                <a:cs typeface="Times"/>
              </a:rPr>
              <a:t>γ) </a:t>
            </a:r>
            <a:r>
              <a:rPr lang="en-US" dirty="0">
                <a:ea typeface="Source Sans Pro" panose="020B0503030403020204" pitchFamily="34" charset="0"/>
                <a:cs typeface="Times"/>
              </a:rPr>
              <a:t>data</a:t>
            </a:r>
          </a:p>
          <a:p>
            <a:pPr marL="395287" lvl="1" indent="-165100"/>
            <a:r>
              <a:rPr lang="en-US" dirty="0">
                <a:solidFill>
                  <a:srgbClr val="92D050"/>
                </a:solidFill>
                <a:ea typeface="Source Sans Pro" panose="020B0503030403020204" pitchFamily="34" charset="0"/>
                <a:cs typeface="Times"/>
              </a:rPr>
              <a:t>Level density parameter </a:t>
            </a:r>
            <a:r>
              <a:rPr lang="el-GR" dirty="0">
                <a:solidFill>
                  <a:srgbClr val="92D050"/>
                </a:solidFill>
                <a:ea typeface="Source Sans Pro" panose="020B0503030403020204" pitchFamily="34" charset="0"/>
                <a:cs typeface="Times"/>
              </a:rPr>
              <a:t>α</a:t>
            </a:r>
            <a:r>
              <a:rPr lang="en-US" dirty="0">
                <a:solidFill>
                  <a:srgbClr val="92D050"/>
                </a:solidFill>
                <a:ea typeface="Source Sans Pro" panose="020B0503030403020204" pitchFamily="34" charset="0"/>
                <a:cs typeface="Times"/>
              </a:rPr>
              <a:t>(S</a:t>
            </a:r>
            <a:r>
              <a:rPr lang="en-US" baseline="-25000" dirty="0">
                <a:solidFill>
                  <a:srgbClr val="92D050"/>
                </a:solidFill>
                <a:ea typeface="Source Sans Pro" panose="020B0503030403020204" pitchFamily="34" charset="0"/>
                <a:cs typeface="Times"/>
              </a:rPr>
              <a:t>n</a:t>
            </a:r>
            <a:r>
              <a:rPr lang="en-US" dirty="0">
                <a:solidFill>
                  <a:srgbClr val="92D050"/>
                </a:solidFill>
                <a:ea typeface="Source Sans Pro" panose="020B0503030403020204" pitchFamily="34" charset="0"/>
                <a:cs typeface="Times"/>
              </a:rPr>
              <a:t>)</a:t>
            </a:r>
          </a:p>
          <a:p>
            <a:pPr marL="395287" lvl="1" indent="-165100"/>
            <a:r>
              <a:rPr lang="en-US" dirty="0">
                <a:solidFill>
                  <a:schemeClr val="accent5">
                    <a:lumMod val="40000"/>
                    <a:lumOff val="60000"/>
                  </a:schemeClr>
                </a:solidFill>
                <a:ea typeface="Source Sans Pro" panose="020B0503030403020204" pitchFamily="34" charset="0"/>
                <a:cs typeface="Times"/>
              </a:rPr>
              <a:t>Optical model potential depth  </a:t>
            </a:r>
          </a:p>
          <a:p>
            <a:pPr marL="395287" lvl="1" indent="-165100"/>
            <a:r>
              <a:rPr lang="en-US" dirty="0">
                <a:solidFill>
                  <a:schemeClr val="accent6">
                    <a:lumMod val="40000"/>
                    <a:lumOff val="60000"/>
                  </a:schemeClr>
                </a:solidFill>
                <a:ea typeface="Source Sans Pro" panose="020B0503030403020204" pitchFamily="34" charset="0"/>
                <a:cs typeface="Times"/>
              </a:rPr>
              <a:t>Optical model potential diffuseness</a:t>
            </a:r>
            <a:endParaRPr lang="en-US" dirty="0">
              <a:ea typeface="Source Sans Pro" panose="020B0503030403020204" pitchFamily="34" charset="0"/>
              <a:cs typeface="Times"/>
            </a:endParaRPr>
          </a:p>
          <a:p>
            <a:pPr marL="395287" lvl="1" indent="-165100"/>
            <a:r>
              <a:rPr lang="en-US" dirty="0">
                <a:solidFill>
                  <a:schemeClr val="bg1">
                    <a:lumMod val="75000"/>
                  </a:schemeClr>
                </a:solidFill>
                <a:ea typeface="Source Sans Pro" panose="020B0503030403020204" pitchFamily="34" charset="0"/>
                <a:cs typeface="Times"/>
              </a:rPr>
              <a:t>Photon strength function was normalized to give the </a:t>
            </a:r>
            <a:r>
              <a:rPr lang="en-US" i="1" dirty="0">
                <a:solidFill>
                  <a:schemeClr val="bg1">
                    <a:lumMod val="75000"/>
                  </a:schemeClr>
                </a:solidFill>
                <a:ea typeface="Source Sans Pro" panose="020B0503030403020204" pitchFamily="34" charset="0"/>
                <a:cs typeface="Times"/>
              </a:rPr>
              <a:t>&lt;</a:t>
            </a:r>
            <a:r>
              <a:rPr lang="el-GR" i="1" dirty="0">
                <a:solidFill>
                  <a:schemeClr val="bg1">
                    <a:lumMod val="75000"/>
                  </a:schemeClr>
                </a:solidFill>
                <a:ea typeface="Source Sans Pro" panose="020B0503030403020204" pitchFamily="34" charset="0"/>
                <a:cs typeface="Times"/>
              </a:rPr>
              <a:t>Γ</a:t>
            </a:r>
            <a:r>
              <a:rPr lang="el-GR" i="1" baseline="-25000" dirty="0">
                <a:solidFill>
                  <a:schemeClr val="bg1">
                    <a:lumMod val="75000"/>
                  </a:schemeClr>
                </a:solidFill>
                <a:ea typeface="Source Sans Pro" panose="020B0503030403020204" pitchFamily="34" charset="0"/>
                <a:cs typeface="Times"/>
              </a:rPr>
              <a:t>γ</a:t>
            </a:r>
            <a:r>
              <a:rPr lang="el-GR" i="1" dirty="0">
                <a:solidFill>
                  <a:schemeClr val="bg1">
                    <a:lumMod val="75000"/>
                  </a:schemeClr>
                </a:solidFill>
                <a:ea typeface="Source Sans Pro" panose="020B0503030403020204" pitchFamily="34" charset="0"/>
                <a:cs typeface="Times"/>
              </a:rPr>
              <a:t>&gt;</a:t>
            </a:r>
            <a:r>
              <a:rPr lang="en-US" dirty="0">
                <a:solidFill>
                  <a:schemeClr val="bg1">
                    <a:lumMod val="75000"/>
                  </a:schemeClr>
                </a:solidFill>
                <a:ea typeface="Source Sans Pro" panose="020B0503030403020204" pitchFamily="34" charset="0"/>
                <a:cs typeface="Times"/>
              </a:rPr>
              <a:t> value</a:t>
            </a:r>
            <a:br>
              <a:rPr lang="en-US" dirty="0">
                <a:ea typeface="Source Sans Pro" panose="020B0503030403020204" pitchFamily="34" charset="0"/>
                <a:cs typeface="Times"/>
              </a:rPr>
            </a:br>
            <a:br>
              <a:rPr lang="en-US" dirty="0">
                <a:ea typeface="Source Sans Pro" panose="020B0503030403020204" pitchFamily="34" charset="0"/>
                <a:cs typeface="Times"/>
              </a:rPr>
            </a:br>
            <a:r>
              <a:rPr lang="en-US" dirty="0">
                <a:ea typeface="Source Sans Pro" panose="020B0503030403020204" pitchFamily="34" charset="0"/>
                <a:cs typeface="Times"/>
                <a:hlinkClick r:id="rId3"/>
              </a:rPr>
              <a:t>https://nds.iaea.org/talys/tutorials/talys.pdf</a:t>
            </a:r>
            <a:r>
              <a:rPr lang="en-US" dirty="0">
                <a:ea typeface="Source Sans Pro" panose="020B0503030403020204" pitchFamily="34" charset="0"/>
                <a:cs typeface="Times"/>
              </a:rPr>
              <a:t> </a:t>
            </a:r>
          </a:p>
          <a:p>
            <a:r>
              <a:rPr lang="en-US" dirty="0"/>
              <a:t>Good agreement with the data in EXFOR</a:t>
            </a:r>
          </a:p>
        </p:txBody>
      </p:sp>
      <p:pic>
        <p:nvPicPr>
          <p:cNvPr id="4" name="Picture 3">
            <a:extLst>
              <a:ext uri="{FF2B5EF4-FFF2-40B4-BE49-F238E27FC236}">
                <a16:creationId xmlns:a16="http://schemas.microsoft.com/office/drawing/2014/main" id="{107634FE-3236-284F-BC67-E463FCA409E0}"/>
              </a:ext>
            </a:extLst>
          </p:cNvPr>
          <p:cNvPicPr>
            <a:picLocks noChangeAspect="1"/>
          </p:cNvPicPr>
          <p:nvPr/>
        </p:nvPicPr>
        <p:blipFill>
          <a:blip r:embed="rId4"/>
          <a:stretch>
            <a:fillRect/>
          </a:stretch>
        </p:blipFill>
        <p:spPr>
          <a:xfrm>
            <a:off x="4368801" y="3406410"/>
            <a:ext cx="4775200" cy="3353576"/>
          </a:xfrm>
          <a:prstGeom prst="rect">
            <a:avLst/>
          </a:prstGeom>
        </p:spPr>
      </p:pic>
      <p:pic>
        <p:nvPicPr>
          <p:cNvPr id="7" name="Picture 6">
            <a:extLst>
              <a:ext uri="{FF2B5EF4-FFF2-40B4-BE49-F238E27FC236}">
                <a16:creationId xmlns:a16="http://schemas.microsoft.com/office/drawing/2014/main" id="{544E7F20-AD34-7EE1-450A-45251034401D}"/>
              </a:ext>
            </a:extLst>
          </p:cNvPr>
          <p:cNvPicPr>
            <a:picLocks noChangeAspect="1"/>
          </p:cNvPicPr>
          <p:nvPr/>
        </p:nvPicPr>
        <p:blipFill>
          <a:blip r:embed="rId5"/>
          <a:stretch>
            <a:fillRect/>
          </a:stretch>
        </p:blipFill>
        <p:spPr>
          <a:xfrm>
            <a:off x="5016502" y="0"/>
            <a:ext cx="3939541" cy="3342907"/>
          </a:xfrm>
          <a:prstGeom prst="rect">
            <a:avLst/>
          </a:prstGeom>
        </p:spPr>
      </p:pic>
      <p:sp>
        <p:nvSpPr>
          <p:cNvPr id="9" name="Rectangle 8">
            <a:extLst>
              <a:ext uri="{FF2B5EF4-FFF2-40B4-BE49-F238E27FC236}">
                <a16:creationId xmlns:a16="http://schemas.microsoft.com/office/drawing/2014/main" id="{B04435DD-3B50-E93C-2ADC-1543FCE1A561}"/>
              </a:ext>
            </a:extLst>
          </p:cNvPr>
          <p:cNvSpPr/>
          <p:nvPr/>
        </p:nvSpPr>
        <p:spPr>
          <a:xfrm>
            <a:off x="5257799" y="1611829"/>
            <a:ext cx="3698243" cy="153471"/>
          </a:xfrm>
          <a:prstGeom prst="rect">
            <a:avLst/>
          </a:prstGeom>
          <a:solidFill>
            <a:srgbClr val="92D050">
              <a:alpha val="597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8D1413-374C-2DAF-8035-C06ED65E5F8C}"/>
              </a:ext>
            </a:extLst>
          </p:cNvPr>
          <p:cNvSpPr/>
          <p:nvPr/>
        </p:nvSpPr>
        <p:spPr>
          <a:xfrm>
            <a:off x="5253873" y="2077999"/>
            <a:ext cx="3698243" cy="153471"/>
          </a:xfrm>
          <a:prstGeom prst="rect">
            <a:avLst/>
          </a:prstGeom>
          <a:solidFill>
            <a:srgbClr val="69C3FF">
              <a:alpha val="597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523485-543E-978A-8F46-F47A30645E40}"/>
              </a:ext>
            </a:extLst>
          </p:cNvPr>
          <p:cNvSpPr/>
          <p:nvPr/>
        </p:nvSpPr>
        <p:spPr>
          <a:xfrm>
            <a:off x="5257799" y="2246986"/>
            <a:ext cx="3698243" cy="153471"/>
          </a:xfrm>
          <a:prstGeom prst="rect">
            <a:avLst/>
          </a:prstGeom>
          <a:solidFill>
            <a:schemeClr val="accent6">
              <a:lumMod val="40000"/>
              <a:lumOff val="60000"/>
              <a:alpha val="597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5594F8-95CE-0F34-4434-39F61346DDA4}"/>
              </a:ext>
            </a:extLst>
          </p:cNvPr>
          <p:cNvSpPr/>
          <p:nvPr/>
        </p:nvSpPr>
        <p:spPr>
          <a:xfrm>
            <a:off x="5257799" y="2410470"/>
            <a:ext cx="3698243" cy="153471"/>
          </a:xfrm>
          <a:prstGeom prst="rect">
            <a:avLst/>
          </a:prstGeom>
          <a:solidFill>
            <a:schemeClr val="bg1">
              <a:lumMod val="75000"/>
              <a:alpha val="597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50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a:xfrm>
            <a:off x="606886" y="609600"/>
            <a:ext cx="7991856" cy="892208"/>
          </a:xfrm>
        </p:spPr>
        <p:txBody>
          <a:bodyPr/>
          <a:lstStyle/>
          <a:p>
            <a:r>
              <a:rPr lang="en-US" dirty="0"/>
              <a:t>Traditional neutron transmission measurements</a:t>
            </a:r>
          </a:p>
        </p:txBody>
      </p:sp>
      <p:sp>
        <p:nvSpPr>
          <p:cNvPr id="7" name="Text Placeholder 6">
            <a:extLst>
              <a:ext uri="{FF2B5EF4-FFF2-40B4-BE49-F238E27FC236}">
                <a16:creationId xmlns:a16="http://schemas.microsoft.com/office/drawing/2014/main" id="{1B90B0EC-0FFA-E340-A870-A9AEF1EB7EC7}"/>
              </a:ext>
            </a:extLst>
          </p:cNvPr>
          <p:cNvSpPr>
            <a:spLocks noGrp="1"/>
          </p:cNvSpPr>
          <p:nvPr>
            <p:ph type="body" sz="quarter" idx="19"/>
          </p:nvPr>
        </p:nvSpPr>
        <p:spPr/>
        <p:txBody>
          <a:bodyPr/>
          <a:lstStyle/>
          <a:p>
            <a:endParaRPr lang="en-US"/>
          </a:p>
        </p:txBody>
      </p:sp>
      <p:pic>
        <p:nvPicPr>
          <p:cNvPr id="4" name="Picture 3">
            <a:extLst>
              <a:ext uri="{FF2B5EF4-FFF2-40B4-BE49-F238E27FC236}">
                <a16:creationId xmlns:a16="http://schemas.microsoft.com/office/drawing/2014/main" id="{F34CE7EE-710C-244F-8350-75E4D04BD957}"/>
              </a:ext>
            </a:extLst>
          </p:cNvPr>
          <p:cNvPicPr>
            <a:picLocks noChangeAspect="1"/>
          </p:cNvPicPr>
          <p:nvPr/>
        </p:nvPicPr>
        <p:blipFill>
          <a:blip r:embed="rId2"/>
          <a:stretch>
            <a:fillRect/>
          </a:stretch>
        </p:blipFill>
        <p:spPr>
          <a:xfrm>
            <a:off x="557784" y="3248512"/>
            <a:ext cx="3558426" cy="2710327"/>
          </a:xfrm>
          <a:prstGeom prst="rect">
            <a:avLst/>
          </a:prstGeom>
        </p:spPr>
      </p:pic>
    </p:spTree>
    <p:extLst>
      <p:ext uri="{BB962C8B-B14F-4D97-AF65-F5344CB8AC3E}">
        <p14:creationId xmlns:p14="http://schemas.microsoft.com/office/powerpoint/2010/main" val="133632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0A457A42-0EDE-AB41-82B0-5BCCAA2446AC}"/>
              </a:ext>
            </a:extLst>
          </p:cNvPr>
          <p:cNvSpPr/>
          <p:nvPr/>
        </p:nvSpPr>
        <p:spPr>
          <a:xfrm>
            <a:off x="5378808" y="1492675"/>
            <a:ext cx="1380460" cy="909033"/>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703B477-4774-D41E-F7E3-9629B495829A}"/>
              </a:ext>
            </a:extLst>
          </p:cNvPr>
          <p:cNvSpPr/>
          <p:nvPr/>
        </p:nvSpPr>
        <p:spPr>
          <a:xfrm>
            <a:off x="5386205" y="1857934"/>
            <a:ext cx="1373063" cy="220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70706" y="113521"/>
            <a:ext cx="7994055" cy="670558"/>
          </a:xfrm>
        </p:spPr>
        <p:txBody>
          <a:bodyPr/>
          <a:lstStyle/>
          <a:p>
            <a:r>
              <a:rPr lang="en-US" dirty="0"/>
              <a:t>Traditional transmission measurements: How to</a:t>
            </a:r>
          </a:p>
        </p:txBody>
      </p:sp>
      <p:pic>
        <p:nvPicPr>
          <p:cNvPr id="34" name="Picture 33">
            <a:extLst>
              <a:ext uri="{FF2B5EF4-FFF2-40B4-BE49-F238E27FC236}">
                <a16:creationId xmlns:a16="http://schemas.microsoft.com/office/drawing/2014/main" id="{CB436CBD-FB36-A04F-A548-AFBB2FF88673}"/>
              </a:ext>
            </a:extLst>
          </p:cNvPr>
          <p:cNvPicPr>
            <a:picLocks noChangeAspect="1"/>
          </p:cNvPicPr>
          <p:nvPr/>
        </p:nvPicPr>
        <p:blipFill>
          <a:blip r:embed="rId2"/>
          <a:stretch>
            <a:fillRect/>
          </a:stretch>
        </p:blipFill>
        <p:spPr>
          <a:xfrm>
            <a:off x="4320082" y="2934300"/>
            <a:ext cx="4268334" cy="2622711"/>
          </a:xfrm>
          <a:prstGeom prst="rect">
            <a:avLst/>
          </a:prstGeom>
        </p:spPr>
      </p:pic>
      <p:pic>
        <p:nvPicPr>
          <p:cNvPr id="38" name="Picture 37">
            <a:extLst>
              <a:ext uri="{FF2B5EF4-FFF2-40B4-BE49-F238E27FC236}">
                <a16:creationId xmlns:a16="http://schemas.microsoft.com/office/drawing/2014/main" id="{3702FB94-58C7-2141-B64C-36A4B2925BF9}"/>
              </a:ext>
            </a:extLst>
          </p:cNvPr>
          <p:cNvPicPr>
            <a:picLocks noChangeAspect="1"/>
          </p:cNvPicPr>
          <p:nvPr/>
        </p:nvPicPr>
        <p:blipFill>
          <a:blip r:embed="rId3"/>
          <a:stretch>
            <a:fillRect/>
          </a:stretch>
        </p:blipFill>
        <p:spPr>
          <a:xfrm>
            <a:off x="4307468" y="2943728"/>
            <a:ext cx="4280947" cy="2613284"/>
          </a:xfrm>
          <a:prstGeom prst="rect">
            <a:avLst/>
          </a:prstGeom>
        </p:spPr>
      </p:pic>
      <p:cxnSp>
        <p:nvCxnSpPr>
          <p:cNvPr id="8" name="Straight Arrow Connector 7">
            <a:extLst>
              <a:ext uri="{FF2B5EF4-FFF2-40B4-BE49-F238E27FC236}">
                <a16:creationId xmlns:a16="http://schemas.microsoft.com/office/drawing/2014/main" id="{F925F2F8-B1C7-2744-8B2D-77EF69AB2464}"/>
              </a:ext>
            </a:extLst>
          </p:cNvPr>
          <p:cNvCxnSpPr>
            <a:cxnSpLocks/>
          </p:cNvCxnSpPr>
          <p:nvPr/>
        </p:nvCxnSpPr>
        <p:spPr>
          <a:xfrm>
            <a:off x="4506645" y="1905172"/>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517BF3E-5C9B-9B47-888B-8739A9F84CF7}"/>
              </a:ext>
            </a:extLst>
          </p:cNvPr>
          <p:cNvCxnSpPr>
            <a:cxnSpLocks/>
          </p:cNvCxnSpPr>
          <p:nvPr/>
        </p:nvCxnSpPr>
        <p:spPr>
          <a:xfrm>
            <a:off x="4506645" y="1949855"/>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522EF39-FF1B-CD43-BEDA-E2CB7D7CB9D1}"/>
              </a:ext>
            </a:extLst>
          </p:cNvPr>
          <p:cNvCxnSpPr>
            <a:cxnSpLocks/>
          </p:cNvCxnSpPr>
          <p:nvPr/>
        </p:nvCxnSpPr>
        <p:spPr>
          <a:xfrm>
            <a:off x="4506645" y="1994539"/>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A45DD8E-2D07-6540-A7E9-86A2033389D3}"/>
              </a:ext>
            </a:extLst>
          </p:cNvPr>
          <p:cNvCxnSpPr>
            <a:cxnSpLocks/>
          </p:cNvCxnSpPr>
          <p:nvPr/>
        </p:nvCxnSpPr>
        <p:spPr>
          <a:xfrm>
            <a:off x="4506645" y="2039223"/>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32DC70-D4D8-704A-A020-51D95F5304EC}"/>
              </a:ext>
            </a:extLst>
          </p:cNvPr>
          <p:cNvCxnSpPr>
            <a:cxnSpLocks/>
          </p:cNvCxnSpPr>
          <p:nvPr/>
        </p:nvCxnSpPr>
        <p:spPr>
          <a:xfrm>
            <a:off x="4506645" y="2083906"/>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98C76FE-9E4A-5E4F-A3E6-D43AF637BC2D}"/>
              </a:ext>
            </a:extLst>
          </p:cNvPr>
          <p:cNvCxnSpPr>
            <a:cxnSpLocks/>
          </p:cNvCxnSpPr>
          <p:nvPr/>
        </p:nvCxnSpPr>
        <p:spPr>
          <a:xfrm>
            <a:off x="4506645" y="2128590"/>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694D713-F62E-424B-9325-60C63A5379E1}"/>
              </a:ext>
            </a:extLst>
          </p:cNvPr>
          <p:cNvCxnSpPr>
            <a:cxnSpLocks/>
          </p:cNvCxnSpPr>
          <p:nvPr/>
        </p:nvCxnSpPr>
        <p:spPr>
          <a:xfrm>
            <a:off x="4506645" y="1860488"/>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51DCE41-A94C-BF4C-9D46-9B31DB368DFA}"/>
              </a:ext>
            </a:extLst>
          </p:cNvPr>
          <p:cNvCxnSpPr>
            <a:cxnSpLocks/>
          </p:cNvCxnSpPr>
          <p:nvPr/>
        </p:nvCxnSpPr>
        <p:spPr>
          <a:xfrm>
            <a:off x="4506645" y="1815804"/>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31AE0F0-7FEC-0F41-AE27-81A0225C01F2}"/>
              </a:ext>
            </a:extLst>
          </p:cNvPr>
          <p:cNvCxnSpPr>
            <a:cxnSpLocks/>
          </p:cNvCxnSpPr>
          <p:nvPr/>
        </p:nvCxnSpPr>
        <p:spPr>
          <a:xfrm>
            <a:off x="4506645" y="1771121"/>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1B7A2E8-89B2-E14F-B18B-D8BFC2ECE676}"/>
              </a:ext>
            </a:extLst>
          </p:cNvPr>
          <p:cNvCxnSpPr>
            <a:cxnSpLocks/>
          </p:cNvCxnSpPr>
          <p:nvPr/>
        </p:nvCxnSpPr>
        <p:spPr>
          <a:xfrm>
            <a:off x="4506645" y="2173273"/>
            <a:ext cx="5808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E05B2EB-E300-8843-85C4-9749A517E8A6}"/>
              </a:ext>
            </a:extLst>
          </p:cNvPr>
          <p:cNvCxnSpPr>
            <a:cxnSpLocks/>
          </p:cNvCxnSpPr>
          <p:nvPr/>
        </p:nvCxnSpPr>
        <p:spPr>
          <a:xfrm>
            <a:off x="5366728" y="1894828"/>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8CBB91E-EA2C-914C-ACE8-FEA3D6E90224}"/>
              </a:ext>
            </a:extLst>
          </p:cNvPr>
          <p:cNvCxnSpPr>
            <a:cxnSpLocks/>
          </p:cNvCxnSpPr>
          <p:nvPr/>
        </p:nvCxnSpPr>
        <p:spPr>
          <a:xfrm>
            <a:off x="5366728" y="1941360"/>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5578326-C052-174B-9334-E7801840CEAC}"/>
              </a:ext>
            </a:extLst>
          </p:cNvPr>
          <p:cNvCxnSpPr>
            <a:cxnSpLocks/>
          </p:cNvCxnSpPr>
          <p:nvPr/>
        </p:nvCxnSpPr>
        <p:spPr>
          <a:xfrm>
            <a:off x="5366727" y="1986043"/>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Can 30">
            <a:extLst>
              <a:ext uri="{FF2B5EF4-FFF2-40B4-BE49-F238E27FC236}">
                <a16:creationId xmlns:a16="http://schemas.microsoft.com/office/drawing/2014/main" id="{7546366A-52FC-134B-A1A8-9FD464122944}"/>
              </a:ext>
            </a:extLst>
          </p:cNvPr>
          <p:cNvSpPr/>
          <p:nvPr/>
        </p:nvSpPr>
        <p:spPr>
          <a:xfrm rot="16200000">
            <a:off x="7986027" y="1592387"/>
            <a:ext cx="357469" cy="75962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Can 31">
            <a:extLst>
              <a:ext uri="{FF2B5EF4-FFF2-40B4-BE49-F238E27FC236}">
                <a16:creationId xmlns:a16="http://schemas.microsoft.com/office/drawing/2014/main" id="{827E7325-BE9E-3F42-A792-44D5A382DF42}"/>
              </a:ext>
            </a:extLst>
          </p:cNvPr>
          <p:cNvSpPr/>
          <p:nvPr/>
        </p:nvSpPr>
        <p:spPr>
          <a:xfrm rot="16200000">
            <a:off x="7480353" y="1815806"/>
            <a:ext cx="580887" cy="31278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4290D33B-A30A-AF46-B189-4D554615591A}"/>
              </a:ext>
            </a:extLst>
          </p:cNvPr>
          <p:cNvCxnSpPr>
            <a:cxnSpLocks/>
          </p:cNvCxnSpPr>
          <p:nvPr/>
        </p:nvCxnSpPr>
        <p:spPr>
          <a:xfrm>
            <a:off x="5366727" y="2039223"/>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EA37017-8BB7-2546-BD19-104C0C8FA074}"/>
              </a:ext>
            </a:extLst>
          </p:cNvPr>
          <p:cNvCxnSpPr>
            <a:cxnSpLocks/>
          </p:cNvCxnSpPr>
          <p:nvPr/>
        </p:nvCxnSpPr>
        <p:spPr>
          <a:xfrm>
            <a:off x="6885970" y="1948007"/>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6D78BDA-738B-174C-BA46-480E38C84C62}"/>
              </a:ext>
            </a:extLst>
          </p:cNvPr>
          <p:cNvCxnSpPr>
            <a:cxnSpLocks/>
          </p:cNvCxnSpPr>
          <p:nvPr/>
        </p:nvCxnSpPr>
        <p:spPr>
          <a:xfrm>
            <a:off x="6885970" y="1994539"/>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204B6C5-529D-2140-B4F1-0C58CF9186D8}"/>
              </a:ext>
            </a:extLst>
          </p:cNvPr>
          <p:cNvCxnSpPr>
            <a:cxnSpLocks/>
          </p:cNvCxnSpPr>
          <p:nvPr/>
        </p:nvCxnSpPr>
        <p:spPr>
          <a:xfrm>
            <a:off x="6885970" y="2039223"/>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B33D720-30D4-CB4E-94F8-6C3BC7D01498}"/>
              </a:ext>
            </a:extLst>
          </p:cNvPr>
          <p:cNvCxnSpPr>
            <a:cxnSpLocks/>
          </p:cNvCxnSpPr>
          <p:nvPr/>
        </p:nvCxnSpPr>
        <p:spPr>
          <a:xfrm>
            <a:off x="6885970" y="1893022"/>
            <a:ext cx="58088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Can 35">
            <a:extLst>
              <a:ext uri="{FF2B5EF4-FFF2-40B4-BE49-F238E27FC236}">
                <a16:creationId xmlns:a16="http://schemas.microsoft.com/office/drawing/2014/main" id="{B3FFBEF1-6359-064D-8EC3-592F91BA2BEE}"/>
              </a:ext>
            </a:extLst>
          </p:cNvPr>
          <p:cNvSpPr/>
          <p:nvPr/>
        </p:nvSpPr>
        <p:spPr>
          <a:xfrm rot="5400000">
            <a:off x="5824650" y="1861485"/>
            <a:ext cx="526110" cy="166654"/>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11380588-0AF1-4349-B0FD-F7F71246A415}"/>
              </a:ext>
            </a:extLst>
          </p:cNvPr>
          <p:cNvCxnSpPr/>
          <p:nvPr/>
        </p:nvCxnSpPr>
        <p:spPr>
          <a:xfrm>
            <a:off x="6099337" y="1118496"/>
            <a:ext cx="151506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EEFB935-F4E5-CF48-AA38-FA6061A42DF5}"/>
              </a:ext>
            </a:extLst>
          </p:cNvPr>
          <p:cNvCxnSpPr/>
          <p:nvPr/>
        </p:nvCxnSpPr>
        <p:spPr>
          <a:xfrm>
            <a:off x="4584270" y="1118496"/>
            <a:ext cx="151506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EAFE41F-47D8-D34F-B1F0-A6A6CFD57E69}"/>
              </a:ext>
            </a:extLst>
          </p:cNvPr>
          <p:cNvSpPr txBox="1"/>
          <p:nvPr/>
        </p:nvSpPr>
        <p:spPr>
          <a:xfrm>
            <a:off x="5182552" y="798216"/>
            <a:ext cx="509040" cy="2616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~10m</a:t>
            </a:r>
          </a:p>
        </p:txBody>
      </p:sp>
      <p:sp>
        <p:nvSpPr>
          <p:cNvPr id="43" name="TextBox 42">
            <a:extLst>
              <a:ext uri="{FF2B5EF4-FFF2-40B4-BE49-F238E27FC236}">
                <a16:creationId xmlns:a16="http://schemas.microsoft.com/office/drawing/2014/main" id="{35684194-5D2F-7D44-9E1F-8F9C3610B646}"/>
              </a:ext>
            </a:extLst>
          </p:cNvPr>
          <p:cNvSpPr txBox="1"/>
          <p:nvPr/>
        </p:nvSpPr>
        <p:spPr>
          <a:xfrm>
            <a:off x="6602350" y="793562"/>
            <a:ext cx="509040" cy="2616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~10m</a:t>
            </a:r>
          </a:p>
        </p:txBody>
      </p:sp>
      <p:sp>
        <p:nvSpPr>
          <p:cNvPr id="44" name="TextBox 43">
            <a:extLst>
              <a:ext uri="{FF2B5EF4-FFF2-40B4-BE49-F238E27FC236}">
                <a16:creationId xmlns:a16="http://schemas.microsoft.com/office/drawing/2014/main" id="{261AB037-7263-9440-8749-116F7C0DF38F}"/>
              </a:ext>
            </a:extLst>
          </p:cNvPr>
          <p:cNvSpPr txBox="1"/>
          <p:nvPr/>
        </p:nvSpPr>
        <p:spPr>
          <a:xfrm>
            <a:off x="8017225" y="1161215"/>
            <a:ext cx="697892" cy="4579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197E"/>
                </a:solidFill>
                <a:effectLst/>
                <a:uLnTx/>
                <a:uFillTx/>
                <a:latin typeface="Calibri" panose="020F0502020204030204"/>
                <a:ea typeface="+mn-ea"/>
                <a:cs typeface="+mn-cs"/>
              </a:rPr>
              <a:t>Neutron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197E"/>
                </a:solidFill>
                <a:effectLst/>
                <a:uLnTx/>
                <a:uFillTx/>
                <a:latin typeface="Calibri" panose="020F0502020204030204"/>
                <a:ea typeface="+mn-ea"/>
                <a:cs typeface="+mn-cs"/>
              </a:rPr>
              <a:t>detector</a:t>
            </a:r>
          </a:p>
        </p:txBody>
      </p:sp>
      <p:sp>
        <p:nvSpPr>
          <p:cNvPr id="45" name="TextBox 44">
            <a:extLst>
              <a:ext uri="{FF2B5EF4-FFF2-40B4-BE49-F238E27FC236}">
                <a16:creationId xmlns:a16="http://schemas.microsoft.com/office/drawing/2014/main" id="{0F737B39-79CF-EB49-BBD8-0947EF5BEA7C}"/>
              </a:ext>
            </a:extLst>
          </p:cNvPr>
          <p:cNvSpPr txBox="1"/>
          <p:nvPr/>
        </p:nvSpPr>
        <p:spPr>
          <a:xfrm>
            <a:off x="4434169" y="2207867"/>
            <a:ext cx="697892" cy="4579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Neutron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beam</a:t>
            </a:r>
          </a:p>
        </p:txBody>
      </p:sp>
      <p:sp>
        <p:nvSpPr>
          <p:cNvPr id="46" name="TextBox 45">
            <a:extLst>
              <a:ext uri="{FF2B5EF4-FFF2-40B4-BE49-F238E27FC236}">
                <a16:creationId xmlns:a16="http://schemas.microsoft.com/office/drawing/2014/main" id="{1327C322-FBE4-5D45-9759-F3C01A6421C9}"/>
              </a:ext>
            </a:extLst>
          </p:cNvPr>
          <p:cNvSpPr txBox="1"/>
          <p:nvPr/>
        </p:nvSpPr>
        <p:spPr>
          <a:xfrm>
            <a:off x="5631748" y="1191148"/>
            <a:ext cx="836453" cy="2616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129"/>
                </a:solidFill>
                <a:effectLst/>
                <a:uLnTx/>
                <a:uFillTx/>
                <a:latin typeface="Calibri" panose="020F0502020204030204"/>
                <a:ea typeface="+mn-ea"/>
                <a:cs typeface="+mn-cs"/>
              </a:rPr>
              <a:t>Collimator</a:t>
            </a:r>
          </a:p>
        </p:txBody>
      </p:sp>
      <p:sp>
        <p:nvSpPr>
          <p:cNvPr id="47" name="Text Placeholder 2">
            <a:extLst>
              <a:ext uri="{FF2B5EF4-FFF2-40B4-BE49-F238E27FC236}">
                <a16:creationId xmlns:a16="http://schemas.microsoft.com/office/drawing/2014/main" id="{EC17BB60-45E3-D142-B29A-5E018692D4E4}"/>
              </a:ext>
            </a:extLst>
          </p:cNvPr>
          <p:cNvSpPr>
            <a:spLocks noGrp="1"/>
          </p:cNvSpPr>
          <p:nvPr>
            <p:ph type="body" sz="quarter" idx="19"/>
          </p:nvPr>
        </p:nvSpPr>
        <p:spPr>
          <a:xfrm>
            <a:off x="158092" y="667744"/>
            <a:ext cx="4289374" cy="5652249"/>
          </a:xfrm>
        </p:spPr>
        <p:txBody>
          <a:bodyPr>
            <a:noAutofit/>
          </a:bodyPr>
          <a:lstStyle/>
          <a:p>
            <a:r>
              <a:rPr lang="en-US" dirty="0"/>
              <a:t>The neutron spectrum (</a:t>
            </a:r>
            <a:r>
              <a:rPr lang="en-US" dirty="0" err="1"/>
              <a:t>C</a:t>
            </a:r>
            <a:r>
              <a:rPr lang="en-US" baseline="-25000" dirty="0" err="1"/>
              <a:t>out</a:t>
            </a:r>
            <a:r>
              <a:rPr lang="en-US" dirty="0"/>
              <a:t>) and</a:t>
            </a:r>
            <a:br>
              <a:rPr lang="en-US" dirty="0"/>
            </a:br>
            <a:r>
              <a:rPr lang="en-US" dirty="0"/>
              <a:t>backgrounds (B</a:t>
            </a:r>
            <a:r>
              <a:rPr lang="en-US" baseline="-25000" dirty="0"/>
              <a:t>out</a:t>
            </a:r>
            <a:r>
              <a:rPr lang="en-US" dirty="0"/>
              <a:t>) are recorded</a:t>
            </a:r>
            <a:br>
              <a:rPr lang="en-US" dirty="0"/>
            </a:br>
            <a:r>
              <a:rPr lang="en-US" dirty="0"/>
              <a:t>by a neutron detector (</a:t>
            </a:r>
            <a:r>
              <a:rPr lang="en-US" b="1" dirty="0">
                <a:solidFill>
                  <a:srgbClr val="FF0000"/>
                </a:solidFill>
              </a:rPr>
              <a:t>sample out</a:t>
            </a:r>
            <a:r>
              <a:rPr lang="en-US" dirty="0"/>
              <a:t>)</a:t>
            </a:r>
            <a:br>
              <a:rPr lang="en-US" dirty="0"/>
            </a:br>
            <a:endParaRPr lang="en-US" dirty="0"/>
          </a:p>
          <a:p>
            <a:r>
              <a:rPr lang="en-US" dirty="0"/>
              <a:t>A sample, (~cm in diameter), is installed and absorption dips appear (</a:t>
            </a:r>
            <a:r>
              <a:rPr lang="en-US" b="1" dirty="0"/>
              <a:t>sample in</a:t>
            </a:r>
            <a:r>
              <a:rPr lang="en-US" dirty="0"/>
              <a:t>)</a:t>
            </a:r>
          </a:p>
          <a:p>
            <a:pPr marL="0" indent="0">
              <a:buNone/>
            </a:pPr>
            <a:endParaRPr lang="en-US" dirty="0"/>
          </a:p>
          <a:p>
            <a:r>
              <a:rPr lang="en-US" dirty="0"/>
              <a:t>The transmission T is the ratio </a:t>
            </a:r>
            <a:br>
              <a:rPr lang="en-US" dirty="0"/>
            </a:br>
            <a:r>
              <a:rPr lang="en-US" dirty="0"/>
              <a:t>sample in/out</a:t>
            </a:r>
          </a:p>
          <a:p>
            <a:endParaRPr lang="en-US" dirty="0"/>
          </a:p>
          <a:p>
            <a:endParaRPr lang="en-US" dirty="0"/>
          </a:p>
          <a:p>
            <a:r>
              <a:rPr lang="en-US" dirty="0"/>
              <a:t>Transmission measurements</a:t>
            </a:r>
            <a:br>
              <a:rPr lang="en-US" dirty="0"/>
            </a:br>
            <a:r>
              <a:rPr lang="en-US" dirty="0"/>
              <a:t>provide information on the</a:t>
            </a:r>
            <a:br>
              <a:rPr lang="en-US" dirty="0"/>
            </a:br>
            <a:r>
              <a:rPr lang="en-US" dirty="0"/>
              <a:t>total (</a:t>
            </a:r>
            <a:r>
              <a:rPr lang="el-GR" b="1" dirty="0">
                <a:solidFill>
                  <a:schemeClr val="bg2">
                    <a:lumMod val="50000"/>
                  </a:schemeClr>
                </a:solidFill>
              </a:rPr>
              <a:t>Γ</a:t>
            </a:r>
            <a:r>
              <a:rPr lang="en-US" dirty="0"/>
              <a:t>) and neutron (</a:t>
            </a:r>
            <a:r>
              <a:rPr lang="el-GR" b="1" dirty="0">
                <a:solidFill>
                  <a:srgbClr val="92D050"/>
                </a:solidFill>
              </a:rPr>
              <a:t>Γ</a:t>
            </a:r>
            <a:r>
              <a:rPr lang="en-US" b="1" baseline="-25000" dirty="0">
                <a:solidFill>
                  <a:srgbClr val="92D050"/>
                </a:solidFill>
              </a:rPr>
              <a:t>n</a:t>
            </a:r>
            <a:r>
              <a:rPr lang="en-US" dirty="0"/>
              <a:t>) widths</a:t>
            </a:r>
            <a:br>
              <a:rPr lang="en-US" dirty="0"/>
            </a:br>
            <a:r>
              <a:rPr lang="en-US" dirty="0"/>
              <a:t>and the level spacing (</a:t>
            </a:r>
            <a:r>
              <a:rPr lang="en-US" b="1" dirty="0">
                <a:solidFill>
                  <a:srgbClr val="FFC000"/>
                </a:solidFill>
              </a:rPr>
              <a:t>D</a:t>
            </a:r>
            <a:r>
              <a:rPr lang="en-US" b="1" baseline="-25000" dirty="0">
                <a:solidFill>
                  <a:srgbClr val="FFC000"/>
                </a:solidFill>
              </a:rPr>
              <a:t>0</a:t>
            </a:r>
            <a:r>
              <a:rPr lang="en-US" dirty="0"/>
              <a:t>)</a:t>
            </a:r>
            <a:br>
              <a:rPr lang="en-US" dirty="0"/>
            </a:br>
            <a:br>
              <a:rPr lang="en-US" dirty="0"/>
            </a:br>
            <a:r>
              <a:rPr lang="el-GR" sz="1400" dirty="0"/>
              <a:t>Γ</a:t>
            </a:r>
            <a:r>
              <a:rPr lang="en-US" sz="1400" dirty="0"/>
              <a:t>  : </a:t>
            </a:r>
            <a:r>
              <a:rPr lang="en-US" sz="1400" b="1" dirty="0">
                <a:solidFill>
                  <a:schemeClr val="bg2">
                    <a:lumMod val="50000"/>
                  </a:schemeClr>
                </a:solidFill>
              </a:rPr>
              <a:t>Transmission dip width</a:t>
            </a:r>
            <a:br>
              <a:rPr lang="en-US" sz="1400" dirty="0"/>
            </a:br>
            <a:r>
              <a:rPr lang="el-GR" sz="1400" dirty="0"/>
              <a:t>Γ</a:t>
            </a:r>
            <a:r>
              <a:rPr lang="en-US" sz="1400" baseline="-25000" dirty="0"/>
              <a:t>n </a:t>
            </a:r>
            <a:r>
              <a:rPr lang="en-US" sz="1400" dirty="0"/>
              <a:t>: </a:t>
            </a:r>
            <a:r>
              <a:rPr lang="en-US" sz="1400" b="1" dirty="0">
                <a:solidFill>
                  <a:srgbClr val="92D050"/>
                </a:solidFill>
              </a:rPr>
              <a:t>Transmission dip depth</a:t>
            </a:r>
            <a:br>
              <a:rPr lang="en-US" sz="1400" b="1" dirty="0">
                <a:solidFill>
                  <a:srgbClr val="92D050"/>
                </a:solidFill>
              </a:rPr>
            </a:br>
            <a:r>
              <a:rPr lang="en-US" sz="1400" dirty="0"/>
              <a:t>D</a:t>
            </a:r>
            <a:r>
              <a:rPr lang="en-US" sz="1400" baseline="-25000" dirty="0"/>
              <a:t>0</a:t>
            </a:r>
            <a:r>
              <a:rPr lang="en-US" sz="1400" dirty="0"/>
              <a:t>:</a:t>
            </a:r>
            <a:r>
              <a:rPr lang="en-US" sz="1400" b="1" dirty="0">
                <a:solidFill>
                  <a:srgbClr val="92D050"/>
                </a:solidFill>
              </a:rPr>
              <a:t> </a:t>
            </a:r>
            <a:r>
              <a:rPr lang="en-US" sz="1400" b="1" dirty="0">
                <a:solidFill>
                  <a:srgbClr val="FFC000"/>
                </a:solidFill>
              </a:rPr>
              <a:t>Distance between transmission dips</a:t>
            </a:r>
            <a:endParaRPr lang="en-US" b="1" baseline="-25000" dirty="0">
              <a:solidFill>
                <a:srgbClr val="FFC000"/>
              </a:solidFill>
            </a:endParaRPr>
          </a:p>
        </p:txBody>
      </p:sp>
      <p:pic>
        <p:nvPicPr>
          <p:cNvPr id="50" name="Picture 49">
            <a:extLst>
              <a:ext uri="{FF2B5EF4-FFF2-40B4-BE49-F238E27FC236}">
                <a16:creationId xmlns:a16="http://schemas.microsoft.com/office/drawing/2014/main" id="{CAD66BA5-FC5C-074B-996D-5A4418B7B1FB}"/>
              </a:ext>
            </a:extLst>
          </p:cNvPr>
          <p:cNvPicPr>
            <a:picLocks noChangeAspect="1"/>
          </p:cNvPicPr>
          <p:nvPr/>
        </p:nvPicPr>
        <p:blipFill>
          <a:blip r:embed="rId4"/>
          <a:stretch>
            <a:fillRect/>
          </a:stretch>
        </p:blipFill>
        <p:spPr>
          <a:xfrm>
            <a:off x="4332696" y="2776050"/>
            <a:ext cx="4268334" cy="3046204"/>
          </a:xfrm>
          <a:prstGeom prst="rect">
            <a:avLst/>
          </a:prstGeom>
        </p:spPr>
      </p:pic>
      <p:cxnSp>
        <p:nvCxnSpPr>
          <p:cNvPr id="52" name="Straight Arrow Connector 51">
            <a:extLst>
              <a:ext uri="{FF2B5EF4-FFF2-40B4-BE49-F238E27FC236}">
                <a16:creationId xmlns:a16="http://schemas.microsoft.com/office/drawing/2014/main" id="{0E4B9A26-41B0-F34B-ADDE-62588D9203F4}"/>
              </a:ext>
            </a:extLst>
          </p:cNvPr>
          <p:cNvCxnSpPr>
            <a:cxnSpLocks/>
          </p:cNvCxnSpPr>
          <p:nvPr/>
        </p:nvCxnSpPr>
        <p:spPr>
          <a:xfrm>
            <a:off x="6060123" y="3431599"/>
            <a:ext cx="542227" cy="0"/>
          </a:xfrm>
          <a:prstGeom prst="straightConnector1">
            <a:avLst/>
          </a:prstGeom>
          <a:ln w="28575">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2F6ED3C-886B-2D4A-97AB-319FB95F42C0}"/>
              </a:ext>
            </a:extLst>
          </p:cNvPr>
          <p:cNvSpPr txBox="1"/>
          <p:nvPr/>
        </p:nvSpPr>
        <p:spPr>
          <a:xfrm>
            <a:off x="6223729" y="3023925"/>
            <a:ext cx="2808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Γ</a:t>
            </a:r>
            <a:endParaRPr kumimoji="0" lang="en-US" sz="1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AD45C27C-3DEB-814C-8ED0-F3F385441EAE}"/>
              </a:ext>
            </a:extLst>
          </p:cNvPr>
          <p:cNvCxnSpPr>
            <a:cxnSpLocks/>
          </p:cNvCxnSpPr>
          <p:nvPr/>
        </p:nvCxnSpPr>
        <p:spPr>
          <a:xfrm>
            <a:off x="5955775" y="3503046"/>
            <a:ext cx="0" cy="1874091"/>
          </a:xfrm>
          <a:prstGeom prst="straightConnector1">
            <a:avLst/>
          </a:prstGeom>
          <a:ln w="28575">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F170A35-D873-E149-835C-0FECC31E141E}"/>
              </a:ext>
            </a:extLst>
          </p:cNvPr>
          <p:cNvSpPr txBox="1"/>
          <p:nvPr/>
        </p:nvSpPr>
        <p:spPr>
          <a:xfrm>
            <a:off x="5565670" y="4290221"/>
            <a:ext cx="360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92D050"/>
                </a:solidFill>
                <a:effectLst/>
                <a:uLnTx/>
                <a:uFillTx/>
                <a:latin typeface="Calibri" panose="020F0502020204030204"/>
                <a:ea typeface="+mn-ea"/>
                <a:cs typeface="+mn-cs"/>
              </a:rPr>
              <a:t>Γ</a:t>
            </a:r>
            <a:r>
              <a:rPr kumimoji="0" lang="en-US" sz="1800" b="1" i="0" u="none" strike="noStrike" kern="1200" cap="none" spc="0" normalizeH="0" baseline="-25000" noProof="0" dirty="0">
                <a:ln>
                  <a:noFill/>
                </a:ln>
                <a:solidFill>
                  <a:srgbClr val="92D050"/>
                </a:solidFill>
                <a:effectLst/>
                <a:uLnTx/>
                <a:uFillTx/>
                <a:latin typeface="Calibri" panose="020F0502020204030204"/>
                <a:ea typeface="+mn-ea"/>
                <a:cs typeface="+mn-cs"/>
              </a:rPr>
              <a:t>n</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29702C7-D198-574E-862D-FD19AF496363}"/>
                  </a:ext>
                </a:extLst>
              </p:cNvPr>
              <p:cNvSpPr txBox="1"/>
              <p:nvPr/>
            </p:nvSpPr>
            <p:spPr>
              <a:xfrm>
                <a:off x="719050" y="3429000"/>
                <a:ext cx="2404136" cy="62998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𝑪</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𝒊𝒏</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𝑩</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𝒊𝒏</m:t>
                              </m:r>
                            </m:sub>
                          </m:sSub>
                        </m:num>
                        <m:den>
                          <m:sSub>
                            <m:sSubPr>
                              <m:ctrl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𝑪</m:t>
                              </m:r>
                            </m:e>
                            <m:sub>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𝒐𝒖𝒕</m:t>
                              </m:r>
                            </m:sub>
                          </m:sSub>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sSub>
                            <m:sSubPr>
                              <m:ctrl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𝑩</m:t>
                              </m:r>
                            </m:e>
                            <m:sub>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𝒐𝒖𝒕</m:t>
                              </m:r>
                            </m:sub>
                          </m:sSub>
                        </m:den>
                      </m:f>
                    </m:oMath>
                  </m:oMathPara>
                </a14:m>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59" name="TextBox 58">
                <a:extLst>
                  <a:ext uri="{FF2B5EF4-FFF2-40B4-BE49-F238E27FC236}">
                    <a16:creationId xmlns:a16="http://schemas.microsoft.com/office/drawing/2014/main" id="{729702C7-D198-574E-862D-FD19AF496363}"/>
                  </a:ext>
                </a:extLst>
              </p:cNvPr>
              <p:cNvSpPr txBox="1">
                <a:spLocks noRot="1" noChangeAspect="1" noMove="1" noResize="1" noEditPoints="1" noAdjustHandles="1" noChangeArrowheads="1" noChangeShapeType="1" noTextEdit="1"/>
              </p:cNvSpPr>
              <p:nvPr/>
            </p:nvSpPr>
            <p:spPr>
              <a:xfrm>
                <a:off x="719050" y="3429000"/>
                <a:ext cx="2404136" cy="629981"/>
              </a:xfrm>
              <a:prstGeom prst="rect">
                <a:avLst/>
              </a:prstGeom>
              <a:blipFill>
                <a:blip r:embed="rId5"/>
                <a:stretch>
                  <a:fillRect t="-10000" b="-22000"/>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10E3DAED-D76F-9645-9FC7-4760BD995CD5}"/>
              </a:ext>
            </a:extLst>
          </p:cNvPr>
          <p:cNvCxnSpPr>
            <a:cxnSpLocks/>
          </p:cNvCxnSpPr>
          <p:nvPr/>
        </p:nvCxnSpPr>
        <p:spPr>
          <a:xfrm>
            <a:off x="4943139" y="5361942"/>
            <a:ext cx="548640"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D5CB24E-16FC-F04D-A098-1420540E7916}"/>
              </a:ext>
            </a:extLst>
          </p:cNvPr>
          <p:cNvSpPr txBox="1"/>
          <p:nvPr/>
        </p:nvSpPr>
        <p:spPr>
          <a:xfrm>
            <a:off x="5023513" y="5007805"/>
            <a:ext cx="4090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D</a:t>
            </a:r>
            <a:r>
              <a:rPr kumimoji="0" lang="en-US" sz="1800" b="1" i="0" u="none" strike="noStrike" kern="1200" cap="none" spc="0" normalizeH="0" baseline="-25000" noProof="0" dirty="0">
                <a:ln>
                  <a:noFill/>
                </a:ln>
                <a:solidFill>
                  <a:srgbClr val="FFC000"/>
                </a:solidFill>
                <a:effectLst/>
                <a:uLnTx/>
                <a:uFillTx/>
                <a:latin typeface="Calibri" panose="020F0502020204030204"/>
                <a:ea typeface="+mn-ea"/>
                <a:cs typeface="+mn-cs"/>
              </a:rPr>
              <a:t>0</a:t>
            </a:r>
          </a:p>
        </p:txBody>
      </p:sp>
      <p:pic>
        <p:nvPicPr>
          <p:cNvPr id="4" name="Picture 3">
            <a:extLst>
              <a:ext uri="{FF2B5EF4-FFF2-40B4-BE49-F238E27FC236}">
                <a16:creationId xmlns:a16="http://schemas.microsoft.com/office/drawing/2014/main" id="{BBFEE63C-51D7-C000-5ABC-E5973890E146}"/>
              </a:ext>
            </a:extLst>
          </p:cNvPr>
          <p:cNvPicPr>
            <a:picLocks noChangeAspect="1"/>
          </p:cNvPicPr>
          <p:nvPr/>
        </p:nvPicPr>
        <p:blipFill>
          <a:blip r:embed="rId6"/>
          <a:stretch>
            <a:fillRect/>
          </a:stretch>
        </p:blipFill>
        <p:spPr>
          <a:xfrm>
            <a:off x="4332782" y="5817183"/>
            <a:ext cx="2301700" cy="64020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0D3C6CD-03EE-C7B2-ABE6-3704B469CB41}"/>
                  </a:ext>
                </a:extLst>
              </p:cNvPr>
              <p:cNvSpPr txBox="1"/>
              <p:nvPr/>
            </p:nvSpPr>
            <p:spPr>
              <a:xfrm>
                <a:off x="6760124" y="6043000"/>
                <a:ext cx="1024827"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Γ</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Γ</m:t>
                      </m:r>
                      <m:r>
                        <m:rPr>
                          <m:nor/>
                        </m:rPr>
                        <a:rPr kumimoji="0" lang="en-US" sz="1800" b="1" i="1" u="none" strike="noStrike" kern="1200" cap="none" spc="0" normalizeH="0" baseline="-25000" noProof="0" dirty="0" smtClean="0">
                          <a:ln>
                            <a:noFill/>
                          </a:ln>
                          <a:solidFill>
                            <a:srgbClr val="FF0000"/>
                          </a:solidFill>
                          <a:effectLst/>
                          <a:uLnTx/>
                          <a:uFillTx/>
                          <a:latin typeface="Calibri" panose="020F0502020204030204"/>
                          <a:ea typeface="Source Sans Pro" panose="020B0503030403020204" pitchFamily="34" charset="0"/>
                          <a:cs typeface="Times"/>
                        </a:rPr>
                        <m:t>n</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l-GR"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70D3C6CD-03EE-C7B2-ABE6-3704B469CB41}"/>
                  </a:ext>
                </a:extLst>
              </p:cNvPr>
              <p:cNvSpPr txBox="1">
                <a:spLocks noRot="1" noChangeAspect="1" noMove="1" noResize="1" noEditPoints="1" noAdjustHandles="1" noChangeArrowheads="1" noChangeShapeType="1" noTextEdit="1"/>
              </p:cNvSpPr>
              <p:nvPr/>
            </p:nvSpPr>
            <p:spPr>
              <a:xfrm>
                <a:off x="6760124" y="6043000"/>
                <a:ext cx="1024827" cy="276999"/>
              </a:xfrm>
              <a:prstGeom prst="rect">
                <a:avLst/>
              </a:prstGeom>
              <a:blipFill>
                <a:blip r:embed="rId7"/>
                <a:stretch>
                  <a:fillRect l="-4938" r="-39506" b="-34783"/>
                </a:stretch>
              </a:blipFill>
            </p:spPr>
            <p:txBody>
              <a:bodyPr/>
              <a:lstStyle/>
              <a:p>
                <a:r>
                  <a:rPr lang="en-US">
                    <a:noFill/>
                  </a:rPr>
                  <a:t> </a:t>
                </a:r>
              </a:p>
            </p:txBody>
          </p:sp>
        </mc:Fallback>
      </mc:AlternateContent>
    </p:spTree>
    <p:extLst>
      <p:ext uri="{BB962C8B-B14F-4D97-AF65-F5344CB8AC3E}">
        <p14:creationId xmlns:p14="http://schemas.microsoft.com/office/powerpoint/2010/main" val="8929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3" grpId="0"/>
      <p:bldP spid="57" grpId="0"/>
      <p:bldP spid="5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a:extLst>
              <a:ext uri="{FF2B5EF4-FFF2-40B4-BE49-F238E27FC236}">
                <a16:creationId xmlns:a16="http://schemas.microsoft.com/office/drawing/2014/main" id="{F3C91182-ABF7-E949-B7C1-820768FB267A}"/>
              </a:ext>
            </a:extLst>
          </p:cNvPr>
          <p:cNvSpPr>
            <a:spLocks noGrp="1"/>
          </p:cNvSpPr>
          <p:nvPr>
            <p:ph type="body" sz="quarter" idx="19"/>
          </p:nvPr>
        </p:nvSpPr>
        <p:spPr>
          <a:xfrm>
            <a:off x="205040" y="795007"/>
            <a:ext cx="7994055" cy="4796496"/>
          </a:xfrm>
        </p:spPr>
        <p:txBody>
          <a:bodyPr>
            <a:noAutofit/>
          </a:bodyPr>
          <a:lstStyle/>
          <a:p>
            <a:r>
              <a:rPr lang="en-US" dirty="0"/>
              <a:t>Sample cycling is needed therefore a positioning system must be utilized.</a:t>
            </a:r>
            <a:br>
              <a:rPr lang="en-US" dirty="0"/>
            </a:br>
            <a:endParaRPr lang="en-US" dirty="0"/>
          </a:p>
          <a:p>
            <a:r>
              <a:rPr lang="en-US" dirty="0"/>
              <a:t>Positioning systems have a finite accuracy and that’s a serious bottleneck, in cycling small and radioactive samples</a:t>
            </a:r>
          </a:p>
          <a:p>
            <a:pPr lvl="1"/>
            <a:r>
              <a:rPr lang="en-US" dirty="0"/>
              <a:t>Repositioning precision and risk mitigation</a:t>
            </a:r>
            <a:br>
              <a:rPr lang="en-US" dirty="0"/>
            </a:br>
            <a:endParaRPr lang="en-US" dirty="0"/>
          </a:p>
          <a:p>
            <a:r>
              <a:rPr lang="en-US" dirty="0"/>
              <a:t>Precise repeatability of the sample’s position, relative to the collimation system, is not necessarily ensured.</a:t>
            </a:r>
          </a:p>
        </p:txBody>
      </p:sp>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99060" y="102089"/>
            <a:ext cx="8943340" cy="892208"/>
          </a:xfrm>
        </p:spPr>
        <p:txBody>
          <a:bodyPr/>
          <a:lstStyle/>
          <a:p>
            <a:r>
              <a:rPr lang="en-US" dirty="0"/>
              <a:t>Traditional transmission measurements: More challenges</a:t>
            </a:r>
          </a:p>
        </p:txBody>
      </p:sp>
      <p:pic>
        <p:nvPicPr>
          <p:cNvPr id="7" name="Graphic 6" descr="Lightbulb and gear">
            <a:extLst>
              <a:ext uri="{FF2B5EF4-FFF2-40B4-BE49-F238E27FC236}">
                <a16:creationId xmlns:a16="http://schemas.microsoft.com/office/drawing/2014/main" id="{65C3DDB0-74EC-144C-9B94-DF17201BBF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040" y="3356303"/>
            <a:ext cx="1143350" cy="1143350"/>
          </a:xfrm>
          <a:prstGeom prst="rect">
            <a:avLst/>
          </a:prstGeom>
        </p:spPr>
      </p:pic>
      <p:sp>
        <p:nvSpPr>
          <p:cNvPr id="95" name="Text Placeholder 2">
            <a:extLst>
              <a:ext uri="{FF2B5EF4-FFF2-40B4-BE49-F238E27FC236}">
                <a16:creationId xmlns:a16="http://schemas.microsoft.com/office/drawing/2014/main" id="{82EE5C81-5F59-8647-8A4D-83092243D137}"/>
              </a:ext>
            </a:extLst>
          </p:cNvPr>
          <p:cNvSpPr txBox="1">
            <a:spLocks/>
          </p:cNvSpPr>
          <p:nvPr/>
        </p:nvSpPr>
        <p:spPr>
          <a:xfrm>
            <a:off x="1416645" y="3788103"/>
            <a:ext cx="7994055" cy="65689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What if…the sample didn’t have to move…?</a:t>
            </a:r>
          </a:p>
        </p:txBody>
      </p:sp>
    </p:spTree>
    <p:extLst>
      <p:ext uri="{BB962C8B-B14F-4D97-AF65-F5344CB8AC3E}">
        <p14:creationId xmlns:p14="http://schemas.microsoft.com/office/powerpoint/2010/main" val="439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theme/theme1.xml><?xml version="1.0" encoding="utf-8"?>
<a:theme xmlns:a="http://schemas.openxmlformats.org/drawingml/2006/main" name="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95099</TotalTime>
  <Words>1471</Words>
  <Application>Microsoft Macintosh PowerPoint</Application>
  <PresentationFormat>On-screen Show (4:3)</PresentationFormat>
  <Paragraphs>183</Paragraphs>
  <Slides>29</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Acumin Pro</vt:lpstr>
      <vt:lpstr>Arial</vt:lpstr>
      <vt:lpstr>Ayuthaya</vt:lpstr>
      <vt:lpstr>Calibri</vt:lpstr>
      <vt:lpstr>Cambria Math</vt:lpstr>
      <vt:lpstr>Courier New</vt:lpstr>
      <vt:lpstr>Gabriola</vt:lpstr>
      <vt:lpstr>Source Sans Pro</vt:lpstr>
      <vt:lpstr>System Font Regular</vt:lpstr>
      <vt:lpstr>Wingdings</vt:lpstr>
      <vt:lpstr>Main</vt:lpstr>
      <vt:lpstr>Custom Design</vt:lpstr>
      <vt:lpstr>1_Main</vt:lpstr>
      <vt:lpstr>88Zr+n: the kick-off to study small radioactive samples with DICER at LANSCE*</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Stamatopoulos, Thanos</cp:lastModifiedBy>
  <cp:revision>1101</cp:revision>
  <dcterms:created xsi:type="dcterms:W3CDTF">2020-12-17T00:35:24Z</dcterms:created>
  <dcterms:modified xsi:type="dcterms:W3CDTF">2024-10-29T21:21:39Z</dcterms:modified>
</cp:coreProperties>
</file>