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85" r:id="rId2"/>
    <p:sldId id="634" r:id="rId3"/>
    <p:sldId id="640" r:id="rId4"/>
    <p:sldId id="286" r:id="rId5"/>
    <p:sldId id="292" r:id="rId6"/>
    <p:sldId id="295" r:id="rId7"/>
    <p:sldId id="737" r:id="rId8"/>
    <p:sldId id="692" r:id="rId9"/>
    <p:sldId id="833" r:id="rId10"/>
    <p:sldId id="835" r:id="rId11"/>
    <p:sldId id="841" r:id="rId12"/>
    <p:sldId id="830" r:id="rId13"/>
    <p:sldId id="837" r:id="rId14"/>
    <p:sldId id="647" r:id="rId15"/>
    <p:sldId id="839" r:id="rId16"/>
    <p:sldId id="840" r:id="rId17"/>
    <p:sldId id="287" r:id="rId18"/>
    <p:sldId id="289" r:id="rId19"/>
    <p:sldId id="288" r:id="rId20"/>
    <p:sldId id="257" r:id="rId21"/>
    <p:sldId id="461" r:id="rId22"/>
    <p:sldId id="487" r:id="rId23"/>
    <p:sldId id="258" r:id="rId24"/>
    <p:sldId id="486" r:id="rId25"/>
    <p:sldId id="748" r:id="rId26"/>
    <p:sldId id="730" r:id="rId27"/>
    <p:sldId id="771" r:id="rId28"/>
    <p:sldId id="842" r:id="rId29"/>
    <p:sldId id="663" r:id="rId30"/>
  </p:sldIdLst>
  <p:sldSz cx="12192000" cy="6858000"/>
  <p:notesSz cx="7315200" cy="9601200"/>
  <p:embeddedFontLst>
    <p:embeddedFont>
      <p:font typeface="Cambria" panose="02040503050406030204" pitchFamily="18" charset="0"/>
      <p:regular r:id="rId33"/>
      <p:bold r:id="rId34"/>
      <p:italic r:id="rId35"/>
      <p:boldItalic r:id="rId36"/>
    </p:embeddedFont>
    <p:embeddedFont>
      <p:font typeface="Cambria Math" panose="02040503050406030204" pitchFamily="18" charset="0"/>
      <p:regular r:id="rId37"/>
    </p:embeddedFont>
    <p:embeddedFont>
      <p:font typeface="Helvetica" panose="020B0604020202020204" pitchFamily="34"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5A7CDB-9708-A551-00E7-9132334EC549}" name="Cook, Katelyn" initials="CK" userId="S::cookk4@rpi.edu::81db519d-1c0c-40d6-ab38-03a2a7fa71d0" providerId="AD"/>
  <p188:author id="{023241F6-668E-F8A6-318A-3E2D614076AF}" name="Katelyn Cook" initials="KC" userId="vKjVEJG8pwOwDcW8edLSWxy53ZyY3BUDThVEP04oIg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6FB"/>
    <a:srgbClr val="F5F5F5"/>
    <a:srgbClr val="68619C"/>
    <a:srgbClr val="569ED8"/>
    <a:srgbClr val="FF0000"/>
    <a:srgbClr val="0000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2B284-1183-AF52-46A0-D5878D0AD225}" v="753" dt="2024-10-29T17:02:49.869"/>
    <p1510:client id="{0EC57189-14AC-4F2C-B2C3-B9CDC7890734}" v="23" dt="2024-10-29T14:23:23.410"/>
    <p1510:client id="{146E7A80-AF04-5637-7DDA-97E0B78CA624}" v="731" dt="2024-10-29T19:20:37.656"/>
    <p1510:client id="{417DA3B1-AE9C-4D04-835A-0ADE93858FB4}" v="17" dt="2024-10-30T00:57:56.632"/>
    <p1510:client id="{7148BE2F-5A0F-4A1F-B0A8-7337B5D4E778}" v="40" dt="2024-10-29T18:50:42.100"/>
    <p1510:client id="{823C3599-0334-77E8-7F22-3F8F02FDE360}" v="270" dt="2024-10-29T18:26:45.975"/>
    <p1510:client id="{A610E427-6971-D325-8818-1A8E5F86E6AD}" v="11" dt="2024-10-29T15:40:19.517"/>
    <p1510:client id="{C21043AA-76D5-430F-9E9F-2939D002E875}" v="433" dt="2024-10-29T18:19:31.708"/>
    <p1510:client id="{C9BCE644-6066-A8A5-988E-B757749DF0F4}" v="89" dt="2024-10-29T21:35:43.675"/>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643"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3170583" cy="480388"/>
          </a:xfrm>
          <a:prstGeom prst="rect">
            <a:avLst/>
          </a:prstGeom>
          <a:noFill/>
          <a:ln w="9525">
            <a:noFill/>
            <a:miter lim="800000"/>
            <a:headEnd/>
            <a:tailEnd/>
          </a:ln>
          <a:effectLst/>
        </p:spPr>
        <p:txBody>
          <a:bodyPr vert="horz" wrap="square" lIns="97117" tIns="48558" rIns="97117" bIns="48558" numCol="1" anchor="t" anchorCtr="0" compatLnSpc="1">
            <a:prstTxWarp prst="textNoShape">
              <a:avLst/>
            </a:prstTxWarp>
          </a:bodyPr>
          <a:lstStyle>
            <a:lvl1pPr>
              <a:defRPr sz="1200"/>
            </a:lvl1pPr>
          </a:lstStyle>
          <a:p>
            <a:pPr>
              <a:defRPr/>
            </a:pPr>
            <a:endParaRPr lang="en-US"/>
          </a:p>
        </p:txBody>
      </p:sp>
      <p:sp>
        <p:nvSpPr>
          <p:cNvPr id="21507" name="Rectangle 3"/>
          <p:cNvSpPr>
            <a:spLocks noGrp="1" noChangeArrowheads="1"/>
          </p:cNvSpPr>
          <p:nvPr>
            <p:ph type="dt" sz="quarter" idx="1"/>
          </p:nvPr>
        </p:nvSpPr>
        <p:spPr bwMode="auto">
          <a:xfrm>
            <a:off x="4144619" y="0"/>
            <a:ext cx="3170583" cy="480388"/>
          </a:xfrm>
          <a:prstGeom prst="rect">
            <a:avLst/>
          </a:prstGeom>
          <a:noFill/>
          <a:ln w="9525">
            <a:noFill/>
            <a:miter lim="800000"/>
            <a:headEnd/>
            <a:tailEnd/>
          </a:ln>
          <a:effectLst/>
        </p:spPr>
        <p:txBody>
          <a:bodyPr vert="horz" wrap="square" lIns="97117" tIns="48558" rIns="97117" bIns="48558" numCol="1" anchor="t" anchorCtr="0" compatLnSpc="1">
            <a:prstTxWarp prst="textNoShape">
              <a:avLst/>
            </a:prstTxWarp>
          </a:bodyPr>
          <a:lstStyle>
            <a:lvl1pPr algn="r">
              <a:defRPr sz="1200"/>
            </a:lvl1pPr>
          </a:lstStyle>
          <a:p>
            <a:pPr>
              <a:defRPr/>
            </a:pPr>
            <a:endParaRPr lang="en-US"/>
          </a:p>
        </p:txBody>
      </p:sp>
      <p:sp>
        <p:nvSpPr>
          <p:cNvPr id="21508" name="Rectangle 4"/>
          <p:cNvSpPr>
            <a:spLocks noGrp="1" noChangeArrowheads="1"/>
          </p:cNvSpPr>
          <p:nvPr>
            <p:ph type="ftr" sz="quarter" idx="2"/>
          </p:nvPr>
        </p:nvSpPr>
        <p:spPr bwMode="auto">
          <a:xfrm>
            <a:off x="1" y="9120814"/>
            <a:ext cx="3170583" cy="480387"/>
          </a:xfrm>
          <a:prstGeom prst="rect">
            <a:avLst/>
          </a:prstGeom>
          <a:noFill/>
          <a:ln w="9525">
            <a:noFill/>
            <a:miter lim="800000"/>
            <a:headEnd/>
            <a:tailEnd/>
          </a:ln>
          <a:effectLst/>
        </p:spPr>
        <p:txBody>
          <a:bodyPr vert="horz" wrap="square" lIns="97117" tIns="48558" rIns="97117" bIns="48558" numCol="1" anchor="b" anchorCtr="0" compatLnSpc="1">
            <a:prstTxWarp prst="textNoShape">
              <a:avLst/>
            </a:prstTxWarp>
          </a:bodyPr>
          <a:lstStyle>
            <a:lvl1pPr>
              <a:defRPr sz="1200"/>
            </a:lvl1pPr>
          </a:lstStyle>
          <a:p>
            <a:pPr>
              <a:defRPr/>
            </a:pPr>
            <a:endParaRPr lang="en-US"/>
          </a:p>
        </p:txBody>
      </p:sp>
      <p:sp>
        <p:nvSpPr>
          <p:cNvPr id="21509" name="Rectangle 5"/>
          <p:cNvSpPr>
            <a:spLocks noGrp="1" noChangeArrowheads="1"/>
          </p:cNvSpPr>
          <p:nvPr>
            <p:ph type="sldNum" sz="quarter" idx="3"/>
          </p:nvPr>
        </p:nvSpPr>
        <p:spPr bwMode="auto">
          <a:xfrm>
            <a:off x="4144619" y="9120814"/>
            <a:ext cx="3170583" cy="480387"/>
          </a:xfrm>
          <a:prstGeom prst="rect">
            <a:avLst/>
          </a:prstGeom>
          <a:noFill/>
          <a:ln w="9525">
            <a:noFill/>
            <a:miter lim="800000"/>
            <a:headEnd/>
            <a:tailEnd/>
          </a:ln>
          <a:effectLst/>
        </p:spPr>
        <p:txBody>
          <a:bodyPr vert="horz" wrap="square" lIns="97117" tIns="48558" rIns="97117" bIns="48558" numCol="1" anchor="b" anchorCtr="0" compatLnSpc="1">
            <a:prstTxWarp prst="textNoShape">
              <a:avLst/>
            </a:prstTxWarp>
          </a:bodyPr>
          <a:lstStyle>
            <a:lvl1pPr algn="r">
              <a:defRPr sz="1200"/>
            </a:lvl1pPr>
          </a:lstStyle>
          <a:p>
            <a:pPr>
              <a:defRPr/>
            </a:pPr>
            <a:fld id="{66B03187-32BF-4A5D-B61A-70FCA84D710E}" type="slidenum">
              <a:rPr lang="en-US"/>
              <a:pPr>
                <a:defRPr/>
              </a:pPr>
              <a:t>‹#›</a:t>
            </a:fld>
            <a:endParaRPr lang="en-US"/>
          </a:p>
        </p:txBody>
      </p:sp>
    </p:spTree>
    <p:extLst>
      <p:ext uri="{BB962C8B-B14F-4D97-AF65-F5344CB8AC3E}">
        <p14:creationId xmlns:p14="http://schemas.microsoft.com/office/powerpoint/2010/main" val="2693497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1" y="0"/>
            <a:ext cx="3170583" cy="480388"/>
          </a:xfrm>
          <a:prstGeom prst="rect">
            <a:avLst/>
          </a:prstGeom>
          <a:noFill/>
          <a:ln w="9525">
            <a:noFill/>
            <a:miter lim="800000"/>
            <a:headEnd/>
            <a:tailEnd/>
          </a:ln>
          <a:effectLst/>
        </p:spPr>
        <p:txBody>
          <a:bodyPr vert="horz" wrap="square" lIns="97117" tIns="48558" rIns="97117" bIns="48558" numCol="1" anchor="t" anchorCtr="0" compatLnSpc="1">
            <a:prstTxWarp prst="textNoShape">
              <a:avLst/>
            </a:prstTxWarp>
          </a:bodyPr>
          <a:lstStyle>
            <a:lvl1pPr>
              <a:defRPr sz="1200"/>
            </a:lvl1pPr>
          </a:lstStyle>
          <a:p>
            <a:pPr>
              <a:defRPr/>
            </a:pPr>
            <a:endParaRPr lang="en-US"/>
          </a:p>
        </p:txBody>
      </p:sp>
      <p:sp>
        <p:nvSpPr>
          <p:cNvPr id="45059" name="Rectangle 3"/>
          <p:cNvSpPr>
            <a:spLocks noGrp="1" noChangeArrowheads="1"/>
          </p:cNvSpPr>
          <p:nvPr>
            <p:ph type="dt" idx="1"/>
          </p:nvPr>
        </p:nvSpPr>
        <p:spPr bwMode="auto">
          <a:xfrm>
            <a:off x="4142963" y="0"/>
            <a:ext cx="3170583" cy="480388"/>
          </a:xfrm>
          <a:prstGeom prst="rect">
            <a:avLst/>
          </a:prstGeom>
          <a:noFill/>
          <a:ln w="9525">
            <a:noFill/>
            <a:miter lim="800000"/>
            <a:headEnd/>
            <a:tailEnd/>
          </a:ln>
          <a:effectLst/>
        </p:spPr>
        <p:txBody>
          <a:bodyPr vert="horz" wrap="square" lIns="97117" tIns="48558" rIns="97117" bIns="48558" numCol="1" anchor="t" anchorCtr="0" compatLnSpc="1">
            <a:prstTxWarp prst="textNoShape">
              <a:avLst/>
            </a:prstTxWarp>
          </a:bodyPr>
          <a:lstStyle>
            <a:lvl1pPr algn="r">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458788" y="719138"/>
            <a:ext cx="6400800" cy="3602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732184" y="4559587"/>
            <a:ext cx="5850835" cy="4321852"/>
          </a:xfrm>
          <a:prstGeom prst="rect">
            <a:avLst/>
          </a:prstGeom>
          <a:noFill/>
          <a:ln w="9525">
            <a:noFill/>
            <a:miter lim="800000"/>
            <a:headEnd/>
            <a:tailEnd/>
          </a:ln>
          <a:effectLst/>
        </p:spPr>
        <p:txBody>
          <a:bodyPr vert="horz" wrap="square" lIns="97117" tIns="48558" rIns="97117" bIns="485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1" y="9119173"/>
            <a:ext cx="3170583" cy="480388"/>
          </a:xfrm>
          <a:prstGeom prst="rect">
            <a:avLst/>
          </a:prstGeom>
          <a:noFill/>
          <a:ln w="9525">
            <a:noFill/>
            <a:miter lim="800000"/>
            <a:headEnd/>
            <a:tailEnd/>
          </a:ln>
          <a:effectLst/>
        </p:spPr>
        <p:txBody>
          <a:bodyPr vert="horz" wrap="square" lIns="97117" tIns="48558" rIns="97117" bIns="48558" numCol="1" anchor="b" anchorCtr="0" compatLnSpc="1">
            <a:prstTxWarp prst="textNoShape">
              <a:avLst/>
            </a:prstTxWarp>
          </a:bodyPr>
          <a:lstStyle>
            <a:lvl1pPr>
              <a:defRPr sz="1200"/>
            </a:lvl1pPr>
          </a:lstStyle>
          <a:p>
            <a:pPr>
              <a:defRPr/>
            </a:pPr>
            <a:endParaRPr lang="en-US"/>
          </a:p>
        </p:txBody>
      </p:sp>
      <p:sp>
        <p:nvSpPr>
          <p:cNvPr id="45063" name="Rectangle 7"/>
          <p:cNvSpPr>
            <a:spLocks noGrp="1" noChangeArrowheads="1"/>
          </p:cNvSpPr>
          <p:nvPr>
            <p:ph type="sldNum" sz="quarter" idx="5"/>
          </p:nvPr>
        </p:nvSpPr>
        <p:spPr bwMode="auto">
          <a:xfrm>
            <a:off x="4142963" y="9119173"/>
            <a:ext cx="3170583" cy="480388"/>
          </a:xfrm>
          <a:prstGeom prst="rect">
            <a:avLst/>
          </a:prstGeom>
          <a:noFill/>
          <a:ln w="9525">
            <a:noFill/>
            <a:miter lim="800000"/>
            <a:headEnd/>
            <a:tailEnd/>
          </a:ln>
          <a:effectLst/>
        </p:spPr>
        <p:txBody>
          <a:bodyPr vert="horz" wrap="square" lIns="97117" tIns="48558" rIns="97117" bIns="48558" numCol="1" anchor="b" anchorCtr="0" compatLnSpc="1">
            <a:prstTxWarp prst="textNoShape">
              <a:avLst/>
            </a:prstTxWarp>
          </a:bodyPr>
          <a:lstStyle>
            <a:lvl1pPr algn="r">
              <a:defRPr sz="1200"/>
            </a:lvl1pPr>
          </a:lstStyle>
          <a:p>
            <a:pPr>
              <a:defRPr/>
            </a:pPr>
            <a:fld id="{55A46D85-1ADA-471D-B403-3492AD360B66}" type="slidenum">
              <a:rPr lang="en-US"/>
              <a:pPr>
                <a:defRPr/>
              </a:pPr>
              <a:t>‹#›</a:t>
            </a:fld>
            <a:endParaRPr lang="en-US"/>
          </a:p>
        </p:txBody>
      </p:sp>
    </p:spTree>
    <p:extLst>
      <p:ext uri="{BB962C8B-B14F-4D97-AF65-F5344CB8AC3E}">
        <p14:creationId xmlns:p14="http://schemas.microsoft.com/office/powerpoint/2010/main" val="29027512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cs typeface="Times New Roman" pitchFamily="18" charset="0"/>
              </a:defRPr>
            </a:lvl1pPr>
            <a:lvl2pPr marL="770549" indent="-296365" eaLnBrk="0" hangingPunct="0">
              <a:defRPr sz="2500">
                <a:solidFill>
                  <a:schemeClr val="tx1"/>
                </a:solidFill>
                <a:latin typeface="Times New Roman" pitchFamily="18" charset="0"/>
                <a:cs typeface="Times New Roman" pitchFamily="18" charset="0"/>
              </a:defRPr>
            </a:lvl2pPr>
            <a:lvl3pPr marL="1185461" indent="-237093" eaLnBrk="0" hangingPunct="0">
              <a:defRPr sz="2500">
                <a:solidFill>
                  <a:schemeClr val="tx1"/>
                </a:solidFill>
                <a:latin typeface="Times New Roman" pitchFamily="18" charset="0"/>
                <a:cs typeface="Times New Roman" pitchFamily="18" charset="0"/>
              </a:defRPr>
            </a:lvl3pPr>
            <a:lvl4pPr marL="1659644" indent="-237093" eaLnBrk="0" hangingPunct="0">
              <a:defRPr sz="2500">
                <a:solidFill>
                  <a:schemeClr val="tx1"/>
                </a:solidFill>
                <a:latin typeface="Times New Roman" pitchFamily="18" charset="0"/>
                <a:cs typeface="Times New Roman" pitchFamily="18" charset="0"/>
              </a:defRPr>
            </a:lvl4pPr>
            <a:lvl5pPr marL="2133829" indent="-237093" eaLnBrk="0" hangingPunct="0">
              <a:defRPr sz="2500">
                <a:solidFill>
                  <a:schemeClr val="tx1"/>
                </a:solidFill>
                <a:latin typeface="Times New Roman" pitchFamily="18" charset="0"/>
                <a:cs typeface="Times New Roman" pitchFamily="18" charset="0"/>
              </a:defRPr>
            </a:lvl5pPr>
            <a:lvl6pPr marL="2608013" indent="-237093" eaLnBrk="0" fontAlgn="base" hangingPunct="0">
              <a:spcBef>
                <a:spcPct val="0"/>
              </a:spcBef>
              <a:spcAft>
                <a:spcPct val="0"/>
              </a:spcAft>
              <a:defRPr sz="2500">
                <a:solidFill>
                  <a:schemeClr val="tx1"/>
                </a:solidFill>
                <a:latin typeface="Times New Roman" pitchFamily="18" charset="0"/>
                <a:cs typeface="Times New Roman" pitchFamily="18" charset="0"/>
              </a:defRPr>
            </a:lvl6pPr>
            <a:lvl7pPr marL="3082196" indent="-237093" eaLnBrk="0" fontAlgn="base" hangingPunct="0">
              <a:spcBef>
                <a:spcPct val="0"/>
              </a:spcBef>
              <a:spcAft>
                <a:spcPct val="0"/>
              </a:spcAft>
              <a:defRPr sz="2500">
                <a:solidFill>
                  <a:schemeClr val="tx1"/>
                </a:solidFill>
                <a:latin typeface="Times New Roman" pitchFamily="18" charset="0"/>
                <a:cs typeface="Times New Roman" pitchFamily="18" charset="0"/>
              </a:defRPr>
            </a:lvl7pPr>
            <a:lvl8pPr marL="3556381" indent="-237093" eaLnBrk="0" fontAlgn="base" hangingPunct="0">
              <a:spcBef>
                <a:spcPct val="0"/>
              </a:spcBef>
              <a:spcAft>
                <a:spcPct val="0"/>
              </a:spcAft>
              <a:defRPr sz="2500">
                <a:solidFill>
                  <a:schemeClr val="tx1"/>
                </a:solidFill>
                <a:latin typeface="Times New Roman" pitchFamily="18" charset="0"/>
                <a:cs typeface="Times New Roman" pitchFamily="18" charset="0"/>
              </a:defRPr>
            </a:lvl8pPr>
            <a:lvl9pPr marL="4030564" indent="-237093" eaLnBrk="0" fontAlgn="base" hangingPunct="0">
              <a:spcBef>
                <a:spcPct val="0"/>
              </a:spcBef>
              <a:spcAft>
                <a:spcPct val="0"/>
              </a:spcAft>
              <a:defRPr sz="2500">
                <a:solidFill>
                  <a:schemeClr val="tx1"/>
                </a:solidFill>
                <a:latin typeface="Times New Roman" pitchFamily="18" charset="0"/>
                <a:cs typeface="Times New Roman" pitchFamily="18" charset="0"/>
              </a:defRPr>
            </a:lvl9pPr>
          </a:lstStyle>
          <a:p>
            <a:pPr eaLnBrk="1" hangingPunct="1"/>
            <a:fld id="{DD2354AC-3375-42B3-A3B2-9F2CF2DF0086}" type="slidenum">
              <a:rPr lang="en-US" sz="1200"/>
              <a:pPr eaLnBrk="1" hangingPunct="1"/>
              <a:t>1</a:t>
            </a:fld>
            <a:endParaRPr lang="en-US" sz="1200"/>
          </a:p>
        </p:txBody>
      </p:sp>
      <p:sp>
        <p:nvSpPr>
          <p:cNvPr id="34819" name="Rectangle 2"/>
          <p:cNvSpPr>
            <a:spLocks noGrp="1" noRot="1" noChangeAspect="1" noChangeArrowheads="1" noTextEdit="1"/>
          </p:cNvSpPr>
          <p:nvPr>
            <p:ph type="sldImg"/>
          </p:nvPr>
        </p:nvSpPr>
        <p:spPr>
          <a:xfrm>
            <a:off x="458788" y="719138"/>
            <a:ext cx="6400800" cy="360203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Go over the list of authors and sponsors (KAPL, NCSP, SSAA, SNS, RPI).</a:t>
            </a:r>
          </a:p>
        </p:txBody>
      </p:sp>
    </p:spTree>
    <p:extLst>
      <p:ext uri="{BB962C8B-B14F-4D97-AF65-F5344CB8AC3E}">
        <p14:creationId xmlns:p14="http://schemas.microsoft.com/office/powerpoint/2010/main" val="135055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638175"/>
            <a:ext cx="5683250" cy="3197225"/>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9/1/2015</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A46D85-1ADA-471D-B403-3492AD360B6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5387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r>
              <a:rPr lang="en-US"/>
              <a:t>9/1/2015</a:t>
            </a:r>
          </a:p>
        </p:txBody>
      </p:sp>
      <p:sp>
        <p:nvSpPr>
          <p:cNvPr id="5" name="Slide Number Placeholder 4"/>
          <p:cNvSpPr>
            <a:spLocks noGrp="1"/>
          </p:cNvSpPr>
          <p:nvPr>
            <p:ph type="sldNum" sz="quarter" idx="5"/>
          </p:nvPr>
        </p:nvSpPr>
        <p:spPr/>
        <p:txBody>
          <a:bodyPr/>
          <a:lstStyle/>
          <a:p>
            <a:pPr>
              <a:defRPr/>
            </a:pPr>
            <a:fld id="{55A46D85-1ADA-471D-B403-3492AD360B66}" type="slidenum">
              <a:rPr lang="en-US" smtClean="0"/>
              <a:pPr>
                <a:defRPr/>
              </a:pPr>
              <a:t>9</a:t>
            </a:fld>
            <a:endParaRPr lang="en-US"/>
          </a:p>
        </p:txBody>
      </p:sp>
    </p:spTree>
    <p:extLst>
      <p:ext uri="{BB962C8B-B14F-4D97-AF65-F5344CB8AC3E}">
        <p14:creationId xmlns:p14="http://schemas.microsoft.com/office/powerpoint/2010/main" val="404629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AB6E-FDD2-926C-B5C4-CB79C3A06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ECE96-A12A-E4ED-AE5F-2B82E4C13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B6A08-95F1-6670-CD61-97BA34282ED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060A5F5-3509-048D-73E3-C97E64777C6A}"/>
              </a:ext>
            </a:extLst>
          </p:cNvPr>
          <p:cNvSpPr>
            <a:spLocks noGrp="1"/>
          </p:cNvSpPr>
          <p:nvPr>
            <p:ph type="dt" idx="1"/>
          </p:nvPr>
        </p:nvSpPr>
        <p:spPr/>
        <p:txBody>
          <a:bodyPr/>
          <a:lstStyle/>
          <a:p>
            <a:pPr>
              <a:defRPr/>
            </a:pPr>
            <a:r>
              <a:rPr lang="en-US"/>
              <a:t>9/1/2015</a:t>
            </a:r>
          </a:p>
        </p:txBody>
      </p:sp>
      <p:sp>
        <p:nvSpPr>
          <p:cNvPr id="5" name="Slide Number Placeholder 4">
            <a:extLst>
              <a:ext uri="{FF2B5EF4-FFF2-40B4-BE49-F238E27FC236}">
                <a16:creationId xmlns:a16="http://schemas.microsoft.com/office/drawing/2014/main" id="{83F1A4D5-2035-5A65-98B5-A423DDE011BB}"/>
              </a:ext>
            </a:extLst>
          </p:cNvPr>
          <p:cNvSpPr>
            <a:spLocks noGrp="1"/>
          </p:cNvSpPr>
          <p:nvPr>
            <p:ph type="sldNum" sz="quarter" idx="5"/>
          </p:nvPr>
        </p:nvSpPr>
        <p:spPr/>
        <p:txBody>
          <a:bodyPr/>
          <a:lstStyle/>
          <a:p>
            <a:pPr>
              <a:defRPr/>
            </a:pPr>
            <a:fld id="{55A46D85-1ADA-471D-B403-3492AD360B66}" type="slidenum">
              <a:rPr lang="en-US" smtClean="0"/>
              <a:pPr>
                <a:defRPr/>
              </a:pPr>
              <a:t>10</a:t>
            </a:fld>
            <a:endParaRPr lang="en-US"/>
          </a:p>
        </p:txBody>
      </p:sp>
    </p:spTree>
    <p:extLst>
      <p:ext uri="{BB962C8B-B14F-4D97-AF65-F5344CB8AC3E}">
        <p14:creationId xmlns:p14="http://schemas.microsoft.com/office/powerpoint/2010/main" val="159623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Date Placeholder 3"/>
          <p:cNvSpPr>
            <a:spLocks noGrp="1"/>
          </p:cNvSpPr>
          <p:nvPr>
            <p:ph type="dt" idx="1"/>
          </p:nvPr>
        </p:nvSpPr>
        <p:spPr/>
        <p:txBody>
          <a:bodyPr/>
          <a:lstStyle/>
          <a:p>
            <a:pPr>
              <a:defRPr/>
            </a:pPr>
            <a:r>
              <a:rPr lang="en-US"/>
              <a:t>9/1/2015</a:t>
            </a:r>
          </a:p>
        </p:txBody>
      </p:sp>
      <p:sp>
        <p:nvSpPr>
          <p:cNvPr id="5" name="Slide Number Placeholder 4"/>
          <p:cNvSpPr>
            <a:spLocks noGrp="1"/>
          </p:cNvSpPr>
          <p:nvPr>
            <p:ph type="sldNum" sz="quarter" idx="5"/>
          </p:nvPr>
        </p:nvSpPr>
        <p:spPr/>
        <p:txBody>
          <a:bodyPr/>
          <a:lstStyle/>
          <a:p>
            <a:pPr>
              <a:defRPr/>
            </a:pPr>
            <a:fld id="{55A46D85-1ADA-471D-B403-3492AD360B66}" type="slidenum">
              <a:rPr lang="en-US" smtClean="0"/>
              <a:pPr>
                <a:defRPr/>
              </a:pPr>
              <a:t>12</a:t>
            </a:fld>
            <a:endParaRPr lang="en-US"/>
          </a:p>
        </p:txBody>
      </p:sp>
    </p:spTree>
    <p:extLst>
      <p:ext uri="{BB962C8B-B14F-4D97-AF65-F5344CB8AC3E}">
        <p14:creationId xmlns:p14="http://schemas.microsoft.com/office/powerpoint/2010/main" val="12487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841" indent="-285708" eaLnBrk="0" hangingPunct="0">
              <a:defRPr sz="2400">
                <a:solidFill>
                  <a:schemeClr val="tx1"/>
                </a:solidFill>
                <a:latin typeface="Times New Roman" pitchFamily="18" charset="0"/>
                <a:cs typeface="Times New Roman" pitchFamily="18" charset="0"/>
              </a:defRPr>
            </a:lvl2pPr>
            <a:lvl3pPr marL="1142833" indent="-228567" eaLnBrk="0" hangingPunct="0">
              <a:defRPr sz="2400">
                <a:solidFill>
                  <a:schemeClr val="tx1"/>
                </a:solidFill>
                <a:latin typeface="Times New Roman" pitchFamily="18" charset="0"/>
                <a:cs typeface="Times New Roman" pitchFamily="18" charset="0"/>
              </a:defRPr>
            </a:lvl3pPr>
            <a:lvl4pPr marL="1599965" indent="-228567" eaLnBrk="0" hangingPunct="0">
              <a:defRPr sz="2400">
                <a:solidFill>
                  <a:schemeClr val="tx1"/>
                </a:solidFill>
                <a:latin typeface="Times New Roman" pitchFamily="18" charset="0"/>
                <a:cs typeface="Times New Roman" pitchFamily="18" charset="0"/>
              </a:defRPr>
            </a:lvl4pPr>
            <a:lvl5pPr marL="2057099" indent="-228567" eaLnBrk="0" hangingPunct="0">
              <a:defRPr sz="2400">
                <a:solidFill>
                  <a:schemeClr val="tx1"/>
                </a:solidFill>
                <a:latin typeface="Times New Roman" pitchFamily="18" charset="0"/>
                <a:cs typeface="Times New Roman" pitchFamily="18" charset="0"/>
              </a:defRPr>
            </a:lvl5pPr>
            <a:lvl6pPr marL="2514232"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364"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8498"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5630" indent="-228567"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DD2354AC-3375-42B3-A3B2-9F2CF2DF0086}" type="slidenum">
              <a:rPr lang="en-US" sz="1200"/>
              <a:pPr eaLnBrk="1" hangingPunct="1"/>
              <a:t>15</a:t>
            </a:fld>
            <a:endParaRPr lang="en-US" sz="1200"/>
          </a:p>
        </p:txBody>
      </p:sp>
      <p:sp>
        <p:nvSpPr>
          <p:cNvPr id="34819" name="Rectangle 2"/>
          <p:cNvSpPr>
            <a:spLocks noGrp="1" noRot="1" noChangeAspect="1" noChangeArrowheads="1" noTextEdit="1"/>
          </p:cNvSpPr>
          <p:nvPr>
            <p:ph type="sldImg"/>
          </p:nvPr>
        </p:nvSpPr>
        <p:spPr>
          <a:xfrm>
            <a:off x="407988" y="696913"/>
            <a:ext cx="6197600" cy="3487737"/>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Introduction slide</a:t>
            </a:r>
            <a:r>
              <a:rPr lang="en-US" baseline="0"/>
              <a:t>.</a:t>
            </a:r>
            <a:endParaRPr lang="en-US"/>
          </a:p>
        </p:txBody>
      </p:sp>
      <p:sp>
        <p:nvSpPr>
          <p:cNvPr id="2" name="Date Placeholder 1"/>
          <p:cNvSpPr>
            <a:spLocks noGrp="1"/>
          </p:cNvSpPr>
          <p:nvPr>
            <p:ph type="dt" idx="10"/>
          </p:nvPr>
        </p:nvSpPr>
        <p:spPr/>
        <p:txBody>
          <a:bodyPr/>
          <a:lstStyle/>
          <a:p>
            <a:pPr>
              <a:defRPr/>
            </a:pPr>
            <a:r>
              <a:rPr lang="en-US"/>
              <a:t>9/1/2015</a:t>
            </a:r>
          </a:p>
        </p:txBody>
      </p:sp>
    </p:spTree>
    <p:extLst>
      <p:ext uri="{BB962C8B-B14F-4D97-AF65-F5344CB8AC3E}">
        <p14:creationId xmlns:p14="http://schemas.microsoft.com/office/powerpoint/2010/main" val="135055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0DBB65-7F07-4E32-820E-BD53AB3A13A6}" type="slidenum">
              <a:rPr lang="en-US" smtClean="0"/>
              <a:t>19</a:t>
            </a:fld>
            <a:endParaRPr lang="en-US"/>
          </a:p>
        </p:txBody>
      </p:sp>
    </p:spTree>
    <p:extLst>
      <p:ext uri="{BB962C8B-B14F-4D97-AF65-F5344CB8AC3E}">
        <p14:creationId xmlns:p14="http://schemas.microsoft.com/office/powerpoint/2010/main" val="235069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before/after instead of arrow</a:t>
            </a:r>
          </a:p>
        </p:txBody>
      </p:sp>
      <p:sp>
        <p:nvSpPr>
          <p:cNvPr id="4" name="Date Placeholder 3"/>
          <p:cNvSpPr>
            <a:spLocks noGrp="1"/>
          </p:cNvSpPr>
          <p:nvPr>
            <p:ph type="dt" idx="1"/>
          </p:nvPr>
        </p:nvSpPr>
        <p:spPr/>
        <p:txBody>
          <a:bodyPr/>
          <a:lstStyle/>
          <a:p>
            <a:pPr>
              <a:defRPr/>
            </a:pPr>
            <a:r>
              <a:rPr lang="en-US"/>
              <a:t>9/1/2015</a:t>
            </a:r>
          </a:p>
        </p:txBody>
      </p:sp>
      <p:sp>
        <p:nvSpPr>
          <p:cNvPr id="5" name="Slide Number Placeholder 4"/>
          <p:cNvSpPr>
            <a:spLocks noGrp="1"/>
          </p:cNvSpPr>
          <p:nvPr>
            <p:ph type="sldNum" sz="quarter" idx="5"/>
          </p:nvPr>
        </p:nvSpPr>
        <p:spPr/>
        <p:txBody>
          <a:bodyPr/>
          <a:lstStyle/>
          <a:p>
            <a:pPr>
              <a:defRPr/>
            </a:pPr>
            <a:fld id="{55A46D85-1ADA-471D-B403-3492AD360B66}" type="slidenum">
              <a:rPr lang="en-US" smtClean="0"/>
              <a:pPr>
                <a:defRPr/>
              </a:pPr>
              <a:t>27</a:t>
            </a:fld>
            <a:endParaRPr lang="en-US"/>
          </a:p>
        </p:txBody>
      </p:sp>
    </p:spTree>
    <p:extLst>
      <p:ext uri="{BB962C8B-B14F-4D97-AF65-F5344CB8AC3E}">
        <p14:creationId xmlns:p14="http://schemas.microsoft.com/office/powerpoint/2010/main" val="3281378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83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569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533400"/>
            <a:ext cx="27686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0"/>
            <a:ext cx="810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22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5334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43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43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effectLs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23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4894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43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43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22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80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906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0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43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818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wmf"/><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810000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812800" y="381000"/>
            <a:ext cx="1036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295400"/>
            <a:ext cx="11074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Text Box 10"/>
          <p:cNvSpPr txBox="1">
            <a:spLocks noChangeArrowheads="1"/>
          </p:cNvSpPr>
          <p:nvPr userDrawn="1"/>
        </p:nvSpPr>
        <p:spPr bwMode="auto">
          <a:xfrm>
            <a:off x="11247052" y="6324600"/>
            <a:ext cx="335348" cy="246221"/>
          </a:xfrm>
          <a:prstGeom prst="rect">
            <a:avLst/>
          </a:prstGeom>
          <a:noFill/>
          <a:ln>
            <a:noFill/>
          </a:ln>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fld id="{7EE2E98D-60CE-438B-ACEC-A0FD0DB29AC4}" type="slidenum">
              <a:rPr lang="en-US" sz="1000" smtClean="0"/>
              <a:pPr eaLnBrk="1" hangingPunct="1">
                <a:defRPr/>
              </a:pPr>
              <a:t>‹#›</a:t>
            </a:fld>
            <a:endParaRPr lang="en-US" sz="1000"/>
          </a:p>
        </p:txBody>
      </p:sp>
      <p:pic>
        <p:nvPicPr>
          <p:cNvPr id="2" name="Picture 7" descr="Red Transperent">
            <a:extLst>
              <a:ext uri="{FF2B5EF4-FFF2-40B4-BE49-F238E27FC236}">
                <a16:creationId xmlns:a16="http://schemas.microsoft.com/office/drawing/2014/main" id="{9AE23B3C-3EF3-93A8-20DB-92EC32B7CD4F}"/>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l="-1332"/>
          <a:stretch>
            <a:fillRect/>
          </a:stretch>
        </p:blipFill>
        <p:spPr bwMode="auto">
          <a:xfrm>
            <a:off x="76200" y="6293644"/>
            <a:ext cx="249105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64801A8-447D-4F87-23C6-6039003E4DD3}"/>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r="2342" b="35294"/>
          <a:stretch/>
        </p:blipFill>
        <p:spPr bwMode="auto">
          <a:xfrm>
            <a:off x="9677400" y="6248400"/>
            <a:ext cx="2053968"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Yaron Danon\SkyDrive\LiveMesh\Presentations\2018\NCSP\Other\NNL_Core_2C_RGB transparent small.gif">
            <a:extLst>
              <a:ext uri="{FF2B5EF4-FFF2-40B4-BE49-F238E27FC236}">
                <a16:creationId xmlns:a16="http://schemas.microsoft.com/office/drawing/2014/main" id="{F9B937B3-B86D-E505-D5C2-390B9750E886}"/>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7010400" y="6327872"/>
            <a:ext cx="1164039" cy="519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43807BE-C642-7E9E-E5B1-A42842705DA0}"/>
              </a:ext>
            </a:extLst>
          </p:cNvPr>
          <p:cNvPicPr>
            <a:picLocks noChangeAspect="1" noChangeArrowheads="1"/>
          </p:cNvPicPr>
          <p:nvPr userDrawn="1"/>
        </p:nvPicPr>
        <p:blipFill rotWithShape="1">
          <a:blip r:embed="rId17" cstate="screen">
            <a:extLst>
              <a:ext uri="{28A0092B-C50C-407E-A947-70E740481C1C}">
                <a14:useLocalDpi xmlns:a14="http://schemas.microsoft.com/office/drawing/2010/main"/>
              </a:ext>
            </a:extLst>
          </a:blip>
          <a:srcRect/>
          <a:stretch/>
        </p:blipFill>
        <p:spPr bwMode="auto">
          <a:xfrm>
            <a:off x="4143375" y="6274634"/>
            <a:ext cx="1266825" cy="59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600" b="1">
          <a:solidFill>
            <a:schemeClr val="tx2"/>
          </a:solidFill>
          <a:latin typeface="Times New Roman" pitchFamily="18" charset="0"/>
          <a:ea typeface="+mj-ea"/>
          <a:cs typeface="Times New Roman" pitchFamily="18" charset="0"/>
        </a:defRPr>
      </a:lvl1pPr>
      <a:lvl2pPr algn="ctr" rtl="0" eaLnBrk="0" fontAlgn="base" hangingPunct="0">
        <a:spcBef>
          <a:spcPct val="0"/>
        </a:spcBef>
        <a:spcAft>
          <a:spcPct val="0"/>
        </a:spcAft>
        <a:defRPr sz="3600" b="1">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cs typeface="Times New Roman" pitchFamily="18" charset="0"/>
        </a:defRPr>
      </a:lvl5pPr>
      <a:lvl6pPr marL="457200" algn="ctr" rtl="0" fontAlgn="base">
        <a:spcBef>
          <a:spcPct val="0"/>
        </a:spcBef>
        <a:spcAft>
          <a:spcPct val="0"/>
        </a:spcAft>
        <a:defRPr sz="3600">
          <a:solidFill>
            <a:schemeClr val="tx2"/>
          </a:solidFill>
          <a:latin typeface="Times New Roman" pitchFamily="18" charset="0"/>
          <a:cs typeface="Times New Roman" pitchFamily="18" charset="0"/>
        </a:defRPr>
      </a:lvl6pPr>
      <a:lvl7pPr marL="914400" algn="ctr" rtl="0" fontAlgn="base">
        <a:spcBef>
          <a:spcPct val="0"/>
        </a:spcBef>
        <a:spcAft>
          <a:spcPct val="0"/>
        </a:spcAft>
        <a:defRPr sz="36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3.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62.png"/><Relationship Id="rId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image" Target="../media/image6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33123" y="468600"/>
            <a:ext cx="8953500" cy="1140138"/>
          </a:xfrm>
        </p:spPr>
        <p:txBody>
          <a:bodyPr/>
          <a:lstStyle/>
          <a:p>
            <a:pPr eaLnBrk="1" hangingPunct="1">
              <a:defRPr/>
            </a:pPr>
            <a:r>
              <a:rPr lang="en-US" sz="4000">
                <a:solidFill>
                  <a:schemeClr val="tx1"/>
                </a:solidFill>
                <a:effectLst>
                  <a:outerShdw blurRad="38100" dist="38100" dir="2700000" algn="tl">
                    <a:srgbClr val="C0C0C0"/>
                  </a:outerShdw>
                </a:effectLst>
              </a:rPr>
              <a:t>Overview of Nuclear Data Measurement and Analysis at RPI</a:t>
            </a:r>
            <a:endParaRPr lang="en-US" sz="4000" i="1">
              <a:solidFill>
                <a:schemeClr val="tx1"/>
              </a:solidFill>
            </a:endParaRPr>
          </a:p>
        </p:txBody>
      </p:sp>
      <p:sp>
        <p:nvSpPr>
          <p:cNvPr id="6147" name="Rectangle 3"/>
          <p:cNvSpPr>
            <a:spLocks noGrp="1" noChangeArrowheads="1"/>
          </p:cNvSpPr>
          <p:nvPr>
            <p:ph type="subTitle" idx="1"/>
          </p:nvPr>
        </p:nvSpPr>
        <p:spPr>
          <a:xfrm>
            <a:off x="1989015" y="2424723"/>
            <a:ext cx="8229600" cy="685800"/>
          </a:xfrm>
          <a:noFill/>
        </p:spPr>
        <p:txBody>
          <a:bodyPr/>
          <a:lstStyle/>
          <a:p>
            <a:pPr eaLnBrk="1" hangingPunct="1"/>
            <a:r>
              <a:rPr lang="en-US" sz="1600"/>
              <a:t>D. Barry, A. Daskalakis, B. Epping, M. Rapp, and T. Trumbull</a:t>
            </a:r>
          </a:p>
        </p:txBody>
      </p:sp>
      <p:sp>
        <p:nvSpPr>
          <p:cNvPr id="6148" name="Text Box 4"/>
          <p:cNvSpPr txBox="1">
            <a:spLocks noChangeArrowheads="1"/>
          </p:cNvSpPr>
          <p:nvPr/>
        </p:nvSpPr>
        <p:spPr bwMode="auto">
          <a:xfrm>
            <a:off x="2883295" y="1922884"/>
            <a:ext cx="64317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sz="1600" i="1" err="1">
                <a:latin typeface="Times New Roman"/>
                <a:cs typeface="Times New Roman"/>
              </a:rPr>
              <a:t>Gaerttner</a:t>
            </a:r>
            <a:r>
              <a:rPr lang="en-US" sz="1600" i="1">
                <a:latin typeface="Times New Roman"/>
                <a:cs typeface="Times New Roman"/>
              </a:rPr>
              <a:t> LINAC Center, Rensselaer Polytechnic Institute, Troy, NY 12180</a:t>
            </a:r>
          </a:p>
        </p:txBody>
      </p:sp>
      <p:sp>
        <p:nvSpPr>
          <p:cNvPr id="6149" name="Text Box 5"/>
          <p:cNvSpPr txBox="1">
            <a:spLocks noChangeArrowheads="1"/>
          </p:cNvSpPr>
          <p:nvPr/>
        </p:nvSpPr>
        <p:spPr bwMode="auto">
          <a:xfrm>
            <a:off x="1723623" y="1623288"/>
            <a:ext cx="8763000" cy="336550"/>
          </a:xfrm>
          <a:prstGeom prst="rect">
            <a:avLst/>
          </a:prstGeom>
          <a:noFill/>
          <a:ln>
            <a:noFill/>
          </a:ln>
        </p:spPr>
        <p:txBody>
          <a:bodyPr lIns="91440" tIns="45720" rIns="91440" bIns="45720" anchor="t">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20000"/>
              </a:spcBef>
            </a:pPr>
            <a:r>
              <a:rPr lang="de-DE" sz="1600">
                <a:latin typeface="Times New Roman"/>
                <a:cs typeface="Times New Roman"/>
              </a:rPr>
              <a:t>Y. Danon, A. Golas, K. </a:t>
            </a:r>
            <a:r>
              <a:rPr lang="de-DE" sz="1600" err="1">
                <a:latin typeface="Times New Roman"/>
                <a:cs typeface="Times New Roman"/>
              </a:rPr>
              <a:t>Keparutis</a:t>
            </a:r>
            <a:r>
              <a:rPr lang="de-DE" sz="1600">
                <a:latin typeface="Times New Roman"/>
                <a:cs typeface="Times New Roman"/>
              </a:rPr>
              <a:t>, I. Parker, S. Singh, G. Siemers, and B. Wang </a:t>
            </a:r>
            <a:endParaRPr lang="en-US" sz="1600"/>
          </a:p>
        </p:txBody>
      </p:sp>
      <p:sp>
        <p:nvSpPr>
          <p:cNvPr id="6150" name="Text Box 6"/>
          <p:cNvSpPr txBox="1">
            <a:spLocks noChangeArrowheads="1"/>
          </p:cNvSpPr>
          <p:nvPr/>
        </p:nvSpPr>
        <p:spPr bwMode="auto">
          <a:xfrm>
            <a:off x="3257437" y="2703025"/>
            <a:ext cx="56834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sz="1600" i="1"/>
              <a:t>Naval Nuclear Laboratory, P.O. Box 1072, Schenectady, NY 12301</a:t>
            </a:r>
          </a:p>
        </p:txBody>
      </p:sp>
      <p:sp>
        <p:nvSpPr>
          <p:cNvPr id="2" name="TextBox 1"/>
          <p:cNvSpPr txBox="1"/>
          <p:nvPr/>
        </p:nvSpPr>
        <p:spPr>
          <a:xfrm>
            <a:off x="3862842" y="5308600"/>
            <a:ext cx="3826689" cy="369332"/>
          </a:xfrm>
          <a:prstGeom prst="rect">
            <a:avLst/>
          </a:prstGeom>
          <a:noFill/>
        </p:spPr>
        <p:txBody>
          <a:bodyPr wrap="none" rtlCol="0">
            <a:spAutoFit/>
          </a:bodyPr>
          <a:lstStyle/>
          <a:p>
            <a:r>
              <a:rPr lang="en-US" sz="1800"/>
              <a:t>CSEWG meeting, November 4-8, 2024</a:t>
            </a:r>
          </a:p>
        </p:txBody>
      </p:sp>
      <p:pic>
        <p:nvPicPr>
          <p:cNvPr id="11" name="Picture 10" descr="GaerttnerLab"/>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30942" y="3056707"/>
            <a:ext cx="3538328" cy="214589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73887" y="3051909"/>
            <a:ext cx="4933950" cy="2149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772896" y="3049765"/>
            <a:ext cx="1994457" cy="261610"/>
          </a:xfrm>
          <a:prstGeom prst="rect">
            <a:avLst/>
          </a:prstGeom>
          <a:solidFill>
            <a:schemeClr val="bg1"/>
          </a:solidFill>
        </p:spPr>
        <p:txBody>
          <a:bodyPr wrap="none" rtlCol="0">
            <a:spAutoFit/>
          </a:bodyPr>
          <a:lstStyle/>
          <a:p>
            <a:r>
              <a:rPr lang="en-US" sz="1100" i="1"/>
              <a:t>Rensselaer Polytechnic Institute</a:t>
            </a:r>
          </a:p>
        </p:txBody>
      </p:sp>
      <p:sp>
        <p:nvSpPr>
          <p:cNvPr id="14" name="TextBox 13"/>
          <p:cNvSpPr txBox="1"/>
          <p:nvPr/>
        </p:nvSpPr>
        <p:spPr>
          <a:xfrm>
            <a:off x="6830942" y="3049765"/>
            <a:ext cx="1593706" cy="261610"/>
          </a:xfrm>
          <a:prstGeom prst="rect">
            <a:avLst/>
          </a:prstGeom>
          <a:solidFill>
            <a:schemeClr val="bg1"/>
          </a:solidFill>
        </p:spPr>
        <p:txBody>
          <a:bodyPr wrap="none" rtlCol="0">
            <a:spAutoFit/>
          </a:bodyPr>
          <a:lstStyle/>
          <a:p>
            <a:r>
              <a:rPr lang="en-US" sz="1100" i="1" err="1"/>
              <a:t>Gaerttner</a:t>
            </a:r>
            <a:r>
              <a:rPr lang="en-US" sz="1100" i="1"/>
              <a:t> LINAC Center</a:t>
            </a:r>
          </a:p>
        </p:txBody>
      </p:sp>
      <p:sp>
        <p:nvSpPr>
          <p:cNvPr id="3" name="TextBox 2"/>
          <p:cNvSpPr txBox="1"/>
          <p:nvPr/>
        </p:nvSpPr>
        <p:spPr>
          <a:xfrm>
            <a:off x="78207" y="5681220"/>
            <a:ext cx="11863068" cy="600164"/>
          </a:xfrm>
          <a:prstGeom prst="rect">
            <a:avLst/>
          </a:prstGeom>
          <a:noFill/>
        </p:spPr>
        <p:txBody>
          <a:bodyPr wrap="square" lIns="91440" tIns="45720" rIns="91440" bIns="45720" rtlCol="0" anchor="t">
            <a:spAutoFit/>
          </a:bodyPr>
          <a:lstStyle/>
          <a:p>
            <a:pPr algn="ctr"/>
            <a:r>
              <a:rPr lang="en-US" sz="1100" i="1">
                <a:latin typeface="Times New Roman"/>
                <a:cs typeface="Times New Roman"/>
              </a:rPr>
              <a:t>This work was partially supported by the Nuclear Criticality Safety Program, funded and managed by the National Nuclear Security Administration for the U.S. Department of Energy and Naval Reactors, partially performed under appointment to the Rickover Fellowship Program in Nuclear Engineering sponsored by Naval Reactors (NR) Division of the National Nuclear Security Administration (NNSA), and partially based upon work supported by the U.S. Department of Energy, Office of Science, Office of Nuclear Physics, under Award Number DE-SC0024679.</a:t>
            </a:r>
            <a:endParaRPr lang="en-US" sz="12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E3F0-4514-DD7B-34E6-8FEDD9F0A669}"/>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A4C492AF-4451-8122-954E-6B6052115F02}"/>
              </a:ext>
            </a:extLst>
          </p:cNvPr>
          <p:cNvGrpSpPr/>
          <p:nvPr/>
        </p:nvGrpSpPr>
        <p:grpSpPr>
          <a:xfrm>
            <a:off x="294367" y="190293"/>
            <a:ext cx="3368098" cy="2498153"/>
            <a:chOff x="1430742" y="180648"/>
            <a:chExt cx="3368098" cy="2498153"/>
          </a:xfrm>
        </p:grpSpPr>
        <p:sp>
          <p:nvSpPr>
            <p:cNvPr id="35" name="TextBox 34">
              <a:extLst>
                <a:ext uri="{FF2B5EF4-FFF2-40B4-BE49-F238E27FC236}">
                  <a16:creationId xmlns:a16="http://schemas.microsoft.com/office/drawing/2014/main" id="{5C4D1ADA-A01E-452C-8A52-C98EB97ACCE6}"/>
                </a:ext>
              </a:extLst>
            </p:cNvPr>
            <p:cNvSpPr txBox="1"/>
            <p:nvPr/>
          </p:nvSpPr>
          <p:spPr>
            <a:xfrm>
              <a:off x="1593790" y="180648"/>
              <a:ext cx="3205050" cy="523220"/>
            </a:xfrm>
            <a:prstGeom prst="rect">
              <a:avLst/>
            </a:prstGeom>
            <a:noFill/>
          </p:spPr>
          <p:txBody>
            <a:bodyPr wrap="square">
              <a:spAutoFit/>
            </a:bodyPr>
            <a:lstStyle/>
            <a:p>
              <a:pPr algn="ctr"/>
              <a:r>
                <a:rPr lang="en-US" sz="2800" b="1" baseline="30000"/>
                <a:t>113</a:t>
              </a:r>
              <a:r>
                <a:rPr lang="en-US" sz="2800" b="1"/>
                <a:t>Cd(n,</a:t>
              </a:r>
              <a:r>
                <a:rPr lang="el-GR" sz="2800" b="1"/>
                <a:t>γ</a:t>
              </a:r>
              <a:r>
                <a:rPr lang="en-US" sz="2800" b="1"/>
                <a:t>)</a:t>
              </a:r>
              <a:r>
                <a:rPr lang="en-US" sz="2800" b="1">
                  <a:latin typeface="Times New Roman" panose="02020603050405020304" pitchFamily="18" charset="0"/>
                  <a:cs typeface="Times New Roman" panose="02020603050405020304" pitchFamily="18" charset="0"/>
                </a:rPr>
                <a:t>, E</a:t>
              </a:r>
              <a:r>
                <a:rPr lang="en-US" sz="2800" b="1" baseline="-25000">
                  <a:latin typeface="Times New Roman" panose="02020603050405020304" pitchFamily="18" charset="0"/>
                  <a:cs typeface="Times New Roman" panose="02020603050405020304" pitchFamily="18" charset="0"/>
                </a:rPr>
                <a:t>n</a:t>
              </a:r>
              <a:r>
                <a:rPr lang="en-US" sz="2800" b="1">
                  <a:latin typeface="Times New Roman" panose="02020603050405020304" pitchFamily="18" charset="0"/>
                  <a:cs typeface="Times New Roman" panose="02020603050405020304" pitchFamily="18" charset="0"/>
                </a:rPr>
                <a:t>=TH</a:t>
              </a:r>
              <a:endParaRPr lang="en-US" sz="2800" b="1"/>
            </a:p>
          </p:txBody>
        </p:sp>
        <p:pic>
          <p:nvPicPr>
            <p:cNvPr id="4" name="Picture 3">
              <a:extLst>
                <a:ext uri="{FF2B5EF4-FFF2-40B4-BE49-F238E27FC236}">
                  <a16:creationId xmlns:a16="http://schemas.microsoft.com/office/drawing/2014/main" id="{F1AFB7A0-A15C-4601-77A0-F33E5B781D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30742" y="703868"/>
              <a:ext cx="2838965" cy="1974933"/>
            </a:xfrm>
            <a:prstGeom prst="rect">
              <a:avLst/>
            </a:prstGeom>
          </p:spPr>
        </p:pic>
      </p:grpSp>
      <p:sp>
        <p:nvSpPr>
          <p:cNvPr id="22" name="TextBox 21">
            <a:extLst>
              <a:ext uri="{FF2B5EF4-FFF2-40B4-BE49-F238E27FC236}">
                <a16:creationId xmlns:a16="http://schemas.microsoft.com/office/drawing/2014/main" id="{FC652DD5-EA8A-81BB-0D78-988323962D2A}"/>
              </a:ext>
            </a:extLst>
          </p:cNvPr>
          <p:cNvSpPr txBox="1"/>
          <p:nvPr/>
        </p:nvSpPr>
        <p:spPr>
          <a:xfrm>
            <a:off x="7246317" y="831849"/>
            <a:ext cx="1870557" cy="1477328"/>
          </a:xfrm>
          <a:prstGeom prst="rect">
            <a:avLst/>
          </a:prstGeom>
          <a:noFill/>
        </p:spPr>
        <p:txBody>
          <a:bodyPr wrap="square" lIns="91440" tIns="45720" rIns="91440" bIns="45720" anchor="t">
            <a:spAutoFit/>
          </a:bodyPr>
          <a:lstStyle/>
          <a:p>
            <a:pPr algn="ctr"/>
            <a:r>
              <a:rPr lang="en-US" sz="900">
                <a:latin typeface="Times New Roman"/>
                <a:cs typeface="Times New Roman"/>
              </a:rPr>
              <a:t>LD model: Back-Shifted Fermi Gas (BSFG)</a:t>
            </a:r>
            <a:endParaRPr lang="en-US"/>
          </a:p>
          <a:p>
            <a:pPr algn="ctr"/>
            <a:endParaRPr lang="en-US" sz="900">
              <a:latin typeface="Times New Roman"/>
              <a:cs typeface="Times New Roman"/>
            </a:endParaRPr>
          </a:p>
          <a:p>
            <a:pPr algn="ctr"/>
            <a:r>
              <a:rPr lang="en-US" sz="900">
                <a:latin typeface="Times New Roman"/>
                <a:cs typeface="Times New Roman"/>
              </a:rPr>
              <a:t>E1 PSF: Standard Lorentzian (SLO)</a:t>
            </a:r>
          </a:p>
          <a:p>
            <a:pPr algn="ctr"/>
            <a:endParaRPr lang="en-US" sz="900">
              <a:latin typeface="Times New Roman"/>
              <a:cs typeface="Times New Roman"/>
            </a:endParaRPr>
          </a:p>
          <a:p>
            <a:pPr algn="ctr"/>
            <a:r>
              <a:rPr lang="en-US" sz="900">
                <a:latin typeface="Times New Roman"/>
                <a:cs typeface="Times New Roman"/>
              </a:rPr>
              <a:t>M1 PSF: Single-Particle (SP)</a:t>
            </a:r>
          </a:p>
          <a:p>
            <a:pPr algn="ctr"/>
            <a:endParaRPr lang="en-US" sz="900">
              <a:latin typeface="Times New Roman"/>
              <a:cs typeface="Times New Roman"/>
            </a:endParaRPr>
          </a:p>
          <a:p>
            <a:pPr algn="ctr"/>
            <a:r>
              <a:rPr lang="en-US" sz="900">
                <a:latin typeface="Times New Roman"/>
                <a:cs typeface="Times New Roman"/>
              </a:rPr>
              <a:t>E2 PSF: Standard Lorentzian (SLO)</a:t>
            </a:r>
          </a:p>
          <a:p>
            <a:pPr algn="ctr"/>
            <a:endParaRPr lang="en-US" sz="900">
              <a:latin typeface="Times New Roman"/>
              <a:cs typeface="Times New Roman"/>
            </a:endParaRPr>
          </a:p>
          <a:p>
            <a:pPr algn="ctr"/>
            <a:r>
              <a:rPr lang="en-US" sz="900" i="1">
                <a:latin typeface="Times New Roman"/>
                <a:cs typeface="Times New Roman"/>
              </a:rPr>
              <a:t>Parameters from RIPL-3</a:t>
            </a:r>
            <a:endParaRPr lang="en-US" sz="900">
              <a:latin typeface="Times New Roman"/>
              <a:cs typeface="Times New Roman"/>
            </a:endParaRPr>
          </a:p>
        </p:txBody>
      </p:sp>
      <p:grpSp>
        <p:nvGrpSpPr>
          <p:cNvPr id="10" name="Group 9">
            <a:extLst>
              <a:ext uri="{FF2B5EF4-FFF2-40B4-BE49-F238E27FC236}">
                <a16:creationId xmlns:a16="http://schemas.microsoft.com/office/drawing/2014/main" id="{886D807F-416A-BFBF-F488-77051CB3CC4E}"/>
              </a:ext>
            </a:extLst>
          </p:cNvPr>
          <p:cNvGrpSpPr/>
          <p:nvPr/>
        </p:nvGrpSpPr>
        <p:grpSpPr>
          <a:xfrm>
            <a:off x="4425580" y="190296"/>
            <a:ext cx="3278263" cy="2456004"/>
            <a:chOff x="-221315" y="112699"/>
            <a:chExt cx="3278263" cy="2456004"/>
          </a:xfrm>
        </p:grpSpPr>
        <p:sp>
          <p:nvSpPr>
            <p:cNvPr id="3" name="TextBox 2">
              <a:extLst>
                <a:ext uri="{FF2B5EF4-FFF2-40B4-BE49-F238E27FC236}">
                  <a16:creationId xmlns:a16="http://schemas.microsoft.com/office/drawing/2014/main" id="{568010BB-188E-03B7-B8F2-0B2EA2C81A8A}"/>
                </a:ext>
              </a:extLst>
            </p:cNvPr>
            <p:cNvSpPr txBox="1"/>
            <p:nvPr/>
          </p:nvSpPr>
          <p:spPr>
            <a:xfrm>
              <a:off x="-148102" y="112699"/>
              <a:ext cx="3205050" cy="523220"/>
            </a:xfrm>
            <a:prstGeom prst="rect">
              <a:avLst/>
            </a:prstGeom>
            <a:noFill/>
          </p:spPr>
          <p:txBody>
            <a:bodyPr wrap="square">
              <a:spAutoFit/>
            </a:bodyPr>
            <a:lstStyle/>
            <a:p>
              <a:pPr algn="ctr"/>
              <a:r>
                <a:rPr lang="en-US" sz="2800" b="1" baseline="30000"/>
                <a:t>115</a:t>
              </a:r>
              <a:r>
                <a:rPr lang="en-US" sz="2800" b="1"/>
                <a:t>In(n,</a:t>
              </a:r>
              <a:r>
                <a:rPr lang="el-GR" sz="2800" b="1"/>
                <a:t>γ</a:t>
              </a:r>
              <a:r>
                <a:rPr lang="en-US" sz="2800" b="1"/>
                <a:t>)</a:t>
              </a:r>
              <a:r>
                <a:rPr lang="en-US" sz="2800" b="1">
                  <a:latin typeface="Times New Roman" panose="02020603050405020304" pitchFamily="18" charset="0"/>
                  <a:cs typeface="Times New Roman" panose="02020603050405020304" pitchFamily="18" charset="0"/>
                </a:rPr>
                <a:t>, E</a:t>
              </a:r>
              <a:r>
                <a:rPr lang="en-US" sz="2800" b="1" baseline="-25000">
                  <a:latin typeface="Times New Roman" panose="02020603050405020304" pitchFamily="18" charset="0"/>
                  <a:cs typeface="Times New Roman" panose="02020603050405020304" pitchFamily="18" charset="0"/>
                </a:rPr>
                <a:t>n</a:t>
              </a:r>
              <a:r>
                <a:rPr lang="en-US" sz="2800" b="1">
                  <a:latin typeface="Times New Roman" panose="02020603050405020304" pitchFamily="18" charset="0"/>
                  <a:cs typeface="Times New Roman" panose="02020603050405020304" pitchFamily="18" charset="0"/>
                </a:rPr>
                <a:t>=TH</a:t>
              </a:r>
              <a:endParaRPr lang="en-US" sz="2800" b="1"/>
            </a:p>
          </p:txBody>
        </p:sp>
        <p:pic>
          <p:nvPicPr>
            <p:cNvPr id="6" name="Picture 5">
              <a:extLst>
                <a:ext uri="{FF2B5EF4-FFF2-40B4-BE49-F238E27FC236}">
                  <a16:creationId xmlns:a16="http://schemas.microsoft.com/office/drawing/2014/main" id="{9CDB5CCB-6009-15ED-6A40-906F5EF531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1315" y="606979"/>
              <a:ext cx="2819979" cy="1961724"/>
            </a:xfrm>
            <a:prstGeom prst="rect">
              <a:avLst/>
            </a:prstGeom>
          </p:spPr>
        </p:pic>
      </p:grpSp>
      <p:pic>
        <p:nvPicPr>
          <p:cNvPr id="14" name="Picture 13" descr="A graph of a graph with a line&#10;&#10;Description automatically generated with medium confidence">
            <a:extLst>
              <a:ext uri="{FF2B5EF4-FFF2-40B4-BE49-F238E27FC236}">
                <a16:creationId xmlns:a16="http://schemas.microsoft.com/office/drawing/2014/main" id="{2052D89F-F28A-2F4F-F9CC-55F4743839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3" y="2567995"/>
            <a:ext cx="4283406" cy="3294928"/>
          </a:xfrm>
          <a:prstGeom prst="rect">
            <a:avLst/>
          </a:prstGeom>
        </p:spPr>
      </p:pic>
      <p:pic>
        <p:nvPicPr>
          <p:cNvPr id="16" name="Picture 15" descr="A graph of a graph with a black background&#10;&#10;Description automatically generated with medium confidence">
            <a:extLst>
              <a:ext uri="{FF2B5EF4-FFF2-40B4-BE49-F238E27FC236}">
                <a16:creationId xmlns:a16="http://schemas.microsoft.com/office/drawing/2014/main" id="{52E4D752-B9B5-DFAB-13D9-003C6AC269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4297" y="2567995"/>
            <a:ext cx="4283406" cy="3294928"/>
          </a:xfrm>
          <a:prstGeom prst="rect">
            <a:avLst/>
          </a:prstGeom>
        </p:spPr>
      </p:pic>
      <p:pic>
        <p:nvPicPr>
          <p:cNvPr id="21" name="Picture 20" descr="A graph of a graph with red and blue lines&#10;&#10;Description automatically generated">
            <a:extLst>
              <a:ext uri="{FF2B5EF4-FFF2-40B4-BE49-F238E27FC236}">
                <a16:creationId xmlns:a16="http://schemas.microsoft.com/office/drawing/2014/main" id="{77ADD80C-EAB1-FFF0-F5AE-656A3BB6BB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0992" y="2567995"/>
            <a:ext cx="4283406" cy="3294928"/>
          </a:xfrm>
          <a:prstGeom prst="rect">
            <a:avLst/>
          </a:prstGeom>
        </p:spPr>
      </p:pic>
      <p:grpSp>
        <p:nvGrpSpPr>
          <p:cNvPr id="25" name="Group 24">
            <a:extLst>
              <a:ext uri="{FF2B5EF4-FFF2-40B4-BE49-F238E27FC236}">
                <a16:creationId xmlns:a16="http://schemas.microsoft.com/office/drawing/2014/main" id="{CD2C3E18-101E-3712-C89E-8CA9AC3B78CA}"/>
              </a:ext>
            </a:extLst>
          </p:cNvPr>
          <p:cNvGrpSpPr/>
          <p:nvPr/>
        </p:nvGrpSpPr>
        <p:grpSpPr>
          <a:xfrm>
            <a:off x="8943900" y="190293"/>
            <a:ext cx="3130654" cy="2484943"/>
            <a:chOff x="8017690" y="-4956"/>
            <a:chExt cx="3130654" cy="2484943"/>
          </a:xfrm>
        </p:grpSpPr>
        <p:sp>
          <p:nvSpPr>
            <p:cNvPr id="27" name="TextBox 26">
              <a:extLst>
                <a:ext uri="{FF2B5EF4-FFF2-40B4-BE49-F238E27FC236}">
                  <a16:creationId xmlns:a16="http://schemas.microsoft.com/office/drawing/2014/main" id="{52C0D2BE-D7BA-3F2F-52C5-C040E3C6BE72}"/>
                </a:ext>
              </a:extLst>
            </p:cNvPr>
            <p:cNvSpPr txBox="1"/>
            <p:nvPr/>
          </p:nvSpPr>
          <p:spPr>
            <a:xfrm>
              <a:off x="8017690" y="-4956"/>
              <a:ext cx="3130654" cy="523220"/>
            </a:xfrm>
            <a:prstGeom prst="rect">
              <a:avLst/>
            </a:prstGeom>
            <a:noFill/>
          </p:spPr>
          <p:txBody>
            <a:bodyPr wrap="square">
              <a:spAutoFit/>
            </a:bodyPr>
            <a:lstStyle/>
            <a:p>
              <a:pPr algn="ctr"/>
              <a:r>
                <a:rPr lang="en-US" sz="2800" b="1" baseline="30000"/>
                <a:t>197</a:t>
              </a:r>
              <a:r>
                <a:rPr lang="en-US" sz="2800" b="1"/>
                <a:t>Au(n,</a:t>
              </a:r>
              <a:r>
                <a:rPr lang="el-GR" sz="2800" b="1"/>
                <a:t>γ</a:t>
              </a:r>
              <a:r>
                <a:rPr lang="en-US" sz="2800" b="1"/>
                <a:t>)</a:t>
              </a:r>
              <a:r>
                <a:rPr lang="en-US" sz="2800" b="1">
                  <a:latin typeface="Times New Roman" panose="02020603050405020304" pitchFamily="18" charset="0"/>
                  <a:cs typeface="Times New Roman" panose="02020603050405020304" pitchFamily="18" charset="0"/>
                </a:rPr>
                <a:t>, E</a:t>
              </a:r>
              <a:r>
                <a:rPr lang="en-US" sz="2800" b="1" baseline="-25000">
                  <a:latin typeface="Times New Roman" panose="02020603050405020304" pitchFamily="18" charset="0"/>
                  <a:cs typeface="Times New Roman" panose="02020603050405020304" pitchFamily="18" charset="0"/>
                </a:rPr>
                <a:t>n</a:t>
              </a:r>
              <a:r>
                <a:rPr lang="en-US" sz="2800" b="1">
                  <a:latin typeface="Times New Roman" panose="02020603050405020304" pitchFamily="18" charset="0"/>
                  <a:cs typeface="Times New Roman" panose="02020603050405020304" pitchFamily="18" charset="0"/>
                </a:rPr>
                <a:t>=TH</a:t>
              </a:r>
              <a:endParaRPr lang="en-US" sz="2800" b="1"/>
            </a:p>
          </p:txBody>
        </p:sp>
        <p:pic>
          <p:nvPicPr>
            <p:cNvPr id="28" name="Picture 27">
              <a:extLst>
                <a:ext uri="{FF2B5EF4-FFF2-40B4-BE49-F238E27FC236}">
                  <a16:creationId xmlns:a16="http://schemas.microsoft.com/office/drawing/2014/main" id="{4D063504-DE0C-4B52-82E4-1C98A5CF36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73028" y="518264"/>
              <a:ext cx="2819977" cy="1961723"/>
            </a:xfrm>
            <a:prstGeom prst="rect">
              <a:avLst/>
            </a:prstGeom>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414F48-18DF-A515-3B04-60E988542B7E}"/>
                  </a:ext>
                </a:extLst>
              </p:cNvPr>
              <p:cNvSpPr txBox="1"/>
              <p:nvPr/>
            </p:nvSpPr>
            <p:spPr>
              <a:xfrm>
                <a:off x="2627559" y="5986953"/>
                <a:ext cx="6937390" cy="275332"/>
              </a:xfrm>
              <a:prstGeom prst="rect">
                <a:avLst/>
              </a:prstGeom>
              <a:noFill/>
            </p:spPr>
            <p:txBody>
              <a:bodyPr wrap="square">
                <a:spAutoFit/>
              </a:bodyPr>
              <a:lstStyle/>
              <a:p>
                <a:pPr algn="ctr"/>
                <a:r>
                  <a:rPr lang="en-US" sz="1100" b="1"/>
                  <a:t>RPI experimental data (black points) are results for 0.01 </a:t>
                </a:r>
                <a14:m>
                  <m:oMath xmlns:m="http://schemas.openxmlformats.org/officeDocument/2006/math">
                    <m:r>
                      <a:rPr lang="en-US" sz="1100" b="1" i="1" smtClean="0">
                        <a:latin typeface="Cambria Math" panose="02040503050406030204" pitchFamily="18" charset="0"/>
                      </a:rPr>
                      <m:t>≤</m:t>
                    </m:r>
                    <m:sSub>
                      <m:sSubPr>
                        <m:ctrlPr>
                          <a:rPr lang="en-US" sz="1100" b="1" i="1" smtClean="0">
                            <a:latin typeface="Cambria Math" panose="02040503050406030204" pitchFamily="18" charset="0"/>
                          </a:rPr>
                        </m:ctrlPr>
                      </m:sSubPr>
                      <m:e>
                        <m:r>
                          <a:rPr lang="en-US" sz="1100" b="1" i="0" smtClean="0">
                            <a:latin typeface="Cambria Math" panose="02040503050406030204" pitchFamily="18" charset="0"/>
                          </a:rPr>
                          <m:t>𝐄</m:t>
                        </m:r>
                      </m:e>
                      <m:sub>
                        <m:r>
                          <a:rPr lang="en-US" sz="1100" b="1" i="0" smtClean="0">
                            <a:latin typeface="Cambria Math" panose="02040503050406030204" pitchFamily="18" charset="0"/>
                          </a:rPr>
                          <m:t>𝐧</m:t>
                        </m:r>
                      </m:sub>
                    </m:sSub>
                    <m:r>
                      <a:rPr lang="en-US" sz="1100" b="1" i="0" smtClean="0">
                        <a:latin typeface="Cambria Math" panose="02040503050406030204" pitchFamily="18" charset="0"/>
                      </a:rPr>
                      <m:t>(</m:t>
                    </m:r>
                    <m:r>
                      <a:rPr lang="en-US" sz="1100" b="1" i="0" smtClean="0">
                        <a:latin typeface="Cambria Math" panose="02040503050406030204" pitchFamily="18" charset="0"/>
                      </a:rPr>
                      <m:t>𝐞𝐕</m:t>
                    </m:r>
                    <m:r>
                      <a:rPr lang="en-US" sz="1100" b="1" i="0" smtClean="0">
                        <a:latin typeface="Cambria Math" panose="02040503050406030204" pitchFamily="18" charset="0"/>
                      </a:rPr>
                      <m:t>)</m:t>
                    </m:r>
                    <m:r>
                      <a:rPr lang="en-US" sz="1100" b="1" i="1" smtClean="0">
                        <a:latin typeface="Cambria Math" panose="02040503050406030204" pitchFamily="18" charset="0"/>
                      </a:rPr>
                      <m:t>≤</m:t>
                    </m:r>
                  </m:oMath>
                </a14:m>
                <a:r>
                  <a:rPr lang="en-US" sz="1100" b="1"/>
                  <a:t> 1.0 and 2.0 </a:t>
                </a:r>
                <a14:m>
                  <m:oMath xmlns:m="http://schemas.openxmlformats.org/officeDocument/2006/math">
                    <m:r>
                      <a:rPr lang="en-US" sz="1100" b="1" i="1">
                        <a:latin typeface="Cambria Math" panose="02040503050406030204" pitchFamily="18" charset="0"/>
                      </a:rPr>
                      <m:t>≤</m:t>
                    </m:r>
                    <m:sSub>
                      <m:sSubPr>
                        <m:ctrlPr>
                          <a:rPr lang="en-US" sz="1100" b="1" i="1">
                            <a:latin typeface="Cambria Math" panose="02040503050406030204" pitchFamily="18" charset="0"/>
                          </a:rPr>
                        </m:ctrlPr>
                      </m:sSubPr>
                      <m:e>
                        <m:r>
                          <a:rPr lang="en-US" sz="1100" b="1">
                            <a:latin typeface="Cambria Math" panose="02040503050406030204" pitchFamily="18" charset="0"/>
                          </a:rPr>
                          <m:t>𝐄</m:t>
                        </m:r>
                      </m:e>
                      <m:sub>
                        <m:r>
                          <a:rPr lang="en-US" sz="1100" b="1" i="1" smtClean="0">
                            <a:latin typeface="Cambria Math" panose="02040503050406030204" pitchFamily="18" charset="0"/>
                          </a:rPr>
                          <m:t>𝜸</m:t>
                        </m:r>
                        <m:r>
                          <a:rPr lang="en-US" sz="1100" b="1" i="0" smtClean="0">
                            <a:latin typeface="Cambria Math" panose="02040503050406030204" pitchFamily="18" charset="0"/>
                          </a:rPr>
                          <m:t>,</m:t>
                        </m:r>
                        <m:r>
                          <a:rPr lang="en-US" sz="1100" b="1" i="0" smtClean="0">
                            <a:latin typeface="Cambria Math" panose="02040503050406030204" pitchFamily="18" charset="0"/>
                          </a:rPr>
                          <m:t>𝐬𝐮𝐦</m:t>
                        </m:r>
                      </m:sub>
                    </m:sSub>
                    <m:r>
                      <a:rPr lang="en-US" sz="1100" b="1">
                        <a:latin typeface="Cambria Math" panose="02040503050406030204" pitchFamily="18" charset="0"/>
                      </a:rPr>
                      <m:t>(</m:t>
                    </m:r>
                    <m:r>
                      <a:rPr lang="en-US" sz="1100" b="1" i="0" smtClean="0">
                        <a:latin typeface="Cambria Math" panose="02040503050406030204" pitchFamily="18" charset="0"/>
                      </a:rPr>
                      <m:t>𝐌</m:t>
                    </m:r>
                    <m:r>
                      <a:rPr lang="en-US" sz="1100" b="1">
                        <a:latin typeface="Cambria Math" panose="02040503050406030204" pitchFamily="18" charset="0"/>
                      </a:rPr>
                      <m:t>𝐞𝐕</m:t>
                    </m:r>
                    <m:r>
                      <a:rPr lang="en-US" sz="1100" b="1">
                        <a:latin typeface="Cambria Math" panose="02040503050406030204" pitchFamily="18" charset="0"/>
                      </a:rPr>
                      <m:t>)</m:t>
                    </m:r>
                    <m:r>
                      <a:rPr lang="en-US" sz="1100" b="1" i="1">
                        <a:latin typeface="Cambria Math" panose="02040503050406030204" pitchFamily="18" charset="0"/>
                      </a:rPr>
                      <m:t>≤</m:t>
                    </m:r>
                  </m:oMath>
                </a14:m>
                <a:r>
                  <a:rPr lang="en-US" sz="1100" b="1"/>
                  <a:t> 20.0 </a:t>
                </a:r>
              </a:p>
            </p:txBody>
          </p:sp>
        </mc:Choice>
        <mc:Fallback xmlns="">
          <p:sp>
            <p:nvSpPr>
              <p:cNvPr id="2" name="TextBox 1">
                <a:extLst>
                  <a:ext uri="{FF2B5EF4-FFF2-40B4-BE49-F238E27FC236}">
                    <a16:creationId xmlns:a16="http://schemas.microsoft.com/office/drawing/2014/main" id="{22414F48-18DF-A515-3B04-60E988542B7E}"/>
                  </a:ext>
                </a:extLst>
              </p:cNvPr>
              <p:cNvSpPr txBox="1">
                <a:spLocks noRot="1" noChangeAspect="1" noMove="1" noResize="1" noEditPoints="1" noAdjustHandles="1" noChangeArrowheads="1" noChangeShapeType="1" noTextEdit="1"/>
              </p:cNvSpPr>
              <p:nvPr/>
            </p:nvSpPr>
            <p:spPr>
              <a:xfrm>
                <a:off x="2627559" y="5986953"/>
                <a:ext cx="6937390" cy="275332"/>
              </a:xfrm>
              <a:prstGeom prst="rect">
                <a:avLst/>
              </a:prstGeom>
              <a:blipFill>
                <a:blip r:embed="rId9"/>
                <a:stretch>
                  <a:fillRect b="-1111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9DB92AE-975F-3D5D-D713-9F7600F74944}"/>
              </a:ext>
            </a:extLst>
          </p:cNvPr>
          <p:cNvSpPr txBox="1"/>
          <p:nvPr/>
        </p:nvSpPr>
        <p:spPr>
          <a:xfrm>
            <a:off x="3046072" y="981918"/>
            <a:ext cx="138317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aseline="30000"/>
              <a:t>113</a:t>
            </a:r>
            <a:r>
              <a:rPr lang="en-US" sz="1400"/>
              <a:t>Cd, </a:t>
            </a:r>
            <a:r>
              <a:rPr lang="en-US" sz="1400" baseline="30000"/>
              <a:t>115</a:t>
            </a:r>
            <a:r>
              <a:rPr lang="en-US" sz="1400"/>
              <a:t>In, &amp; </a:t>
            </a:r>
            <a:r>
              <a:rPr lang="en-US" sz="1400" baseline="30000"/>
              <a:t>197</a:t>
            </a:r>
            <a:r>
              <a:rPr lang="en-US" sz="1400"/>
              <a:t>Au discrete levels are from ENSDF (n,</a:t>
            </a:r>
            <a:r>
              <a:rPr lang="el-GR" sz="1400"/>
              <a:t>γ</a:t>
            </a:r>
            <a:r>
              <a:rPr lang="en-US" sz="1400"/>
              <a:t>), E=TH data</a:t>
            </a:r>
          </a:p>
        </p:txBody>
      </p:sp>
    </p:spTree>
    <p:extLst>
      <p:ext uri="{BB962C8B-B14F-4D97-AF65-F5344CB8AC3E}">
        <p14:creationId xmlns:p14="http://schemas.microsoft.com/office/powerpoint/2010/main" val="1943712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51E9E-A3F3-C3D0-00F5-8036B656C38F}"/>
            </a:ext>
          </a:extLst>
        </p:cNvPr>
        <p:cNvGrpSpPr/>
        <p:nvPr/>
      </p:nvGrpSpPr>
      <p:grpSpPr>
        <a:xfrm>
          <a:off x="0" y="0"/>
          <a:ext cx="0" cy="0"/>
          <a:chOff x="0" y="0"/>
          <a:chExt cx="0" cy="0"/>
        </a:xfrm>
      </p:grpSpPr>
      <p:pic>
        <p:nvPicPr>
          <p:cNvPr id="14" name="Picture 13" descr="A graph on a black background&#10;&#10;Description automatically generated">
            <a:extLst>
              <a:ext uri="{FF2B5EF4-FFF2-40B4-BE49-F238E27FC236}">
                <a16:creationId xmlns:a16="http://schemas.microsoft.com/office/drawing/2014/main" id="{B8C52F37-C9C2-7B7D-5EA9-C1FB736DA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635" y="1097978"/>
            <a:ext cx="5721226" cy="4400944"/>
          </a:xfrm>
          <a:prstGeom prst="rect">
            <a:avLst/>
          </a:prstGeom>
        </p:spPr>
      </p:pic>
      <p:grpSp>
        <p:nvGrpSpPr>
          <p:cNvPr id="20" name="Group 19">
            <a:extLst>
              <a:ext uri="{FF2B5EF4-FFF2-40B4-BE49-F238E27FC236}">
                <a16:creationId xmlns:a16="http://schemas.microsoft.com/office/drawing/2014/main" id="{8273470E-4934-A788-5119-BED97E1521DC}"/>
              </a:ext>
            </a:extLst>
          </p:cNvPr>
          <p:cNvGrpSpPr/>
          <p:nvPr/>
        </p:nvGrpSpPr>
        <p:grpSpPr>
          <a:xfrm>
            <a:off x="7019011" y="884340"/>
            <a:ext cx="4599743" cy="3217877"/>
            <a:chOff x="6686705" y="58655"/>
            <a:chExt cx="5123776" cy="3669390"/>
          </a:xfrm>
        </p:grpSpPr>
        <p:pic>
          <p:nvPicPr>
            <p:cNvPr id="4" name="Picture 3">
              <a:extLst>
                <a:ext uri="{FF2B5EF4-FFF2-40B4-BE49-F238E27FC236}">
                  <a16:creationId xmlns:a16="http://schemas.microsoft.com/office/drawing/2014/main" id="{E13D4052-F9E3-C52F-ECB6-D577E46A8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0428" y="180180"/>
              <a:ext cx="5100053" cy="3547865"/>
            </a:xfrm>
            <a:prstGeom prst="rect">
              <a:avLst/>
            </a:prstGeom>
          </p:spPr>
        </p:pic>
        <p:sp>
          <p:nvSpPr>
            <p:cNvPr id="8" name="TextBox 7">
              <a:extLst>
                <a:ext uri="{FF2B5EF4-FFF2-40B4-BE49-F238E27FC236}">
                  <a16:creationId xmlns:a16="http://schemas.microsoft.com/office/drawing/2014/main" id="{319E974F-101D-C19A-56D1-E6573F8A20AC}"/>
                </a:ext>
              </a:extLst>
            </p:cNvPr>
            <p:cNvSpPr txBox="1"/>
            <p:nvPr/>
          </p:nvSpPr>
          <p:spPr>
            <a:xfrm>
              <a:off x="6686705" y="58655"/>
              <a:ext cx="4880814" cy="386058"/>
            </a:xfrm>
            <a:prstGeom prst="rect">
              <a:avLst/>
            </a:prstGeom>
            <a:noFill/>
            <a:ln w="38100">
              <a:solidFill>
                <a:srgbClr val="569ED8"/>
              </a:solidFill>
            </a:ln>
          </p:spPr>
          <p:txBody>
            <a:bodyPr wrap="square" rtlCol="0">
              <a:spAutoFit/>
            </a:bodyPr>
            <a:lstStyle/>
            <a:p>
              <a:pPr algn="ctr"/>
              <a:r>
                <a:rPr lang="en-US" sz="1600" b="1"/>
                <a:t>Capture-dominated </a:t>
              </a:r>
              <a:r>
                <a:rPr lang="en-US" sz="1600" b="1" baseline="30000"/>
                <a:t>238</a:t>
              </a:r>
              <a:r>
                <a:rPr lang="en-US" sz="1600" b="1"/>
                <a:t>U resonance: E</a:t>
              </a:r>
              <a:r>
                <a:rPr lang="en-US" sz="1600" b="1" baseline="-25000"/>
                <a:t>n</a:t>
              </a:r>
              <a:r>
                <a:rPr lang="en-US" sz="1600" b="1"/>
                <a:t>=6.67 eV</a:t>
              </a:r>
            </a:p>
          </p:txBody>
        </p:sp>
      </p:grpSp>
      <p:pic>
        <p:nvPicPr>
          <p:cNvPr id="6" name="Picture 5" descr="A graph on a black background&#10;&#10;Description automatically generated">
            <a:extLst>
              <a:ext uri="{FF2B5EF4-FFF2-40B4-BE49-F238E27FC236}">
                <a16:creationId xmlns:a16="http://schemas.microsoft.com/office/drawing/2014/main" id="{FFA1F258-2162-890E-EAB6-3F049C036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370" y="4092591"/>
            <a:ext cx="3071705" cy="214774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3209531-504B-3889-B99D-ED0257E70774}"/>
                  </a:ext>
                </a:extLst>
              </p:cNvPr>
              <p:cNvSpPr txBox="1"/>
              <p:nvPr/>
            </p:nvSpPr>
            <p:spPr>
              <a:xfrm>
                <a:off x="272503" y="5498922"/>
                <a:ext cx="5721225" cy="661335"/>
              </a:xfrm>
              <a:prstGeom prst="rect">
                <a:avLst/>
              </a:prstGeom>
              <a:noFill/>
            </p:spPr>
            <p:txBody>
              <a:bodyPr wrap="square">
                <a:spAutoFit/>
              </a:bodyPr>
              <a:lstStyle/>
              <a:p>
                <a:pPr algn="ctr"/>
                <a:r>
                  <a:rPr lang="en-US" sz="1200" b="1"/>
                  <a:t>RPI experimental data (black points) are results for a 20-mil </a:t>
                </a:r>
                <a:r>
                  <a:rPr lang="en-US" sz="1200" b="1" baseline="30000" err="1"/>
                  <a:t>nat</a:t>
                </a:r>
                <a:r>
                  <a:rPr lang="en-US" sz="1200" b="1" err="1"/>
                  <a:t>U</a:t>
                </a:r>
                <a:r>
                  <a:rPr lang="en-US" sz="1200" b="1"/>
                  <a:t> sample (0.7% </a:t>
                </a:r>
                <a:r>
                  <a:rPr lang="en-US" sz="1200" b="1" baseline="30000"/>
                  <a:t>235</a:t>
                </a:r>
                <a:r>
                  <a:rPr lang="en-US" sz="1200" b="1"/>
                  <a:t>U)</a:t>
                </a:r>
                <a:br>
                  <a:rPr lang="en-US" sz="1200" b="1"/>
                </a:br>
                <a:r>
                  <a:rPr lang="en-US" sz="1200" b="1"/>
                  <a:t> </a:t>
                </a:r>
                <a:br>
                  <a:rPr lang="en-US" sz="1200" b="1"/>
                </a:br>
                <a:r>
                  <a:rPr lang="en-US" sz="1200" b="1"/>
                  <a:t>5.5 </a:t>
                </a:r>
                <a14:m>
                  <m:oMath xmlns:m="http://schemas.openxmlformats.org/officeDocument/2006/math">
                    <m:r>
                      <a:rPr lang="en-US" sz="1200" b="1" i="1" smtClean="0">
                        <a:latin typeface="Cambria Math" panose="02040503050406030204" pitchFamily="18" charset="0"/>
                      </a:rPr>
                      <m:t>≤</m:t>
                    </m:r>
                    <m:sSub>
                      <m:sSubPr>
                        <m:ctrlPr>
                          <a:rPr lang="en-US" sz="1200" b="1" i="1" smtClean="0">
                            <a:latin typeface="Cambria Math" panose="02040503050406030204" pitchFamily="18" charset="0"/>
                          </a:rPr>
                        </m:ctrlPr>
                      </m:sSubPr>
                      <m:e>
                        <m:r>
                          <a:rPr lang="en-US" sz="1200" b="1" i="0" smtClean="0">
                            <a:latin typeface="Cambria Math" panose="02040503050406030204" pitchFamily="18" charset="0"/>
                          </a:rPr>
                          <m:t>𝐄</m:t>
                        </m:r>
                      </m:e>
                      <m:sub>
                        <m:r>
                          <a:rPr lang="en-US" sz="1200" b="1" i="0" smtClean="0">
                            <a:latin typeface="Cambria Math" panose="02040503050406030204" pitchFamily="18" charset="0"/>
                          </a:rPr>
                          <m:t>𝐧</m:t>
                        </m:r>
                      </m:sub>
                    </m:sSub>
                    <m:r>
                      <a:rPr lang="en-US" sz="1200" b="1" i="0" smtClean="0">
                        <a:latin typeface="Cambria Math" panose="02040503050406030204" pitchFamily="18" charset="0"/>
                      </a:rPr>
                      <m:t>(</m:t>
                    </m:r>
                    <m:r>
                      <a:rPr lang="en-US" sz="1200" b="1" i="0" smtClean="0">
                        <a:latin typeface="Cambria Math" panose="02040503050406030204" pitchFamily="18" charset="0"/>
                      </a:rPr>
                      <m:t>𝐞𝐕</m:t>
                    </m:r>
                    <m:r>
                      <a:rPr lang="en-US" sz="1200" b="1" i="0" smtClean="0">
                        <a:latin typeface="Cambria Math" panose="02040503050406030204" pitchFamily="18" charset="0"/>
                      </a:rPr>
                      <m:t>)</m:t>
                    </m:r>
                    <m:r>
                      <a:rPr lang="en-US" sz="1200" b="1" i="1" smtClean="0">
                        <a:latin typeface="Cambria Math" panose="02040503050406030204" pitchFamily="18" charset="0"/>
                      </a:rPr>
                      <m:t>≤</m:t>
                    </m:r>
                  </m:oMath>
                </a14:m>
                <a:r>
                  <a:rPr lang="en-US" sz="1200" b="1"/>
                  <a:t> 8.0 and 2.0 </a:t>
                </a:r>
                <a14:m>
                  <m:oMath xmlns:m="http://schemas.openxmlformats.org/officeDocument/2006/math">
                    <m:r>
                      <a:rPr lang="en-US" sz="1200" b="1" i="1">
                        <a:latin typeface="Cambria Math" panose="02040503050406030204" pitchFamily="18" charset="0"/>
                      </a:rPr>
                      <m:t>≤</m:t>
                    </m:r>
                    <m:sSub>
                      <m:sSubPr>
                        <m:ctrlPr>
                          <a:rPr lang="en-US" sz="1200" b="1" i="1">
                            <a:latin typeface="Cambria Math" panose="02040503050406030204" pitchFamily="18" charset="0"/>
                          </a:rPr>
                        </m:ctrlPr>
                      </m:sSubPr>
                      <m:e>
                        <m:r>
                          <a:rPr lang="en-US" sz="1200" b="1">
                            <a:latin typeface="Cambria Math" panose="02040503050406030204" pitchFamily="18" charset="0"/>
                          </a:rPr>
                          <m:t>𝐄</m:t>
                        </m:r>
                      </m:e>
                      <m:sub>
                        <m:r>
                          <a:rPr lang="en-US" sz="1200" b="1" i="1" smtClean="0">
                            <a:latin typeface="Cambria Math" panose="02040503050406030204" pitchFamily="18" charset="0"/>
                          </a:rPr>
                          <m:t>𝜸</m:t>
                        </m:r>
                        <m:r>
                          <a:rPr lang="en-US" sz="1200" b="1" i="0" smtClean="0">
                            <a:latin typeface="Cambria Math" panose="02040503050406030204" pitchFamily="18" charset="0"/>
                          </a:rPr>
                          <m:t>,</m:t>
                        </m:r>
                        <m:r>
                          <a:rPr lang="en-US" sz="1200" b="1" i="0" smtClean="0">
                            <a:latin typeface="Cambria Math" panose="02040503050406030204" pitchFamily="18" charset="0"/>
                          </a:rPr>
                          <m:t>𝐬𝐮𝐦</m:t>
                        </m:r>
                      </m:sub>
                    </m:sSub>
                    <m:r>
                      <a:rPr lang="en-US" sz="1200" b="1">
                        <a:latin typeface="Cambria Math" panose="02040503050406030204" pitchFamily="18" charset="0"/>
                      </a:rPr>
                      <m:t>(</m:t>
                    </m:r>
                    <m:r>
                      <a:rPr lang="en-US" sz="1200" b="1" i="0" smtClean="0">
                        <a:latin typeface="Cambria Math" panose="02040503050406030204" pitchFamily="18" charset="0"/>
                      </a:rPr>
                      <m:t>𝐌</m:t>
                    </m:r>
                    <m:r>
                      <a:rPr lang="en-US" sz="1200" b="1">
                        <a:latin typeface="Cambria Math" panose="02040503050406030204" pitchFamily="18" charset="0"/>
                      </a:rPr>
                      <m:t>𝐞𝐕</m:t>
                    </m:r>
                    <m:r>
                      <a:rPr lang="en-US" sz="1200" b="1">
                        <a:latin typeface="Cambria Math" panose="02040503050406030204" pitchFamily="18" charset="0"/>
                      </a:rPr>
                      <m:t>)</m:t>
                    </m:r>
                    <m:r>
                      <a:rPr lang="en-US" sz="1200" b="1" i="1">
                        <a:latin typeface="Cambria Math" panose="02040503050406030204" pitchFamily="18" charset="0"/>
                      </a:rPr>
                      <m:t>≤</m:t>
                    </m:r>
                  </m:oMath>
                </a14:m>
                <a:r>
                  <a:rPr lang="en-US" sz="1200" b="1"/>
                  <a:t> 5.0</a:t>
                </a:r>
              </a:p>
            </p:txBody>
          </p:sp>
        </mc:Choice>
        <mc:Fallback xmlns="">
          <p:sp>
            <p:nvSpPr>
              <p:cNvPr id="2" name="TextBox 1">
                <a:extLst>
                  <a:ext uri="{FF2B5EF4-FFF2-40B4-BE49-F238E27FC236}">
                    <a16:creationId xmlns:a16="http://schemas.microsoft.com/office/drawing/2014/main" id="{83209531-504B-3889-B99D-ED0257E70774}"/>
                  </a:ext>
                </a:extLst>
              </p:cNvPr>
              <p:cNvSpPr txBox="1">
                <a:spLocks noRot="1" noChangeAspect="1" noMove="1" noResize="1" noEditPoints="1" noAdjustHandles="1" noChangeArrowheads="1" noChangeShapeType="1" noTextEdit="1"/>
              </p:cNvSpPr>
              <p:nvPr/>
            </p:nvSpPr>
            <p:spPr>
              <a:xfrm>
                <a:off x="272503" y="5498922"/>
                <a:ext cx="5721225" cy="661335"/>
              </a:xfrm>
              <a:prstGeom prst="rect">
                <a:avLst/>
              </a:prstGeom>
              <a:blipFill>
                <a:blip r:embed="rId5"/>
                <a:stretch>
                  <a:fillRect b="-367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9D36081-D5D5-D353-0132-3C61A22CB24C}"/>
              </a:ext>
            </a:extLst>
          </p:cNvPr>
          <p:cNvSpPr txBox="1"/>
          <p:nvPr/>
        </p:nvSpPr>
        <p:spPr>
          <a:xfrm>
            <a:off x="12091" y="833735"/>
            <a:ext cx="6242050" cy="400110"/>
          </a:xfrm>
          <a:prstGeom prst="rect">
            <a:avLst/>
          </a:prstGeom>
          <a:noFill/>
        </p:spPr>
        <p:txBody>
          <a:bodyPr wrap="square">
            <a:spAutoFit/>
          </a:bodyPr>
          <a:lstStyle/>
          <a:p>
            <a:pPr algn="ctr"/>
            <a:r>
              <a:rPr lang="en-US" sz="2000" b="1" baseline="30000"/>
              <a:t>238</a:t>
            </a:r>
            <a:r>
              <a:rPr lang="en-US" sz="2000" b="1"/>
              <a:t>U(n,</a:t>
            </a:r>
            <a:r>
              <a:rPr lang="el-GR" sz="2000" b="1"/>
              <a:t>γ</a:t>
            </a:r>
            <a:r>
              <a:rPr lang="en-US" sz="2000" b="1"/>
              <a:t>), E</a:t>
            </a:r>
            <a:r>
              <a:rPr lang="en-US" sz="2000" b="1" baseline="-25000"/>
              <a:t>n</a:t>
            </a:r>
            <a:r>
              <a:rPr lang="en-US" sz="2000" b="1"/>
              <a:t>=6.67 eV</a:t>
            </a:r>
          </a:p>
        </p:txBody>
      </p:sp>
      <p:sp>
        <p:nvSpPr>
          <p:cNvPr id="3" name="Title 2">
            <a:extLst>
              <a:ext uri="{FF2B5EF4-FFF2-40B4-BE49-F238E27FC236}">
                <a16:creationId xmlns:a16="http://schemas.microsoft.com/office/drawing/2014/main" id="{455D376C-6DB3-B101-4F2E-2F63CABAB615}"/>
              </a:ext>
            </a:extLst>
          </p:cNvPr>
          <p:cNvSpPr>
            <a:spLocks noGrp="1"/>
          </p:cNvSpPr>
          <p:nvPr>
            <p:ph type="title"/>
          </p:nvPr>
        </p:nvSpPr>
        <p:spPr>
          <a:xfrm>
            <a:off x="800216" y="-26910"/>
            <a:ext cx="10363200" cy="819670"/>
          </a:xfrm>
        </p:spPr>
        <p:txBody>
          <a:bodyPr/>
          <a:lstStyle/>
          <a:p>
            <a:r>
              <a:rPr lang="el-GR" b="1"/>
              <a:t>γ</a:t>
            </a:r>
            <a:r>
              <a:rPr lang="en-US" b="1"/>
              <a:t>-ray Spectra for Specific Resonances</a:t>
            </a:r>
            <a:endParaRPr lang="en-US"/>
          </a:p>
        </p:txBody>
      </p:sp>
      <p:sp>
        <p:nvSpPr>
          <p:cNvPr id="5" name="TextBox 4">
            <a:extLst>
              <a:ext uri="{FF2B5EF4-FFF2-40B4-BE49-F238E27FC236}">
                <a16:creationId xmlns:a16="http://schemas.microsoft.com/office/drawing/2014/main" id="{02EBACD3-8FBC-BB5D-AECF-97A3257CAA40}"/>
              </a:ext>
            </a:extLst>
          </p:cNvPr>
          <p:cNvSpPr txBox="1"/>
          <p:nvPr/>
        </p:nvSpPr>
        <p:spPr>
          <a:xfrm>
            <a:off x="9296399" y="4386804"/>
            <a:ext cx="2897530"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Segoe UI"/>
              </a:rPr>
              <a:t>Discrete levels from ENSDF (n,</a:t>
            </a:r>
            <a:r>
              <a:rPr lang="el-GR" sz="1400">
                <a:latin typeface="Times New Roman"/>
                <a:cs typeface="Segoe UI"/>
              </a:rPr>
              <a:t>γ</a:t>
            </a:r>
            <a:r>
              <a:rPr lang="en-US" sz="1400">
                <a:latin typeface="Times New Roman"/>
                <a:cs typeface="Segoe UI"/>
              </a:rPr>
              <a:t>), E=TH data​</a:t>
            </a:r>
          </a:p>
          <a:p>
            <a:pPr algn="ctr"/>
            <a:r>
              <a:rPr lang="en-US" sz="1200">
                <a:cs typeface="Segoe UI"/>
              </a:rPr>
              <a:t>​</a:t>
            </a:r>
          </a:p>
          <a:p>
            <a:pPr algn="ctr"/>
            <a:r>
              <a:rPr lang="en-US" sz="1100">
                <a:latin typeface="Times New Roman"/>
                <a:cs typeface="Segoe UI"/>
              </a:rPr>
              <a:t>LD model: Back-Shifted Fermi Gas (BSFG)​</a:t>
            </a:r>
          </a:p>
          <a:p>
            <a:pPr algn="ctr"/>
            <a:r>
              <a:rPr lang="en-US" sz="1100">
                <a:latin typeface="Times New Roman"/>
                <a:cs typeface="Segoe UI"/>
              </a:rPr>
              <a:t>E1 PSF: Modified General Lorentzian (MGLO)​</a:t>
            </a:r>
          </a:p>
          <a:p>
            <a:pPr algn="ctr"/>
            <a:r>
              <a:rPr lang="en-US" sz="1100">
                <a:latin typeface="Times New Roman"/>
                <a:cs typeface="Segoe UI"/>
              </a:rPr>
              <a:t>M1 PSF: Single-Particle (SP)​</a:t>
            </a:r>
          </a:p>
          <a:p>
            <a:pPr algn="ctr"/>
            <a:r>
              <a:rPr lang="en-US" sz="1100">
                <a:latin typeface="Times New Roman"/>
                <a:cs typeface="Segoe UI"/>
              </a:rPr>
              <a:t>E2 PSF: Standard Lorentzian (SLO)​</a:t>
            </a:r>
          </a:p>
          <a:p>
            <a:pPr algn="ctr"/>
            <a:r>
              <a:rPr lang="en-US" sz="1100" i="1">
                <a:latin typeface="Times New Roman"/>
                <a:cs typeface="Segoe UI"/>
              </a:rPr>
              <a:t>Parameters from RIPL-3</a:t>
            </a:r>
            <a:r>
              <a:rPr lang="en-US" sz="1100">
                <a:latin typeface="Times New Roman"/>
                <a:cs typeface="Segoe UI"/>
              </a:rPr>
              <a:t>​</a:t>
            </a:r>
          </a:p>
        </p:txBody>
      </p:sp>
    </p:spTree>
    <p:extLst>
      <p:ext uri="{BB962C8B-B14F-4D97-AF65-F5344CB8AC3E}">
        <p14:creationId xmlns:p14="http://schemas.microsoft.com/office/powerpoint/2010/main" val="194916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F5F86-FEC6-ED65-17E5-24C85B277E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42964" y="-95693"/>
            <a:ext cx="3478210" cy="2419625"/>
          </a:xfrm>
          <a:prstGeom prst="rect">
            <a:avLst/>
          </a:prstGeom>
        </p:spPr>
      </p:pic>
      <p:grpSp>
        <p:nvGrpSpPr>
          <p:cNvPr id="18" name="Group 17">
            <a:extLst>
              <a:ext uri="{FF2B5EF4-FFF2-40B4-BE49-F238E27FC236}">
                <a16:creationId xmlns:a16="http://schemas.microsoft.com/office/drawing/2014/main" id="{316334DA-65EC-ECC8-AE98-933CB3A040AD}"/>
              </a:ext>
            </a:extLst>
          </p:cNvPr>
          <p:cNvGrpSpPr/>
          <p:nvPr/>
        </p:nvGrpSpPr>
        <p:grpSpPr>
          <a:xfrm>
            <a:off x="2090917" y="2154599"/>
            <a:ext cx="4966651" cy="4150931"/>
            <a:chOff x="1307750" y="2323932"/>
            <a:chExt cx="4966651" cy="4150931"/>
          </a:xfrm>
        </p:grpSpPr>
        <p:pic>
          <p:nvPicPr>
            <p:cNvPr id="16" name="Picture 15">
              <a:extLst>
                <a:ext uri="{FF2B5EF4-FFF2-40B4-BE49-F238E27FC236}">
                  <a16:creationId xmlns:a16="http://schemas.microsoft.com/office/drawing/2014/main" id="{90C9C324-9B57-E354-B4C3-4F435CE144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07750" y="2654363"/>
              <a:ext cx="4966651" cy="38205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99B23C-C0C8-887F-C9A2-DF1A87B652B6}"/>
                    </a:ext>
                  </a:extLst>
                </p:cNvPr>
                <p:cNvSpPr txBox="1"/>
                <p:nvPr/>
              </p:nvSpPr>
              <p:spPr>
                <a:xfrm>
                  <a:off x="2109732" y="2323932"/>
                  <a:ext cx="3815537" cy="523220"/>
                </a:xfrm>
                <a:prstGeom prst="rect">
                  <a:avLst/>
                </a:prstGeom>
                <a:noFill/>
              </p:spPr>
              <p:txBody>
                <a:bodyPr wrap="square">
                  <a:spAutoFit/>
                </a:bodyPr>
                <a:lstStyle/>
                <a:p>
                  <a:pPr algn="ctr"/>
                  <a14:m>
                    <m:oMath xmlns:m="http://schemas.openxmlformats.org/officeDocument/2006/math">
                      <m:r>
                        <m:rPr>
                          <m:nor/>
                        </m:rPr>
                        <a:rPr lang="en-US" sz="2800" b="1" baseline="30000" dirty="0">
                          <a:ea typeface="Cambria" panose="02040503050406030204" pitchFamily="18" charset="0"/>
                        </a:rPr>
                        <m:t>235</m:t>
                      </m:r>
                      <m:r>
                        <m:rPr>
                          <m:nor/>
                        </m:rPr>
                        <a:rPr lang="en-US" sz="2800" b="1" dirty="0">
                          <a:ea typeface="Cambria" panose="02040503050406030204" pitchFamily="18" charset="0"/>
                        </a:rPr>
                        <m:t>U</m:t>
                      </m:r>
                    </m:oMath>
                  </a14:m>
                  <a:r>
                    <a:rPr lang="en-US" sz="2800" b="1"/>
                    <a:t>(n,</a:t>
                  </a:r>
                  <a:r>
                    <a:rPr lang="el-GR" sz="2800" b="1">
                      <a:latin typeface="Times New Roman" panose="02020603050405020304" pitchFamily="18" charset="0"/>
                      <a:cs typeface="Times New Roman" panose="02020603050405020304" pitchFamily="18" charset="0"/>
                    </a:rPr>
                    <a:t>γ</a:t>
                  </a:r>
                  <a:r>
                    <a:rPr lang="en-US" sz="2800" b="1">
                      <a:latin typeface="Times New Roman" panose="02020603050405020304" pitchFamily="18" charset="0"/>
                      <a:cs typeface="Times New Roman" panose="02020603050405020304" pitchFamily="18" charset="0"/>
                    </a:rPr>
                    <a:t>), </a:t>
                  </a:r>
                  <a:r>
                    <a:rPr lang="en-US" sz="2800" b="1"/>
                    <a:t>E</a:t>
                  </a:r>
                  <a:r>
                    <a:rPr lang="en-US" sz="2800" b="1" baseline="-25000"/>
                    <a:t>n</a:t>
                  </a:r>
                  <a:r>
                    <a:rPr lang="en-US" sz="2800" b="1"/>
                    <a:t> = 11.7 eV</a:t>
                  </a:r>
                </a:p>
              </p:txBody>
            </p:sp>
          </mc:Choice>
          <mc:Fallback xmlns="">
            <p:sp>
              <p:nvSpPr>
                <p:cNvPr id="8" name="TextBox 7">
                  <a:extLst>
                    <a:ext uri="{FF2B5EF4-FFF2-40B4-BE49-F238E27FC236}">
                      <a16:creationId xmlns:a16="http://schemas.microsoft.com/office/drawing/2014/main" id="{CA99B23C-C0C8-887F-C9A2-DF1A87B652B6}"/>
                    </a:ext>
                  </a:extLst>
                </p:cNvPr>
                <p:cNvSpPr txBox="1">
                  <a:spLocks noRot="1" noChangeAspect="1" noMove="1" noResize="1" noEditPoints="1" noAdjustHandles="1" noChangeArrowheads="1" noChangeShapeType="1" noTextEdit="1"/>
                </p:cNvSpPr>
                <p:nvPr/>
              </p:nvSpPr>
              <p:spPr>
                <a:xfrm>
                  <a:off x="2109732" y="2323932"/>
                  <a:ext cx="3815537" cy="523220"/>
                </a:xfrm>
                <a:prstGeom prst="rect">
                  <a:avLst/>
                </a:prstGeom>
                <a:blipFill>
                  <a:blip r:embed="rId5"/>
                  <a:stretch>
                    <a:fillRect t="-11628" b="-31395"/>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8F3E346F-24D4-3009-3CCD-17434AF4025A}"/>
              </a:ext>
            </a:extLst>
          </p:cNvPr>
          <p:cNvGrpSpPr/>
          <p:nvPr/>
        </p:nvGrpSpPr>
        <p:grpSpPr>
          <a:xfrm>
            <a:off x="8524283" y="274355"/>
            <a:ext cx="1738453" cy="1865908"/>
            <a:chOff x="10395098" y="352966"/>
            <a:chExt cx="1738453" cy="2197494"/>
          </a:xfrm>
        </p:grpSpPr>
        <p:sp>
          <p:nvSpPr>
            <p:cNvPr id="7" name="Arrow: Left 6">
              <a:extLst>
                <a:ext uri="{FF2B5EF4-FFF2-40B4-BE49-F238E27FC236}">
                  <a16:creationId xmlns:a16="http://schemas.microsoft.com/office/drawing/2014/main" id="{5847D550-5825-DB5A-3832-38E4E1420F58}"/>
                </a:ext>
              </a:extLst>
            </p:cNvPr>
            <p:cNvSpPr/>
            <p:nvPr/>
          </p:nvSpPr>
          <p:spPr>
            <a:xfrm rot="16200000" flipV="1">
              <a:off x="10535756" y="1684464"/>
              <a:ext cx="1316207" cy="415786"/>
            </a:xfrm>
            <a:prstGeom prst="leftArrow">
              <a:avLst>
                <a:gd name="adj1" fmla="val 43643"/>
                <a:gd name="adj2" fmla="val 81453"/>
              </a:avLst>
            </a:prstGeom>
            <a:solidFill>
              <a:srgbClr val="68619C"/>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047BAE-18AA-4FAD-73B0-23908776A0AA}"/>
                </a:ext>
              </a:extLst>
            </p:cNvPr>
            <p:cNvSpPr txBox="1"/>
            <p:nvPr/>
          </p:nvSpPr>
          <p:spPr>
            <a:xfrm>
              <a:off x="10395098" y="352966"/>
              <a:ext cx="1738453" cy="869930"/>
            </a:xfrm>
            <a:prstGeom prst="rect">
              <a:avLst/>
            </a:prstGeom>
            <a:noFill/>
            <a:ln w="28575">
              <a:solidFill>
                <a:srgbClr val="68619C"/>
              </a:solidFill>
            </a:ln>
          </p:spPr>
          <p:txBody>
            <a:bodyPr wrap="square" lIns="91440" tIns="45720" rIns="91440" bIns="45720" rtlCol="0" anchor="t">
              <a:spAutoFit/>
            </a:bodyPr>
            <a:lstStyle/>
            <a:p>
              <a:pPr algn="ctr"/>
              <a:r>
                <a:rPr lang="en-US" sz="1400" b="1">
                  <a:latin typeface="Times New Roman"/>
                  <a:cs typeface="Times New Roman"/>
                </a:rPr>
                <a:t>Fission-dominated resonance: </a:t>
              </a:r>
            </a:p>
            <a:p>
              <a:pPr algn="ctr"/>
              <a:r>
                <a:rPr lang="en-US" sz="1400" b="1">
                  <a:latin typeface="Times New Roman"/>
                  <a:cs typeface="Times New Roman"/>
                </a:rPr>
                <a:t>E</a:t>
              </a:r>
              <a:r>
                <a:rPr lang="en-US" sz="1400" b="1" baseline="-25000">
                  <a:latin typeface="Times New Roman"/>
                  <a:cs typeface="Times New Roman"/>
                </a:rPr>
                <a:t>n</a:t>
              </a:r>
              <a:r>
                <a:rPr lang="en-US" sz="1400" b="1">
                  <a:latin typeface="Times New Roman"/>
                  <a:cs typeface="Times New Roman"/>
                </a:rPr>
                <a:t> = 14.0 eV</a:t>
              </a:r>
            </a:p>
          </p:txBody>
        </p:sp>
      </p:grpSp>
      <p:pic>
        <p:nvPicPr>
          <p:cNvPr id="6" name="Content Placeholder 4" descr="A graph of a graph&#10;&#10;Description automatically generated with medium confidence">
            <a:extLst>
              <a:ext uri="{FF2B5EF4-FFF2-40B4-BE49-F238E27FC236}">
                <a16:creationId xmlns:a16="http://schemas.microsoft.com/office/drawing/2014/main" id="{43DA4A2C-9FEE-68C7-CF4D-F3E371484F24}"/>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380" y="72503"/>
            <a:ext cx="3173919" cy="2250738"/>
          </a:xfrm>
        </p:spPr>
      </p:pic>
      <p:grpSp>
        <p:nvGrpSpPr>
          <p:cNvPr id="17" name="Group 16">
            <a:extLst>
              <a:ext uri="{FF2B5EF4-FFF2-40B4-BE49-F238E27FC236}">
                <a16:creationId xmlns:a16="http://schemas.microsoft.com/office/drawing/2014/main" id="{B125B786-E898-4525-9842-D3F961D94DE8}"/>
              </a:ext>
            </a:extLst>
          </p:cNvPr>
          <p:cNvGrpSpPr/>
          <p:nvPr/>
        </p:nvGrpSpPr>
        <p:grpSpPr>
          <a:xfrm>
            <a:off x="7165794" y="2185174"/>
            <a:ext cx="4966649" cy="3961705"/>
            <a:chOff x="6382627" y="2354507"/>
            <a:chExt cx="4966649" cy="3961705"/>
          </a:xfrm>
        </p:grpSpPr>
        <p:pic>
          <p:nvPicPr>
            <p:cNvPr id="13" name="Picture 12" descr="A graph of a graph&#10;&#10;Description automatically generated with medium confidence">
              <a:extLst>
                <a:ext uri="{FF2B5EF4-FFF2-40B4-BE49-F238E27FC236}">
                  <a16:creationId xmlns:a16="http://schemas.microsoft.com/office/drawing/2014/main" id="{1680B5CF-0E31-0F73-0FCB-B853A47FFC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2627" y="2680560"/>
              <a:ext cx="4966649" cy="363565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26F10FD-2A01-55BC-04DE-07488585350D}"/>
                    </a:ext>
                  </a:extLst>
                </p:cNvPr>
                <p:cNvSpPr txBox="1"/>
                <p:nvPr/>
              </p:nvSpPr>
              <p:spPr>
                <a:xfrm>
                  <a:off x="6817651" y="2354507"/>
                  <a:ext cx="4096599" cy="534582"/>
                </a:xfrm>
                <a:prstGeom prst="rect">
                  <a:avLst/>
                </a:prstGeom>
                <a:noFill/>
              </p:spPr>
              <p:txBody>
                <a:bodyPr wrap="square">
                  <a:spAutoFit/>
                </a:bodyPr>
                <a:lstStyle/>
                <a:p>
                  <a:pPr algn="ctr"/>
                  <a14:m>
                    <m:oMath xmlns:m="http://schemas.openxmlformats.org/officeDocument/2006/math">
                      <m:r>
                        <m:rPr>
                          <m:nor/>
                        </m:rPr>
                        <a:rPr lang="en-US" sz="2800" b="1" baseline="30000" dirty="0">
                          <a:ea typeface="Cambria" panose="02040503050406030204" pitchFamily="18" charset="0"/>
                        </a:rPr>
                        <m:t>235</m:t>
                      </m:r>
                      <m:r>
                        <m:rPr>
                          <m:nor/>
                        </m:rPr>
                        <a:rPr lang="en-US" sz="2800" b="1" dirty="0">
                          <a:ea typeface="Cambria" panose="02040503050406030204" pitchFamily="18" charset="0"/>
                        </a:rPr>
                        <m:t>U</m:t>
                      </m:r>
                    </m:oMath>
                  </a14:m>
                  <a:r>
                    <a:rPr lang="en-US" sz="2800" b="1"/>
                    <a:t>(</a:t>
                  </a:r>
                  <a:r>
                    <a:rPr lang="en-US" sz="2800" b="1" err="1"/>
                    <a:t>n,</a:t>
                  </a:r>
                  <a:r>
                    <a:rPr lang="en-US" sz="2800" b="1" err="1">
                      <a:latin typeface="Times New Roman" panose="02020603050405020304" pitchFamily="18" charset="0"/>
                      <a:cs typeface="Times New Roman" panose="02020603050405020304" pitchFamily="18" charset="0"/>
                    </a:rPr>
                    <a:t>f</a:t>
                  </a:r>
                  <a:r>
                    <a:rPr lang="en-US" sz="2800" b="1">
                      <a:latin typeface="Times New Roman" panose="02020603050405020304" pitchFamily="18" charset="0"/>
                      <a:cs typeface="Times New Roman" panose="02020603050405020304" pitchFamily="18" charset="0"/>
                    </a:rPr>
                    <a:t>), </a:t>
                  </a:r>
                  <a:r>
                    <a:rPr lang="en-US" sz="2800" b="1"/>
                    <a:t>E</a:t>
                  </a:r>
                  <a:r>
                    <a:rPr lang="en-US" sz="2800" b="1" baseline="-25000"/>
                    <a:t>n</a:t>
                  </a:r>
                  <a:r>
                    <a:rPr lang="en-US" sz="2800" b="1"/>
                    <a:t> = 14.0 eV</a:t>
                  </a:r>
                </a:p>
              </p:txBody>
            </p:sp>
          </mc:Choice>
          <mc:Fallback xmlns="">
            <p:sp>
              <p:nvSpPr>
                <p:cNvPr id="19" name="TextBox 18">
                  <a:extLst>
                    <a:ext uri="{FF2B5EF4-FFF2-40B4-BE49-F238E27FC236}">
                      <a16:creationId xmlns:a16="http://schemas.microsoft.com/office/drawing/2014/main" id="{F26F10FD-2A01-55BC-04DE-07488585350D}"/>
                    </a:ext>
                  </a:extLst>
                </p:cNvPr>
                <p:cNvSpPr txBox="1">
                  <a:spLocks noRot="1" noChangeAspect="1" noMove="1" noResize="1" noEditPoints="1" noAdjustHandles="1" noChangeArrowheads="1" noChangeShapeType="1" noTextEdit="1"/>
                </p:cNvSpPr>
                <p:nvPr/>
              </p:nvSpPr>
              <p:spPr>
                <a:xfrm>
                  <a:off x="6817651" y="2354507"/>
                  <a:ext cx="4096599" cy="534582"/>
                </a:xfrm>
                <a:prstGeom prst="rect">
                  <a:avLst/>
                </a:prstGeom>
                <a:blipFill>
                  <a:blip r:embed="rId8"/>
                  <a:stretch>
                    <a:fillRect t="-11364" b="-2840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E74D781-1714-283F-FF5C-F62CE827FEDB}"/>
                  </a:ext>
                </a:extLst>
              </p:cNvPr>
              <p:cNvSpPr txBox="1"/>
              <p:nvPr/>
            </p:nvSpPr>
            <p:spPr>
              <a:xfrm>
                <a:off x="44232" y="5429973"/>
                <a:ext cx="2000250" cy="657488"/>
              </a:xfrm>
              <a:prstGeom prst="rect">
                <a:avLst/>
              </a:prstGeom>
              <a:noFill/>
            </p:spPr>
            <p:txBody>
              <a:bodyPr wrap="square">
                <a:spAutoFit/>
              </a:bodyPr>
              <a:lstStyle/>
              <a:p>
                <a:pPr algn="ctr"/>
                <a:r>
                  <a:rPr lang="en-US" sz="900" b="1"/>
                  <a:t>Fission-dominated: RPI experimental data (black points) are results for 13.5 </a:t>
                </a:r>
                <a14:m>
                  <m:oMath xmlns:m="http://schemas.openxmlformats.org/officeDocument/2006/math">
                    <m:r>
                      <a:rPr lang="en-US" sz="900" b="1" i="1" smtClean="0">
                        <a:latin typeface="Cambria Math" panose="02040503050406030204" pitchFamily="18" charset="0"/>
                      </a:rPr>
                      <m:t>≤</m:t>
                    </m:r>
                    <m:sSub>
                      <m:sSubPr>
                        <m:ctrlPr>
                          <a:rPr lang="en-US" sz="900" b="1" i="1" smtClean="0">
                            <a:latin typeface="Cambria Math" panose="02040503050406030204" pitchFamily="18" charset="0"/>
                          </a:rPr>
                        </m:ctrlPr>
                      </m:sSubPr>
                      <m:e>
                        <m:r>
                          <a:rPr lang="en-US" sz="900" b="1" i="0" smtClean="0">
                            <a:latin typeface="Cambria Math" panose="02040503050406030204" pitchFamily="18" charset="0"/>
                          </a:rPr>
                          <m:t>𝐄</m:t>
                        </m:r>
                      </m:e>
                      <m:sub>
                        <m:r>
                          <a:rPr lang="en-US" sz="900" b="1" i="0" smtClean="0">
                            <a:latin typeface="Cambria Math" panose="02040503050406030204" pitchFamily="18" charset="0"/>
                          </a:rPr>
                          <m:t>𝐧</m:t>
                        </m:r>
                      </m:sub>
                    </m:sSub>
                    <m:r>
                      <a:rPr lang="en-US" sz="900" b="1" i="0" smtClean="0">
                        <a:latin typeface="Cambria Math" panose="02040503050406030204" pitchFamily="18" charset="0"/>
                      </a:rPr>
                      <m:t>(</m:t>
                    </m:r>
                    <m:r>
                      <a:rPr lang="en-US" sz="900" b="1" i="0" smtClean="0">
                        <a:latin typeface="Cambria Math" panose="02040503050406030204" pitchFamily="18" charset="0"/>
                      </a:rPr>
                      <m:t>𝐞𝐕</m:t>
                    </m:r>
                    <m:r>
                      <a:rPr lang="en-US" sz="900" b="1" i="0" smtClean="0">
                        <a:latin typeface="Cambria Math" panose="02040503050406030204" pitchFamily="18" charset="0"/>
                      </a:rPr>
                      <m:t>)</m:t>
                    </m:r>
                    <m:r>
                      <a:rPr lang="en-US" sz="900" b="1" i="1" smtClean="0">
                        <a:latin typeface="Cambria Math" panose="02040503050406030204" pitchFamily="18" charset="0"/>
                      </a:rPr>
                      <m:t>≤</m:t>
                    </m:r>
                  </m:oMath>
                </a14:m>
                <a:r>
                  <a:rPr lang="en-US" sz="900" b="1"/>
                  <a:t> 14.3 and 2.0 </a:t>
                </a:r>
                <a14:m>
                  <m:oMath xmlns:m="http://schemas.openxmlformats.org/officeDocument/2006/math">
                    <m:r>
                      <a:rPr lang="en-US" sz="900" b="1" i="1">
                        <a:latin typeface="Cambria Math" panose="02040503050406030204" pitchFamily="18" charset="0"/>
                      </a:rPr>
                      <m:t>≤</m:t>
                    </m:r>
                    <m:sSub>
                      <m:sSubPr>
                        <m:ctrlPr>
                          <a:rPr lang="en-US" sz="900" b="1" i="1">
                            <a:latin typeface="Cambria Math" panose="02040503050406030204" pitchFamily="18" charset="0"/>
                          </a:rPr>
                        </m:ctrlPr>
                      </m:sSubPr>
                      <m:e>
                        <m:r>
                          <a:rPr lang="en-US" sz="900" b="1">
                            <a:latin typeface="Cambria Math" panose="02040503050406030204" pitchFamily="18" charset="0"/>
                          </a:rPr>
                          <m:t>𝐄</m:t>
                        </m:r>
                      </m:e>
                      <m:sub>
                        <m:r>
                          <a:rPr lang="en-US" sz="900" b="1" i="1" smtClean="0">
                            <a:latin typeface="Cambria Math" panose="02040503050406030204" pitchFamily="18" charset="0"/>
                          </a:rPr>
                          <m:t>𝜸</m:t>
                        </m:r>
                        <m:r>
                          <a:rPr lang="en-US" sz="900" b="1" i="0" smtClean="0">
                            <a:latin typeface="Cambria Math" panose="02040503050406030204" pitchFamily="18" charset="0"/>
                          </a:rPr>
                          <m:t>,</m:t>
                        </m:r>
                        <m:r>
                          <a:rPr lang="en-US" sz="900" b="1" i="0" smtClean="0">
                            <a:latin typeface="Cambria Math" panose="02040503050406030204" pitchFamily="18" charset="0"/>
                          </a:rPr>
                          <m:t>𝐬𝐮𝐦</m:t>
                        </m:r>
                      </m:sub>
                    </m:sSub>
                    <m:r>
                      <a:rPr lang="en-US" sz="900" b="1">
                        <a:latin typeface="Cambria Math" panose="02040503050406030204" pitchFamily="18" charset="0"/>
                      </a:rPr>
                      <m:t>(</m:t>
                    </m:r>
                    <m:r>
                      <a:rPr lang="en-US" sz="900" b="1" i="0" smtClean="0">
                        <a:latin typeface="Cambria Math" panose="02040503050406030204" pitchFamily="18" charset="0"/>
                      </a:rPr>
                      <m:t>𝐌</m:t>
                    </m:r>
                    <m:r>
                      <a:rPr lang="en-US" sz="900" b="1">
                        <a:latin typeface="Cambria Math" panose="02040503050406030204" pitchFamily="18" charset="0"/>
                      </a:rPr>
                      <m:t>𝐞𝐕</m:t>
                    </m:r>
                    <m:r>
                      <a:rPr lang="en-US" sz="900" b="1">
                        <a:latin typeface="Cambria Math" panose="02040503050406030204" pitchFamily="18" charset="0"/>
                      </a:rPr>
                      <m:t>)</m:t>
                    </m:r>
                    <m:r>
                      <a:rPr lang="en-US" sz="900" b="1" i="1">
                        <a:latin typeface="Cambria Math" panose="02040503050406030204" pitchFamily="18" charset="0"/>
                      </a:rPr>
                      <m:t>≤</m:t>
                    </m:r>
                  </m:oMath>
                </a14:m>
                <a:r>
                  <a:rPr lang="en-US" sz="900" b="1"/>
                  <a:t> 20.0</a:t>
                </a:r>
              </a:p>
            </p:txBody>
          </p:sp>
        </mc:Choice>
        <mc:Fallback xmlns="">
          <p:sp>
            <p:nvSpPr>
              <p:cNvPr id="2" name="TextBox 1">
                <a:extLst>
                  <a:ext uri="{FF2B5EF4-FFF2-40B4-BE49-F238E27FC236}">
                    <a16:creationId xmlns:a16="http://schemas.microsoft.com/office/drawing/2014/main" id="{AE74D781-1714-283F-FF5C-F62CE827FEDB}"/>
                  </a:ext>
                </a:extLst>
              </p:cNvPr>
              <p:cNvSpPr txBox="1">
                <a:spLocks noRot="1" noChangeAspect="1" noMove="1" noResize="1" noEditPoints="1" noAdjustHandles="1" noChangeArrowheads="1" noChangeShapeType="1" noTextEdit="1"/>
              </p:cNvSpPr>
              <p:nvPr/>
            </p:nvSpPr>
            <p:spPr>
              <a:xfrm>
                <a:off x="44232" y="5429973"/>
                <a:ext cx="2000250" cy="65748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E046599-7666-CE3E-944B-B79F6FF62AD2}"/>
                  </a:ext>
                </a:extLst>
              </p:cNvPr>
              <p:cNvSpPr txBox="1"/>
              <p:nvPr/>
            </p:nvSpPr>
            <p:spPr>
              <a:xfrm>
                <a:off x="43460" y="4731473"/>
                <a:ext cx="2000251" cy="657488"/>
              </a:xfrm>
              <a:prstGeom prst="rect">
                <a:avLst/>
              </a:prstGeom>
              <a:noFill/>
            </p:spPr>
            <p:txBody>
              <a:bodyPr wrap="square">
                <a:spAutoFit/>
              </a:bodyPr>
              <a:lstStyle/>
              <a:p>
                <a:pPr algn="ctr"/>
                <a:r>
                  <a:rPr lang="en-US" sz="900" b="1"/>
                  <a:t>Capture-dominated: RPI experimental data (black points) are results for 11.4 </a:t>
                </a:r>
                <a14:m>
                  <m:oMath xmlns:m="http://schemas.openxmlformats.org/officeDocument/2006/math">
                    <m:r>
                      <a:rPr lang="en-US" sz="900" b="1" i="1" smtClean="0">
                        <a:latin typeface="Cambria Math" panose="02040503050406030204" pitchFamily="18" charset="0"/>
                      </a:rPr>
                      <m:t>≤</m:t>
                    </m:r>
                    <m:sSub>
                      <m:sSubPr>
                        <m:ctrlPr>
                          <a:rPr lang="en-US" sz="900" b="1" i="1" smtClean="0">
                            <a:latin typeface="Cambria Math" panose="02040503050406030204" pitchFamily="18" charset="0"/>
                          </a:rPr>
                        </m:ctrlPr>
                      </m:sSubPr>
                      <m:e>
                        <m:r>
                          <a:rPr lang="en-US" sz="900" b="1" i="0" smtClean="0">
                            <a:latin typeface="Cambria Math" panose="02040503050406030204" pitchFamily="18" charset="0"/>
                          </a:rPr>
                          <m:t>𝐄</m:t>
                        </m:r>
                      </m:e>
                      <m:sub>
                        <m:r>
                          <a:rPr lang="en-US" sz="900" b="1" i="0" smtClean="0">
                            <a:latin typeface="Cambria Math" panose="02040503050406030204" pitchFamily="18" charset="0"/>
                          </a:rPr>
                          <m:t>𝐧</m:t>
                        </m:r>
                      </m:sub>
                    </m:sSub>
                    <m:r>
                      <a:rPr lang="en-US" sz="900" b="1" i="0" smtClean="0">
                        <a:latin typeface="Cambria Math" panose="02040503050406030204" pitchFamily="18" charset="0"/>
                      </a:rPr>
                      <m:t>(</m:t>
                    </m:r>
                    <m:r>
                      <a:rPr lang="en-US" sz="900" b="1" i="0" smtClean="0">
                        <a:latin typeface="Cambria Math" panose="02040503050406030204" pitchFamily="18" charset="0"/>
                      </a:rPr>
                      <m:t>𝐞𝐕</m:t>
                    </m:r>
                    <m:r>
                      <a:rPr lang="en-US" sz="900" b="1" i="0" smtClean="0">
                        <a:latin typeface="Cambria Math" panose="02040503050406030204" pitchFamily="18" charset="0"/>
                      </a:rPr>
                      <m:t>)</m:t>
                    </m:r>
                    <m:r>
                      <a:rPr lang="en-US" sz="900" b="1" i="1" smtClean="0">
                        <a:latin typeface="Cambria Math" panose="02040503050406030204" pitchFamily="18" charset="0"/>
                      </a:rPr>
                      <m:t>≤</m:t>
                    </m:r>
                  </m:oMath>
                </a14:m>
                <a:r>
                  <a:rPr lang="en-US" sz="900" b="1"/>
                  <a:t> 11.9 and 2.0 </a:t>
                </a:r>
                <a14:m>
                  <m:oMath xmlns:m="http://schemas.openxmlformats.org/officeDocument/2006/math">
                    <m:r>
                      <a:rPr lang="en-US" sz="900" b="1" i="1">
                        <a:latin typeface="Cambria Math" panose="02040503050406030204" pitchFamily="18" charset="0"/>
                      </a:rPr>
                      <m:t>≤</m:t>
                    </m:r>
                    <m:sSub>
                      <m:sSubPr>
                        <m:ctrlPr>
                          <a:rPr lang="en-US" sz="900" b="1" i="1">
                            <a:latin typeface="Cambria Math" panose="02040503050406030204" pitchFamily="18" charset="0"/>
                          </a:rPr>
                        </m:ctrlPr>
                      </m:sSubPr>
                      <m:e>
                        <m:r>
                          <a:rPr lang="en-US" sz="900" b="1">
                            <a:latin typeface="Cambria Math" panose="02040503050406030204" pitchFamily="18" charset="0"/>
                          </a:rPr>
                          <m:t>𝐄</m:t>
                        </m:r>
                      </m:e>
                      <m:sub>
                        <m:r>
                          <a:rPr lang="en-US" sz="900" b="1" i="1" smtClean="0">
                            <a:latin typeface="Cambria Math" panose="02040503050406030204" pitchFamily="18" charset="0"/>
                          </a:rPr>
                          <m:t>𝜸</m:t>
                        </m:r>
                        <m:r>
                          <a:rPr lang="en-US" sz="900" b="1" i="0" smtClean="0">
                            <a:latin typeface="Cambria Math" panose="02040503050406030204" pitchFamily="18" charset="0"/>
                          </a:rPr>
                          <m:t>,</m:t>
                        </m:r>
                        <m:r>
                          <a:rPr lang="en-US" sz="900" b="1" i="0" smtClean="0">
                            <a:latin typeface="Cambria Math" panose="02040503050406030204" pitchFamily="18" charset="0"/>
                          </a:rPr>
                          <m:t>𝐬𝐮𝐦</m:t>
                        </m:r>
                      </m:sub>
                    </m:sSub>
                    <m:r>
                      <a:rPr lang="en-US" sz="900" b="1">
                        <a:latin typeface="Cambria Math" panose="02040503050406030204" pitchFamily="18" charset="0"/>
                      </a:rPr>
                      <m:t>(</m:t>
                    </m:r>
                    <m:r>
                      <a:rPr lang="en-US" sz="900" b="1" i="0" smtClean="0">
                        <a:latin typeface="Cambria Math" panose="02040503050406030204" pitchFamily="18" charset="0"/>
                      </a:rPr>
                      <m:t>𝐌</m:t>
                    </m:r>
                    <m:r>
                      <a:rPr lang="en-US" sz="900" b="1">
                        <a:latin typeface="Cambria Math" panose="02040503050406030204" pitchFamily="18" charset="0"/>
                      </a:rPr>
                      <m:t>𝐞𝐕</m:t>
                    </m:r>
                    <m:r>
                      <a:rPr lang="en-US" sz="900" b="1">
                        <a:latin typeface="Cambria Math" panose="02040503050406030204" pitchFamily="18" charset="0"/>
                      </a:rPr>
                      <m:t>)</m:t>
                    </m:r>
                    <m:r>
                      <a:rPr lang="en-US" sz="900" b="1" i="1">
                        <a:latin typeface="Cambria Math" panose="02040503050406030204" pitchFamily="18" charset="0"/>
                      </a:rPr>
                      <m:t>≤</m:t>
                    </m:r>
                  </m:oMath>
                </a14:m>
                <a:r>
                  <a:rPr lang="en-US" sz="900" b="1"/>
                  <a:t> 7.0 </a:t>
                </a:r>
              </a:p>
            </p:txBody>
          </p:sp>
        </mc:Choice>
        <mc:Fallback xmlns="">
          <p:sp>
            <p:nvSpPr>
              <p:cNvPr id="3" name="TextBox 2">
                <a:extLst>
                  <a:ext uri="{FF2B5EF4-FFF2-40B4-BE49-F238E27FC236}">
                    <a16:creationId xmlns:a16="http://schemas.microsoft.com/office/drawing/2014/main" id="{5E046599-7666-CE3E-944B-B79F6FF62AD2}"/>
                  </a:ext>
                </a:extLst>
              </p:cNvPr>
              <p:cNvSpPr txBox="1">
                <a:spLocks noRot="1" noChangeAspect="1" noMove="1" noResize="1" noEditPoints="1" noAdjustHandles="1" noChangeArrowheads="1" noChangeShapeType="1" noTextEdit="1"/>
              </p:cNvSpPr>
              <p:nvPr/>
            </p:nvSpPr>
            <p:spPr>
              <a:xfrm>
                <a:off x="43460" y="4731473"/>
                <a:ext cx="2000251" cy="657488"/>
              </a:xfrm>
              <a:prstGeom prst="rect">
                <a:avLst/>
              </a:prstGeom>
              <a:blipFill>
                <a:blip r:embed="rId10"/>
                <a:stretch>
                  <a:fillRect b="-926"/>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06C0F864-1E17-E86F-DAF0-1720B485ECCD}"/>
              </a:ext>
            </a:extLst>
          </p:cNvPr>
          <p:cNvGrpSpPr/>
          <p:nvPr/>
        </p:nvGrpSpPr>
        <p:grpSpPr>
          <a:xfrm>
            <a:off x="3553984" y="273943"/>
            <a:ext cx="1703860" cy="1908243"/>
            <a:chOff x="5573025" y="325743"/>
            <a:chExt cx="1703860" cy="1908243"/>
          </a:xfrm>
        </p:grpSpPr>
        <p:sp>
          <p:nvSpPr>
            <p:cNvPr id="5" name="TextBox 4">
              <a:extLst>
                <a:ext uri="{FF2B5EF4-FFF2-40B4-BE49-F238E27FC236}">
                  <a16:creationId xmlns:a16="http://schemas.microsoft.com/office/drawing/2014/main" id="{C500E6B0-5697-CED9-379D-FAD9215B5BD0}"/>
                </a:ext>
              </a:extLst>
            </p:cNvPr>
            <p:cNvSpPr txBox="1"/>
            <p:nvPr/>
          </p:nvSpPr>
          <p:spPr>
            <a:xfrm>
              <a:off x="5573025" y="325743"/>
              <a:ext cx="1703860" cy="738664"/>
            </a:xfrm>
            <a:prstGeom prst="rect">
              <a:avLst/>
            </a:prstGeom>
            <a:noFill/>
            <a:ln w="28575">
              <a:solidFill>
                <a:srgbClr val="FFB67D"/>
              </a:solidFill>
            </a:ln>
          </p:spPr>
          <p:txBody>
            <a:bodyPr wrap="square" lIns="91440" tIns="45720" rIns="91440" bIns="45720" rtlCol="0" anchor="t">
              <a:spAutoFit/>
            </a:bodyPr>
            <a:lstStyle/>
            <a:p>
              <a:pPr algn="ctr"/>
              <a:r>
                <a:rPr lang="en-US" sz="1400" b="1">
                  <a:latin typeface="Times New Roman"/>
                  <a:cs typeface="Times New Roman"/>
                </a:rPr>
                <a:t>Capture-dominated resonance: </a:t>
              </a:r>
            </a:p>
            <a:p>
              <a:pPr algn="ctr"/>
              <a:r>
                <a:rPr lang="en-US" sz="1400" b="1">
                  <a:latin typeface="Times New Roman"/>
                  <a:cs typeface="Times New Roman"/>
                </a:rPr>
                <a:t>E</a:t>
              </a:r>
              <a:r>
                <a:rPr lang="en-US" sz="1400" b="1" baseline="-25000">
                  <a:latin typeface="Times New Roman"/>
                  <a:cs typeface="Times New Roman"/>
                </a:rPr>
                <a:t>n</a:t>
              </a:r>
              <a:r>
                <a:rPr lang="en-US" sz="1400" b="1">
                  <a:latin typeface="Times New Roman"/>
                  <a:cs typeface="Times New Roman"/>
                </a:rPr>
                <a:t> = 11.7 eV</a:t>
              </a:r>
            </a:p>
          </p:txBody>
        </p:sp>
        <p:sp>
          <p:nvSpPr>
            <p:cNvPr id="10" name="Arrow: Left 9">
              <a:extLst>
                <a:ext uri="{FF2B5EF4-FFF2-40B4-BE49-F238E27FC236}">
                  <a16:creationId xmlns:a16="http://schemas.microsoft.com/office/drawing/2014/main" id="{4E049EFA-7E11-8D47-79E2-312FA043DCED}"/>
                </a:ext>
              </a:extLst>
            </p:cNvPr>
            <p:cNvSpPr/>
            <p:nvPr/>
          </p:nvSpPr>
          <p:spPr>
            <a:xfrm rot="16200000" flipV="1">
              <a:off x="6013785" y="1467293"/>
              <a:ext cx="1159932" cy="373453"/>
            </a:xfrm>
            <a:prstGeom prst="leftArrow">
              <a:avLst>
                <a:gd name="adj1" fmla="val 43643"/>
                <a:gd name="adj2" fmla="val 81453"/>
              </a:avLst>
            </a:prstGeom>
            <a:solidFill>
              <a:srgbClr val="FFB67D"/>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9D8BF3E-5602-57C7-B396-47B93DD77264}"/>
              </a:ext>
            </a:extLst>
          </p:cNvPr>
          <p:cNvSpPr txBox="1"/>
          <p:nvPr/>
        </p:nvSpPr>
        <p:spPr>
          <a:xfrm>
            <a:off x="39066" y="2461682"/>
            <a:ext cx="2156306" cy="2215991"/>
          </a:xfrm>
          <a:prstGeom prst="rect">
            <a:avLst/>
          </a:prstGeom>
          <a:noFill/>
        </p:spPr>
        <p:txBody>
          <a:bodyPr wrap="square" lIns="91440" tIns="45720" rIns="91440" bIns="45720" anchor="t">
            <a:spAutoFit/>
          </a:bodyPr>
          <a:lstStyle/>
          <a:p>
            <a:pPr algn="ctr"/>
            <a:r>
              <a:rPr lang="en-US" sz="1400">
                <a:latin typeface="Times New Roman"/>
                <a:cs typeface="Times New Roman"/>
              </a:rPr>
              <a:t>Discrete levels are from ENSDF (n,</a:t>
            </a:r>
            <a:r>
              <a:rPr lang="el-GR" sz="1400">
                <a:latin typeface="Times New Roman"/>
                <a:cs typeface="Times New Roman"/>
              </a:rPr>
              <a:t>γ</a:t>
            </a:r>
            <a:r>
              <a:rPr lang="en-US" sz="1400">
                <a:latin typeface="Times New Roman"/>
                <a:cs typeface="Times New Roman"/>
              </a:rPr>
              <a:t>), E=TH data</a:t>
            </a:r>
          </a:p>
          <a:p>
            <a:pPr algn="ctr"/>
            <a:endParaRPr lang="en-US" sz="1000">
              <a:latin typeface="Times New Roman"/>
              <a:cs typeface="Times New Roman"/>
            </a:endParaRPr>
          </a:p>
          <a:p>
            <a:pPr algn="ctr"/>
            <a:r>
              <a:rPr lang="en-US" sz="1000">
                <a:latin typeface="Times New Roman"/>
                <a:cs typeface="Times New Roman"/>
              </a:rPr>
              <a:t>LD model: Back-Shifted Fermi Gas (BSFG)</a:t>
            </a:r>
            <a:endParaRPr lang="en-US" sz="1000"/>
          </a:p>
          <a:p>
            <a:pPr algn="ctr"/>
            <a:endParaRPr lang="en-US" sz="1000">
              <a:latin typeface="Times New Roman"/>
              <a:cs typeface="Times New Roman"/>
            </a:endParaRPr>
          </a:p>
          <a:p>
            <a:pPr algn="ctr"/>
            <a:r>
              <a:rPr lang="en-US" sz="1000">
                <a:latin typeface="Times New Roman"/>
                <a:cs typeface="Times New Roman"/>
              </a:rPr>
              <a:t>E1 PSF: Standard Lorentzian (SLO)</a:t>
            </a:r>
          </a:p>
          <a:p>
            <a:pPr algn="ctr"/>
            <a:endParaRPr lang="en-US" sz="1000">
              <a:latin typeface="Times New Roman"/>
              <a:cs typeface="Times New Roman"/>
            </a:endParaRPr>
          </a:p>
          <a:p>
            <a:pPr algn="ctr"/>
            <a:r>
              <a:rPr lang="en-US" sz="1000">
                <a:latin typeface="Times New Roman"/>
                <a:cs typeface="Times New Roman"/>
              </a:rPr>
              <a:t>M1 PSF: Single-Particle (SP)</a:t>
            </a:r>
          </a:p>
          <a:p>
            <a:pPr algn="ctr"/>
            <a:endParaRPr lang="en-US" sz="1000">
              <a:latin typeface="Times New Roman"/>
              <a:cs typeface="Times New Roman"/>
            </a:endParaRPr>
          </a:p>
          <a:p>
            <a:pPr algn="ctr"/>
            <a:r>
              <a:rPr lang="en-US" sz="1000">
                <a:latin typeface="Times New Roman"/>
                <a:cs typeface="Times New Roman"/>
              </a:rPr>
              <a:t>E2 PSF: Standard Lorentzian (SLO)</a:t>
            </a:r>
          </a:p>
          <a:p>
            <a:pPr algn="ctr"/>
            <a:endParaRPr lang="en-US" sz="1000">
              <a:latin typeface="Times New Roman"/>
              <a:cs typeface="Times New Roman"/>
            </a:endParaRPr>
          </a:p>
          <a:p>
            <a:pPr algn="ctr"/>
            <a:r>
              <a:rPr lang="en-US" sz="1000" i="1">
                <a:latin typeface="Times New Roman"/>
                <a:cs typeface="Times New Roman"/>
              </a:rPr>
              <a:t>Parameters from RIPL-3</a:t>
            </a:r>
            <a:endParaRPr lang="en-US" sz="1000">
              <a:latin typeface="Times New Roman"/>
              <a:cs typeface="Times New Roman"/>
            </a:endParaRPr>
          </a:p>
        </p:txBody>
      </p:sp>
    </p:spTree>
    <p:extLst>
      <p:ext uri="{BB962C8B-B14F-4D97-AF65-F5344CB8AC3E}">
        <p14:creationId xmlns:p14="http://schemas.microsoft.com/office/powerpoint/2010/main" val="368313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09170C-67DC-44CD-9668-837E4D595DC1}"/>
              </a:ext>
            </a:extLst>
          </p:cNvPr>
          <p:cNvSpPr txBox="1"/>
          <p:nvPr/>
        </p:nvSpPr>
        <p:spPr>
          <a:xfrm>
            <a:off x="120475" y="114597"/>
            <a:ext cx="1878445" cy="578882"/>
          </a:xfrm>
          <a:prstGeom prst="roundRect">
            <a:avLst/>
          </a:prstGeom>
          <a:noFill/>
          <a:ln>
            <a:solidFill>
              <a:schemeClr val="tx2"/>
            </a:solidFill>
          </a:ln>
        </p:spPr>
        <p:txBody>
          <a:bodyPr wrap="square" rtlCol="0">
            <a:spAutoFit/>
          </a:bodyPr>
          <a:lstStyle/>
          <a:p>
            <a:pPr algn="ctr"/>
            <a:r>
              <a:rPr lang="en-US" sz="1400"/>
              <a:t>Work of Ian Parker &amp; Emanuel </a:t>
            </a:r>
            <a:r>
              <a:rPr lang="en-US" sz="1400" err="1"/>
              <a:t>Chimanski</a:t>
            </a:r>
            <a:endParaRPr lang="en-US" sz="1400"/>
          </a:p>
        </p:txBody>
      </p:sp>
      <p:sp>
        <p:nvSpPr>
          <p:cNvPr id="9" name="Title 1">
            <a:extLst>
              <a:ext uri="{FF2B5EF4-FFF2-40B4-BE49-F238E27FC236}">
                <a16:creationId xmlns:a16="http://schemas.microsoft.com/office/drawing/2014/main" id="{97F70EB1-A04F-3D34-AB11-5BB5C8EE457A}"/>
              </a:ext>
            </a:extLst>
          </p:cNvPr>
          <p:cNvSpPr>
            <a:spLocks noGrp="1"/>
          </p:cNvSpPr>
          <p:nvPr>
            <p:ph type="title"/>
          </p:nvPr>
        </p:nvSpPr>
        <p:spPr>
          <a:xfrm>
            <a:off x="528637" y="293385"/>
            <a:ext cx="11134725" cy="914400"/>
          </a:xfrm>
        </p:spPr>
        <p:txBody>
          <a:bodyPr/>
          <a:lstStyle/>
          <a:p>
            <a:r>
              <a:rPr lang="en-US" sz="3600">
                <a:solidFill>
                  <a:srgbClr val="000000"/>
                </a:solidFill>
                <a:effectLst>
                  <a:outerShdw blurRad="50800" dist="38100" dir="8100000" algn="tr" rotWithShape="0">
                    <a:prstClr val="black">
                      <a:alpha val="40000"/>
                    </a:prstClr>
                  </a:outerShdw>
                </a:effectLst>
                <a:latin typeface="+mj-lt"/>
              </a:rPr>
              <a:t>Cascade Generators – DICEBOX/GIDI+</a:t>
            </a:r>
            <a:endParaRPr lang="en-US" sz="3600"/>
          </a:p>
        </p:txBody>
      </p:sp>
      <p:sp>
        <p:nvSpPr>
          <p:cNvPr id="11" name="TextBox 10">
            <a:extLst>
              <a:ext uri="{FF2B5EF4-FFF2-40B4-BE49-F238E27FC236}">
                <a16:creationId xmlns:a16="http://schemas.microsoft.com/office/drawing/2014/main" id="{5D8F2A70-AA17-E0A0-7BB5-E0DB6342DF51}"/>
              </a:ext>
            </a:extLst>
          </p:cNvPr>
          <p:cNvSpPr txBox="1"/>
          <p:nvPr/>
        </p:nvSpPr>
        <p:spPr>
          <a:xfrm>
            <a:off x="8025594" y="2651564"/>
            <a:ext cx="3530677" cy="923330"/>
          </a:xfrm>
          <a:prstGeom prst="rect">
            <a:avLst/>
          </a:prstGeom>
          <a:noFill/>
        </p:spPr>
        <p:txBody>
          <a:bodyPr wrap="square" rtlCol="0">
            <a:spAutoFit/>
          </a:bodyPr>
          <a:lstStyle/>
          <a:p>
            <a:pPr algn="ctr"/>
            <a:r>
              <a:rPr lang="en-US" sz="1800"/>
              <a:t>GIDI+ uses ENSDF evaluated discrete levels </a:t>
            </a:r>
          </a:p>
          <a:p>
            <a:pPr algn="ctr"/>
            <a:r>
              <a:rPr lang="en-US" sz="1800"/>
              <a:t> Primary E</a:t>
            </a:r>
            <a:r>
              <a:rPr lang="el-GR" sz="1800" baseline="-25000"/>
              <a:t>γ</a:t>
            </a:r>
            <a:r>
              <a:rPr lang="en-US" sz="1800" baseline="-25000"/>
              <a:t> </a:t>
            </a:r>
            <a:r>
              <a:rPr lang="en-US" sz="1800"/>
              <a:t>= [7.646 – 5.921 MeV]</a:t>
            </a:r>
          </a:p>
        </p:txBody>
      </p:sp>
      <p:pic>
        <p:nvPicPr>
          <p:cNvPr id="20" name="Picture 19" descr="A graph of a graph with a black background&#10;&#10;Description automatically generated with medium confidence">
            <a:extLst>
              <a:ext uri="{FF2B5EF4-FFF2-40B4-BE49-F238E27FC236}">
                <a16:creationId xmlns:a16="http://schemas.microsoft.com/office/drawing/2014/main" id="{B39115D1-E2EE-5AB8-4E2E-109854688C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57" y="770766"/>
            <a:ext cx="7519462" cy="5784203"/>
          </a:xfrm>
          <a:prstGeom prst="rect">
            <a:avLst/>
          </a:prstGeom>
        </p:spPr>
      </p:pic>
      <p:sp>
        <p:nvSpPr>
          <p:cNvPr id="21" name="TextBox 20">
            <a:extLst>
              <a:ext uri="{FF2B5EF4-FFF2-40B4-BE49-F238E27FC236}">
                <a16:creationId xmlns:a16="http://schemas.microsoft.com/office/drawing/2014/main" id="{2BB7DDCE-1E47-BB20-992D-BF0D17974FCB}"/>
              </a:ext>
            </a:extLst>
          </p:cNvPr>
          <p:cNvSpPr txBox="1"/>
          <p:nvPr/>
        </p:nvSpPr>
        <p:spPr>
          <a:xfrm>
            <a:off x="8025594" y="3661827"/>
            <a:ext cx="3451760" cy="1015663"/>
          </a:xfrm>
          <a:prstGeom prst="rect">
            <a:avLst/>
          </a:prstGeom>
          <a:noFill/>
        </p:spPr>
        <p:txBody>
          <a:bodyPr wrap="square" rtlCol="0">
            <a:spAutoFit/>
          </a:bodyPr>
          <a:lstStyle/>
          <a:p>
            <a:pPr algn="ctr"/>
            <a:r>
              <a:rPr lang="en-US" sz="1800"/>
              <a:t>GIDI+ &amp; Levels uses similar discrete levels to DICEBOX</a:t>
            </a:r>
          </a:p>
          <a:p>
            <a:pPr algn="ctr"/>
            <a:r>
              <a:rPr lang="en-US" sz="1200"/>
              <a:t>(R. B. Firestone et. al., Phys. Rev. C 95, 014328 (2017))</a:t>
            </a:r>
          </a:p>
        </p:txBody>
      </p:sp>
      <p:sp>
        <p:nvSpPr>
          <p:cNvPr id="22" name="TextBox 21">
            <a:extLst>
              <a:ext uri="{FF2B5EF4-FFF2-40B4-BE49-F238E27FC236}">
                <a16:creationId xmlns:a16="http://schemas.microsoft.com/office/drawing/2014/main" id="{49D0E9BE-E552-6752-EA6D-B49E24CF6DF8}"/>
              </a:ext>
            </a:extLst>
          </p:cNvPr>
          <p:cNvSpPr txBox="1"/>
          <p:nvPr/>
        </p:nvSpPr>
        <p:spPr>
          <a:xfrm>
            <a:off x="2271322" y="1095583"/>
            <a:ext cx="2312187" cy="683835"/>
          </a:xfrm>
          <a:prstGeom prst="roundRect">
            <a:avLst>
              <a:gd name="adj" fmla="val 10085"/>
            </a:avLst>
          </a:prstGeom>
          <a:solidFill>
            <a:schemeClr val="bg1">
              <a:alpha val="60000"/>
            </a:schemeClr>
          </a:solidFill>
        </p:spPr>
        <p:txBody>
          <a:bodyPr wrap="square" rtlCol="0">
            <a:spAutoFit/>
          </a:bodyPr>
          <a:lstStyle/>
          <a:p>
            <a:pPr algn="ctr"/>
            <a:r>
              <a:rPr lang="en-US" sz="1200"/>
              <a:t>modMCNP6.2 requires total energy deposition to be &gt; 2 MeV, MCNP6.2 does not</a:t>
            </a:r>
          </a:p>
        </p:txBody>
      </p:sp>
      <p:cxnSp>
        <p:nvCxnSpPr>
          <p:cNvPr id="23" name="Straight Arrow Connector 22">
            <a:extLst>
              <a:ext uri="{FF2B5EF4-FFF2-40B4-BE49-F238E27FC236}">
                <a16:creationId xmlns:a16="http://schemas.microsoft.com/office/drawing/2014/main" id="{4713A113-96A5-2060-81FC-E40DAE856BE2}"/>
              </a:ext>
            </a:extLst>
          </p:cNvPr>
          <p:cNvCxnSpPr>
            <a:cxnSpLocks/>
          </p:cNvCxnSpPr>
          <p:nvPr/>
        </p:nvCxnSpPr>
        <p:spPr>
          <a:xfrm flipH="1">
            <a:off x="1816730" y="1339810"/>
            <a:ext cx="450474" cy="1590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FA9C79A-823D-A8CC-2C19-9A5377B1417B}"/>
              </a:ext>
            </a:extLst>
          </p:cNvPr>
          <p:cNvSpPr txBox="1"/>
          <p:nvPr/>
        </p:nvSpPr>
        <p:spPr>
          <a:xfrm>
            <a:off x="8104584" y="1169871"/>
            <a:ext cx="3451760" cy="923330"/>
          </a:xfrm>
          <a:prstGeom prst="rect">
            <a:avLst/>
          </a:prstGeom>
          <a:noFill/>
        </p:spPr>
        <p:txBody>
          <a:bodyPr wrap="square" rtlCol="0">
            <a:spAutoFit/>
          </a:bodyPr>
          <a:lstStyle/>
          <a:p>
            <a:pPr algn="ctr"/>
            <a:r>
              <a:rPr lang="en-US" sz="1800"/>
              <a:t>1 week visit in September to work with Emanuel/GRIN to compare DICEBOX and GIDI+</a:t>
            </a:r>
            <a:endParaRPr lang="en-US" sz="1600"/>
          </a:p>
        </p:txBody>
      </p:sp>
      <p:sp>
        <p:nvSpPr>
          <p:cNvPr id="28" name="TextBox 27">
            <a:extLst>
              <a:ext uri="{FF2B5EF4-FFF2-40B4-BE49-F238E27FC236}">
                <a16:creationId xmlns:a16="http://schemas.microsoft.com/office/drawing/2014/main" id="{21B98AFD-0858-F6D1-1C61-3442AC5E4F44}"/>
              </a:ext>
            </a:extLst>
          </p:cNvPr>
          <p:cNvSpPr txBox="1"/>
          <p:nvPr/>
        </p:nvSpPr>
        <p:spPr>
          <a:xfrm>
            <a:off x="7981978" y="4895922"/>
            <a:ext cx="3617907" cy="1200329"/>
          </a:xfrm>
          <a:prstGeom prst="rect">
            <a:avLst/>
          </a:prstGeom>
          <a:noFill/>
        </p:spPr>
        <p:txBody>
          <a:bodyPr wrap="square" rtlCol="0">
            <a:spAutoFit/>
          </a:bodyPr>
          <a:lstStyle/>
          <a:p>
            <a:pPr algn="ctr"/>
            <a:r>
              <a:rPr lang="en-US" sz="1800"/>
              <a:t>Validation complete of cascade generators; both perform equally well when inputs have accurate discrete levels</a:t>
            </a:r>
            <a:endParaRPr lang="en-US" sz="1200"/>
          </a:p>
        </p:txBody>
      </p:sp>
    </p:spTree>
    <p:extLst>
      <p:ext uri="{BB962C8B-B14F-4D97-AF65-F5344CB8AC3E}">
        <p14:creationId xmlns:p14="http://schemas.microsoft.com/office/powerpoint/2010/main" val="392798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088662"/>
            <a:ext cx="7772400" cy="1949938"/>
          </a:xfrm>
        </p:spPr>
        <p:txBody>
          <a:bodyPr/>
          <a:lstStyle/>
          <a:p>
            <a:r>
              <a:rPr lang="en-US" sz="4400">
                <a:effectLst>
                  <a:outerShdw blurRad="38100" dist="38100" dir="2700000" algn="tl">
                    <a:srgbClr val="000000">
                      <a:alpha val="43137"/>
                    </a:srgbClr>
                  </a:outerShdw>
                </a:effectLst>
                <a:latin typeface="Times New Roman"/>
                <a:cs typeface="Times New Roman"/>
              </a:rPr>
              <a:t>Thermal neutron die-away measurements</a:t>
            </a:r>
            <a:br>
              <a:rPr lang="en-US" sz="4400">
                <a:effectLst>
                  <a:outerShdw blurRad="38100" dist="38100" dir="2700000" algn="tl">
                    <a:srgbClr val="000000">
                      <a:alpha val="43137"/>
                    </a:srgbClr>
                  </a:outerShdw>
                </a:effectLst>
                <a:latin typeface="Times New Roman"/>
                <a:cs typeface="Times New Roman"/>
              </a:rPr>
            </a:br>
            <a:r>
              <a:rPr lang="en-US" sz="2800" b="0">
                <a:effectLst>
                  <a:outerShdw blurRad="38100" dist="38100" dir="2700000" algn="tl">
                    <a:srgbClr val="000000">
                      <a:alpha val="43137"/>
                    </a:srgbClr>
                  </a:outerShdw>
                </a:effectLst>
                <a:latin typeface="Times New Roman"/>
                <a:cs typeface="Times New Roman"/>
              </a:rPr>
              <a:t>B. Wang</a:t>
            </a:r>
            <a:endParaRPr lang="en-US" sz="28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200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47700" y="38128"/>
            <a:ext cx="10896600" cy="1066800"/>
          </a:xfrm>
        </p:spPr>
        <p:txBody>
          <a:bodyPr/>
          <a:lstStyle/>
          <a:p>
            <a:pPr eaLnBrk="1" hangingPunct="1">
              <a:defRPr/>
            </a:pPr>
            <a:r>
              <a:rPr lang="en-US" sz="2800" b="0" i="1">
                <a:solidFill>
                  <a:schemeClr val="tx1"/>
                </a:solidFill>
                <a:effectLst>
                  <a:outerShdw blurRad="38100" dist="38100" dir="2700000" algn="tl">
                    <a:srgbClr val="C0C0C0"/>
                  </a:outerShdw>
                </a:effectLst>
              </a:rPr>
              <a:t>Pulsed Neutron Die Away Experiments for TSL Validation at RPI</a:t>
            </a:r>
            <a:endParaRPr lang="en-US" sz="1800" b="0" i="1">
              <a:solidFill>
                <a:schemeClr val="tx1"/>
              </a:solidFill>
            </a:endParaRPr>
          </a:p>
        </p:txBody>
      </p:sp>
      <p:sp>
        <p:nvSpPr>
          <p:cNvPr id="6148" name="Text Box 4"/>
          <p:cNvSpPr txBox="1">
            <a:spLocks noChangeArrowheads="1"/>
          </p:cNvSpPr>
          <p:nvPr/>
        </p:nvSpPr>
        <p:spPr bwMode="auto">
          <a:xfrm>
            <a:off x="3791178" y="1066844"/>
            <a:ext cx="48330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en-US" sz="1400" i="1"/>
              <a:t>Nuclear Engineering PhD Student</a:t>
            </a:r>
          </a:p>
          <a:p>
            <a:pPr algn="ctr" eaLnBrk="1" hangingPunct="1"/>
            <a:r>
              <a:rPr lang="en-US" sz="1400" i="1"/>
              <a:t>Department of Mechanical, Aerospace and Nuclear Engineering</a:t>
            </a:r>
          </a:p>
          <a:p>
            <a:pPr algn="ctr" eaLnBrk="1" hangingPunct="1"/>
            <a:r>
              <a:rPr lang="en-US" sz="1400" i="1"/>
              <a:t>Rensselaer Polytechnic Institute, Troy, NY,  12180</a:t>
            </a:r>
          </a:p>
        </p:txBody>
      </p:sp>
      <p:sp>
        <p:nvSpPr>
          <p:cNvPr id="6149" name="Text Box 5"/>
          <p:cNvSpPr txBox="1">
            <a:spLocks noChangeArrowheads="1"/>
          </p:cNvSpPr>
          <p:nvPr/>
        </p:nvSpPr>
        <p:spPr bwMode="auto">
          <a:xfrm>
            <a:off x="1826204" y="792340"/>
            <a:ext cx="8763000" cy="338554"/>
          </a:xfrm>
          <a:prstGeom prst="rect">
            <a:avLst/>
          </a:prstGeom>
          <a:noFill/>
          <a:ln>
            <a:noFill/>
          </a:ln>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20000"/>
              </a:spcBef>
            </a:pPr>
            <a:r>
              <a:rPr lang="en-US" sz="1600"/>
              <a:t>Benjamin H. Wang</a:t>
            </a:r>
          </a:p>
        </p:txBody>
      </p:sp>
      <p:sp>
        <p:nvSpPr>
          <p:cNvPr id="2" name="TextBox 1"/>
          <p:cNvSpPr txBox="1"/>
          <p:nvPr/>
        </p:nvSpPr>
        <p:spPr>
          <a:xfrm>
            <a:off x="3997004" y="5715000"/>
            <a:ext cx="4421403" cy="523220"/>
          </a:xfrm>
          <a:prstGeom prst="rect">
            <a:avLst/>
          </a:prstGeom>
          <a:noFill/>
        </p:spPr>
        <p:txBody>
          <a:bodyPr wrap="none" rtlCol="0">
            <a:spAutoFit/>
          </a:bodyPr>
          <a:lstStyle/>
          <a:p>
            <a:pPr algn="ctr"/>
            <a:r>
              <a:rPr lang="en-US" sz="1400" err="1"/>
              <a:t>Gaerttner</a:t>
            </a:r>
            <a:r>
              <a:rPr lang="en-US" sz="1400"/>
              <a:t> LINAC Center– Rensselaer Polytechnic Institute</a:t>
            </a:r>
          </a:p>
          <a:p>
            <a:pPr algn="ctr"/>
            <a:r>
              <a:rPr lang="en-US" sz="1400"/>
              <a:t>11/05/2024</a:t>
            </a:r>
          </a:p>
        </p:txBody>
      </p:sp>
      <p:pic>
        <p:nvPicPr>
          <p:cNvPr id="3" name="Picture 2">
            <a:extLst>
              <a:ext uri="{FF2B5EF4-FFF2-40B4-BE49-F238E27FC236}">
                <a16:creationId xmlns:a16="http://schemas.microsoft.com/office/drawing/2014/main" id="{4E48F091-D14B-48C9-AD12-100A00FEE1BE}"/>
              </a:ext>
            </a:extLst>
          </p:cNvPr>
          <p:cNvPicPr>
            <a:picLocks noChangeAspect="1"/>
          </p:cNvPicPr>
          <p:nvPr/>
        </p:nvPicPr>
        <p:blipFill>
          <a:blip r:embed="rId3"/>
          <a:stretch>
            <a:fillRect/>
          </a:stretch>
        </p:blipFill>
        <p:spPr>
          <a:xfrm>
            <a:off x="241328" y="2127268"/>
            <a:ext cx="3169753" cy="3257345"/>
          </a:xfrm>
          <a:prstGeom prst="rect">
            <a:avLst/>
          </a:prstGeom>
          <a:ln w="57150">
            <a:solidFill>
              <a:srgbClr val="FF0000"/>
            </a:solidFill>
          </a:ln>
        </p:spPr>
      </p:pic>
      <p:pic>
        <p:nvPicPr>
          <p:cNvPr id="4" name="Picture 3">
            <a:extLst>
              <a:ext uri="{FF2B5EF4-FFF2-40B4-BE49-F238E27FC236}">
                <a16:creationId xmlns:a16="http://schemas.microsoft.com/office/drawing/2014/main" id="{D3A6D32D-437B-4DE6-9C6B-9F7D75CB73C5}"/>
              </a:ext>
            </a:extLst>
          </p:cNvPr>
          <p:cNvPicPr>
            <a:picLocks noChangeAspect="1"/>
          </p:cNvPicPr>
          <p:nvPr/>
        </p:nvPicPr>
        <p:blipFill>
          <a:blip r:embed="rId4"/>
          <a:stretch>
            <a:fillRect/>
          </a:stretch>
        </p:blipFill>
        <p:spPr>
          <a:xfrm>
            <a:off x="3594754" y="1831474"/>
            <a:ext cx="5029478" cy="3857560"/>
          </a:xfrm>
          <a:prstGeom prst="rect">
            <a:avLst/>
          </a:prstGeom>
        </p:spPr>
      </p:pic>
      <p:pic>
        <p:nvPicPr>
          <p:cNvPr id="5" name="Picture 4">
            <a:extLst>
              <a:ext uri="{FF2B5EF4-FFF2-40B4-BE49-F238E27FC236}">
                <a16:creationId xmlns:a16="http://schemas.microsoft.com/office/drawing/2014/main" id="{565C4486-20A9-4151-B2BC-F1ECF4DCC9EA}"/>
              </a:ext>
            </a:extLst>
          </p:cNvPr>
          <p:cNvPicPr>
            <a:picLocks noChangeAspect="1"/>
          </p:cNvPicPr>
          <p:nvPr/>
        </p:nvPicPr>
        <p:blipFill>
          <a:blip r:embed="rId5"/>
          <a:stretch>
            <a:fillRect/>
          </a:stretch>
        </p:blipFill>
        <p:spPr>
          <a:xfrm>
            <a:off x="8807905" y="1902818"/>
            <a:ext cx="2809606" cy="3711772"/>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3DEE2-5E08-4200-8374-DBAFB8E5B6B4}"/>
              </a:ext>
            </a:extLst>
          </p:cNvPr>
          <p:cNvSpPr>
            <a:spLocks noGrp="1"/>
          </p:cNvSpPr>
          <p:nvPr>
            <p:ph type="title"/>
          </p:nvPr>
        </p:nvSpPr>
        <p:spPr>
          <a:xfrm>
            <a:off x="803154" y="139861"/>
            <a:ext cx="10363200" cy="914400"/>
          </a:xfrm>
        </p:spPr>
        <p:txBody>
          <a:bodyPr>
            <a:normAutofit/>
          </a:bodyPr>
          <a:lstStyle/>
          <a:p>
            <a:r>
              <a:rPr lang="en-US"/>
              <a:t>Motivation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1B1D2D-2858-407E-9CC9-FD24A8E82F31}"/>
                  </a:ext>
                </a:extLst>
              </p:cNvPr>
              <p:cNvSpPr>
                <a:spLocks noGrp="1"/>
              </p:cNvSpPr>
              <p:nvPr>
                <p:ph idx="1"/>
              </p:nvPr>
            </p:nvSpPr>
            <p:spPr>
              <a:xfrm>
                <a:off x="609600" y="914401"/>
                <a:ext cx="5486400" cy="5327039"/>
              </a:xfrm>
            </p:spPr>
            <p:txBody>
              <a:bodyPr/>
              <a:lstStyle/>
              <a:p>
                <a:r>
                  <a:rPr lang="en-US"/>
                  <a:t>Provide Experimental Data to verify and improve </a:t>
                </a:r>
                <a:r>
                  <a:rPr lang="en-US" i="1"/>
                  <a:t>S</a:t>
                </a:r>
                <a:r>
                  <a:rPr lang="en-US"/>
                  <a:t>(</a:t>
                </a:r>
                <a:r>
                  <a:rPr lang="el-GR">
                    <a:latin typeface="Calibri" panose="020F0502020204030204" pitchFamily="34" charset="0"/>
                    <a:cs typeface="Calibri" panose="020F0502020204030204" pitchFamily="34" charset="0"/>
                  </a:rPr>
                  <a:t>α</a:t>
                </a:r>
                <a:r>
                  <a:rPr lang="en-US">
                    <a:latin typeface="Calibri" panose="020F0502020204030204" pitchFamily="34" charset="0"/>
                    <a:cs typeface="Calibri" panose="020F0502020204030204" pitchFamily="34" charset="0"/>
                  </a:rPr>
                  <a:t>,</a:t>
                </a:r>
                <a:r>
                  <a:rPr lang="el-GR">
                    <a:latin typeface="Calibri" panose="020F0502020204030204" pitchFamily="34" charset="0"/>
                    <a:cs typeface="Calibri" panose="020F0502020204030204" pitchFamily="34" charset="0"/>
                  </a:rPr>
                  <a:t>β</a:t>
                </a:r>
                <a:r>
                  <a:rPr lang="en-US">
                    <a:latin typeface="Calibri" panose="020F0502020204030204" pitchFamily="34" charset="0"/>
                    <a:cs typeface="Calibri" panose="020F0502020204030204" pitchFamily="34" charset="0"/>
                  </a:rPr>
                  <a:t>)</a:t>
                </a:r>
                <a:r>
                  <a:rPr lang="en-US"/>
                  <a:t> libraries for various moderators</a:t>
                </a:r>
              </a:p>
              <a:p>
                <a:r>
                  <a:rPr lang="en-US"/>
                  <a:t>Non-Criticality Integral measurement method</a:t>
                </a:r>
              </a:p>
              <a:p>
                <a:pPr lvl="1"/>
                <a14:m>
                  <m:oMath xmlns:m="http://schemas.openxmlformats.org/officeDocument/2006/math">
                    <m:r>
                      <a:rPr lang="en-US" sz="2800" b="1" i="1" smtClean="0">
                        <a:solidFill>
                          <a:srgbClr val="0070C0"/>
                        </a:solidFill>
                        <a:latin typeface="Cambria Math" panose="02040503050406030204" pitchFamily="18" charset="0"/>
                        <a:ea typeface="Cambria Math" panose="02040503050406030204" pitchFamily="18" charset="0"/>
                      </a:rPr>
                      <m:t>𝜶</m:t>
                    </m:r>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𝑑</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𝑛𝑒𝑢𝑡𝑟𝑜𝑛𝑠</m:t>
                            </m:r>
                            <m:r>
                              <a:rPr lang="en-US" sz="2800" b="0" i="1" smtClean="0">
                                <a:latin typeface="Cambria Math" panose="02040503050406030204" pitchFamily="18" charset="0"/>
                                <a:ea typeface="Cambria Math" panose="02040503050406030204" pitchFamily="18" charset="0"/>
                              </a:rPr>
                              <m:t> </m:t>
                            </m:r>
                          </m:e>
                        </m:d>
                      </m:num>
                      <m:den>
                        <m:r>
                          <a:rPr lang="en-US" sz="2800" b="0" i="1" smtClean="0">
                            <a:latin typeface="Cambria Math" panose="02040503050406030204" pitchFamily="18" charset="0"/>
                            <a:ea typeface="Cambria Math" panose="02040503050406030204" pitchFamily="18" charset="0"/>
                          </a:rPr>
                          <m:t>𝑑𝑡</m:t>
                        </m:r>
                      </m:den>
                    </m:f>
                  </m:oMath>
                </a14:m>
                <a:endParaRPr lang="en-US" sz="2800"/>
              </a:p>
              <a:p>
                <a:pPr lvl="1"/>
                <a:r>
                  <a:rPr lang="en-US" sz="2800"/>
                  <a:t>Final comparison result:</a:t>
                </a:r>
                <a14:m>
                  <m:oMath xmlns:m="http://schemas.openxmlformats.org/officeDocument/2006/math">
                    <m:r>
                      <a:rPr lang="en-US" sz="2800" b="0" i="0" smtClean="0">
                        <a:latin typeface="Cambria Math" panose="02040503050406030204" pitchFamily="18" charset="0"/>
                      </a:rPr>
                      <m:t> </m:t>
                    </m:r>
                    <m:r>
                      <a:rPr lang="el-GR" sz="2800" b="1" i="1" smtClean="0">
                        <a:solidFill>
                          <a:srgbClr val="0070C0"/>
                        </a:solidFill>
                        <a:latin typeface="Cambria Math" panose="02040503050406030204" pitchFamily="18" charset="0"/>
                      </a:rPr>
                      <m:t>𝜶</m:t>
                    </m:r>
                  </m:oMath>
                </a14:m>
                <a:r>
                  <a:rPr lang="en-US" sz="2800" b="1"/>
                  <a:t> </a:t>
                </a:r>
                <a:r>
                  <a:rPr lang="en-US" sz="2800"/>
                  <a:t>(Experimental) </a:t>
                </a:r>
                <a:r>
                  <a:rPr lang="en-US" sz="2800" b="1"/>
                  <a:t>vs </a:t>
                </a:r>
                <a14:m>
                  <m:oMath xmlns:m="http://schemas.openxmlformats.org/officeDocument/2006/math">
                    <m:r>
                      <a:rPr lang="el-GR" sz="2800" b="1" i="1">
                        <a:solidFill>
                          <a:srgbClr val="0070C0"/>
                        </a:solidFill>
                        <a:latin typeface="Cambria Math" panose="02040503050406030204" pitchFamily="18" charset="0"/>
                      </a:rPr>
                      <m:t>𝜶</m:t>
                    </m:r>
                  </m:oMath>
                </a14:m>
                <a:r>
                  <a:rPr lang="en-US" sz="2800" b="1"/>
                  <a:t> </a:t>
                </a:r>
                <a:r>
                  <a:rPr lang="en-US" sz="2800"/>
                  <a:t>(Simulation)</a:t>
                </a:r>
                <a:endParaRPr lang="en-US"/>
              </a:p>
              <a:p>
                <a:endParaRPr lang="en-US"/>
              </a:p>
            </p:txBody>
          </p:sp>
        </mc:Choice>
        <mc:Fallback xmlns="">
          <p:sp>
            <p:nvSpPr>
              <p:cNvPr id="3" name="Content Placeholder 2">
                <a:extLst>
                  <a:ext uri="{FF2B5EF4-FFF2-40B4-BE49-F238E27FC236}">
                    <a16:creationId xmlns:a16="http://schemas.microsoft.com/office/drawing/2014/main" id="{E71B1D2D-2858-407E-9CC9-FD24A8E82F31}"/>
                  </a:ext>
                </a:extLst>
              </p:cNvPr>
              <p:cNvSpPr>
                <a:spLocks noGrp="1" noRot="1" noChangeAspect="1" noMove="1" noResize="1" noEditPoints="1" noAdjustHandles="1" noChangeArrowheads="1" noChangeShapeType="1" noTextEdit="1"/>
              </p:cNvSpPr>
              <p:nvPr>
                <p:ph idx="1"/>
              </p:nvPr>
            </p:nvSpPr>
            <p:spPr>
              <a:xfrm>
                <a:off x="609600" y="914401"/>
                <a:ext cx="5486400" cy="5327039"/>
              </a:xfrm>
              <a:blipFill>
                <a:blip r:embed="rId2"/>
                <a:stretch>
                  <a:fillRect l="-2444" t="-1602" r="-2444" b="-160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051A5A9-2A0E-46A9-8E26-F688C03C83C4}"/>
              </a:ext>
            </a:extLst>
          </p:cNvPr>
          <p:cNvPicPr>
            <a:picLocks noChangeAspect="1"/>
          </p:cNvPicPr>
          <p:nvPr/>
        </p:nvPicPr>
        <p:blipFill>
          <a:blip r:embed="rId3"/>
          <a:stretch>
            <a:fillRect/>
          </a:stretch>
        </p:blipFill>
        <p:spPr>
          <a:xfrm>
            <a:off x="6096000" y="1041764"/>
            <a:ext cx="5864860" cy="5072312"/>
          </a:xfrm>
          <a:prstGeom prst="rect">
            <a:avLst/>
          </a:prstGeom>
        </p:spPr>
      </p:pic>
      <p:pic>
        <p:nvPicPr>
          <p:cNvPr id="5" name="Picture 4">
            <a:extLst>
              <a:ext uri="{FF2B5EF4-FFF2-40B4-BE49-F238E27FC236}">
                <a16:creationId xmlns:a16="http://schemas.microsoft.com/office/drawing/2014/main" id="{94DCD581-DE8C-4B96-AFDE-C11CA8CA7072}"/>
              </a:ext>
            </a:extLst>
          </p:cNvPr>
          <p:cNvPicPr>
            <a:picLocks noChangeAspect="1"/>
          </p:cNvPicPr>
          <p:nvPr/>
        </p:nvPicPr>
        <p:blipFill>
          <a:blip r:embed="rId4"/>
          <a:stretch>
            <a:fillRect/>
          </a:stretch>
        </p:blipFill>
        <p:spPr>
          <a:xfrm>
            <a:off x="7702435" y="4267200"/>
            <a:ext cx="2651990" cy="1225402"/>
          </a:xfrm>
          <a:prstGeom prst="rect">
            <a:avLst/>
          </a:prstGeom>
        </p:spPr>
      </p:pic>
      <p:pic>
        <p:nvPicPr>
          <p:cNvPr id="6" name="Picture 5">
            <a:extLst>
              <a:ext uri="{FF2B5EF4-FFF2-40B4-BE49-F238E27FC236}">
                <a16:creationId xmlns:a16="http://schemas.microsoft.com/office/drawing/2014/main" id="{AE642E05-9DD9-4477-B2BA-36A09B828AE0}"/>
              </a:ext>
            </a:extLst>
          </p:cNvPr>
          <p:cNvPicPr>
            <a:picLocks noChangeAspect="1"/>
          </p:cNvPicPr>
          <p:nvPr/>
        </p:nvPicPr>
        <p:blipFill>
          <a:blip r:embed="rId5"/>
          <a:stretch>
            <a:fillRect/>
          </a:stretch>
        </p:blipFill>
        <p:spPr>
          <a:xfrm>
            <a:off x="8900403" y="4572000"/>
            <a:ext cx="256054" cy="371888"/>
          </a:xfrm>
          <a:prstGeom prst="rect">
            <a:avLst/>
          </a:prstGeom>
        </p:spPr>
      </p:pic>
    </p:spTree>
    <p:extLst>
      <p:ext uri="{BB962C8B-B14F-4D97-AF65-F5344CB8AC3E}">
        <p14:creationId xmlns:p14="http://schemas.microsoft.com/office/powerpoint/2010/main" val="161732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DA05821-984B-467D-849A-3D169011E21D}"/>
              </a:ext>
            </a:extLst>
          </p:cNvPr>
          <p:cNvPicPr>
            <a:picLocks noGrp="1" noChangeAspect="1"/>
          </p:cNvPicPr>
          <p:nvPr>
            <p:ph idx="1"/>
          </p:nvPr>
        </p:nvPicPr>
        <p:blipFill>
          <a:blip r:embed="rId2"/>
          <a:stretch>
            <a:fillRect/>
          </a:stretch>
        </p:blipFill>
        <p:spPr>
          <a:xfrm>
            <a:off x="4558423" y="1147548"/>
            <a:ext cx="6617577" cy="4728855"/>
          </a:xfrm>
        </p:spPr>
      </p:pic>
      <p:sp>
        <p:nvSpPr>
          <p:cNvPr id="2" name="Title 1">
            <a:extLst>
              <a:ext uri="{FF2B5EF4-FFF2-40B4-BE49-F238E27FC236}">
                <a16:creationId xmlns:a16="http://schemas.microsoft.com/office/drawing/2014/main" id="{73B9F01B-ACAE-4813-8BEA-0BDBD9D74ABC}"/>
              </a:ext>
            </a:extLst>
          </p:cNvPr>
          <p:cNvSpPr>
            <a:spLocks noGrp="1"/>
          </p:cNvSpPr>
          <p:nvPr>
            <p:ph type="title"/>
          </p:nvPr>
        </p:nvSpPr>
        <p:spPr>
          <a:xfrm>
            <a:off x="803154" y="236316"/>
            <a:ext cx="10363200" cy="914400"/>
          </a:xfrm>
        </p:spPr>
        <p:txBody>
          <a:bodyPr>
            <a:normAutofit/>
          </a:bodyPr>
          <a:lstStyle/>
          <a:p>
            <a:r>
              <a:rPr lang="en-US"/>
              <a:t>System Validation, Historical Water measurements</a:t>
            </a:r>
          </a:p>
        </p:txBody>
      </p:sp>
      <p:sp>
        <p:nvSpPr>
          <p:cNvPr id="6" name="TextBox 5">
            <a:extLst>
              <a:ext uri="{FF2B5EF4-FFF2-40B4-BE49-F238E27FC236}">
                <a16:creationId xmlns:a16="http://schemas.microsoft.com/office/drawing/2014/main" id="{A90BB445-54F2-4437-A220-231FBA71D8B1}"/>
              </a:ext>
            </a:extLst>
          </p:cNvPr>
          <p:cNvSpPr txBox="1"/>
          <p:nvPr/>
        </p:nvSpPr>
        <p:spPr>
          <a:xfrm>
            <a:off x="685800" y="5851981"/>
            <a:ext cx="10820400" cy="646331"/>
          </a:xfrm>
          <a:prstGeom prst="rect">
            <a:avLst/>
          </a:prstGeom>
          <a:noFill/>
        </p:spPr>
        <p:txBody>
          <a:bodyPr wrap="square" rtlCol="0">
            <a:spAutoFit/>
          </a:bodyPr>
          <a:lstStyle/>
          <a:p>
            <a:pPr algn="l"/>
            <a:r>
              <a:rPr lang="en-US" sz="1200" b="0" i="0" u="none" strike="noStrike" baseline="0">
                <a:latin typeface="Times New Roman" panose="02020603050405020304" pitchFamily="18" charset="0"/>
                <a:cs typeface="Times New Roman" panose="02020603050405020304" pitchFamily="18" charset="0"/>
              </a:rPr>
              <a:t>W.M. Lopez, J.R. </a:t>
            </a:r>
            <a:r>
              <a:rPr lang="en-US" sz="1200" b="0" i="0" u="none" strike="noStrike" baseline="0" err="1">
                <a:latin typeface="Times New Roman" panose="02020603050405020304" pitchFamily="18" charset="0"/>
                <a:cs typeface="Times New Roman" panose="02020603050405020304" pitchFamily="18" charset="0"/>
              </a:rPr>
              <a:t>Beyster</a:t>
            </a:r>
            <a:r>
              <a:rPr lang="en-US" sz="1200" b="0" i="0" u="none" strike="noStrike" baseline="0">
                <a:latin typeface="Times New Roman" panose="02020603050405020304" pitchFamily="18" charset="0"/>
                <a:cs typeface="Times New Roman" panose="02020603050405020304" pitchFamily="18" charset="0"/>
              </a:rPr>
              <a:t>, Nuclear Science and Engineering, Measurement of Neutron Diffusion Parameters in Water by the Pulsed Neutron Method, 12:2, 190-202 (1962)</a:t>
            </a:r>
          </a:p>
          <a:p>
            <a:r>
              <a:rPr lang="en-US" sz="1200" b="0" i="0" u="none" strike="noStrike" baseline="0">
                <a:latin typeface="Times New Roman" panose="02020603050405020304" pitchFamily="18" charset="0"/>
                <a:cs typeface="Times New Roman" panose="02020603050405020304" pitchFamily="18" charset="0"/>
              </a:rPr>
              <a:t>S.F. Nasser and G. Murphy, Nuclear Science and Engineering, Pulsed-Neutron Diffusion Parameters in Spherical Water Systems, 35:1, 70-79 (1969)</a:t>
            </a:r>
            <a:endParaRPr lang="en-US" sz="1200">
              <a:latin typeface="Times New Roman" panose="02020603050405020304" pitchFamily="18" charset="0"/>
              <a:cs typeface="Times New Roman" panose="02020603050405020304" pitchFamily="18" charset="0"/>
            </a:endParaRPr>
          </a:p>
          <a:p>
            <a:pPr algn="l"/>
            <a:endParaRPr lang="en-US" sz="1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A7E2CB0-C453-47E1-9EDE-3B6E71343389}"/>
              </a:ext>
            </a:extLst>
          </p:cNvPr>
          <p:cNvSpPr txBox="1"/>
          <p:nvPr/>
        </p:nvSpPr>
        <p:spPr>
          <a:xfrm>
            <a:off x="381000" y="1180875"/>
            <a:ext cx="4177423" cy="427809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Water validation measurement of system performance</a:t>
            </a:r>
          </a:p>
          <a:p>
            <a:pPr marL="742950" lvl="1" indent="-285750">
              <a:buFont typeface="Arial" panose="020B0604020202020204" pitchFamily="34" charset="0"/>
              <a:buChar char="•"/>
            </a:pPr>
            <a:r>
              <a:rPr lang="en-US" sz="1600"/>
              <a:t>625 ml canister</a:t>
            </a:r>
          </a:p>
          <a:p>
            <a:pPr marL="1200150" lvl="2" indent="-285750">
              <a:buFont typeface="Arial" panose="020B0604020202020204" pitchFamily="34" charset="0"/>
              <a:buChar char="•"/>
            </a:pPr>
            <a:r>
              <a:rPr lang="en-US" sz="1600"/>
              <a:t>R = 4.39 cm</a:t>
            </a:r>
          </a:p>
          <a:p>
            <a:pPr marL="1200150" lvl="2" indent="-285750">
              <a:buFont typeface="Arial" panose="020B0604020202020204" pitchFamily="34" charset="0"/>
              <a:buChar char="•"/>
            </a:pPr>
            <a:r>
              <a:rPr lang="en-US" sz="1600"/>
              <a:t>H = 9.71 cm</a:t>
            </a:r>
          </a:p>
          <a:p>
            <a:pPr marL="742950" lvl="1" indent="-285750">
              <a:buFont typeface="Arial" panose="020B0604020202020204" pitchFamily="34" charset="0"/>
              <a:buChar char="•"/>
            </a:pPr>
            <a:r>
              <a:rPr lang="en-US" sz="1600"/>
              <a:t>300ml canister</a:t>
            </a:r>
          </a:p>
          <a:p>
            <a:pPr marL="1200150" lvl="2" indent="-285750">
              <a:buFont typeface="Arial" panose="020B0604020202020204" pitchFamily="34" charset="0"/>
              <a:buChar char="•"/>
            </a:pPr>
            <a:r>
              <a:rPr lang="en-US" sz="1600"/>
              <a:t>R = 3.65 cm</a:t>
            </a:r>
          </a:p>
          <a:p>
            <a:pPr marL="1200150" lvl="2" indent="-285750">
              <a:buFont typeface="Arial" panose="020B0604020202020204" pitchFamily="34" charset="0"/>
              <a:buChar char="•"/>
            </a:pPr>
            <a:r>
              <a:rPr lang="en-US" sz="1600"/>
              <a:t>H = 6.77 cm</a:t>
            </a:r>
          </a:p>
          <a:p>
            <a:pPr marL="285750" indent="-285750">
              <a:buFont typeface="Arial" panose="020B0604020202020204" pitchFamily="34" charset="0"/>
              <a:buChar char="•"/>
            </a:pPr>
            <a:r>
              <a:rPr lang="en-US" sz="1600">
                <a:solidFill>
                  <a:schemeClr val="accent1">
                    <a:lumMod val="49000"/>
                  </a:schemeClr>
                </a:solidFill>
                <a:latin typeface="Times New Roman"/>
                <a:cs typeface="Times New Roman"/>
              </a:rPr>
              <a:t>Lopez &amp; </a:t>
            </a:r>
            <a:r>
              <a:rPr lang="en-US" sz="1600" err="1">
                <a:solidFill>
                  <a:schemeClr val="accent1">
                    <a:lumMod val="49000"/>
                  </a:schemeClr>
                </a:solidFill>
                <a:latin typeface="Times New Roman"/>
                <a:cs typeface="Times New Roman"/>
              </a:rPr>
              <a:t>Beyster</a:t>
            </a:r>
            <a:r>
              <a:rPr lang="en-US" sz="1600">
                <a:solidFill>
                  <a:schemeClr val="accent1">
                    <a:lumMod val="49000"/>
                  </a:schemeClr>
                </a:solidFill>
                <a:latin typeface="Times New Roman"/>
                <a:cs typeface="Times New Roman"/>
              </a:rPr>
              <a:t> (1962)</a:t>
            </a:r>
          </a:p>
          <a:p>
            <a:pPr marL="742950" lvl="1" indent="-285750">
              <a:buFont typeface="Arial" panose="020B0604020202020204" pitchFamily="34" charset="0"/>
              <a:buChar char="•"/>
            </a:pPr>
            <a:r>
              <a:rPr lang="en-US" sz="1600">
                <a:solidFill>
                  <a:schemeClr val="accent1">
                    <a:lumMod val="49000"/>
                  </a:schemeClr>
                </a:solidFill>
                <a:latin typeface="Times New Roman"/>
                <a:cs typeface="Times New Roman"/>
              </a:rPr>
              <a:t>Water Cuboids</a:t>
            </a:r>
          </a:p>
          <a:p>
            <a:pPr marL="285750" indent="-285750">
              <a:buFont typeface="Arial" panose="020B0604020202020204" pitchFamily="34" charset="0"/>
              <a:buChar char="•"/>
            </a:pPr>
            <a:r>
              <a:rPr lang="en-US" sz="1600">
                <a:solidFill>
                  <a:srgbClr val="0070C0"/>
                </a:solidFill>
              </a:rPr>
              <a:t>Nassar &amp; Murphy (1969)</a:t>
            </a:r>
          </a:p>
          <a:p>
            <a:pPr marL="742950" lvl="1" indent="-285750">
              <a:buFont typeface="Arial" panose="020B0604020202020204" pitchFamily="34" charset="0"/>
              <a:buChar char="•"/>
            </a:pPr>
            <a:r>
              <a:rPr lang="en-US" sz="1600">
                <a:solidFill>
                  <a:srgbClr val="0070C0"/>
                </a:solidFill>
              </a:rPr>
              <a:t>Water Spheres</a:t>
            </a:r>
          </a:p>
          <a:p>
            <a:pPr marL="285750" indent="-285750">
              <a:buFont typeface="Arial" panose="020B0604020202020204" pitchFamily="34" charset="0"/>
              <a:buChar char="•"/>
            </a:pPr>
            <a:r>
              <a:rPr lang="en-US" sz="1600">
                <a:solidFill>
                  <a:srgbClr val="FF0000"/>
                </a:solidFill>
              </a:rPr>
              <a:t>RPI PNDA Tests</a:t>
            </a:r>
          </a:p>
          <a:p>
            <a:pPr marL="742950" lvl="1" indent="-285750">
              <a:buFont typeface="Arial" panose="020B0604020202020204" pitchFamily="34" charset="0"/>
              <a:buChar char="•"/>
            </a:pPr>
            <a:r>
              <a:rPr lang="en-US" sz="1600">
                <a:solidFill>
                  <a:srgbClr val="FF0000"/>
                </a:solidFill>
              </a:rPr>
              <a:t>Water Cylinders</a:t>
            </a:r>
          </a:p>
          <a:p>
            <a:endParaRPr lang="en-US" sz="1600">
              <a:solidFill>
                <a:srgbClr val="FF0000"/>
              </a:solidFill>
            </a:endParaRPr>
          </a:p>
          <a:p>
            <a:pPr marL="285750" indent="-285750">
              <a:buFont typeface="Arial" panose="020B0604020202020204" pitchFamily="34" charset="0"/>
              <a:buChar char="•"/>
            </a:pPr>
            <a:r>
              <a:rPr lang="en-US" sz="1600" b="1" i="1"/>
              <a:t>RPI PNDA results fall within ballpark of historical PNDA results of water</a:t>
            </a:r>
          </a:p>
        </p:txBody>
      </p:sp>
      <p:sp>
        <p:nvSpPr>
          <p:cNvPr id="10" name="TextBox 9">
            <a:extLst>
              <a:ext uri="{FF2B5EF4-FFF2-40B4-BE49-F238E27FC236}">
                <a16:creationId xmlns:a16="http://schemas.microsoft.com/office/drawing/2014/main" id="{E81C570B-66B9-4F2E-BFC6-AAD7E073409F}"/>
              </a:ext>
            </a:extLst>
          </p:cNvPr>
          <p:cNvSpPr txBox="1"/>
          <p:nvPr/>
        </p:nvSpPr>
        <p:spPr>
          <a:xfrm>
            <a:off x="6934200" y="1143000"/>
            <a:ext cx="2001574" cy="369332"/>
          </a:xfrm>
          <a:prstGeom prst="rect">
            <a:avLst/>
          </a:prstGeom>
          <a:noFill/>
        </p:spPr>
        <p:txBody>
          <a:bodyPr wrap="none" rtlCol="0">
            <a:spAutoFit/>
          </a:bodyPr>
          <a:lstStyle/>
          <a:p>
            <a:r>
              <a:rPr lang="en-US">
                <a:solidFill>
                  <a:schemeClr val="bg1">
                    <a:lumMod val="65000"/>
                  </a:schemeClr>
                </a:solidFill>
              </a:rPr>
              <a:t>Preliminary/Testing</a:t>
            </a:r>
          </a:p>
        </p:txBody>
      </p:sp>
      <p:pic>
        <p:nvPicPr>
          <p:cNvPr id="12" name="Picture 11">
            <a:extLst>
              <a:ext uri="{FF2B5EF4-FFF2-40B4-BE49-F238E27FC236}">
                <a16:creationId xmlns:a16="http://schemas.microsoft.com/office/drawing/2014/main" id="{48B85CE0-D8B2-4087-AF86-0690056C4D04}"/>
              </a:ext>
            </a:extLst>
          </p:cNvPr>
          <p:cNvPicPr>
            <a:picLocks noChangeAspect="1"/>
          </p:cNvPicPr>
          <p:nvPr/>
        </p:nvPicPr>
        <p:blipFill>
          <a:blip r:embed="rId3"/>
          <a:stretch>
            <a:fillRect/>
          </a:stretch>
        </p:blipFill>
        <p:spPr>
          <a:xfrm>
            <a:off x="8229600" y="3779316"/>
            <a:ext cx="1129701" cy="1554684"/>
          </a:xfrm>
          <a:prstGeom prst="rect">
            <a:avLst/>
          </a:prstGeom>
          <a:ln w="38100">
            <a:solidFill>
              <a:srgbClr val="00B050"/>
            </a:solidFill>
          </a:ln>
        </p:spPr>
      </p:pic>
      <p:pic>
        <p:nvPicPr>
          <p:cNvPr id="14" name="Picture 13">
            <a:extLst>
              <a:ext uri="{FF2B5EF4-FFF2-40B4-BE49-F238E27FC236}">
                <a16:creationId xmlns:a16="http://schemas.microsoft.com/office/drawing/2014/main" id="{78B0F56F-EE72-4092-949D-B15A67532B55}"/>
              </a:ext>
            </a:extLst>
          </p:cNvPr>
          <p:cNvPicPr>
            <a:picLocks noChangeAspect="1"/>
          </p:cNvPicPr>
          <p:nvPr/>
        </p:nvPicPr>
        <p:blipFill>
          <a:blip r:embed="rId4"/>
          <a:stretch>
            <a:fillRect/>
          </a:stretch>
        </p:blipFill>
        <p:spPr>
          <a:xfrm>
            <a:off x="9495956" y="3616531"/>
            <a:ext cx="1447091" cy="1717469"/>
          </a:xfrm>
          <a:prstGeom prst="rect">
            <a:avLst/>
          </a:prstGeom>
          <a:ln w="57150">
            <a:solidFill>
              <a:srgbClr val="0033CC"/>
            </a:solidFill>
          </a:ln>
        </p:spPr>
      </p:pic>
      <p:pic>
        <p:nvPicPr>
          <p:cNvPr id="15" name="Picture 14">
            <a:extLst>
              <a:ext uri="{FF2B5EF4-FFF2-40B4-BE49-F238E27FC236}">
                <a16:creationId xmlns:a16="http://schemas.microsoft.com/office/drawing/2014/main" id="{3B8A03F4-0A37-4392-A805-013F3D052D83}"/>
              </a:ext>
            </a:extLst>
          </p:cNvPr>
          <p:cNvPicPr>
            <a:picLocks noChangeAspect="1"/>
          </p:cNvPicPr>
          <p:nvPr/>
        </p:nvPicPr>
        <p:blipFill rotWithShape="1">
          <a:blip r:embed="rId5"/>
          <a:srcRect r="34607"/>
          <a:stretch/>
        </p:blipFill>
        <p:spPr>
          <a:xfrm>
            <a:off x="5334000" y="2022644"/>
            <a:ext cx="1905000" cy="1406356"/>
          </a:xfrm>
          <a:prstGeom prst="rect">
            <a:avLst/>
          </a:prstGeom>
          <a:ln w="57150">
            <a:solidFill>
              <a:srgbClr val="FF0000"/>
            </a:solidFill>
          </a:ln>
        </p:spPr>
      </p:pic>
    </p:spTree>
    <p:extLst>
      <p:ext uri="{BB962C8B-B14F-4D97-AF65-F5344CB8AC3E}">
        <p14:creationId xmlns:p14="http://schemas.microsoft.com/office/powerpoint/2010/main" val="428695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7CBA-E7A5-47B2-B9A2-879B30045574}"/>
              </a:ext>
            </a:extLst>
          </p:cNvPr>
          <p:cNvSpPr>
            <a:spLocks noGrp="1"/>
          </p:cNvSpPr>
          <p:nvPr>
            <p:ph type="title"/>
          </p:nvPr>
        </p:nvSpPr>
        <p:spPr>
          <a:xfrm>
            <a:off x="803154" y="168797"/>
            <a:ext cx="10363200" cy="914400"/>
          </a:xfrm>
        </p:spPr>
        <p:txBody>
          <a:bodyPr>
            <a:normAutofit/>
          </a:bodyPr>
          <a:lstStyle/>
          <a:p>
            <a:r>
              <a:rPr lang="en-US"/>
              <a:t>Initial Polyethylene Results</a:t>
            </a:r>
          </a:p>
        </p:txBody>
      </p:sp>
      <p:pic>
        <p:nvPicPr>
          <p:cNvPr id="12" name="Content Placeholder 11">
            <a:extLst>
              <a:ext uri="{FF2B5EF4-FFF2-40B4-BE49-F238E27FC236}">
                <a16:creationId xmlns:a16="http://schemas.microsoft.com/office/drawing/2014/main" id="{45E3526B-F025-4A96-A7BF-80D880681651}"/>
              </a:ext>
            </a:extLst>
          </p:cNvPr>
          <p:cNvPicPr>
            <a:picLocks noGrp="1" noChangeAspect="1"/>
          </p:cNvPicPr>
          <p:nvPr>
            <p:ph idx="1"/>
          </p:nvPr>
        </p:nvPicPr>
        <p:blipFill>
          <a:blip r:embed="rId2"/>
          <a:stretch>
            <a:fillRect/>
          </a:stretch>
        </p:blipFill>
        <p:spPr>
          <a:xfrm>
            <a:off x="234120" y="1113797"/>
            <a:ext cx="7436658" cy="5034867"/>
          </a:xfrm>
        </p:spPr>
      </p:pic>
      <p:pic>
        <p:nvPicPr>
          <p:cNvPr id="7" name="Picture 6">
            <a:extLst>
              <a:ext uri="{FF2B5EF4-FFF2-40B4-BE49-F238E27FC236}">
                <a16:creationId xmlns:a16="http://schemas.microsoft.com/office/drawing/2014/main" id="{12DB1FDA-A45D-4ADF-8150-42896B9136BC}"/>
              </a:ext>
            </a:extLst>
          </p:cNvPr>
          <p:cNvPicPr>
            <a:picLocks noChangeAspect="1"/>
          </p:cNvPicPr>
          <p:nvPr/>
        </p:nvPicPr>
        <p:blipFill>
          <a:blip r:embed="rId3"/>
          <a:stretch>
            <a:fillRect/>
          </a:stretch>
        </p:blipFill>
        <p:spPr>
          <a:xfrm>
            <a:off x="8382000" y="1143000"/>
            <a:ext cx="2082779" cy="2774572"/>
          </a:xfrm>
          <a:prstGeom prst="rect">
            <a:avLst/>
          </a:prstGeom>
        </p:spPr>
      </p:pic>
      <p:pic>
        <p:nvPicPr>
          <p:cNvPr id="8" name="Picture 7">
            <a:extLst>
              <a:ext uri="{FF2B5EF4-FFF2-40B4-BE49-F238E27FC236}">
                <a16:creationId xmlns:a16="http://schemas.microsoft.com/office/drawing/2014/main" id="{A7455191-DBC9-4AAB-A4CF-1D02394DD004}"/>
              </a:ext>
            </a:extLst>
          </p:cNvPr>
          <p:cNvPicPr>
            <a:picLocks noChangeAspect="1"/>
          </p:cNvPicPr>
          <p:nvPr/>
        </p:nvPicPr>
        <p:blipFill>
          <a:blip r:embed="rId4"/>
          <a:stretch>
            <a:fillRect/>
          </a:stretch>
        </p:blipFill>
        <p:spPr>
          <a:xfrm>
            <a:off x="10034869" y="3471609"/>
            <a:ext cx="1853976" cy="2469772"/>
          </a:xfrm>
          <a:prstGeom prst="rect">
            <a:avLst/>
          </a:prstGeom>
        </p:spPr>
      </p:pic>
      <p:sp>
        <p:nvSpPr>
          <p:cNvPr id="9" name="TextBox 8">
            <a:extLst>
              <a:ext uri="{FF2B5EF4-FFF2-40B4-BE49-F238E27FC236}">
                <a16:creationId xmlns:a16="http://schemas.microsoft.com/office/drawing/2014/main" id="{F9C93DAD-EDCD-42EF-A67D-DEF3475F738F}"/>
              </a:ext>
            </a:extLst>
          </p:cNvPr>
          <p:cNvSpPr txBox="1"/>
          <p:nvPr/>
        </p:nvSpPr>
        <p:spPr>
          <a:xfrm>
            <a:off x="8382000" y="1075320"/>
            <a:ext cx="2082779"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a:t>12 cm Sample</a:t>
            </a:r>
          </a:p>
        </p:txBody>
      </p:sp>
      <p:sp>
        <p:nvSpPr>
          <p:cNvPr id="10" name="TextBox 9">
            <a:extLst>
              <a:ext uri="{FF2B5EF4-FFF2-40B4-BE49-F238E27FC236}">
                <a16:creationId xmlns:a16="http://schemas.microsoft.com/office/drawing/2014/main" id="{ADD6331B-987C-459F-B781-C73F693F4866}"/>
              </a:ext>
            </a:extLst>
          </p:cNvPr>
          <p:cNvSpPr txBox="1"/>
          <p:nvPr/>
        </p:nvSpPr>
        <p:spPr>
          <a:xfrm>
            <a:off x="10048232" y="3482644"/>
            <a:ext cx="1840613"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a:t>4.5cm Sample</a:t>
            </a:r>
          </a:p>
        </p:txBody>
      </p:sp>
      <p:pic>
        <p:nvPicPr>
          <p:cNvPr id="13" name="Picture 12">
            <a:extLst>
              <a:ext uri="{FF2B5EF4-FFF2-40B4-BE49-F238E27FC236}">
                <a16:creationId xmlns:a16="http://schemas.microsoft.com/office/drawing/2014/main" id="{6F774FAD-F33C-4560-8B5E-D704D1E408E3}"/>
              </a:ext>
            </a:extLst>
          </p:cNvPr>
          <p:cNvPicPr>
            <a:picLocks noChangeAspect="1"/>
          </p:cNvPicPr>
          <p:nvPr/>
        </p:nvPicPr>
        <p:blipFill>
          <a:blip r:embed="rId5"/>
          <a:stretch>
            <a:fillRect/>
          </a:stretch>
        </p:blipFill>
        <p:spPr>
          <a:xfrm>
            <a:off x="2108982" y="1392130"/>
            <a:ext cx="2353260" cy="646232"/>
          </a:xfrm>
          <a:prstGeom prst="rect">
            <a:avLst/>
          </a:prstGeom>
        </p:spPr>
      </p:pic>
      <p:pic>
        <p:nvPicPr>
          <p:cNvPr id="14" name="Picture 13">
            <a:extLst>
              <a:ext uri="{FF2B5EF4-FFF2-40B4-BE49-F238E27FC236}">
                <a16:creationId xmlns:a16="http://schemas.microsoft.com/office/drawing/2014/main" id="{DF6C34AA-4E74-473B-922D-75BBA18B8D3D}"/>
              </a:ext>
            </a:extLst>
          </p:cNvPr>
          <p:cNvPicPr>
            <a:picLocks noChangeAspect="1"/>
          </p:cNvPicPr>
          <p:nvPr/>
        </p:nvPicPr>
        <p:blipFill>
          <a:blip r:embed="rId6"/>
          <a:stretch>
            <a:fillRect/>
          </a:stretch>
        </p:blipFill>
        <p:spPr>
          <a:xfrm>
            <a:off x="4999345" y="2670858"/>
            <a:ext cx="2182557" cy="493819"/>
          </a:xfrm>
          <a:prstGeom prst="rect">
            <a:avLst/>
          </a:prstGeom>
        </p:spPr>
      </p:pic>
      <p:pic>
        <p:nvPicPr>
          <p:cNvPr id="15" name="Picture 14">
            <a:extLst>
              <a:ext uri="{FF2B5EF4-FFF2-40B4-BE49-F238E27FC236}">
                <a16:creationId xmlns:a16="http://schemas.microsoft.com/office/drawing/2014/main" id="{FDF52CB7-113A-4C50-9344-668D772BFFC1}"/>
              </a:ext>
            </a:extLst>
          </p:cNvPr>
          <p:cNvPicPr>
            <a:picLocks noChangeAspect="1"/>
          </p:cNvPicPr>
          <p:nvPr/>
        </p:nvPicPr>
        <p:blipFill>
          <a:blip r:embed="rId7"/>
          <a:stretch>
            <a:fillRect/>
          </a:stretch>
        </p:blipFill>
        <p:spPr>
          <a:xfrm rot="5400000">
            <a:off x="10611941" y="1454469"/>
            <a:ext cx="1323108" cy="1617432"/>
          </a:xfrm>
          <a:prstGeom prst="rect">
            <a:avLst/>
          </a:prstGeom>
        </p:spPr>
      </p:pic>
      <p:pic>
        <p:nvPicPr>
          <p:cNvPr id="16" name="Picture 15">
            <a:extLst>
              <a:ext uri="{FF2B5EF4-FFF2-40B4-BE49-F238E27FC236}">
                <a16:creationId xmlns:a16="http://schemas.microsoft.com/office/drawing/2014/main" id="{7D25F58C-C354-448B-BD0F-0E4AAF139073}"/>
              </a:ext>
            </a:extLst>
          </p:cNvPr>
          <p:cNvPicPr>
            <a:picLocks noChangeAspect="1"/>
          </p:cNvPicPr>
          <p:nvPr/>
        </p:nvPicPr>
        <p:blipFill>
          <a:blip r:embed="rId8"/>
          <a:stretch>
            <a:fillRect/>
          </a:stretch>
        </p:blipFill>
        <p:spPr>
          <a:xfrm rot="5400000">
            <a:off x="8322140" y="4235580"/>
            <a:ext cx="1725305" cy="1686298"/>
          </a:xfrm>
          <a:prstGeom prst="rect">
            <a:avLst/>
          </a:prstGeom>
        </p:spPr>
      </p:pic>
    </p:spTree>
    <p:extLst>
      <p:ext uri="{BB962C8B-B14F-4D97-AF65-F5344CB8AC3E}">
        <p14:creationId xmlns:p14="http://schemas.microsoft.com/office/powerpoint/2010/main" val="94392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1249-C58A-4650-9F87-24C2280071FB}"/>
              </a:ext>
            </a:extLst>
          </p:cNvPr>
          <p:cNvSpPr>
            <a:spLocks noGrp="1"/>
          </p:cNvSpPr>
          <p:nvPr>
            <p:ph type="title"/>
          </p:nvPr>
        </p:nvSpPr>
        <p:spPr>
          <a:xfrm>
            <a:off x="609600" y="4562"/>
            <a:ext cx="10972800" cy="1143000"/>
          </a:xfrm>
        </p:spPr>
        <p:txBody>
          <a:bodyPr>
            <a:normAutofit/>
          </a:bodyPr>
          <a:lstStyle/>
          <a:p>
            <a:r>
              <a:rPr lang="en-US"/>
              <a:t>Polyethylene Eigenvalue Comparison (ENDFVIII.1b2)</a:t>
            </a:r>
          </a:p>
        </p:txBody>
      </p:sp>
      <p:pic>
        <p:nvPicPr>
          <p:cNvPr id="8" name="Content Placeholder 7">
            <a:extLst>
              <a:ext uri="{FF2B5EF4-FFF2-40B4-BE49-F238E27FC236}">
                <a16:creationId xmlns:a16="http://schemas.microsoft.com/office/drawing/2014/main" id="{C8E903AB-5CB9-43D0-B501-EEF9C24A3AC1}"/>
              </a:ext>
            </a:extLst>
          </p:cNvPr>
          <p:cNvPicPr>
            <a:picLocks noGrp="1" noChangeAspect="1"/>
          </p:cNvPicPr>
          <p:nvPr>
            <p:ph sz="half" idx="2"/>
          </p:nvPr>
        </p:nvPicPr>
        <p:blipFill>
          <a:blip r:embed="rId3"/>
          <a:stretch>
            <a:fillRect/>
          </a:stretch>
        </p:blipFill>
        <p:spPr>
          <a:xfrm>
            <a:off x="602812" y="1373768"/>
            <a:ext cx="3793084" cy="3784784"/>
          </a:xfrm>
          <a:prstGeom prst="rect">
            <a:avLst/>
          </a:prstGeom>
        </p:spPr>
      </p:pic>
      <p:sp>
        <p:nvSpPr>
          <p:cNvPr id="9" name="Text Placeholder 8">
            <a:extLst>
              <a:ext uri="{FF2B5EF4-FFF2-40B4-BE49-F238E27FC236}">
                <a16:creationId xmlns:a16="http://schemas.microsoft.com/office/drawing/2014/main" id="{C6963624-1DBD-4016-888A-37AF3E9F5A50}"/>
              </a:ext>
            </a:extLst>
          </p:cNvPr>
          <p:cNvSpPr txBox="1">
            <a:spLocks noGrp="1"/>
          </p:cNvSpPr>
          <p:nvPr>
            <p:ph type="body" idx="1"/>
          </p:nvPr>
        </p:nvSpPr>
        <p:spPr>
          <a:xfrm>
            <a:off x="773130" y="990600"/>
            <a:ext cx="3435299" cy="461665"/>
          </a:xfrm>
          <a:prstGeom prst="rect">
            <a:avLst/>
          </a:prstGeom>
          <a:noFill/>
        </p:spPr>
        <p:txBody>
          <a:bodyPr wrap="none" rtlCol="0">
            <a:spAutoFit/>
          </a:bodyPr>
          <a:lstStyle/>
          <a:p>
            <a:pPr algn="ctr"/>
            <a:r>
              <a:rPr lang="en-US"/>
              <a:t>Fit range: 125us to 400us </a:t>
            </a:r>
          </a:p>
        </p:txBody>
      </p:sp>
      <p:pic>
        <p:nvPicPr>
          <p:cNvPr id="10" name="Content Placeholder 9">
            <a:extLst>
              <a:ext uri="{FF2B5EF4-FFF2-40B4-BE49-F238E27FC236}">
                <a16:creationId xmlns:a16="http://schemas.microsoft.com/office/drawing/2014/main" id="{52F08109-371C-4FC8-A647-549DC75490A0}"/>
              </a:ext>
            </a:extLst>
          </p:cNvPr>
          <p:cNvPicPr>
            <a:picLocks noGrp="1" noChangeAspect="1"/>
          </p:cNvPicPr>
          <p:nvPr>
            <p:ph sz="quarter" idx="4"/>
          </p:nvPr>
        </p:nvPicPr>
        <p:blipFill>
          <a:blip r:embed="rId4"/>
          <a:stretch>
            <a:fillRect/>
          </a:stretch>
        </p:blipFill>
        <p:spPr>
          <a:xfrm>
            <a:off x="4724400" y="1404425"/>
            <a:ext cx="3432929" cy="3756029"/>
          </a:xfrm>
          <a:prstGeom prst="rect">
            <a:avLst/>
          </a:prstGeom>
        </p:spPr>
      </p:pic>
      <p:sp>
        <p:nvSpPr>
          <p:cNvPr id="11" name="Text Placeholder 10">
            <a:extLst>
              <a:ext uri="{FF2B5EF4-FFF2-40B4-BE49-F238E27FC236}">
                <a16:creationId xmlns:a16="http://schemas.microsoft.com/office/drawing/2014/main" id="{D2E1B54D-D392-4062-A3EC-ED39CE05D4C3}"/>
              </a:ext>
            </a:extLst>
          </p:cNvPr>
          <p:cNvSpPr txBox="1">
            <a:spLocks noGrp="1"/>
          </p:cNvSpPr>
          <p:nvPr>
            <p:ph type="body" sz="quarter" idx="3"/>
          </p:nvPr>
        </p:nvSpPr>
        <p:spPr>
          <a:xfrm>
            <a:off x="4800959" y="990600"/>
            <a:ext cx="3279809" cy="461665"/>
          </a:xfrm>
          <a:prstGeom prst="rect">
            <a:avLst/>
          </a:prstGeom>
          <a:noFill/>
        </p:spPr>
        <p:txBody>
          <a:bodyPr wrap="none" rtlCol="0">
            <a:spAutoFit/>
          </a:bodyPr>
          <a:lstStyle/>
          <a:p>
            <a:pPr algn="ctr"/>
            <a:r>
              <a:rPr lang="en-US"/>
              <a:t>Fit range: 50us to 175us </a:t>
            </a:r>
          </a:p>
        </p:txBody>
      </p:sp>
      <p:pic>
        <p:nvPicPr>
          <p:cNvPr id="12" name="Picture 11">
            <a:extLst>
              <a:ext uri="{FF2B5EF4-FFF2-40B4-BE49-F238E27FC236}">
                <a16:creationId xmlns:a16="http://schemas.microsoft.com/office/drawing/2014/main" id="{E6FDACE0-A3CD-4515-9240-D1D3D940F46E}"/>
              </a:ext>
            </a:extLst>
          </p:cNvPr>
          <p:cNvPicPr>
            <a:picLocks noChangeAspect="1"/>
          </p:cNvPicPr>
          <p:nvPr/>
        </p:nvPicPr>
        <p:blipFill>
          <a:blip r:embed="rId5"/>
          <a:stretch>
            <a:fillRect/>
          </a:stretch>
        </p:blipFill>
        <p:spPr>
          <a:xfrm>
            <a:off x="5013029" y="5158552"/>
            <a:ext cx="2855668" cy="1144013"/>
          </a:xfrm>
          <a:prstGeom prst="rect">
            <a:avLst/>
          </a:prstGeom>
        </p:spPr>
      </p:pic>
      <p:pic>
        <p:nvPicPr>
          <p:cNvPr id="13" name="Picture 12">
            <a:extLst>
              <a:ext uri="{FF2B5EF4-FFF2-40B4-BE49-F238E27FC236}">
                <a16:creationId xmlns:a16="http://schemas.microsoft.com/office/drawing/2014/main" id="{7BF618F9-D846-41EB-B51F-EC0BE543E6A6}"/>
              </a:ext>
            </a:extLst>
          </p:cNvPr>
          <p:cNvPicPr>
            <a:picLocks noChangeAspect="1"/>
          </p:cNvPicPr>
          <p:nvPr/>
        </p:nvPicPr>
        <p:blipFill>
          <a:blip r:embed="rId6"/>
          <a:stretch>
            <a:fillRect/>
          </a:stretch>
        </p:blipFill>
        <p:spPr>
          <a:xfrm>
            <a:off x="1062944" y="5182333"/>
            <a:ext cx="2855669" cy="1142267"/>
          </a:xfrm>
          <a:prstGeom prst="rect">
            <a:avLst/>
          </a:prstGeom>
        </p:spPr>
      </p:pic>
      <p:pic>
        <p:nvPicPr>
          <p:cNvPr id="15" name="Picture 14">
            <a:extLst>
              <a:ext uri="{FF2B5EF4-FFF2-40B4-BE49-F238E27FC236}">
                <a16:creationId xmlns:a16="http://schemas.microsoft.com/office/drawing/2014/main" id="{DFF36433-658C-46F9-AD19-B837D547A755}"/>
              </a:ext>
            </a:extLst>
          </p:cNvPr>
          <p:cNvPicPr>
            <a:picLocks noChangeAspect="1"/>
          </p:cNvPicPr>
          <p:nvPr/>
        </p:nvPicPr>
        <p:blipFill>
          <a:blip r:embed="rId7"/>
          <a:stretch>
            <a:fillRect/>
          </a:stretch>
        </p:blipFill>
        <p:spPr>
          <a:xfrm rot="20934490">
            <a:off x="3332578" y="2679311"/>
            <a:ext cx="3566955" cy="928293"/>
          </a:xfrm>
          <a:prstGeom prst="rect">
            <a:avLst/>
          </a:prstGeom>
        </p:spPr>
      </p:pic>
      <p:pic>
        <p:nvPicPr>
          <p:cNvPr id="7" name="Picture 6">
            <a:extLst>
              <a:ext uri="{FF2B5EF4-FFF2-40B4-BE49-F238E27FC236}">
                <a16:creationId xmlns:a16="http://schemas.microsoft.com/office/drawing/2014/main" id="{E6F4627D-AA52-1DF8-BE01-0A0279005582}"/>
              </a:ext>
            </a:extLst>
          </p:cNvPr>
          <p:cNvPicPr>
            <a:picLocks noChangeAspect="1"/>
          </p:cNvPicPr>
          <p:nvPr/>
        </p:nvPicPr>
        <p:blipFill>
          <a:blip r:embed="rId8"/>
          <a:stretch>
            <a:fillRect/>
          </a:stretch>
        </p:blipFill>
        <p:spPr>
          <a:xfrm>
            <a:off x="8346157" y="1373818"/>
            <a:ext cx="2082779" cy="2774572"/>
          </a:xfrm>
          <a:prstGeom prst="rect">
            <a:avLst/>
          </a:prstGeom>
        </p:spPr>
      </p:pic>
      <p:pic>
        <p:nvPicPr>
          <p:cNvPr id="16" name="Picture 15">
            <a:extLst>
              <a:ext uri="{FF2B5EF4-FFF2-40B4-BE49-F238E27FC236}">
                <a16:creationId xmlns:a16="http://schemas.microsoft.com/office/drawing/2014/main" id="{CEEAA14C-B12C-008B-2599-19BCABF6C977}"/>
              </a:ext>
            </a:extLst>
          </p:cNvPr>
          <p:cNvPicPr>
            <a:picLocks noChangeAspect="1"/>
          </p:cNvPicPr>
          <p:nvPr/>
        </p:nvPicPr>
        <p:blipFill>
          <a:blip r:embed="rId9"/>
          <a:stretch>
            <a:fillRect/>
          </a:stretch>
        </p:blipFill>
        <p:spPr>
          <a:xfrm>
            <a:off x="9999026" y="3702427"/>
            <a:ext cx="1853976" cy="2469772"/>
          </a:xfrm>
          <a:prstGeom prst="rect">
            <a:avLst/>
          </a:prstGeom>
        </p:spPr>
      </p:pic>
      <p:sp>
        <p:nvSpPr>
          <p:cNvPr id="17" name="TextBox 16">
            <a:extLst>
              <a:ext uri="{FF2B5EF4-FFF2-40B4-BE49-F238E27FC236}">
                <a16:creationId xmlns:a16="http://schemas.microsoft.com/office/drawing/2014/main" id="{0F117CE1-1463-2374-58C3-664BB3569A7E}"/>
              </a:ext>
            </a:extLst>
          </p:cNvPr>
          <p:cNvSpPr txBox="1"/>
          <p:nvPr/>
        </p:nvSpPr>
        <p:spPr>
          <a:xfrm>
            <a:off x="8346157" y="1306138"/>
            <a:ext cx="2082779"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a:t>12 cm Sample</a:t>
            </a:r>
          </a:p>
        </p:txBody>
      </p:sp>
      <p:sp>
        <p:nvSpPr>
          <p:cNvPr id="18" name="TextBox 17">
            <a:extLst>
              <a:ext uri="{FF2B5EF4-FFF2-40B4-BE49-F238E27FC236}">
                <a16:creationId xmlns:a16="http://schemas.microsoft.com/office/drawing/2014/main" id="{F1FE6313-11EE-1D61-C3E8-C4FDF52B3DE9}"/>
              </a:ext>
            </a:extLst>
          </p:cNvPr>
          <p:cNvSpPr txBox="1"/>
          <p:nvPr/>
        </p:nvSpPr>
        <p:spPr>
          <a:xfrm>
            <a:off x="10012389" y="3713462"/>
            <a:ext cx="1840613"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000"/>
              <a:t>4.5cm Sample</a:t>
            </a:r>
          </a:p>
        </p:txBody>
      </p:sp>
      <p:pic>
        <p:nvPicPr>
          <p:cNvPr id="19" name="Picture 18">
            <a:extLst>
              <a:ext uri="{FF2B5EF4-FFF2-40B4-BE49-F238E27FC236}">
                <a16:creationId xmlns:a16="http://schemas.microsoft.com/office/drawing/2014/main" id="{CCCD62C9-5422-841C-0BAA-17348C9FA44E}"/>
              </a:ext>
            </a:extLst>
          </p:cNvPr>
          <p:cNvPicPr>
            <a:picLocks noChangeAspect="1"/>
          </p:cNvPicPr>
          <p:nvPr/>
        </p:nvPicPr>
        <p:blipFill>
          <a:blip r:embed="rId10"/>
          <a:stretch>
            <a:fillRect/>
          </a:stretch>
        </p:blipFill>
        <p:spPr>
          <a:xfrm rot="5400000">
            <a:off x="10576098" y="1685287"/>
            <a:ext cx="1323108" cy="1617432"/>
          </a:xfrm>
          <a:prstGeom prst="rect">
            <a:avLst/>
          </a:prstGeom>
        </p:spPr>
      </p:pic>
      <p:pic>
        <p:nvPicPr>
          <p:cNvPr id="20" name="Picture 19">
            <a:extLst>
              <a:ext uri="{FF2B5EF4-FFF2-40B4-BE49-F238E27FC236}">
                <a16:creationId xmlns:a16="http://schemas.microsoft.com/office/drawing/2014/main" id="{0EEAA2A4-1D28-ED44-8EEC-1FF475AE0F20}"/>
              </a:ext>
            </a:extLst>
          </p:cNvPr>
          <p:cNvPicPr>
            <a:picLocks noChangeAspect="1"/>
          </p:cNvPicPr>
          <p:nvPr/>
        </p:nvPicPr>
        <p:blipFill>
          <a:blip r:embed="rId11"/>
          <a:stretch>
            <a:fillRect/>
          </a:stretch>
        </p:blipFill>
        <p:spPr>
          <a:xfrm rot="5400000">
            <a:off x="8286297" y="4466398"/>
            <a:ext cx="1725305" cy="1686298"/>
          </a:xfrm>
          <a:prstGeom prst="rect">
            <a:avLst/>
          </a:prstGeom>
        </p:spPr>
      </p:pic>
    </p:spTree>
    <p:extLst>
      <p:ext uri="{BB962C8B-B14F-4D97-AF65-F5344CB8AC3E}">
        <p14:creationId xmlns:p14="http://schemas.microsoft.com/office/powerpoint/2010/main" val="207430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Content Placeholder 2"/>
          <p:cNvSpPr>
            <a:spLocks noGrp="1"/>
          </p:cNvSpPr>
          <p:nvPr>
            <p:ph idx="1"/>
          </p:nvPr>
        </p:nvSpPr>
        <p:spPr/>
        <p:txBody>
          <a:bodyPr/>
          <a:lstStyle/>
          <a:p>
            <a:r>
              <a:rPr lang="en-US" sz="2400">
                <a:latin typeface="Times New Roman"/>
                <a:cs typeface="Times New Roman"/>
              </a:rPr>
              <a:t>Measurements and Evaluation of </a:t>
            </a:r>
            <a:r>
              <a:rPr lang="en-US" sz="2400" baseline="30000">
                <a:latin typeface="Times New Roman"/>
                <a:cs typeface="Times New Roman"/>
              </a:rPr>
              <a:t>54</a:t>
            </a:r>
            <a:r>
              <a:rPr lang="en-US" sz="2400">
                <a:latin typeface="Times New Roman"/>
                <a:cs typeface="Times New Roman"/>
              </a:rPr>
              <a:t>Fe (S. Singh)</a:t>
            </a:r>
          </a:p>
          <a:p>
            <a:pPr marL="0" indent="0">
              <a:buNone/>
            </a:pPr>
            <a:endParaRPr lang="en-US" sz="2400"/>
          </a:p>
          <a:p>
            <a:r>
              <a:rPr lang="en-US" sz="2400">
                <a:latin typeface="Times New Roman"/>
                <a:cs typeface="Times New Roman"/>
              </a:rPr>
              <a:t>Neutron-induced </a:t>
            </a:r>
            <a:r>
              <a:rPr lang="el-GR" sz="2400">
                <a:latin typeface="Times New Roman"/>
                <a:cs typeface="Times New Roman"/>
              </a:rPr>
              <a:t>γ</a:t>
            </a:r>
            <a:r>
              <a:rPr lang="en-US" sz="2400">
                <a:latin typeface="Times New Roman"/>
                <a:cs typeface="Times New Roman"/>
              </a:rPr>
              <a:t>-ray spectra measurements (K. </a:t>
            </a:r>
            <a:r>
              <a:rPr lang="en-US" sz="2400" err="1">
                <a:latin typeface="Times New Roman"/>
                <a:cs typeface="Times New Roman"/>
              </a:rPr>
              <a:t>Keparutis</a:t>
            </a:r>
            <a:r>
              <a:rPr lang="en-US" sz="2400">
                <a:latin typeface="Times New Roman"/>
                <a:cs typeface="Times New Roman"/>
              </a:rPr>
              <a:t>, I. Parker)</a:t>
            </a:r>
          </a:p>
          <a:p>
            <a:endParaRPr lang="en-US" sz="2400"/>
          </a:p>
          <a:p>
            <a:r>
              <a:rPr lang="en-US" sz="2400">
                <a:latin typeface="Times New Roman"/>
                <a:cs typeface="Times New Roman"/>
              </a:rPr>
              <a:t>Thermal neutron die-away measurements (B. Wang)</a:t>
            </a:r>
          </a:p>
          <a:p>
            <a:endParaRPr lang="en-US" sz="2400"/>
          </a:p>
          <a:p>
            <a:r>
              <a:rPr lang="en-US" sz="2400">
                <a:latin typeface="Times New Roman"/>
                <a:cs typeface="Times New Roman"/>
              </a:rPr>
              <a:t>Zirconium Evaluation Progress (G. Siemers)</a:t>
            </a:r>
            <a:endParaRPr lang="en-US" sz="2400"/>
          </a:p>
          <a:p>
            <a:endParaRPr lang="en-US" sz="2400"/>
          </a:p>
          <a:p>
            <a:r>
              <a:rPr lang="en-US" sz="2400">
                <a:latin typeface="Times New Roman"/>
                <a:cs typeface="Times New Roman"/>
              </a:rPr>
              <a:t>URR improvement to SAMMY (A. Golas)</a:t>
            </a:r>
          </a:p>
          <a:p>
            <a:pPr marL="0" indent="0">
              <a:buNone/>
            </a:pPr>
            <a:endParaRPr lang="en-US" sz="2400"/>
          </a:p>
        </p:txBody>
      </p:sp>
    </p:spTree>
    <p:extLst>
      <p:ext uri="{BB962C8B-B14F-4D97-AF65-F5344CB8AC3E}">
        <p14:creationId xmlns:p14="http://schemas.microsoft.com/office/powerpoint/2010/main" val="3035967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4A82-8495-FBC0-BAD8-DA392BC9194F}"/>
              </a:ext>
            </a:extLst>
          </p:cNvPr>
          <p:cNvSpPr>
            <a:spLocks noGrp="1"/>
          </p:cNvSpPr>
          <p:nvPr>
            <p:ph type="ctrTitle"/>
          </p:nvPr>
        </p:nvSpPr>
        <p:spPr>
          <a:xfrm>
            <a:off x="1059180" y="1140651"/>
            <a:ext cx="10073640" cy="2387600"/>
          </a:xfrm>
        </p:spPr>
        <p:txBody>
          <a:bodyPr/>
          <a:lstStyle/>
          <a:p>
            <a:r>
              <a:rPr lang="en-US"/>
              <a:t>Zirconium Evaluation Progress</a:t>
            </a:r>
          </a:p>
        </p:txBody>
      </p:sp>
      <p:sp>
        <p:nvSpPr>
          <p:cNvPr id="3" name="Subtitle 2">
            <a:extLst>
              <a:ext uri="{FF2B5EF4-FFF2-40B4-BE49-F238E27FC236}">
                <a16:creationId xmlns:a16="http://schemas.microsoft.com/office/drawing/2014/main" id="{B2EA1CBC-B751-AFA7-129C-1F1E87C83FFD}"/>
              </a:ext>
            </a:extLst>
          </p:cNvPr>
          <p:cNvSpPr>
            <a:spLocks noGrp="1"/>
          </p:cNvSpPr>
          <p:nvPr>
            <p:ph type="subTitle" idx="1"/>
          </p:nvPr>
        </p:nvSpPr>
        <p:spPr/>
        <p:txBody>
          <a:bodyPr/>
          <a:lstStyle/>
          <a:p>
            <a:r>
              <a:rPr lang="en-US"/>
              <a:t>G. Siemers</a:t>
            </a:r>
          </a:p>
        </p:txBody>
      </p:sp>
    </p:spTree>
    <p:extLst>
      <p:ext uri="{BB962C8B-B14F-4D97-AF65-F5344CB8AC3E}">
        <p14:creationId xmlns:p14="http://schemas.microsoft.com/office/powerpoint/2010/main" val="4188950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EF5C-1A9F-7243-5423-F8239737EC8C}"/>
              </a:ext>
            </a:extLst>
          </p:cNvPr>
          <p:cNvSpPr>
            <a:spLocks noGrp="1"/>
          </p:cNvSpPr>
          <p:nvPr>
            <p:ph type="title"/>
          </p:nvPr>
        </p:nvSpPr>
        <p:spPr>
          <a:xfrm>
            <a:off x="838200" y="78099"/>
            <a:ext cx="10515600" cy="918926"/>
          </a:xfrm>
        </p:spPr>
        <p:txBody>
          <a:bodyPr/>
          <a:lstStyle/>
          <a:p>
            <a:pPr algn="ctr"/>
            <a:r>
              <a:rPr lang="en-US" u="sng"/>
              <a:t>New for ENDF/B-IX</a:t>
            </a:r>
          </a:p>
        </p:txBody>
      </p:sp>
      <p:sp>
        <p:nvSpPr>
          <p:cNvPr id="5" name="Content Placeholder 2">
            <a:extLst>
              <a:ext uri="{FF2B5EF4-FFF2-40B4-BE49-F238E27FC236}">
                <a16:creationId xmlns:a16="http://schemas.microsoft.com/office/drawing/2014/main" id="{5629AACA-BF34-B015-4AFA-C51DC243304D}"/>
              </a:ext>
            </a:extLst>
          </p:cNvPr>
          <p:cNvSpPr>
            <a:spLocks noGrp="1"/>
          </p:cNvSpPr>
          <p:nvPr>
            <p:ph idx="1"/>
          </p:nvPr>
        </p:nvSpPr>
        <p:spPr>
          <a:xfrm>
            <a:off x="539789" y="960539"/>
            <a:ext cx="11112420" cy="1736522"/>
          </a:xfrm>
          <a:ln>
            <a:solidFill>
              <a:schemeClr val="tx1"/>
            </a:solidFill>
          </a:ln>
        </p:spPr>
        <p:txBody>
          <a:bodyPr anchor="ctr">
            <a:normAutofit fontScale="92500" lnSpcReduction="20000"/>
          </a:bodyPr>
          <a:lstStyle/>
          <a:p>
            <a:pPr marL="0" indent="0">
              <a:buNone/>
            </a:pPr>
            <a:r>
              <a:rPr lang="en-US" sz="2000" b="1"/>
              <a:t>RRR: </a:t>
            </a:r>
            <a:r>
              <a:rPr lang="en-US" sz="2000"/>
              <a:t>New evaluations will use R-Matrix resonance parameterization determination over MLBW. 	Evaluations will incorporate new ORNL isotopic transmission and capture measurements. New 	transmission measurement from HDZR (pending data reduction). </a:t>
            </a:r>
            <a:endParaRPr lang="en-US" sz="2000" b="1"/>
          </a:p>
          <a:p>
            <a:pPr marL="0" indent="0">
              <a:buNone/>
            </a:pPr>
            <a:r>
              <a:rPr lang="en-US" sz="2000" b="1"/>
              <a:t>URR: </a:t>
            </a:r>
            <a:r>
              <a:rPr lang="en-US" sz="2000"/>
              <a:t>New evaluations will leverage the new implementation of </a:t>
            </a:r>
            <a:r>
              <a:rPr lang="en-US" sz="2000">
                <a:latin typeface="Courier New" panose="02070309020205020404" pitchFamily="49" charset="0"/>
                <a:cs typeface="Courier New" panose="02070309020205020404" pitchFamily="49" charset="0"/>
              </a:rPr>
              <a:t>SESH</a:t>
            </a:r>
            <a:r>
              <a:rPr lang="en-US" sz="2000"/>
              <a:t> in </a:t>
            </a:r>
            <a:r>
              <a:rPr lang="en-US" sz="2000">
                <a:latin typeface="Courier New" panose="02070309020205020404" pitchFamily="49" charset="0"/>
                <a:cs typeface="Courier New" panose="02070309020205020404" pitchFamily="49" charset="0"/>
              </a:rPr>
              <a:t>SAMMY</a:t>
            </a:r>
            <a:r>
              <a:rPr lang="en-US" sz="2000"/>
              <a:t>. </a:t>
            </a:r>
          </a:p>
          <a:p>
            <a:pPr marL="0" indent="0">
              <a:buNone/>
            </a:pPr>
            <a:r>
              <a:rPr lang="en-US" sz="2000" b="1"/>
              <a:t>Fast: </a:t>
            </a:r>
            <a:r>
              <a:rPr lang="en-US" sz="2000"/>
              <a:t>New evaluations with modern version of EMPIRE using new soft-rotor OMP developed for Zr. 	Evaluations will leverage new </a:t>
            </a:r>
            <a:r>
              <a:rPr lang="en-US" sz="2000" baseline="30000" err="1"/>
              <a:t>nat</a:t>
            </a:r>
            <a:r>
              <a:rPr lang="en-US" sz="2000" err="1"/>
              <a:t>Zr</a:t>
            </a:r>
            <a:r>
              <a:rPr lang="en-US" sz="2000"/>
              <a:t> transmission from RPI, DT validation data from China, and others.</a:t>
            </a:r>
          </a:p>
        </p:txBody>
      </p:sp>
      <p:graphicFrame>
        <p:nvGraphicFramePr>
          <p:cNvPr id="6" name="Table 5">
            <a:extLst>
              <a:ext uri="{FF2B5EF4-FFF2-40B4-BE49-F238E27FC236}">
                <a16:creationId xmlns:a16="http://schemas.microsoft.com/office/drawing/2014/main" id="{630BC59E-7C47-20F7-2885-EF4302752E6B}"/>
              </a:ext>
            </a:extLst>
          </p:cNvPr>
          <p:cNvGraphicFramePr>
            <a:graphicFrameLocks noGrp="1"/>
          </p:cNvGraphicFramePr>
          <p:nvPr/>
        </p:nvGraphicFramePr>
        <p:xfrm>
          <a:off x="539789" y="2765756"/>
          <a:ext cx="11112421" cy="3253305"/>
        </p:xfrm>
        <a:graphic>
          <a:graphicData uri="http://schemas.openxmlformats.org/drawingml/2006/table">
            <a:tbl>
              <a:tblPr firstRow="1" bandRow="1">
                <a:tableStyleId>{616DA210-FB5B-4158-B5E0-FEB733F419BA}</a:tableStyleId>
              </a:tblPr>
              <a:tblGrid>
                <a:gridCol w="928638">
                  <a:extLst>
                    <a:ext uri="{9D8B030D-6E8A-4147-A177-3AD203B41FA5}">
                      <a16:colId xmlns:a16="http://schemas.microsoft.com/office/drawing/2014/main" val="2731618885"/>
                    </a:ext>
                  </a:extLst>
                </a:gridCol>
                <a:gridCol w="2552967">
                  <a:extLst>
                    <a:ext uri="{9D8B030D-6E8A-4147-A177-3AD203B41FA5}">
                      <a16:colId xmlns:a16="http://schemas.microsoft.com/office/drawing/2014/main" val="2176200864"/>
                    </a:ext>
                  </a:extLst>
                </a:gridCol>
                <a:gridCol w="2576051">
                  <a:extLst>
                    <a:ext uri="{9D8B030D-6E8A-4147-A177-3AD203B41FA5}">
                      <a16:colId xmlns:a16="http://schemas.microsoft.com/office/drawing/2014/main" val="1286101928"/>
                    </a:ext>
                  </a:extLst>
                </a:gridCol>
                <a:gridCol w="2536723">
                  <a:extLst>
                    <a:ext uri="{9D8B030D-6E8A-4147-A177-3AD203B41FA5}">
                      <a16:colId xmlns:a16="http://schemas.microsoft.com/office/drawing/2014/main" val="1636796632"/>
                    </a:ext>
                  </a:extLst>
                </a:gridCol>
                <a:gridCol w="2518042">
                  <a:extLst>
                    <a:ext uri="{9D8B030D-6E8A-4147-A177-3AD203B41FA5}">
                      <a16:colId xmlns:a16="http://schemas.microsoft.com/office/drawing/2014/main" val="1642875945"/>
                    </a:ext>
                  </a:extLst>
                </a:gridCol>
              </a:tblGrid>
              <a:tr h="667465">
                <a:tc>
                  <a:txBody>
                    <a:bodyPr/>
                    <a:lstStyle/>
                    <a:p>
                      <a:pPr algn="ctr"/>
                      <a:r>
                        <a:rPr lang="en-US">
                          <a:latin typeface="Times New Roman" panose="02020603050405020304" pitchFamily="18" charset="0"/>
                          <a:cs typeface="Times New Roman" panose="02020603050405020304" pitchFamily="18" charset="0"/>
                        </a:rPr>
                        <a:t>Isotope</a:t>
                      </a:r>
                    </a:p>
                  </a:txBody>
                  <a:tcPr anchor="ctr"/>
                </a:tc>
                <a:tc>
                  <a:txBody>
                    <a:bodyPr/>
                    <a:lstStyle/>
                    <a:p>
                      <a:pPr algn="ctr"/>
                      <a:r>
                        <a:rPr lang="en-US">
                          <a:latin typeface="Times New Roman" panose="02020603050405020304" pitchFamily="18" charset="0"/>
                          <a:cs typeface="Times New Roman" panose="02020603050405020304" pitchFamily="18" charset="0"/>
                        </a:rPr>
                        <a:t>New ORNL/GEEL Measurement</a:t>
                      </a:r>
                      <a:r>
                        <a:rPr lang="en-US" baseline="0">
                          <a:latin typeface="Times New Roman" panose="02020603050405020304" pitchFamily="18" charset="0"/>
                          <a:cs typeface="Times New Roman" panose="02020603050405020304" pitchFamily="18" charset="0"/>
                        </a:rPr>
                        <a:t> Status</a:t>
                      </a:r>
                      <a:endParaRPr lang="en-US">
                        <a:latin typeface="Times New Roman" panose="02020603050405020304" pitchFamily="18" charset="0"/>
                        <a:cs typeface="Times New Roman" panose="02020603050405020304" pitchFamily="18" charset="0"/>
                      </a:endParaRPr>
                    </a:p>
                  </a:txBody>
                  <a:tcPr anchor="ctr"/>
                </a:tc>
                <a:tc>
                  <a:txBody>
                    <a:bodyPr/>
                    <a:lstStyle/>
                    <a:p>
                      <a:pPr algn="ctr"/>
                      <a:r>
                        <a:rPr lang="en-US">
                          <a:latin typeface="Times New Roman" panose="02020603050405020304" pitchFamily="18" charset="0"/>
                          <a:cs typeface="Times New Roman" panose="02020603050405020304" pitchFamily="18" charset="0"/>
                        </a:rPr>
                        <a:t>RRR Evaluation</a:t>
                      </a:r>
                    </a:p>
                  </a:txBody>
                  <a:tcPr anchor="ctr"/>
                </a:tc>
                <a:tc>
                  <a:txBody>
                    <a:bodyPr/>
                    <a:lstStyle/>
                    <a:p>
                      <a:pPr algn="ctr"/>
                      <a:r>
                        <a:rPr lang="en-US">
                          <a:latin typeface="Times New Roman" panose="02020603050405020304" pitchFamily="18" charset="0"/>
                          <a:cs typeface="Times New Roman" panose="02020603050405020304" pitchFamily="18" charset="0"/>
                        </a:rPr>
                        <a:t>URR Evaluation</a:t>
                      </a:r>
                    </a:p>
                  </a:txBody>
                  <a:tcPr anchor="ctr"/>
                </a:tc>
                <a:tc>
                  <a:txBody>
                    <a:bodyPr/>
                    <a:lstStyle/>
                    <a:p>
                      <a:pPr algn="ctr"/>
                      <a:r>
                        <a:rPr lang="en-US">
                          <a:latin typeface="Times New Roman" panose="02020603050405020304" pitchFamily="18" charset="0"/>
                          <a:cs typeface="Times New Roman" panose="02020603050405020304" pitchFamily="18" charset="0"/>
                        </a:rPr>
                        <a:t>Fast Evaluation</a:t>
                      </a:r>
                    </a:p>
                  </a:txBody>
                  <a:tcPr anchor="ctr"/>
                </a:tc>
                <a:extLst>
                  <a:ext uri="{0D108BD9-81ED-4DB2-BD59-A6C34878D82A}">
                    <a16:rowId xmlns:a16="http://schemas.microsoft.com/office/drawing/2014/main" val="2512174290"/>
                  </a:ext>
                </a:extLst>
              </a:tr>
              <a:tr h="517168">
                <a:tc>
                  <a:txBody>
                    <a:bodyPr/>
                    <a:lstStyle/>
                    <a:p>
                      <a:pPr algn="ctr"/>
                      <a:r>
                        <a:rPr lang="en-US" b="1">
                          <a:latin typeface="Times New Roman" panose="02020603050405020304" pitchFamily="18" charset="0"/>
                          <a:cs typeface="Times New Roman" panose="02020603050405020304" pitchFamily="18" charset="0"/>
                        </a:rPr>
                        <a:t>Zr-90</a:t>
                      </a:r>
                    </a:p>
                  </a:txBody>
                  <a:tcPr anchor="ctr"/>
                </a:tc>
                <a:tc>
                  <a:txBody>
                    <a:bodyPr/>
                    <a:lstStyle/>
                    <a:p>
                      <a:pPr algn="ctr"/>
                      <a:r>
                        <a:rPr lang="en-US">
                          <a:latin typeface="Times New Roman" panose="02020603050405020304" pitchFamily="18" charset="0"/>
                          <a:cs typeface="Times New Roman" panose="02020603050405020304" pitchFamily="18" charset="0"/>
                        </a:rPr>
                        <a:t>Complete</a:t>
                      </a:r>
                    </a:p>
                  </a:txBody>
                  <a:tcPr anchor="ctr"/>
                </a:tc>
                <a:tc>
                  <a:txBody>
                    <a:bodyPr/>
                    <a:lstStyle/>
                    <a:p>
                      <a:pPr algn="ctr"/>
                      <a:r>
                        <a:rPr lang="en-US">
                          <a:solidFill>
                            <a:schemeClr val="bg1"/>
                          </a:solidFill>
                          <a:latin typeface="Times New Roman" panose="02020603050405020304" pitchFamily="18" charset="0"/>
                          <a:cs typeface="Times New Roman" panose="02020603050405020304" pitchFamily="18" charset="0"/>
                        </a:rPr>
                        <a:t>RPI – NNL - ORNL</a:t>
                      </a:r>
                    </a:p>
                  </a:txBody>
                  <a:tcPr anchor="ctr">
                    <a:solidFill>
                      <a:srgbClr val="C00000"/>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RPI – NNL - ORNL</a:t>
                      </a:r>
                    </a:p>
                  </a:txBody>
                  <a:tcPr anchor="ctr">
                    <a:solidFill>
                      <a:srgbClr val="C00000"/>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RPI – BNL</a:t>
                      </a:r>
                    </a:p>
                  </a:txBody>
                  <a:tcPr anchor="ctr">
                    <a:solidFill>
                      <a:srgbClr val="C00000"/>
                    </a:solidFill>
                  </a:tcPr>
                </a:tc>
                <a:extLst>
                  <a:ext uri="{0D108BD9-81ED-4DB2-BD59-A6C34878D82A}">
                    <a16:rowId xmlns:a16="http://schemas.microsoft.com/office/drawing/2014/main" val="1093993320"/>
                  </a:ext>
                </a:extLst>
              </a:tr>
              <a:tr h="517168">
                <a:tc>
                  <a:txBody>
                    <a:bodyPr/>
                    <a:lstStyle/>
                    <a:p>
                      <a:pPr algn="ctr"/>
                      <a:r>
                        <a:rPr lang="en-US" b="1">
                          <a:latin typeface="Times New Roman" panose="02020603050405020304" pitchFamily="18" charset="0"/>
                          <a:cs typeface="Times New Roman" panose="02020603050405020304" pitchFamily="18" charset="0"/>
                        </a:rPr>
                        <a:t>Zr-91</a:t>
                      </a:r>
                    </a:p>
                  </a:txBody>
                  <a:tcPr anchor="ctr"/>
                </a:tc>
                <a:tc>
                  <a:txBody>
                    <a:bodyPr/>
                    <a:lstStyle/>
                    <a:p>
                      <a:pPr algn="ctr"/>
                      <a:r>
                        <a:rPr lang="en-US">
                          <a:latin typeface="Times New Roman" panose="02020603050405020304" pitchFamily="18" charset="0"/>
                          <a:cs typeface="Times New Roman" panose="02020603050405020304" pitchFamily="18" charset="0"/>
                        </a:rPr>
                        <a:t>Complete</a:t>
                      </a:r>
                    </a:p>
                  </a:txBody>
                  <a:tcPr anchor="ctr"/>
                </a:tc>
                <a:tc>
                  <a:txBody>
                    <a:bodyPr/>
                    <a:lstStyle/>
                    <a:p>
                      <a:pPr algn="ctr"/>
                      <a:r>
                        <a:rPr lang="en-US">
                          <a:solidFill>
                            <a:schemeClr val="bg1"/>
                          </a:solidFill>
                          <a:latin typeface="Times New Roman" panose="02020603050405020304" pitchFamily="18" charset="0"/>
                          <a:cs typeface="Times New Roman" panose="02020603050405020304" pitchFamily="18" charset="0"/>
                        </a:rPr>
                        <a:t>RPI – NNL - ORNL</a:t>
                      </a:r>
                    </a:p>
                  </a:txBody>
                  <a:tcPr anchor="ctr">
                    <a:solidFill>
                      <a:srgbClr val="C00000"/>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RPI – NNL - ORNL</a:t>
                      </a:r>
                    </a:p>
                  </a:txBody>
                  <a:tcPr anchor="ctr">
                    <a:solidFill>
                      <a:srgbClr val="C00000"/>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RPI – BNL</a:t>
                      </a:r>
                    </a:p>
                  </a:txBody>
                  <a:tcPr anchor="ctr">
                    <a:solidFill>
                      <a:srgbClr val="C00000"/>
                    </a:solidFill>
                  </a:tcPr>
                </a:tc>
                <a:extLst>
                  <a:ext uri="{0D108BD9-81ED-4DB2-BD59-A6C34878D82A}">
                    <a16:rowId xmlns:a16="http://schemas.microsoft.com/office/drawing/2014/main" val="950116678"/>
                  </a:ext>
                </a:extLst>
              </a:tr>
              <a:tr h="517168">
                <a:tc>
                  <a:txBody>
                    <a:bodyPr/>
                    <a:lstStyle/>
                    <a:p>
                      <a:pPr algn="ctr"/>
                      <a:r>
                        <a:rPr lang="en-US" b="1">
                          <a:latin typeface="Times New Roman" panose="02020603050405020304" pitchFamily="18" charset="0"/>
                          <a:cs typeface="Times New Roman" panose="02020603050405020304" pitchFamily="18" charset="0"/>
                        </a:rPr>
                        <a:t>Zr-92</a:t>
                      </a:r>
                    </a:p>
                  </a:txBody>
                  <a:tcPr anchor="ctr"/>
                </a:tc>
                <a:tc>
                  <a:txBody>
                    <a:bodyPr/>
                    <a:lstStyle/>
                    <a:p>
                      <a:pPr algn="ctr"/>
                      <a:r>
                        <a:rPr lang="en-US">
                          <a:latin typeface="Times New Roman" panose="02020603050405020304" pitchFamily="18" charset="0"/>
                          <a:cs typeface="Times New Roman" panose="02020603050405020304" pitchFamily="18" charset="0"/>
                        </a:rPr>
                        <a:t>2024/2025</a:t>
                      </a:r>
                    </a:p>
                  </a:txBody>
                  <a:tcPr anchor="ctr"/>
                </a:tc>
                <a:tc>
                  <a:txBody>
                    <a:bodyPr/>
                    <a:lstStyle/>
                    <a:p>
                      <a:pPr algn="ctr"/>
                      <a:r>
                        <a:rPr lang="en-US">
                          <a:solidFill>
                            <a:schemeClr val="bg1"/>
                          </a:solidFill>
                          <a:latin typeface="Times New Roman" panose="02020603050405020304" pitchFamily="18" charset="0"/>
                          <a:cs typeface="Times New Roman" panose="02020603050405020304" pitchFamily="18" charset="0"/>
                        </a:rPr>
                        <a:t>ORNL</a:t>
                      </a:r>
                    </a:p>
                  </a:txBody>
                  <a:tcPr anchor="ctr">
                    <a:solidFill>
                      <a:srgbClr val="007833"/>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NNL - ORNL</a:t>
                      </a:r>
                    </a:p>
                  </a:txBody>
                  <a:tcPr anchor="ctr">
                    <a:solidFill>
                      <a:srgbClr val="333B72"/>
                    </a:solidFill>
                  </a:tcPr>
                </a:tc>
                <a:tc>
                  <a:txBody>
                    <a:bodyPr/>
                    <a:lstStyle/>
                    <a:p>
                      <a:pPr algn="ctr"/>
                      <a:r>
                        <a:rPr lang="en-US">
                          <a:solidFill>
                            <a:schemeClr val="tx1"/>
                          </a:solidFill>
                          <a:latin typeface="Times New Roman" panose="02020603050405020304" pitchFamily="18" charset="0"/>
                          <a:cs typeface="Times New Roman" panose="02020603050405020304" pitchFamily="18" charset="0"/>
                        </a:rPr>
                        <a:t>BNL</a:t>
                      </a:r>
                    </a:p>
                  </a:txBody>
                  <a:tcPr anchor="ctr">
                    <a:solidFill>
                      <a:srgbClr val="0BB1DE"/>
                    </a:solidFill>
                  </a:tcPr>
                </a:tc>
                <a:extLst>
                  <a:ext uri="{0D108BD9-81ED-4DB2-BD59-A6C34878D82A}">
                    <a16:rowId xmlns:a16="http://schemas.microsoft.com/office/drawing/2014/main" val="963638449"/>
                  </a:ext>
                </a:extLst>
              </a:tr>
              <a:tr h="517168">
                <a:tc>
                  <a:txBody>
                    <a:bodyPr/>
                    <a:lstStyle/>
                    <a:p>
                      <a:pPr algn="ctr"/>
                      <a:r>
                        <a:rPr lang="en-US" b="1">
                          <a:latin typeface="Times New Roman" panose="02020603050405020304" pitchFamily="18" charset="0"/>
                          <a:cs typeface="Times New Roman" panose="02020603050405020304" pitchFamily="18" charset="0"/>
                        </a:rPr>
                        <a:t>Zr-94</a:t>
                      </a:r>
                    </a:p>
                  </a:txBody>
                  <a:tcPr anchor="ctr"/>
                </a:tc>
                <a:tc>
                  <a:txBody>
                    <a:bodyPr/>
                    <a:lstStyle/>
                    <a:p>
                      <a:pPr algn="ctr"/>
                      <a:r>
                        <a:rPr lang="en-US">
                          <a:latin typeface="Times New Roman" panose="02020603050405020304" pitchFamily="18" charset="0"/>
                          <a:cs typeface="Times New Roman" panose="02020603050405020304" pitchFamily="18" charset="0"/>
                        </a:rPr>
                        <a:t>2025/2026</a:t>
                      </a:r>
                    </a:p>
                  </a:txBody>
                  <a:tcPr anchor="ctr"/>
                </a:tc>
                <a:tc>
                  <a:txBody>
                    <a:bodyPr/>
                    <a:lstStyle/>
                    <a:p>
                      <a:pPr algn="ctr"/>
                      <a:r>
                        <a:rPr lang="en-US">
                          <a:solidFill>
                            <a:schemeClr val="bg1"/>
                          </a:solidFill>
                          <a:latin typeface="Times New Roman" panose="02020603050405020304" pitchFamily="18" charset="0"/>
                          <a:cs typeface="Times New Roman" panose="02020603050405020304" pitchFamily="18" charset="0"/>
                        </a:rPr>
                        <a:t>ORNL</a:t>
                      </a:r>
                    </a:p>
                  </a:txBody>
                  <a:tcPr anchor="ctr">
                    <a:solidFill>
                      <a:srgbClr val="007833"/>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NNL - ORNL</a:t>
                      </a:r>
                    </a:p>
                  </a:txBody>
                  <a:tcPr anchor="ctr">
                    <a:solidFill>
                      <a:srgbClr val="333B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Times New Roman" panose="02020603050405020304" pitchFamily="18" charset="0"/>
                          <a:cs typeface="Times New Roman" panose="02020603050405020304" pitchFamily="18" charset="0"/>
                        </a:rPr>
                        <a:t>BNL</a:t>
                      </a:r>
                    </a:p>
                  </a:txBody>
                  <a:tcPr anchor="ctr">
                    <a:solidFill>
                      <a:srgbClr val="0BB1DE"/>
                    </a:solidFill>
                  </a:tcPr>
                </a:tc>
                <a:extLst>
                  <a:ext uri="{0D108BD9-81ED-4DB2-BD59-A6C34878D82A}">
                    <a16:rowId xmlns:a16="http://schemas.microsoft.com/office/drawing/2014/main" val="3623585524"/>
                  </a:ext>
                </a:extLst>
              </a:tr>
              <a:tr h="517168">
                <a:tc>
                  <a:txBody>
                    <a:bodyPr/>
                    <a:lstStyle/>
                    <a:p>
                      <a:pPr algn="ctr"/>
                      <a:r>
                        <a:rPr lang="en-US" b="1">
                          <a:latin typeface="Times New Roman" panose="02020603050405020304" pitchFamily="18" charset="0"/>
                          <a:cs typeface="Times New Roman" panose="02020603050405020304" pitchFamily="18" charset="0"/>
                        </a:rPr>
                        <a:t>Zr-96</a:t>
                      </a:r>
                    </a:p>
                  </a:txBody>
                  <a:tcPr anchor="ctr"/>
                </a:tc>
                <a:tc>
                  <a:txBody>
                    <a:bodyPr/>
                    <a:lstStyle/>
                    <a:p>
                      <a:pPr algn="ctr"/>
                      <a:r>
                        <a:rPr lang="en-US">
                          <a:latin typeface="Times New Roman" panose="02020603050405020304" pitchFamily="18" charset="0"/>
                          <a:cs typeface="Times New Roman" panose="02020603050405020304" pitchFamily="18" charset="0"/>
                        </a:rPr>
                        <a:t>N/A</a:t>
                      </a:r>
                    </a:p>
                  </a:txBody>
                  <a:tcPr anchor="ctr"/>
                </a:tc>
                <a:tc>
                  <a:txBody>
                    <a:bodyPr/>
                    <a:lstStyle/>
                    <a:p>
                      <a:pPr algn="ctr"/>
                      <a:r>
                        <a:rPr lang="en-US">
                          <a:solidFill>
                            <a:schemeClr val="bg1"/>
                          </a:solidFill>
                          <a:latin typeface="Times New Roman" panose="02020603050405020304" pitchFamily="18" charset="0"/>
                          <a:cs typeface="Times New Roman" panose="02020603050405020304" pitchFamily="18" charset="0"/>
                        </a:rPr>
                        <a:t>ORNL</a:t>
                      </a:r>
                    </a:p>
                  </a:txBody>
                  <a:tcPr anchor="ctr">
                    <a:solidFill>
                      <a:srgbClr val="007833"/>
                    </a:solidFill>
                  </a:tcPr>
                </a:tc>
                <a:tc>
                  <a:txBody>
                    <a:bodyPr/>
                    <a:lstStyle/>
                    <a:p>
                      <a:pPr algn="ctr"/>
                      <a:r>
                        <a:rPr lang="en-US">
                          <a:solidFill>
                            <a:schemeClr val="bg1"/>
                          </a:solidFill>
                          <a:latin typeface="Times New Roman" panose="02020603050405020304" pitchFamily="18" charset="0"/>
                          <a:cs typeface="Times New Roman" panose="02020603050405020304" pitchFamily="18" charset="0"/>
                        </a:rPr>
                        <a:t>NNL - ORNL</a:t>
                      </a:r>
                    </a:p>
                  </a:txBody>
                  <a:tcPr anchor="ctr">
                    <a:solidFill>
                      <a:srgbClr val="333B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Times New Roman" panose="02020603050405020304" pitchFamily="18" charset="0"/>
                          <a:cs typeface="Times New Roman" panose="02020603050405020304" pitchFamily="18" charset="0"/>
                        </a:rPr>
                        <a:t>BNL</a:t>
                      </a:r>
                    </a:p>
                  </a:txBody>
                  <a:tcPr anchor="ctr">
                    <a:solidFill>
                      <a:srgbClr val="0BB1DE"/>
                    </a:solidFill>
                  </a:tcPr>
                </a:tc>
                <a:extLst>
                  <a:ext uri="{0D108BD9-81ED-4DB2-BD59-A6C34878D82A}">
                    <a16:rowId xmlns:a16="http://schemas.microsoft.com/office/drawing/2014/main" val="2645086544"/>
                  </a:ext>
                </a:extLst>
              </a:tr>
            </a:tbl>
          </a:graphicData>
        </a:graphic>
      </p:graphicFrame>
    </p:spTree>
    <p:extLst>
      <p:ext uri="{BB962C8B-B14F-4D97-AF65-F5344CB8AC3E}">
        <p14:creationId xmlns:p14="http://schemas.microsoft.com/office/powerpoint/2010/main" val="3387043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2D5BF-A083-0F4D-7833-362C8464C39D}"/>
              </a:ext>
            </a:extLst>
          </p:cNvPr>
          <p:cNvSpPr>
            <a:spLocks noGrp="1"/>
          </p:cNvSpPr>
          <p:nvPr>
            <p:ph type="title"/>
          </p:nvPr>
        </p:nvSpPr>
        <p:spPr>
          <a:xfrm>
            <a:off x="399656" y="325778"/>
            <a:ext cx="4890797" cy="918926"/>
          </a:xfrm>
        </p:spPr>
        <p:txBody>
          <a:bodyPr>
            <a:normAutofit/>
          </a:bodyPr>
          <a:lstStyle/>
          <a:p>
            <a:r>
              <a:rPr lang="en-US" sz="3600" u="sng" baseline="30000"/>
              <a:t>90</a:t>
            </a:r>
            <a:r>
              <a:rPr lang="en-US" sz="3600" u="sng"/>
              <a:t>Zr Resonance Fitting</a:t>
            </a:r>
          </a:p>
        </p:txBody>
      </p:sp>
      <p:sp>
        <p:nvSpPr>
          <p:cNvPr id="3" name="Content Placeholder 2">
            <a:extLst>
              <a:ext uri="{FF2B5EF4-FFF2-40B4-BE49-F238E27FC236}">
                <a16:creationId xmlns:a16="http://schemas.microsoft.com/office/drawing/2014/main" id="{FD247701-40C3-5201-EB29-8556B5118952}"/>
              </a:ext>
            </a:extLst>
          </p:cNvPr>
          <p:cNvSpPr>
            <a:spLocks noGrp="1"/>
          </p:cNvSpPr>
          <p:nvPr>
            <p:ph idx="1"/>
          </p:nvPr>
        </p:nvSpPr>
        <p:spPr>
          <a:xfrm>
            <a:off x="399656" y="1336144"/>
            <a:ext cx="4525223" cy="5046368"/>
          </a:xfrm>
        </p:spPr>
        <p:txBody>
          <a:bodyPr>
            <a:normAutofit fontScale="70000" lnSpcReduction="20000"/>
          </a:bodyPr>
          <a:lstStyle/>
          <a:p>
            <a:r>
              <a:rPr lang="en-US"/>
              <a:t>Main objectives:</a:t>
            </a:r>
          </a:p>
          <a:p>
            <a:pPr lvl="1"/>
            <a:r>
              <a:rPr lang="en-US"/>
              <a:t>Provide an R-Matrix evaluation to replace MLBW</a:t>
            </a:r>
          </a:p>
          <a:p>
            <a:pPr lvl="1"/>
            <a:r>
              <a:rPr lang="en-US"/>
              <a:t>Address several width/spin deficiencies</a:t>
            </a:r>
          </a:p>
          <a:p>
            <a:pPr lvl="1"/>
            <a:r>
              <a:rPr lang="en-US"/>
              <a:t>Extend RRR as far as achievable</a:t>
            </a:r>
          </a:p>
          <a:p>
            <a:pPr lvl="1"/>
            <a:r>
              <a:rPr lang="en-US"/>
              <a:t>Verify agreement of datasets between different institutions</a:t>
            </a:r>
          </a:p>
          <a:p>
            <a:r>
              <a:rPr lang="en-US"/>
              <a:t>Initial fitting was done in 2022/2023 of ORELA transmission data</a:t>
            </a:r>
          </a:p>
          <a:p>
            <a:pPr lvl="1"/>
            <a:r>
              <a:rPr lang="en-US"/>
              <a:t>Along with transmission data reduction of GELINA data</a:t>
            </a:r>
          </a:p>
          <a:p>
            <a:r>
              <a:rPr lang="en-US"/>
              <a:t>Updated fits to GELINA capture data</a:t>
            </a:r>
          </a:p>
        </p:txBody>
      </p:sp>
      <p:pic>
        <p:nvPicPr>
          <p:cNvPr id="6" name="Picture 5">
            <a:extLst>
              <a:ext uri="{FF2B5EF4-FFF2-40B4-BE49-F238E27FC236}">
                <a16:creationId xmlns:a16="http://schemas.microsoft.com/office/drawing/2014/main" id="{8F3E4CB9-E4E5-E85E-9D40-00649B37B8A1}"/>
              </a:ext>
            </a:extLst>
          </p:cNvPr>
          <p:cNvPicPr>
            <a:picLocks noChangeAspect="1"/>
          </p:cNvPicPr>
          <p:nvPr/>
        </p:nvPicPr>
        <p:blipFill>
          <a:blip r:embed="rId2"/>
          <a:stretch>
            <a:fillRect/>
          </a:stretch>
        </p:blipFill>
        <p:spPr>
          <a:xfrm>
            <a:off x="5290454" y="128851"/>
            <a:ext cx="6731379" cy="2964861"/>
          </a:xfrm>
          <a:prstGeom prst="rect">
            <a:avLst/>
          </a:prstGeom>
        </p:spPr>
      </p:pic>
      <p:pic>
        <p:nvPicPr>
          <p:cNvPr id="12" name="Picture 11">
            <a:extLst>
              <a:ext uri="{FF2B5EF4-FFF2-40B4-BE49-F238E27FC236}">
                <a16:creationId xmlns:a16="http://schemas.microsoft.com/office/drawing/2014/main" id="{F86F2005-A05F-083E-F8EB-BD3D01A54FC2}"/>
              </a:ext>
            </a:extLst>
          </p:cNvPr>
          <p:cNvPicPr>
            <a:picLocks noChangeAspect="1"/>
          </p:cNvPicPr>
          <p:nvPr/>
        </p:nvPicPr>
        <p:blipFill>
          <a:blip r:embed="rId3"/>
          <a:srcRect t="2968" r="2277"/>
          <a:stretch/>
        </p:blipFill>
        <p:spPr>
          <a:xfrm>
            <a:off x="5290453" y="3145536"/>
            <a:ext cx="6731379" cy="3043471"/>
          </a:xfrm>
          <a:prstGeom prst="rect">
            <a:avLst/>
          </a:prstGeom>
        </p:spPr>
      </p:pic>
    </p:spTree>
    <p:extLst>
      <p:ext uri="{BB962C8B-B14F-4D97-AF65-F5344CB8AC3E}">
        <p14:creationId xmlns:p14="http://schemas.microsoft.com/office/powerpoint/2010/main" val="2938751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7CF6-125B-DC15-B917-43B0A0FBEC3F}"/>
              </a:ext>
            </a:extLst>
          </p:cNvPr>
          <p:cNvSpPr>
            <a:spLocks noGrp="1"/>
          </p:cNvSpPr>
          <p:nvPr>
            <p:ph type="title"/>
          </p:nvPr>
        </p:nvSpPr>
        <p:spPr>
          <a:xfrm>
            <a:off x="838199" y="221572"/>
            <a:ext cx="10515600" cy="918926"/>
          </a:xfrm>
        </p:spPr>
        <p:txBody>
          <a:bodyPr/>
          <a:lstStyle/>
          <a:p>
            <a:pPr algn="ctr"/>
            <a:r>
              <a:rPr lang="en-US" u="sng"/>
              <a:t>Extending </a:t>
            </a:r>
            <a:r>
              <a:rPr lang="en-US" u="sng" baseline="30000"/>
              <a:t>90</a:t>
            </a:r>
            <a:r>
              <a:rPr lang="en-US" u="sng"/>
              <a:t>Zr Resolved Resonance Region</a:t>
            </a:r>
          </a:p>
        </p:txBody>
      </p:sp>
      <p:sp>
        <p:nvSpPr>
          <p:cNvPr id="7" name="Content Placeholder 2">
            <a:extLst>
              <a:ext uri="{FF2B5EF4-FFF2-40B4-BE49-F238E27FC236}">
                <a16:creationId xmlns:a16="http://schemas.microsoft.com/office/drawing/2014/main" id="{9765FD4C-F13C-A74A-5F05-202BCFE5B32D}"/>
              </a:ext>
            </a:extLst>
          </p:cNvPr>
          <p:cNvSpPr txBox="1">
            <a:spLocks/>
          </p:cNvSpPr>
          <p:nvPr/>
        </p:nvSpPr>
        <p:spPr>
          <a:xfrm>
            <a:off x="438148" y="1173645"/>
            <a:ext cx="11315701" cy="1193964"/>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Times New Roman" panose="02020603050405020304" pitchFamily="18"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Times New Roman" panose="02020603050405020304" pitchFamily="18" charset="0"/>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Times New Roman" panose="02020603050405020304" pitchFamily="18"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Times New Roman" panose="02020603050405020304" pitchFamily="18" charset="0"/>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Times New Roman" panose="02020603050405020304" pitchFamily="18" charset="0"/>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Times New Roman" panose="02020603050405020304" pitchFamily="18" charset="0"/>
              <a:buNone/>
            </a:pPr>
            <a:r>
              <a:rPr lang="en-US"/>
              <a:t>SAMMY fitting is being performed to extend the resolved resonance region of </a:t>
            </a:r>
            <a:r>
              <a:rPr lang="en-US" baseline="30000"/>
              <a:t>90</a:t>
            </a:r>
            <a:r>
              <a:rPr lang="en-US"/>
              <a:t>Zr above the current limit of 200 keV present in ENDF/B-VIII.0. More fitting and work with external levels is required. </a:t>
            </a:r>
          </a:p>
        </p:txBody>
      </p:sp>
      <p:pic>
        <p:nvPicPr>
          <p:cNvPr id="15" name="Picture 14">
            <a:extLst>
              <a:ext uri="{FF2B5EF4-FFF2-40B4-BE49-F238E27FC236}">
                <a16:creationId xmlns:a16="http://schemas.microsoft.com/office/drawing/2014/main" id="{EC7F5B3E-0A4F-5EE9-13C6-3B5DF22F6989}"/>
              </a:ext>
            </a:extLst>
          </p:cNvPr>
          <p:cNvPicPr>
            <a:picLocks noChangeAspect="1"/>
          </p:cNvPicPr>
          <p:nvPr/>
        </p:nvPicPr>
        <p:blipFill>
          <a:blip r:embed="rId2"/>
          <a:stretch>
            <a:fillRect/>
          </a:stretch>
        </p:blipFill>
        <p:spPr>
          <a:xfrm>
            <a:off x="1094993" y="2525128"/>
            <a:ext cx="10002010" cy="3588655"/>
          </a:xfrm>
          <a:prstGeom prst="rect">
            <a:avLst/>
          </a:prstGeom>
        </p:spPr>
      </p:pic>
    </p:spTree>
    <p:extLst>
      <p:ext uri="{BB962C8B-B14F-4D97-AF65-F5344CB8AC3E}">
        <p14:creationId xmlns:p14="http://schemas.microsoft.com/office/powerpoint/2010/main" val="3158225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36F6-2F33-E829-BA4D-663AB8D55322}"/>
              </a:ext>
            </a:extLst>
          </p:cNvPr>
          <p:cNvSpPr>
            <a:spLocks noGrp="1"/>
          </p:cNvSpPr>
          <p:nvPr>
            <p:ph type="title"/>
          </p:nvPr>
        </p:nvSpPr>
        <p:spPr/>
        <p:txBody>
          <a:bodyPr/>
          <a:lstStyle/>
          <a:p>
            <a:r>
              <a:rPr lang="en-US" u="sng"/>
              <a:t>Beginnings of </a:t>
            </a:r>
            <a:r>
              <a:rPr lang="en-US" u="sng" baseline="30000"/>
              <a:t>90</a:t>
            </a:r>
            <a:r>
              <a:rPr lang="en-US" u="sng"/>
              <a:t>Zr Fast</a:t>
            </a:r>
          </a:p>
        </p:txBody>
      </p:sp>
      <p:sp>
        <p:nvSpPr>
          <p:cNvPr id="3" name="Content Placeholder 2">
            <a:extLst>
              <a:ext uri="{FF2B5EF4-FFF2-40B4-BE49-F238E27FC236}">
                <a16:creationId xmlns:a16="http://schemas.microsoft.com/office/drawing/2014/main" id="{1744AD6A-9783-B1AF-EA8F-2CB6DF1AC296}"/>
              </a:ext>
            </a:extLst>
          </p:cNvPr>
          <p:cNvSpPr>
            <a:spLocks noGrp="1"/>
          </p:cNvSpPr>
          <p:nvPr>
            <p:ph idx="1"/>
          </p:nvPr>
        </p:nvSpPr>
        <p:spPr>
          <a:xfrm>
            <a:off x="228600" y="1386288"/>
            <a:ext cx="4818580" cy="4717814"/>
          </a:xfrm>
        </p:spPr>
        <p:txBody>
          <a:bodyPr/>
          <a:lstStyle/>
          <a:p>
            <a:r>
              <a:rPr lang="en-US" sz="2400"/>
              <a:t>Soft rotational coupled-channels optical model potential developed by Capote and </a:t>
            </a:r>
            <a:r>
              <a:rPr lang="en-US" sz="2400" err="1"/>
              <a:t>Soukhovitskii</a:t>
            </a:r>
            <a:r>
              <a:rPr lang="en-US" sz="2400"/>
              <a:t> specifically for Zr isotopes (RIPL 609)</a:t>
            </a:r>
          </a:p>
          <a:p>
            <a:r>
              <a:rPr lang="en-US" sz="2400"/>
              <a:t>Investigation of different OMPs present in RIPL and elsewhere is first step</a:t>
            </a:r>
          </a:p>
          <a:p>
            <a:r>
              <a:rPr lang="en-US" sz="2400"/>
              <a:t>Finlay 1993 measurements suspected to be natural ZrO</a:t>
            </a:r>
            <a:r>
              <a:rPr lang="en-US" sz="2400" baseline="-25000"/>
              <a:t>2</a:t>
            </a:r>
            <a:r>
              <a:rPr lang="en-US" sz="2400"/>
              <a:t> sample</a:t>
            </a:r>
          </a:p>
        </p:txBody>
      </p:sp>
      <p:pic>
        <p:nvPicPr>
          <p:cNvPr id="6" name="Picture 5">
            <a:extLst>
              <a:ext uri="{FF2B5EF4-FFF2-40B4-BE49-F238E27FC236}">
                <a16:creationId xmlns:a16="http://schemas.microsoft.com/office/drawing/2014/main" id="{A7F7DCE3-A684-FF4C-2DC1-73BC0BC67798}"/>
              </a:ext>
            </a:extLst>
          </p:cNvPr>
          <p:cNvPicPr>
            <a:picLocks noChangeAspect="1"/>
          </p:cNvPicPr>
          <p:nvPr/>
        </p:nvPicPr>
        <p:blipFill>
          <a:blip r:embed="rId2"/>
          <a:stretch>
            <a:fillRect/>
          </a:stretch>
        </p:blipFill>
        <p:spPr>
          <a:xfrm>
            <a:off x="5220928" y="1414826"/>
            <a:ext cx="6684252" cy="4689276"/>
          </a:xfrm>
          <a:prstGeom prst="rect">
            <a:avLst/>
          </a:prstGeom>
        </p:spPr>
      </p:pic>
    </p:spTree>
    <p:extLst>
      <p:ext uri="{BB962C8B-B14F-4D97-AF65-F5344CB8AC3E}">
        <p14:creationId xmlns:p14="http://schemas.microsoft.com/office/powerpoint/2010/main" val="16066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17970"/>
            <a:ext cx="7772400" cy="1920630"/>
          </a:xfrm>
        </p:spPr>
        <p:txBody>
          <a:bodyPr/>
          <a:lstStyle/>
          <a:p>
            <a:r>
              <a:rPr lang="en-US" sz="4400">
                <a:effectLst>
                  <a:outerShdw blurRad="38100" dist="38100" dir="2700000" algn="tl">
                    <a:srgbClr val="000000">
                      <a:alpha val="43137"/>
                    </a:srgbClr>
                  </a:outerShdw>
                </a:effectLst>
                <a:latin typeface="Times New Roman"/>
                <a:cs typeface="Times New Roman"/>
              </a:rPr>
              <a:t>Improvements in SAMMY URR analysis </a:t>
            </a:r>
            <a:br>
              <a:rPr lang="en-US" sz="4400">
                <a:effectLst>
                  <a:outerShdw blurRad="38100" dist="38100" dir="2700000" algn="tl">
                    <a:srgbClr val="000000">
                      <a:alpha val="43137"/>
                    </a:srgbClr>
                  </a:outerShdw>
                </a:effectLst>
                <a:latin typeface="Times New Roman"/>
                <a:cs typeface="Times New Roman"/>
              </a:rPr>
            </a:br>
            <a:r>
              <a:rPr lang="en-US" sz="2800" b="0">
                <a:effectLst>
                  <a:outerShdw blurRad="38100" dist="38100" dir="2700000" algn="tl">
                    <a:srgbClr val="000000">
                      <a:alpha val="43137"/>
                    </a:srgbClr>
                  </a:outerShdw>
                </a:effectLst>
                <a:latin typeface="Times New Roman"/>
                <a:cs typeface="Times New Roman"/>
              </a:rPr>
              <a:t>A. Golas</a:t>
            </a:r>
            <a:endParaRPr lang="en-US" sz="4400" b="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8193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5AF0-4482-4FA7-B0F5-7D3E0AD26651}"/>
              </a:ext>
            </a:extLst>
          </p:cNvPr>
          <p:cNvSpPr>
            <a:spLocks noGrp="1"/>
          </p:cNvSpPr>
          <p:nvPr>
            <p:ph type="title"/>
          </p:nvPr>
        </p:nvSpPr>
        <p:spPr/>
        <p:txBody>
          <a:bodyPr/>
          <a:lstStyle/>
          <a:p>
            <a:r>
              <a:rPr lang="en-US"/>
              <a:t>Motivation</a:t>
            </a:r>
          </a:p>
        </p:txBody>
      </p:sp>
      <p:pic>
        <p:nvPicPr>
          <p:cNvPr id="3073" name="Picture 1" descr="page1image51270112">
            <a:extLst>
              <a:ext uri="{FF2B5EF4-FFF2-40B4-BE49-F238E27FC236}">
                <a16:creationId xmlns:a16="http://schemas.microsoft.com/office/drawing/2014/main" id="{28B3A0EF-F7C7-21DA-2A6D-776AC4327F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63" y="1108291"/>
            <a:ext cx="6310495" cy="25230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7CD86C8-53B0-8486-F98F-BC756BBD2B79}"/>
                  </a:ext>
                </a:extLst>
              </p:cNvPr>
              <p:cNvSpPr txBox="1"/>
              <p:nvPr/>
            </p:nvSpPr>
            <p:spPr>
              <a:xfrm>
                <a:off x="607593" y="3625333"/>
                <a:ext cx="1286955" cy="369332"/>
              </a:xfrm>
              <a:prstGeom prst="rect">
                <a:avLst/>
              </a:prstGeom>
              <a:noFill/>
              <a:ln w="38100">
                <a:solidFill>
                  <a:srgbClr val="00B05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≈0.6</m:t>
                      </m:r>
                    </m:oMath>
                  </m:oMathPara>
                </a14:m>
                <a:endParaRPr lang="en-US"/>
              </a:p>
            </p:txBody>
          </p:sp>
        </mc:Choice>
        <mc:Fallback xmlns="">
          <p:sp>
            <p:nvSpPr>
              <p:cNvPr id="4" name="TextBox 3">
                <a:extLst>
                  <a:ext uri="{FF2B5EF4-FFF2-40B4-BE49-F238E27FC236}">
                    <a16:creationId xmlns:a16="http://schemas.microsoft.com/office/drawing/2014/main" id="{87CD86C8-53B0-8486-F98F-BC756BBD2B79}"/>
                  </a:ext>
                </a:extLst>
              </p:cNvPr>
              <p:cNvSpPr txBox="1">
                <a:spLocks noRot="1" noChangeAspect="1" noMove="1" noResize="1" noEditPoints="1" noAdjustHandles="1" noChangeArrowheads="1" noChangeShapeType="1" noTextEdit="1"/>
              </p:cNvSpPr>
              <p:nvPr/>
            </p:nvSpPr>
            <p:spPr>
              <a:xfrm>
                <a:off x="607593" y="3625333"/>
                <a:ext cx="1286955" cy="369332"/>
              </a:xfrm>
              <a:prstGeom prst="rect">
                <a:avLst/>
              </a:prstGeom>
              <a:blipFill>
                <a:blip r:embed="rId3"/>
                <a:stretch>
                  <a:fillRect r="-3226" b="-3030"/>
                </a:stretch>
              </a:blipFill>
              <a:ln w="38100">
                <a:solidFill>
                  <a:srgbClr val="00B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AC0294-037E-2497-F4A8-C562C37DD7BC}"/>
                  </a:ext>
                </a:extLst>
              </p:cNvPr>
              <p:cNvSpPr txBox="1"/>
              <p:nvPr/>
            </p:nvSpPr>
            <p:spPr>
              <a:xfrm>
                <a:off x="607593" y="4161149"/>
                <a:ext cx="1684307" cy="383695"/>
              </a:xfrm>
              <a:prstGeom prst="rect">
                <a:avLst/>
              </a:prstGeom>
              <a:noFill/>
              <a:ln w="38100">
                <a:solidFill>
                  <a:srgbClr val="FF93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sup>
                      </m:sSup>
                      <m:r>
                        <a:rPr lang="en-US" b="0" i="1" smtClean="0">
                          <a:latin typeface="Cambria Math" panose="02040503050406030204" pitchFamily="18" charset="0"/>
                        </a:rPr>
                        <m:t>≈0.2</m:t>
                      </m:r>
                    </m:oMath>
                  </m:oMathPara>
                </a14:m>
                <a:endParaRPr lang="en-US"/>
              </a:p>
            </p:txBody>
          </p:sp>
        </mc:Choice>
        <mc:Fallback xmlns="">
          <p:sp>
            <p:nvSpPr>
              <p:cNvPr id="8" name="TextBox 7">
                <a:extLst>
                  <a:ext uri="{FF2B5EF4-FFF2-40B4-BE49-F238E27FC236}">
                    <a16:creationId xmlns:a16="http://schemas.microsoft.com/office/drawing/2014/main" id="{55AC0294-037E-2497-F4A8-C562C37DD7BC}"/>
                  </a:ext>
                </a:extLst>
              </p:cNvPr>
              <p:cNvSpPr txBox="1">
                <a:spLocks noRot="1" noChangeAspect="1" noMove="1" noResize="1" noEditPoints="1" noAdjustHandles="1" noChangeArrowheads="1" noChangeShapeType="1" noTextEdit="1"/>
              </p:cNvSpPr>
              <p:nvPr/>
            </p:nvSpPr>
            <p:spPr>
              <a:xfrm>
                <a:off x="607593" y="4161149"/>
                <a:ext cx="1684307" cy="383695"/>
              </a:xfrm>
              <a:prstGeom prst="rect">
                <a:avLst/>
              </a:prstGeom>
              <a:blipFill>
                <a:blip r:embed="rId4"/>
                <a:stretch>
                  <a:fillRect/>
                </a:stretch>
              </a:blipFill>
              <a:ln w="38100">
                <a:solidFill>
                  <a:srgbClr val="FF93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4031BF-5D25-0AEF-641F-306F48B32B62}"/>
                  </a:ext>
                </a:extLst>
              </p:cNvPr>
              <p:cNvSpPr txBox="1"/>
              <p:nvPr/>
            </p:nvSpPr>
            <p:spPr>
              <a:xfrm>
                <a:off x="607593" y="4768334"/>
                <a:ext cx="2030556" cy="11223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m:t>
                          </m:r>
                        </m:sub>
                      </m:sSub>
                      <m:r>
                        <a:rPr lang="en-US" b="0" i="1" smtClean="0">
                          <a:latin typeface="Cambria Math" panose="02040503050406030204" pitchFamily="18" charset="0"/>
                        </a:rPr>
                        <m:t>≈3.0</m:t>
                      </m:r>
                    </m:oMath>
                    <m:oMath xmlns:m="http://schemas.openxmlformats.org/officeDocument/2006/math">
                      <m:r>
                        <a:rPr lang="en-US" b="0" i="1" smtClean="0">
                          <a:latin typeface="Cambria Math" panose="02040503050406030204" pitchFamily="18" charset="0"/>
                        </a:rPr>
                        <m:t> </m:t>
                      </m:r>
                    </m:oMath>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m:t>
                          </m:r>
                        </m:sub>
                      </m:sSub>
                    </m:oMath>
                  </m:oMathPara>
                </a14:m>
                <a:endParaRPr lang="en-US"/>
              </a:p>
            </p:txBody>
          </p:sp>
        </mc:Choice>
        <mc:Fallback xmlns="">
          <p:sp>
            <p:nvSpPr>
              <p:cNvPr id="10" name="TextBox 9">
                <a:extLst>
                  <a:ext uri="{FF2B5EF4-FFF2-40B4-BE49-F238E27FC236}">
                    <a16:creationId xmlns:a16="http://schemas.microsoft.com/office/drawing/2014/main" id="{3A4031BF-5D25-0AEF-641F-306F48B32B62}"/>
                  </a:ext>
                </a:extLst>
              </p:cNvPr>
              <p:cNvSpPr txBox="1">
                <a:spLocks noRot="1" noChangeAspect="1" noMove="1" noResize="1" noEditPoints="1" noAdjustHandles="1" noChangeArrowheads="1" noChangeShapeType="1" noTextEdit="1"/>
              </p:cNvSpPr>
              <p:nvPr/>
            </p:nvSpPr>
            <p:spPr>
              <a:xfrm>
                <a:off x="607593" y="4768334"/>
                <a:ext cx="2030556" cy="1122359"/>
              </a:xfrm>
              <a:prstGeom prst="rect">
                <a:avLst/>
              </a:prstGeom>
              <a:blipFill>
                <a:blip r:embed="rId5"/>
                <a:stretch>
                  <a:fillRect l="-30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BEA8BC-FE39-6079-ECCE-2403527C2081}"/>
                  </a:ext>
                </a:extLst>
              </p:cNvPr>
              <p:cNvSpPr txBox="1"/>
              <p:nvPr/>
            </p:nvSpPr>
            <p:spPr>
              <a:xfrm>
                <a:off x="6285133" y="1600200"/>
                <a:ext cx="5602068" cy="4608056"/>
              </a:xfrm>
              <a:prstGeom prst="rect">
                <a:avLst/>
              </a:prstGeom>
              <a:noFill/>
            </p:spPr>
            <p:txBody>
              <a:bodyPr wrap="square">
                <a:spAutoFit/>
              </a:bodyPr>
              <a:lstStyle/>
              <a:p>
                <a:pPr marL="342900" indent="-342900">
                  <a:buFont typeface="Arial" panose="020B0604020202020204" pitchFamily="34" charset="0"/>
                  <a:buChar char="•"/>
                </a:pPr>
                <a:r>
                  <a:rPr lang="en-US" sz="2200">
                    <a:latin typeface="Helvetica" pitchFamily="2" charset="0"/>
                  </a:rPr>
                  <a:t>Goal is to define </a:t>
                </a:r>
                <a14:m>
                  <m:oMath xmlns:m="http://schemas.openxmlformats.org/officeDocument/2006/math">
                    <m:r>
                      <a:rPr lang="en-US" sz="2200" b="0" i="1" smtClean="0">
                        <a:latin typeface="Cambria Math" panose="02040503050406030204" pitchFamily="18" charset="0"/>
                      </a:rPr>
                      <m:t>⟨</m:t>
                    </m:r>
                    <m:r>
                      <a:rPr lang="en-US" sz="2200" b="0" i="1" smtClean="0">
                        <a:latin typeface="Cambria Math" panose="02040503050406030204" pitchFamily="18" charset="0"/>
                      </a:rPr>
                      <m:t>𝑇</m:t>
                    </m:r>
                    <m:r>
                      <a:rPr lang="en-US" sz="2200" b="0" i="1" smtClean="0">
                        <a:latin typeface="Cambria Math" panose="02040503050406030204" pitchFamily="18" charset="0"/>
                      </a:rPr>
                      <m:t>⟩</m:t>
                    </m:r>
                  </m:oMath>
                </a14:m>
                <a:r>
                  <a:rPr lang="en-US" sz="2200"/>
                  <a:t> </a:t>
                </a:r>
                <a:r>
                  <a:rPr lang="en-US" sz="2200">
                    <a:latin typeface="Helvetica" pitchFamily="2" charset="0"/>
                  </a:rPr>
                  <a:t>as a function of </a:t>
                </a:r>
                <a14:m>
                  <m:oMath xmlns:m="http://schemas.openxmlformats.org/officeDocument/2006/math">
                    <m:r>
                      <a:rPr lang="en-US" sz="2200" b="0" i="1" smtClean="0">
                        <a:latin typeface="Cambria Math" panose="02040503050406030204" pitchFamily="18" charset="0"/>
                      </a:rPr>
                      <m:t>⟨</m:t>
                    </m:r>
                    <m:r>
                      <a:rPr lang="en-US" sz="2200" b="0" i="1" smtClean="0">
                        <a:latin typeface="Cambria Math" panose="02040503050406030204" pitchFamily="18" charset="0"/>
                      </a:rPr>
                      <m:t>𝜎</m:t>
                    </m:r>
                    <m:r>
                      <a:rPr lang="en-US" sz="2200" b="0" i="1" smtClean="0">
                        <a:latin typeface="Cambria Math" panose="02040503050406030204" pitchFamily="18" charset="0"/>
                      </a:rPr>
                      <m:t>⟩</m:t>
                    </m:r>
                  </m:oMath>
                </a14:m>
                <a:endParaRPr lang="en-US" sz="2200"/>
              </a:p>
              <a:p>
                <a:endParaRPr lang="en-US"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sup>
                      </m:sSup>
                    </m:oMath>
                  </m:oMathPara>
                </a14:m>
                <a:endParaRPr lang="en-US" sz="2200"/>
              </a:p>
              <a:p>
                <a:endParaRPr lang="en-US" sz="2200"/>
              </a:p>
              <a:p>
                <a:pPr marL="342900" indent="-342900">
                  <a:buFont typeface="Arial" panose="020B0604020202020204" pitchFamily="34" charset="0"/>
                  <a:buChar char="•"/>
                </a:pPr>
                <a:r>
                  <a:rPr lang="en-US" sz="2200">
                    <a:latin typeface="Helvetica" pitchFamily="2" charset="0"/>
                  </a:rPr>
                  <a:t>Code exists called SESH which calculates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𝑇</m:t>
                        </m:r>
                      </m:sub>
                    </m:sSub>
                  </m:oMath>
                </a14:m>
                <a:r>
                  <a:rPr lang="en-US" sz="2200">
                    <a:latin typeface="Helvetica" pitchFamily="2" charset="0"/>
                  </a:rPr>
                  <a:t>, the self-shielding correction factor</a:t>
                </a:r>
              </a:p>
              <a:p>
                <a:pPr marL="342900" indent="-342900">
                  <a:buFont typeface="Arial" panose="020B0604020202020204" pitchFamily="34" charset="0"/>
                  <a:buChar char="•"/>
                </a:pPr>
                <a:r>
                  <a:rPr lang="en-US" sz="2200">
                    <a:latin typeface="Helvetica" pitchFamily="2" charset="0"/>
                  </a:rPr>
                  <a:t>SESH simulates resonances using average parameters and their known distributions</a:t>
                </a:r>
              </a:p>
              <a:p>
                <a:pPr marL="342900" indent="-342900">
                  <a:buFont typeface="Arial" panose="020B0604020202020204" pitchFamily="34" charset="0"/>
                  <a:buChar char="•"/>
                </a:pPr>
                <a:r>
                  <a:rPr lang="en-US" sz="2200">
                    <a:latin typeface="Helvetica" pitchFamily="2" charset="0"/>
                  </a:rPr>
                  <a:t>Calculates </a:t>
                </a:r>
                <a14:m>
                  <m:oMath xmlns:m="http://schemas.openxmlformats.org/officeDocument/2006/math">
                    <m:r>
                      <a:rPr lang="en-US" sz="2200" b="0" i="1" smtClean="0">
                        <a:latin typeface="Cambria Math" panose="02040503050406030204" pitchFamily="18" charset="0"/>
                      </a:rPr>
                      <m:t>⟨</m:t>
                    </m:r>
                    <m:r>
                      <a:rPr lang="en-US" sz="2200" b="0" i="1" smtClean="0">
                        <a:latin typeface="Cambria Math" panose="02040503050406030204" pitchFamily="18" charset="0"/>
                      </a:rPr>
                      <m:t>𝜎</m:t>
                    </m:r>
                    <m:r>
                      <a:rPr lang="en-US" sz="2200" b="0" i="1" smtClean="0">
                        <a:latin typeface="Cambria Math" panose="02040503050406030204" pitchFamily="18" charset="0"/>
                      </a:rPr>
                      <m:t>⟩</m:t>
                    </m:r>
                  </m:oMath>
                </a14:m>
                <a:r>
                  <a:rPr lang="en-US" sz="2200"/>
                  <a:t> </a:t>
                </a:r>
                <a:r>
                  <a:rPr lang="en-US" sz="2200">
                    <a:latin typeface="Helvetica" pitchFamily="2" charset="0"/>
                  </a:rPr>
                  <a:t>and </a:t>
                </a:r>
                <a14:m>
                  <m:oMath xmlns:m="http://schemas.openxmlformats.org/officeDocument/2006/math">
                    <m:r>
                      <a:rPr lang="en-US" sz="2200" b="0" i="1" smtClean="0">
                        <a:latin typeface="Cambria Math" panose="02040503050406030204" pitchFamily="18" charset="0"/>
                      </a:rPr>
                      <m:t>⟨</m:t>
                    </m:r>
                    <m:r>
                      <a:rPr lang="en-US" sz="2200" b="0" i="1" smtClean="0">
                        <a:latin typeface="Cambria Math" panose="02040503050406030204" pitchFamily="18" charset="0"/>
                      </a:rPr>
                      <m:t>𝑇</m:t>
                    </m:r>
                    <m:r>
                      <a:rPr lang="en-US" sz="2200" b="0" i="1" smtClean="0">
                        <a:latin typeface="Cambria Math" panose="02040503050406030204" pitchFamily="18" charset="0"/>
                      </a:rPr>
                      <m:t>⟩</m:t>
                    </m:r>
                  </m:oMath>
                </a14:m>
                <a:r>
                  <a:rPr lang="en-US" sz="2200"/>
                  <a:t> </a:t>
                </a:r>
                <a:r>
                  <a:rPr lang="en-US" sz="2200">
                    <a:latin typeface="Helvetica" pitchFamily="2" charset="0"/>
                  </a:rPr>
                  <a:t>from Monte Carlo sampling</a:t>
                </a:r>
              </a:p>
              <a:p>
                <a:pPr marL="342900" indent="-342900">
                  <a:buFont typeface="Arial" panose="020B0604020202020204" pitchFamily="34" charset="0"/>
                  <a:buChar char="•"/>
                </a:pPr>
                <a:r>
                  <a:rPr lang="en-US" sz="2200">
                    <a:latin typeface="Helvetica" pitchFamily="2" charset="0"/>
                  </a:rPr>
                  <a:t>Uses these quantities to calculate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𝐶</m:t>
                        </m:r>
                      </m:e>
                      <m:sub>
                        <m:r>
                          <a:rPr lang="en-US" sz="2200" b="0" i="1" smtClean="0">
                            <a:latin typeface="Cambria Math" panose="02040503050406030204" pitchFamily="18" charset="0"/>
                          </a:rPr>
                          <m:t>𝑇</m:t>
                        </m:r>
                      </m:sub>
                    </m:sSub>
                  </m:oMath>
                </a14:m>
                <a:endParaRPr lang="en-US" sz="2200"/>
              </a:p>
            </p:txBody>
          </p:sp>
        </mc:Choice>
        <mc:Fallback xmlns="">
          <p:sp>
            <p:nvSpPr>
              <p:cNvPr id="11" name="TextBox 10">
                <a:extLst>
                  <a:ext uri="{FF2B5EF4-FFF2-40B4-BE49-F238E27FC236}">
                    <a16:creationId xmlns:a16="http://schemas.microsoft.com/office/drawing/2014/main" id="{27BEA8BC-FE39-6079-ECCE-2403527C2081}"/>
                  </a:ext>
                </a:extLst>
              </p:cNvPr>
              <p:cNvSpPr txBox="1">
                <a:spLocks noRot="1" noChangeAspect="1" noMove="1" noResize="1" noEditPoints="1" noAdjustHandles="1" noChangeArrowheads="1" noChangeShapeType="1" noTextEdit="1"/>
              </p:cNvSpPr>
              <p:nvPr/>
            </p:nvSpPr>
            <p:spPr>
              <a:xfrm>
                <a:off x="6285133" y="1600200"/>
                <a:ext cx="5602068" cy="4608056"/>
              </a:xfrm>
              <a:prstGeom prst="rect">
                <a:avLst/>
              </a:prstGeom>
              <a:blipFill>
                <a:blip r:embed="rId6"/>
                <a:stretch>
                  <a:fillRect l="-1197" t="-927" r="-871" b="-1060"/>
                </a:stretch>
              </a:blipFill>
            </p:spPr>
            <p:txBody>
              <a:bodyPr/>
              <a:lstStyle/>
              <a:p>
                <a:r>
                  <a:rPr lang="en-US">
                    <a:noFill/>
                  </a:rPr>
                  <a:t> </a:t>
                </a:r>
              </a:p>
            </p:txBody>
          </p:sp>
        </mc:Fallback>
      </mc:AlternateContent>
    </p:spTree>
    <p:extLst>
      <p:ext uri="{BB962C8B-B14F-4D97-AF65-F5344CB8AC3E}">
        <p14:creationId xmlns:p14="http://schemas.microsoft.com/office/powerpoint/2010/main" val="286653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B6C6-41C7-1EAE-DD7C-6CAB4178D310}"/>
              </a:ext>
            </a:extLst>
          </p:cNvPr>
          <p:cNvSpPr>
            <a:spLocks noGrp="1"/>
          </p:cNvSpPr>
          <p:nvPr>
            <p:ph type="title"/>
          </p:nvPr>
        </p:nvSpPr>
        <p:spPr/>
        <p:txBody>
          <a:bodyPr/>
          <a:lstStyle/>
          <a:p>
            <a:r>
              <a:rPr lang="en-US"/>
              <a:t>Accomplishments</a:t>
            </a:r>
          </a:p>
        </p:txBody>
      </p:sp>
      <p:sp>
        <p:nvSpPr>
          <p:cNvPr id="3" name="Content Placeholder 2">
            <a:extLst>
              <a:ext uri="{FF2B5EF4-FFF2-40B4-BE49-F238E27FC236}">
                <a16:creationId xmlns:a16="http://schemas.microsoft.com/office/drawing/2014/main" id="{B79D6F24-9FAD-F7DE-1C17-26226155872F}"/>
              </a:ext>
            </a:extLst>
          </p:cNvPr>
          <p:cNvSpPr>
            <a:spLocks noGrp="1"/>
          </p:cNvSpPr>
          <p:nvPr>
            <p:ph idx="1"/>
          </p:nvPr>
        </p:nvSpPr>
        <p:spPr>
          <a:xfrm>
            <a:off x="609600" y="1057656"/>
            <a:ext cx="11074400" cy="1178834"/>
          </a:xfrm>
        </p:spPr>
        <p:txBody>
          <a:bodyPr/>
          <a:lstStyle/>
          <a:p>
            <a:r>
              <a:rPr lang="en-US" sz="2000" b="0">
                <a:latin typeface="Helvetica" panose="020B0604020202020204" pitchFamily="34" charset="0"/>
                <a:cs typeface="Helvetica" panose="020B0604020202020204" pitchFamily="34" charset="0"/>
              </a:rPr>
              <a:t>Transmission and capture correction factors both validated and integrated into the main SAMMY branch</a:t>
            </a:r>
          </a:p>
          <a:p>
            <a:r>
              <a:rPr lang="en-US" sz="2000" b="0">
                <a:latin typeface="Helvetica" panose="020B0604020202020204" pitchFamily="34" charset="0"/>
                <a:cs typeface="Helvetica" panose="020B0604020202020204" pitchFamily="34" charset="0"/>
              </a:rPr>
              <a:t>Implemented new Multi-Isotope parsing scheme for URR</a:t>
            </a:r>
          </a:p>
          <a:p>
            <a:endParaRPr lang="en-US"/>
          </a:p>
        </p:txBody>
      </p:sp>
      <p:sp>
        <p:nvSpPr>
          <p:cNvPr id="4" name="Rectangle: Rounded Corners 3">
            <a:extLst>
              <a:ext uri="{FF2B5EF4-FFF2-40B4-BE49-F238E27FC236}">
                <a16:creationId xmlns:a16="http://schemas.microsoft.com/office/drawing/2014/main" id="{AD2D44E4-2143-B684-33A3-6B9203AB337A}"/>
              </a:ext>
            </a:extLst>
          </p:cNvPr>
          <p:cNvSpPr/>
          <p:nvPr/>
        </p:nvSpPr>
        <p:spPr bwMode="auto">
          <a:xfrm>
            <a:off x="138754" y="3126107"/>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a:latin typeface="Helvetica" pitchFamily="2" charset="0"/>
              </a:rPr>
              <a:t>Transmission</a:t>
            </a:r>
          </a:p>
          <a:p>
            <a:pPr algn="ctr"/>
            <a:r>
              <a:rPr lang="en-US" sz="1400">
                <a:latin typeface="Helvetica" pitchFamily="2" charset="0"/>
              </a:rPr>
              <a:t>Measurement</a:t>
            </a:r>
          </a:p>
        </p:txBody>
      </p:sp>
      <p:cxnSp>
        <p:nvCxnSpPr>
          <p:cNvPr id="5" name="Straight Arrow Connector 4">
            <a:extLst>
              <a:ext uri="{FF2B5EF4-FFF2-40B4-BE49-F238E27FC236}">
                <a16:creationId xmlns:a16="http://schemas.microsoft.com/office/drawing/2014/main" id="{6DD95FCD-88B3-04A7-456A-E1865E5211F6}"/>
              </a:ext>
            </a:extLst>
          </p:cNvPr>
          <p:cNvCxnSpPr>
            <a:cxnSpLocks/>
            <a:stCxn id="4" idx="3"/>
            <a:endCxn id="9" idx="1"/>
          </p:cNvCxnSpPr>
          <p:nvPr/>
        </p:nvCxnSpPr>
        <p:spPr>
          <a:xfrm>
            <a:off x="1383025" y="3353971"/>
            <a:ext cx="6912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 name="TextBox 9">
                <a:extLst>
                  <a:ext uri="{FF2B5EF4-FFF2-40B4-BE49-F238E27FC236}">
                    <a16:creationId xmlns:a16="http://schemas.microsoft.com/office/drawing/2014/main" id="{F8EA1FAC-EE19-55CC-508C-F7068A18E1E9}"/>
                  </a:ext>
                </a:extLst>
              </p:cNvPr>
              <p:cNvSpPr txBox="1"/>
              <p:nvPr/>
            </p:nvSpPr>
            <p:spPr>
              <a:xfrm>
                <a:off x="1553735" y="3009812"/>
                <a:ext cx="443761" cy="33855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𝑡</m:t>
                              </m:r>
                            </m:sub>
                          </m:sSub>
                        </m:e>
                      </m:d>
                    </m:oMath>
                  </m:oMathPara>
                </a14:m>
                <a:endParaRPr lang="en-US" sz="1600"/>
              </a:p>
            </p:txBody>
          </p:sp>
        </mc:Choice>
        <mc:Fallback xmlns="">
          <p:sp>
            <p:nvSpPr>
              <p:cNvPr id="6" name="TextBox 9">
                <a:extLst>
                  <a:ext uri="{FF2B5EF4-FFF2-40B4-BE49-F238E27FC236}">
                    <a16:creationId xmlns:a16="http://schemas.microsoft.com/office/drawing/2014/main" id="{F8EA1FAC-EE19-55CC-508C-F7068A18E1E9}"/>
                  </a:ext>
                </a:extLst>
              </p:cNvPr>
              <p:cNvSpPr txBox="1">
                <a:spLocks noRot="1" noChangeAspect="1" noMove="1" noResize="1" noEditPoints="1" noAdjustHandles="1" noChangeArrowheads="1" noChangeShapeType="1" noTextEdit="1"/>
              </p:cNvSpPr>
              <p:nvPr/>
            </p:nvSpPr>
            <p:spPr>
              <a:xfrm>
                <a:off x="1553735" y="3009812"/>
                <a:ext cx="443761" cy="338554"/>
              </a:xfrm>
              <a:prstGeom prst="rect">
                <a:avLst/>
              </a:prstGeom>
              <a:blipFill>
                <a:blip r:embed="rId3"/>
                <a:stretch>
                  <a:fillRect/>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6E7FF75F-89C6-C57F-D75E-5836F7BBF276}"/>
              </a:ext>
            </a:extLst>
          </p:cNvPr>
          <p:cNvSpPr/>
          <p:nvPr/>
        </p:nvSpPr>
        <p:spPr bwMode="auto">
          <a:xfrm>
            <a:off x="138754" y="4355156"/>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a:latin typeface="Helvetica" pitchFamily="2" charset="0"/>
              </a:rPr>
              <a:t>ENDF Library</a:t>
            </a:r>
          </a:p>
        </p:txBody>
      </p:sp>
      <p:sp>
        <p:nvSpPr>
          <p:cNvPr id="8" name="TextBox 16">
            <a:extLst>
              <a:ext uri="{FF2B5EF4-FFF2-40B4-BE49-F238E27FC236}">
                <a16:creationId xmlns:a16="http://schemas.microsoft.com/office/drawing/2014/main" id="{3249AC1F-B203-E159-E1C8-383FEB6151C4}"/>
              </a:ext>
            </a:extLst>
          </p:cNvPr>
          <p:cNvSpPr txBox="1"/>
          <p:nvPr/>
        </p:nvSpPr>
        <p:spPr>
          <a:xfrm>
            <a:off x="1313856" y="4628228"/>
            <a:ext cx="1125713" cy="52322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r>
              <a:rPr lang="en-US" sz="1400">
                <a:latin typeface="Helvetica" pitchFamily="2" charset="0"/>
              </a:rPr>
              <a:t>Resonance</a:t>
            </a:r>
          </a:p>
          <a:p>
            <a:r>
              <a:rPr lang="en-US" sz="1400">
                <a:latin typeface="Helvetica" pitchFamily="2" charset="0"/>
              </a:rPr>
              <a:t>Parameters</a:t>
            </a:r>
            <a:endParaRPr lang="en-US" sz="1100">
              <a:latin typeface="Helvetica" pitchFamily="2" charset="0"/>
            </a:endParaRPr>
          </a:p>
        </p:txBody>
      </p:sp>
      <p:sp>
        <p:nvSpPr>
          <p:cNvPr id="9" name="Rectangle: Rounded Corners 8">
            <a:extLst>
              <a:ext uri="{FF2B5EF4-FFF2-40B4-BE49-F238E27FC236}">
                <a16:creationId xmlns:a16="http://schemas.microsoft.com/office/drawing/2014/main" id="{C69DAC1C-A507-3C3D-6B82-5B7D27EDA214}"/>
              </a:ext>
            </a:extLst>
          </p:cNvPr>
          <p:cNvSpPr/>
          <p:nvPr/>
        </p:nvSpPr>
        <p:spPr bwMode="auto">
          <a:xfrm>
            <a:off x="2074234" y="3126107"/>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600">
                <a:latin typeface="Helvetica" pitchFamily="2" charset="0"/>
              </a:rPr>
              <a:t>SESH</a:t>
            </a:r>
          </a:p>
        </p:txBody>
      </p:sp>
      <mc:AlternateContent xmlns:mc="http://schemas.openxmlformats.org/markup-compatibility/2006" xmlns:a14="http://schemas.microsoft.com/office/drawing/2010/main">
        <mc:Choice Requires="a14">
          <p:sp>
            <p:nvSpPr>
              <p:cNvPr id="10" name="TextBox 35">
                <a:extLst>
                  <a:ext uri="{FF2B5EF4-FFF2-40B4-BE49-F238E27FC236}">
                    <a16:creationId xmlns:a16="http://schemas.microsoft.com/office/drawing/2014/main" id="{BD3F3054-DD84-244F-39A6-0A399D5A4A3A}"/>
                  </a:ext>
                </a:extLst>
              </p:cNvPr>
              <p:cNvSpPr txBox="1"/>
              <p:nvPr/>
            </p:nvSpPr>
            <p:spPr>
              <a:xfrm>
                <a:off x="3369634" y="3043566"/>
                <a:ext cx="1729359" cy="33855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r>
                  <a:rPr lang="en-US" sz="1600">
                    <a:latin typeface="Helvetica" pitchFamily="2" charset="0"/>
                  </a:rPr>
                  <a:t>Corrected </a:t>
                </a:r>
                <a14:m>
                  <m:oMath xmlns:m="http://schemas.openxmlformats.org/officeDocument/2006/math">
                    <m:d>
                      <m:dPr>
                        <m:begChr m:val="⟨"/>
                        <m:endChr m:val="⟩"/>
                        <m:ctrlPr>
                          <a:rPr lang="en-US" sz="1600" i="1" smtClean="0">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𝜎</m:t>
                            </m:r>
                          </m:e>
                          <m:sub>
                            <m:r>
                              <a:rPr lang="en-US" sz="1600" b="0" i="1" smtClean="0">
                                <a:latin typeface="Cambria Math" panose="02040503050406030204" pitchFamily="18" charset="0"/>
                              </a:rPr>
                              <m:t>𝑡</m:t>
                            </m:r>
                          </m:sub>
                        </m:sSub>
                      </m:e>
                    </m:d>
                  </m:oMath>
                </a14:m>
                <a:endParaRPr lang="en-US" sz="1600"/>
              </a:p>
            </p:txBody>
          </p:sp>
        </mc:Choice>
        <mc:Fallback xmlns="">
          <p:sp>
            <p:nvSpPr>
              <p:cNvPr id="10" name="TextBox 35">
                <a:extLst>
                  <a:ext uri="{FF2B5EF4-FFF2-40B4-BE49-F238E27FC236}">
                    <a16:creationId xmlns:a16="http://schemas.microsoft.com/office/drawing/2014/main" id="{BD3F3054-DD84-244F-39A6-0A399D5A4A3A}"/>
                  </a:ext>
                </a:extLst>
              </p:cNvPr>
              <p:cNvSpPr txBox="1">
                <a:spLocks noRot="1" noChangeAspect="1" noMove="1" noResize="1" noEditPoints="1" noAdjustHandles="1" noChangeArrowheads="1" noChangeShapeType="1" noTextEdit="1"/>
              </p:cNvSpPr>
              <p:nvPr/>
            </p:nvSpPr>
            <p:spPr>
              <a:xfrm>
                <a:off x="3369634" y="3043566"/>
                <a:ext cx="1729359" cy="338554"/>
              </a:xfrm>
              <a:prstGeom prst="rect">
                <a:avLst/>
              </a:prstGeom>
              <a:blipFill>
                <a:blip r:embed="rId4"/>
                <a:stretch>
                  <a:fillRect l="-2120" t="-5357" b="-21429"/>
                </a:stretch>
              </a:blipFill>
            </p:spPr>
            <p:txBody>
              <a:bodyPr/>
              <a:lstStyle/>
              <a:p>
                <a:r>
                  <a:rPr lang="en-US">
                    <a:noFill/>
                  </a:rPr>
                  <a:t> </a:t>
                </a:r>
              </a:p>
            </p:txBody>
          </p:sp>
        </mc:Fallback>
      </mc:AlternateContent>
      <p:sp>
        <p:nvSpPr>
          <p:cNvPr id="11" name="Flowchart: Decision 10">
            <a:extLst>
              <a:ext uri="{FF2B5EF4-FFF2-40B4-BE49-F238E27FC236}">
                <a16:creationId xmlns:a16="http://schemas.microsoft.com/office/drawing/2014/main" id="{42BAABA8-7A54-95DA-FB3F-91F0E11ED565}"/>
              </a:ext>
            </a:extLst>
          </p:cNvPr>
          <p:cNvSpPr/>
          <p:nvPr/>
        </p:nvSpPr>
        <p:spPr bwMode="auto">
          <a:xfrm>
            <a:off x="3236340" y="4449441"/>
            <a:ext cx="1729359" cy="1006397"/>
          </a:xfrm>
          <a:prstGeom prst="flowChartDecision">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100">
                <a:latin typeface="Helvetica" pitchFamily="2" charset="0"/>
              </a:rPr>
              <a:t>Have resonance</a:t>
            </a:r>
          </a:p>
          <a:p>
            <a:pPr algn="ctr"/>
            <a:r>
              <a:rPr lang="en-US" sz="1100">
                <a:latin typeface="Helvetica" pitchFamily="2" charset="0"/>
              </a:rPr>
              <a:t>parameters converged?</a:t>
            </a:r>
          </a:p>
        </p:txBody>
      </p:sp>
      <p:sp>
        <p:nvSpPr>
          <p:cNvPr id="12" name="Rectangle: Rounded Corners 11">
            <a:extLst>
              <a:ext uri="{FF2B5EF4-FFF2-40B4-BE49-F238E27FC236}">
                <a16:creationId xmlns:a16="http://schemas.microsoft.com/office/drawing/2014/main" id="{8CB7E340-37CF-30CB-C274-6E597D39B1CC}"/>
              </a:ext>
            </a:extLst>
          </p:cNvPr>
          <p:cNvSpPr/>
          <p:nvPr/>
        </p:nvSpPr>
        <p:spPr bwMode="auto">
          <a:xfrm>
            <a:off x="3480244" y="3560355"/>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a:latin typeface="Helvetica" pitchFamily="2" charset="0"/>
              </a:rPr>
              <a:t>SAMMY</a:t>
            </a:r>
          </a:p>
        </p:txBody>
      </p:sp>
      <p:cxnSp>
        <p:nvCxnSpPr>
          <p:cNvPr id="13" name="Connector: Elbow 12">
            <a:extLst>
              <a:ext uri="{FF2B5EF4-FFF2-40B4-BE49-F238E27FC236}">
                <a16:creationId xmlns:a16="http://schemas.microsoft.com/office/drawing/2014/main" id="{93FB0899-2675-436A-0FE1-6BED537F630F}"/>
              </a:ext>
            </a:extLst>
          </p:cNvPr>
          <p:cNvCxnSpPr>
            <a:stCxn id="9" idx="3"/>
            <a:endCxn id="12" idx="0"/>
          </p:cNvCxnSpPr>
          <p:nvPr/>
        </p:nvCxnSpPr>
        <p:spPr>
          <a:xfrm>
            <a:off x="3318505" y="3353971"/>
            <a:ext cx="783875" cy="20638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CB52986-C76D-2870-BB3C-9C0AA78134BE}"/>
              </a:ext>
            </a:extLst>
          </p:cNvPr>
          <p:cNvCxnSpPr>
            <a:cxnSpLocks/>
            <a:stCxn id="12" idx="2"/>
            <a:endCxn id="11" idx="0"/>
          </p:cNvCxnSpPr>
          <p:nvPr/>
        </p:nvCxnSpPr>
        <p:spPr>
          <a:xfrm flipH="1">
            <a:off x="4101020" y="4016082"/>
            <a:ext cx="1360" cy="4333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62">
            <a:extLst>
              <a:ext uri="{FF2B5EF4-FFF2-40B4-BE49-F238E27FC236}">
                <a16:creationId xmlns:a16="http://schemas.microsoft.com/office/drawing/2014/main" id="{02F60578-4B0B-4E06-D10D-12CBFFF2F8FB}"/>
              </a:ext>
            </a:extLst>
          </p:cNvPr>
          <p:cNvSpPr txBox="1"/>
          <p:nvPr/>
        </p:nvSpPr>
        <p:spPr>
          <a:xfrm>
            <a:off x="4171492" y="4026962"/>
            <a:ext cx="1560342" cy="52322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r>
              <a:rPr lang="en-US" sz="1400">
                <a:latin typeface="Helvetica" pitchFamily="2" charset="0"/>
              </a:rPr>
              <a:t>New Resonance Parameters</a:t>
            </a:r>
            <a:endParaRPr lang="en-US" sz="1100">
              <a:latin typeface="Helvetica" pitchFamily="2" charset="0"/>
            </a:endParaRPr>
          </a:p>
        </p:txBody>
      </p:sp>
      <p:cxnSp>
        <p:nvCxnSpPr>
          <p:cNvPr id="16" name="Connector: Elbow 15">
            <a:extLst>
              <a:ext uri="{FF2B5EF4-FFF2-40B4-BE49-F238E27FC236}">
                <a16:creationId xmlns:a16="http://schemas.microsoft.com/office/drawing/2014/main" id="{BB4CD18D-117E-AA7F-F030-7EC71D11A50B}"/>
              </a:ext>
            </a:extLst>
          </p:cNvPr>
          <p:cNvCxnSpPr>
            <a:cxnSpLocks/>
            <a:stCxn id="11" idx="1"/>
            <a:endCxn id="9" idx="2"/>
          </p:cNvCxnSpPr>
          <p:nvPr/>
        </p:nvCxnSpPr>
        <p:spPr>
          <a:xfrm rot="10800000">
            <a:off x="2696370" y="3581834"/>
            <a:ext cx="539970" cy="13708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17" name="TextBox 66">
            <a:extLst>
              <a:ext uri="{FF2B5EF4-FFF2-40B4-BE49-F238E27FC236}">
                <a16:creationId xmlns:a16="http://schemas.microsoft.com/office/drawing/2014/main" id="{4A1870DB-61E3-72A7-AFA4-575A510EE516}"/>
              </a:ext>
            </a:extLst>
          </p:cNvPr>
          <p:cNvSpPr txBox="1"/>
          <p:nvPr/>
        </p:nvSpPr>
        <p:spPr>
          <a:xfrm>
            <a:off x="2615229" y="4653594"/>
            <a:ext cx="454479" cy="33855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r>
              <a:rPr lang="en-US" sz="1600">
                <a:latin typeface="Helvetica" pitchFamily="2" charset="0"/>
              </a:rPr>
              <a:t>No</a:t>
            </a:r>
            <a:endParaRPr lang="en-US" sz="1200">
              <a:latin typeface="Helvetica" pitchFamily="2" charset="0"/>
            </a:endParaRPr>
          </a:p>
        </p:txBody>
      </p:sp>
      <p:cxnSp>
        <p:nvCxnSpPr>
          <p:cNvPr id="18" name="Straight Arrow Connector 17">
            <a:extLst>
              <a:ext uri="{FF2B5EF4-FFF2-40B4-BE49-F238E27FC236}">
                <a16:creationId xmlns:a16="http://schemas.microsoft.com/office/drawing/2014/main" id="{12A2FF78-92D9-691A-D716-9C49B5EC2F87}"/>
              </a:ext>
            </a:extLst>
          </p:cNvPr>
          <p:cNvCxnSpPr>
            <a:cxnSpLocks/>
            <a:stCxn id="11" idx="2"/>
            <a:endCxn id="19" idx="0"/>
          </p:cNvCxnSpPr>
          <p:nvPr/>
        </p:nvCxnSpPr>
        <p:spPr>
          <a:xfrm flipH="1">
            <a:off x="4101019" y="5455838"/>
            <a:ext cx="1" cy="204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04B59E62-2580-228E-22B7-28D9151D885C}"/>
              </a:ext>
            </a:extLst>
          </p:cNvPr>
          <p:cNvSpPr/>
          <p:nvPr/>
        </p:nvSpPr>
        <p:spPr bwMode="auto">
          <a:xfrm>
            <a:off x="3478883" y="5660175"/>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a:latin typeface="Helvetica" pitchFamily="2" charset="0"/>
              </a:rPr>
              <a:t>Done!</a:t>
            </a:r>
          </a:p>
        </p:txBody>
      </p:sp>
      <p:cxnSp>
        <p:nvCxnSpPr>
          <p:cNvPr id="20" name="Connector: Elbow 19">
            <a:extLst>
              <a:ext uri="{FF2B5EF4-FFF2-40B4-BE49-F238E27FC236}">
                <a16:creationId xmlns:a16="http://schemas.microsoft.com/office/drawing/2014/main" id="{3A500AC8-0EF5-6315-13EF-38450F642C3C}"/>
              </a:ext>
            </a:extLst>
          </p:cNvPr>
          <p:cNvCxnSpPr>
            <a:cxnSpLocks/>
            <a:stCxn id="7" idx="3"/>
            <a:endCxn id="9" idx="1"/>
          </p:cNvCxnSpPr>
          <p:nvPr/>
        </p:nvCxnSpPr>
        <p:spPr>
          <a:xfrm flipV="1">
            <a:off x="1383025" y="3353971"/>
            <a:ext cx="691209" cy="122904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E0EE65AE-CC2C-1E9D-E581-172E40502842}"/>
              </a:ext>
            </a:extLst>
          </p:cNvPr>
          <p:cNvSpPr/>
          <p:nvPr/>
        </p:nvSpPr>
        <p:spPr bwMode="auto">
          <a:xfrm>
            <a:off x="6769828" y="3884766"/>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a:latin typeface="Helvetica" pitchFamily="2" charset="0"/>
              </a:rPr>
              <a:t>Measurement</a:t>
            </a:r>
          </a:p>
          <a:p>
            <a:pPr algn="ctr"/>
            <a:r>
              <a:rPr lang="en-US" sz="1400">
                <a:latin typeface="Helvetica" pitchFamily="2" charset="0"/>
              </a:rPr>
              <a:t>Data</a:t>
            </a:r>
          </a:p>
        </p:txBody>
      </p:sp>
      <p:sp>
        <p:nvSpPr>
          <p:cNvPr id="23" name="Rectangle: Rounded Corners 22">
            <a:extLst>
              <a:ext uri="{FF2B5EF4-FFF2-40B4-BE49-F238E27FC236}">
                <a16:creationId xmlns:a16="http://schemas.microsoft.com/office/drawing/2014/main" id="{3FB59CAF-97C1-D945-E92E-7DE3BD2E14B1}"/>
              </a:ext>
            </a:extLst>
          </p:cNvPr>
          <p:cNvSpPr/>
          <p:nvPr/>
        </p:nvSpPr>
        <p:spPr bwMode="auto">
          <a:xfrm>
            <a:off x="6769828" y="5113815"/>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400">
                <a:latin typeface="Helvetica" pitchFamily="2" charset="0"/>
              </a:rPr>
              <a:t>ENDF Library</a:t>
            </a:r>
          </a:p>
        </p:txBody>
      </p:sp>
      <p:cxnSp>
        <p:nvCxnSpPr>
          <p:cNvPr id="24" name="Connector: Elbow 23">
            <a:extLst>
              <a:ext uri="{FF2B5EF4-FFF2-40B4-BE49-F238E27FC236}">
                <a16:creationId xmlns:a16="http://schemas.microsoft.com/office/drawing/2014/main" id="{2196B101-F746-06A5-E506-CFFB12B7B9CA}"/>
              </a:ext>
            </a:extLst>
          </p:cNvPr>
          <p:cNvCxnSpPr>
            <a:cxnSpLocks/>
            <a:stCxn id="23" idx="3"/>
            <a:endCxn id="26" idx="1"/>
          </p:cNvCxnSpPr>
          <p:nvPr/>
        </p:nvCxnSpPr>
        <p:spPr>
          <a:xfrm flipV="1">
            <a:off x="8014099" y="4767938"/>
            <a:ext cx="838993" cy="57374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or: Elbow 24">
            <a:extLst>
              <a:ext uri="{FF2B5EF4-FFF2-40B4-BE49-F238E27FC236}">
                <a16:creationId xmlns:a16="http://schemas.microsoft.com/office/drawing/2014/main" id="{088BB2CE-5659-2AD1-BFBB-AF72BD3BD711}"/>
              </a:ext>
            </a:extLst>
          </p:cNvPr>
          <p:cNvCxnSpPr>
            <a:cxnSpLocks/>
            <a:stCxn id="22" idx="3"/>
            <a:endCxn id="26" idx="1"/>
          </p:cNvCxnSpPr>
          <p:nvPr/>
        </p:nvCxnSpPr>
        <p:spPr>
          <a:xfrm>
            <a:off x="8014099" y="4112630"/>
            <a:ext cx="838993" cy="65530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6" name="Rectangle: Rounded Corners 25">
            <a:extLst>
              <a:ext uri="{FF2B5EF4-FFF2-40B4-BE49-F238E27FC236}">
                <a16:creationId xmlns:a16="http://schemas.microsoft.com/office/drawing/2014/main" id="{F5AA6E6E-6D51-7C46-A4AB-D8FB849BFB91}"/>
              </a:ext>
            </a:extLst>
          </p:cNvPr>
          <p:cNvSpPr/>
          <p:nvPr/>
        </p:nvSpPr>
        <p:spPr bwMode="auto">
          <a:xfrm>
            <a:off x="8853092" y="4540074"/>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600">
                <a:latin typeface="Helvetica" pitchFamily="2" charset="0"/>
              </a:rPr>
              <a:t>SAMMY</a:t>
            </a:r>
          </a:p>
        </p:txBody>
      </p:sp>
      <p:sp>
        <p:nvSpPr>
          <p:cNvPr id="27" name="TextBox 16">
            <a:extLst>
              <a:ext uri="{FF2B5EF4-FFF2-40B4-BE49-F238E27FC236}">
                <a16:creationId xmlns:a16="http://schemas.microsoft.com/office/drawing/2014/main" id="{D86DBC7C-CC81-A466-1EAB-7FC99AA362F5}"/>
              </a:ext>
            </a:extLst>
          </p:cNvPr>
          <p:cNvSpPr txBox="1"/>
          <p:nvPr/>
        </p:nvSpPr>
        <p:spPr>
          <a:xfrm>
            <a:off x="8008538" y="5266569"/>
            <a:ext cx="1125713" cy="52322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r>
              <a:rPr lang="en-US" sz="1400">
                <a:latin typeface="Helvetica" pitchFamily="2" charset="0"/>
              </a:rPr>
              <a:t>Resonance</a:t>
            </a:r>
          </a:p>
          <a:p>
            <a:r>
              <a:rPr lang="en-US" sz="1400">
                <a:latin typeface="Helvetica" pitchFamily="2" charset="0"/>
              </a:rPr>
              <a:t>Parameters</a:t>
            </a:r>
            <a:endParaRPr lang="en-US" sz="1100">
              <a:latin typeface="Helvetica" pitchFamily="2" charset="0"/>
            </a:endParaRPr>
          </a:p>
        </p:txBody>
      </p:sp>
      <mc:AlternateContent xmlns:mc="http://schemas.openxmlformats.org/markup-compatibility/2006" xmlns:a14="http://schemas.microsoft.com/office/drawing/2010/main">
        <mc:Choice Requires="a14">
          <p:sp>
            <p:nvSpPr>
              <p:cNvPr id="28" name="TextBox 9">
                <a:extLst>
                  <a:ext uri="{FF2B5EF4-FFF2-40B4-BE49-F238E27FC236}">
                    <a16:creationId xmlns:a16="http://schemas.microsoft.com/office/drawing/2014/main" id="{FA0EADBF-BCAC-A2D6-FC1B-7AE4C99ACE78}"/>
                  </a:ext>
                </a:extLst>
              </p:cNvPr>
              <p:cNvSpPr txBox="1"/>
              <p:nvPr/>
            </p:nvSpPr>
            <p:spPr>
              <a:xfrm>
                <a:off x="7995696" y="3774075"/>
                <a:ext cx="443761" cy="338554"/>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𝑇</m:t>
                          </m:r>
                        </m:e>
                      </m:d>
                      <m:r>
                        <a:rPr lang="en-US" sz="1600" b="0" i="1" smtClean="0">
                          <a:latin typeface="Cambria Math" panose="02040503050406030204" pitchFamily="18" charset="0"/>
                        </a:rPr>
                        <m:t>, ⟨</m:t>
                      </m:r>
                      <m:r>
                        <a:rPr lang="en-US" sz="1600" b="0" i="1" smtClean="0">
                          <a:latin typeface="Cambria Math" panose="02040503050406030204" pitchFamily="18" charset="0"/>
                        </a:rPr>
                        <m:t>𝑌</m:t>
                      </m:r>
                      <m:r>
                        <a:rPr lang="en-US" sz="1600" b="0" i="1" smtClean="0">
                          <a:latin typeface="Cambria Math" panose="02040503050406030204" pitchFamily="18" charset="0"/>
                        </a:rPr>
                        <m:t>⟩</m:t>
                      </m:r>
                    </m:oMath>
                  </m:oMathPara>
                </a14:m>
                <a:endParaRPr lang="en-US" sz="1600"/>
              </a:p>
            </p:txBody>
          </p:sp>
        </mc:Choice>
        <mc:Fallback xmlns="">
          <p:sp>
            <p:nvSpPr>
              <p:cNvPr id="28" name="TextBox 9">
                <a:extLst>
                  <a:ext uri="{FF2B5EF4-FFF2-40B4-BE49-F238E27FC236}">
                    <a16:creationId xmlns:a16="http://schemas.microsoft.com/office/drawing/2014/main" id="{FA0EADBF-BCAC-A2D6-FC1B-7AE4C99ACE78}"/>
                  </a:ext>
                </a:extLst>
              </p:cNvPr>
              <p:cNvSpPr txBox="1">
                <a:spLocks noRot="1" noChangeAspect="1" noMove="1" noResize="1" noEditPoints="1" noAdjustHandles="1" noChangeArrowheads="1" noChangeShapeType="1" noTextEdit="1"/>
              </p:cNvSpPr>
              <p:nvPr/>
            </p:nvSpPr>
            <p:spPr>
              <a:xfrm>
                <a:off x="7995696" y="3774075"/>
                <a:ext cx="443761" cy="338554"/>
              </a:xfrm>
              <a:prstGeom prst="rect">
                <a:avLst/>
              </a:prstGeom>
              <a:blipFill>
                <a:blip r:embed="rId5"/>
                <a:stretch>
                  <a:fillRect r="-83333" b="-10714"/>
                </a:stretch>
              </a:blipFill>
            </p:spPr>
            <p:txBody>
              <a:bodyPr/>
              <a:lstStyle/>
              <a:p>
                <a:r>
                  <a:rPr lang="en-US">
                    <a:noFill/>
                  </a:rPr>
                  <a:t> </a:t>
                </a:r>
              </a:p>
            </p:txBody>
          </p:sp>
        </mc:Fallback>
      </mc:AlternateContent>
      <p:sp>
        <p:nvSpPr>
          <p:cNvPr id="29" name="Rectangle: Rounded Corners 28">
            <a:extLst>
              <a:ext uri="{FF2B5EF4-FFF2-40B4-BE49-F238E27FC236}">
                <a16:creationId xmlns:a16="http://schemas.microsoft.com/office/drawing/2014/main" id="{6B0CF143-CAB2-E14D-728E-4BD495E18E91}"/>
              </a:ext>
            </a:extLst>
          </p:cNvPr>
          <p:cNvSpPr/>
          <p:nvPr/>
        </p:nvSpPr>
        <p:spPr bwMode="auto">
          <a:xfrm>
            <a:off x="10528699" y="4536421"/>
            <a:ext cx="1244271" cy="455727"/>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sz="1600">
                <a:latin typeface="Helvetica" pitchFamily="2" charset="0"/>
              </a:rPr>
              <a:t>Done!</a:t>
            </a:r>
          </a:p>
        </p:txBody>
      </p:sp>
      <p:cxnSp>
        <p:nvCxnSpPr>
          <p:cNvPr id="30" name="Straight Arrow Connector 29">
            <a:extLst>
              <a:ext uri="{FF2B5EF4-FFF2-40B4-BE49-F238E27FC236}">
                <a16:creationId xmlns:a16="http://schemas.microsoft.com/office/drawing/2014/main" id="{F220FCBA-C1D3-AD0E-CB20-38F13477A2C5}"/>
              </a:ext>
            </a:extLst>
          </p:cNvPr>
          <p:cNvCxnSpPr>
            <a:cxnSpLocks/>
            <a:stCxn id="26" idx="3"/>
            <a:endCxn id="29" idx="1"/>
          </p:cNvCxnSpPr>
          <p:nvPr/>
        </p:nvCxnSpPr>
        <p:spPr>
          <a:xfrm flipV="1">
            <a:off x="10097363" y="4764285"/>
            <a:ext cx="431336" cy="36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6DA9E6BD-B46F-AC91-E771-9DA8024EAA40}"/>
              </a:ext>
            </a:extLst>
          </p:cNvPr>
          <p:cNvSpPr/>
          <p:nvPr/>
        </p:nvSpPr>
        <p:spPr bwMode="auto">
          <a:xfrm>
            <a:off x="93034" y="2553958"/>
            <a:ext cx="5638800" cy="390410"/>
          </a:xfrm>
          <a:prstGeom prst="rect">
            <a:avLst/>
          </a:prstGeom>
          <a:solidFill>
            <a:schemeClr val="accent1">
              <a:lumMod val="75000"/>
            </a:schemeClr>
          </a:solidFill>
          <a:ln w="9525">
            <a:solidFill>
              <a:schemeClr val="tx1"/>
            </a:solidFill>
            <a:miter lim="800000"/>
            <a:headEnd/>
            <a:tailEnd/>
          </a:ln>
        </p:spPr>
        <p:txBody>
          <a:bodyPr wrap="none" rtlCol="0" anchor="ctr"/>
          <a:lstStyle/>
          <a:p>
            <a:pPr algn="ctr"/>
            <a:r>
              <a:rPr lang="en-US">
                <a:latin typeface="Helvetica" pitchFamily="2" charset="0"/>
              </a:rPr>
              <a:t>Before</a:t>
            </a:r>
          </a:p>
        </p:txBody>
      </p:sp>
      <p:sp>
        <p:nvSpPr>
          <p:cNvPr id="32" name="Rectangle 31">
            <a:extLst>
              <a:ext uri="{FF2B5EF4-FFF2-40B4-BE49-F238E27FC236}">
                <a16:creationId xmlns:a16="http://schemas.microsoft.com/office/drawing/2014/main" id="{F31D946B-A183-AA05-82E4-F192C81FC7E3}"/>
              </a:ext>
            </a:extLst>
          </p:cNvPr>
          <p:cNvSpPr/>
          <p:nvPr/>
        </p:nvSpPr>
        <p:spPr bwMode="auto">
          <a:xfrm>
            <a:off x="6094780" y="2552610"/>
            <a:ext cx="6004186" cy="390410"/>
          </a:xfrm>
          <a:prstGeom prst="rect">
            <a:avLst/>
          </a:prstGeom>
          <a:solidFill>
            <a:schemeClr val="accent1">
              <a:lumMod val="75000"/>
            </a:schemeClr>
          </a:solidFill>
          <a:ln w="9525">
            <a:solidFill>
              <a:schemeClr val="tx1"/>
            </a:solidFill>
            <a:miter lim="800000"/>
            <a:headEnd/>
            <a:tailEnd/>
          </a:ln>
        </p:spPr>
        <p:txBody>
          <a:bodyPr wrap="none" rtlCol="0" anchor="ctr"/>
          <a:lstStyle/>
          <a:p>
            <a:pPr algn="ctr"/>
            <a:r>
              <a:rPr lang="en-US">
                <a:latin typeface="Helvetica" pitchFamily="2" charset="0"/>
              </a:rPr>
              <a:t>After</a:t>
            </a:r>
          </a:p>
        </p:txBody>
      </p:sp>
      <p:sp>
        <p:nvSpPr>
          <p:cNvPr id="21" name="Rectangle 20">
            <a:extLst>
              <a:ext uri="{FF2B5EF4-FFF2-40B4-BE49-F238E27FC236}">
                <a16:creationId xmlns:a16="http://schemas.microsoft.com/office/drawing/2014/main" id="{819BC7A8-697F-C4E6-C35F-304FB31C363C}"/>
              </a:ext>
            </a:extLst>
          </p:cNvPr>
          <p:cNvSpPr/>
          <p:nvPr/>
        </p:nvSpPr>
        <p:spPr bwMode="auto">
          <a:xfrm>
            <a:off x="93034" y="2552610"/>
            <a:ext cx="5638800" cy="3637878"/>
          </a:xfrm>
          <a:prstGeom prst="rect">
            <a:avLst/>
          </a:prstGeom>
          <a:noFill/>
          <a:ln w="19050">
            <a:solidFill>
              <a:schemeClr val="accent1">
                <a:lumMod val="50000"/>
              </a:schemeClr>
            </a:solidFill>
            <a:miter lim="800000"/>
            <a:headEnd/>
            <a:tailEnd/>
          </a:ln>
        </p:spPr>
        <p:txBody>
          <a:bodyPr wrap="none" rtlCol="0" anchor="ctr"/>
          <a:lstStyle/>
          <a:p>
            <a:pPr algn="ctr"/>
            <a:endParaRPr lang="en-US"/>
          </a:p>
        </p:txBody>
      </p:sp>
      <p:sp>
        <p:nvSpPr>
          <p:cNvPr id="33" name="Rectangle 32">
            <a:extLst>
              <a:ext uri="{FF2B5EF4-FFF2-40B4-BE49-F238E27FC236}">
                <a16:creationId xmlns:a16="http://schemas.microsoft.com/office/drawing/2014/main" id="{BD07CA72-817D-C227-69F2-72856EE09B22}"/>
              </a:ext>
            </a:extLst>
          </p:cNvPr>
          <p:cNvSpPr/>
          <p:nvPr/>
        </p:nvSpPr>
        <p:spPr bwMode="auto">
          <a:xfrm>
            <a:off x="6094778" y="2552610"/>
            <a:ext cx="6004187" cy="3637878"/>
          </a:xfrm>
          <a:prstGeom prst="rect">
            <a:avLst/>
          </a:prstGeom>
          <a:noFill/>
          <a:ln w="19050">
            <a:solidFill>
              <a:schemeClr val="accent1">
                <a:lumMod val="50000"/>
              </a:schemeClr>
            </a:solidFill>
            <a:miter lim="800000"/>
            <a:headEnd/>
            <a:tailEnd/>
          </a:ln>
        </p:spPr>
        <p:txBody>
          <a:bodyPr wrap="none" rtlCol="0" anchor="ctr"/>
          <a:lstStyle/>
          <a:p>
            <a:pPr algn="ctr"/>
            <a:endParaRPr lang="en-US"/>
          </a:p>
        </p:txBody>
      </p:sp>
    </p:spTree>
    <p:extLst>
      <p:ext uri="{BB962C8B-B14F-4D97-AF65-F5344CB8AC3E}">
        <p14:creationId xmlns:p14="http://schemas.microsoft.com/office/powerpoint/2010/main" val="535364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1D78-6E29-746C-AD1C-1756E29D5BA9}"/>
              </a:ext>
            </a:extLst>
          </p:cNvPr>
          <p:cNvSpPr>
            <a:spLocks noGrp="1"/>
          </p:cNvSpPr>
          <p:nvPr>
            <p:ph type="title" idx="4294967295"/>
          </p:nvPr>
        </p:nvSpPr>
        <p:spPr>
          <a:xfrm>
            <a:off x="0" y="108041"/>
            <a:ext cx="12192000" cy="914400"/>
          </a:xfrm>
        </p:spPr>
        <p:txBody>
          <a:bodyPr/>
          <a:lstStyle/>
          <a:p>
            <a:r>
              <a:rPr lang="en-US"/>
              <a:t>Resolving Modeling Issues</a:t>
            </a:r>
          </a:p>
        </p:txBody>
      </p:sp>
      <p:sp>
        <p:nvSpPr>
          <p:cNvPr id="5" name="TextBox 4">
            <a:extLst>
              <a:ext uri="{FF2B5EF4-FFF2-40B4-BE49-F238E27FC236}">
                <a16:creationId xmlns:a16="http://schemas.microsoft.com/office/drawing/2014/main" id="{69F380BD-D4DF-465B-AA30-313ADB9E0ADC}"/>
              </a:ext>
            </a:extLst>
          </p:cNvPr>
          <p:cNvSpPr txBox="1"/>
          <p:nvPr/>
        </p:nvSpPr>
        <p:spPr>
          <a:xfrm>
            <a:off x="6946900" y="933450"/>
            <a:ext cx="4974878" cy="4278094"/>
          </a:xfrm>
          <a:prstGeom prst="rect">
            <a:avLst/>
          </a:prstGeom>
          <a:noFill/>
        </p:spPr>
        <p:txBody>
          <a:bodyPr wrap="square">
            <a:spAutoFit/>
          </a:bodyPr>
          <a:lstStyle/>
          <a:p>
            <a:pPr marL="342900" indent="-342900">
              <a:buFont typeface="Arial" panose="020B0604020202020204" pitchFamily="34" charset="0"/>
              <a:buChar char="•"/>
            </a:pPr>
            <a:r>
              <a:rPr lang="en-US" sz="1800" b="0">
                <a:latin typeface="Helvetica" pitchFamily="2" charset="0"/>
              </a:rPr>
              <a:t>Current SAMMY limitation: Only performs self-shielding correction on monotopic samples</a:t>
            </a:r>
          </a:p>
          <a:p>
            <a:pPr marL="342900" indent="-342900">
              <a:buFont typeface="Arial" panose="020B0604020202020204" pitchFamily="34" charset="0"/>
              <a:buChar char="•"/>
            </a:pPr>
            <a:r>
              <a:rPr lang="en-US" sz="1800" b="0">
                <a:latin typeface="Helvetica" pitchFamily="2" charset="0"/>
              </a:rPr>
              <a:t>Thicker sample measurements are needed for accurate URR evaluations</a:t>
            </a:r>
          </a:p>
          <a:p>
            <a:pPr marL="342900" indent="-342900">
              <a:buFont typeface="Arial" panose="020B0604020202020204" pitchFamily="34" charset="0"/>
              <a:buChar char="•"/>
            </a:pPr>
            <a:r>
              <a:rPr lang="en-US" sz="1800" b="0">
                <a:latin typeface="Helvetica" pitchFamily="2" charset="0"/>
              </a:rPr>
              <a:t>Implementing multi-isotope self-shielding corrections into SAMMY is non-trivial and complicated</a:t>
            </a:r>
            <a:endParaRPr lang="en-US" sz="1800">
              <a:latin typeface="Helvetica" panose="020B0604020202020204" pitchFamily="34" charset="0"/>
              <a:cs typeface="Helvetica" panose="020B0604020202020204" pitchFamily="34" charset="0"/>
            </a:endParaRPr>
          </a:p>
          <a:p>
            <a:pPr marL="342900" indent="-342900">
              <a:spcAft>
                <a:spcPts val="1200"/>
              </a:spcAft>
              <a:buFont typeface="Arial" panose="020B0604020202020204" pitchFamily="34" charset="0"/>
              <a:buChar char="•"/>
            </a:pPr>
            <a:r>
              <a:rPr lang="en-US" sz="1800">
                <a:latin typeface="Helvetica" panose="020B0604020202020204" pitchFamily="34" charset="0"/>
                <a:cs typeface="Helvetica" panose="020B0604020202020204" pitchFamily="34" charset="0"/>
              </a:rPr>
              <a:t>Significant disagreement with transmission correction factor when testing with Zr</a:t>
            </a:r>
          </a:p>
          <a:p>
            <a:pPr marL="342900" indent="-342900">
              <a:spcAft>
                <a:spcPts val="1200"/>
              </a:spcAft>
              <a:buFont typeface="Arial" panose="020B0604020202020204" pitchFamily="34" charset="0"/>
              <a:buChar char="•"/>
            </a:pPr>
            <a:r>
              <a:rPr lang="en-US" sz="1800">
                <a:latin typeface="Helvetica" panose="020B0604020202020204" pitchFamily="34" charset="0"/>
                <a:cs typeface="Helvetica" panose="020B0604020202020204" pitchFamily="34" charset="0"/>
              </a:rPr>
              <a:t>Attributable to different energy dependent parameter models</a:t>
            </a:r>
          </a:p>
          <a:p>
            <a:pPr marL="342900" indent="-342900">
              <a:spcAft>
                <a:spcPts val="1200"/>
              </a:spcAft>
              <a:buFont typeface="Arial" panose="020B0604020202020204" pitchFamily="34" charset="0"/>
              <a:buChar char="•"/>
            </a:pPr>
            <a:r>
              <a:rPr lang="en-US" sz="1800">
                <a:latin typeface="Helvetica" panose="020B0604020202020204" pitchFamily="34" charset="0"/>
                <a:cs typeface="Helvetica" panose="020B0604020202020204" pitchFamily="34" charset="0"/>
              </a:rPr>
              <a:t>SAMMY and MCNP now agree much more strongly</a:t>
            </a:r>
          </a:p>
        </p:txBody>
      </p:sp>
      <p:pic>
        <p:nvPicPr>
          <p:cNvPr id="8" name="Picture 7" descr="A graph of energy and energy&#10;&#10;Description automatically generated">
            <a:extLst>
              <a:ext uri="{FF2B5EF4-FFF2-40B4-BE49-F238E27FC236}">
                <a16:creationId xmlns:a16="http://schemas.microsoft.com/office/drawing/2014/main" id="{F4CD3CE9-DE36-9F18-DDC7-1D6AF02BDE39}"/>
              </a:ext>
            </a:extLst>
          </p:cNvPr>
          <p:cNvPicPr>
            <a:picLocks noChangeAspect="1"/>
          </p:cNvPicPr>
          <p:nvPr/>
        </p:nvPicPr>
        <p:blipFill>
          <a:blip r:embed="rId2">
            <a:extLst>
              <a:ext uri="{28A0092B-C50C-407E-A947-70E740481C1C}">
                <a14:useLocalDpi xmlns:a14="http://schemas.microsoft.com/office/drawing/2010/main" val="0"/>
              </a:ext>
            </a:extLst>
          </a:blip>
          <a:srcRect l="4167" t="6958" r="9202" b="2071"/>
          <a:stretch/>
        </p:blipFill>
        <p:spPr>
          <a:xfrm>
            <a:off x="270222" y="933450"/>
            <a:ext cx="6529386" cy="5142382"/>
          </a:xfrm>
          <a:prstGeom prst="rect">
            <a:avLst/>
          </a:prstGeom>
        </p:spPr>
      </p:pic>
    </p:spTree>
    <p:extLst>
      <p:ext uri="{BB962C8B-B14F-4D97-AF65-F5344CB8AC3E}">
        <p14:creationId xmlns:p14="http://schemas.microsoft.com/office/powerpoint/2010/main" val="903575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p>
        </p:txBody>
      </p:sp>
      <p:sp>
        <p:nvSpPr>
          <p:cNvPr id="3" name="Content Placeholder 2"/>
          <p:cNvSpPr>
            <a:spLocks noGrp="1"/>
          </p:cNvSpPr>
          <p:nvPr>
            <p:ph idx="1"/>
          </p:nvPr>
        </p:nvSpPr>
        <p:spPr>
          <a:xfrm>
            <a:off x="609600" y="1178170"/>
            <a:ext cx="11074400" cy="5070230"/>
          </a:xfrm>
        </p:spPr>
        <p:txBody>
          <a:bodyPr/>
          <a:lstStyle/>
          <a:p>
            <a:r>
              <a:rPr lang="en-US" sz="1800"/>
              <a:t>New capture and transmission measurements for </a:t>
            </a:r>
            <a:r>
              <a:rPr lang="en-US" sz="1800" baseline="30000"/>
              <a:t>54</a:t>
            </a:r>
            <a:r>
              <a:rPr lang="en-US" sz="1800"/>
              <a:t>Fe will help improve resonance parameter evaluation</a:t>
            </a:r>
          </a:p>
          <a:p>
            <a:endParaRPr lang="en-US" sz="1800"/>
          </a:p>
          <a:p>
            <a:r>
              <a:rPr lang="en-US" sz="1800">
                <a:latin typeface="Times New Roman"/>
                <a:cs typeface="Times New Roman"/>
              </a:rPr>
              <a:t>Neutron capture </a:t>
            </a:r>
            <a:r>
              <a:rPr lang="el-GR" sz="1800">
                <a:latin typeface="Times New Roman"/>
                <a:cs typeface="Times New Roman"/>
              </a:rPr>
              <a:t>γ</a:t>
            </a:r>
            <a:r>
              <a:rPr lang="en-US" sz="1800">
                <a:latin typeface="Times New Roman"/>
                <a:cs typeface="Times New Roman"/>
              </a:rPr>
              <a:t>-ray cascade spectra and yields were measured in the resolved resonance region and compared to evaluations using mod-MCNP-6.2/DICEBOX simulations</a:t>
            </a:r>
          </a:p>
          <a:p>
            <a:pPr lvl="1"/>
            <a:r>
              <a:rPr lang="en-US" sz="1600">
                <a:latin typeface="Times New Roman"/>
                <a:cs typeface="Times New Roman"/>
              </a:rPr>
              <a:t>Helps assess current nuclear structure data</a:t>
            </a:r>
          </a:p>
          <a:p>
            <a:pPr lvl="1"/>
            <a:r>
              <a:rPr lang="en-US" sz="1600">
                <a:latin typeface="Times New Roman"/>
                <a:cs typeface="Times New Roman"/>
              </a:rPr>
              <a:t>mod-MCNP6.2 event-by-event simulation techniques were developed</a:t>
            </a:r>
          </a:p>
          <a:p>
            <a:pPr lvl="1"/>
            <a:r>
              <a:rPr lang="en-US" sz="1600">
                <a:latin typeface="Times New Roman"/>
                <a:cs typeface="Times New Roman"/>
              </a:rPr>
              <a:t>Work under the FY23 NDIAWG FOA will further develop the nuclear data and simulation methods to provide benchmarks for neutron induced capture </a:t>
            </a:r>
            <a:r>
              <a:rPr lang="el-GR" sz="1600">
                <a:latin typeface="Times New Roman"/>
                <a:cs typeface="Times New Roman"/>
              </a:rPr>
              <a:t>γ-</a:t>
            </a:r>
            <a:r>
              <a:rPr lang="el-GR" sz="1600" err="1">
                <a:latin typeface="Times New Roman"/>
                <a:cs typeface="Times New Roman"/>
              </a:rPr>
              <a:t>ray</a:t>
            </a:r>
            <a:r>
              <a:rPr lang="el-GR" sz="1600" b="1">
                <a:latin typeface="Times New Roman"/>
                <a:cs typeface="Times New Roman"/>
              </a:rPr>
              <a:t> </a:t>
            </a:r>
            <a:r>
              <a:rPr lang="en-US" sz="1600">
                <a:latin typeface="Times New Roman"/>
                <a:cs typeface="Times New Roman"/>
              </a:rPr>
              <a:t>cascades</a:t>
            </a:r>
          </a:p>
          <a:p>
            <a:pPr>
              <a:buFontTx/>
              <a:buChar char="•"/>
            </a:pPr>
            <a:endParaRPr lang="en-US" sz="1800"/>
          </a:p>
          <a:p>
            <a:r>
              <a:rPr lang="en-US" sz="1800"/>
              <a:t>Pulsed neutron die-away method was developed as a tool to provide data for validation of TSLs</a:t>
            </a:r>
          </a:p>
          <a:p>
            <a:endParaRPr lang="en-US" sz="1800"/>
          </a:p>
          <a:p>
            <a:r>
              <a:rPr lang="en-US" sz="1800" baseline="30000"/>
              <a:t>90,92</a:t>
            </a:r>
            <a:r>
              <a:rPr lang="en-US" sz="1800"/>
              <a:t>Zr evaluations are in progress. Initial fits to </a:t>
            </a:r>
            <a:r>
              <a:rPr lang="en-US" sz="1800" baseline="30000"/>
              <a:t>90</a:t>
            </a:r>
            <a:r>
              <a:rPr lang="en-US" sz="1800"/>
              <a:t>Zr and initial work in the fast region.</a:t>
            </a:r>
          </a:p>
          <a:p>
            <a:pPr marL="0" indent="0">
              <a:buNone/>
            </a:pPr>
            <a:endParaRPr lang="en-US" sz="1800"/>
          </a:p>
          <a:p>
            <a:r>
              <a:rPr lang="en-US" sz="1800">
                <a:latin typeface="Times New Roman"/>
                <a:cs typeface="Times New Roman"/>
              </a:rPr>
              <a:t>New feature in SAMMY will enable fitting of neutron transmission and capture yield in the URR</a:t>
            </a:r>
          </a:p>
          <a:p>
            <a:pPr lvl="1"/>
            <a:r>
              <a:rPr lang="en-US" sz="1400"/>
              <a:t>Embedding self-shielding code SHESH in SAMMY</a:t>
            </a:r>
          </a:p>
        </p:txBody>
      </p:sp>
    </p:spTree>
    <p:extLst>
      <p:ext uri="{BB962C8B-B14F-4D97-AF65-F5344CB8AC3E}">
        <p14:creationId xmlns:p14="http://schemas.microsoft.com/office/powerpoint/2010/main" val="131787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124200"/>
            <a:ext cx="7772400" cy="914400"/>
          </a:xfrm>
        </p:spPr>
        <p:txBody>
          <a:bodyPr/>
          <a:lstStyle/>
          <a:p>
            <a:r>
              <a:rPr lang="en-US" sz="4400">
                <a:effectLst>
                  <a:outerShdw blurRad="38100" dist="38100" dir="2700000" algn="tl">
                    <a:srgbClr val="000000">
                      <a:alpha val="43137"/>
                    </a:srgbClr>
                  </a:outerShdw>
                </a:effectLst>
                <a:latin typeface="Times New Roman"/>
                <a:cs typeface="Times New Roman"/>
              </a:rPr>
              <a:t>Measurements and Evaluation of </a:t>
            </a:r>
            <a:r>
              <a:rPr lang="en-US" sz="4400" baseline="30000">
                <a:effectLst>
                  <a:outerShdw blurRad="38100" dist="38100" dir="2700000" algn="tl">
                    <a:srgbClr val="000000">
                      <a:alpha val="43137"/>
                    </a:srgbClr>
                  </a:outerShdw>
                </a:effectLst>
                <a:latin typeface="Times New Roman"/>
                <a:cs typeface="Times New Roman"/>
              </a:rPr>
              <a:t>54</a:t>
            </a:r>
            <a:r>
              <a:rPr lang="en-US" sz="4400">
                <a:effectLst>
                  <a:outerShdw blurRad="38100" dist="38100" dir="2700000" algn="tl">
                    <a:srgbClr val="000000">
                      <a:alpha val="43137"/>
                    </a:srgbClr>
                  </a:outerShdw>
                </a:effectLst>
                <a:latin typeface="Times New Roman"/>
                <a:cs typeface="Times New Roman"/>
              </a:rPr>
              <a:t>Fe</a:t>
            </a:r>
            <a:br>
              <a:rPr lang="en-US" sz="4400">
                <a:effectLst>
                  <a:outerShdw blurRad="38100" dist="38100" dir="2700000" algn="tl">
                    <a:srgbClr val="000000">
                      <a:alpha val="43137"/>
                    </a:srgbClr>
                  </a:outerShdw>
                </a:effectLst>
                <a:latin typeface="Times New Roman"/>
                <a:cs typeface="Times New Roman"/>
              </a:rPr>
            </a:br>
            <a:r>
              <a:rPr lang="en-US" sz="2800" b="0">
                <a:effectLst>
                  <a:outerShdw blurRad="38100" dist="38100" dir="2700000" algn="tl">
                    <a:srgbClr val="000000">
                      <a:alpha val="43137"/>
                    </a:srgbClr>
                  </a:outerShdw>
                </a:effectLst>
                <a:latin typeface="Times New Roman"/>
                <a:cs typeface="Times New Roman"/>
              </a:rPr>
              <a:t>S. Singh</a:t>
            </a:r>
            <a:endParaRPr lang="en-US" sz="28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3548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8D1D-177B-890D-0274-D43E9C8EBB57}"/>
              </a:ext>
            </a:extLst>
          </p:cNvPr>
          <p:cNvSpPr>
            <a:spLocks noGrp="1"/>
          </p:cNvSpPr>
          <p:nvPr>
            <p:ph type="title"/>
          </p:nvPr>
        </p:nvSpPr>
        <p:spPr/>
        <p:txBody>
          <a:bodyPr/>
          <a:lstStyle/>
          <a:p>
            <a:r>
              <a:rPr lang="en-US" baseline="30000"/>
              <a:t>54</a:t>
            </a:r>
            <a:r>
              <a:rPr lang="en-US"/>
              <a:t>Fe Project Overview</a:t>
            </a:r>
            <a:endParaRPr lang="en-US" baseline="30000"/>
          </a:p>
        </p:txBody>
      </p:sp>
      <p:sp>
        <p:nvSpPr>
          <p:cNvPr id="3" name="Content Placeholder 2">
            <a:extLst>
              <a:ext uri="{FF2B5EF4-FFF2-40B4-BE49-F238E27FC236}">
                <a16:creationId xmlns:a16="http://schemas.microsoft.com/office/drawing/2014/main" id="{20036211-1E65-3F16-82EC-4F4881946902}"/>
              </a:ext>
            </a:extLst>
          </p:cNvPr>
          <p:cNvSpPr>
            <a:spLocks noGrp="1"/>
          </p:cNvSpPr>
          <p:nvPr>
            <p:ph idx="1"/>
          </p:nvPr>
        </p:nvSpPr>
        <p:spPr>
          <a:xfrm>
            <a:off x="808893" y="1224135"/>
            <a:ext cx="10574215" cy="1938561"/>
          </a:xfrm>
        </p:spPr>
        <p:txBody>
          <a:bodyPr vert="horz" wrap="square" lIns="91440" tIns="45720" rIns="91440" bIns="45720" numCol="1" anchor="t" anchorCtr="0" compatLnSpc="1">
            <a:prstTxWarp prst="textNoShape">
              <a:avLst/>
            </a:prstTxWarp>
            <a:noAutofit/>
          </a:bodyPr>
          <a:lstStyle/>
          <a:p>
            <a:r>
              <a:rPr lang="en-US" sz="1200" b="1" u="sng">
                <a:latin typeface="Times New Roman"/>
                <a:cs typeface="Times New Roman"/>
              </a:rPr>
              <a:t>Motivation:</a:t>
            </a:r>
          </a:p>
          <a:p>
            <a:pPr lvl="1"/>
            <a:r>
              <a:rPr lang="en-US" sz="1200">
                <a:latin typeface="Times New Roman"/>
                <a:cs typeface="Times New Roman"/>
              </a:rPr>
              <a:t>Criticality safety calculations require high accuracy nuclear data to reduce uncertainties</a:t>
            </a:r>
          </a:p>
          <a:p>
            <a:pPr lvl="1"/>
            <a:r>
              <a:rPr lang="en-US" sz="1200" baseline="30000">
                <a:latin typeface="Times New Roman"/>
                <a:cs typeface="Times New Roman"/>
              </a:rPr>
              <a:t>54</a:t>
            </a:r>
            <a:r>
              <a:rPr lang="en-US" sz="1200">
                <a:latin typeface="Times New Roman"/>
                <a:cs typeface="Times New Roman"/>
              </a:rPr>
              <a:t>Fe neutron cross sections have not been well-studied relative to </a:t>
            </a:r>
            <a:r>
              <a:rPr lang="en-US" sz="1200" baseline="30000">
                <a:latin typeface="Times New Roman"/>
                <a:cs typeface="Times New Roman"/>
              </a:rPr>
              <a:t>56</a:t>
            </a:r>
            <a:r>
              <a:rPr lang="en-US" sz="1200">
                <a:latin typeface="Times New Roman"/>
                <a:cs typeface="Times New Roman"/>
              </a:rPr>
              <a:t>Fe.</a:t>
            </a:r>
          </a:p>
          <a:p>
            <a:r>
              <a:rPr lang="en-US" sz="1200" b="1" u="sng">
                <a:latin typeface="Times New Roman"/>
                <a:cs typeface="Times New Roman"/>
              </a:rPr>
              <a:t>Project Goals:</a:t>
            </a:r>
          </a:p>
          <a:p>
            <a:pPr lvl="1"/>
            <a:r>
              <a:rPr lang="en-US" sz="1200">
                <a:latin typeface="Times New Roman"/>
                <a:cs typeface="Times New Roman"/>
              </a:rPr>
              <a:t>Perform new RRR evaluation for </a:t>
            </a:r>
            <a:r>
              <a:rPr lang="en-US" sz="1200" baseline="30000">
                <a:latin typeface="Times New Roman"/>
                <a:cs typeface="Times New Roman"/>
              </a:rPr>
              <a:t>54</a:t>
            </a:r>
            <a:r>
              <a:rPr lang="en-US" sz="1200">
                <a:latin typeface="Times New Roman"/>
                <a:cs typeface="Times New Roman"/>
              </a:rPr>
              <a:t>Fe cross section in the keV region using RPI and EXFOR nuclear data.</a:t>
            </a:r>
          </a:p>
          <a:p>
            <a:pPr lvl="1"/>
            <a:r>
              <a:rPr lang="en-US" sz="1200">
                <a:latin typeface="Times New Roman"/>
                <a:cs typeface="Times New Roman"/>
              </a:rPr>
              <a:t>Perform radiative capture and transmission measurements of </a:t>
            </a:r>
            <a:r>
              <a:rPr lang="en-US" sz="1200" baseline="30000">
                <a:latin typeface="Times New Roman"/>
                <a:cs typeface="Times New Roman"/>
              </a:rPr>
              <a:t>54</a:t>
            </a:r>
            <a:r>
              <a:rPr lang="en-US" sz="1200">
                <a:latin typeface="Times New Roman"/>
                <a:cs typeface="Times New Roman"/>
              </a:rPr>
              <a:t>Fe in the keV energy region </a:t>
            </a:r>
          </a:p>
          <a:p>
            <a:pPr lvl="1"/>
            <a:endParaRPr lang="en-US"/>
          </a:p>
        </p:txBody>
      </p:sp>
      <p:pic>
        <p:nvPicPr>
          <p:cNvPr id="4" name="Picture 3" descr="A graph with numbers and symbols&#10;&#10;Description automatically generated with medium confidence">
            <a:extLst>
              <a:ext uri="{FF2B5EF4-FFF2-40B4-BE49-F238E27FC236}">
                <a16:creationId xmlns:a16="http://schemas.microsoft.com/office/drawing/2014/main" id="{B9F99261-976E-1E74-66F5-0602B5C0038B}"/>
              </a:ext>
            </a:extLst>
          </p:cNvPr>
          <p:cNvPicPr>
            <a:picLocks noChangeAspect="1"/>
          </p:cNvPicPr>
          <p:nvPr/>
        </p:nvPicPr>
        <p:blipFill>
          <a:blip r:embed="rId2"/>
          <a:stretch>
            <a:fillRect/>
          </a:stretch>
        </p:blipFill>
        <p:spPr>
          <a:xfrm>
            <a:off x="1119799" y="2614492"/>
            <a:ext cx="3857380" cy="3931871"/>
          </a:xfrm>
          <a:prstGeom prst="rect">
            <a:avLst/>
          </a:prstGeom>
        </p:spPr>
      </p:pic>
      <p:pic>
        <p:nvPicPr>
          <p:cNvPr id="7" name="Picture 6" descr="A graph with colorful lines and white text&#10;&#10;Description automatically generated">
            <a:extLst>
              <a:ext uri="{FF2B5EF4-FFF2-40B4-BE49-F238E27FC236}">
                <a16:creationId xmlns:a16="http://schemas.microsoft.com/office/drawing/2014/main" id="{7F434898-0E33-1166-C40A-8C26A3C2F393}"/>
              </a:ext>
            </a:extLst>
          </p:cNvPr>
          <p:cNvPicPr>
            <a:picLocks noChangeAspect="1"/>
          </p:cNvPicPr>
          <p:nvPr/>
        </p:nvPicPr>
        <p:blipFill>
          <a:blip r:embed="rId3"/>
          <a:stretch>
            <a:fillRect/>
          </a:stretch>
        </p:blipFill>
        <p:spPr>
          <a:xfrm>
            <a:off x="6244982" y="2718289"/>
            <a:ext cx="4585433" cy="3712552"/>
          </a:xfrm>
          <a:prstGeom prst="rect">
            <a:avLst/>
          </a:prstGeom>
        </p:spPr>
      </p:pic>
    </p:spTree>
    <p:extLst>
      <p:ext uri="{BB962C8B-B14F-4D97-AF65-F5344CB8AC3E}">
        <p14:creationId xmlns:p14="http://schemas.microsoft.com/office/powerpoint/2010/main" val="273136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1ED2-9938-D0DF-86BE-73D2EBDC6A88}"/>
              </a:ext>
            </a:extLst>
          </p:cNvPr>
          <p:cNvSpPr>
            <a:spLocks noGrp="1"/>
          </p:cNvSpPr>
          <p:nvPr>
            <p:ph type="title"/>
          </p:nvPr>
        </p:nvSpPr>
        <p:spPr/>
        <p:txBody>
          <a:bodyPr/>
          <a:lstStyle/>
          <a:p>
            <a:r>
              <a:rPr lang="en-US"/>
              <a:t>RPI Evaluation Results</a:t>
            </a:r>
          </a:p>
        </p:txBody>
      </p:sp>
      <p:graphicFrame>
        <p:nvGraphicFramePr>
          <p:cNvPr id="4" name="Content Placeholder 3">
            <a:extLst>
              <a:ext uri="{FF2B5EF4-FFF2-40B4-BE49-F238E27FC236}">
                <a16:creationId xmlns:a16="http://schemas.microsoft.com/office/drawing/2014/main" id="{5B57205A-D3F8-B289-0921-2ECCD4CCBE62}"/>
              </a:ext>
            </a:extLst>
          </p:cNvPr>
          <p:cNvGraphicFramePr>
            <a:graphicFrameLocks noGrp="1"/>
          </p:cNvGraphicFramePr>
          <p:nvPr>
            <p:ph idx="1"/>
            <p:extLst>
              <p:ext uri="{D42A27DB-BD31-4B8C-83A1-F6EECF244321}">
                <p14:modId xmlns:p14="http://schemas.microsoft.com/office/powerpoint/2010/main" val="1653877838"/>
              </p:ext>
            </p:extLst>
          </p:nvPr>
        </p:nvGraphicFramePr>
        <p:xfrm>
          <a:off x="8077197" y="2356363"/>
          <a:ext cx="3886199" cy="1900213"/>
        </p:xfrm>
        <a:graphic>
          <a:graphicData uri="http://schemas.openxmlformats.org/drawingml/2006/table">
            <a:tbl>
              <a:tblPr firstRow="1" bandRow="1">
                <a:tableStyleId>{5C22544A-7EE6-4342-B048-85BDC9FD1C3A}</a:tableStyleId>
              </a:tblPr>
              <a:tblGrid>
                <a:gridCol w="2325928">
                  <a:extLst>
                    <a:ext uri="{9D8B030D-6E8A-4147-A177-3AD203B41FA5}">
                      <a16:colId xmlns:a16="http://schemas.microsoft.com/office/drawing/2014/main" val="1950720065"/>
                    </a:ext>
                  </a:extLst>
                </a:gridCol>
                <a:gridCol w="1560271">
                  <a:extLst>
                    <a:ext uri="{9D8B030D-6E8A-4147-A177-3AD203B41FA5}">
                      <a16:colId xmlns:a16="http://schemas.microsoft.com/office/drawing/2014/main" val="2888399292"/>
                    </a:ext>
                  </a:extLst>
                </a:gridCol>
              </a:tblGrid>
              <a:tr h="528613">
                <a:tc>
                  <a:txBody>
                    <a:bodyPr/>
                    <a:lstStyle/>
                    <a:p>
                      <a:pPr algn="ctr"/>
                      <a:r>
                        <a:rPr lang="en-US" sz="1400"/>
                        <a:t>Experiment or Evaluation</a:t>
                      </a:r>
                    </a:p>
                  </a:txBody>
                  <a:tcPr anchor="ctr"/>
                </a:tc>
                <a:tc>
                  <a:txBody>
                    <a:bodyPr/>
                    <a:lstStyle/>
                    <a:p>
                      <a:pPr algn="ctr"/>
                      <a:r>
                        <a:rPr lang="en-US" sz="1400"/>
                        <a:t>Value [mb] @ 30 keV</a:t>
                      </a:r>
                    </a:p>
                  </a:txBody>
                  <a:tcPr anchor="ctr"/>
                </a:tc>
                <a:extLst>
                  <a:ext uri="{0D108BD9-81ED-4DB2-BD59-A6C34878D82A}">
                    <a16:rowId xmlns:a16="http://schemas.microsoft.com/office/drawing/2014/main" val="2812112021"/>
                  </a:ext>
                </a:extLst>
              </a:tr>
              <a:tr h="261885">
                <a:tc>
                  <a:txBody>
                    <a:bodyPr/>
                    <a:lstStyle/>
                    <a:p>
                      <a:pPr algn="ctr"/>
                      <a:r>
                        <a:rPr lang="en-US" sz="1200"/>
                        <a:t>ENDF/B-VIII.0</a:t>
                      </a:r>
                    </a:p>
                  </a:txBody>
                  <a:tcPr anchor="ctr"/>
                </a:tc>
                <a:tc>
                  <a:txBody>
                    <a:bodyPr/>
                    <a:lstStyle/>
                    <a:p>
                      <a:pPr algn="ctr"/>
                      <a:r>
                        <a:rPr lang="en-US" sz="1200"/>
                        <a:t>27.13</a:t>
                      </a:r>
                    </a:p>
                  </a:txBody>
                  <a:tcPr anchor="ctr"/>
                </a:tc>
                <a:extLst>
                  <a:ext uri="{0D108BD9-81ED-4DB2-BD59-A6C34878D82A}">
                    <a16:rowId xmlns:a16="http://schemas.microsoft.com/office/drawing/2014/main" val="43111457"/>
                  </a:ext>
                </a:extLst>
              </a:tr>
              <a:tr h="261885">
                <a:tc>
                  <a:txBody>
                    <a:bodyPr/>
                    <a:lstStyle/>
                    <a:p>
                      <a:pPr algn="ctr"/>
                      <a:r>
                        <a:rPr lang="en-US" sz="1200">
                          <a:solidFill>
                            <a:schemeClr val="tx1"/>
                          </a:solidFill>
                        </a:rPr>
                        <a:t>RPI Eval</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29.8</a:t>
                      </a:r>
                      <a:r>
                        <a:rPr lang="en-US" sz="1200">
                          <a:latin typeface="Times New Roman" panose="02020603050405020304" pitchFamily="18" charset="0"/>
                          <a:cs typeface="Times New Roman" panose="02020603050405020304" pitchFamily="18" charset="0"/>
                        </a:rPr>
                        <a:t> ± 0.9</a:t>
                      </a:r>
                    </a:p>
                  </a:txBody>
                  <a:tcPr anchor="ctr">
                    <a:solidFill>
                      <a:srgbClr val="FFFFCC"/>
                    </a:solidFill>
                  </a:tcPr>
                </a:tc>
                <a:extLst>
                  <a:ext uri="{0D108BD9-81ED-4DB2-BD59-A6C34878D82A}">
                    <a16:rowId xmlns:a16="http://schemas.microsoft.com/office/drawing/2014/main" val="754787035"/>
                  </a:ext>
                </a:extLst>
              </a:tr>
              <a:tr h="261885">
                <a:tc>
                  <a:txBody>
                    <a:bodyPr/>
                    <a:lstStyle/>
                    <a:p>
                      <a:pPr algn="ctr"/>
                      <a:r>
                        <a:rPr lang="en-US" sz="1200"/>
                        <a:t>KADoNiS-0.3</a:t>
                      </a:r>
                    </a:p>
                  </a:txBody>
                  <a:tcPr anchor="ctr"/>
                </a:tc>
                <a:tc>
                  <a:txBody>
                    <a:bodyPr/>
                    <a:lstStyle/>
                    <a:p>
                      <a:pPr algn="ctr"/>
                      <a:r>
                        <a:rPr lang="en-US" sz="1200"/>
                        <a:t>29.6 </a:t>
                      </a:r>
                      <a:r>
                        <a:rPr lang="en-US" sz="1200">
                          <a:latin typeface="Times New Roman" panose="02020603050405020304" pitchFamily="18" charset="0"/>
                          <a:cs typeface="Times New Roman" panose="02020603050405020304" pitchFamily="18" charset="0"/>
                        </a:rPr>
                        <a:t>± 1.3</a:t>
                      </a:r>
                      <a:endParaRPr lang="en-US" sz="1200"/>
                    </a:p>
                  </a:txBody>
                  <a:tcPr anchor="ctr"/>
                </a:tc>
                <a:extLst>
                  <a:ext uri="{0D108BD9-81ED-4DB2-BD59-A6C34878D82A}">
                    <a16:rowId xmlns:a16="http://schemas.microsoft.com/office/drawing/2014/main" val="4163359383"/>
                  </a:ext>
                </a:extLst>
              </a:tr>
              <a:tr h="261885">
                <a:tc>
                  <a:txBody>
                    <a:bodyPr/>
                    <a:lstStyle/>
                    <a:p>
                      <a:pPr algn="ctr"/>
                      <a:r>
                        <a:rPr lang="en-US" sz="1200" err="1"/>
                        <a:t>n_TOF</a:t>
                      </a:r>
                      <a:r>
                        <a:rPr lang="en-US" sz="1200"/>
                        <a:t> Exp</a:t>
                      </a:r>
                    </a:p>
                  </a:txBody>
                  <a:tcPr anchor="ctr"/>
                </a:tc>
                <a:tc>
                  <a:txBody>
                    <a:bodyPr/>
                    <a:lstStyle/>
                    <a:p>
                      <a:pPr algn="ctr"/>
                      <a:r>
                        <a:rPr lang="en-US" sz="1200"/>
                        <a:t>30.8 </a:t>
                      </a:r>
                      <a:r>
                        <a:rPr lang="en-US" sz="1200">
                          <a:latin typeface="Times New Roman" panose="02020603050405020304" pitchFamily="18" charset="0"/>
                          <a:cs typeface="Times New Roman" panose="02020603050405020304" pitchFamily="18" charset="0"/>
                        </a:rPr>
                        <a:t>± 1.6</a:t>
                      </a:r>
                      <a:endParaRPr lang="en-US" sz="1200"/>
                    </a:p>
                  </a:txBody>
                  <a:tcPr anchor="ctr"/>
                </a:tc>
                <a:extLst>
                  <a:ext uri="{0D108BD9-81ED-4DB2-BD59-A6C34878D82A}">
                    <a16:rowId xmlns:a16="http://schemas.microsoft.com/office/drawing/2014/main" val="2062830837"/>
                  </a:ext>
                </a:extLst>
              </a:tr>
              <a:tr h="261885">
                <a:tc>
                  <a:txBody>
                    <a:bodyPr/>
                    <a:lstStyle/>
                    <a:p>
                      <a:pPr algn="ctr"/>
                      <a:r>
                        <a:rPr lang="en-US" sz="1200"/>
                        <a:t>Allen Exp</a:t>
                      </a:r>
                    </a:p>
                  </a:txBody>
                  <a:tcPr anchor="ctr"/>
                </a:tc>
                <a:tc>
                  <a:txBody>
                    <a:bodyPr/>
                    <a:lstStyle/>
                    <a:p>
                      <a:pPr algn="ctr"/>
                      <a:r>
                        <a:rPr lang="en-US" sz="1200"/>
                        <a:t>33.6 </a:t>
                      </a:r>
                      <a:r>
                        <a:rPr lang="en-US" sz="1200">
                          <a:latin typeface="Times New Roman" panose="02020603050405020304" pitchFamily="18" charset="0"/>
                          <a:cs typeface="Times New Roman" panose="02020603050405020304" pitchFamily="18" charset="0"/>
                        </a:rPr>
                        <a:t>± 2.7</a:t>
                      </a:r>
                      <a:endParaRPr lang="en-US" sz="1200"/>
                    </a:p>
                  </a:txBody>
                  <a:tcPr anchor="ctr"/>
                </a:tc>
                <a:extLst>
                  <a:ext uri="{0D108BD9-81ED-4DB2-BD59-A6C34878D82A}">
                    <a16:rowId xmlns:a16="http://schemas.microsoft.com/office/drawing/2014/main" val="3684060018"/>
                  </a:ext>
                </a:extLst>
              </a:tr>
            </a:tbl>
          </a:graphicData>
        </a:graphic>
      </p:graphicFrame>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5F0A565-FC99-0761-A3A6-CF3176284E7D}"/>
                  </a:ext>
                </a:extLst>
              </p:cNvPr>
              <p:cNvGraphicFramePr>
                <a:graphicFrameLocks noGrp="1"/>
              </p:cNvGraphicFramePr>
              <p:nvPr>
                <p:extLst>
                  <p:ext uri="{D42A27DB-BD31-4B8C-83A1-F6EECF244321}">
                    <p14:modId xmlns:p14="http://schemas.microsoft.com/office/powerpoint/2010/main" val="2949507015"/>
                  </p:ext>
                </p:extLst>
              </p:nvPr>
            </p:nvGraphicFramePr>
            <p:xfrm>
              <a:off x="8077197" y="99309"/>
              <a:ext cx="3886199" cy="2257054"/>
            </p:xfrm>
            <a:graphic>
              <a:graphicData uri="http://schemas.openxmlformats.org/drawingml/2006/table">
                <a:tbl>
                  <a:tblPr firstRow="1" bandRow="1">
                    <a:tableStyleId>{5C22544A-7EE6-4342-B048-85BDC9FD1C3A}</a:tableStyleId>
                  </a:tblPr>
                  <a:tblGrid>
                    <a:gridCol w="1831762">
                      <a:extLst>
                        <a:ext uri="{9D8B030D-6E8A-4147-A177-3AD203B41FA5}">
                          <a16:colId xmlns:a16="http://schemas.microsoft.com/office/drawing/2014/main" val="3984273671"/>
                        </a:ext>
                      </a:extLst>
                    </a:gridCol>
                    <a:gridCol w="2054437">
                      <a:extLst>
                        <a:ext uri="{9D8B030D-6E8A-4147-A177-3AD203B41FA5}">
                          <a16:colId xmlns:a16="http://schemas.microsoft.com/office/drawing/2014/main" val="944370164"/>
                        </a:ext>
                      </a:extLst>
                    </a:gridCol>
                  </a:tblGrid>
                  <a:tr h="292090">
                    <a:tc>
                      <a:txBody>
                        <a:bodyPr/>
                        <a:lstStyle/>
                        <a:p>
                          <a:pPr algn="ctr"/>
                          <a:r>
                            <a:rPr lang="en-US" sz="1400">
                              <a:latin typeface="Times New Roman" panose="02020603050405020304" pitchFamily="18" charset="0"/>
                              <a:cs typeface="Times New Roman" panose="02020603050405020304" pitchFamily="18" charset="0"/>
                            </a:rPr>
                            <a:t>Source</a:t>
                          </a:r>
                        </a:p>
                      </a:txBody>
                      <a:tcPr/>
                    </a:tc>
                    <a:tc>
                      <a:txBody>
                        <a:bodyPr/>
                        <a:lstStyle/>
                        <a:p>
                          <a:pPr algn="ct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𝝈</m:t>
                                  </m:r>
                                </m:e>
                                <m:sub>
                                  <m:r>
                                    <a:rPr lang="en-US" sz="1400" b="1" i="1" smtClean="0">
                                      <a:latin typeface="Cambria Math" panose="02040503050406030204" pitchFamily="18" charset="0"/>
                                    </a:rPr>
                                    <m:t>𝜸</m:t>
                                  </m:r>
                                </m:sub>
                              </m:sSub>
                            </m:oMath>
                          </a14:m>
                          <a:r>
                            <a:rPr lang="en-US" sz="1400">
                              <a:latin typeface="Times New Roman" panose="02020603050405020304" pitchFamily="18" charset="0"/>
                              <a:cs typeface="Times New Roman" panose="02020603050405020304" pitchFamily="18" charset="0"/>
                            </a:rPr>
                            <a:t> [barns] at 0.0253</a:t>
                          </a:r>
                          <a:r>
                            <a:rPr lang="en-US" sz="1400" baseline="0">
                              <a:latin typeface="Times New Roman" panose="02020603050405020304" pitchFamily="18" charset="0"/>
                              <a:cs typeface="Times New Roman" panose="02020603050405020304" pitchFamily="18" charset="0"/>
                            </a:rPr>
                            <a:t> eV</a:t>
                          </a: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24349505"/>
                      </a:ext>
                    </a:extLst>
                  </a:tr>
                  <a:tr h="276426">
                    <a:tc>
                      <a:txBody>
                        <a:bodyPr/>
                        <a:lstStyle/>
                        <a:p>
                          <a:pPr algn="ctr"/>
                          <a:r>
                            <a:rPr lang="en-US" sz="1200">
                              <a:latin typeface="Times New Roman" panose="02020603050405020304" pitchFamily="18" charset="0"/>
                              <a:cs typeface="Times New Roman" panose="02020603050405020304" pitchFamily="18" charset="0"/>
                            </a:rPr>
                            <a:t>RPI Evaluation</a:t>
                          </a:r>
                        </a:p>
                      </a:txBody>
                      <a:tcP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2.27 ± 0.02</a:t>
                          </a:r>
                        </a:p>
                      </a:txBody>
                      <a:tcPr>
                        <a:solidFill>
                          <a:srgbClr val="FFFFCC"/>
                        </a:solidFill>
                      </a:tcPr>
                    </a:tc>
                    <a:extLst>
                      <a:ext uri="{0D108BD9-81ED-4DB2-BD59-A6C34878D82A}">
                        <a16:rowId xmlns:a16="http://schemas.microsoft.com/office/drawing/2014/main" val="3489514718"/>
                      </a:ext>
                    </a:extLst>
                  </a:tr>
                  <a:tr h="276426">
                    <a:tc>
                      <a:txBody>
                        <a:bodyPr/>
                        <a:lstStyle/>
                        <a:p>
                          <a:pPr algn="ctr"/>
                          <a:r>
                            <a:rPr lang="en-US" sz="1200">
                              <a:latin typeface="Times New Roman" panose="02020603050405020304" pitchFamily="18" charset="0"/>
                              <a:cs typeface="Times New Roman" panose="02020603050405020304" pitchFamily="18" charset="0"/>
                            </a:rPr>
                            <a:t>ENDF/B-VIII.0</a:t>
                          </a:r>
                        </a:p>
                      </a:txBody>
                      <a:tcPr/>
                    </a:tc>
                    <a:tc>
                      <a:txBody>
                        <a:bodyPr/>
                        <a:lstStyle/>
                        <a:p>
                          <a:pPr algn="ctr"/>
                          <a:r>
                            <a:rPr lang="en-US" sz="1200">
                              <a:latin typeface="Times New Roman" panose="02020603050405020304" pitchFamily="18" charset="0"/>
                              <a:cs typeface="Times New Roman" panose="02020603050405020304" pitchFamily="18" charset="0"/>
                            </a:rPr>
                            <a:t>2.25</a:t>
                          </a:r>
                        </a:p>
                      </a:txBody>
                      <a:tcPr/>
                    </a:tc>
                    <a:extLst>
                      <a:ext uri="{0D108BD9-81ED-4DB2-BD59-A6C34878D82A}">
                        <a16:rowId xmlns:a16="http://schemas.microsoft.com/office/drawing/2014/main" val="2739661341"/>
                      </a:ext>
                    </a:extLst>
                  </a:tr>
                  <a:tr h="276426">
                    <a:tc>
                      <a:txBody>
                        <a:bodyPr/>
                        <a:lstStyle/>
                        <a:p>
                          <a:pPr algn="ctr"/>
                          <a:r>
                            <a:rPr lang="en-US" sz="1200">
                              <a:latin typeface="Times New Roman" panose="02020603050405020304" pitchFamily="18" charset="0"/>
                              <a:cs typeface="Times New Roman" panose="02020603050405020304" pitchFamily="18" charset="0"/>
                            </a:rPr>
                            <a:t>JEFF-3.3</a:t>
                          </a:r>
                        </a:p>
                      </a:txBody>
                      <a:tcPr/>
                    </a:tc>
                    <a:tc>
                      <a:txBody>
                        <a:bodyPr/>
                        <a:lstStyle/>
                        <a:p>
                          <a:pPr algn="ctr"/>
                          <a:r>
                            <a:rPr lang="en-US" sz="1200">
                              <a:latin typeface="Times New Roman" panose="02020603050405020304" pitchFamily="18" charset="0"/>
                              <a:cs typeface="Times New Roman" panose="02020603050405020304" pitchFamily="18" charset="0"/>
                            </a:rPr>
                            <a:t>2.25</a:t>
                          </a:r>
                        </a:p>
                      </a:txBody>
                      <a:tcPr/>
                    </a:tc>
                    <a:extLst>
                      <a:ext uri="{0D108BD9-81ED-4DB2-BD59-A6C34878D82A}">
                        <a16:rowId xmlns:a16="http://schemas.microsoft.com/office/drawing/2014/main" val="921175953"/>
                      </a:ext>
                    </a:extLst>
                  </a:tr>
                  <a:tr h="276426">
                    <a:tc>
                      <a:txBody>
                        <a:bodyPr/>
                        <a:lstStyle/>
                        <a:p>
                          <a:pPr algn="ctr"/>
                          <a:r>
                            <a:rPr lang="en-US" sz="1200" err="1">
                              <a:latin typeface="Times New Roman" panose="02020603050405020304" pitchFamily="18" charset="0"/>
                              <a:cs typeface="Times New Roman" panose="02020603050405020304" pitchFamily="18" charset="0"/>
                            </a:rPr>
                            <a:t>Litvinskij</a:t>
                          </a:r>
                          <a:r>
                            <a:rPr lang="en-US" sz="1200">
                              <a:latin typeface="Times New Roman" panose="02020603050405020304" pitchFamily="18" charset="0"/>
                              <a:cs typeface="Times New Roman" panose="02020603050405020304" pitchFamily="18" charset="0"/>
                            </a:rPr>
                            <a:t> Capture</a:t>
                          </a:r>
                        </a:p>
                      </a:txBody>
                      <a:tcPr/>
                    </a:tc>
                    <a:tc>
                      <a:txBody>
                        <a:bodyPr/>
                        <a:lstStyle/>
                        <a:p>
                          <a:pPr algn="ctr"/>
                          <a:r>
                            <a:rPr lang="en-US" sz="1200">
                              <a:latin typeface="Times New Roman" panose="02020603050405020304" pitchFamily="18" charset="0"/>
                              <a:cs typeface="Times New Roman" panose="02020603050405020304" pitchFamily="18" charset="0"/>
                            </a:rPr>
                            <a:t>2.28</a:t>
                          </a:r>
                        </a:p>
                      </a:txBody>
                      <a:tcPr/>
                    </a:tc>
                    <a:extLst>
                      <a:ext uri="{0D108BD9-81ED-4DB2-BD59-A6C34878D82A}">
                        <a16:rowId xmlns:a16="http://schemas.microsoft.com/office/drawing/2014/main" val="1258555268"/>
                      </a:ext>
                    </a:extLst>
                  </a:tr>
                  <a:tr h="276426">
                    <a:tc>
                      <a:txBody>
                        <a:bodyPr/>
                        <a:lstStyle/>
                        <a:p>
                          <a:pPr algn="ctr"/>
                          <a:r>
                            <a:rPr lang="en-US" sz="1200" err="1">
                              <a:latin typeface="Times New Roman" panose="02020603050405020304" pitchFamily="18" charset="0"/>
                              <a:cs typeface="Times New Roman" panose="02020603050405020304" pitchFamily="18" charset="0"/>
                            </a:rPr>
                            <a:t>Wallner</a:t>
                          </a:r>
                          <a:r>
                            <a:rPr lang="en-US" sz="1200">
                              <a:latin typeface="Times New Roman" panose="02020603050405020304" pitchFamily="18" charset="0"/>
                              <a:cs typeface="Times New Roman" panose="02020603050405020304" pitchFamily="18" charset="0"/>
                            </a:rPr>
                            <a:t> Capture</a:t>
                          </a:r>
                        </a:p>
                      </a:txBody>
                      <a:tcPr/>
                    </a:tc>
                    <a:tc>
                      <a:txBody>
                        <a:bodyPr/>
                        <a:lstStyle/>
                        <a:p>
                          <a:pPr algn="ctr"/>
                          <a:r>
                            <a:rPr lang="en-US" sz="1200">
                              <a:latin typeface="Times New Roman" panose="02020603050405020304" pitchFamily="18" charset="0"/>
                              <a:cs typeface="Times New Roman" panose="02020603050405020304" pitchFamily="18" charset="0"/>
                            </a:rPr>
                            <a:t>2.26 ± 0.15</a:t>
                          </a:r>
                        </a:p>
                      </a:txBody>
                      <a:tcPr/>
                    </a:tc>
                    <a:extLst>
                      <a:ext uri="{0D108BD9-81ED-4DB2-BD59-A6C34878D82A}">
                        <a16:rowId xmlns:a16="http://schemas.microsoft.com/office/drawing/2014/main" val="3356406606"/>
                      </a:ext>
                    </a:extLst>
                  </a:tr>
                  <a:tr h="276426">
                    <a:tc>
                      <a:txBody>
                        <a:bodyPr/>
                        <a:lstStyle/>
                        <a:p>
                          <a:pPr algn="ctr"/>
                          <a:r>
                            <a:rPr lang="en-US" sz="1200">
                              <a:latin typeface="Times New Roman" panose="02020603050405020304" pitchFamily="18" charset="0"/>
                              <a:cs typeface="Times New Roman" panose="02020603050405020304" pitchFamily="18" charset="0"/>
                            </a:rPr>
                            <a:t>NIST</a:t>
                          </a:r>
                        </a:p>
                      </a:txBody>
                      <a:tcPr/>
                    </a:tc>
                    <a:tc>
                      <a:txBody>
                        <a:bodyPr/>
                        <a:lstStyle/>
                        <a:p>
                          <a:pPr algn="ctr"/>
                          <a:r>
                            <a:rPr lang="en-US" sz="1200">
                              <a:latin typeface="Times New Roman" panose="02020603050405020304" pitchFamily="18" charset="0"/>
                              <a:cs typeface="Times New Roman" panose="02020603050405020304" pitchFamily="18" charset="0"/>
                            </a:rPr>
                            <a:t>2.25</a:t>
                          </a:r>
                        </a:p>
                      </a:txBody>
                      <a:tcPr/>
                    </a:tc>
                    <a:extLst>
                      <a:ext uri="{0D108BD9-81ED-4DB2-BD59-A6C34878D82A}">
                        <a16:rowId xmlns:a16="http://schemas.microsoft.com/office/drawing/2014/main" val="1988527165"/>
                      </a:ext>
                    </a:extLst>
                  </a:tr>
                  <a:tr h="276426">
                    <a:tc>
                      <a:txBody>
                        <a:bodyPr/>
                        <a:lstStyle/>
                        <a:p>
                          <a:pPr algn="ctr"/>
                          <a:r>
                            <a:rPr lang="en-US" sz="1200">
                              <a:latin typeface="Times New Roman" panose="02020603050405020304" pitchFamily="18" charset="0"/>
                              <a:cs typeface="Times New Roman" panose="02020603050405020304" pitchFamily="18" charset="0"/>
                            </a:rPr>
                            <a:t>Atlas (2018)</a:t>
                          </a:r>
                        </a:p>
                      </a:txBody>
                      <a:tcPr/>
                    </a:tc>
                    <a:tc>
                      <a:txBody>
                        <a:bodyPr/>
                        <a:lstStyle/>
                        <a:p>
                          <a:pPr algn="ctr"/>
                          <a:r>
                            <a:rPr lang="en-US" sz="1200">
                              <a:latin typeface="Times New Roman" panose="02020603050405020304" pitchFamily="18" charset="0"/>
                              <a:cs typeface="Times New Roman" panose="02020603050405020304" pitchFamily="18" charset="0"/>
                            </a:rPr>
                            <a:t>2.30 ± 0.07</a:t>
                          </a:r>
                        </a:p>
                      </a:txBody>
                      <a:tcPr/>
                    </a:tc>
                    <a:extLst>
                      <a:ext uri="{0D108BD9-81ED-4DB2-BD59-A6C34878D82A}">
                        <a16:rowId xmlns:a16="http://schemas.microsoft.com/office/drawing/2014/main" val="434896304"/>
                      </a:ext>
                    </a:extLst>
                  </a:tr>
                </a:tbl>
              </a:graphicData>
            </a:graphic>
          </p:graphicFrame>
        </mc:Choice>
        <mc:Fallback xmlns="">
          <p:graphicFrame>
            <p:nvGraphicFramePr>
              <p:cNvPr id="6" name="Table 5">
                <a:extLst>
                  <a:ext uri="{FF2B5EF4-FFF2-40B4-BE49-F238E27FC236}">
                    <a16:creationId xmlns:a16="http://schemas.microsoft.com/office/drawing/2014/main" id="{E5F0A565-FC99-0761-A3A6-CF3176284E7D}"/>
                  </a:ext>
                </a:extLst>
              </p:cNvPr>
              <p:cNvGraphicFramePr>
                <a:graphicFrameLocks noGrp="1"/>
              </p:cNvGraphicFramePr>
              <p:nvPr>
                <p:extLst>
                  <p:ext uri="{D42A27DB-BD31-4B8C-83A1-F6EECF244321}">
                    <p14:modId xmlns:p14="http://schemas.microsoft.com/office/powerpoint/2010/main" val="2949507015"/>
                  </p:ext>
                </p:extLst>
              </p:nvPr>
            </p:nvGraphicFramePr>
            <p:xfrm>
              <a:off x="8077197" y="99309"/>
              <a:ext cx="3886199" cy="2257054"/>
            </p:xfrm>
            <a:graphic>
              <a:graphicData uri="http://schemas.openxmlformats.org/drawingml/2006/table">
                <a:tbl>
                  <a:tblPr firstRow="1" bandRow="1">
                    <a:tableStyleId>{5C22544A-7EE6-4342-B048-85BDC9FD1C3A}</a:tableStyleId>
                  </a:tblPr>
                  <a:tblGrid>
                    <a:gridCol w="1831762">
                      <a:extLst>
                        <a:ext uri="{9D8B030D-6E8A-4147-A177-3AD203B41FA5}">
                          <a16:colId xmlns:a16="http://schemas.microsoft.com/office/drawing/2014/main" val="3984273671"/>
                        </a:ext>
                      </a:extLst>
                    </a:gridCol>
                    <a:gridCol w="2054437">
                      <a:extLst>
                        <a:ext uri="{9D8B030D-6E8A-4147-A177-3AD203B41FA5}">
                          <a16:colId xmlns:a16="http://schemas.microsoft.com/office/drawing/2014/main" val="944370164"/>
                        </a:ext>
                      </a:extLst>
                    </a:gridCol>
                  </a:tblGrid>
                  <a:tr h="322072">
                    <a:tc>
                      <a:txBody>
                        <a:bodyPr/>
                        <a:lstStyle/>
                        <a:p>
                          <a:pPr algn="ctr"/>
                          <a:r>
                            <a:rPr lang="en-US" sz="1400">
                              <a:latin typeface="Times New Roman" panose="02020603050405020304" pitchFamily="18" charset="0"/>
                              <a:cs typeface="Times New Roman" panose="02020603050405020304" pitchFamily="18" charset="0"/>
                            </a:rPr>
                            <a:t>Source</a:t>
                          </a:r>
                        </a:p>
                      </a:txBody>
                      <a:tcPr/>
                    </a:tc>
                    <a:tc>
                      <a:txBody>
                        <a:bodyPr/>
                        <a:lstStyle/>
                        <a:p>
                          <a:endParaRPr lang="en-US"/>
                        </a:p>
                      </a:txBody>
                      <a:tcPr>
                        <a:blipFill>
                          <a:blip r:embed="rId2"/>
                          <a:stretch>
                            <a:fillRect l="-89349" t="-1887" r="-1183" b="-613208"/>
                          </a:stretch>
                        </a:blipFill>
                      </a:tcPr>
                    </a:tc>
                    <a:extLst>
                      <a:ext uri="{0D108BD9-81ED-4DB2-BD59-A6C34878D82A}">
                        <a16:rowId xmlns:a16="http://schemas.microsoft.com/office/drawing/2014/main" val="1924349505"/>
                      </a:ext>
                    </a:extLst>
                  </a:tr>
                  <a:tr h="276426">
                    <a:tc>
                      <a:txBody>
                        <a:bodyPr/>
                        <a:lstStyle/>
                        <a:p>
                          <a:pPr algn="ctr"/>
                          <a:r>
                            <a:rPr lang="en-US" sz="1200">
                              <a:latin typeface="Times New Roman" panose="02020603050405020304" pitchFamily="18" charset="0"/>
                              <a:cs typeface="Times New Roman" panose="02020603050405020304" pitchFamily="18" charset="0"/>
                            </a:rPr>
                            <a:t>RPI Evaluation</a:t>
                          </a:r>
                        </a:p>
                      </a:txBody>
                      <a:tcP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cs typeface="Times New Roman" panose="02020603050405020304" pitchFamily="18" charset="0"/>
                            </a:rPr>
                            <a:t>2.27 ± 0.02</a:t>
                          </a:r>
                        </a:p>
                      </a:txBody>
                      <a:tcPr>
                        <a:solidFill>
                          <a:srgbClr val="FFFFCC"/>
                        </a:solidFill>
                      </a:tcPr>
                    </a:tc>
                    <a:extLst>
                      <a:ext uri="{0D108BD9-81ED-4DB2-BD59-A6C34878D82A}">
                        <a16:rowId xmlns:a16="http://schemas.microsoft.com/office/drawing/2014/main" val="3489514718"/>
                      </a:ext>
                    </a:extLst>
                  </a:tr>
                  <a:tr h="276426">
                    <a:tc>
                      <a:txBody>
                        <a:bodyPr/>
                        <a:lstStyle/>
                        <a:p>
                          <a:pPr algn="ctr"/>
                          <a:r>
                            <a:rPr lang="en-US" sz="1200">
                              <a:latin typeface="Times New Roman" panose="02020603050405020304" pitchFamily="18" charset="0"/>
                              <a:cs typeface="Times New Roman" panose="02020603050405020304" pitchFamily="18" charset="0"/>
                            </a:rPr>
                            <a:t>ENDF/B-VIII.0</a:t>
                          </a:r>
                        </a:p>
                      </a:txBody>
                      <a:tcPr/>
                    </a:tc>
                    <a:tc>
                      <a:txBody>
                        <a:bodyPr/>
                        <a:lstStyle/>
                        <a:p>
                          <a:pPr algn="ctr"/>
                          <a:r>
                            <a:rPr lang="en-US" sz="1200">
                              <a:latin typeface="Times New Roman" panose="02020603050405020304" pitchFamily="18" charset="0"/>
                              <a:cs typeface="Times New Roman" panose="02020603050405020304" pitchFamily="18" charset="0"/>
                            </a:rPr>
                            <a:t>2.25</a:t>
                          </a:r>
                        </a:p>
                      </a:txBody>
                      <a:tcPr/>
                    </a:tc>
                    <a:extLst>
                      <a:ext uri="{0D108BD9-81ED-4DB2-BD59-A6C34878D82A}">
                        <a16:rowId xmlns:a16="http://schemas.microsoft.com/office/drawing/2014/main" val="2739661341"/>
                      </a:ext>
                    </a:extLst>
                  </a:tr>
                  <a:tr h="276426">
                    <a:tc>
                      <a:txBody>
                        <a:bodyPr/>
                        <a:lstStyle/>
                        <a:p>
                          <a:pPr algn="ctr"/>
                          <a:r>
                            <a:rPr lang="en-US" sz="1200">
                              <a:latin typeface="Times New Roman" panose="02020603050405020304" pitchFamily="18" charset="0"/>
                              <a:cs typeface="Times New Roman" panose="02020603050405020304" pitchFamily="18" charset="0"/>
                            </a:rPr>
                            <a:t>JEFF-3.3</a:t>
                          </a:r>
                        </a:p>
                      </a:txBody>
                      <a:tcPr/>
                    </a:tc>
                    <a:tc>
                      <a:txBody>
                        <a:bodyPr/>
                        <a:lstStyle/>
                        <a:p>
                          <a:pPr algn="ctr"/>
                          <a:r>
                            <a:rPr lang="en-US" sz="1200">
                              <a:latin typeface="Times New Roman" panose="02020603050405020304" pitchFamily="18" charset="0"/>
                              <a:cs typeface="Times New Roman" panose="02020603050405020304" pitchFamily="18" charset="0"/>
                            </a:rPr>
                            <a:t>2.25</a:t>
                          </a:r>
                        </a:p>
                      </a:txBody>
                      <a:tcPr/>
                    </a:tc>
                    <a:extLst>
                      <a:ext uri="{0D108BD9-81ED-4DB2-BD59-A6C34878D82A}">
                        <a16:rowId xmlns:a16="http://schemas.microsoft.com/office/drawing/2014/main" val="921175953"/>
                      </a:ext>
                    </a:extLst>
                  </a:tr>
                  <a:tr h="276426">
                    <a:tc>
                      <a:txBody>
                        <a:bodyPr/>
                        <a:lstStyle/>
                        <a:p>
                          <a:pPr algn="ctr"/>
                          <a:r>
                            <a:rPr lang="en-US" sz="1200" err="1">
                              <a:latin typeface="Times New Roman" panose="02020603050405020304" pitchFamily="18" charset="0"/>
                              <a:cs typeface="Times New Roman" panose="02020603050405020304" pitchFamily="18" charset="0"/>
                            </a:rPr>
                            <a:t>Litvinskij</a:t>
                          </a:r>
                          <a:r>
                            <a:rPr lang="en-US" sz="1200">
                              <a:latin typeface="Times New Roman" panose="02020603050405020304" pitchFamily="18" charset="0"/>
                              <a:cs typeface="Times New Roman" panose="02020603050405020304" pitchFamily="18" charset="0"/>
                            </a:rPr>
                            <a:t> Capture</a:t>
                          </a:r>
                        </a:p>
                      </a:txBody>
                      <a:tcPr/>
                    </a:tc>
                    <a:tc>
                      <a:txBody>
                        <a:bodyPr/>
                        <a:lstStyle/>
                        <a:p>
                          <a:pPr algn="ctr"/>
                          <a:r>
                            <a:rPr lang="en-US" sz="1200">
                              <a:latin typeface="Times New Roman" panose="02020603050405020304" pitchFamily="18" charset="0"/>
                              <a:cs typeface="Times New Roman" panose="02020603050405020304" pitchFamily="18" charset="0"/>
                            </a:rPr>
                            <a:t>2.28</a:t>
                          </a:r>
                        </a:p>
                      </a:txBody>
                      <a:tcPr/>
                    </a:tc>
                    <a:extLst>
                      <a:ext uri="{0D108BD9-81ED-4DB2-BD59-A6C34878D82A}">
                        <a16:rowId xmlns:a16="http://schemas.microsoft.com/office/drawing/2014/main" val="1258555268"/>
                      </a:ext>
                    </a:extLst>
                  </a:tr>
                  <a:tr h="276426">
                    <a:tc>
                      <a:txBody>
                        <a:bodyPr/>
                        <a:lstStyle/>
                        <a:p>
                          <a:pPr algn="ctr"/>
                          <a:r>
                            <a:rPr lang="en-US" sz="1200" err="1">
                              <a:latin typeface="Times New Roman" panose="02020603050405020304" pitchFamily="18" charset="0"/>
                              <a:cs typeface="Times New Roman" panose="02020603050405020304" pitchFamily="18" charset="0"/>
                            </a:rPr>
                            <a:t>Wallner</a:t>
                          </a:r>
                          <a:r>
                            <a:rPr lang="en-US" sz="1200">
                              <a:latin typeface="Times New Roman" panose="02020603050405020304" pitchFamily="18" charset="0"/>
                              <a:cs typeface="Times New Roman" panose="02020603050405020304" pitchFamily="18" charset="0"/>
                            </a:rPr>
                            <a:t> Capture</a:t>
                          </a:r>
                        </a:p>
                      </a:txBody>
                      <a:tcPr/>
                    </a:tc>
                    <a:tc>
                      <a:txBody>
                        <a:bodyPr/>
                        <a:lstStyle/>
                        <a:p>
                          <a:pPr algn="ctr"/>
                          <a:r>
                            <a:rPr lang="en-US" sz="1200">
                              <a:latin typeface="Times New Roman" panose="02020603050405020304" pitchFamily="18" charset="0"/>
                              <a:cs typeface="Times New Roman" panose="02020603050405020304" pitchFamily="18" charset="0"/>
                            </a:rPr>
                            <a:t>2.26 ± 0.15</a:t>
                          </a:r>
                        </a:p>
                      </a:txBody>
                      <a:tcPr/>
                    </a:tc>
                    <a:extLst>
                      <a:ext uri="{0D108BD9-81ED-4DB2-BD59-A6C34878D82A}">
                        <a16:rowId xmlns:a16="http://schemas.microsoft.com/office/drawing/2014/main" val="3356406606"/>
                      </a:ext>
                    </a:extLst>
                  </a:tr>
                  <a:tr h="276426">
                    <a:tc>
                      <a:txBody>
                        <a:bodyPr/>
                        <a:lstStyle/>
                        <a:p>
                          <a:pPr algn="ctr"/>
                          <a:r>
                            <a:rPr lang="en-US" sz="1200">
                              <a:latin typeface="Times New Roman" panose="02020603050405020304" pitchFamily="18" charset="0"/>
                              <a:cs typeface="Times New Roman" panose="02020603050405020304" pitchFamily="18" charset="0"/>
                            </a:rPr>
                            <a:t>NIST</a:t>
                          </a:r>
                        </a:p>
                      </a:txBody>
                      <a:tcPr/>
                    </a:tc>
                    <a:tc>
                      <a:txBody>
                        <a:bodyPr/>
                        <a:lstStyle/>
                        <a:p>
                          <a:pPr algn="ctr"/>
                          <a:r>
                            <a:rPr lang="en-US" sz="1200">
                              <a:latin typeface="Times New Roman" panose="02020603050405020304" pitchFamily="18" charset="0"/>
                              <a:cs typeface="Times New Roman" panose="02020603050405020304" pitchFamily="18" charset="0"/>
                            </a:rPr>
                            <a:t>2.25</a:t>
                          </a:r>
                        </a:p>
                      </a:txBody>
                      <a:tcPr/>
                    </a:tc>
                    <a:extLst>
                      <a:ext uri="{0D108BD9-81ED-4DB2-BD59-A6C34878D82A}">
                        <a16:rowId xmlns:a16="http://schemas.microsoft.com/office/drawing/2014/main" val="1988527165"/>
                      </a:ext>
                    </a:extLst>
                  </a:tr>
                  <a:tr h="276426">
                    <a:tc>
                      <a:txBody>
                        <a:bodyPr/>
                        <a:lstStyle/>
                        <a:p>
                          <a:pPr algn="ctr"/>
                          <a:r>
                            <a:rPr lang="en-US" sz="1200">
                              <a:latin typeface="Times New Roman" panose="02020603050405020304" pitchFamily="18" charset="0"/>
                              <a:cs typeface="Times New Roman" panose="02020603050405020304" pitchFamily="18" charset="0"/>
                            </a:rPr>
                            <a:t>Atlas (2018)</a:t>
                          </a:r>
                        </a:p>
                      </a:txBody>
                      <a:tcPr/>
                    </a:tc>
                    <a:tc>
                      <a:txBody>
                        <a:bodyPr/>
                        <a:lstStyle/>
                        <a:p>
                          <a:pPr algn="ctr"/>
                          <a:r>
                            <a:rPr lang="en-US" sz="1200">
                              <a:latin typeface="Times New Roman" panose="02020603050405020304" pitchFamily="18" charset="0"/>
                              <a:cs typeface="Times New Roman" panose="02020603050405020304" pitchFamily="18" charset="0"/>
                            </a:rPr>
                            <a:t>2.30 ± 0.07</a:t>
                          </a:r>
                        </a:p>
                      </a:txBody>
                      <a:tcPr/>
                    </a:tc>
                    <a:extLst>
                      <a:ext uri="{0D108BD9-81ED-4DB2-BD59-A6C34878D82A}">
                        <a16:rowId xmlns:a16="http://schemas.microsoft.com/office/drawing/2014/main" val="4348963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97890708-80D7-912D-C54A-D91DC2BAE820}"/>
                  </a:ext>
                </a:extLst>
              </p:cNvPr>
              <p:cNvGraphicFramePr>
                <a:graphicFrameLocks noGrp="1"/>
              </p:cNvGraphicFramePr>
              <p:nvPr>
                <p:extLst>
                  <p:ext uri="{D42A27DB-BD31-4B8C-83A1-F6EECF244321}">
                    <p14:modId xmlns:p14="http://schemas.microsoft.com/office/powerpoint/2010/main" val="3413670729"/>
                  </p:ext>
                </p:extLst>
              </p:nvPr>
            </p:nvGraphicFramePr>
            <p:xfrm>
              <a:off x="8077198" y="4267200"/>
              <a:ext cx="3886200" cy="1952752"/>
            </p:xfrm>
            <a:graphic>
              <a:graphicData uri="http://schemas.openxmlformats.org/drawingml/2006/table">
                <a:tbl>
                  <a:tblPr firstRow="1" bandRow="1">
                    <a:tableStyleId>{5C22544A-7EE6-4342-B048-85BDC9FD1C3A}</a:tableStyleId>
                  </a:tblPr>
                  <a:tblGrid>
                    <a:gridCol w="1831762">
                      <a:extLst>
                        <a:ext uri="{9D8B030D-6E8A-4147-A177-3AD203B41FA5}">
                          <a16:colId xmlns:a16="http://schemas.microsoft.com/office/drawing/2014/main" val="3984273671"/>
                        </a:ext>
                      </a:extLst>
                    </a:gridCol>
                    <a:gridCol w="2054438">
                      <a:extLst>
                        <a:ext uri="{9D8B030D-6E8A-4147-A177-3AD203B41FA5}">
                          <a16:colId xmlns:a16="http://schemas.microsoft.com/office/drawing/2014/main" val="944370164"/>
                        </a:ext>
                      </a:extLst>
                    </a:gridCol>
                  </a:tblGrid>
                  <a:tr h="501382">
                    <a:tc>
                      <a:txBody>
                        <a:bodyPr/>
                        <a:lstStyle/>
                        <a:p>
                          <a:pPr algn="ctr"/>
                          <a:r>
                            <a:rPr lang="en-US" sz="1400">
                              <a:latin typeface="Times New Roman" panose="02020603050405020304" pitchFamily="18" charset="0"/>
                              <a:cs typeface="Times New Roman" panose="02020603050405020304" pitchFamily="18" charset="0"/>
                            </a:rPr>
                            <a:t>Source</a:t>
                          </a:r>
                        </a:p>
                      </a:txBody>
                      <a:tcPr/>
                    </a:tc>
                    <a:tc>
                      <a:txBody>
                        <a:bodyPr/>
                        <a:lstStyle/>
                        <a:p>
                          <a:pPr algn="ct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𝝈</m:t>
                                  </m:r>
                                </m:e>
                                <m:sub>
                                  <m:r>
                                    <a:rPr lang="en-US" sz="1400" b="1" i="1" smtClean="0">
                                      <a:latin typeface="Cambria Math" panose="02040503050406030204" pitchFamily="18" charset="0"/>
                                    </a:rPr>
                                    <m:t>𝒕</m:t>
                                  </m:r>
                                </m:sub>
                              </m:sSub>
                            </m:oMath>
                          </a14:m>
                          <a:r>
                            <a:rPr lang="en-US" sz="1400">
                              <a:latin typeface="Times New Roman" panose="02020603050405020304" pitchFamily="18" charset="0"/>
                              <a:cs typeface="Times New Roman" panose="02020603050405020304" pitchFamily="18" charset="0"/>
                            </a:rPr>
                            <a:t> [barns] at 0.0253</a:t>
                          </a:r>
                          <a:r>
                            <a:rPr lang="en-US" sz="1400" baseline="0">
                              <a:latin typeface="Times New Roman" panose="02020603050405020304" pitchFamily="18" charset="0"/>
                              <a:cs typeface="Times New Roman" panose="02020603050405020304" pitchFamily="18" charset="0"/>
                            </a:rPr>
                            <a:t> eV</a:t>
                          </a: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24349505"/>
                      </a:ext>
                    </a:extLst>
                  </a:tr>
                  <a:tr h="290274">
                    <a:tc>
                      <a:txBody>
                        <a:bodyPr/>
                        <a:lstStyle/>
                        <a:p>
                          <a:pPr algn="ctr"/>
                          <a:r>
                            <a:rPr lang="en-US" sz="1200">
                              <a:latin typeface="Times New Roman" panose="02020603050405020304" pitchFamily="18" charset="0"/>
                              <a:cs typeface="Times New Roman" panose="02020603050405020304" pitchFamily="18" charset="0"/>
                            </a:rPr>
                            <a:t>RPI Evaluation</a:t>
                          </a:r>
                        </a:p>
                      </a:txBody>
                      <a:tcPr>
                        <a:solidFill>
                          <a:srgbClr val="FFFFCC"/>
                        </a:solidFill>
                      </a:tcPr>
                    </a:tc>
                    <a:tc>
                      <a:txBody>
                        <a:bodyPr/>
                        <a:lstStyle/>
                        <a:p>
                          <a:pPr algn="ctr"/>
                          <a:r>
                            <a:rPr lang="en-US" sz="1200">
                              <a:latin typeface="Times New Roman" panose="02020603050405020304" pitchFamily="18" charset="0"/>
                              <a:cs typeface="Times New Roman" panose="02020603050405020304" pitchFamily="18" charset="0"/>
                            </a:rPr>
                            <a:t>4.46 ± 0.05</a:t>
                          </a:r>
                        </a:p>
                      </a:txBody>
                      <a:tcPr>
                        <a:solidFill>
                          <a:srgbClr val="FFFFCC"/>
                        </a:solidFill>
                      </a:tcPr>
                    </a:tc>
                    <a:extLst>
                      <a:ext uri="{0D108BD9-81ED-4DB2-BD59-A6C34878D82A}">
                        <a16:rowId xmlns:a16="http://schemas.microsoft.com/office/drawing/2014/main" val="3489514718"/>
                      </a:ext>
                    </a:extLst>
                  </a:tr>
                  <a:tr h="290274">
                    <a:tc>
                      <a:txBody>
                        <a:bodyPr/>
                        <a:lstStyle/>
                        <a:p>
                          <a:pPr algn="ctr"/>
                          <a:r>
                            <a:rPr lang="en-US" sz="1200">
                              <a:latin typeface="Times New Roman" panose="02020603050405020304" pitchFamily="18" charset="0"/>
                              <a:cs typeface="Times New Roman" panose="02020603050405020304" pitchFamily="18" charset="0"/>
                            </a:rPr>
                            <a:t>ENDF/B-VIII.0</a:t>
                          </a:r>
                        </a:p>
                      </a:txBody>
                      <a:tcPr/>
                    </a:tc>
                    <a:tc>
                      <a:txBody>
                        <a:bodyPr/>
                        <a:lstStyle/>
                        <a:p>
                          <a:pPr algn="ctr"/>
                          <a:r>
                            <a:rPr lang="en-US" sz="1200">
                              <a:latin typeface="Times New Roman" panose="02020603050405020304" pitchFamily="18" charset="0"/>
                              <a:cs typeface="Times New Roman" panose="02020603050405020304" pitchFamily="18" charset="0"/>
                            </a:rPr>
                            <a:t>4.43</a:t>
                          </a:r>
                        </a:p>
                      </a:txBody>
                      <a:tcPr/>
                    </a:tc>
                    <a:extLst>
                      <a:ext uri="{0D108BD9-81ED-4DB2-BD59-A6C34878D82A}">
                        <a16:rowId xmlns:a16="http://schemas.microsoft.com/office/drawing/2014/main" val="2739661341"/>
                      </a:ext>
                    </a:extLst>
                  </a:tr>
                  <a:tr h="290274">
                    <a:tc>
                      <a:txBody>
                        <a:bodyPr/>
                        <a:lstStyle/>
                        <a:p>
                          <a:pPr algn="ctr"/>
                          <a:r>
                            <a:rPr lang="en-US" sz="1200">
                              <a:latin typeface="Times New Roman" panose="02020603050405020304" pitchFamily="18" charset="0"/>
                              <a:cs typeface="Times New Roman" panose="02020603050405020304" pitchFamily="18" charset="0"/>
                            </a:rPr>
                            <a:t>JEFF-3.3</a:t>
                          </a:r>
                        </a:p>
                      </a:txBody>
                      <a:tcPr/>
                    </a:tc>
                    <a:tc>
                      <a:txBody>
                        <a:bodyPr/>
                        <a:lstStyle/>
                        <a:p>
                          <a:pPr algn="ctr"/>
                          <a:r>
                            <a:rPr lang="en-US" sz="1200">
                              <a:latin typeface="Times New Roman" panose="02020603050405020304" pitchFamily="18" charset="0"/>
                              <a:cs typeface="Times New Roman" panose="02020603050405020304" pitchFamily="18" charset="0"/>
                            </a:rPr>
                            <a:t>4.45</a:t>
                          </a:r>
                        </a:p>
                      </a:txBody>
                      <a:tcPr/>
                    </a:tc>
                    <a:extLst>
                      <a:ext uri="{0D108BD9-81ED-4DB2-BD59-A6C34878D82A}">
                        <a16:rowId xmlns:a16="http://schemas.microsoft.com/office/drawing/2014/main" val="921175953"/>
                      </a:ext>
                    </a:extLst>
                  </a:tr>
                  <a:tr h="290274">
                    <a:tc>
                      <a:txBody>
                        <a:bodyPr/>
                        <a:lstStyle/>
                        <a:p>
                          <a:pPr algn="ctr"/>
                          <a:r>
                            <a:rPr lang="en-US" sz="1200">
                              <a:latin typeface="Times New Roman" panose="02020603050405020304" pitchFamily="18" charset="0"/>
                              <a:cs typeface="Times New Roman" panose="02020603050405020304" pitchFamily="18" charset="0"/>
                            </a:rPr>
                            <a:t>NIST</a:t>
                          </a:r>
                        </a:p>
                      </a:txBody>
                      <a:tcPr/>
                    </a:tc>
                    <a:tc>
                      <a:txBody>
                        <a:bodyPr/>
                        <a:lstStyle/>
                        <a:p>
                          <a:pPr algn="ctr"/>
                          <a:r>
                            <a:rPr lang="en-US" sz="1200">
                              <a:latin typeface="Times New Roman" panose="02020603050405020304" pitchFamily="18" charset="0"/>
                              <a:cs typeface="Times New Roman" panose="02020603050405020304" pitchFamily="18" charset="0"/>
                            </a:rPr>
                            <a:t>4.45</a:t>
                          </a:r>
                        </a:p>
                      </a:txBody>
                      <a:tcPr/>
                    </a:tc>
                    <a:extLst>
                      <a:ext uri="{0D108BD9-81ED-4DB2-BD59-A6C34878D82A}">
                        <a16:rowId xmlns:a16="http://schemas.microsoft.com/office/drawing/2014/main" val="2299021665"/>
                      </a:ext>
                    </a:extLst>
                  </a:tr>
                  <a:tr h="290274">
                    <a:tc>
                      <a:txBody>
                        <a:bodyPr/>
                        <a:lstStyle/>
                        <a:p>
                          <a:pPr algn="ctr"/>
                          <a:r>
                            <a:rPr lang="en-US" sz="1200">
                              <a:latin typeface="Times New Roman" panose="02020603050405020304" pitchFamily="18" charset="0"/>
                              <a:cs typeface="Times New Roman" panose="02020603050405020304" pitchFamily="18" charset="0"/>
                            </a:rPr>
                            <a:t>Atlas</a:t>
                          </a:r>
                        </a:p>
                      </a:txBody>
                      <a:tcPr/>
                    </a:tc>
                    <a:tc>
                      <a:txBody>
                        <a:bodyPr/>
                        <a:lstStyle/>
                        <a:p>
                          <a:pPr algn="ctr"/>
                          <a:r>
                            <a:rPr lang="en-US" sz="1200">
                              <a:latin typeface="Times New Roman" panose="02020603050405020304" pitchFamily="18" charset="0"/>
                              <a:cs typeface="Times New Roman" panose="02020603050405020304" pitchFamily="18" charset="0"/>
                            </a:rPr>
                            <a:t>4.47 ± 0.12</a:t>
                          </a:r>
                        </a:p>
                      </a:txBody>
                      <a:tcPr/>
                    </a:tc>
                    <a:extLst>
                      <a:ext uri="{0D108BD9-81ED-4DB2-BD59-A6C34878D82A}">
                        <a16:rowId xmlns:a16="http://schemas.microsoft.com/office/drawing/2014/main" val="1062855688"/>
                      </a:ext>
                    </a:extLst>
                  </a:tr>
                </a:tbl>
              </a:graphicData>
            </a:graphic>
          </p:graphicFrame>
        </mc:Choice>
        <mc:Fallback xmlns="">
          <p:graphicFrame>
            <p:nvGraphicFramePr>
              <p:cNvPr id="7" name="Table 6">
                <a:extLst>
                  <a:ext uri="{FF2B5EF4-FFF2-40B4-BE49-F238E27FC236}">
                    <a16:creationId xmlns:a16="http://schemas.microsoft.com/office/drawing/2014/main" id="{97890708-80D7-912D-C54A-D91DC2BAE820}"/>
                  </a:ext>
                </a:extLst>
              </p:cNvPr>
              <p:cNvGraphicFramePr>
                <a:graphicFrameLocks noGrp="1"/>
              </p:cNvGraphicFramePr>
              <p:nvPr>
                <p:extLst>
                  <p:ext uri="{D42A27DB-BD31-4B8C-83A1-F6EECF244321}">
                    <p14:modId xmlns:p14="http://schemas.microsoft.com/office/powerpoint/2010/main" val="3413670729"/>
                  </p:ext>
                </p:extLst>
              </p:nvPr>
            </p:nvGraphicFramePr>
            <p:xfrm>
              <a:off x="8077198" y="4267200"/>
              <a:ext cx="3886200" cy="1952752"/>
            </p:xfrm>
            <a:graphic>
              <a:graphicData uri="http://schemas.openxmlformats.org/drawingml/2006/table">
                <a:tbl>
                  <a:tblPr firstRow="1" bandRow="1">
                    <a:tableStyleId>{5C22544A-7EE6-4342-B048-85BDC9FD1C3A}</a:tableStyleId>
                  </a:tblPr>
                  <a:tblGrid>
                    <a:gridCol w="1831762">
                      <a:extLst>
                        <a:ext uri="{9D8B030D-6E8A-4147-A177-3AD203B41FA5}">
                          <a16:colId xmlns:a16="http://schemas.microsoft.com/office/drawing/2014/main" val="3984273671"/>
                        </a:ext>
                      </a:extLst>
                    </a:gridCol>
                    <a:gridCol w="2054438">
                      <a:extLst>
                        <a:ext uri="{9D8B030D-6E8A-4147-A177-3AD203B41FA5}">
                          <a16:colId xmlns:a16="http://schemas.microsoft.com/office/drawing/2014/main" val="944370164"/>
                        </a:ext>
                      </a:extLst>
                    </a:gridCol>
                  </a:tblGrid>
                  <a:tr h="501382">
                    <a:tc>
                      <a:txBody>
                        <a:bodyPr/>
                        <a:lstStyle/>
                        <a:p>
                          <a:pPr algn="ctr"/>
                          <a:r>
                            <a:rPr lang="en-US" sz="1400">
                              <a:latin typeface="Times New Roman" panose="02020603050405020304" pitchFamily="18" charset="0"/>
                              <a:cs typeface="Times New Roman" panose="02020603050405020304" pitchFamily="18" charset="0"/>
                            </a:rPr>
                            <a:t>Source</a:t>
                          </a:r>
                        </a:p>
                      </a:txBody>
                      <a:tcPr/>
                    </a:tc>
                    <a:tc>
                      <a:txBody>
                        <a:bodyPr/>
                        <a:lstStyle/>
                        <a:p>
                          <a:endParaRPr lang="en-US"/>
                        </a:p>
                      </a:txBody>
                      <a:tcPr>
                        <a:blipFill>
                          <a:blip r:embed="rId3"/>
                          <a:stretch>
                            <a:fillRect l="-89349" t="-2439" r="-1183" b="-297561"/>
                          </a:stretch>
                        </a:blipFill>
                      </a:tcPr>
                    </a:tc>
                    <a:extLst>
                      <a:ext uri="{0D108BD9-81ED-4DB2-BD59-A6C34878D82A}">
                        <a16:rowId xmlns:a16="http://schemas.microsoft.com/office/drawing/2014/main" val="1924349505"/>
                      </a:ext>
                    </a:extLst>
                  </a:tr>
                  <a:tr h="290274">
                    <a:tc>
                      <a:txBody>
                        <a:bodyPr/>
                        <a:lstStyle/>
                        <a:p>
                          <a:pPr algn="ctr"/>
                          <a:r>
                            <a:rPr lang="en-US" sz="1200">
                              <a:latin typeface="Times New Roman" panose="02020603050405020304" pitchFamily="18" charset="0"/>
                              <a:cs typeface="Times New Roman" panose="02020603050405020304" pitchFamily="18" charset="0"/>
                            </a:rPr>
                            <a:t>RPI Evaluation</a:t>
                          </a:r>
                        </a:p>
                      </a:txBody>
                      <a:tcPr>
                        <a:solidFill>
                          <a:srgbClr val="FFFFCC"/>
                        </a:solidFill>
                      </a:tcPr>
                    </a:tc>
                    <a:tc>
                      <a:txBody>
                        <a:bodyPr/>
                        <a:lstStyle/>
                        <a:p>
                          <a:pPr algn="ctr"/>
                          <a:r>
                            <a:rPr lang="en-US" sz="1200">
                              <a:latin typeface="Times New Roman" panose="02020603050405020304" pitchFamily="18" charset="0"/>
                              <a:cs typeface="Times New Roman" panose="02020603050405020304" pitchFamily="18" charset="0"/>
                            </a:rPr>
                            <a:t>4.46 ± 0.05</a:t>
                          </a:r>
                        </a:p>
                      </a:txBody>
                      <a:tcPr>
                        <a:solidFill>
                          <a:srgbClr val="FFFFCC"/>
                        </a:solidFill>
                      </a:tcPr>
                    </a:tc>
                    <a:extLst>
                      <a:ext uri="{0D108BD9-81ED-4DB2-BD59-A6C34878D82A}">
                        <a16:rowId xmlns:a16="http://schemas.microsoft.com/office/drawing/2014/main" val="3489514718"/>
                      </a:ext>
                    </a:extLst>
                  </a:tr>
                  <a:tr h="290274">
                    <a:tc>
                      <a:txBody>
                        <a:bodyPr/>
                        <a:lstStyle/>
                        <a:p>
                          <a:pPr algn="ctr"/>
                          <a:r>
                            <a:rPr lang="en-US" sz="1200">
                              <a:latin typeface="Times New Roman" panose="02020603050405020304" pitchFamily="18" charset="0"/>
                              <a:cs typeface="Times New Roman" panose="02020603050405020304" pitchFamily="18" charset="0"/>
                            </a:rPr>
                            <a:t>ENDF/B-VIII.0</a:t>
                          </a:r>
                        </a:p>
                      </a:txBody>
                      <a:tcPr/>
                    </a:tc>
                    <a:tc>
                      <a:txBody>
                        <a:bodyPr/>
                        <a:lstStyle/>
                        <a:p>
                          <a:pPr algn="ctr"/>
                          <a:r>
                            <a:rPr lang="en-US" sz="1200">
                              <a:latin typeface="Times New Roman" panose="02020603050405020304" pitchFamily="18" charset="0"/>
                              <a:cs typeface="Times New Roman" panose="02020603050405020304" pitchFamily="18" charset="0"/>
                            </a:rPr>
                            <a:t>4.43</a:t>
                          </a:r>
                        </a:p>
                      </a:txBody>
                      <a:tcPr/>
                    </a:tc>
                    <a:extLst>
                      <a:ext uri="{0D108BD9-81ED-4DB2-BD59-A6C34878D82A}">
                        <a16:rowId xmlns:a16="http://schemas.microsoft.com/office/drawing/2014/main" val="2739661341"/>
                      </a:ext>
                    </a:extLst>
                  </a:tr>
                  <a:tr h="290274">
                    <a:tc>
                      <a:txBody>
                        <a:bodyPr/>
                        <a:lstStyle/>
                        <a:p>
                          <a:pPr algn="ctr"/>
                          <a:r>
                            <a:rPr lang="en-US" sz="1200">
                              <a:latin typeface="Times New Roman" panose="02020603050405020304" pitchFamily="18" charset="0"/>
                              <a:cs typeface="Times New Roman" panose="02020603050405020304" pitchFamily="18" charset="0"/>
                            </a:rPr>
                            <a:t>JEFF-3.3</a:t>
                          </a:r>
                        </a:p>
                      </a:txBody>
                      <a:tcPr/>
                    </a:tc>
                    <a:tc>
                      <a:txBody>
                        <a:bodyPr/>
                        <a:lstStyle/>
                        <a:p>
                          <a:pPr algn="ctr"/>
                          <a:r>
                            <a:rPr lang="en-US" sz="1200">
                              <a:latin typeface="Times New Roman" panose="02020603050405020304" pitchFamily="18" charset="0"/>
                              <a:cs typeface="Times New Roman" panose="02020603050405020304" pitchFamily="18" charset="0"/>
                            </a:rPr>
                            <a:t>4.45</a:t>
                          </a:r>
                        </a:p>
                      </a:txBody>
                      <a:tcPr/>
                    </a:tc>
                    <a:extLst>
                      <a:ext uri="{0D108BD9-81ED-4DB2-BD59-A6C34878D82A}">
                        <a16:rowId xmlns:a16="http://schemas.microsoft.com/office/drawing/2014/main" val="921175953"/>
                      </a:ext>
                    </a:extLst>
                  </a:tr>
                  <a:tr h="290274">
                    <a:tc>
                      <a:txBody>
                        <a:bodyPr/>
                        <a:lstStyle/>
                        <a:p>
                          <a:pPr algn="ctr"/>
                          <a:r>
                            <a:rPr lang="en-US" sz="1200">
                              <a:latin typeface="Times New Roman" panose="02020603050405020304" pitchFamily="18" charset="0"/>
                              <a:cs typeface="Times New Roman" panose="02020603050405020304" pitchFamily="18" charset="0"/>
                            </a:rPr>
                            <a:t>NIST</a:t>
                          </a:r>
                        </a:p>
                      </a:txBody>
                      <a:tcPr/>
                    </a:tc>
                    <a:tc>
                      <a:txBody>
                        <a:bodyPr/>
                        <a:lstStyle/>
                        <a:p>
                          <a:pPr algn="ctr"/>
                          <a:r>
                            <a:rPr lang="en-US" sz="1200">
                              <a:latin typeface="Times New Roman" panose="02020603050405020304" pitchFamily="18" charset="0"/>
                              <a:cs typeface="Times New Roman" panose="02020603050405020304" pitchFamily="18" charset="0"/>
                            </a:rPr>
                            <a:t>4.45</a:t>
                          </a:r>
                        </a:p>
                      </a:txBody>
                      <a:tcPr/>
                    </a:tc>
                    <a:extLst>
                      <a:ext uri="{0D108BD9-81ED-4DB2-BD59-A6C34878D82A}">
                        <a16:rowId xmlns:a16="http://schemas.microsoft.com/office/drawing/2014/main" val="2299021665"/>
                      </a:ext>
                    </a:extLst>
                  </a:tr>
                  <a:tr h="290274">
                    <a:tc>
                      <a:txBody>
                        <a:bodyPr/>
                        <a:lstStyle/>
                        <a:p>
                          <a:pPr algn="ctr"/>
                          <a:r>
                            <a:rPr lang="en-US" sz="1200">
                              <a:latin typeface="Times New Roman" panose="02020603050405020304" pitchFamily="18" charset="0"/>
                              <a:cs typeface="Times New Roman" panose="02020603050405020304" pitchFamily="18" charset="0"/>
                            </a:rPr>
                            <a:t>Atlas</a:t>
                          </a:r>
                        </a:p>
                      </a:txBody>
                      <a:tcPr/>
                    </a:tc>
                    <a:tc>
                      <a:txBody>
                        <a:bodyPr/>
                        <a:lstStyle/>
                        <a:p>
                          <a:pPr algn="ctr"/>
                          <a:r>
                            <a:rPr lang="en-US" sz="1200">
                              <a:latin typeface="Times New Roman" panose="02020603050405020304" pitchFamily="18" charset="0"/>
                              <a:cs typeface="Times New Roman" panose="02020603050405020304" pitchFamily="18" charset="0"/>
                            </a:rPr>
                            <a:t>4.47 ± 0.12</a:t>
                          </a:r>
                        </a:p>
                      </a:txBody>
                      <a:tcPr/>
                    </a:tc>
                    <a:extLst>
                      <a:ext uri="{0D108BD9-81ED-4DB2-BD59-A6C34878D82A}">
                        <a16:rowId xmlns:a16="http://schemas.microsoft.com/office/drawing/2014/main" val="1062855688"/>
                      </a:ext>
                    </a:extLst>
                  </a:tr>
                </a:tbl>
              </a:graphicData>
            </a:graphic>
          </p:graphicFrame>
        </mc:Fallback>
      </mc:AlternateContent>
      <p:pic>
        <p:nvPicPr>
          <p:cNvPr id="3" name="Picture 2" descr="A graph of a graph&#10;&#10;Description automatically generated with medium confidence">
            <a:extLst>
              <a:ext uri="{FF2B5EF4-FFF2-40B4-BE49-F238E27FC236}">
                <a16:creationId xmlns:a16="http://schemas.microsoft.com/office/drawing/2014/main" id="{EAAB8623-6D06-41B3-8555-DE6D42632DB7}"/>
              </a:ext>
            </a:extLst>
          </p:cNvPr>
          <p:cNvPicPr>
            <a:picLocks noChangeAspect="1"/>
          </p:cNvPicPr>
          <p:nvPr/>
        </p:nvPicPr>
        <p:blipFill rotWithShape="1">
          <a:blip r:embed="rId4">
            <a:extLst>
              <a:ext uri="{28A0092B-C50C-407E-A947-70E740481C1C}">
                <a14:useLocalDpi xmlns:a14="http://schemas.microsoft.com/office/drawing/2010/main" val="0"/>
              </a:ext>
            </a:extLst>
          </a:blip>
          <a:srcRect b="30000"/>
          <a:stretch/>
        </p:blipFill>
        <p:spPr>
          <a:xfrm>
            <a:off x="1425834" y="3870243"/>
            <a:ext cx="5766602" cy="2508601"/>
          </a:xfrm>
          <a:prstGeom prst="rect">
            <a:avLst/>
          </a:prstGeom>
        </p:spPr>
      </p:pic>
      <p:pic>
        <p:nvPicPr>
          <p:cNvPr id="8" name="Picture 7" descr="A screen shot of a graph&#10;&#10;Description automatically generated">
            <a:extLst>
              <a:ext uri="{FF2B5EF4-FFF2-40B4-BE49-F238E27FC236}">
                <a16:creationId xmlns:a16="http://schemas.microsoft.com/office/drawing/2014/main" id="{BB5BD376-11EB-DAAF-4254-B7ED7389553E}"/>
              </a:ext>
            </a:extLst>
          </p:cNvPr>
          <p:cNvPicPr>
            <a:picLocks noChangeAspect="1"/>
          </p:cNvPicPr>
          <p:nvPr/>
        </p:nvPicPr>
        <p:blipFill rotWithShape="1">
          <a:blip r:embed="rId5">
            <a:extLst>
              <a:ext uri="{28A0092B-C50C-407E-A947-70E740481C1C}">
                <a14:useLocalDpi xmlns:a14="http://schemas.microsoft.com/office/drawing/2010/main" val="0"/>
              </a:ext>
            </a:extLst>
          </a:blip>
          <a:srcRect t="-5" b="29675"/>
          <a:stretch/>
        </p:blipFill>
        <p:spPr>
          <a:xfrm>
            <a:off x="1357123" y="1227836"/>
            <a:ext cx="5835313" cy="2642407"/>
          </a:xfrm>
          <a:prstGeom prst="rect">
            <a:avLst/>
          </a:prstGeom>
        </p:spPr>
      </p:pic>
    </p:spTree>
    <p:extLst>
      <p:ext uri="{BB962C8B-B14F-4D97-AF65-F5344CB8AC3E}">
        <p14:creationId xmlns:p14="http://schemas.microsoft.com/office/powerpoint/2010/main" val="17958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1987-82B5-D495-1BB6-398F1EEAFAA4}"/>
              </a:ext>
            </a:extLst>
          </p:cNvPr>
          <p:cNvSpPr>
            <a:spLocks noGrp="1"/>
          </p:cNvSpPr>
          <p:nvPr>
            <p:ph type="title"/>
          </p:nvPr>
        </p:nvSpPr>
        <p:spPr/>
        <p:txBody>
          <a:bodyPr/>
          <a:lstStyle/>
          <a:p>
            <a:r>
              <a:rPr lang="en-US"/>
              <a:t>RPI Evaluation Results</a:t>
            </a:r>
            <a:endParaRPr lang="en-US" baseline="30000"/>
          </a:p>
        </p:txBody>
      </p:sp>
      <p:pic>
        <p:nvPicPr>
          <p:cNvPr id="4" name="Picture 3" descr="A graph with lines and numbers on it&#10;&#10;Description automatically generated">
            <a:extLst>
              <a:ext uri="{FF2B5EF4-FFF2-40B4-BE49-F238E27FC236}">
                <a16:creationId xmlns:a16="http://schemas.microsoft.com/office/drawing/2014/main" id="{EDD32FB1-1CE6-2246-C4C6-50D44B7C4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802" y="1729822"/>
            <a:ext cx="5991025" cy="4352926"/>
          </a:xfrm>
          <a:prstGeom prst="rect">
            <a:avLst/>
          </a:prstGeom>
        </p:spPr>
      </p:pic>
      <p:pic>
        <p:nvPicPr>
          <p:cNvPr id="5" name="Picture 4" descr="A graph with lines and numbers on it&#10;&#10;Description automatically generated">
            <a:extLst>
              <a:ext uri="{FF2B5EF4-FFF2-40B4-BE49-F238E27FC236}">
                <a16:creationId xmlns:a16="http://schemas.microsoft.com/office/drawing/2014/main" id="{63E2146B-5869-CD4A-8F2F-7144CC5F8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5" y="1729822"/>
            <a:ext cx="5945011" cy="4352926"/>
          </a:xfrm>
          <a:prstGeom prst="rect">
            <a:avLst/>
          </a:prstGeom>
        </p:spPr>
      </p:pic>
      <p:sp>
        <p:nvSpPr>
          <p:cNvPr id="6" name="Rectangle 5">
            <a:extLst>
              <a:ext uri="{FF2B5EF4-FFF2-40B4-BE49-F238E27FC236}">
                <a16:creationId xmlns:a16="http://schemas.microsoft.com/office/drawing/2014/main" id="{4193F590-CA27-62BB-B5AA-6BE967F37714}"/>
              </a:ext>
            </a:extLst>
          </p:cNvPr>
          <p:cNvSpPr/>
          <p:nvPr/>
        </p:nvSpPr>
        <p:spPr bwMode="auto">
          <a:xfrm>
            <a:off x="10217331" y="2131423"/>
            <a:ext cx="143691" cy="156754"/>
          </a:xfrm>
          <a:prstGeom prst="rect">
            <a:avLst/>
          </a:prstGeom>
          <a:solidFill>
            <a:srgbClr val="F2F6FB"/>
          </a:solidFill>
          <a:ln w="9525">
            <a:noFill/>
            <a:miter lim="800000"/>
            <a:headEnd/>
            <a:tailEnd/>
          </a:ln>
        </p:spPr>
        <p:txBody>
          <a:bodyPr wrap="none" rtlCol="0" anchor="ctr"/>
          <a:lstStyle/>
          <a:p>
            <a:pPr algn="ctr"/>
            <a:r>
              <a:rPr lang="en-US" sz="800" dirty="0">
                <a:latin typeface="Arial" panose="020B0604020202020204" pitchFamily="34" charset="0"/>
                <a:cs typeface="Arial" panose="020B0604020202020204" pitchFamily="34" charset="0"/>
              </a:rPr>
              <a:t>54</a:t>
            </a:r>
          </a:p>
        </p:txBody>
      </p:sp>
      <p:sp>
        <p:nvSpPr>
          <p:cNvPr id="9" name="Rectangle 8">
            <a:extLst>
              <a:ext uri="{FF2B5EF4-FFF2-40B4-BE49-F238E27FC236}">
                <a16:creationId xmlns:a16="http://schemas.microsoft.com/office/drawing/2014/main" id="{317451D5-BFF8-9FAF-074A-896E3F197261}"/>
              </a:ext>
            </a:extLst>
          </p:cNvPr>
          <p:cNvSpPr/>
          <p:nvPr/>
        </p:nvSpPr>
        <p:spPr bwMode="auto">
          <a:xfrm>
            <a:off x="4347753" y="4648200"/>
            <a:ext cx="143691" cy="156754"/>
          </a:xfrm>
          <a:prstGeom prst="rect">
            <a:avLst/>
          </a:prstGeom>
          <a:solidFill>
            <a:srgbClr val="F2F6FB"/>
          </a:solidFill>
          <a:ln w="9525">
            <a:noFill/>
            <a:miter lim="800000"/>
            <a:headEnd/>
            <a:tailEnd/>
          </a:ln>
        </p:spPr>
        <p:txBody>
          <a:bodyPr wrap="none" rtlCol="0" anchor="ctr"/>
          <a:lstStyle/>
          <a:p>
            <a:pPr algn="ctr"/>
            <a:r>
              <a:rPr lang="en-US" sz="800" dirty="0">
                <a:latin typeface="Arial" panose="020B0604020202020204" pitchFamily="34" charset="0"/>
                <a:cs typeface="Arial" panose="020B0604020202020204" pitchFamily="34" charset="0"/>
              </a:rPr>
              <a:t>54</a:t>
            </a:r>
          </a:p>
        </p:txBody>
      </p:sp>
    </p:spTree>
    <p:extLst>
      <p:ext uri="{BB962C8B-B14F-4D97-AF65-F5344CB8AC3E}">
        <p14:creationId xmlns:p14="http://schemas.microsoft.com/office/powerpoint/2010/main" val="205225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62" y="2438400"/>
            <a:ext cx="10204938" cy="2362200"/>
          </a:xfrm>
        </p:spPr>
        <p:txBody>
          <a:bodyPr/>
          <a:lstStyle/>
          <a:p>
            <a:r>
              <a:rPr lang="en-US" sz="4400">
                <a:effectLst>
                  <a:outerShdw blurRad="38100" dist="38100" dir="2700000" algn="tl">
                    <a:srgbClr val="000000">
                      <a:alpha val="43137"/>
                    </a:srgbClr>
                  </a:outerShdw>
                </a:effectLst>
                <a:latin typeface="Times New Roman"/>
                <a:cs typeface="Times New Roman"/>
              </a:rPr>
              <a:t>Neutron-Induced γ-ray Spectra Measurements at the RPI LINAC</a:t>
            </a:r>
            <a:br>
              <a:rPr lang="en-US" sz="4400">
                <a:effectLst>
                  <a:outerShdw blurRad="38100" dist="38100" dir="2700000" algn="tl">
                    <a:srgbClr val="000000">
                      <a:alpha val="43137"/>
                    </a:srgbClr>
                  </a:outerShdw>
                </a:effectLst>
                <a:latin typeface="Times New Roman"/>
                <a:cs typeface="Times New Roman"/>
              </a:rPr>
            </a:br>
            <a:r>
              <a:rPr lang="en-US" sz="2800" b="0">
                <a:effectLst>
                  <a:outerShdw blurRad="38100" dist="38100" dir="2700000" algn="tl">
                    <a:srgbClr val="000000">
                      <a:alpha val="43137"/>
                    </a:srgbClr>
                  </a:outerShdw>
                </a:effectLst>
                <a:latin typeface="Times New Roman"/>
                <a:cs typeface="Times New Roman"/>
              </a:rPr>
              <a:t>K. Keparutis and I. Parker</a:t>
            </a:r>
          </a:p>
        </p:txBody>
      </p:sp>
      <p:sp>
        <p:nvSpPr>
          <p:cNvPr id="3" name="TextBox 1">
            <a:extLst>
              <a:ext uri="{FF2B5EF4-FFF2-40B4-BE49-F238E27FC236}">
                <a16:creationId xmlns:a16="http://schemas.microsoft.com/office/drawing/2014/main" id="{CFAAD8DF-2510-976C-3BDE-452A6034837E}"/>
              </a:ext>
            </a:extLst>
          </p:cNvPr>
          <p:cNvSpPr txBox="1"/>
          <p:nvPr/>
        </p:nvSpPr>
        <p:spPr>
          <a:xfrm>
            <a:off x="6791836" y="5609968"/>
            <a:ext cx="5395783"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pPr algn="ctr"/>
            <a:r>
              <a:rPr lang="en-US" sz="1100" i="1">
                <a:latin typeface="Times New Roman"/>
                <a:cs typeface="Times New Roman"/>
              </a:rPr>
              <a:t>This material is partially based upon work supported by the U.S. Department of Energy, Office of Science, Office of Nuclear Physics, under Award Number DE-SC0024679.</a:t>
            </a:r>
          </a:p>
        </p:txBody>
      </p:sp>
      <p:sp>
        <p:nvSpPr>
          <p:cNvPr id="4" name="TextBox 3">
            <a:extLst>
              <a:ext uri="{FF2B5EF4-FFF2-40B4-BE49-F238E27FC236}">
                <a16:creationId xmlns:a16="http://schemas.microsoft.com/office/drawing/2014/main" id="{DC8C5948-764F-5955-BC5C-05B05C19CD20}"/>
              </a:ext>
            </a:extLst>
          </p:cNvPr>
          <p:cNvSpPr txBox="1"/>
          <p:nvPr/>
        </p:nvSpPr>
        <p:spPr>
          <a:xfrm>
            <a:off x="-1929" y="5611793"/>
            <a:ext cx="66785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a:latin typeface="Times New Roman"/>
                <a:cs typeface="Times New Roman"/>
              </a:rPr>
              <a:t>This work was partially performed under appointment to the Rickover Fellowship Program in Nuclear Engineering sponsored by Naval Reactors (NR) Division of the National Nuclear Security Administration (NNSA). </a:t>
            </a:r>
            <a:r>
              <a:rPr lang="en-US" sz="1100">
                <a:latin typeface="Times New Roman"/>
                <a:cs typeface="Times New Roman"/>
              </a:rPr>
              <a:t>​</a:t>
            </a:r>
          </a:p>
        </p:txBody>
      </p:sp>
    </p:spTree>
    <p:extLst>
      <p:ext uri="{BB962C8B-B14F-4D97-AF65-F5344CB8AC3E}">
        <p14:creationId xmlns:p14="http://schemas.microsoft.com/office/powerpoint/2010/main" val="438862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D68EFDC-EACA-5437-3BF3-D39ED62CFDA4}"/>
              </a:ext>
            </a:extLst>
          </p:cNvPr>
          <p:cNvSpPr>
            <a:spLocks noGrp="1"/>
          </p:cNvSpPr>
          <p:nvPr>
            <p:ph type="title"/>
          </p:nvPr>
        </p:nvSpPr>
        <p:spPr>
          <a:xfrm>
            <a:off x="917352" y="114329"/>
            <a:ext cx="10357296" cy="1143000"/>
          </a:xfrm>
        </p:spPr>
        <p:txBody>
          <a:bodyPr/>
          <a:lstStyle/>
          <a:p>
            <a:r>
              <a:rPr lang="en-US" sz="3600">
                <a:effectLst>
                  <a:outerShdw blurRad="38100" dist="38100" dir="2700000" algn="tl">
                    <a:srgbClr val="000000">
                      <a:alpha val="43137"/>
                    </a:srgbClr>
                  </a:outerShdw>
                </a:effectLst>
              </a:rPr>
              <a:t>RPI Neutron-Induced </a:t>
            </a:r>
            <a:r>
              <a:rPr lang="el-GR" sz="3600">
                <a:effectLst>
                  <a:outerShdw blurRad="38100" dist="38100" dir="2700000" algn="tl">
                    <a:srgbClr val="000000">
                      <a:alpha val="43137"/>
                    </a:srgbClr>
                  </a:outerShdw>
                </a:effectLst>
              </a:rPr>
              <a:t>γ</a:t>
            </a:r>
            <a:r>
              <a:rPr lang="en-US" sz="3600">
                <a:effectLst>
                  <a:outerShdw blurRad="38100" dist="38100" dir="2700000" algn="tl">
                    <a:srgbClr val="000000">
                      <a:alpha val="43137"/>
                    </a:srgbClr>
                  </a:outerShdw>
                </a:effectLst>
              </a:rPr>
              <a:t>-ray Spectra Measurements</a:t>
            </a:r>
            <a:endParaRPr lang="en-US"/>
          </a:p>
        </p:txBody>
      </p:sp>
      <p:sp>
        <p:nvSpPr>
          <p:cNvPr id="3" name="Content Placeholder 2"/>
          <p:cNvSpPr>
            <a:spLocks noGrp="1"/>
          </p:cNvSpPr>
          <p:nvPr>
            <p:ph sz="half" idx="2"/>
          </p:nvPr>
        </p:nvSpPr>
        <p:spPr>
          <a:xfrm>
            <a:off x="244029" y="1142732"/>
            <a:ext cx="8454916" cy="4969929"/>
          </a:xfrm>
        </p:spPr>
        <p:txBody>
          <a:bodyPr vert="horz" wrap="square" lIns="91440" tIns="45720" rIns="91440" bIns="45720" numCol="1" anchor="t" anchorCtr="0" compatLnSpc="1">
            <a:prstTxWarp prst="textNoShape">
              <a:avLst/>
            </a:prstTxWarp>
            <a:noAutofit/>
          </a:bodyPr>
          <a:lstStyle/>
          <a:p>
            <a:pPr marL="0" indent="0">
              <a:lnSpc>
                <a:spcPct val="90000"/>
              </a:lnSpc>
              <a:buNone/>
            </a:pPr>
            <a:r>
              <a:rPr lang="en-US" sz="1800">
                <a:latin typeface="Times New Roman"/>
                <a:cs typeface="Times New Roman"/>
              </a:rPr>
              <a:t>Measurements coupled with updated simulation methods provide a tool that can be used to </a:t>
            </a:r>
            <a:r>
              <a:rPr lang="en-US" sz="1800" b="1">
                <a:latin typeface="Times New Roman"/>
                <a:cs typeface="Times New Roman"/>
              </a:rPr>
              <a:t>assess the accuracy of </a:t>
            </a:r>
            <a:r>
              <a:rPr lang="el-GR" sz="1800" b="1">
                <a:latin typeface="Times New Roman"/>
                <a:cs typeface="Times New Roman"/>
              </a:rPr>
              <a:t>γ</a:t>
            </a:r>
            <a:r>
              <a:rPr lang="en-US" sz="1800" b="1">
                <a:latin typeface="Times New Roman"/>
                <a:cs typeface="Times New Roman"/>
              </a:rPr>
              <a:t>-ray production data </a:t>
            </a:r>
            <a:r>
              <a:rPr lang="en-US" sz="1800">
                <a:latin typeface="Times New Roman"/>
                <a:cs typeface="Times New Roman"/>
              </a:rPr>
              <a:t>stored in nuclear data libraries</a:t>
            </a:r>
          </a:p>
          <a:p>
            <a:pPr lvl="1">
              <a:lnSpc>
                <a:spcPct val="90000"/>
              </a:lnSpc>
              <a:buFont typeface="Times New Roman" panose="02020603050405020304" pitchFamily="18" charset="0"/>
              <a:buChar char="‒"/>
            </a:pPr>
            <a:r>
              <a:rPr lang="en-US" sz="1600">
                <a:latin typeface="Times New Roman"/>
                <a:cs typeface="Times New Roman"/>
              </a:rPr>
              <a:t>Samples measured at RPI with </a:t>
            </a:r>
            <a:r>
              <a:rPr lang="en-US" sz="1600" b="1">
                <a:latin typeface="Times New Roman"/>
                <a:cs typeface="Times New Roman"/>
              </a:rPr>
              <a:t>incident neutron energies of 0.01-100 eV</a:t>
            </a:r>
            <a:r>
              <a:rPr lang="en-US" sz="1600">
                <a:latin typeface="Times New Roman"/>
                <a:cs typeface="Times New Roman"/>
              </a:rPr>
              <a:t>: </a:t>
            </a:r>
            <a:br>
              <a:rPr lang="en-US" sz="1600">
                <a:latin typeface="Times New Roman"/>
                <a:cs typeface="Times New Roman"/>
              </a:rPr>
            </a:br>
            <a:r>
              <a:rPr lang="en-US" sz="1600" baseline="30000">
                <a:latin typeface="Times New Roman"/>
                <a:cs typeface="Times New Roman"/>
              </a:rPr>
              <a:t>56</a:t>
            </a:r>
            <a:r>
              <a:rPr lang="en-US" sz="1600">
                <a:latin typeface="Times New Roman"/>
                <a:cs typeface="Times New Roman"/>
              </a:rPr>
              <a:t>Fe, </a:t>
            </a:r>
            <a:r>
              <a:rPr lang="en-US" sz="1600" baseline="30000">
                <a:latin typeface="Times New Roman"/>
                <a:cs typeface="Times New Roman"/>
              </a:rPr>
              <a:t>55</a:t>
            </a:r>
            <a:r>
              <a:rPr lang="en-US" sz="1600">
                <a:latin typeface="Times New Roman"/>
                <a:cs typeface="Times New Roman"/>
              </a:rPr>
              <a:t>Mn, </a:t>
            </a:r>
            <a:r>
              <a:rPr lang="en-US" sz="1600" baseline="30000">
                <a:latin typeface="Times New Roman"/>
                <a:cs typeface="Times New Roman"/>
              </a:rPr>
              <a:t>59</a:t>
            </a:r>
            <a:r>
              <a:rPr lang="en-US" sz="1600">
                <a:latin typeface="Times New Roman"/>
                <a:cs typeface="Times New Roman"/>
              </a:rPr>
              <a:t>Co, </a:t>
            </a:r>
            <a:r>
              <a:rPr lang="en-US" sz="1600" baseline="30000" err="1">
                <a:latin typeface="Times New Roman"/>
                <a:cs typeface="Times New Roman"/>
              </a:rPr>
              <a:t>nat</a:t>
            </a:r>
            <a:r>
              <a:rPr lang="en-US" sz="1600" err="1">
                <a:latin typeface="Times New Roman"/>
                <a:cs typeface="Times New Roman"/>
              </a:rPr>
              <a:t>Ta</a:t>
            </a:r>
            <a:r>
              <a:rPr lang="en-US" sz="1600">
                <a:latin typeface="Times New Roman"/>
                <a:cs typeface="Times New Roman"/>
              </a:rPr>
              <a:t>, </a:t>
            </a:r>
            <a:r>
              <a:rPr lang="en-US" sz="1600" baseline="30000" err="1">
                <a:latin typeface="Times New Roman"/>
                <a:cs typeface="Times New Roman"/>
              </a:rPr>
              <a:t>nat</a:t>
            </a:r>
            <a:r>
              <a:rPr lang="en-US" sz="1600" err="1">
                <a:latin typeface="Times New Roman"/>
                <a:cs typeface="Times New Roman"/>
              </a:rPr>
              <a:t>U</a:t>
            </a:r>
            <a:r>
              <a:rPr lang="en-US" sz="1600">
                <a:latin typeface="Times New Roman"/>
                <a:cs typeface="Times New Roman"/>
              </a:rPr>
              <a:t>, </a:t>
            </a:r>
            <a:r>
              <a:rPr lang="en-US" sz="1600" baseline="30000">
                <a:latin typeface="Times New Roman"/>
                <a:cs typeface="Times New Roman"/>
              </a:rPr>
              <a:t>235</a:t>
            </a:r>
            <a:r>
              <a:rPr lang="en-US" sz="1600">
                <a:latin typeface="Times New Roman"/>
                <a:cs typeface="Times New Roman"/>
              </a:rPr>
              <a:t>U, </a:t>
            </a:r>
            <a:r>
              <a:rPr lang="en-US" sz="1600" baseline="30000" err="1">
                <a:latin typeface="Times New Roman"/>
                <a:cs typeface="Times New Roman"/>
              </a:rPr>
              <a:t>nat</a:t>
            </a:r>
            <a:r>
              <a:rPr lang="en-US" sz="1600" err="1">
                <a:latin typeface="Times New Roman"/>
                <a:cs typeface="Times New Roman"/>
              </a:rPr>
              <a:t>Cd</a:t>
            </a:r>
            <a:r>
              <a:rPr lang="en-US" sz="1600">
                <a:latin typeface="Times New Roman"/>
                <a:cs typeface="Times New Roman"/>
              </a:rPr>
              <a:t>, </a:t>
            </a:r>
            <a:r>
              <a:rPr lang="en-US" sz="1600" baseline="30000" err="1">
                <a:latin typeface="Times New Roman"/>
                <a:cs typeface="Times New Roman"/>
              </a:rPr>
              <a:t>nat</a:t>
            </a:r>
            <a:r>
              <a:rPr lang="en-US" sz="1600" err="1">
                <a:latin typeface="Times New Roman"/>
                <a:cs typeface="Times New Roman"/>
              </a:rPr>
              <a:t>Au</a:t>
            </a:r>
            <a:r>
              <a:rPr lang="en-US" sz="1600">
                <a:latin typeface="Times New Roman"/>
                <a:cs typeface="Times New Roman"/>
              </a:rPr>
              <a:t>, </a:t>
            </a:r>
            <a:r>
              <a:rPr lang="en-US" sz="1600" baseline="30000" err="1">
                <a:latin typeface="Times New Roman"/>
                <a:cs typeface="Times New Roman"/>
              </a:rPr>
              <a:t>nat</a:t>
            </a:r>
            <a:r>
              <a:rPr lang="en-US" sz="1600" err="1">
                <a:latin typeface="Times New Roman"/>
                <a:cs typeface="Times New Roman"/>
              </a:rPr>
              <a:t>In</a:t>
            </a:r>
            <a:r>
              <a:rPr lang="en-US" sz="1600">
                <a:latin typeface="Times New Roman"/>
                <a:cs typeface="Times New Roman"/>
              </a:rPr>
              <a:t>, and NaCl</a:t>
            </a:r>
          </a:p>
          <a:p>
            <a:pPr lvl="1">
              <a:lnSpc>
                <a:spcPct val="90000"/>
              </a:lnSpc>
              <a:buFont typeface="Times New Roman" panose="02020603050405020304" pitchFamily="18" charset="0"/>
              <a:buChar char="‒"/>
            </a:pPr>
            <a:r>
              <a:rPr lang="el-GR" sz="1600">
                <a:latin typeface="Times New Roman"/>
                <a:cs typeface="Times New Roman"/>
              </a:rPr>
              <a:t>Updated simulation method: </a:t>
            </a:r>
            <a:r>
              <a:rPr lang="el-GR" sz="1600" b="1">
                <a:latin typeface="Times New Roman"/>
                <a:cs typeface="Times New Roman"/>
              </a:rPr>
              <a:t>mod-MCNP6.2/DICEBOX</a:t>
            </a:r>
          </a:p>
          <a:p>
            <a:pPr lvl="2">
              <a:lnSpc>
                <a:spcPct val="90000"/>
              </a:lnSpc>
              <a:buFont typeface="Wingdings" panose="02020603050405020304" pitchFamily="18" charset="0"/>
              <a:buChar char="§"/>
            </a:pPr>
            <a:r>
              <a:rPr lang="el-GR" sz="1400">
                <a:latin typeface="Times New Roman"/>
                <a:cs typeface="Times New Roman"/>
              </a:rPr>
              <a:t>γ</a:t>
            </a:r>
            <a:r>
              <a:rPr lang="en-US" sz="1400">
                <a:latin typeface="Times New Roman"/>
                <a:cs typeface="Times New Roman"/>
              </a:rPr>
              <a:t>-ray cascades generated using DICEBOX and transported through the detector geometry</a:t>
            </a:r>
            <a:endParaRPr lang="en-US" sz="1400"/>
          </a:p>
          <a:p>
            <a:pPr lvl="2">
              <a:lnSpc>
                <a:spcPct val="90000"/>
              </a:lnSpc>
              <a:buFont typeface="Wingdings" panose="02020603050405020304" pitchFamily="18" charset="0"/>
              <a:buChar char="§"/>
            </a:pPr>
            <a:r>
              <a:rPr lang="en-US" sz="1400">
                <a:latin typeface="Times New Roman"/>
                <a:cs typeface="Times New Roman"/>
              </a:rPr>
              <a:t>Writes an output file that saves </a:t>
            </a:r>
            <a:r>
              <a:rPr lang="el-GR" sz="1400">
                <a:latin typeface="Times New Roman"/>
                <a:cs typeface="Times New Roman"/>
              </a:rPr>
              <a:t>γ</a:t>
            </a:r>
            <a:r>
              <a:rPr lang="en-US" sz="1400">
                <a:latin typeface="Times New Roman"/>
                <a:cs typeface="Times New Roman"/>
              </a:rPr>
              <a:t>-ray energy deposition in detector segments </a:t>
            </a:r>
            <a:br>
              <a:rPr lang="en-US" sz="1400">
                <a:latin typeface="Times New Roman"/>
                <a:cs typeface="Times New Roman"/>
              </a:rPr>
            </a:br>
            <a:r>
              <a:rPr lang="en-US" sz="1400">
                <a:latin typeface="Times New Roman"/>
                <a:cs typeface="Times New Roman"/>
              </a:rPr>
              <a:t>(enables event-by-event analysis including coincidence)</a:t>
            </a:r>
            <a:endParaRPr lang="en-US" sz="1400"/>
          </a:p>
          <a:p>
            <a:pPr marL="0" indent="0">
              <a:lnSpc>
                <a:spcPct val="90000"/>
              </a:lnSpc>
              <a:buNone/>
            </a:pPr>
            <a:endParaRPr lang="en-US" sz="1800">
              <a:latin typeface="Times New Roman"/>
              <a:cs typeface="Times New Roman"/>
            </a:endParaRPr>
          </a:p>
          <a:p>
            <a:pPr marL="0" indent="0">
              <a:lnSpc>
                <a:spcPct val="90000"/>
              </a:lnSpc>
              <a:buNone/>
            </a:pPr>
            <a:r>
              <a:rPr lang="en-US" sz="1800">
                <a:latin typeface="Times New Roman"/>
                <a:cs typeface="Times New Roman"/>
              </a:rPr>
              <a:t>Motivation: improving </a:t>
            </a:r>
            <a:r>
              <a:rPr lang="el-GR" sz="1800">
                <a:latin typeface="Times New Roman"/>
                <a:cs typeface="Times New Roman"/>
              </a:rPr>
              <a:t>γ</a:t>
            </a:r>
            <a:r>
              <a:rPr lang="en-US" sz="1800">
                <a:latin typeface="Times New Roman"/>
                <a:cs typeface="Times New Roman"/>
              </a:rPr>
              <a:t>-ray production data </a:t>
            </a:r>
          </a:p>
          <a:p>
            <a:pPr marL="742950" lvl="1" indent="-285750">
              <a:buFont typeface="Times New Roman" panose="02020603050405020304" pitchFamily="18" charset="0"/>
              <a:buChar char="‒"/>
            </a:pPr>
            <a:r>
              <a:rPr lang="en-US" sz="1600">
                <a:latin typeface="Times New Roman"/>
                <a:cs typeface="Times New Roman"/>
              </a:rPr>
              <a:t>Increase the accuracy of </a:t>
            </a:r>
            <a:r>
              <a:rPr lang="en-US" sz="1600" b="1">
                <a:latin typeface="Times New Roman"/>
                <a:cs typeface="Times New Roman"/>
              </a:rPr>
              <a:t>reactor and shielding calculations</a:t>
            </a:r>
          </a:p>
          <a:p>
            <a:pPr marL="742950" lvl="1" indent="-285750">
              <a:buFont typeface="Times New Roman" panose="02020603050405020304" pitchFamily="18" charset="0"/>
              <a:buChar char="‒"/>
            </a:pPr>
            <a:r>
              <a:rPr lang="en-US" sz="1600">
                <a:latin typeface="Times New Roman"/>
                <a:cs typeface="Times New Roman"/>
              </a:rPr>
              <a:t>Understand the effects of </a:t>
            </a:r>
            <a:r>
              <a:rPr lang="en-US" sz="1600" b="1">
                <a:latin typeface="Times New Roman"/>
                <a:cs typeface="Times New Roman"/>
              </a:rPr>
              <a:t>γ-ray heating </a:t>
            </a:r>
            <a:r>
              <a:rPr lang="en-US" sz="1600">
                <a:latin typeface="Times New Roman"/>
                <a:cs typeface="Times New Roman"/>
              </a:rPr>
              <a:t>in nuclear reactors</a:t>
            </a:r>
            <a:endParaRPr lang="en-US" sz="1600" b="1">
              <a:latin typeface="Times New Roman"/>
              <a:cs typeface="Times New Roman"/>
            </a:endParaRPr>
          </a:p>
          <a:p>
            <a:pPr marL="742950" lvl="1" indent="-285750">
              <a:buFont typeface="Times New Roman" panose="02020603050405020304" pitchFamily="18" charset="0"/>
              <a:buChar char="‒"/>
            </a:pPr>
            <a:r>
              <a:rPr lang="en-US" sz="1600">
                <a:latin typeface="Times New Roman"/>
                <a:cs typeface="Times New Roman"/>
              </a:rPr>
              <a:t>Improve </a:t>
            </a:r>
            <a:r>
              <a:rPr lang="en-US" sz="1600" b="1">
                <a:latin typeface="Times New Roman"/>
                <a:cs typeface="Times New Roman"/>
              </a:rPr>
              <a:t>isotope identification </a:t>
            </a:r>
            <a:r>
              <a:rPr lang="en-US" sz="1600">
                <a:latin typeface="Times New Roman"/>
                <a:cs typeface="Times New Roman"/>
              </a:rPr>
              <a:t>for active neutron interrogation</a:t>
            </a:r>
          </a:p>
          <a:p>
            <a:pPr marL="57150" indent="0">
              <a:buNone/>
            </a:pPr>
            <a:endParaRPr lang="en-US" sz="1800">
              <a:latin typeface="Times New Roman"/>
              <a:cs typeface="Times New Roman"/>
            </a:endParaRPr>
          </a:p>
          <a:p>
            <a:pPr marL="57150" indent="0">
              <a:buNone/>
            </a:pPr>
            <a:r>
              <a:rPr lang="en-US" sz="1800">
                <a:latin typeface="Times New Roman"/>
                <a:cs typeface="Times New Roman"/>
              </a:rPr>
              <a:t>Awarded DOE Grant (FY23-25) as a follow-on project with the GRIN collaboration: </a:t>
            </a:r>
            <a:r>
              <a:rPr lang="en-US" sz="1800" b="1">
                <a:latin typeface="Times New Roman"/>
                <a:cs typeface="Times New Roman"/>
              </a:rPr>
              <a:t>Development of Benchmark Measurements for Capture Gamma Cascades </a:t>
            </a:r>
          </a:p>
          <a:p>
            <a:pPr marL="57150" indent="0">
              <a:buNone/>
            </a:pPr>
            <a:r>
              <a:rPr lang="en-US" sz="1800" b="1">
                <a:latin typeface="Times New Roman"/>
                <a:cs typeface="Times New Roman"/>
              </a:rPr>
              <a:t>(DE-SC0024679)</a:t>
            </a:r>
          </a:p>
          <a:p>
            <a:pPr marL="800100" lvl="1" indent="-342900">
              <a:buFont typeface="Times New Roman" panose="02020603050405020304" pitchFamily="18" charset="0"/>
              <a:buChar char="‒"/>
            </a:pPr>
            <a:r>
              <a:rPr lang="en-US" sz="1600">
                <a:latin typeface="Times New Roman"/>
                <a:cs typeface="Times New Roman"/>
              </a:rPr>
              <a:t>Benchmark deliverables: measurement data, simulation tools, and benchmark template</a:t>
            </a:r>
          </a:p>
        </p:txBody>
      </p:sp>
      <p:grpSp>
        <p:nvGrpSpPr>
          <p:cNvPr id="4" name="Group 3">
            <a:extLst>
              <a:ext uri="{FF2B5EF4-FFF2-40B4-BE49-F238E27FC236}">
                <a16:creationId xmlns:a16="http://schemas.microsoft.com/office/drawing/2014/main" id="{E05E6B2A-015E-1C25-8FA9-3885CE84C17C}"/>
              </a:ext>
            </a:extLst>
          </p:cNvPr>
          <p:cNvGrpSpPr>
            <a:grpSpLocks noChangeAspect="1"/>
          </p:cNvGrpSpPr>
          <p:nvPr/>
        </p:nvGrpSpPr>
        <p:grpSpPr>
          <a:xfrm>
            <a:off x="8557350" y="1142730"/>
            <a:ext cx="3390622" cy="4969930"/>
            <a:chOff x="1124587" y="-11203833"/>
            <a:chExt cx="5252341" cy="7657968"/>
          </a:xfrm>
        </p:grpSpPr>
        <p:pic>
          <p:nvPicPr>
            <p:cNvPr id="7" name="Picture 2" descr="https://lh3.googleusercontent.com/pw/AM-JKLWb9AwJkdxu_fgJtC1RsaUwnO7JB-ExxfOiwuq4ZzMwEiZ2kcQI2p2PexoB_2QhazfeiUSLh9xUzVj48-yChpqLiKLZ2FIpX7UxCpleZfQBlmgDaD6QnhB9pMDW1vg9NTtNP0MWy384ndFQYiKErdwhFg=w907-h681-no?authuser=0">
              <a:extLst>
                <a:ext uri="{FF2B5EF4-FFF2-40B4-BE49-F238E27FC236}">
                  <a16:creationId xmlns:a16="http://schemas.microsoft.com/office/drawing/2014/main" id="{3E611105-8BC5-1E0C-26F5-C9573A2761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589" y="-7489463"/>
              <a:ext cx="5252339" cy="39435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CADEDE-719E-727B-B9E1-4D3B7DA77148}"/>
                </a:ext>
              </a:extLst>
            </p:cNvPr>
            <p:cNvPicPr>
              <a:picLocks noChangeAspect="1"/>
            </p:cNvPicPr>
            <p:nvPr/>
          </p:nvPicPr>
          <p:blipFill rotWithShape="1">
            <a:blip r:embed="rId4">
              <a:alphaModFix/>
            </a:blip>
            <a:srcRect l="4358" t="2248" r="3393" b="1105"/>
            <a:stretch/>
          </p:blipFill>
          <p:spPr>
            <a:xfrm>
              <a:off x="1124587" y="-11203833"/>
              <a:ext cx="5252339" cy="3714369"/>
            </a:xfrm>
            <a:prstGeom prst="rect">
              <a:avLst/>
            </a:prstGeom>
          </p:spPr>
        </p:pic>
      </p:grpSp>
    </p:spTree>
    <p:extLst>
      <p:ext uri="{BB962C8B-B14F-4D97-AF65-F5344CB8AC3E}">
        <p14:creationId xmlns:p14="http://schemas.microsoft.com/office/powerpoint/2010/main" val="4075742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 shot of a graph&#10;&#10;Description automatically generated">
            <a:extLst>
              <a:ext uri="{FF2B5EF4-FFF2-40B4-BE49-F238E27FC236}">
                <a16:creationId xmlns:a16="http://schemas.microsoft.com/office/drawing/2014/main" id="{A9678BDF-DFDE-9EB9-D195-E939B9C15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0405" y="2674356"/>
            <a:ext cx="4278813" cy="3292156"/>
          </a:xfrm>
          <a:prstGeom prst="rect">
            <a:avLst/>
          </a:prstGeom>
        </p:spPr>
      </p:pic>
      <p:grpSp>
        <p:nvGrpSpPr>
          <p:cNvPr id="19" name="Group 18">
            <a:extLst>
              <a:ext uri="{FF2B5EF4-FFF2-40B4-BE49-F238E27FC236}">
                <a16:creationId xmlns:a16="http://schemas.microsoft.com/office/drawing/2014/main" id="{F7D127A9-7F3D-9977-4E08-BCF2F35372EC}"/>
              </a:ext>
            </a:extLst>
          </p:cNvPr>
          <p:cNvGrpSpPr/>
          <p:nvPr/>
        </p:nvGrpSpPr>
        <p:grpSpPr>
          <a:xfrm>
            <a:off x="6988545" y="3962957"/>
            <a:ext cx="1085537" cy="542125"/>
            <a:chOff x="-1542954" y="1356196"/>
            <a:chExt cx="1133707" cy="542125"/>
          </a:xfrm>
        </p:grpSpPr>
        <p:sp>
          <p:nvSpPr>
            <p:cNvPr id="18" name="TextBox 17">
              <a:extLst>
                <a:ext uri="{FF2B5EF4-FFF2-40B4-BE49-F238E27FC236}">
                  <a16:creationId xmlns:a16="http://schemas.microsoft.com/office/drawing/2014/main" id="{C4C17458-478C-9D35-BB17-30C3939576EF}"/>
                </a:ext>
              </a:extLst>
            </p:cNvPr>
            <p:cNvSpPr txBox="1"/>
            <p:nvPr/>
          </p:nvSpPr>
          <p:spPr>
            <a:xfrm>
              <a:off x="-1542954" y="1605249"/>
              <a:ext cx="1133707" cy="293072"/>
            </a:xfrm>
            <a:prstGeom prst="roundRect">
              <a:avLst>
                <a:gd name="adj" fmla="val 10085"/>
              </a:avLst>
            </a:prstGeom>
            <a:solidFill>
              <a:schemeClr val="bg1">
                <a:alpha val="60000"/>
              </a:schemeClr>
            </a:solidFill>
          </p:spPr>
          <p:txBody>
            <a:bodyPr wrap="square" lIns="91440" tIns="45720" rIns="91440" bIns="45720" rtlCol="0" anchor="t">
              <a:spAutoFit/>
            </a:bodyPr>
            <a:lstStyle/>
            <a:p>
              <a:pPr algn="ctr"/>
              <a:r>
                <a:rPr lang="en-US" sz="1200" b="1">
                  <a:latin typeface="Times New Roman"/>
                  <a:cs typeface="Times New Roman"/>
                </a:rPr>
                <a:t>Cu in sample</a:t>
              </a:r>
              <a:endParaRPr lang="en-US" b="1"/>
            </a:p>
          </p:txBody>
        </p:sp>
        <p:cxnSp>
          <p:nvCxnSpPr>
            <p:cNvPr id="20" name="Straight Arrow Connector 19">
              <a:extLst>
                <a:ext uri="{FF2B5EF4-FFF2-40B4-BE49-F238E27FC236}">
                  <a16:creationId xmlns:a16="http://schemas.microsoft.com/office/drawing/2014/main" id="{10B2DCF9-B8CD-6306-DC22-6E29CB1D4C27}"/>
                </a:ext>
              </a:extLst>
            </p:cNvPr>
            <p:cNvCxnSpPr>
              <a:cxnSpLocks/>
            </p:cNvCxnSpPr>
            <p:nvPr/>
          </p:nvCxnSpPr>
          <p:spPr>
            <a:xfrm flipH="1" flipV="1">
              <a:off x="-1209578" y="1356196"/>
              <a:ext cx="234008" cy="2425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23" name="Straight Arrow Connector 22">
            <a:extLst>
              <a:ext uri="{FF2B5EF4-FFF2-40B4-BE49-F238E27FC236}">
                <a16:creationId xmlns:a16="http://schemas.microsoft.com/office/drawing/2014/main" id="{F3C49377-2F8B-158D-F5F9-03A312337B2E}"/>
              </a:ext>
            </a:extLst>
          </p:cNvPr>
          <p:cNvCxnSpPr>
            <a:cxnSpLocks/>
          </p:cNvCxnSpPr>
          <p:nvPr/>
        </p:nvCxnSpPr>
        <p:spPr>
          <a:xfrm flipH="1">
            <a:off x="7210477" y="4512349"/>
            <a:ext cx="310862" cy="947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Picture 25" descr="A graph of a graph&#10;&#10;Description automatically generated">
            <a:extLst>
              <a:ext uri="{FF2B5EF4-FFF2-40B4-BE49-F238E27FC236}">
                <a16:creationId xmlns:a16="http://schemas.microsoft.com/office/drawing/2014/main" id="{00F4406E-3F76-8578-5C72-5435A45D0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9762" y="2674355"/>
            <a:ext cx="4278813" cy="3292156"/>
          </a:xfrm>
          <a:prstGeom prst="rect">
            <a:avLst/>
          </a:prstGeom>
        </p:spPr>
      </p:pic>
      <p:sp>
        <p:nvSpPr>
          <p:cNvPr id="35" name="TextBox 34">
            <a:extLst>
              <a:ext uri="{FF2B5EF4-FFF2-40B4-BE49-F238E27FC236}">
                <a16:creationId xmlns:a16="http://schemas.microsoft.com/office/drawing/2014/main" id="{267062D7-246F-C23D-D9FB-C02E4F36F3C7}"/>
              </a:ext>
            </a:extLst>
          </p:cNvPr>
          <p:cNvSpPr txBox="1"/>
          <p:nvPr/>
        </p:nvSpPr>
        <p:spPr>
          <a:xfrm>
            <a:off x="4483339" y="164757"/>
            <a:ext cx="3205050" cy="523220"/>
          </a:xfrm>
          <a:prstGeom prst="rect">
            <a:avLst/>
          </a:prstGeom>
          <a:noFill/>
        </p:spPr>
        <p:txBody>
          <a:bodyPr wrap="square">
            <a:spAutoFit/>
          </a:bodyPr>
          <a:lstStyle/>
          <a:p>
            <a:pPr algn="ctr"/>
            <a:r>
              <a:rPr lang="en-US" sz="2800" b="1" baseline="30000"/>
              <a:t>55</a:t>
            </a:r>
            <a:r>
              <a:rPr lang="en-US" sz="2800" b="1"/>
              <a:t>Mn(n,</a:t>
            </a:r>
            <a:r>
              <a:rPr lang="el-GR" sz="2800" b="1"/>
              <a:t>γ</a:t>
            </a:r>
            <a:r>
              <a:rPr lang="en-US" sz="2800" b="1"/>
              <a:t>)</a:t>
            </a:r>
            <a:r>
              <a:rPr lang="en-US" sz="2800" b="1">
                <a:latin typeface="Times New Roman" panose="02020603050405020304" pitchFamily="18" charset="0"/>
                <a:cs typeface="Times New Roman" panose="02020603050405020304" pitchFamily="18" charset="0"/>
              </a:rPr>
              <a:t>, E</a:t>
            </a:r>
            <a:r>
              <a:rPr lang="en-US" sz="2800" b="1" baseline="-25000">
                <a:latin typeface="Times New Roman" panose="02020603050405020304" pitchFamily="18" charset="0"/>
                <a:cs typeface="Times New Roman" panose="02020603050405020304" pitchFamily="18" charset="0"/>
              </a:rPr>
              <a:t>n</a:t>
            </a:r>
            <a:r>
              <a:rPr lang="en-US" sz="2800" b="1">
                <a:latin typeface="Times New Roman" panose="02020603050405020304" pitchFamily="18" charset="0"/>
                <a:cs typeface="Times New Roman" panose="02020603050405020304" pitchFamily="18" charset="0"/>
              </a:rPr>
              <a:t>=TH</a:t>
            </a:r>
            <a:endParaRPr lang="en-US" sz="2800" b="1"/>
          </a:p>
        </p:txBody>
      </p:sp>
      <p:sp>
        <p:nvSpPr>
          <p:cNvPr id="37" name="TextBox 36">
            <a:extLst>
              <a:ext uri="{FF2B5EF4-FFF2-40B4-BE49-F238E27FC236}">
                <a16:creationId xmlns:a16="http://schemas.microsoft.com/office/drawing/2014/main" id="{1425B699-8C51-03CC-4995-289185C37DF0}"/>
              </a:ext>
            </a:extLst>
          </p:cNvPr>
          <p:cNvSpPr txBox="1"/>
          <p:nvPr/>
        </p:nvSpPr>
        <p:spPr>
          <a:xfrm>
            <a:off x="8763514" y="163470"/>
            <a:ext cx="2866443" cy="523220"/>
          </a:xfrm>
          <a:prstGeom prst="rect">
            <a:avLst/>
          </a:prstGeom>
          <a:noFill/>
        </p:spPr>
        <p:txBody>
          <a:bodyPr wrap="square">
            <a:spAutoFit/>
          </a:bodyPr>
          <a:lstStyle/>
          <a:p>
            <a:pPr algn="ctr"/>
            <a:r>
              <a:rPr lang="en-US" sz="2800" b="1" baseline="30000"/>
              <a:t>59</a:t>
            </a:r>
            <a:r>
              <a:rPr lang="en-US" sz="2800" b="1"/>
              <a:t>Co(n,</a:t>
            </a:r>
            <a:r>
              <a:rPr lang="el-GR" sz="2800" b="1"/>
              <a:t>γ</a:t>
            </a:r>
            <a:r>
              <a:rPr lang="en-US" sz="2800" b="1"/>
              <a:t>)</a:t>
            </a:r>
            <a:r>
              <a:rPr lang="en-US" sz="2800" b="1">
                <a:latin typeface="Times New Roman" panose="02020603050405020304" pitchFamily="18" charset="0"/>
                <a:cs typeface="Times New Roman" panose="02020603050405020304" pitchFamily="18" charset="0"/>
              </a:rPr>
              <a:t>, E</a:t>
            </a:r>
            <a:r>
              <a:rPr lang="en-US" sz="2800" b="1" baseline="-25000">
                <a:latin typeface="Times New Roman" panose="02020603050405020304" pitchFamily="18" charset="0"/>
                <a:cs typeface="Times New Roman" panose="02020603050405020304" pitchFamily="18" charset="0"/>
              </a:rPr>
              <a:t>n</a:t>
            </a:r>
            <a:r>
              <a:rPr lang="en-US" sz="2800" b="1">
                <a:latin typeface="Times New Roman" panose="02020603050405020304" pitchFamily="18" charset="0"/>
                <a:cs typeface="Times New Roman" panose="02020603050405020304" pitchFamily="18" charset="0"/>
              </a:rPr>
              <a:t>=TH</a:t>
            </a:r>
            <a:endParaRPr lang="en-US" sz="2800" b="1"/>
          </a:p>
        </p:txBody>
      </p:sp>
      <p:pic>
        <p:nvPicPr>
          <p:cNvPr id="4" name="Picture 3" descr="A red lines on a black background&#10;&#10;Description automatically generated">
            <a:extLst>
              <a:ext uri="{FF2B5EF4-FFF2-40B4-BE49-F238E27FC236}">
                <a16:creationId xmlns:a16="http://schemas.microsoft.com/office/drawing/2014/main" id="{F400A766-A488-44DD-0EBA-BD2F12380A72}"/>
              </a:ext>
            </a:extLst>
          </p:cNvPr>
          <p:cNvPicPr>
            <a:picLocks noChangeAspect="1"/>
          </p:cNvPicPr>
          <p:nvPr/>
        </p:nvPicPr>
        <p:blipFill>
          <a:blip r:embed="rId5"/>
          <a:stretch>
            <a:fillRect/>
          </a:stretch>
        </p:blipFill>
        <p:spPr>
          <a:xfrm>
            <a:off x="4270122" y="749503"/>
            <a:ext cx="2967786" cy="2064547"/>
          </a:xfrm>
          <a:prstGeom prst="rect">
            <a:avLst/>
          </a:prstGeom>
        </p:spPr>
      </p:pic>
      <p:pic>
        <p:nvPicPr>
          <p:cNvPr id="5" name="Picture 4" descr="A red lines on a black background&#10;&#10;Description automatically generated">
            <a:extLst>
              <a:ext uri="{FF2B5EF4-FFF2-40B4-BE49-F238E27FC236}">
                <a16:creationId xmlns:a16="http://schemas.microsoft.com/office/drawing/2014/main" id="{97817FAC-F0CB-ED00-4989-FDDE252B0455}"/>
              </a:ext>
            </a:extLst>
          </p:cNvPr>
          <p:cNvPicPr>
            <a:picLocks noChangeAspect="1"/>
          </p:cNvPicPr>
          <p:nvPr/>
        </p:nvPicPr>
        <p:blipFill>
          <a:blip r:embed="rId6"/>
          <a:stretch>
            <a:fillRect/>
          </a:stretch>
        </p:blipFill>
        <p:spPr>
          <a:xfrm>
            <a:off x="9079631" y="749503"/>
            <a:ext cx="2967787" cy="2064548"/>
          </a:xfrm>
          <a:prstGeom prst="rect">
            <a:avLst/>
          </a:prstGeom>
        </p:spPr>
      </p:pic>
      <p:sp>
        <p:nvSpPr>
          <p:cNvPr id="22" name="TextBox 21">
            <a:extLst>
              <a:ext uri="{FF2B5EF4-FFF2-40B4-BE49-F238E27FC236}">
                <a16:creationId xmlns:a16="http://schemas.microsoft.com/office/drawing/2014/main" id="{CB8814BF-D9B5-BF16-7F4B-CF84F7C11393}"/>
              </a:ext>
            </a:extLst>
          </p:cNvPr>
          <p:cNvSpPr txBox="1"/>
          <p:nvPr/>
        </p:nvSpPr>
        <p:spPr>
          <a:xfrm>
            <a:off x="7231341" y="794319"/>
            <a:ext cx="1922382" cy="1877437"/>
          </a:xfrm>
          <a:prstGeom prst="rect">
            <a:avLst/>
          </a:prstGeom>
          <a:noFill/>
        </p:spPr>
        <p:txBody>
          <a:bodyPr wrap="square" lIns="91440" tIns="45720" rIns="91440" bIns="45720" anchor="t">
            <a:spAutoFit/>
          </a:bodyPr>
          <a:lstStyle/>
          <a:p>
            <a:pPr algn="ctr"/>
            <a:r>
              <a:rPr lang="en-US" sz="1400" baseline="30000">
                <a:latin typeface="Times New Roman"/>
                <a:cs typeface="Times New Roman"/>
              </a:rPr>
              <a:t>55</a:t>
            </a:r>
            <a:r>
              <a:rPr lang="en-US" sz="1400">
                <a:latin typeface="Times New Roman"/>
                <a:cs typeface="Times New Roman"/>
              </a:rPr>
              <a:t>Mn &amp; </a:t>
            </a:r>
            <a:r>
              <a:rPr lang="en-US" sz="1400" baseline="30000">
                <a:latin typeface="Times New Roman"/>
                <a:cs typeface="Times New Roman"/>
              </a:rPr>
              <a:t>59</a:t>
            </a:r>
            <a:r>
              <a:rPr lang="en-US" sz="1400">
                <a:latin typeface="Times New Roman"/>
                <a:cs typeface="Times New Roman"/>
              </a:rPr>
              <a:t>Co discrete levels from ENSDF (n,</a:t>
            </a:r>
            <a:r>
              <a:rPr lang="el-GR" sz="1400">
                <a:latin typeface="Times New Roman"/>
                <a:cs typeface="Times New Roman"/>
              </a:rPr>
              <a:t>γ</a:t>
            </a:r>
            <a:r>
              <a:rPr lang="en-US" sz="1400">
                <a:latin typeface="Times New Roman"/>
                <a:cs typeface="Times New Roman"/>
              </a:rPr>
              <a:t>), E=TH data</a:t>
            </a:r>
          </a:p>
          <a:p>
            <a:pPr algn="ctr"/>
            <a:endParaRPr lang="en-US" sz="1100"/>
          </a:p>
          <a:p>
            <a:pPr algn="ctr"/>
            <a:r>
              <a:rPr lang="en-US" sz="900">
                <a:latin typeface="Times New Roman"/>
                <a:cs typeface="Times New Roman"/>
              </a:rPr>
              <a:t>LD model: Back-Shifted Fermi Gas (BSFG)</a:t>
            </a:r>
            <a:endParaRPr lang="en-US" sz="900"/>
          </a:p>
          <a:p>
            <a:pPr algn="ctr"/>
            <a:r>
              <a:rPr lang="en-US" sz="900">
                <a:latin typeface="Times New Roman"/>
                <a:cs typeface="Times New Roman"/>
              </a:rPr>
              <a:t>E1 PSF: Modified General Lorentzian (MGLO)</a:t>
            </a:r>
          </a:p>
          <a:p>
            <a:pPr algn="ctr"/>
            <a:r>
              <a:rPr lang="en-US" sz="900">
                <a:latin typeface="Times New Roman"/>
                <a:cs typeface="Times New Roman"/>
              </a:rPr>
              <a:t>M1 PSF: Single-Particle (SP)</a:t>
            </a:r>
          </a:p>
          <a:p>
            <a:pPr algn="ctr"/>
            <a:r>
              <a:rPr lang="en-US" sz="900">
                <a:latin typeface="Times New Roman"/>
                <a:cs typeface="Times New Roman"/>
              </a:rPr>
              <a:t>E2 PSF: Standard Lorentzian (SLO)</a:t>
            </a:r>
          </a:p>
          <a:p>
            <a:pPr algn="ctr"/>
            <a:r>
              <a:rPr lang="en-US" sz="900" i="1">
                <a:latin typeface="Times New Roman"/>
                <a:cs typeface="Times New Roman"/>
              </a:rPr>
              <a:t>Parameters from RIPL-3</a:t>
            </a:r>
          </a:p>
        </p:txBody>
      </p:sp>
      <p:pic>
        <p:nvPicPr>
          <p:cNvPr id="3" name="Picture 2">
            <a:extLst>
              <a:ext uri="{FF2B5EF4-FFF2-40B4-BE49-F238E27FC236}">
                <a16:creationId xmlns:a16="http://schemas.microsoft.com/office/drawing/2014/main" id="{C168FD66-30A8-6377-1A4E-3CBB7FCE295A}"/>
              </a:ext>
            </a:extLst>
          </p:cNvPr>
          <p:cNvPicPr>
            <a:picLocks noChangeAspect="1"/>
          </p:cNvPicPr>
          <p:nvPr/>
        </p:nvPicPr>
        <p:blipFill>
          <a:blip r:embed="rId7"/>
          <a:stretch>
            <a:fillRect/>
          </a:stretch>
        </p:blipFill>
        <p:spPr>
          <a:xfrm>
            <a:off x="-112499" y="2670861"/>
            <a:ext cx="4286250" cy="3295650"/>
          </a:xfrm>
          <a:prstGeom prst="rect">
            <a:avLst/>
          </a:prstGeom>
        </p:spPr>
      </p:pic>
      <p:pic>
        <p:nvPicPr>
          <p:cNvPr id="13" name="Picture 12" descr="A red lines on a black background&#10;&#10;Description automatically generated">
            <a:extLst>
              <a:ext uri="{FF2B5EF4-FFF2-40B4-BE49-F238E27FC236}">
                <a16:creationId xmlns:a16="http://schemas.microsoft.com/office/drawing/2014/main" id="{5B4717AE-7CD0-B5F8-A566-A28419AB6DF8}"/>
              </a:ext>
            </a:extLst>
          </p:cNvPr>
          <p:cNvPicPr>
            <a:picLocks noChangeAspect="1"/>
          </p:cNvPicPr>
          <p:nvPr/>
        </p:nvPicPr>
        <p:blipFill>
          <a:blip r:embed="rId8"/>
          <a:stretch>
            <a:fillRect/>
          </a:stretch>
        </p:blipFill>
        <p:spPr>
          <a:xfrm>
            <a:off x="1890" y="754722"/>
            <a:ext cx="2964981" cy="2062596"/>
          </a:xfrm>
          <a:prstGeom prst="rect">
            <a:avLst/>
          </a:prstGeom>
        </p:spPr>
      </p:pic>
      <p:sp>
        <p:nvSpPr>
          <p:cNvPr id="14" name="TextBox 13">
            <a:extLst>
              <a:ext uri="{FF2B5EF4-FFF2-40B4-BE49-F238E27FC236}">
                <a16:creationId xmlns:a16="http://schemas.microsoft.com/office/drawing/2014/main" id="{D032A979-BAB3-0209-E4D8-985D64C2FD1C}"/>
              </a:ext>
            </a:extLst>
          </p:cNvPr>
          <p:cNvSpPr txBox="1"/>
          <p:nvPr/>
        </p:nvSpPr>
        <p:spPr>
          <a:xfrm>
            <a:off x="2824312" y="879134"/>
            <a:ext cx="1424840" cy="1554272"/>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a:lstStyle>
          <a:p>
            <a:pPr algn="ctr"/>
            <a:r>
              <a:rPr lang="en-US" sz="1400" baseline="30000">
                <a:latin typeface="Times New Roman"/>
                <a:cs typeface="Times New Roman"/>
              </a:rPr>
              <a:t>56</a:t>
            </a:r>
            <a:r>
              <a:rPr lang="en-US" sz="1400">
                <a:latin typeface="Times New Roman"/>
                <a:cs typeface="Times New Roman"/>
              </a:rPr>
              <a:t>Fe discrete levels from R. B. Firestone et. al., Phys. Rev. C 95, 014328 (2017)</a:t>
            </a:r>
            <a:endParaRPr lang="en-US" sz="1400"/>
          </a:p>
          <a:p>
            <a:pPr algn="ctr"/>
            <a:endParaRPr lang="en-US" sz="1400"/>
          </a:p>
          <a:p>
            <a:pPr algn="ctr"/>
            <a:r>
              <a:rPr lang="en-US" sz="1100" i="1">
                <a:latin typeface="Times New Roman"/>
                <a:cs typeface="Times New Roman"/>
              </a:rPr>
              <a:t>No statistical models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823A86-97B7-1E7E-3504-6A85E67562AC}"/>
                  </a:ext>
                </a:extLst>
              </p:cNvPr>
              <p:cNvSpPr txBox="1"/>
              <p:nvPr/>
            </p:nvSpPr>
            <p:spPr>
              <a:xfrm>
                <a:off x="412553" y="164698"/>
                <a:ext cx="3247680" cy="523220"/>
              </a:xfrm>
              <a:prstGeom prst="rect">
                <a:avLst/>
              </a:prstGeom>
              <a:noFill/>
            </p:spPr>
            <p:txBody>
              <a:bodyPr wrap="square">
                <a:spAutoFit/>
              </a:bodyPr>
              <a:lstStyle/>
              <a:p>
                <a:pPr algn="ctr"/>
                <a14:m>
                  <m:oMath xmlns:m="http://schemas.openxmlformats.org/officeDocument/2006/math">
                    <m:r>
                      <m:rPr>
                        <m:nor/>
                      </m:rPr>
                      <a:rPr lang="en-US" sz="2800" b="1" baseline="30000" dirty="0">
                        <a:ea typeface="Cambria" panose="02040503050406030204" pitchFamily="18" charset="0"/>
                      </a:rPr>
                      <m:t>5</m:t>
                    </m:r>
                    <m:r>
                      <m:rPr>
                        <m:nor/>
                      </m:rPr>
                      <a:rPr lang="en-US" sz="2800" b="1" i="0" baseline="30000" dirty="0" smtClean="0">
                        <a:ea typeface="Cambria" panose="02040503050406030204" pitchFamily="18" charset="0"/>
                      </a:rPr>
                      <m:t>6</m:t>
                    </m:r>
                    <m:r>
                      <m:rPr>
                        <m:nor/>
                      </m:rPr>
                      <a:rPr lang="en-US" sz="2800" b="1" i="0" dirty="0" smtClean="0">
                        <a:ea typeface="Cambria" panose="02040503050406030204" pitchFamily="18" charset="0"/>
                      </a:rPr>
                      <m:t>Fe</m:t>
                    </m:r>
                  </m:oMath>
                </a14:m>
                <a:r>
                  <a:rPr lang="en-US" sz="2800" b="1"/>
                  <a:t>(n,</a:t>
                </a:r>
                <a:r>
                  <a:rPr lang="el-GR" sz="2800" b="1">
                    <a:latin typeface="Times New Roman" panose="02020603050405020304" pitchFamily="18" charset="0"/>
                    <a:cs typeface="Times New Roman" panose="02020603050405020304" pitchFamily="18" charset="0"/>
                  </a:rPr>
                  <a:t>γ</a:t>
                </a:r>
                <a:r>
                  <a:rPr lang="en-US" sz="2800" b="1">
                    <a:latin typeface="Times New Roman" panose="02020603050405020304" pitchFamily="18" charset="0"/>
                    <a:cs typeface="Times New Roman" panose="02020603050405020304" pitchFamily="18" charset="0"/>
                  </a:rPr>
                  <a:t>), E</a:t>
                </a:r>
                <a:r>
                  <a:rPr lang="en-US" sz="2800" b="1" baseline="-25000">
                    <a:latin typeface="Times New Roman" panose="02020603050405020304" pitchFamily="18" charset="0"/>
                    <a:cs typeface="Times New Roman" panose="02020603050405020304" pitchFamily="18" charset="0"/>
                  </a:rPr>
                  <a:t>n</a:t>
                </a:r>
                <a:r>
                  <a:rPr lang="en-US" sz="2800" b="1">
                    <a:latin typeface="Times New Roman" panose="02020603050405020304" pitchFamily="18" charset="0"/>
                    <a:cs typeface="Times New Roman" panose="02020603050405020304" pitchFamily="18" charset="0"/>
                  </a:rPr>
                  <a:t>=TH</a:t>
                </a:r>
                <a:endParaRPr lang="en-US" sz="2800" b="1"/>
              </a:p>
            </p:txBody>
          </p:sp>
        </mc:Choice>
        <mc:Fallback xmlns="">
          <p:sp>
            <p:nvSpPr>
              <p:cNvPr id="16" name="TextBox 15">
                <a:extLst>
                  <a:ext uri="{FF2B5EF4-FFF2-40B4-BE49-F238E27FC236}">
                    <a16:creationId xmlns:a16="http://schemas.microsoft.com/office/drawing/2014/main" id="{A7823A86-97B7-1E7E-3504-6A85E67562AC}"/>
                  </a:ext>
                </a:extLst>
              </p:cNvPr>
              <p:cNvSpPr txBox="1">
                <a:spLocks noRot="1" noChangeAspect="1" noMove="1" noResize="1" noEditPoints="1" noAdjustHandles="1" noChangeArrowheads="1" noChangeShapeType="1" noTextEdit="1"/>
              </p:cNvSpPr>
              <p:nvPr/>
            </p:nvSpPr>
            <p:spPr>
              <a:xfrm>
                <a:off x="412553" y="164698"/>
                <a:ext cx="3247680" cy="523220"/>
              </a:xfrm>
              <a:prstGeom prst="rect">
                <a:avLst/>
              </a:prstGeom>
              <a:blipFill>
                <a:blip r:embed="rId9"/>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1778C2A-802F-973D-FB7E-E75E40A630C4}"/>
                  </a:ext>
                </a:extLst>
              </p:cNvPr>
              <p:cNvSpPr txBox="1"/>
              <p:nvPr/>
            </p:nvSpPr>
            <p:spPr>
              <a:xfrm>
                <a:off x="2657354" y="5971724"/>
                <a:ext cx="6874760" cy="275332"/>
              </a:xfrm>
              <a:prstGeom prst="rect">
                <a:avLst/>
              </a:prstGeom>
              <a:noFill/>
            </p:spPr>
            <p:txBody>
              <a:bodyPr wrap="square">
                <a:spAutoFit/>
              </a:bodyPr>
              <a:lstStyle/>
              <a:p>
                <a:pPr algn="ctr"/>
                <a:r>
                  <a:rPr lang="en-US" sz="1100" b="1"/>
                  <a:t>RPI experimental data (black points) are results for 0.01 </a:t>
                </a:r>
                <a14:m>
                  <m:oMath xmlns:m="http://schemas.openxmlformats.org/officeDocument/2006/math">
                    <m:r>
                      <a:rPr lang="en-US" sz="1100" b="1" i="1" smtClean="0">
                        <a:latin typeface="Cambria Math" panose="02040503050406030204" pitchFamily="18" charset="0"/>
                      </a:rPr>
                      <m:t>≤</m:t>
                    </m:r>
                    <m:sSub>
                      <m:sSubPr>
                        <m:ctrlPr>
                          <a:rPr lang="en-US" sz="1100" b="1" i="1" smtClean="0">
                            <a:latin typeface="Cambria Math" panose="02040503050406030204" pitchFamily="18" charset="0"/>
                          </a:rPr>
                        </m:ctrlPr>
                      </m:sSubPr>
                      <m:e>
                        <m:r>
                          <a:rPr lang="en-US" sz="1100" b="1" i="0" smtClean="0">
                            <a:latin typeface="Cambria Math" panose="02040503050406030204" pitchFamily="18" charset="0"/>
                          </a:rPr>
                          <m:t>𝐄</m:t>
                        </m:r>
                      </m:e>
                      <m:sub>
                        <m:r>
                          <a:rPr lang="en-US" sz="1100" b="1" i="0" smtClean="0">
                            <a:latin typeface="Cambria Math" panose="02040503050406030204" pitchFamily="18" charset="0"/>
                          </a:rPr>
                          <m:t>𝐧</m:t>
                        </m:r>
                      </m:sub>
                    </m:sSub>
                    <m:r>
                      <a:rPr lang="en-US" sz="1100" b="1" i="0" smtClean="0">
                        <a:latin typeface="Cambria Math" panose="02040503050406030204" pitchFamily="18" charset="0"/>
                      </a:rPr>
                      <m:t>(</m:t>
                    </m:r>
                    <m:r>
                      <a:rPr lang="en-US" sz="1100" b="1" i="0" smtClean="0">
                        <a:latin typeface="Cambria Math" panose="02040503050406030204" pitchFamily="18" charset="0"/>
                      </a:rPr>
                      <m:t>𝐞𝐕</m:t>
                    </m:r>
                    <m:r>
                      <a:rPr lang="en-US" sz="1100" b="1" i="0" smtClean="0">
                        <a:latin typeface="Cambria Math" panose="02040503050406030204" pitchFamily="18" charset="0"/>
                      </a:rPr>
                      <m:t>)</m:t>
                    </m:r>
                    <m:r>
                      <a:rPr lang="en-US" sz="1100" b="1" i="1" smtClean="0">
                        <a:latin typeface="Cambria Math" panose="02040503050406030204" pitchFamily="18" charset="0"/>
                      </a:rPr>
                      <m:t>≤</m:t>
                    </m:r>
                  </m:oMath>
                </a14:m>
                <a:r>
                  <a:rPr lang="en-US" sz="1100" b="1"/>
                  <a:t> 1.0 and 2.0 </a:t>
                </a:r>
                <a14:m>
                  <m:oMath xmlns:m="http://schemas.openxmlformats.org/officeDocument/2006/math">
                    <m:r>
                      <a:rPr lang="en-US" sz="1100" b="1" i="1">
                        <a:latin typeface="Cambria Math" panose="02040503050406030204" pitchFamily="18" charset="0"/>
                      </a:rPr>
                      <m:t>≤</m:t>
                    </m:r>
                    <m:sSub>
                      <m:sSubPr>
                        <m:ctrlPr>
                          <a:rPr lang="en-US" sz="1100" b="1" i="1">
                            <a:latin typeface="Cambria Math" panose="02040503050406030204" pitchFamily="18" charset="0"/>
                          </a:rPr>
                        </m:ctrlPr>
                      </m:sSubPr>
                      <m:e>
                        <m:r>
                          <a:rPr lang="en-US" sz="1100" b="1">
                            <a:latin typeface="Cambria Math" panose="02040503050406030204" pitchFamily="18" charset="0"/>
                          </a:rPr>
                          <m:t>𝐄</m:t>
                        </m:r>
                      </m:e>
                      <m:sub>
                        <m:r>
                          <a:rPr lang="en-US" sz="1100" b="1" i="1" smtClean="0">
                            <a:latin typeface="Cambria Math" panose="02040503050406030204" pitchFamily="18" charset="0"/>
                          </a:rPr>
                          <m:t>𝜸</m:t>
                        </m:r>
                        <m:r>
                          <a:rPr lang="en-US" sz="1100" b="1" i="0" smtClean="0">
                            <a:latin typeface="Cambria Math" panose="02040503050406030204" pitchFamily="18" charset="0"/>
                          </a:rPr>
                          <m:t>,</m:t>
                        </m:r>
                        <m:r>
                          <a:rPr lang="en-US" sz="1100" b="1" i="0" smtClean="0">
                            <a:latin typeface="Cambria Math" panose="02040503050406030204" pitchFamily="18" charset="0"/>
                          </a:rPr>
                          <m:t>𝐬𝐮𝐦</m:t>
                        </m:r>
                      </m:sub>
                    </m:sSub>
                    <m:r>
                      <a:rPr lang="en-US" sz="1100" b="1">
                        <a:latin typeface="Cambria Math" panose="02040503050406030204" pitchFamily="18" charset="0"/>
                      </a:rPr>
                      <m:t>(</m:t>
                    </m:r>
                    <m:r>
                      <a:rPr lang="en-US" sz="1100" b="1" i="0" smtClean="0">
                        <a:latin typeface="Cambria Math" panose="02040503050406030204" pitchFamily="18" charset="0"/>
                      </a:rPr>
                      <m:t>𝐌</m:t>
                    </m:r>
                    <m:r>
                      <a:rPr lang="en-US" sz="1100" b="1">
                        <a:latin typeface="Cambria Math" panose="02040503050406030204" pitchFamily="18" charset="0"/>
                      </a:rPr>
                      <m:t>𝐞𝐕</m:t>
                    </m:r>
                    <m:r>
                      <a:rPr lang="en-US" sz="1100" b="1">
                        <a:latin typeface="Cambria Math" panose="02040503050406030204" pitchFamily="18" charset="0"/>
                      </a:rPr>
                      <m:t>)</m:t>
                    </m:r>
                    <m:r>
                      <a:rPr lang="en-US" sz="1100" b="1" i="1">
                        <a:latin typeface="Cambria Math" panose="02040503050406030204" pitchFamily="18" charset="0"/>
                      </a:rPr>
                      <m:t>≤</m:t>
                    </m:r>
                  </m:oMath>
                </a14:m>
                <a:r>
                  <a:rPr lang="en-US" sz="1100" b="1"/>
                  <a:t> 8.0 </a:t>
                </a:r>
              </a:p>
            </p:txBody>
          </p:sp>
        </mc:Choice>
        <mc:Fallback xmlns="">
          <p:sp>
            <p:nvSpPr>
              <p:cNvPr id="27" name="TextBox 26">
                <a:extLst>
                  <a:ext uri="{FF2B5EF4-FFF2-40B4-BE49-F238E27FC236}">
                    <a16:creationId xmlns:a16="http://schemas.microsoft.com/office/drawing/2014/main" id="{41778C2A-802F-973D-FB7E-E75E40A630C4}"/>
                  </a:ext>
                </a:extLst>
              </p:cNvPr>
              <p:cNvSpPr txBox="1">
                <a:spLocks noRot="1" noChangeAspect="1" noMove="1" noResize="1" noEditPoints="1" noAdjustHandles="1" noChangeArrowheads="1" noChangeShapeType="1" noTextEdit="1"/>
              </p:cNvSpPr>
              <p:nvPr/>
            </p:nvSpPr>
            <p:spPr>
              <a:xfrm>
                <a:off x="2657354" y="5971724"/>
                <a:ext cx="6874760" cy="275332"/>
              </a:xfrm>
              <a:prstGeom prst="rect">
                <a:avLst/>
              </a:prstGeom>
              <a:blipFill>
                <a:blip r:embed="rId10"/>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814901897"/>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a:solidFill>
            <a:schemeClr val="tx1"/>
          </a:solidFill>
          <a:miter lim="800000"/>
          <a:headEnd/>
          <a:tailEnd/>
        </a:ln>
      </a:spPr>
      <a:bodyPr wrap="none" anchor="ctr"/>
      <a:lstStyle>
        <a:defPPr>
          <a:defRPr/>
        </a:defPPr>
      </a:lstStyle>
    </a:sp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2230</Words>
  <Application>Microsoft Office PowerPoint</Application>
  <PresentationFormat>Widescreen</PresentationFormat>
  <Paragraphs>326</Paragraphs>
  <Slides>29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Wingdings</vt:lpstr>
      <vt:lpstr>Times New Roman</vt:lpstr>
      <vt:lpstr>Cambria Math</vt:lpstr>
      <vt:lpstr>Cambria</vt:lpstr>
      <vt:lpstr>Courier New</vt:lpstr>
      <vt:lpstr>Arial</vt:lpstr>
      <vt:lpstr>Calibri</vt:lpstr>
      <vt:lpstr>Segoe UI</vt:lpstr>
      <vt:lpstr>Helvetica</vt:lpstr>
      <vt:lpstr>Default Design</vt:lpstr>
      <vt:lpstr>Overview of Nuclear Data Measurement and Analysis at RPI</vt:lpstr>
      <vt:lpstr>Outline</vt:lpstr>
      <vt:lpstr>Measurements and Evaluation of 54Fe S. Singh</vt:lpstr>
      <vt:lpstr>54Fe Project Overview</vt:lpstr>
      <vt:lpstr>RPI Evaluation Results</vt:lpstr>
      <vt:lpstr>RPI Evaluation Results</vt:lpstr>
      <vt:lpstr>Neutron-Induced γ-ray Spectra Measurements at the RPI LINAC K. Keparutis and I. Parker</vt:lpstr>
      <vt:lpstr>RPI Neutron-Induced γ-ray Spectra Measurements</vt:lpstr>
      <vt:lpstr>PowerPoint Presentation</vt:lpstr>
      <vt:lpstr>PowerPoint Presentation</vt:lpstr>
      <vt:lpstr>γ-ray Spectra for Specific Resonances</vt:lpstr>
      <vt:lpstr>PowerPoint Presentation</vt:lpstr>
      <vt:lpstr>Cascade Generators – DICEBOX/GIDI+</vt:lpstr>
      <vt:lpstr>Thermal neutron die-away measurements B. Wang</vt:lpstr>
      <vt:lpstr>Pulsed Neutron Die Away Experiments for TSL Validation at RPI</vt:lpstr>
      <vt:lpstr>Motivation</vt:lpstr>
      <vt:lpstr>System Validation, Historical Water measurements</vt:lpstr>
      <vt:lpstr>Initial Polyethylene Results</vt:lpstr>
      <vt:lpstr>Polyethylene Eigenvalue Comparison (ENDFVIII.1b2)</vt:lpstr>
      <vt:lpstr>Zirconium Evaluation Progress</vt:lpstr>
      <vt:lpstr>New for ENDF/B-IX</vt:lpstr>
      <vt:lpstr>90Zr Resonance Fitting</vt:lpstr>
      <vt:lpstr>Extending 90Zr Resolved Resonance Region</vt:lpstr>
      <vt:lpstr>Beginnings of 90Zr Fast</vt:lpstr>
      <vt:lpstr>Improvements in SAMMY URR analysis  A. Golas</vt:lpstr>
      <vt:lpstr>Motivation</vt:lpstr>
      <vt:lpstr>Accomplishments</vt:lpstr>
      <vt:lpstr>Resolving Modeling Issues</vt:lpstr>
      <vt:lpstr>Summary</vt:lpstr>
    </vt:vector>
  </TitlesOfParts>
  <Company>RPI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Yaron Danon</dc:creator>
  <cp:lastModifiedBy>Singh, Sukhjinder</cp:lastModifiedBy>
  <cp:revision>5</cp:revision>
  <cp:lastPrinted>2019-11-04T02:44:25Z</cp:lastPrinted>
  <dcterms:created xsi:type="dcterms:W3CDTF">2002-09-22T13:24:47Z</dcterms:created>
  <dcterms:modified xsi:type="dcterms:W3CDTF">2024-11-04T16:12:33Z</dcterms:modified>
</cp:coreProperties>
</file>