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9" r:id="rId2"/>
    <p:sldId id="810" r:id="rId3"/>
    <p:sldId id="798" r:id="rId4"/>
    <p:sldId id="1310" r:id="rId5"/>
    <p:sldId id="813" r:id="rId6"/>
    <p:sldId id="814" r:id="rId7"/>
    <p:sldId id="1306" r:id="rId8"/>
    <p:sldId id="1307" r:id="rId9"/>
    <p:sldId id="308" r:id="rId10"/>
    <p:sldId id="793" r:id="rId11"/>
    <p:sldId id="749" r:id="rId12"/>
    <p:sldId id="258" r:id="rId13"/>
    <p:sldId id="808" r:id="rId14"/>
    <p:sldId id="257" r:id="rId15"/>
    <p:sldId id="1308" r:id="rId16"/>
    <p:sldId id="1309" r:id="rId17"/>
    <p:sldId id="256" r:id="rId18"/>
    <p:sldId id="268" r:id="rId19"/>
    <p:sldId id="779" r:id="rId20"/>
    <p:sldId id="81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  <a:srgbClr val="1F497D"/>
    <a:srgbClr val="7F7F7F"/>
    <a:srgbClr val="003A70"/>
    <a:srgbClr val="2245CE"/>
    <a:srgbClr val="71509D"/>
    <a:srgbClr val="1453C8"/>
    <a:srgbClr val="3552A5"/>
    <a:srgbClr val="235C6A"/>
    <a:srgbClr val="5F4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3"/>
    <p:restoredTop sz="94343"/>
  </p:normalViewPr>
  <p:slideViewPr>
    <p:cSldViewPr snapToGrid="0" snapToObjects="1">
      <p:cViewPr varScale="1">
        <p:scale>
          <a:sx n="93" d="100"/>
          <a:sy n="93" d="100"/>
        </p:scale>
        <p:origin x="12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52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1" d="100"/>
        <a:sy n="101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ssc/Lee/Talks/IARPA%20Talk%20-%20October%202021/NeutronFluxAugRun_10112021_draf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 dirty="0"/>
              <a:t>DTOF 14 MeV D on C</a:t>
            </a:r>
          </a:p>
        </c:rich>
      </c:tx>
      <c:layout>
        <c:manualLayout>
          <c:xMode val="edge"/>
          <c:yMode val="edge"/>
          <c:x val="0.27977752347642815"/>
          <c:y val="7.877148148812562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220463500913936"/>
          <c:y val="7.4491157514055897E-2"/>
          <c:w val="0.69046350907042897"/>
          <c:h val="0.65776608400413339"/>
        </c:manualLayout>
      </c:layout>
      <c:scatterChart>
        <c:scatterStyle val="lineMarker"/>
        <c:varyColors val="0"/>
        <c:ser>
          <c:idx val="3"/>
          <c:order val="0"/>
          <c:tx>
            <c:v>STOF 14 MeV D on 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17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NeutronFluxAugRun_10112021_draf!$I$2:$I$70</c:f>
                <c:numCache>
                  <c:formatCode>General</c:formatCode>
                  <c:ptCount val="69"/>
                  <c:pt idx="0">
                    <c:v>0.84716199999999997</c:v>
                  </c:pt>
                  <c:pt idx="1">
                    <c:v>0.71482299999999999</c:v>
                  </c:pt>
                  <c:pt idx="2">
                    <c:v>0.450127</c:v>
                  </c:pt>
                  <c:pt idx="3">
                    <c:v>0.58260100000000004</c:v>
                  </c:pt>
                  <c:pt idx="4">
                    <c:v>0.42202600000000001</c:v>
                  </c:pt>
                  <c:pt idx="5">
                    <c:v>0.37391999999999997</c:v>
                  </c:pt>
                  <c:pt idx="6">
                    <c:v>0.40747499999999998</c:v>
                  </c:pt>
                  <c:pt idx="7">
                    <c:v>0.30641600000000002</c:v>
                  </c:pt>
                  <c:pt idx="8">
                    <c:v>0.25089800000000001</c:v>
                  </c:pt>
                  <c:pt idx="9">
                    <c:v>0.22591</c:v>
                  </c:pt>
                  <c:pt idx="10">
                    <c:v>0.253278</c:v>
                  </c:pt>
                  <c:pt idx="11">
                    <c:v>0.23037099999999999</c:v>
                  </c:pt>
                  <c:pt idx="12">
                    <c:v>0.24266699999999999</c:v>
                  </c:pt>
                  <c:pt idx="13">
                    <c:v>0.20402999999999999</c:v>
                  </c:pt>
                  <c:pt idx="14">
                    <c:v>0.27575499999999997</c:v>
                  </c:pt>
                  <c:pt idx="15">
                    <c:v>0.18639500000000001</c:v>
                  </c:pt>
                  <c:pt idx="16">
                    <c:v>0.19559000000000001</c:v>
                  </c:pt>
                  <c:pt idx="17">
                    <c:v>0.22236900000000001</c:v>
                  </c:pt>
                  <c:pt idx="18">
                    <c:v>0.20694100000000001</c:v>
                  </c:pt>
                  <c:pt idx="19">
                    <c:v>0.17433899999999999</c:v>
                  </c:pt>
                  <c:pt idx="20">
                    <c:v>0.17693300000000001</c:v>
                  </c:pt>
                  <c:pt idx="21">
                    <c:v>0.25024999999999997</c:v>
                  </c:pt>
                  <c:pt idx="22">
                    <c:v>0.17224700000000001</c:v>
                  </c:pt>
                  <c:pt idx="23">
                    <c:v>0.203928</c:v>
                  </c:pt>
                  <c:pt idx="24">
                    <c:v>0.20225499999999999</c:v>
                  </c:pt>
                  <c:pt idx="25">
                    <c:v>0.21133099999999999</c:v>
                  </c:pt>
                  <c:pt idx="26">
                    <c:v>0.186025</c:v>
                  </c:pt>
                  <c:pt idx="27">
                    <c:v>0.20086999999999999</c:v>
                  </c:pt>
                  <c:pt idx="28">
                    <c:v>0.21771499999999999</c:v>
                  </c:pt>
                  <c:pt idx="29">
                    <c:v>0.20492099999999999</c:v>
                  </c:pt>
                  <c:pt idx="30">
                    <c:v>0.22616800000000001</c:v>
                  </c:pt>
                  <c:pt idx="31">
                    <c:v>0.21071799999999999</c:v>
                  </c:pt>
                  <c:pt idx="32">
                    <c:v>0.21054700000000001</c:v>
                  </c:pt>
                  <c:pt idx="33">
                    <c:v>0.22223499999999999</c:v>
                  </c:pt>
                  <c:pt idx="34">
                    <c:v>0.20485700000000001</c:v>
                  </c:pt>
                  <c:pt idx="35">
                    <c:v>0.23232</c:v>
                  </c:pt>
                  <c:pt idx="36">
                    <c:v>0.249365</c:v>
                  </c:pt>
                  <c:pt idx="37">
                    <c:v>0.25500600000000001</c:v>
                  </c:pt>
                  <c:pt idx="38">
                    <c:v>0.25651299999999999</c:v>
                  </c:pt>
                  <c:pt idx="39">
                    <c:v>0.25558799999999998</c:v>
                  </c:pt>
                  <c:pt idx="40">
                    <c:v>0.25334400000000001</c:v>
                  </c:pt>
                  <c:pt idx="41">
                    <c:v>0.235517</c:v>
                  </c:pt>
                  <c:pt idx="42">
                    <c:v>0.22973299999999999</c:v>
                  </c:pt>
                  <c:pt idx="43">
                    <c:v>0.219615</c:v>
                  </c:pt>
                  <c:pt idx="44">
                    <c:v>0.225212</c:v>
                  </c:pt>
                  <c:pt idx="45">
                    <c:v>0.24701200000000001</c:v>
                  </c:pt>
                  <c:pt idx="46">
                    <c:v>0.227682</c:v>
                  </c:pt>
                  <c:pt idx="47">
                    <c:v>0.230021</c:v>
                  </c:pt>
                  <c:pt idx="48">
                    <c:v>0.21537800000000001</c:v>
                  </c:pt>
                  <c:pt idx="49">
                    <c:v>0.229347</c:v>
                  </c:pt>
                  <c:pt idx="50">
                    <c:v>0.21424199999999999</c:v>
                  </c:pt>
                  <c:pt idx="51">
                    <c:v>0.23022400000000001</c:v>
                  </c:pt>
                  <c:pt idx="52">
                    <c:v>0.21857399999999999</c:v>
                  </c:pt>
                  <c:pt idx="53">
                    <c:v>0.22719400000000001</c:v>
                  </c:pt>
                  <c:pt idx="54">
                    <c:v>0.19475999999999999</c:v>
                  </c:pt>
                  <c:pt idx="55">
                    <c:v>0.206344</c:v>
                  </c:pt>
                  <c:pt idx="56">
                    <c:v>0.19895099999999999</c:v>
                  </c:pt>
                  <c:pt idx="57">
                    <c:v>0.17947299999999999</c:v>
                  </c:pt>
                  <c:pt idx="58">
                    <c:v>0.17336199999999999</c:v>
                  </c:pt>
                  <c:pt idx="59">
                    <c:v>0.14441599999999999</c:v>
                  </c:pt>
                  <c:pt idx="60">
                    <c:v>0.10079399999999999</c:v>
                  </c:pt>
                  <c:pt idx="61">
                    <c:v>5.7737400000000001E-2</c:v>
                  </c:pt>
                  <c:pt idx="62">
                    <c:v>3.6745800000000002E-2</c:v>
                  </c:pt>
                  <c:pt idx="63">
                    <c:v>2.6292099999999999E-2</c:v>
                  </c:pt>
                  <c:pt idx="64">
                    <c:v>1.53747E-2</c:v>
                  </c:pt>
                  <c:pt idx="65">
                    <c:v>1.09239E-2</c:v>
                  </c:pt>
                  <c:pt idx="66">
                    <c:v>9.3018400000000005E-3</c:v>
                  </c:pt>
                  <c:pt idx="67">
                    <c:v>8.6625199999999999E-3</c:v>
                  </c:pt>
                  <c:pt idx="68">
                    <c:v>0</c:v>
                  </c:pt>
                </c:numCache>
              </c:numRef>
            </c:plus>
            <c:minus>
              <c:numRef>
                <c:f>NeutronFluxAugRun_10112021_draf!$I$2:$I$70</c:f>
                <c:numCache>
                  <c:formatCode>General</c:formatCode>
                  <c:ptCount val="69"/>
                  <c:pt idx="0">
                    <c:v>0.84716199999999997</c:v>
                  </c:pt>
                  <c:pt idx="1">
                    <c:v>0.71482299999999999</c:v>
                  </c:pt>
                  <c:pt idx="2">
                    <c:v>0.450127</c:v>
                  </c:pt>
                  <c:pt idx="3">
                    <c:v>0.58260100000000004</c:v>
                  </c:pt>
                  <c:pt idx="4">
                    <c:v>0.42202600000000001</c:v>
                  </c:pt>
                  <c:pt idx="5">
                    <c:v>0.37391999999999997</c:v>
                  </c:pt>
                  <c:pt idx="6">
                    <c:v>0.40747499999999998</c:v>
                  </c:pt>
                  <c:pt idx="7">
                    <c:v>0.30641600000000002</c:v>
                  </c:pt>
                  <c:pt idx="8">
                    <c:v>0.25089800000000001</c:v>
                  </c:pt>
                  <c:pt idx="9">
                    <c:v>0.22591</c:v>
                  </c:pt>
                  <c:pt idx="10">
                    <c:v>0.253278</c:v>
                  </c:pt>
                  <c:pt idx="11">
                    <c:v>0.23037099999999999</c:v>
                  </c:pt>
                  <c:pt idx="12">
                    <c:v>0.24266699999999999</c:v>
                  </c:pt>
                  <c:pt idx="13">
                    <c:v>0.20402999999999999</c:v>
                  </c:pt>
                  <c:pt idx="14">
                    <c:v>0.27575499999999997</c:v>
                  </c:pt>
                  <c:pt idx="15">
                    <c:v>0.18639500000000001</c:v>
                  </c:pt>
                  <c:pt idx="16">
                    <c:v>0.19559000000000001</c:v>
                  </c:pt>
                  <c:pt idx="17">
                    <c:v>0.22236900000000001</c:v>
                  </c:pt>
                  <c:pt idx="18">
                    <c:v>0.20694100000000001</c:v>
                  </c:pt>
                  <c:pt idx="19">
                    <c:v>0.17433899999999999</c:v>
                  </c:pt>
                  <c:pt idx="20">
                    <c:v>0.17693300000000001</c:v>
                  </c:pt>
                  <c:pt idx="21">
                    <c:v>0.25024999999999997</c:v>
                  </c:pt>
                  <c:pt idx="22">
                    <c:v>0.17224700000000001</c:v>
                  </c:pt>
                  <c:pt idx="23">
                    <c:v>0.203928</c:v>
                  </c:pt>
                  <c:pt idx="24">
                    <c:v>0.20225499999999999</c:v>
                  </c:pt>
                  <c:pt idx="25">
                    <c:v>0.21133099999999999</c:v>
                  </c:pt>
                  <c:pt idx="26">
                    <c:v>0.186025</c:v>
                  </c:pt>
                  <c:pt idx="27">
                    <c:v>0.20086999999999999</c:v>
                  </c:pt>
                  <c:pt idx="28">
                    <c:v>0.21771499999999999</c:v>
                  </c:pt>
                  <c:pt idx="29">
                    <c:v>0.20492099999999999</c:v>
                  </c:pt>
                  <c:pt idx="30">
                    <c:v>0.22616800000000001</c:v>
                  </c:pt>
                  <c:pt idx="31">
                    <c:v>0.21071799999999999</c:v>
                  </c:pt>
                  <c:pt idx="32">
                    <c:v>0.21054700000000001</c:v>
                  </c:pt>
                  <c:pt idx="33">
                    <c:v>0.22223499999999999</c:v>
                  </c:pt>
                  <c:pt idx="34">
                    <c:v>0.20485700000000001</c:v>
                  </c:pt>
                  <c:pt idx="35">
                    <c:v>0.23232</c:v>
                  </c:pt>
                  <c:pt idx="36">
                    <c:v>0.249365</c:v>
                  </c:pt>
                  <c:pt idx="37">
                    <c:v>0.25500600000000001</c:v>
                  </c:pt>
                  <c:pt idx="38">
                    <c:v>0.25651299999999999</c:v>
                  </c:pt>
                  <c:pt idx="39">
                    <c:v>0.25558799999999998</c:v>
                  </c:pt>
                  <c:pt idx="40">
                    <c:v>0.25334400000000001</c:v>
                  </c:pt>
                  <c:pt idx="41">
                    <c:v>0.235517</c:v>
                  </c:pt>
                  <c:pt idx="42">
                    <c:v>0.22973299999999999</c:v>
                  </c:pt>
                  <c:pt idx="43">
                    <c:v>0.219615</c:v>
                  </c:pt>
                  <c:pt idx="44">
                    <c:v>0.225212</c:v>
                  </c:pt>
                  <c:pt idx="45">
                    <c:v>0.24701200000000001</c:v>
                  </c:pt>
                  <c:pt idx="46">
                    <c:v>0.227682</c:v>
                  </c:pt>
                  <c:pt idx="47">
                    <c:v>0.230021</c:v>
                  </c:pt>
                  <c:pt idx="48">
                    <c:v>0.21537800000000001</c:v>
                  </c:pt>
                  <c:pt idx="49">
                    <c:v>0.229347</c:v>
                  </c:pt>
                  <c:pt idx="50">
                    <c:v>0.21424199999999999</c:v>
                  </c:pt>
                  <c:pt idx="51">
                    <c:v>0.23022400000000001</c:v>
                  </c:pt>
                  <c:pt idx="52">
                    <c:v>0.21857399999999999</c:v>
                  </c:pt>
                  <c:pt idx="53">
                    <c:v>0.22719400000000001</c:v>
                  </c:pt>
                  <c:pt idx="54">
                    <c:v>0.19475999999999999</c:v>
                  </c:pt>
                  <c:pt idx="55">
                    <c:v>0.206344</c:v>
                  </c:pt>
                  <c:pt idx="56">
                    <c:v>0.19895099999999999</c:v>
                  </c:pt>
                  <c:pt idx="57">
                    <c:v>0.17947299999999999</c:v>
                  </c:pt>
                  <c:pt idx="58">
                    <c:v>0.17336199999999999</c:v>
                  </c:pt>
                  <c:pt idx="59">
                    <c:v>0.14441599999999999</c:v>
                  </c:pt>
                  <c:pt idx="60">
                    <c:v>0.10079399999999999</c:v>
                  </c:pt>
                  <c:pt idx="61">
                    <c:v>5.7737400000000001E-2</c:v>
                  </c:pt>
                  <c:pt idx="62">
                    <c:v>3.6745800000000002E-2</c:v>
                  </c:pt>
                  <c:pt idx="63">
                    <c:v>2.6292099999999999E-2</c:v>
                  </c:pt>
                  <c:pt idx="64">
                    <c:v>1.53747E-2</c:v>
                  </c:pt>
                  <c:pt idx="65">
                    <c:v>1.09239E-2</c:v>
                  </c:pt>
                  <c:pt idx="66">
                    <c:v>9.3018400000000005E-3</c:v>
                  </c:pt>
                  <c:pt idx="67">
                    <c:v>8.6625199999999999E-3</c:v>
                  </c:pt>
                  <c:pt idx="68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NeutronFluxAugRun_10112021_draf!$C$2:$C$70</c:f>
                <c:numCache>
                  <c:formatCode>General</c:formatCode>
                  <c:ptCount val="69"/>
                  <c:pt idx="0">
                    <c:v>1.1416000000000093E-2</c:v>
                  </c:pt>
                  <c:pt idx="1">
                    <c:v>1.1826000000000003E-2</c:v>
                  </c:pt>
                  <c:pt idx="2">
                    <c:v>1.2240000000000029E-2</c:v>
                  </c:pt>
                  <c:pt idx="3">
                    <c:v>1.2689999999999868E-2</c:v>
                  </c:pt>
                  <c:pt idx="4">
                    <c:v>1.3160000000000061E-2</c:v>
                  </c:pt>
                  <c:pt idx="5">
                    <c:v>1.364999999999994E-2</c:v>
                  </c:pt>
                  <c:pt idx="6">
                    <c:v>1.4170000000000016E-2</c:v>
                  </c:pt>
                  <c:pt idx="7">
                    <c:v>1.4710000000000001E-2</c:v>
                  </c:pt>
                  <c:pt idx="8">
                    <c:v>1.527999999999996E-2</c:v>
                  </c:pt>
                  <c:pt idx="9">
                    <c:v>1.5879999999999894E-2</c:v>
                  </c:pt>
                  <c:pt idx="10">
                    <c:v>1.6510000000000025E-2</c:v>
                  </c:pt>
                  <c:pt idx="11">
                    <c:v>1.7179999999999973E-2</c:v>
                  </c:pt>
                  <c:pt idx="12">
                    <c:v>1.7880000000000118E-2</c:v>
                  </c:pt>
                  <c:pt idx="13">
                    <c:v>1.8620000000000081E-2</c:v>
                  </c:pt>
                  <c:pt idx="14">
                    <c:v>1.9400000000000084E-2</c:v>
                  </c:pt>
                  <c:pt idx="15">
                    <c:v>2.022999999999997E-2</c:v>
                  </c:pt>
                  <c:pt idx="16">
                    <c:v>2.1109999999999962E-2</c:v>
                  </c:pt>
                  <c:pt idx="17">
                    <c:v>2.2029999999999994E-2</c:v>
                  </c:pt>
                  <c:pt idx="18">
                    <c:v>2.3009999999999975E-2</c:v>
                  </c:pt>
                  <c:pt idx="19">
                    <c:v>2.4040000000000061E-2</c:v>
                  </c:pt>
                  <c:pt idx="20">
                    <c:v>2.5160000000000071E-2</c:v>
                  </c:pt>
                  <c:pt idx="21">
                    <c:v>2.6329999999999965E-2</c:v>
                  </c:pt>
                  <c:pt idx="22">
                    <c:v>2.7570000000000094E-2</c:v>
                  </c:pt>
                  <c:pt idx="23">
                    <c:v>2.8900000000000148E-2</c:v>
                  </c:pt>
                  <c:pt idx="24">
                    <c:v>3.0310000000000059E-2</c:v>
                  </c:pt>
                  <c:pt idx="25">
                    <c:v>3.1819999999999959E-2</c:v>
                  </c:pt>
                  <c:pt idx="26">
                    <c:v>3.3430000000000071E-2</c:v>
                  </c:pt>
                  <c:pt idx="27">
                    <c:v>3.5139999999999727E-2</c:v>
                  </c:pt>
                  <c:pt idx="28">
                    <c:v>3.6979999999999791E-2</c:v>
                  </c:pt>
                  <c:pt idx="29">
                    <c:v>3.8939999999999753E-2</c:v>
                  </c:pt>
                  <c:pt idx="30">
                    <c:v>4.1059999999999874E-2</c:v>
                  </c:pt>
                  <c:pt idx="31">
                    <c:v>4.3320000000000025E-2</c:v>
                  </c:pt>
                  <c:pt idx="32">
                    <c:v>4.5749999999999957E-2</c:v>
                  </c:pt>
                  <c:pt idx="33">
                    <c:v>4.8379999999999868E-2</c:v>
                  </c:pt>
                  <c:pt idx="34">
                    <c:v>5.12100000000002E-2</c:v>
                  </c:pt>
                  <c:pt idx="35">
                    <c:v>5.4250000000000131E-2</c:v>
                  </c:pt>
                  <c:pt idx="36">
                    <c:v>5.754999999999999E-2</c:v>
                  </c:pt>
                  <c:pt idx="37">
                    <c:v>6.1129999999999907E-2</c:v>
                  </c:pt>
                  <c:pt idx="38">
                    <c:v>6.4989999999999881E-2</c:v>
                  </c:pt>
                  <c:pt idx="39">
                    <c:v>6.9209999999999994E-2</c:v>
                  </c:pt>
                  <c:pt idx="40">
                    <c:v>7.3779999999999735E-2</c:v>
                  </c:pt>
                  <c:pt idx="41">
                    <c:v>7.8780000000000072E-2</c:v>
                  </c:pt>
                  <c:pt idx="42">
                    <c:v>8.421999999999974E-2</c:v>
                  </c:pt>
                  <c:pt idx="43">
                    <c:v>9.0199999999999836E-2</c:v>
                  </c:pt>
                  <c:pt idx="44">
                    <c:v>9.6750000000000114E-2</c:v>
                  </c:pt>
                  <c:pt idx="45">
                    <c:v>0.10395000000000021</c:v>
                  </c:pt>
                  <c:pt idx="46">
                    <c:v>0.11187000000000058</c:v>
                  </c:pt>
                  <c:pt idx="47">
                    <c:v>0.12063999999999986</c:v>
                  </c:pt>
                  <c:pt idx="48">
                    <c:v>0.13033999999999946</c:v>
                  </c:pt>
                  <c:pt idx="49">
                    <c:v>0.1411099999999994</c:v>
                  </c:pt>
                  <c:pt idx="50">
                    <c:v>0.15310000000000024</c:v>
                  </c:pt>
                  <c:pt idx="51">
                    <c:v>0.16648999999999958</c:v>
                  </c:pt>
                  <c:pt idx="52">
                    <c:v>0.18151000000000028</c:v>
                  </c:pt>
                  <c:pt idx="53">
                    <c:v>0.19836999999999971</c:v>
                  </c:pt>
                  <c:pt idx="54">
                    <c:v>0.21740000000000048</c:v>
                  </c:pt>
                  <c:pt idx="55">
                    <c:v>0.23895</c:v>
                  </c:pt>
                  <c:pt idx="56">
                    <c:v>0.26346000000000025</c:v>
                  </c:pt>
                  <c:pt idx="57">
                    <c:v>0.29143000000000008</c:v>
                  </c:pt>
                  <c:pt idx="58">
                    <c:v>0.32352000000000025</c:v>
                  </c:pt>
                  <c:pt idx="59">
                    <c:v>0.36053000000000068</c:v>
                  </c:pt>
                  <c:pt idx="60">
                    <c:v>0.40339999999999954</c:v>
                  </c:pt>
                  <c:pt idx="61">
                    <c:v>0.45340000000000025</c:v>
                  </c:pt>
                  <c:pt idx="62">
                    <c:v>0.51200000000000045</c:v>
                  </c:pt>
                  <c:pt idx="63">
                    <c:v>0.58119999999999905</c:v>
                  </c:pt>
                  <c:pt idx="64">
                    <c:v>0.66359999999999886</c:v>
                  </c:pt>
                  <c:pt idx="65">
                    <c:v>0.76239999999999952</c:v>
                  </c:pt>
                  <c:pt idx="66">
                    <c:v>0.88190000000000168</c:v>
                  </c:pt>
                  <c:pt idx="67">
                    <c:v>1.0278000000000027</c:v>
                  </c:pt>
                  <c:pt idx="68">
                    <c:v>-20.772600000000001</c:v>
                  </c:pt>
                </c:numCache>
              </c:numRef>
            </c:plus>
            <c:minus>
              <c:numRef>
                <c:f>NeutronFluxAugRun_10112021_draf!$C$2:$C$70</c:f>
                <c:numCache>
                  <c:formatCode>General</c:formatCode>
                  <c:ptCount val="69"/>
                  <c:pt idx="0">
                    <c:v>1.1416000000000093E-2</c:v>
                  </c:pt>
                  <c:pt idx="1">
                    <c:v>1.1826000000000003E-2</c:v>
                  </c:pt>
                  <c:pt idx="2">
                    <c:v>1.2240000000000029E-2</c:v>
                  </c:pt>
                  <c:pt idx="3">
                    <c:v>1.2689999999999868E-2</c:v>
                  </c:pt>
                  <c:pt idx="4">
                    <c:v>1.3160000000000061E-2</c:v>
                  </c:pt>
                  <c:pt idx="5">
                    <c:v>1.364999999999994E-2</c:v>
                  </c:pt>
                  <c:pt idx="6">
                    <c:v>1.4170000000000016E-2</c:v>
                  </c:pt>
                  <c:pt idx="7">
                    <c:v>1.4710000000000001E-2</c:v>
                  </c:pt>
                  <c:pt idx="8">
                    <c:v>1.527999999999996E-2</c:v>
                  </c:pt>
                  <c:pt idx="9">
                    <c:v>1.5879999999999894E-2</c:v>
                  </c:pt>
                  <c:pt idx="10">
                    <c:v>1.6510000000000025E-2</c:v>
                  </c:pt>
                  <c:pt idx="11">
                    <c:v>1.7179999999999973E-2</c:v>
                  </c:pt>
                  <c:pt idx="12">
                    <c:v>1.7880000000000118E-2</c:v>
                  </c:pt>
                  <c:pt idx="13">
                    <c:v>1.8620000000000081E-2</c:v>
                  </c:pt>
                  <c:pt idx="14">
                    <c:v>1.9400000000000084E-2</c:v>
                  </c:pt>
                  <c:pt idx="15">
                    <c:v>2.022999999999997E-2</c:v>
                  </c:pt>
                  <c:pt idx="16">
                    <c:v>2.1109999999999962E-2</c:v>
                  </c:pt>
                  <c:pt idx="17">
                    <c:v>2.2029999999999994E-2</c:v>
                  </c:pt>
                  <c:pt idx="18">
                    <c:v>2.3009999999999975E-2</c:v>
                  </c:pt>
                  <c:pt idx="19">
                    <c:v>2.4040000000000061E-2</c:v>
                  </c:pt>
                  <c:pt idx="20">
                    <c:v>2.5160000000000071E-2</c:v>
                  </c:pt>
                  <c:pt idx="21">
                    <c:v>2.6329999999999965E-2</c:v>
                  </c:pt>
                  <c:pt idx="22">
                    <c:v>2.7570000000000094E-2</c:v>
                  </c:pt>
                  <c:pt idx="23">
                    <c:v>2.8900000000000148E-2</c:v>
                  </c:pt>
                  <c:pt idx="24">
                    <c:v>3.0310000000000059E-2</c:v>
                  </c:pt>
                  <c:pt idx="25">
                    <c:v>3.1819999999999959E-2</c:v>
                  </c:pt>
                  <c:pt idx="26">
                    <c:v>3.3430000000000071E-2</c:v>
                  </c:pt>
                  <c:pt idx="27">
                    <c:v>3.5139999999999727E-2</c:v>
                  </c:pt>
                  <c:pt idx="28">
                    <c:v>3.6979999999999791E-2</c:v>
                  </c:pt>
                  <c:pt idx="29">
                    <c:v>3.8939999999999753E-2</c:v>
                  </c:pt>
                  <c:pt idx="30">
                    <c:v>4.1059999999999874E-2</c:v>
                  </c:pt>
                  <c:pt idx="31">
                    <c:v>4.3320000000000025E-2</c:v>
                  </c:pt>
                  <c:pt idx="32">
                    <c:v>4.5749999999999957E-2</c:v>
                  </c:pt>
                  <c:pt idx="33">
                    <c:v>4.8379999999999868E-2</c:v>
                  </c:pt>
                  <c:pt idx="34">
                    <c:v>5.12100000000002E-2</c:v>
                  </c:pt>
                  <c:pt idx="35">
                    <c:v>5.4250000000000131E-2</c:v>
                  </c:pt>
                  <c:pt idx="36">
                    <c:v>5.754999999999999E-2</c:v>
                  </c:pt>
                  <c:pt idx="37">
                    <c:v>6.1129999999999907E-2</c:v>
                  </c:pt>
                  <c:pt idx="38">
                    <c:v>6.4989999999999881E-2</c:v>
                  </c:pt>
                  <c:pt idx="39">
                    <c:v>6.9209999999999994E-2</c:v>
                  </c:pt>
                  <c:pt idx="40">
                    <c:v>7.3779999999999735E-2</c:v>
                  </c:pt>
                  <c:pt idx="41">
                    <c:v>7.8780000000000072E-2</c:v>
                  </c:pt>
                  <c:pt idx="42">
                    <c:v>8.421999999999974E-2</c:v>
                  </c:pt>
                  <c:pt idx="43">
                    <c:v>9.0199999999999836E-2</c:v>
                  </c:pt>
                  <c:pt idx="44">
                    <c:v>9.6750000000000114E-2</c:v>
                  </c:pt>
                  <c:pt idx="45">
                    <c:v>0.10395000000000021</c:v>
                  </c:pt>
                  <c:pt idx="46">
                    <c:v>0.11187000000000058</c:v>
                  </c:pt>
                  <c:pt idx="47">
                    <c:v>0.12063999999999986</c:v>
                  </c:pt>
                  <c:pt idx="48">
                    <c:v>0.13033999999999946</c:v>
                  </c:pt>
                  <c:pt idx="49">
                    <c:v>0.1411099999999994</c:v>
                  </c:pt>
                  <c:pt idx="50">
                    <c:v>0.15310000000000024</c:v>
                  </c:pt>
                  <c:pt idx="51">
                    <c:v>0.16648999999999958</c:v>
                  </c:pt>
                  <c:pt idx="52">
                    <c:v>0.18151000000000028</c:v>
                  </c:pt>
                  <c:pt idx="53">
                    <c:v>0.19836999999999971</c:v>
                  </c:pt>
                  <c:pt idx="54">
                    <c:v>0.21740000000000048</c:v>
                  </c:pt>
                  <c:pt idx="55">
                    <c:v>0.23895</c:v>
                  </c:pt>
                  <c:pt idx="56">
                    <c:v>0.26346000000000025</c:v>
                  </c:pt>
                  <c:pt idx="57">
                    <c:v>0.29143000000000008</c:v>
                  </c:pt>
                  <c:pt idx="58">
                    <c:v>0.32352000000000025</c:v>
                  </c:pt>
                  <c:pt idx="59">
                    <c:v>0.36053000000000068</c:v>
                  </c:pt>
                  <c:pt idx="60">
                    <c:v>0.40339999999999954</c:v>
                  </c:pt>
                  <c:pt idx="61">
                    <c:v>0.45340000000000025</c:v>
                  </c:pt>
                  <c:pt idx="62">
                    <c:v>0.51200000000000045</c:v>
                  </c:pt>
                  <c:pt idx="63">
                    <c:v>0.58119999999999905</c:v>
                  </c:pt>
                  <c:pt idx="64">
                    <c:v>0.66359999999999886</c:v>
                  </c:pt>
                  <c:pt idx="65">
                    <c:v>0.76239999999999952</c:v>
                  </c:pt>
                  <c:pt idx="66">
                    <c:v>0.88190000000000168</c:v>
                  </c:pt>
                  <c:pt idx="67">
                    <c:v>1.0278000000000027</c:v>
                  </c:pt>
                  <c:pt idx="68">
                    <c:v>-20.772600000000001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NeutronFluxAugRun_10112021_draf!$A$9:$A$70</c:f>
              <c:numCache>
                <c:formatCode>0.00E+00</c:formatCode>
                <c:ptCount val="62"/>
                <c:pt idx="0">
                  <c:v>1.1683300000000001</c:v>
                </c:pt>
                <c:pt idx="1">
                  <c:v>1.1983200000000001</c:v>
                </c:pt>
                <c:pt idx="2">
                  <c:v>1.2294799999999999</c:v>
                </c:pt>
                <c:pt idx="3">
                  <c:v>1.26187</c:v>
                </c:pt>
                <c:pt idx="4">
                  <c:v>1.29556</c:v>
                </c:pt>
                <c:pt idx="5">
                  <c:v>1.3306100000000001</c:v>
                </c:pt>
                <c:pt idx="6">
                  <c:v>1.36711</c:v>
                </c:pt>
                <c:pt idx="7">
                  <c:v>1.40513</c:v>
                </c:pt>
                <c:pt idx="8">
                  <c:v>1.44476</c:v>
                </c:pt>
                <c:pt idx="9">
                  <c:v>1.4861</c:v>
                </c:pt>
                <c:pt idx="10">
                  <c:v>1.5292300000000001</c:v>
                </c:pt>
                <c:pt idx="11">
                  <c:v>1.5742700000000001</c:v>
                </c:pt>
                <c:pt idx="12">
                  <c:v>1.6213200000000001</c:v>
                </c:pt>
                <c:pt idx="13">
                  <c:v>1.6705300000000001</c:v>
                </c:pt>
                <c:pt idx="14">
                  <c:v>1.72201</c:v>
                </c:pt>
                <c:pt idx="15">
                  <c:v>1.7759</c:v>
                </c:pt>
                <c:pt idx="16">
                  <c:v>1.8323700000000001</c:v>
                </c:pt>
                <c:pt idx="17">
                  <c:v>1.89157</c:v>
                </c:pt>
                <c:pt idx="18">
                  <c:v>1.9537</c:v>
                </c:pt>
                <c:pt idx="19">
                  <c:v>2.0189400000000002</c:v>
                </c:pt>
                <c:pt idx="20">
                  <c:v>2.0874999999999999</c:v>
                </c:pt>
                <c:pt idx="21">
                  <c:v>2.1596199999999999</c:v>
                </c:pt>
                <c:pt idx="22">
                  <c:v>2.2355399999999999</c:v>
                </c:pt>
                <c:pt idx="23">
                  <c:v>2.3155399999999999</c:v>
                </c:pt>
                <c:pt idx="24">
                  <c:v>2.3999199999999998</c:v>
                </c:pt>
                <c:pt idx="25">
                  <c:v>2.4889899999999998</c:v>
                </c:pt>
                <c:pt idx="26">
                  <c:v>2.5831200000000001</c:v>
                </c:pt>
                <c:pt idx="27">
                  <c:v>2.6827100000000002</c:v>
                </c:pt>
                <c:pt idx="28">
                  <c:v>2.78817</c:v>
                </c:pt>
                <c:pt idx="29">
                  <c:v>2.8999700000000002</c:v>
                </c:pt>
                <c:pt idx="30">
                  <c:v>3.0186500000000001</c:v>
                </c:pt>
                <c:pt idx="31">
                  <c:v>3.1447699999999998</c:v>
                </c:pt>
                <c:pt idx="32">
                  <c:v>3.2789700000000002</c:v>
                </c:pt>
                <c:pt idx="33">
                  <c:v>3.4219599999999999</c:v>
                </c:pt>
                <c:pt idx="34">
                  <c:v>3.5745200000000001</c:v>
                </c:pt>
                <c:pt idx="35">
                  <c:v>3.73752</c:v>
                </c:pt>
                <c:pt idx="36">
                  <c:v>3.91194</c:v>
                </c:pt>
                <c:pt idx="37">
                  <c:v>4.0988899999999999</c:v>
                </c:pt>
                <c:pt idx="38">
                  <c:v>4.2995900000000002</c:v>
                </c:pt>
                <c:pt idx="39">
                  <c:v>4.5154100000000001</c:v>
                </c:pt>
                <c:pt idx="40">
                  <c:v>4.7479199999999997</c:v>
                </c:pt>
                <c:pt idx="41">
                  <c:v>4.9988999999999999</c:v>
                </c:pt>
                <c:pt idx="42">
                  <c:v>5.2703499999999996</c:v>
                </c:pt>
                <c:pt idx="43">
                  <c:v>5.5645600000000002</c:v>
                </c:pt>
                <c:pt idx="44">
                  <c:v>5.88415</c:v>
                </c:pt>
                <c:pt idx="45">
                  <c:v>6.2321499999999999</c:v>
                </c:pt>
                <c:pt idx="46">
                  <c:v>6.6120299999999999</c:v>
                </c:pt>
                <c:pt idx="47">
                  <c:v>7.0278</c:v>
                </c:pt>
                <c:pt idx="48">
                  <c:v>7.4841499999999996</c:v>
                </c:pt>
                <c:pt idx="49">
                  <c:v>7.9865599999999999</c:v>
                </c:pt>
                <c:pt idx="50">
                  <c:v>8.5414499999999993</c:v>
                </c:pt>
                <c:pt idx="51">
                  <c:v>9.1563999999999997</c:v>
                </c:pt>
                <c:pt idx="52">
                  <c:v>9.8404500000000006</c:v>
                </c:pt>
                <c:pt idx="53">
                  <c:v>10.6044</c:v>
                </c:pt>
                <c:pt idx="54">
                  <c:v>11.4612</c:v>
                </c:pt>
                <c:pt idx="55">
                  <c:v>12.426600000000001</c:v>
                </c:pt>
                <c:pt idx="56">
                  <c:v>13.5199</c:v>
                </c:pt>
                <c:pt idx="57">
                  <c:v>14.764799999999999</c:v>
                </c:pt>
                <c:pt idx="58">
                  <c:v>16.190799999999999</c:v>
                </c:pt>
                <c:pt idx="59">
                  <c:v>17.835100000000001</c:v>
                </c:pt>
                <c:pt idx="60">
                  <c:v>19.744800000000001</c:v>
                </c:pt>
                <c:pt idx="61">
                  <c:v>0</c:v>
                </c:pt>
              </c:numCache>
            </c:numRef>
          </c:xVal>
          <c:yVal>
            <c:numRef>
              <c:f>NeutronFluxAugRun_10112021_draf!$G$10:$G$70</c:f>
              <c:numCache>
                <c:formatCode>0.00E+00</c:formatCode>
                <c:ptCount val="61"/>
                <c:pt idx="0">
                  <c:v>2.4565000000000001</c:v>
                </c:pt>
                <c:pt idx="1">
                  <c:v>2.34023</c:v>
                </c:pt>
                <c:pt idx="2">
                  <c:v>2.5800200000000002</c:v>
                </c:pt>
                <c:pt idx="3">
                  <c:v>2.47315</c:v>
                </c:pt>
                <c:pt idx="4">
                  <c:v>2.59612</c:v>
                </c:pt>
                <c:pt idx="5">
                  <c:v>2.34823</c:v>
                </c:pt>
                <c:pt idx="6">
                  <c:v>2.99335</c:v>
                </c:pt>
                <c:pt idx="7">
                  <c:v>2.3544</c:v>
                </c:pt>
                <c:pt idx="8">
                  <c:v>2.4725000000000001</c:v>
                </c:pt>
                <c:pt idx="9">
                  <c:v>2.8077700000000001</c:v>
                </c:pt>
                <c:pt idx="10">
                  <c:v>2.7287499999999998</c:v>
                </c:pt>
                <c:pt idx="11">
                  <c:v>2.5223499999999999</c:v>
                </c:pt>
                <c:pt idx="12">
                  <c:v>2.5903800000000001</c:v>
                </c:pt>
                <c:pt idx="13">
                  <c:v>3.37296</c:v>
                </c:pt>
                <c:pt idx="14">
                  <c:v>2.69441</c:v>
                </c:pt>
                <c:pt idx="15">
                  <c:v>3.0928399999999998</c:v>
                </c:pt>
                <c:pt idx="16">
                  <c:v>3.1579600000000001</c:v>
                </c:pt>
                <c:pt idx="17">
                  <c:v>3.3479100000000002</c:v>
                </c:pt>
                <c:pt idx="18">
                  <c:v>3.12792</c:v>
                </c:pt>
                <c:pt idx="19">
                  <c:v>3.3866000000000001</c:v>
                </c:pt>
                <c:pt idx="20">
                  <c:v>3.7309299999999999</c:v>
                </c:pt>
                <c:pt idx="21">
                  <c:v>3.6825600000000001</c:v>
                </c:pt>
                <c:pt idx="22">
                  <c:v>4.0121000000000002</c:v>
                </c:pt>
                <c:pt idx="23">
                  <c:v>3.93581</c:v>
                </c:pt>
                <c:pt idx="24">
                  <c:v>4.0154100000000001</c:v>
                </c:pt>
                <c:pt idx="25">
                  <c:v>4.3261799999999999</c:v>
                </c:pt>
                <c:pt idx="26">
                  <c:v>4.1832000000000003</c:v>
                </c:pt>
                <c:pt idx="27">
                  <c:v>4.6812500000000004</c:v>
                </c:pt>
                <c:pt idx="28">
                  <c:v>5.0886100000000001</c:v>
                </c:pt>
                <c:pt idx="29">
                  <c:v>5.3271800000000002</c:v>
                </c:pt>
                <c:pt idx="30">
                  <c:v>5.4615200000000002</c:v>
                </c:pt>
                <c:pt idx="31">
                  <c:v>5.5712299999999999</c:v>
                </c:pt>
                <c:pt idx="32">
                  <c:v>5.62486</c:v>
                </c:pt>
                <c:pt idx="33">
                  <c:v>5.4631699999999999</c:v>
                </c:pt>
                <c:pt idx="34">
                  <c:v>5.4495199999999997</c:v>
                </c:pt>
                <c:pt idx="35">
                  <c:v>5.32592</c:v>
                </c:pt>
                <c:pt idx="36">
                  <c:v>5.5586099999999998</c:v>
                </c:pt>
                <c:pt idx="37">
                  <c:v>6.0456500000000002</c:v>
                </c:pt>
                <c:pt idx="38">
                  <c:v>5.8003</c:v>
                </c:pt>
                <c:pt idx="39">
                  <c:v>5.9977</c:v>
                </c:pt>
                <c:pt idx="40">
                  <c:v>5.8425399999999996</c:v>
                </c:pt>
                <c:pt idx="41">
                  <c:v>6.2575500000000002</c:v>
                </c:pt>
                <c:pt idx="42">
                  <c:v>6.0271699999999999</c:v>
                </c:pt>
                <c:pt idx="43">
                  <c:v>6.4103000000000003</c:v>
                </c:pt>
                <c:pt idx="44">
                  <c:v>6.20364</c:v>
                </c:pt>
                <c:pt idx="45">
                  <c:v>6.4139699999999999</c:v>
                </c:pt>
                <c:pt idx="46">
                  <c:v>5.7275600000000004</c:v>
                </c:pt>
                <c:pt idx="47">
                  <c:v>5.9153799999999999</c:v>
                </c:pt>
                <c:pt idx="48">
                  <c:v>5.7636900000000004</c:v>
                </c:pt>
                <c:pt idx="49">
                  <c:v>5.3947399999999996</c:v>
                </c:pt>
                <c:pt idx="50">
                  <c:v>5.1896000000000004</c:v>
                </c:pt>
                <c:pt idx="51">
                  <c:v>4.3569500000000003</c:v>
                </c:pt>
                <c:pt idx="52">
                  <c:v>3.04705</c:v>
                </c:pt>
                <c:pt idx="53">
                  <c:v>1.79877</c:v>
                </c:pt>
                <c:pt idx="54">
                  <c:v>1.1160699999999999</c:v>
                </c:pt>
                <c:pt idx="55">
                  <c:v>0.77157900000000001</c:v>
                </c:pt>
                <c:pt idx="56">
                  <c:v>0.45580100000000001</c:v>
                </c:pt>
                <c:pt idx="57">
                  <c:v>0.30892599999999998</c:v>
                </c:pt>
                <c:pt idx="58">
                  <c:v>0.24643399999999999</c:v>
                </c:pt>
                <c:pt idx="59">
                  <c:v>0.22103200000000001</c:v>
                </c:pt>
                <c:pt idx="6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45-A348-88DD-A668CFDCD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5296304"/>
        <c:axId val="2071844000"/>
      </c:scatterChart>
      <c:valAx>
        <c:axId val="1545296304"/>
        <c:scaling>
          <c:orientation val="minMax"/>
          <c:max val="2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dirty="0"/>
                  <a:t>Neutron Energy (MeV)</a:t>
                </a:r>
              </a:p>
            </c:rich>
          </c:tx>
          <c:layout>
            <c:manualLayout>
              <c:xMode val="edge"/>
              <c:yMode val="edge"/>
              <c:x val="0.29563207237308287"/>
              <c:y val="0.873203601913842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071844000"/>
        <c:crosses val="autoZero"/>
        <c:crossBetween val="midCat"/>
        <c:majorUnit val="5"/>
      </c:valAx>
      <c:valAx>
        <c:axId val="2071844000"/>
        <c:scaling>
          <c:orientation val="minMax"/>
          <c:max val="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0" i="1" baseline="0" dirty="0">
                    <a:latin typeface="Symbol" pitchFamily="2" charset="2"/>
                  </a:rPr>
                  <a:t>F</a:t>
                </a:r>
                <a:r>
                  <a:rPr lang="en-US" sz="1200" b="0" i="1" baseline="-25000" dirty="0"/>
                  <a:t>n </a:t>
                </a:r>
                <a:r>
                  <a:rPr lang="en-US" sz="1200" b="0" baseline="0" dirty="0"/>
                  <a:t>in 10</a:t>
                </a:r>
                <a:r>
                  <a:rPr lang="en-US" sz="1200" b="0" baseline="30000" dirty="0"/>
                  <a:t>8</a:t>
                </a:r>
                <a:r>
                  <a:rPr lang="en-US" sz="1200" b="0" baseline="0" dirty="0"/>
                  <a:t>/MeV/sr/uC</a:t>
                </a:r>
                <a:endParaRPr lang="en-US" sz="1200" b="0" dirty="0"/>
              </a:p>
            </c:rich>
          </c:tx>
          <c:layout>
            <c:manualLayout>
              <c:xMode val="edge"/>
              <c:yMode val="edge"/>
              <c:x val="5.9735305464769246E-2"/>
              <c:y val="8.614883321944671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45296304"/>
        <c:crosses val="autoZero"/>
        <c:crossBetween val="midCat"/>
        <c:majorUnit val="2"/>
        <c:minorUnit val="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53975" cmpd="thickThin">
      <a:solidFill>
        <a:srgbClr val="FF0000"/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39DFE0-789E-E04D-9222-BE4AD9565B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D1A1-44E5-B042-A1BF-874769AA3C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2B591-9E0F-5743-8D19-0C9013E02CF6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C6259A-1EF0-E046-BECF-FE3AE09B4C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BCD7A-0179-3B47-80EE-CFFFAB6E64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4DDA2-5591-0447-BB70-A362CDD54C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88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843E-5846-634D-BE82-29DB6492E927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29B5-A7BA-884E-BD13-B6F37FBFF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4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figures as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13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10d62b7df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310d62b7df0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" name="Google Shape;70;g310d62b7df0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760D46A7-211E-539A-1D42-5060CA4E6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10d62b7df0_0_57:notes">
            <a:extLst>
              <a:ext uri="{FF2B5EF4-FFF2-40B4-BE49-F238E27FC236}">
                <a16:creationId xmlns:a16="http://schemas.microsoft.com/office/drawing/2014/main" id="{F38A0172-3600-22B7-F26F-6A29E6BA05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310d62b7df0_0_57:notes">
            <a:extLst>
              <a:ext uri="{FF2B5EF4-FFF2-40B4-BE49-F238E27FC236}">
                <a16:creationId xmlns:a16="http://schemas.microsoft.com/office/drawing/2014/main" id="{7C2989F8-A99F-A3B0-58F3-E9DAB1460C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" name="Google Shape;70;g310d62b7df0_0_57:notes">
            <a:extLst>
              <a:ext uri="{FF2B5EF4-FFF2-40B4-BE49-F238E27FC236}">
                <a16:creationId xmlns:a16="http://schemas.microsoft.com/office/drawing/2014/main" id="{3431BCCA-B082-1E03-6665-A4CF715828F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54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10d62b7d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g310d62b7df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" name="Google Shape;47;g310d62b7df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2" name="Google Shape;6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24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D9A6C-2A2E-234A-7076-7A77C4167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02F75A-C5A8-86B0-3812-26AB78D85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14425" y="696913"/>
            <a:ext cx="4649788" cy="34877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70F9D-CEBF-24A5-0E9D-6FB92DA43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172B3-C8AC-440C-0DB8-22FCB923F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39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566FA-9EED-57E2-BC95-9563EBF1A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555911-4C15-3212-AD2D-5D5153148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14425" y="696913"/>
            <a:ext cx="4649788" cy="34877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FC2D5-7939-6EA5-FF0E-0C35FDF9F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8940B-59FD-E0E5-A163-E402D887C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6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847 keV Mn-56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333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71F44-F62D-24F3-6210-51AC42F88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0C7540-800C-D6A9-813B-7DD219471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2BF14-374C-46C9-3F62-DC80CC3BA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847 keV Mn-56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0141D-3E97-23F3-F612-BF29CCA2B4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94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Beam current and energy measured using activation monitors and beam-current integrators.  High current (≤1500 W) and modest beam energies allow for very short irradiations and quick sample extraction facilitating the measurement of activities with t-1/2 ≥ 10 min.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10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0d62b7df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10d62b7df0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9" name="Google Shape;89;g310d62b7df0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7B90C-49C8-7944-87A4-C54BD1F4585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18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"/>
            <a:ext cx="9143999" cy="705554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1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144000" cy="3050519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3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6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02CE-9829-8140-9E85-9BDA313A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" y="2"/>
            <a:ext cx="9143999" cy="83661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992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55" y="1864178"/>
            <a:ext cx="8222309" cy="1362075"/>
          </a:xfrm>
        </p:spPr>
        <p:txBody>
          <a:bodyPr anchor="b" anchorCtr="0">
            <a:noAutofit/>
          </a:bodyPr>
          <a:lstStyle>
            <a:lvl1pPr algn="ctr">
              <a:defRPr sz="405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55" y="3667126"/>
            <a:ext cx="822230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32054" y="5087822"/>
            <a:ext cx="822230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450"/>
              </a:spcAft>
              <a:buNone/>
              <a:defRPr sz="1100" b="1" i="0" baseline="0">
                <a:solidFill>
                  <a:schemeClr val="tx1"/>
                </a:solidFill>
                <a:latin typeface="+mn-lt"/>
              </a:defRPr>
            </a:lvl1pPr>
            <a:lvl2pPr>
              <a:defRPr sz="825" b="0" i="0">
                <a:solidFill>
                  <a:schemeClr val="tx2"/>
                </a:solidFill>
                <a:latin typeface="+mj-lt"/>
              </a:defRPr>
            </a:lvl2pPr>
            <a:lvl3pPr>
              <a:defRPr sz="825" b="0" i="0">
                <a:solidFill>
                  <a:schemeClr val="tx2"/>
                </a:solidFill>
                <a:latin typeface="+mj-lt"/>
              </a:defRPr>
            </a:lvl3pPr>
            <a:lvl4pPr>
              <a:defRPr sz="825" b="0" i="0">
                <a:solidFill>
                  <a:schemeClr val="tx2"/>
                </a:solidFill>
                <a:latin typeface="+mj-lt"/>
              </a:defRPr>
            </a:lvl4pPr>
            <a:lvl5pPr>
              <a:defRPr sz="825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0845" y="4931494"/>
            <a:ext cx="822231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72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0214" y="457200"/>
            <a:ext cx="82295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5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" y="2"/>
            <a:ext cx="9143999" cy="836613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25065" y="6486536"/>
            <a:ext cx="367383" cy="246199"/>
          </a:xfrm>
          <a:prstGeom prst="rect">
            <a:avLst/>
          </a:prstGeom>
          <a:noFill/>
          <a:ln>
            <a:noFill/>
          </a:ln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00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18814" y="6453203"/>
            <a:ext cx="3377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Lee Bernstein				CSEWG 2024</a:t>
            </a:r>
          </a:p>
        </p:txBody>
      </p:sp>
      <p:pic>
        <p:nvPicPr>
          <p:cNvPr id="17" name="Picture 12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0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9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0" i="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ucleardata.berkeley.ed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2.tiff"/><Relationship Id="rId9" Type="http://schemas.openxmlformats.org/officeDocument/2006/relationships/image" Target="../media/image4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10" Type="http://schemas.openxmlformats.org/officeDocument/2006/relationships/image" Target="../media/image58.jpe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4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6.pn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tiff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19.e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.xml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16/j.nima.2024.169120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escholarship.org/uc/item/3mm226cb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scholarship.org/uc/item/3mm226cb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hyperlink" Target="https://escholarship.org/uc/item/3mm226cb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scholarship.org/uc/item/3mm226cb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339" y="0"/>
            <a:ext cx="8243933" cy="3045259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Berkeley Group Nuclear Data Measurements Program </a:t>
            </a:r>
            <a:br>
              <a:rPr lang="en-US" sz="4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(mostly GENESIS)</a:t>
            </a:r>
            <a:endParaRPr lang="en-US" sz="72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261" y="3961037"/>
            <a:ext cx="1798309" cy="109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8339" y="542476"/>
            <a:ext cx="0" cy="2108257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430" y="3363310"/>
            <a:ext cx="69539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>
                <a:latin typeface="Times New Roman" charset="0"/>
                <a:ea typeface="Times New Roman" charset="0"/>
                <a:cs typeface="Times New Roman" charset="0"/>
              </a:rPr>
              <a:t>Lee A. Bernstein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Department of Nuclear Engineering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University of California - Berkeley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Nuclear Science Division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Lawrence Berkeley National Laboratory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918" y="3994027"/>
            <a:ext cx="1146933" cy="1146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D0A231-FD9F-0445-8523-AE2555D2BD4B}"/>
              </a:ext>
            </a:extLst>
          </p:cNvPr>
          <p:cNvSpPr txBox="1"/>
          <p:nvPr/>
        </p:nvSpPr>
        <p:spPr>
          <a:xfrm>
            <a:off x="4234973" y="5779131"/>
            <a:ext cx="4165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https://nucleardata.berkeley.edu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502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16E052-2BC4-4A6F-A2A3-3FF6AF74AEE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4" t="46049" r="28919" b="31008"/>
          <a:stretch/>
        </p:blipFill>
        <p:spPr bwMode="auto">
          <a:xfrm>
            <a:off x="4231276" y="891557"/>
            <a:ext cx="4912724" cy="3370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FB6B81-1549-E94B-8DFB-EE249A9D45B5}"/>
              </a:ext>
            </a:extLst>
          </p:cNvPr>
          <p:cNvSpPr/>
          <p:nvPr/>
        </p:nvSpPr>
        <p:spPr>
          <a:xfrm>
            <a:off x="5464098" y="3133489"/>
            <a:ext cx="591014" cy="118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944C0B-D447-4E4F-8FB2-4C0F35994349}"/>
              </a:ext>
            </a:extLst>
          </p:cNvPr>
          <p:cNvSpPr/>
          <p:nvPr/>
        </p:nvSpPr>
        <p:spPr>
          <a:xfrm>
            <a:off x="4403906" y="833891"/>
            <a:ext cx="975422" cy="1808945"/>
          </a:xfrm>
          <a:prstGeom prst="rect">
            <a:avLst/>
          </a:prstGeom>
          <a:solidFill>
            <a:srgbClr val="BCBCB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50" descr="Diagram&#10;&#10;Description automatically generated">
            <a:extLst>
              <a:ext uri="{FF2B5EF4-FFF2-40B4-BE49-F238E27FC236}">
                <a16:creationId xmlns:a16="http://schemas.microsoft.com/office/drawing/2014/main" id="{688A95DB-F21E-47CF-99FE-D89818851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7" r="-1144"/>
          <a:stretch/>
        </p:blipFill>
        <p:spPr>
          <a:xfrm>
            <a:off x="358718" y="2482978"/>
            <a:ext cx="5866544" cy="38179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8FED39-3F2B-C947-950C-C314016A713B}"/>
              </a:ext>
            </a:extLst>
          </p:cNvPr>
          <p:cNvSpPr/>
          <p:nvPr/>
        </p:nvSpPr>
        <p:spPr>
          <a:xfrm>
            <a:off x="4403906" y="791420"/>
            <a:ext cx="4740094" cy="189888"/>
          </a:xfrm>
          <a:prstGeom prst="rect">
            <a:avLst/>
          </a:prstGeom>
          <a:solidFill>
            <a:srgbClr val="BCBCB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E87CC4-3E12-0644-B717-48337369620D}"/>
              </a:ext>
            </a:extLst>
          </p:cNvPr>
          <p:cNvSpPr/>
          <p:nvPr/>
        </p:nvSpPr>
        <p:spPr>
          <a:xfrm>
            <a:off x="4403906" y="891558"/>
            <a:ext cx="987296" cy="2494474"/>
          </a:xfrm>
          <a:prstGeom prst="rect">
            <a:avLst/>
          </a:prstGeom>
          <a:solidFill>
            <a:srgbClr val="BCBCB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E3F7A-E2C1-7B41-A23D-B123647DD979}"/>
              </a:ext>
            </a:extLst>
          </p:cNvPr>
          <p:cNvSpPr/>
          <p:nvPr/>
        </p:nvSpPr>
        <p:spPr>
          <a:xfrm>
            <a:off x="5740602" y="2051824"/>
            <a:ext cx="122316" cy="373489"/>
          </a:xfrm>
          <a:prstGeom prst="rect">
            <a:avLst/>
          </a:prstGeom>
          <a:solidFill>
            <a:srgbClr val="D7D8D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A6A622-3426-6E47-944E-B86F44641421}"/>
              </a:ext>
            </a:extLst>
          </p:cNvPr>
          <p:cNvCxnSpPr>
            <a:cxnSpLocks/>
          </p:cNvCxnSpPr>
          <p:nvPr/>
        </p:nvCxnSpPr>
        <p:spPr>
          <a:xfrm flipH="1" flipV="1">
            <a:off x="5778500" y="2409707"/>
            <a:ext cx="1223508" cy="868036"/>
          </a:xfrm>
          <a:prstGeom prst="straightConnector1">
            <a:avLst/>
          </a:prstGeom>
          <a:ln w="60325">
            <a:solidFill>
              <a:srgbClr val="D7D8D7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03CDBEC-6CD7-D049-82BA-6FE0FACBEE7B}"/>
              </a:ext>
            </a:extLst>
          </p:cNvPr>
          <p:cNvSpPr/>
          <p:nvPr/>
        </p:nvSpPr>
        <p:spPr>
          <a:xfrm>
            <a:off x="5464098" y="991940"/>
            <a:ext cx="1576280" cy="1077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88F75D-E18E-884F-94AB-4EF36129AA75}"/>
              </a:ext>
            </a:extLst>
          </p:cNvPr>
          <p:cNvGrpSpPr/>
          <p:nvPr/>
        </p:nvGrpSpPr>
        <p:grpSpPr>
          <a:xfrm>
            <a:off x="5964465" y="3277743"/>
            <a:ext cx="1899965" cy="852459"/>
            <a:chOff x="5964465" y="3277743"/>
            <a:chExt cx="1899965" cy="8524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73EE973-9626-6D41-BD52-D3502DFC837E}"/>
                </a:ext>
              </a:extLst>
            </p:cNvPr>
            <p:cNvGrpSpPr/>
            <p:nvPr/>
          </p:nvGrpSpPr>
          <p:grpSpPr>
            <a:xfrm>
              <a:off x="5964465" y="3277743"/>
              <a:ext cx="1037543" cy="400204"/>
              <a:chOff x="5964465" y="3277743"/>
              <a:chExt cx="1037543" cy="400204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3CF61A5-665B-A64D-A088-22BD78F9FA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5890" y="3277743"/>
                <a:ext cx="936118" cy="240052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xplosion 2 22">
                <a:extLst>
                  <a:ext uri="{FF2B5EF4-FFF2-40B4-BE49-F238E27FC236}">
                    <a16:creationId xmlns:a16="http://schemas.microsoft.com/office/drawing/2014/main" id="{B9D11960-3AF6-5D45-A32A-6DF3B4E4E915}"/>
                  </a:ext>
                </a:extLst>
              </p:cNvPr>
              <p:cNvSpPr/>
              <p:nvPr/>
            </p:nvSpPr>
            <p:spPr>
              <a:xfrm>
                <a:off x="5964465" y="3290158"/>
                <a:ext cx="454446" cy="387789"/>
              </a:xfrm>
              <a:prstGeom prst="irregularSeal2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14ABAD-BF1A-FA42-AE8C-E98E88F67549}"/>
                </a:ext>
              </a:extLst>
            </p:cNvPr>
            <p:cNvSpPr txBox="1"/>
            <p:nvPr/>
          </p:nvSpPr>
          <p:spPr>
            <a:xfrm>
              <a:off x="6003984" y="3760870"/>
              <a:ext cx="1860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Source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B461D76-1C56-05F8-006C-0C6D0F3C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C9494E2-1317-3366-DEDF-2539EC27A868}"/>
              </a:ext>
            </a:extLst>
          </p:cNvPr>
          <p:cNvGrpSpPr/>
          <p:nvPr/>
        </p:nvGrpSpPr>
        <p:grpSpPr>
          <a:xfrm>
            <a:off x="0" y="4627324"/>
            <a:ext cx="1419371" cy="1774246"/>
            <a:chOff x="43816" y="4507448"/>
            <a:chExt cx="1419371" cy="177424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62B969B-765F-9C19-56E8-EBB58B80A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6" y="4507448"/>
              <a:ext cx="1419371" cy="1419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F31C93-6A2D-8BB0-81A5-492F566CD88F}"/>
                </a:ext>
              </a:extLst>
            </p:cNvPr>
            <p:cNvSpPr txBox="1"/>
            <p:nvPr/>
          </p:nvSpPr>
          <p:spPr>
            <a:xfrm>
              <a:off x="43816" y="5912362"/>
              <a:ext cx="141890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Tyler Nagel</a:t>
              </a:r>
            </a:p>
          </p:txBody>
        </p:sp>
      </p:grpSp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DA395C8D-200F-C21F-58AC-A33C139EC537}"/>
              </a:ext>
            </a:extLst>
          </p:cNvPr>
          <p:cNvGrpSpPr/>
          <p:nvPr/>
        </p:nvGrpSpPr>
        <p:grpSpPr>
          <a:xfrm>
            <a:off x="5516327" y="3573458"/>
            <a:ext cx="3522338" cy="2755193"/>
            <a:chOff x="5516327" y="3573458"/>
            <a:chExt cx="3522338" cy="275519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94A23D2-CB7D-8F4E-95BC-5856E9563F98}"/>
                </a:ext>
              </a:extLst>
            </p:cNvPr>
            <p:cNvGrpSpPr/>
            <p:nvPr/>
          </p:nvGrpSpPr>
          <p:grpSpPr>
            <a:xfrm>
              <a:off x="5516327" y="3573458"/>
              <a:ext cx="733045" cy="1729961"/>
              <a:chOff x="5516327" y="3573458"/>
              <a:chExt cx="733045" cy="1729961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0F81284-42C8-0246-A8B5-E1BD582FC871}"/>
                  </a:ext>
                </a:extLst>
              </p:cNvPr>
              <p:cNvSpPr/>
              <p:nvPr/>
            </p:nvSpPr>
            <p:spPr bwMode="auto">
              <a:xfrm rot="20462909">
                <a:off x="5516327" y="3573458"/>
                <a:ext cx="80683" cy="292842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5" name="Curved Connector 14">
                <a:extLst>
                  <a:ext uri="{FF2B5EF4-FFF2-40B4-BE49-F238E27FC236}">
                    <a16:creationId xmlns:a16="http://schemas.microsoft.com/office/drawing/2014/main" id="{2F1C596C-24DE-B141-B912-BE4D45282389}"/>
                  </a:ext>
                </a:extLst>
              </p:cNvPr>
              <p:cNvCxnSpPr>
                <a:cxnSpLocks/>
                <a:stCxn id="32" idx="1"/>
                <a:endCxn id="6" idx="2"/>
              </p:cNvCxnSpPr>
              <p:nvPr/>
            </p:nvCxnSpPr>
            <p:spPr bwMode="auto">
              <a:xfrm rot="10800000">
                <a:off x="5604222" y="3858364"/>
                <a:ext cx="645150" cy="1445055"/>
              </a:xfrm>
              <a:prstGeom prst="curvedConnector2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617432E-94F4-CB93-F64D-2029C9B92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35"/>
            <a:stretch/>
          </p:blipFill>
          <p:spPr>
            <a:xfrm>
              <a:off x="6249372" y="4278185"/>
              <a:ext cx="2789293" cy="2050466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03EF56F-7724-E533-BAA3-F003DB856A94}"/>
              </a:ext>
            </a:extLst>
          </p:cNvPr>
          <p:cNvSpPr txBox="1"/>
          <p:nvPr/>
        </p:nvSpPr>
        <p:spPr>
          <a:xfrm>
            <a:off x="5685605" y="2868028"/>
            <a:ext cx="1070759" cy="163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Symbol" pitchFamily="2" charset="2"/>
              </a:rPr>
              <a:t>g</a:t>
            </a:r>
            <a:r>
              <a:rPr lang="en-US" sz="800" dirty="0"/>
              <a:t>-ray energy (keV)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BD2BFD-5E87-AFBE-E1A7-26BE33622485}"/>
              </a:ext>
            </a:extLst>
          </p:cNvPr>
          <p:cNvSpPr txBox="1"/>
          <p:nvPr/>
        </p:nvSpPr>
        <p:spPr>
          <a:xfrm rot="16200000">
            <a:off x="5520677" y="2106144"/>
            <a:ext cx="393095" cy="163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Counts</a:t>
            </a:r>
          </a:p>
        </p:txBody>
      </p:sp>
      <p:grpSp>
        <p:nvGrpSpPr>
          <p:cNvPr id="2090" name="Group 2089">
            <a:extLst>
              <a:ext uri="{FF2B5EF4-FFF2-40B4-BE49-F238E27FC236}">
                <a16:creationId xmlns:a16="http://schemas.microsoft.com/office/drawing/2014/main" id="{2E88BF1B-8290-7892-C1AB-282067F81567}"/>
              </a:ext>
            </a:extLst>
          </p:cNvPr>
          <p:cNvGrpSpPr/>
          <p:nvPr/>
        </p:nvGrpSpPr>
        <p:grpSpPr>
          <a:xfrm>
            <a:off x="3329583" y="886001"/>
            <a:ext cx="5714357" cy="3815780"/>
            <a:chOff x="3329583" y="886001"/>
            <a:chExt cx="5714357" cy="38157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C683EA-30A2-0841-8F46-639040C2B3B0}"/>
                </a:ext>
              </a:extLst>
            </p:cNvPr>
            <p:cNvSpPr/>
            <p:nvPr/>
          </p:nvSpPr>
          <p:spPr>
            <a:xfrm rot="2265475">
              <a:off x="5874650" y="2396994"/>
              <a:ext cx="122316" cy="266944"/>
            </a:xfrm>
            <a:prstGeom prst="rect">
              <a:avLst/>
            </a:prstGeom>
            <a:solidFill>
              <a:srgbClr val="D7D8D7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40E8BB-0676-1743-A03F-4612AE60E5EC}"/>
                </a:ext>
              </a:extLst>
            </p:cNvPr>
            <p:cNvSpPr txBox="1"/>
            <p:nvPr/>
          </p:nvSpPr>
          <p:spPr>
            <a:xfrm rot="20719265">
              <a:off x="7825223" y="2436823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D-beam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61E842A-7006-3E47-9BBA-4C8EFE4577C2}"/>
                </a:ext>
              </a:extLst>
            </p:cNvPr>
            <p:cNvGrpSpPr/>
            <p:nvPr/>
          </p:nvGrpSpPr>
          <p:grpSpPr>
            <a:xfrm>
              <a:off x="3329583" y="3187534"/>
              <a:ext cx="3898468" cy="1514247"/>
              <a:chOff x="2461449" y="2337839"/>
              <a:chExt cx="3898468" cy="1514247"/>
            </a:xfrm>
            <a:solidFill>
              <a:srgbClr val="FF0000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44B08C-97C6-564A-8650-6F1091371711}"/>
                  </a:ext>
                </a:extLst>
              </p:cNvPr>
              <p:cNvSpPr/>
              <p:nvPr/>
            </p:nvSpPr>
            <p:spPr bwMode="auto">
              <a:xfrm rot="20462909">
                <a:off x="2468660" y="3559244"/>
                <a:ext cx="80683" cy="292842"/>
              </a:xfrm>
              <a:prstGeom prst="rect">
                <a:avLst/>
              </a:prstGeom>
              <a:grpFill/>
              <a:ln w="9525" cap="flat" cmpd="sng" algn="ctr">
                <a:solidFill>
                  <a:srgbClr val="1F45F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40" name="Curved Connector 39">
                <a:extLst>
                  <a:ext uri="{FF2B5EF4-FFF2-40B4-BE49-F238E27FC236}">
                    <a16:creationId xmlns:a16="http://schemas.microsoft.com/office/drawing/2014/main" id="{414345C1-4D09-3647-BD9B-F6DF8B2804D7}"/>
                  </a:ext>
                </a:extLst>
              </p:cNvPr>
              <p:cNvCxnSpPr>
                <a:cxnSpLocks/>
                <a:stCxn id="36" idx="2"/>
                <a:endCxn id="39" idx="0"/>
              </p:cNvCxnSpPr>
              <p:nvPr/>
            </p:nvCxnSpPr>
            <p:spPr bwMode="auto">
              <a:xfrm rot="5400000">
                <a:off x="3796012" y="1003276"/>
                <a:ext cx="1229342" cy="3898468"/>
              </a:xfrm>
              <a:prstGeom prst="curvedConnector3">
                <a:avLst>
                  <a:gd name="adj1" fmla="val 50000"/>
                </a:avLst>
              </a:prstGeom>
              <a:grp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36" name="Picture 2" descr="https://lh5.googleusercontent.com/WP8tkwJmoEZ3C-gFe345iBpWnm4qk2Hxd-N197_2Jy6anWZ-g42JUXA6bSFuFRaB8fnnN2-ok7ZIdFIRwxgYyxo8iVCVvvTn-dyxRVqflatZ46BHc_s0W6fX7XTd-tDjoTWfK0WrUSpoKzjZ6QySWg">
              <a:extLst>
                <a:ext uri="{FF2B5EF4-FFF2-40B4-BE49-F238E27FC236}">
                  <a16:creationId xmlns:a16="http://schemas.microsoft.com/office/drawing/2014/main" id="{C4C34B0A-5F11-A642-742D-E1F2E1A82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2162" y="886001"/>
              <a:ext cx="3631778" cy="2301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0EA46C-E7E4-A522-E488-2D56BA565E09}"/>
                </a:ext>
              </a:extLst>
            </p:cNvPr>
            <p:cNvSpPr txBox="1"/>
            <p:nvPr/>
          </p:nvSpPr>
          <p:spPr>
            <a:xfrm>
              <a:off x="6567210" y="1228063"/>
              <a:ext cx="12232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baseline="30000" dirty="0">
                  <a:solidFill>
                    <a:srgbClr val="00B050"/>
                  </a:solidFill>
                </a:rPr>
                <a:t>35</a:t>
              </a:r>
              <a:r>
                <a:rPr lang="en-US" sz="1600" b="1" dirty="0">
                  <a:solidFill>
                    <a:srgbClr val="00B050"/>
                  </a:solidFill>
                </a:rPr>
                <a:t>Cl(n,n’</a:t>
              </a:r>
              <a:r>
                <a:rPr lang="en-US" sz="1600" b="1" dirty="0">
                  <a:solidFill>
                    <a:srgbClr val="00B050"/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sz="1600" b="1" dirty="0">
                  <a:solidFill>
                    <a:srgbClr val="00B050"/>
                  </a:solidFill>
                </a:rPr>
                <a:t>)</a:t>
              </a:r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D83C7714-D82F-B2EC-39D1-0969BCE09FB2}"/>
                </a:ext>
              </a:extLst>
            </p:cNvPr>
            <p:cNvSpPr/>
            <p:nvPr/>
          </p:nvSpPr>
          <p:spPr>
            <a:xfrm rot="10800000">
              <a:off x="6499562" y="2177972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0D2A52F7-84EB-FF18-61BC-BAC67180C547}"/>
                </a:ext>
              </a:extLst>
            </p:cNvPr>
            <p:cNvSpPr/>
            <p:nvPr/>
          </p:nvSpPr>
          <p:spPr>
            <a:xfrm rot="10800000">
              <a:off x="7309001" y="1891220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4" name="Triangle 43">
              <a:extLst>
                <a:ext uri="{FF2B5EF4-FFF2-40B4-BE49-F238E27FC236}">
                  <a16:creationId xmlns:a16="http://schemas.microsoft.com/office/drawing/2014/main" id="{FB8B6A49-1BD5-C826-4185-C9B98952BA7A}"/>
                </a:ext>
              </a:extLst>
            </p:cNvPr>
            <p:cNvSpPr/>
            <p:nvPr/>
          </p:nvSpPr>
          <p:spPr>
            <a:xfrm rot="10800000">
              <a:off x="8167390" y="2332566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Triangle 44">
              <a:extLst>
                <a:ext uri="{FF2B5EF4-FFF2-40B4-BE49-F238E27FC236}">
                  <a16:creationId xmlns:a16="http://schemas.microsoft.com/office/drawing/2014/main" id="{8E668C31-F992-A34B-425E-06D20862D5ED}"/>
                </a:ext>
              </a:extLst>
            </p:cNvPr>
            <p:cNvSpPr/>
            <p:nvPr/>
          </p:nvSpPr>
          <p:spPr>
            <a:xfrm rot="10800000">
              <a:off x="6361366" y="2123257"/>
              <a:ext cx="20179" cy="2017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E40CA6EC-6814-D36D-0172-A1EB1AE95AE1}"/>
                </a:ext>
              </a:extLst>
            </p:cNvPr>
            <p:cNvSpPr/>
            <p:nvPr/>
          </p:nvSpPr>
          <p:spPr>
            <a:xfrm rot="10800000">
              <a:off x="8507006" y="2477722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D057D079-A781-8F20-7F8F-3EA337B3F0E0}"/>
                </a:ext>
              </a:extLst>
            </p:cNvPr>
            <p:cNvSpPr/>
            <p:nvPr/>
          </p:nvSpPr>
          <p:spPr>
            <a:xfrm rot="10800000">
              <a:off x="6778132" y="1951758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8" name="Triangle 47">
              <a:extLst>
                <a:ext uri="{FF2B5EF4-FFF2-40B4-BE49-F238E27FC236}">
                  <a16:creationId xmlns:a16="http://schemas.microsoft.com/office/drawing/2014/main" id="{B7433975-1766-141C-049D-F8AC19993961}"/>
                </a:ext>
              </a:extLst>
            </p:cNvPr>
            <p:cNvSpPr/>
            <p:nvPr/>
          </p:nvSpPr>
          <p:spPr>
            <a:xfrm rot="10800000">
              <a:off x="8210138" y="2457541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6B7531F7-85C5-46EC-C82E-CC3CF6B80128}"/>
                </a:ext>
              </a:extLst>
            </p:cNvPr>
            <p:cNvSpPr/>
            <p:nvPr/>
          </p:nvSpPr>
          <p:spPr>
            <a:xfrm rot="10800000">
              <a:off x="8666498" y="2442481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7D1712E-0FE3-2BE4-6DF2-F3885A1AE12A}"/>
                </a:ext>
              </a:extLst>
            </p:cNvPr>
            <p:cNvSpPr txBox="1"/>
            <p:nvPr/>
          </p:nvSpPr>
          <p:spPr>
            <a:xfrm>
              <a:off x="6567209" y="977425"/>
              <a:ext cx="1252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Na(n,n’</a:t>
              </a:r>
              <a:r>
                <a:rPr lang="en-US" dirty="0"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0141DCF1-C186-AA39-ABAD-EABB6970B4C4}"/>
                </a:ext>
              </a:extLst>
            </p:cNvPr>
            <p:cNvSpPr/>
            <p:nvPr/>
          </p:nvSpPr>
          <p:spPr>
            <a:xfrm rot="10800000">
              <a:off x="6022552" y="1063418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11C90A48-7742-0862-4B88-59800130AB71}"/>
                </a:ext>
              </a:extLst>
            </p:cNvPr>
            <p:cNvSpPr/>
            <p:nvPr/>
          </p:nvSpPr>
          <p:spPr>
            <a:xfrm rot="10800000">
              <a:off x="7120374" y="2260308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030CD708-A49D-9293-7322-0F4A91B027F8}"/>
                </a:ext>
              </a:extLst>
            </p:cNvPr>
            <p:cNvSpPr/>
            <p:nvPr/>
          </p:nvSpPr>
          <p:spPr>
            <a:xfrm rot="10800000">
              <a:off x="7522457" y="2265699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34B28866-1A1E-21F9-FD7F-6399AAD5FBDB}"/>
                </a:ext>
              </a:extLst>
            </p:cNvPr>
            <p:cNvSpPr/>
            <p:nvPr/>
          </p:nvSpPr>
          <p:spPr>
            <a:xfrm rot="10800000">
              <a:off x="7878062" y="2448367"/>
              <a:ext cx="20179" cy="20179"/>
            </a:xfrm>
            <a:prstGeom prst="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53141D5-0F0E-F3BB-EA78-F81EF476B817}"/>
                </a:ext>
              </a:extLst>
            </p:cNvPr>
            <p:cNvCxnSpPr>
              <a:cxnSpLocks/>
              <a:stCxn id="41" idx="2"/>
              <a:endCxn id="45" idx="3"/>
            </p:cNvCxnSpPr>
            <p:nvPr/>
          </p:nvCxnSpPr>
          <p:spPr>
            <a:xfrm flipH="1">
              <a:off x="6371455" y="1566617"/>
              <a:ext cx="807385" cy="55664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8B72D92-0F5B-75C4-515D-61DABE306B99}"/>
                </a:ext>
              </a:extLst>
            </p:cNvPr>
            <p:cNvCxnSpPr>
              <a:cxnSpLocks/>
              <a:stCxn id="41" idx="2"/>
              <a:endCxn id="42" idx="3"/>
            </p:cNvCxnSpPr>
            <p:nvPr/>
          </p:nvCxnSpPr>
          <p:spPr>
            <a:xfrm flipH="1">
              <a:off x="6509651" y="1566617"/>
              <a:ext cx="669189" cy="61135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216C597-0507-B30A-B9D7-0811D77873BD}"/>
                </a:ext>
              </a:extLst>
            </p:cNvPr>
            <p:cNvCxnSpPr>
              <a:cxnSpLocks/>
              <a:stCxn id="41" idx="2"/>
              <a:endCxn id="47" idx="1"/>
            </p:cNvCxnSpPr>
            <p:nvPr/>
          </p:nvCxnSpPr>
          <p:spPr>
            <a:xfrm flipH="1">
              <a:off x="6793266" y="1566617"/>
              <a:ext cx="385574" cy="39523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CC6A425-0BEA-153A-35C6-44029070CF4E}"/>
                </a:ext>
              </a:extLst>
            </p:cNvPr>
            <p:cNvCxnSpPr>
              <a:cxnSpLocks/>
              <a:stCxn id="41" idx="2"/>
              <a:endCxn id="43" idx="3"/>
            </p:cNvCxnSpPr>
            <p:nvPr/>
          </p:nvCxnSpPr>
          <p:spPr>
            <a:xfrm>
              <a:off x="7178840" y="1566617"/>
              <a:ext cx="140250" cy="32460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33AACFE-F19C-DE02-6431-707B99C4B3E3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178840" y="1566617"/>
              <a:ext cx="1008730" cy="76595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44F0673-21C3-CA9D-F0E0-9957721CFAFD}"/>
                </a:ext>
              </a:extLst>
            </p:cNvPr>
            <p:cNvCxnSpPr>
              <a:cxnSpLocks/>
              <a:stCxn id="41" idx="2"/>
              <a:endCxn id="46" idx="0"/>
            </p:cNvCxnSpPr>
            <p:nvPr/>
          </p:nvCxnSpPr>
          <p:spPr>
            <a:xfrm>
              <a:off x="7178840" y="1566617"/>
              <a:ext cx="1338255" cy="93128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90DE2A4-98A1-9FE3-5C2F-619A013B1E88}"/>
                </a:ext>
              </a:extLst>
            </p:cNvPr>
            <p:cNvCxnSpPr>
              <a:cxnSpLocks/>
              <a:stCxn id="41" idx="2"/>
              <a:endCxn id="48" idx="4"/>
            </p:cNvCxnSpPr>
            <p:nvPr/>
          </p:nvCxnSpPr>
          <p:spPr>
            <a:xfrm>
              <a:off x="7178840" y="1566617"/>
              <a:ext cx="1031298" cy="89092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" name="Straight Arrow Connector 2047">
              <a:extLst>
                <a:ext uri="{FF2B5EF4-FFF2-40B4-BE49-F238E27FC236}">
                  <a16:creationId xmlns:a16="http://schemas.microsoft.com/office/drawing/2014/main" id="{A26AB0A0-7C2E-5C13-BFB6-128A18D00F6C}"/>
                </a:ext>
              </a:extLst>
            </p:cNvPr>
            <p:cNvCxnSpPr>
              <a:cxnSpLocks/>
              <a:stCxn id="41" idx="2"/>
              <a:endCxn id="49" idx="4"/>
            </p:cNvCxnSpPr>
            <p:nvPr/>
          </p:nvCxnSpPr>
          <p:spPr>
            <a:xfrm>
              <a:off x="7178840" y="1566617"/>
              <a:ext cx="1487658" cy="87586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6875E0A4-B153-559A-03C6-0CCC431BD387}"/>
                </a:ext>
              </a:extLst>
            </p:cNvPr>
            <p:cNvSpPr txBox="1"/>
            <p:nvPr/>
          </p:nvSpPr>
          <p:spPr>
            <a:xfrm>
              <a:off x="6440293" y="2641430"/>
              <a:ext cx="1644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aseline="30000" dirty="0">
                  <a:solidFill>
                    <a:srgbClr val="FF0000"/>
                  </a:solidFill>
                </a:rPr>
                <a:t>35</a:t>
              </a:r>
              <a:r>
                <a:rPr lang="en-US" dirty="0">
                  <a:solidFill>
                    <a:srgbClr val="FF0000"/>
                  </a:solidFill>
                </a:rPr>
                <a:t>Cl(n,p</a:t>
              </a:r>
              <a:r>
                <a:rPr lang="en-US" dirty="0">
                  <a:solidFill>
                    <a:srgbClr val="FF0000"/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dirty="0">
                  <a:solidFill>
                    <a:srgbClr val="FF0000"/>
                  </a:solidFill>
                </a:rPr>
                <a:t>)</a:t>
              </a:r>
              <a:r>
                <a:rPr lang="en-US" baseline="30000" dirty="0">
                  <a:solidFill>
                    <a:srgbClr val="FF0000"/>
                  </a:solidFill>
                </a:rPr>
                <a:t>35</a:t>
              </a:r>
              <a:r>
                <a:rPr lang="en-US" dirty="0">
                  <a:solidFill>
                    <a:srgbClr val="FF0000"/>
                  </a:solidFill>
                </a:rPr>
                <a:t>S</a:t>
              </a:r>
            </a:p>
          </p:txBody>
        </p:sp>
        <p:cxnSp>
          <p:nvCxnSpPr>
            <p:cNvPr id="2051" name="Straight Arrow Connector 2050">
              <a:extLst>
                <a:ext uri="{FF2B5EF4-FFF2-40B4-BE49-F238E27FC236}">
                  <a16:creationId xmlns:a16="http://schemas.microsoft.com/office/drawing/2014/main" id="{22462DEF-EA9A-947B-6D4E-9E094FF3D788}"/>
                </a:ext>
              </a:extLst>
            </p:cNvPr>
            <p:cNvCxnSpPr>
              <a:cxnSpLocks/>
              <a:stCxn id="2049" idx="0"/>
              <a:endCxn id="52" idx="5"/>
            </p:cNvCxnSpPr>
            <p:nvPr/>
          </p:nvCxnSpPr>
          <p:spPr>
            <a:xfrm flipH="1" flipV="1">
              <a:off x="7125419" y="2270397"/>
              <a:ext cx="137236" cy="3710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2" name="Straight Arrow Connector 2051">
              <a:extLst>
                <a:ext uri="{FF2B5EF4-FFF2-40B4-BE49-F238E27FC236}">
                  <a16:creationId xmlns:a16="http://schemas.microsoft.com/office/drawing/2014/main" id="{808EF982-7FF8-3AA3-BB8E-886AE90748A6}"/>
                </a:ext>
              </a:extLst>
            </p:cNvPr>
            <p:cNvCxnSpPr>
              <a:cxnSpLocks/>
              <a:stCxn id="2049" idx="0"/>
              <a:endCxn id="53" idx="1"/>
            </p:cNvCxnSpPr>
            <p:nvPr/>
          </p:nvCxnSpPr>
          <p:spPr>
            <a:xfrm flipV="1">
              <a:off x="7262655" y="2275788"/>
              <a:ext cx="274936" cy="3656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3" name="Straight Arrow Connector 2052">
              <a:extLst>
                <a:ext uri="{FF2B5EF4-FFF2-40B4-BE49-F238E27FC236}">
                  <a16:creationId xmlns:a16="http://schemas.microsoft.com/office/drawing/2014/main" id="{A08905AA-F27D-F2DF-49DF-1CD65D2C7094}"/>
                </a:ext>
              </a:extLst>
            </p:cNvPr>
            <p:cNvCxnSpPr>
              <a:cxnSpLocks/>
              <a:stCxn id="2049" idx="0"/>
              <a:endCxn id="54" idx="1"/>
            </p:cNvCxnSpPr>
            <p:nvPr/>
          </p:nvCxnSpPr>
          <p:spPr>
            <a:xfrm flipV="1">
              <a:off x="7262655" y="2458456"/>
              <a:ext cx="630541" cy="1829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4" name="Straight Arrow Connector 2053">
              <a:extLst>
                <a:ext uri="{FF2B5EF4-FFF2-40B4-BE49-F238E27FC236}">
                  <a16:creationId xmlns:a16="http://schemas.microsoft.com/office/drawing/2014/main" id="{D72CB57D-B44A-9FB5-A3F4-B34D9A8BF1B0}"/>
                </a:ext>
              </a:extLst>
            </p:cNvPr>
            <p:cNvCxnSpPr>
              <a:cxnSpLocks/>
              <a:stCxn id="50" idx="1"/>
              <a:endCxn id="51" idx="5"/>
            </p:cNvCxnSpPr>
            <p:nvPr/>
          </p:nvCxnSpPr>
          <p:spPr>
            <a:xfrm flipH="1" flipV="1">
              <a:off x="6027597" y="1073507"/>
              <a:ext cx="539612" cy="885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9" name="Group 2088">
            <a:extLst>
              <a:ext uri="{FF2B5EF4-FFF2-40B4-BE49-F238E27FC236}">
                <a16:creationId xmlns:a16="http://schemas.microsoft.com/office/drawing/2014/main" id="{5DD5EA84-F9EB-2B2E-07C7-49B32A8E1733}"/>
              </a:ext>
            </a:extLst>
          </p:cNvPr>
          <p:cNvGrpSpPr/>
          <p:nvPr/>
        </p:nvGrpSpPr>
        <p:grpSpPr>
          <a:xfrm>
            <a:off x="160157" y="866901"/>
            <a:ext cx="5225936" cy="4241790"/>
            <a:chOff x="160157" y="866901"/>
            <a:chExt cx="5225936" cy="424179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A10479E-909B-4245-94DE-B1C2F26D7559}"/>
                </a:ext>
              </a:extLst>
            </p:cNvPr>
            <p:cNvGrpSpPr/>
            <p:nvPr/>
          </p:nvGrpSpPr>
          <p:grpSpPr>
            <a:xfrm>
              <a:off x="2421960" y="2673438"/>
              <a:ext cx="232824" cy="2435253"/>
              <a:chOff x="2421960" y="2673438"/>
              <a:chExt cx="232824" cy="243525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7F22FB0-EF27-1D4B-894D-644C5A92E517}"/>
                  </a:ext>
                </a:extLst>
              </p:cNvPr>
              <p:cNvSpPr/>
              <p:nvPr/>
            </p:nvSpPr>
            <p:spPr bwMode="auto">
              <a:xfrm rot="20462909">
                <a:off x="2429170" y="4815849"/>
                <a:ext cx="80683" cy="292842"/>
              </a:xfrm>
              <a:prstGeom prst="rect">
                <a:avLst/>
              </a:prstGeom>
              <a:solidFill>
                <a:srgbClr val="1F45F6"/>
              </a:solidFill>
              <a:ln w="9525" cap="flat" cmpd="sng" algn="ctr">
                <a:solidFill>
                  <a:srgbClr val="1F45F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29" name="Curved Connector 28">
                <a:extLst>
                  <a:ext uri="{FF2B5EF4-FFF2-40B4-BE49-F238E27FC236}">
                    <a16:creationId xmlns:a16="http://schemas.microsoft.com/office/drawing/2014/main" id="{F09FE559-085A-114A-A5E8-D4118A881176}"/>
                  </a:ext>
                </a:extLst>
              </p:cNvPr>
              <p:cNvCxnSpPr>
                <a:cxnSpLocks/>
                <a:endCxn id="28" idx="0"/>
              </p:cNvCxnSpPr>
              <p:nvPr/>
            </p:nvCxnSpPr>
            <p:spPr bwMode="auto">
              <a:xfrm rot="5400000">
                <a:off x="1463198" y="3632200"/>
                <a:ext cx="2150347" cy="232824"/>
              </a:xfrm>
              <a:prstGeom prst="curvedConnector3">
                <a:avLst>
                  <a:gd name="adj1" fmla="val 50000"/>
                </a:avLst>
              </a:prstGeom>
              <a:solidFill>
                <a:schemeClr val="accent1"/>
              </a:solidFill>
              <a:ln w="38100" cap="flat" cmpd="sng" algn="ctr">
                <a:solidFill>
                  <a:srgbClr val="1F45F6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060" name="Group 2059">
              <a:extLst>
                <a:ext uri="{FF2B5EF4-FFF2-40B4-BE49-F238E27FC236}">
                  <a16:creationId xmlns:a16="http://schemas.microsoft.com/office/drawing/2014/main" id="{7DB46301-9CB1-32D9-FBAE-204BD7D91A9A}"/>
                </a:ext>
              </a:extLst>
            </p:cNvPr>
            <p:cNvGrpSpPr/>
            <p:nvPr/>
          </p:nvGrpSpPr>
          <p:grpSpPr>
            <a:xfrm>
              <a:off x="160157" y="872993"/>
              <a:ext cx="2441951" cy="1875547"/>
              <a:chOff x="6344358" y="2137071"/>
              <a:chExt cx="2034573" cy="1562659"/>
            </a:xfrm>
          </p:grpSpPr>
          <p:pic>
            <p:nvPicPr>
              <p:cNvPr id="2061" name="Picture 2060">
                <a:extLst>
                  <a:ext uri="{FF2B5EF4-FFF2-40B4-BE49-F238E27FC236}">
                    <a16:creationId xmlns:a16="http://schemas.microsoft.com/office/drawing/2014/main" id="{A89EDC5C-FE4F-EE05-4E4C-4CE96B06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44358" y="2137071"/>
                <a:ext cx="2034573" cy="1562659"/>
              </a:xfrm>
              <a:prstGeom prst="rect">
                <a:avLst/>
              </a:prstGeom>
            </p:spPr>
          </p:pic>
          <p:sp>
            <p:nvSpPr>
              <p:cNvPr id="2062" name="TextBox 2061">
                <a:extLst>
                  <a:ext uri="{FF2B5EF4-FFF2-40B4-BE49-F238E27FC236}">
                    <a16:creationId xmlns:a16="http://schemas.microsoft.com/office/drawing/2014/main" id="{164DD861-291B-C9FD-B3B5-E7F21071F56B}"/>
                  </a:ext>
                </a:extLst>
              </p:cNvPr>
              <p:cNvSpPr txBox="1"/>
              <p:nvPr/>
            </p:nvSpPr>
            <p:spPr>
              <a:xfrm>
                <a:off x="6498078" y="2461937"/>
                <a:ext cx="833453" cy="258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Cl(n,p</a:t>
                </a:r>
                <a:r>
                  <a:rPr lang="en-US" sz="16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cxnSp>
            <p:nvCxnSpPr>
              <p:cNvPr id="2063" name="Straight Arrow Connector 2062">
                <a:extLst>
                  <a:ext uri="{FF2B5EF4-FFF2-40B4-BE49-F238E27FC236}">
                    <a16:creationId xmlns:a16="http://schemas.microsoft.com/office/drawing/2014/main" id="{497CE405-F0AE-2087-574F-7C1F7EB20CE0}"/>
                  </a:ext>
                </a:extLst>
              </p:cNvPr>
              <p:cNvCxnSpPr>
                <a:cxnSpLocks/>
                <a:stCxn id="2064" idx="2"/>
              </p:cNvCxnSpPr>
              <p:nvPr/>
            </p:nvCxnSpPr>
            <p:spPr>
              <a:xfrm flipH="1">
                <a:off x="7406778" y="2480953"/>
                <a:ext cx="121607" cy="20122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64" name="TextBox 2063">
                <a:extLst>
                  <a:ext uri="{FF2B5EF4-FFF2-40B4-BE49-F238E27FC236}">
                    <a16:creationId xmlns:a16="http://schemas.microsoft.com/office/drawing/2014/main" id="{89E89B17-41FC-0CEC-AE63-C43A4274526A}"/>
                  </a:ext>
                </a:extLst>
              </p:cNvPr>
              <p:cNvSpPr txBox="1"/>
              <p:nvPr/>
            </p:nvSpPr>
            <p:spPr>
              <a:xfrm>
                <a:off x="7167527" y="2222589"/>
                <a:ext cx="721716" cy="258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Li(n,⍺)t</a:t>
                </a:r>
              </a:p>
            </p:txBody>
          </p:sp>
          <p:sp>
            <p:nvSpPr>
              <p:cNvPr id="2065" name="TextBox 2064">
                <a:extLst>
                  <a:ext uri="{FF2B5EF4-FFF2-40B4-BE49-F238E27FC236}">
                    <a16:creationId xmlns:a16="http://schemas.microsoft.com/office/drawing/2014/main" id="{32946CC8-41D8-AACC-54FA-C996C3CA6E39}"/>
                  </a:ext>
                </a:extLst>
              </p:cNvPr>
              <p:cNvSpPr txBox="1"/>
              <p:nvPr/>
            </p:nvSpPr>
            <p:spPr>
              <a:xfrm>
                <a:off x="7334374" y="2684849"/>
                <a:ext cx="880540" cy="23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Li(n</a:t>
                </a:r>
                <a:r>
                  <a:rPr lang="en-US" sz="1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,⍺)t</a:t>
                </a:r>
              </a:p>
            </p:txBody>
          </p:sp>
          <p:cxnSp>
            <p:nvCxnSpPr>
              <p:cNvPr id="2066" name="Straight Arrow Connector 2065">
                <a:extLst>
                  <a:ext uri="{FF2B5EF4-FFF2-40B4-BE49-F238E27FC236}">
                    <a16:creationId xmlns:a16="http://schemas.microsoft.com/office/drawing/2014/main" id="{3DB4ECE0-DEE1-FDBD-7BA1-6CBC697C4C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79373" y="2953481"/>
                <a:ext cx="6111" cy="19669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67" name="Straight Arrow Connector 2066">
                <a:extLst>
                  <a:ext uri="{FF2B5EF4-FFF2-40B4-BE49-F238E27FC236}">
                    <a16:creationId xmlns:a16="http://schemas.microsoft.com/office/drawing/2014/main" id="{98870918-CC9C-0C62-7F3C-3B8B728D8CC7}"/>
                  </a:ext>
                </a:extLst>
              </p:cNvPr>
              <p:cNvCxnSpPr>
                <a:cxnSpLocks/>
                <a:stCxn id="2062" idx="2"/>
              </p:cNvCxnSpPr>
              <p:nvPr/>
            </p:nvCxnSpPr>
            <p:spPr>
              <a:xfrm>
                <a:off x="6914804" y="2720301"/>
                <a:ext cx="233329" cy="29137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68" name="TextBox 2067">
                <a:extLst>
                  <a:ext uri="{FF2B5EF4-FFF2-40B4-BE49-F238E27FC236}">
                    <a16:creationId xmlns:a16="http://schemas.microsoft.com/office/drawing/2014/main" id="{16EC9090-B507-2DF3-E409-DDF94FA3FE7C}"/>
                  </a:ext>
                </a:extLst>
              </p:cNvPr>
              <p:cNvSpPr txBox="1"/>
              <p:nvPr/>
            </p:nvSpPr>
            <p:spPr>
              <a:xfrm>
                <a:off x="6586049" y="3267245"/>
                <a:ext cx="1219273" cy="2307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b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CLYC-6 @ 4.5 m</a:t>
                </a:r>
                <a:endParaRPr lang="en-US" sz="1200" b="1" dirty="0">
                  <a:latin typeface="Symbol" pitchFamily="2" charset="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69" name="Group 2068">
              <a:extLst>
                <a:ext uri="{FF2B5EF4-FFF2-40B4-BE49-F238E27FC236}">
                  <a16:creationId xmlns:a16="http://schemas.microsoft.com/office/drawing/2014/main" id="{6DF704E4-107B-7E40-396C-28E8B5D1922F}"/>
                </a:ext>
              </a:extLst>
            </p:cNvPr>
            <p:cNvGrpSpPr/>
            <p:nvPr/>
          </p:nvGrpSpPr>
          <p:grpSpPr>
            <a:xfrm>
              <a:off x="2624860" y="866901"/>
              <a:ext cx="2761233" cy="1884972"/>
              <a:chOff x="3987684" y="3724356"/>
              <a:chExt cx="2068945" cy="1412378"/>
            </a:xfrm>
          </p:grpSpPr>
          <p:pic>
            <p:nvPicPr>
              <p:cNvPr id="2070" name="Picture 2069">
                <a:extLst>
                  <a:ext uri="{FF2B5EF4-FFF2-40B4-BE49-F238E27FC236}">
                    <a16:creationId xmlns:a16="http://schemas.microsoft.com/office/drawing/2014/main" id="{5DCCF364-F71E-ED5E-EA39-F330E4EC4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87684" y="3724356"/>
                <a:ext cx="2022455" cy="1412378"/>
              </a:xfrm>
              <a:prstGeom prst="rect">
                <a:avLst/>
              </a:prstGeom>
            </p:spPr>
          </p:pic>
          <p:sp>
            <p:nvSpPr>
              <p:cNvPr id="2071" name="TextBox 2070">
                <a:extLst>
                  <a:ext uri="{FF2B5EF4-FFF2-40B4-BE49-F238E27FC236}">
                    <a16:creationId xmlns:a16="http://schemas.microsoft.com/office/drawing/2014/main" id="{C942F7DD-910F-C385-0244-460C2C73230C}"/>
                  </a:ext>
                </a:extLst>
              </p:cNvPr>
              <p:cNvSpPr txBox="1"/>
              <p:nvPr/>
            </p:nvSpPr>
            <p:spPr>
              <a:xfrm>
                <a:off x="4811989" y="3798301"/>
                <a:ext cx="914400" cy="2113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CLYC-6 @ 9 m</a:t>
                </a:r>
                <a:endParaRPr lang="en-US" sz="1200" b="1" dirty="0">
                  <a:latin typeface="Symbol" pitchFamily="2" charset="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2" name="TextBox 2071">
                <a:extLst>
                  <a:ext uri="{FF2B5EF4-FFF2-40B4-BE49-F238E27FC236}">
                    <a16:creationId xmlns:a16="http://schemas.microsoft.com/office/drawing/2014/main" id="{C3A84781-2AAA-C194-06CB-9244043E8B0F}"/>
                  </a:ext>
                </a:extLst>
              </p:cNvPr>
              <p:cNvSpPr txBox="1"/>
              <p:nvPr/>
            </p:nvSpPr>
            <p:spPr>
              <a:xfrm>
                <a:off x="4196114" y="3819375"/>
                <a:ext cx="721716" cy="23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Li(n,⍺)t</a:t>
                </a:r>
              </a:p>
            </p:txBody>
          </p:sp>
          <p:cxnSp>
            <p:nvCxnSpPr>
              <p:cNvPr id="2073" name="Straight Arrow Connector 2072">
                <a:extLst>
                  <a:ext uri="{FF2B5EF4-FFF2-40B4-BE49-F238E27FC236}">
                    <a16:creationId xmlns:a16="http://schemas.microsoft.com/office/drawing/2014/main" id="{14F21119-6230-E1C5-A434-74626C1AA1D5}"/>
                  </a:ext>
                </a:extLst>
              </p:cNvPr>
              <p:cNvCxnSpPr>
                <a:cxnSpLocks/>
                <a:stCxn id="2072" idx="2"/>
              </p:cNvCxnSpPr>
              <p:nvPr/>
            </p:nvCxnSpPr>
            <p:spPr>
              <a:xfrm flipH="1">
                <a:off x="4361413" y="4054253"/>
                <a:ext cx="195560" cy="47848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74" name="Straight Arrow Connector 2073">
                <a:extLst>
                  <a:ext uri="{FF2B5EF4-FFF2-40B4-BE49-F238E27FC236}">
                    <a16:creationId xmlns:a16="http://schemas.microsoft.com/office/drawing/2014/main" id="{5D23C49A-B85E-F3F5-B0E8-FB30C5C4C26B}"/>
                  </a:ext>
                </a:extLst>
              </p:cNvPr>
              <p:cNvCxnSpPr>
                <a:cxnSpLocks/>
                <a:stCxn id="2072" idx="2"/>
              </p:cNvCxnSpPr>
              <p:nvPr/>
            </p:nvCxnSpPr>
            <p:spPr>
              <a:xfrm>
                <a:off x="4556973" y="4054253"/>
                <a:ext cx="735548" cy="21955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75" name="TextBox 2074">
                <a:extLst>
                  <a:ext uri="{FF2B5EF4-FFF2-40B4-BE49-F238E27FC236}">
                    <a16:creationId xmlns:a16="http://schemas.microsoft.com/office/drawing/2014/main" id="{A591E9F3-B2C2-E3E4-2A2F-EF415AB4629B}"/>
                  </a:ext>
                </a:extLst>
              </p:cNvPr>
              <p:cNvSpPr txBox="1"/>
              <p:nvPr/>
            </p:nvSpPr>
            <p:spPr>
              <a:xfrm>
                <a:off x="5223176" y="4316589"/>
                <a:ext cx="833453" cy="23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lang="en-US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Cl(n,p</a:t>
                </a:r>
                <a:r>
                  <a:rPr lang="en-US" sz="1400" baseline="-25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cxnSp>
            <p:nvCxnSpPr>
              <p:cNvPr id="2076" name="Straight Arrow Connector 2075">
                <a:extLst>
                  <a:ext uri="{FF2B5EF4-FFF2-40B4-BE49-F238E27FC236}">
                    <a16:creationId xmlns:a16="http://schemas.microsoft.com/office/drawing/2014/main" id="{E173311B-75A7-1908-5F6B-EAFB35B69AE6}"/>
                  </a:ext>
                </a:extLst>
              </p:cNvPr>
              <p:cNvCxnSpPr>
                <a:cxnSpLocks/>
                <a:stCxn id="2075" idx="2"/>
              </p:cNvCxnSpPr>
              <p:nvPr/>
            </p:nvCxnSpPr>
            <p:spPr>
              <a:xfrm flipH="1">
                <a:off x="5065949" y="4551468"/>
                <a:ext cx="573954" cy="257757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077" name="TextBox 2076">
                <a:extLst>
                  <a:ext uri="{FF2B5EF4-FFF2-40B4-BE49-F238E27FC236}">
                    <a16:creationId xmlns:a16="http://schemas.microsoft.com/office/drawing/2014/main" id="{D128790C-3292-FE11-BE56-0B538B001320}"/>
                  </a:ext>
                </a:extLst>
              </p:cNvPr>
              <p:cNvSpPr txBox="1"/>
              <p:nvPr/>
            </p:nvSpPr>
            <p:spPr>
              <a:xfrm>
                <a:off x="4498718" y="4490011"/>
                <a:ext cx="833453" cy="23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lang="en-US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Cl(n,pɣ)</a:t>
                </a:r>
              </a:p>
            </p:txBody>
          </p:sp>
          <p:cxnSp>
            <p:nvCxnSpPr>
              <p:cNvPr id="2078" name="Straight Arrow Connector 2077">
                <a:extLst>
                  <a:ext uri="{FF2B5EF4-FFF2-40B4-BE49-F238E27FC236}">
                    <a16:creationId xmlns:a16="http://schemas.microsoft.com/office/drawing/2014/main" id="{83151A86-FEF4-6363-DBFF-8FDCEB9D74AF}"/>
                  </a:ext>
                </a:extLst>
              </p:cNvPr>
              <p:cNvCxnSpPr>
                <a:cxnSpLocks/>
                <a:stCxn id="2077" idx="2"/>
              </p:cNvCxnSpPr>
              <p:nvPr/>
            </p:nvCxnSpPr>
            <p:spPr>
              <a:xfrm flipH="1">
                <a:off x="4469500" y="4724889"/>
                <a:ext cx="445945" cy="14383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79" name="Straight Arrow Connector 2078">
                <a:extLst>
                  <a:ext uri="{FF2B5EF4-FFF2-40B4-BE49-F238E27FC236}">
                    <a16:creationId xmlns:a16="http://schemas.microsoft.com/office/drawing/2014/main" id="{6B2DBDAD-E21C-B2D9-E511-7E77E4C79499}"/>
                  </a:ext>
                </a:extLst>
              </p:cNvPr>
              <p:cNvCxnSpPr>
                <a:cxnSpLocks/>
                <a:stCxn id="2077" idx="2"/>
              </p:cNvCxnSpPr>
              <p:nvPr/>
            </p:nvCxnSpPr>
            <p:spPr>
              <a:xfrm flipH="1">
                <a:off x="4575117" y="4724889"/>
                <a:ext cx="340328" cy="1942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2091" name="Rectangle 2090">
            <a:extLst>
              <a:ext uri="{FF2B5EF4-FFF2-40B4-BE49-F238E27FC236}">
                <a16:creationId xmlns:a16="http://schemas.microsoft.com/office/drawing/2014/main" id="{A0309656-3266-4D41-4798-FF932E3B431B}"/>
              </a:ext>
            </a:extLst>
          </p:cNvPr>
          <p:cNvSpPr/>
          <p:nvPr/>
        </p:nvSpPr>
        <p:spPr>
          <a:xfrm>
            <a:off x="3978667" y="6398499"/>
            <a:ext cx="4642133" cy="461665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“Measurement of energy-differential </a:t>
            </a:r>
            <a:r>
              <a:rPr lang="en-US" sz="1200" baseline="30000" dirty="0">
                <a:solidFill>
                  <a:schemeClr val="bg1"/>
                </a:solidFill>
                <a:latin typeface="Times" pitchFamily="2" charset="0"/>
              </a:rPr>
              <a:t>35</a:t>
            </a:r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Cl(n,p</a:t>
            </a:r>
            <a:r>
              <a:rPr lang="en-US" sz="1200" baseline="-25000" dirty="0">
                <a:solidFill>
                  <a:schemeClr val="bg1"/>
                </a:solidFill>
                <a:latin typeface="Times" pitchFamily="2" charset="0"/>
              </a:rPr>
              <a:t>0</a:t>
            </a:r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)</a:t>
            </a:r>
            <a:r>
              <a:rPr lang="en-US" sz="1200" baseline="30000" dirty="0">
                <a:solidFill>
                  <a:schemeClr val="bg1"/>
                </a:solidFill>
                <a:latin typeface="Times" pitchFamily="2" charset="0"/>
              </a:rPr>
              <a:t>35</a:t>
            </a:r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S cross section via ratio with </a:t>
            </a:r>
            <a:r>
              <a:rPr lang="en-US" sz="1200" baseline="30000" dirty="0">
                <a:solidFill>
                  <a:schemeClr val="bg1"/>
                </a:solidFill>
                <a:latin typeface="Times" pitchFamily="2" charset="0"/>
              </a:rPr>
              <a:t>6</a:t>
            </a:r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Li(n,</a:t>
            </a:r>
            <a:r>
              <a:rPr lang="el-GR" sz="1200" dirty="0">
                <a:solidFill>
                  <a:schemeClr val="bg1"/>
                </a:solidFill>
                <a:latin typeface="Times" pitchFamily="2" charset="0"/>
              </a:rPr>
              <a:t>α)</a:t>
            </a:r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t.” T. Nagel </a:t>
            </a:r>
            <a:r>
              <a:rPr lang="en-US" sz="1200" i="1" dirty="0">
                <a:solidFill>
                  <a:schemeClr val="bg1"/>
                </a:solidFill>
                <a:latin typeface="Times" pitchFamily="2" charset="0"/>
              </a:rPr>
              <a:t>et al., </a:t>
            </a:r>
            <a:r>
              <a:rPr lang="en-US" sz="1200" dirty="0">
                <a:solidFill>
                  <a:schemeClr val="bg1"/>
                </a:solidFill>
                <a:latin typeface="Times" pitchFamily="2" charset="0"/>
              </a:rPr>
              <a:t>Phys. Rev. C 110, 034612 (2024)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3AD549-8EE6-0F0F-0017-6BCBBACE9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" y="8656"/>
            <a:ext cx="9140973" cy="895909"/>
          </a:xfrm>
          <a:solidFill>
            <a:srgbClr val="1F497D"/>
          </a:solidFill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We also used GENESIS to perform simultaneous energy differential and integral measurements of the </a:t>
            </a:r>
            <a:r>
              <a:rPr lang="en-US" sz="2400" b="0" baseline="30000" dirty="0">
                <a:solidFill>
                  <a:schemeClr val="bg1"/>
                </a:solidFill>
              </a:rPr>
              <a:t>35</a:t>
            </a:r>
            <a:r>
              <a:rPr lang="en-US" sz="2400" b="0" dirty="0">
                <a:solidFill>
                  <a:schemeClr val="bg1"/>
                </a:solidFill>
              </a:rPr>
              <a:t>Cl(n,p), (n,</a:t>
            </a:r>
            <a:r>
              <a:rPr lang="en-US" sz="2400" b="0" dirty="0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sz="2400" b="0" dirty="0">
                <a:solidFill>
                  <a:schemeClr val="bg1"/>
                </a:solidFill>
              </a:rPr>
              <a:t>) and (n,n’</a:t>
            </a:r>
            <a:r>
              <a:rPr lang="en-US" sz="2400" b="0" dirty="0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400" b="0" dirty="0">
                <a:solidFill>
                  <a:schemeClr val="bg1"/>
                </a:solidFill>
              </a:rPr>
              <a:t>) cross sections</a:t>
            </a:r>
            <a:endParaRPr lang="en-US" sz="2400" b="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8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4002"/>
            <a:ext cx="9144000" cy="980068"/>
          </a:xfrm>
          <a:solidFill>
            <a:srgbClr val="1F497D"/>
          </a:solidFill>
        </p:spPr>
        <p:txBody>
          <a:bodyPr/>
          <a:lstStyle/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We’ve been working to determine isotope production rates at different beam energies using the stacked target method</a:t>
            </a:r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19952E21-919E-C843-AD14-8ABEA5722068}"/>
              </a:ext>
            </a:extLst>
          </p:cNvPr>
          <p:cNvSpPr/>
          <p:nvPr/>
        </p:nvSpPr>
        <p:spPr bwMode="auto">
          <a:xfrm>
            <a:off x="5202170" y="1792641"/>
            <a:ext cx="469731" cy="1509941"/>
          </a:xfrm>
          <a:prstGeom prst="cube">
            <a:avLst>
              <a:gd name="adj" fmla="val 9366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E376862E-FA88-1D4E-8C52-AF00AE98CC8B}"/>
              </a:ext>
            </a:extLst>
          </p:cNvPr>
          <p:cNvSpPr/>
          <p:nvPr/>
        </p:nvSpPr>
        <p:spPr bwMode="auto">
          <a:xfrm>
            <a:off x="5394317" y="1793802"/>
            <a:ext cx="469731" cy="1509941"/>
          </a:xfrm>
          <a:prstGeom prst="cube">
            <a:avLst>
              <a:gd name="adj" fmla="val 93667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683169E0-8C63-0B47-92CA-C106BBA1DCF8}"/>
              </a:ext>
            </a:extLst>
          </p:cNvPr>
          <p:cNvSpPr/>
          <p:nvPr/>
        </p:nvSpPr>
        <p:spPr bwMode="auto">
          <a:xfrm>
            <a:off x="5595673" y="1817824"/>
            <a:ext cx="469731" cy="1509941"/>
          </a:xfrm>
          <a:prstGeom prst="cube">
            <a:avLst>
              <a:gd name="adj" fmla="val 9366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B2FF298D-6511-904D-9E89-B39E6042FD0E}"/>
              </a:ext>
            </a:extLst>
          </p:cNvPr>
          <p:cNvSpPr/>
          <p:nvPr/>
        </p:nvSpPr>
        <p:spPr bwMode="auto">
          <a:xfrm>
            <a:off x="5888133" y="1793802"/>
            <a:ext cx="469730" cy="1500779"/>
          </a:xfrm>
          <a:prstGeom prst="cube">
            <a:avLst>
              <a:gd name="adj" fmla="val 77592"/>
            </a:avLst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72C8177F-4230-C849-A72B-5DB54F62798F}"/>
              </a:ext>
            </a:extLst>
          </p:cNvPr>
          <p:cNvSpPr/>
          <p:nvPr/>
        </p:nvSpPr>
        <p:spPr bwMode="auto">
          <a:xfrm>
            <a:off x="6148922" y="1792641"/>
            <a:ext cx="469731" cy="1509941"/>
          </a:xfrm>
          <a:prstGeom prst="cube">
            <a:avLst>
              <a:gd name="adj" fmla="val 9366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E058ED08-C62B-124A-8D0B-63EE7FF6B29D}"/>
              </a:ext>
            </a:extLst>
          </p:cNvPr>
          <p:cNvSpPr/>
          <p:nvPr/>
        </p:nvSpPr>
        <p:spPr bwMode="auto">
          <a:xfrm>
            <a:off x="6341069" y="1793802"/>
            <a:ext cx="469731" cy="1509941"/>
          </a:xfrm>
          <a:prstGeom prst="cube">
            <a:avLst>
              <a:gd name="adj" fmla="val 93667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B6920706-E9D1-9E4B-AD7B-55C706FE9B78}"/>
              </a:ext>
            </a:extLst>
          </p:cNvPr>
          <p:cNvSpPr/>
          <p:nvPr/>
        </p:nvSpPr>
        <p:spPr bwMode="auto">
          <a:xfrm>
            <a:off x="6542426" y="1817824"/>
            <a:ext cx="469731" cy="1509941"/>
          </a:xfrm>
          <a:prstGeom prst="cube">
            <a:avLst>
              <a:gd name="adj" fmla="val 9366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1" name="Cube 50">
            <a:extLst>
              <a:ext uri="{FF2B5EF4-FFF2-40B4-BE49-F238E27FC236}">
                <a16:creationId xmlns:a16="http://schemas.microsoft.com/office/drawing/2014/main" id="{0450EFF6-C2B0-D944-8967-08BD5BBE91CE}"/>
              </a:ext>
            </a:extLst>
          </p:cNvPr>
          <p:cNvSpPr/>
          <p:nvPr/>
        </p:nvSpPr>
        <p:spPr bwMode="auto">
          <a:xfrm>
            <a:off x="6785689" y="1813478"/>
            <a:ext cx="469730" cy="1500779"/>
          </a:xfrm>
          <a:prstGeom prst="cube">
            <a:avLst>
              <a:gd name="adj" fmla="val 77592"/>
            </a:avLst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3" name="Cube 52">
            <a:extLst>
              <a:ext uri="{FF2B5EF4-FFF2-40B4-BE49-F238E27FC236}">
                <a16:creationId xmlns:a16="http://schemas.microsoft.com/office/drawing/2014/main" id="{E5378B3A-6D06-2140-9C56-7AB833BD2E17}"/>
              </a:ext>
            </a:extLst>
          </p:cNvPr>
          <p:cNvSpPr/>
          <p:nvPr/>
        </p:nvSpPr>
        <p:spPr bwMode="auto">
          <a:xfrm>
            <a:off x="7046478" y="1812317"/>
            <a:ext cx="469731" cy="1509941"/>
          </a:xfrm>
          <a:prstGeom prst="cube">
            <a:avLst>
              <a:gd name="adj" fmla="val 9366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4" name="Cube 53">
            <a:extLst>
              <a:ext uri="{FF2B5EF4-FFF2-40B4-BE49-F238E27FC236}">
                <a16:creationId xmlns:a16="http://schemas.microsoft.com/office/drawing/2014/main" id="{55A18F63-E28F-A84E-A754-91352AA79500}"/>
              </a:ext>
            </a:extLst>
          </p:cNvPr>
          <p:cNvSpPr/>
          <p:nvPr/>
        </p:nvSpPr>
        <p:spPr bwMode="auto">
          <a:xfrm>
            <a:off x="7238625" y="1813478"/>
            <a:ext cx="469731" cy="1509941"/>
          </a:xfrm>
          <a:prstGeom prst="cube">
            <a:avLst>
              <a:gd name="adj" fmla="val 93667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5A9938A5-6726-BB4B-80AB-B6750145AD99}"/>
              </a:ext>
            </a:extLst>
          </p:cNvPr>
          <p:cNvSpPr/>
          <p:nvPr/>
        </p:nvSpPr>
        <p:spPr bwMode="auto">
          <a:xfrm>
            <a:off x="7439982" y="1837500"/>
            <a:ext cx="469731" cy="1509941"/>
          </a:xfrm>
          <a:prstGeom prst="cube">
            <a:avLst>
              <a:gd name="adj" fmla="val 93667"/>
            </a:avLst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0" tIns="182880" rIns="914400" bIns="18288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3657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CE11DC-DD9A-1345-ABB2-9E725D39C7EB}"/>
              </a:ext>
            </a:extLst>
          </p:cNvPr>
          <p:cNvGrpSpPr/>
          <p:nvPr/>
        </p:nvGrpSpPr>
        <p:grpSpPr>
          <a:xfrm>
            <a:off x="7674175" y="2154666"/>
            <a:ext cx="996213" cy="364310"/>
            <a:chOff x="7674175" y="2154666"/>
            <a:chExt cx="996213" cy="36431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C72B5B-090B-1240-B7BF-AABC6FC93B3F}"/>
                </a:ext>
              </a:extLst>
            </p:cNvPr>
            <p:cNvSpPr txBox="1"/>
            <p:nvPr/>
          </p:nvSpPr>
          <p:spPr>
            <a:xfrm>
              <a:off x="7949704" y="2154666"/>
              <a:ext cx="720684" cy="355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41B4307-A7B7-C54C-95AE-E772858218D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674175" y="2510194"/>
              <a:ext cx="911497" cy="8782"/>
            </a:xfrm>
            <a:prstGeom prst="straightConnector1">
              <a:avLst/>
            </a:prstGeom>
            <a:solidFill>
              <a:schemeClr val="bg1"/>
            </a:solidFill>
            <a:ln w="857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99341CA-A035-3B42-96F9-999C1DB33FFA}"/>
              </a:ext>
            </a:extLst>
          </p:cNvPr>
          <p:cNvSpPr txBox="1"/>
          <p:nvPr/>
        </p:nvSpPr>
        <p:spPr>
          <a:xfrm>
            <a:off x="6602875" y="930801"/>
            <a:ext cx="221849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thick Al Degraders 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(lowers the beam energy)</a:t>
            </a:r>
          </a:p>
        </p:txBody>
      </p: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21D446F4-A2FD-C24A-A44F-6658234B005B}"/>
              </a:ext>
            </a:extLst>
          </p:cNvPr>
          <p:cNvCxnSpPr>
            <a:cxnSpLocks/>
            <a:stCxn id="57" idx="2"/>
            <a:endCxn id="46" idx="0"/>
          </p:cNvCxnSpPr>
          <p:nvPr/>
        </p:nvCxnSpPr>
        <p:spPr bwMode="auto">
          <a:xfrm rot="5400000">
            <a:off x="6838788" y="920468"/>
            <a:ext cx="339781" cy="1406887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E2C014B6-B7D8-9B4C-B031-CA68EB29F25F}"/>
              </a:ext>
            </a:extLst>
          </p:cNvPr>
          <p:cNvCxnSpPr>
            <a:cxnSpLocks/>
            <a:stCxn id="57" idx="2"/>
            <a:endCxn id="51" idx="0"/>
          </p:cNvCxnSpPr>
          <p:nvPr/>
        </p:nvCxnSpPr>
        <p:spPr bwMode="auto">
          <a:xfrm rot="5400000">
            <a:off x="7277728" y="1379084"/>
            <a:ext cx="359457" cy="509331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EF1323A-0C4E-8543-9D35-8B4F708CC0CF}"/>
              </a:ext>
            </a:extLst>
          </p:cNvPr>
          <p:cNvSpPr txBox="1"/>
          <p:nvPr/>
        </p:nvSpPr>
        <p:spPr>
          <a:xfrm>
            <a:off x="5796101" y="3538320"/>
            <a:ext cx="1522399" cy="3555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 of Interest</a:t>
            </a:r>
          </a:p>
        </p:txBody>
      </p: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57DDC4ED-8D53-AC4F-9F12-DBF6EBCC3FFB}"/>
              </a:ext>
            </a:extLst>
          </p:cNvPr>
          <p:cNvCxnSpPr>
            <a:cxnSpLocks/>
            <a:stCxn id="60" idx="1"/>
            <a:endCxn id="38" idx="3"/>
          </p:cNvCxnSpPr>
          <p:nvPr/>
        </p:nvCxnSpPr>
        <p:spPr bwMode="auto">
          <a:xfrm rot="10800000">
            <a:off x="5610547" y="3327766"/>
            <a:ext cx="185554" cy="388318"/>
          </a:xfrm>
          <a:prstGeom prst="curvedConnector2">
            <a:avLst/>
          </a:prstGeom>
          <a:solidFill>
            <a:schemeClr val="bg1"/>
          </a:solidFill>
          <a:ln w="4445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B68DCE0A-8F05-F84E-9B3C-1BD798705974}"/>
              </a:ext>
            </a:extLst>
          </p:cNvPr>
          <p:cNvCxnSpPr>
            <a:cxnSpLocks/>
            <a:stCxn id="60" idx="0"/>
            <a:endCxn id="49" idx="3"/>
          </p:cNvCxnSpPr>
          <p:nvPr/>
        </p:nvCxnSpPr>
        <p:spPr bwMode="auto">
          <a:xfrm rot="16200000" flipV="1">
            <a:off x="6452023" y="3433042"/>
            <a:ext cx="210554" cy="1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81466C7F-B927-6B47-8121-A4C5530EBE88}"/>
              </a:ext>
            </a:extLst>
          </p:cNvPr>
          <p:cNvCxnSpPr>
            <a:cxnSpLocks/>
            <a:stCxn id="60" idx="3"/>
            <a:endCxn id="55" idx="3"/>
          </p:cNvCxnSpPr>
          <p:nvPr/>
        </p:nvCxnSpPr>
        <p:spPr bwMode="auto">
          <a:xfrm flipV="1">
            <a:off x="7318500" y="3347442"/>
            <a:ext cx="136355" cy="368642"/>
          </a:xfrm>
          <a:prstGeom prst="curvedConnector2">
            <a:avLst/>
          </a:prstGeom>
          <a:solidFill>
            <a:schemeClr val="bg1"/>
          </a:solidFill>
          <a:ln w="44450" cap="flat" cmpd="sng" algn="ctr">
            <a:solidFill>
              <a:srgbClr val="4F81BD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A0C9D15-3D5F-7840-8995-8BC82822924F}"/>
              </a:ext>
            </a:extLst>
          </p:cNvPr>
          <p:cNvSpPr txBox="1"/>
          <p:nvPr/>
        </p:nvSpPr>
        <p:spPr>
          <a:xfrm>
            <a:off x="4916811" y="1384833"/>
            <a:ext cx="1424258" cy="3555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Foils</a:t>
            </a:r>
          </a:p>
        </p:txBody>
      </p: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9697CA51-1327-AD46-8DB9-F46FC5C8CDB6}"/>
              </a:ext>
            </a:extLst>
          </p:cNvPr>
          <p:cNvCxnSpPr>
            <a:cxnSpLocks/>
            <a:endCxn id="35" idx="1"/>
          </p:cNvCxnSpPr>
          <p:nvPr/>
        </p:nvCxnSpPr>
        <p:spPr bwMode="auto">
          <a:xfrm rot="5400000">
            <a:off x="4991351" y="1880620"/>
            <a:ext cx="577698" cy="126311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3DED4741-E453-CE4C-A6EA-2FD8BE5A6818}"/>
              </a:ext>
            </a:extLst>
          </p:cNvPr>
          <p:cNvCxnSpPr>
            <a:cxnSpLocks/>
            <a:endCxn id="37" idx="0"/>
          </p:cNvCxnSpPr>
          <p:nvPr/>
        </p:nvCxnSpPr>
        <p:spPr bwMode="auto">
          <a:xfrm rot="16200000" flipH="1">
            <a:off x="5765301" y="1709928"/>
            <a:ext cx="149749" cy="17998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C06B088-B0E4-AC4A-8733-47F6C254E04F}"/>
              </a:ext>
            </a:extLst>
          </p:cNvPr>
          <p:cNvGrpSpPr/>
          <p:nvPr/>
        </p:nvGrpSpPr>
        <p:grpSpPr>
          <a:xfrm rot="10800000" flipV="1">
            <a:off x="1428540" y="2394350"/>
            <a:ext cx="1389395" cy="209242"/>
            <a:chOff x="5292913" y="3669977"/>
            <a:chExt cx="2577974" cy="304873"/>
          </a:xfrm>
        </p:grpSpPr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768B9539-228B-7846-B35C-1987FC42FEA7}"/>
                </a:ext>
              </a:extLst>
            </p:cNvPr>
            <p:cNvSpPr/>
            <p:nvPr/>
          </p:nvSpPr>
          <p:spPr bwMode="auto">
            <a:xfrm>
              <a:off x="5292913" y="3692352"/>
              <a:ext cx="260195" cy="282498"/>
            </a:xfrm>
            <a:prstGeom prst="arc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4" name="Arc 123">
              <a:extLst>
                <a:ext uri="{FF2B5EF4-FFF2-40B4-BE49-F238E27FC236}">
                  <a16:creationId xmlns:a16="http://schemas.microsoft.com/office/drawing/2014/main" id="{DEA70D7A-32EA-A940-AD7F-96318FBC1B71}"/>
                </a:ext>
              </a:extLst>
            </p:cNvPr>
            <p:cNvSpPr/>
            <p:nvPr/>
          </p:nvSpPr>
          <p:spPr bwMode="auto">
            <a:xfrm rot="10800000">
              <a:off x="5553108" y="3669977"/>
              <a:ext cx="260195" cy="282498"/>
            </a:xfrm>
            <a:prstGeom prst="arc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D4DB5513-A349-1541-AE03-8F96D27E227C}"/>
                </a:ext>
              </a:extLst>
            </p:cNvPr>
            <p:cNvGrpSpPr/>
            <p:nvPr/>
          </p:nvGrpSpPr>
          <p:grpSpPr>
            <a:xfrm flipV="1">
              <a:off x="5540496" y="3669977"/>
              <a:ext cx="520390" cy="304873"/>
              <a:chOff x="5984488" y="3657527"/>
              <a:chExt cx="520390" cy="304873"/>
            </a:xfrm>
          </p:grpSpPr>
          <p:sp>
            <p:nvSpPr>
              <p:cNvPr id="149" name="Arc 148">
                <a:extLst>
                  <a:ext uri="{FF2B5EF4-FFF2-40B4-BE49-F238E27FC236}">
                    <a16:creationId xmlns:a16="http://schemas.microsoft.com/office/drawing/2014/main" id="{E94D884A-5FF8-764E-9F8D-7D2DEA7B339D}"/>
                  </a:ext>
                </a:extLst>
              </p:cNvPr>
              <p:cNvSpPr/>
              <p:nvPr/>
            </p:nvSpPr>
            <p:spPr bwMode="auto">
              <a:xfrm>
                <a:off x="5984488" y="3679902"/>
                <a:ext cx="260195" cy="282498"/>
              </a:xfrm>
              <a:prstGeom prst="arc">
                <a:avLst/>
              </a:prstGeom>
              <a:noFill/>
              <a:ln w="476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dirty="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0" name="Arc 149">
                <a:extLst>
                  <a:ext uri="{FF2B5EF4-FFF2-40B4-BE49-F238E27FC236}">
                    <a16:creationId xmlns:a16="http://schemas.microsoft.com/office/drawing/2014/main" id="{47254ED2-EAC2-9343-875E-AC1E4A37F4B3}"/>
                  </a:ext>
                </a:extLst>
              </p:cNvPr>
              <p:cNvSpPr/>
              <p:nvPr/>
            </p:nvSpPr>
            <p:spPr bwMode="auto">
              <a:xfrm rot="10800000">
                <a:off x="6244683" y="3657527"/>
                <a:ext cx="260195" cy="282498"/>
              </a:xfrm>
              <a:prstGeom prst="arc">
                <a:avLst/>
              </a:prstGeom>
              <a:noFill/>
              <a:ln w="476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dirty="0"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420645D-A160-4941-B50C-23591157E8F4}"/>
                </a:ext>
              </a:extLst>
            </p:cNvPr>
            <p:cNvGrpSpPr/>
            <p:nvPr/>
          </p:nvGrpSpPr>
          <p:grpSpPr>
            <a:xfrm>
              <a:off x="5788129" y="3669977"/>
              <a:ext cx="767973" cy="304873"/>
              <a:chOff x="5984488" y="3657527"/>
              <a:chExt cx="767973" cy="304873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53B07A8D-E89F-5846-B5ED-4CD240D4E5B4}"/>
                  </a:ext>
                </a:extLst>
              </p:cNvPr>
              <p:cNvGrpSpPr/>
              <p:nvPr/>
            </p:nvGrpSpPr>
            <p:grpSpPr>
              <a:xfrm>
                <a:off x="5984488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147" name="Arc 146">
                  <a:extLst>
                    <a:ext uri="{FF2B5EF4-FFF2-40B4-BE49-F238E27FC236}">
                      <a16:creationId xmlns:a16="http://schemas.microsoft.com/office/drawing/2014/main" id="{6598E013-E9E9-5245-96CB-70E567E57A65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8" name="Arc 147">
                  <a:extLst>
                    <a:ext uri="{FF2B5EF4-FFF2-40B4-BE49-F238E27FC236}">
                      <a16:creationId xmlns:a16="http://schemas.microsoft.com/office/drawing/2014/main" id="{161BF8C1-EFD8-ED4C-8CD8-A51037AF402A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D075C620-6D5A-1140-A7D6-F78525208CC7}"/>
                  </a:ext>
                </a:extLst>
              </p:cNvPr>
              <p:cNvGrpSpPr/>
              <p:nvPr/>
            </p:nvGrpSpPr>
            <p:grpSpPr>
              <a:xfrm flipV="1">
                <a:off x="6232071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145" name="Arc 144">
                  <a:extLst>
                    <a:ext uri="{FF2B5EF4-FFF2-40B4-BE49-F238E27FC236}">
                      <a16:creationId xmlns:a16="http://schemas.microsoft.com/office/drawing/2014/main" id="{CA7CDF99-73B0-694D-8B85-EFA3167A82BD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6" name="Arc 145">
                  <a:extLst>
                    <a:ext uri="{FF2B5EF4-FFF2-40B4-BE49-F238E27FC236}">
                      <a16:creationId xmlns:a16="http://schemas.microsoft.com/office/drawing/2014/main" id="{7570EC90-DC75-B246-B862-2A99E41648E8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7CB9543-0E5F-4244-BB11-8AC934FA57A7}"/>
                </a:ext>
              </a:extLst>
            </p:cNvPr>
            <p:cNvGrpSpPr/>
            <p:nvPr/>
          </p:nvGrpSpPr>
          <p:grpSpPr>
            <a:xfrm>
              <a:off x="6287418" y="3669977"/>
              <a:ext cx="767973" cy="304873"/>
              <a:chOff x="5984488" y="3657527"/>
              <a:chExt cx="767973" cy="304873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767C687B-3911-4447-8AEB-0FDBF11C2308}"/>
                  </a:ext>
                </a:extLst>
              </p:cNvPr>
              <p:cNvGrpSpPr/>
              <p:nvPr/>
            </p:nvGrpSpPr>
            <p:grpSpPr>
              <a:xfrm>
                <a:off x="5984488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141" name="Arc 140">
                  <a:extLst>
                    <a:ext uri="{FF2B5EF4-FFF2-40B4-BE49-F238E27FC236}">
                      <a16:creationId xmlns:a16="http://schemas.microsoft.com/office/drawing/2014/main" id="{C5945639-5EFB-BE4D-9595-6C7C41B7404B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2" name="Arc 141">
                  <a:extLst>
                    <a:ext uri="{FF2B5EF4-FFF2-40B4-BE49-F238E27FC236}">
                      <a16:creationId xmlns:a16="http://schemas.microsoft.com/office/drawing/2014/main" id="{4E644F61-CDC5-B443-8640-A340A2A1DF12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37A308A9-0CF8-0A48-B913-C09C9E795E5E}"/>
                  </a:ext>
                </a:extLst>
              </p:cNvPr>
              <p:cNvGrpSpPr/>
              <p:nvPr/>
            </p:nvGrpSpPr>
            <p:grpSpPr>
              <a:xfrm flipV="1">
                <a:off x="6232071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139" name="Arc 138">
                  <a:extLst>
                    <a:ext uri="{FF2B5EF4-FFF2-40B4-BE49-F238E27FC236}">
                      <a16:creationId xmlns:a16="http://schemas.microsoft.com/office/drawing/2014/main" id="{70F37995-6562-1344-94D7-42544C0B7D72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0" name="Arc 139">
                  <a:extLst>
                    <a:ext uri="{FF2B5EF4-FFF2-40B4-BE49-F238E27FC236}">
                      <a16:creationId xmlns:a16="http://schemas.microsoft.com/office/drawing/2014/main" id="{E582E7C5-7658-B74F-93D5-251BF5AF6A56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B74F1D5-9E2D-5A44-BB2F-C290BAC0CA0F}"/>
                </a:ext>
              </a:extLst>
            </p:cNvPr>
            <p:cNvGrpSpPr/>
            <p:nvPr/>
          </p:nvGrpSpPr>
          <p:grpSpPr>
            <a:xfrm>
              <a:off x="6782634" y="3669977"/>
              <a:ext cx="767973" cy="304873"/>
              <a:chOff x="5984488" y="3657527"/>
              <a:chExt cx="767973" cy="304873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7C540004-9FB9-5748-B63B-7557AB460502}"/>
                  </a:ext>
                </a:extLst>
              </p:cNvPr>
              <p:cNvGrpSpPr/>
              <p:nvPr/>
            </p:nvGrpSpPr>
            <p:grpSpPr>
              <a:xfrm>
                <a:off x="5984488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135" name="Arc 134">
                  <a:extLst>
                    <a:ext uri="{FF2B5EF4-FFF2-40B4-BE49-F238E27FC236}">
                      <a16:creationId xmlns:a16="http://schemas.microsoft.com/office/drawing/2014/main" id="{5D73987A-16DC-3046-AFC9-9571A05B7BE2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6" name="Arc 135">
                  <a:extLst>
                    <a:ext uri="{FF2B5EF4-FFF2-40B4-BE49-F238E27FC236}">
                      <a16:creationId xmlns:a16="http://schemas.microsoft.com/office/drawing/2014/main" id="{0EDD14F5-73DC-1045-A653-21CCD8E6F0C4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CD22398-F9D9-1C4A-B294-F9206DD15DE5}"/>
                  </a:ext>
                </a:extLst>
              </p:cNvPr>
              <p:cNvGrpSpPr/>
              <p:nvPr/>
            </p:nvGrpSpPr>
            <p:grpSpPr>
              <a:xfrm flipV="1">
                <a:off x="6232071" y="3657527"/>
                <a:ext cx="520390" cy="304873"/>
                <a:chOff x="5984488" y="3657527"/>
                <a:chExt cx="520390" cy="304873"/>
              </a:xfrm>
            </p:grpSpPr>
            <p:sp>
              <p:nvSpPr>
                <p:cNvPr id="133" name="Arc 132">
                  <a:extLst>
                    <a:ext uri="{FF2B5EF4-FFF2-40B4-BE49-F238E27FC236}">
                      <a16:creationId xmlns:a16="http://schemas.microsoft.com/office/drawing/2014/main" id="{B042279C-F66A-FA4D-B5BC-16A6CA6F010B}"/>
                    </a:ext>
                  </a:extLst>
                </p:cNvPr>
                <p:cNvSpPr/>
                <p:nvPr/>
              </p:nvSpPr>
              <p:spPr bwMode="auto">
                <a:xfrm>
                  <a:off x="5984488" y="3679902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4" name="Arc 133">
                  <a:extLst>
                    <a:ext uri="{FF2B5EF4-FFF2-40B4-BE49-F238E27FC236}">
                      <a16:creationId xmlns:a16="http://schemas.microsoft.com/office/drawing/2014/main" id="{DB0410BC-CC7E-7E40-88F1-202CB8F215D4}"/>
                    </a:ext>
                  </a:extLst>
                </p:cNvPr>
                <p:cNvSpPr/>
                <p:nvPr/>
              </p:nvSpPr>
              <p:spPr bwMode="auto">
                <a:xfrm rot="10800000">
                  <a:off x="6244683" y="3657527"/>
                  <a:ext cx="260195" cy="282498"/>
                </a:xfrm>
                <a:prstGeom prst="arc">
                  <a:avLst/>
                </a:prstGeom>
                <a:noFill/>
                <a:ln w="476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68580" tIns="34290" rIns="68580" bIns="3429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 dirty="0"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sp>
          <p:nvSpPr>
            <p:cNvPr id="129" name="Arc 128">
              <a:extLst>
                <a:ext uri="{FF2B5EF4-FFF2-40B4-BE49-F238E27FC236}">
                  <a16:creationId xmlns:a16="http://schemas.microsoft.com/office/drawing/2014/main" id="{D7FD7DFE-92E2-1A4A-9353-80A8D7A19E7C}"/>
                </a:ext>
              </a:extLst>
            </p:cNvPr>
            <p:cNvSpPr/>
            <p:nvPr/>
          </p:nvSpPr>
          <p:spPr bwMode="auto">
            <a:xfrm>
              <a:off x="7286400" y="3692352"/>
              <a:ext cx="260195" cy="282498"/>
            </a:xfrm>
            <a:prstGeom prst="arc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842336AD-3CB3-3747-A121-D4417B7A3AC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46595" y="3824995"/>
              <a:ext cx="324292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med"/>
            </a:ln>
            <a:effectLst/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7D9720-A8A8-4B43-9DA9-988B6E18C484}"/>
              </a:ext>
            </a:extLst>
          </p:cNvPr>
          <p:cNvGrpSpPr/>
          <p:nvPr/>
        </p:nvGrpSpPr>
        <p:grpSpPr>
          <a:xfrm>
            <a:off x="429045" y="1342042"/>
            <a:ext cx="928459" cy="1512958"/>
            <a:chOff x="429045" y="1342042"/>
            <a:chExt cx="928459" cy="1512958"/>
          </a:xfrm>
        </p:grpSpPr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F8738A1E-6CF7-C349-A8C3-4B19411FB551}"/>
                </a:ext>
              </a:extLst>
            </p:cNvPr>
            <p:cNvSpPr/>
            <p:nvPr/>
          </p:nvSpPr>
          <p:spPr bwMode="auto">
            <a:xfrm rot="5400000">
              <a:off x="476410" y="2016128"/>
              <a:ext cx="813434" cy="864309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6F3990-E280-6545-B8A9-4A580050A70B}"/>
                </a:ext>
              </a:extLst>
            </p:cNvPr>
            <p:cNvSpPr txBox="1"/>
            <p:nvPr/>
          </p:nvSpPr>
          <p:spPr>
            <a:xfrm>
              <a:off x="429045" y="1342042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-ray 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74891DC-FD58-AA46-8367-1B381FEE03FB}"/>
              </a:ext>
            </a:extLst>
          </p:cNvPr>
          <p:cNvSpPr txBox="1"/>
          <p:nvPr/>
        </p:nvSpPr>
        <p:spPr>
          <a:xfrm>
            <a:off x="455444" y="4128655"/>
            <a:ext cx="8130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Irradiate a stack of foil that includes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where the reaction rates are known and </a:t>
            </a:r>
            <a:r>
              <a:rPr lang="en-US" sz="2000" b="1" dirty="0">
                <a:solidFill>
                  <a:srgbClr val="1F45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 want to determine the production rate on and “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degraders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which lower the beam energy.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8744819-95D6-E74E-BBF5-CF6044EEC538}"/>
              </a:ext>
            </a:extLst>
          </p:cNvPr>
          <p:cNvSpPr txBox="1"/>
          <p:nvPr/>
        </p:nvSpPr>
        <p:spPr>
          <a:xfrm>
            <a:off x="455444" y="5029949"/>
            <a:ext cx="8130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 the targets in front of the </a:t>
            </a:r>
            <a:r>
              <a:rPr lang="en-US" sz="2000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detector after the experiment to measure the decay of the radioactive products formed during irradiation.  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1041E9BE-BD49-B24D-BB4A-1E6F00CECF6E}"/>
              </a:ext>
            </a:extLst>
          </p:cNvPr>
          <p:cNvSpPr txBox="1"/>
          <p:nvPr/>
        </p:nvSpPr>
        <p:spPr>
          <a:xfrm>
            <a:off x="455444" y="5642949"/>
            <a:ext cx="8130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allows the production rate of the </a:t>
            </a:r>
            <a:r>
              <a:rPr lang="en-US" sz="2000" b="1" dirty="0">
                <a:solidFill>
                  <a:srgbClr val="1F45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 to be determined relative to the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342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037 L -0.4809 -0.00857 " pathEditMode="relative" ptsTypes="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2" grpId="0"/>
      <p:bldP spid="151" grpId="0"/>
      <p:bldP spid="1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0d62b7df0_0_98"/>
          <p:cNvSpPr txBox="1">
            <a:spLocks noGrp="1"/>
          </p:cNvSpPr>
          <p:nvPr>
            <p:ph type="title"/>
          </p:nvPr>
        </p:nvSpPr>
        <p:spPr>
          <a:xfrm>
            <a:off x="0" y="7820"/>
            <a:ext cx="9144000" cy="1008300"/>
          </a:xfrm>
          <a:prstGeom prst="rect">
            <a:avLst/>
          </a:prstGeom>
          <a:solidFill>
            <a:srgbClr val="054473"/>
          </a:solidFill>
          <a:ln w="9525" cap="flat" cmpd="sng">
            <a:solidFill>
              <a:srgbClr val="1F49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We’ve developed a high-power target for intense neutron bombardments of materials for fusion &amp; single event effects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g310d62b7df0_0_98"/>
          <p:cNvSpPr/>
          <p:nvPr/>
        </p:nvSpPr>
        <p:spPr>
          <a:xfrm>
            <a:off x="699400" y="1092275"/>
            <a:ext cx="4354200" cy="7815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Target tested in August 2024, with sponsorship from MDA and NorthStar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g310d62b7df0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5489" y="2003224"/>
            <a:ext cx="3156312" cy="22834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310d62b7df0_0_98"/>
          <p:cNvSpPr txBox="1"/>
          <p:nvPr/>
        </p:nvSpPr>
        <p:spPr>
          <a:xfrm>
            <a:off x="5356872" y="6371725"/>
            <a:ext cx="349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J.T. Morrell, PRC 108, 024616 (2023)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*Assumes 20 µA beam and 0°</a:t>
            </a:r>
            <a:endParaRPr sz="1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g310d62b7df0_0_98"/>
          <p:cNvSpPr txBox="1"/>
          <p:nvPr/>
        </p:nvSpPr>
        <p:spPr>
          <a:xfrm>
            <a:off x="6310425" y="1092275"/>
            <a:ext cx="28335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 MeV deuterons*</a:t>
            </a:r>
            <a:endParaRPr sz="1400" b="1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=1.4x10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n/s/cm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@ 1 cm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=2.0x10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n/s/cm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@ 10 cm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=2.2x10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n/s/cm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@ 10 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MeV deuterons*</a:t>
            </a:r>
            <a:endParaRPr sz="1400" b="1" i="0" u="sng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=7.5x10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n/s/cm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@ 1 cm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=1.2x10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n/s/cm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@ 10 cm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=6.7x10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n/s/cm</a:t>
            </a:r>
            <a:r>
              <a:rPr lang="en-US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@ 10 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310d62b7df0_0_98"/>
          <p:cNvSpPr/>
          <p:nvPr/>
        </p:nvSpPr>
        <p:spPr>
          <a:xfrm>
            <a:off x="163300" y="4522697"/>
            <a:ext cx="8822100" cy="7089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The intense fast, forward-focused neutrons from TTDB at the LBNL 88-Inch Cyclotron is a powerful capability for measuring: </a:t>
            </a:r>
            <a:endParaRPr sz="1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310d62b7df0_0_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9975" y="3200598"/>
            <a:ext cx="2754399" cy="12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310d62b7df0_0_98"/>
          <p:cNvSpPr/>
          <p:nvPr/>
        </p:nvSpPr>
        <p:spPr>
          <a:xfrm>
            <a:off x="163300" y="5428425"/>
            <a:ext cx="30939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"/>
              <a:buChar char="●"/>
            </a:pPr>
            <a:r>
              <a:rPr lang="en-US" sz="1700" b="1" i="1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gas production &amp; materials damage in high-temp superconductors  </a:t>
            </a:r>
            <a:endParaRPr sz="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10d62b7df0_0_98"/>
          <p:cNvSpPr/>
          <p:nvPr/>
        </p:nvSpPr>
        <p:spPr>
          <a:xfrm>
            <a:off x="3566200" y="5439825"/>
            <a:ext cx="25962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"/>
              <a:buChar char="●"/>
            </a:pPr>
            <a:r>
              <a:rPr lang="en-US" sz="1700" b="1" i="1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final-stage optics for ICF</a:t>
            </a:r>
            <a:endParaRPr sz="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310d62b7df0_0_98"/>
          <p:cNvSpPr/>
          <p:nvPr/>
        </p:nvSpPr>
        <p:spPr>
          <a:xfrm>
            <a:off x="6050025" y="5428425"/>
            <a:ext cx="30939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6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"/>
              <a:buChar char="●"/>
            </a:pPr>
            <a:r>
              <a:rPr lang="en-US" sz="1700" b="1" i="1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neutron shielding &amp; single-event effects for space applications</a:t>
            </a:r>
            <a:endParaRPr sz="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close up of a piece of metal&#10;&#10;Description automatically generated">
            <a:extLst>
              <a:ext uri="{FF2B5EF4-FFF2-40B4-BE49-F238E27FC236}">
                <a16:creationId xmlns:a16="http://schemas.microsoft.com/office/drawing/2014/main" id="{4BA63CA2-CDC7-E31D-2EBE-5223B25E7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00" y="2003224"/>
            <a:ext cx="2812715" cy="21095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968491-0652-CE2E-2625-7C011930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" y="1046887"/>
            <a:ext cx="8478024" cy="3987043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67BA02FE-73A8-454C-AFF2-0C589F61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20"/>
            <a:ext cx="9144000" cy="1008344"/>
          </a:xfrm>
          <a:solidFill>
            <a:srgbClr val="054473"/>
          </a:solidFill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Onto Isotope Production! We performed (p,x) measurements at 50 MeV (LBNL), 100 MeV (LANL) and 200 MeV (BNL) on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121,123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E5ADEE-A5E9-DCED-E100-A14B1C48D3D8}"/>
              </a:ext>
            </a:extLst>
          </p:cNvPr>
          <p:cNvSpPr txBox="1"/>
          <p:nvPr/>
        </p:nvSpPr>
        <p:spPr>
          <a:xfrm>
            <a:off x="8555011" y="1991793"/>
            <a:ext cx="487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baseline="30000" dirty="0">
                <a:solidFill>
                  <a:schemeClr val="bg1"/>
                </a:solidFill>
              </a:rPr>
              <a:t>93</a:t>
            </a:r>
            <a:r>
              <a:rPr lang="en-US" sz="1100" b="1" dirty="0">
                <a:solidFill>
                  <a:schemeClr val="bg1"/>
                </a:solidFill>
              </a:rPr>
              <a:t>Nb</a:t>
            </a:r>
            <a:br>
              <a:rPr lang="en-US" sz="1100" b="1" dirty="0">
                <a:solidFill>
                  <a:schemeClr val="bg1"/>
                </a:solidFill>
              </a:rPr>
            </a:br>
            <a:r>
              <a:rPr lang="en-US" sz="700" b="1" dirty="0">
                <a:solidFill>
                  <a:schemeClr val="bg1"/>
                </a:solidFill>
              </a:rPr>
              <a:t>100%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4E78B55-ECF8-13FF-7B13-55F19F0CF81D}"/>
              </a:ext>
            </a:extLst>
          </p:cNvPr>
          <p:cNvSpPr/>
          <p:nvPr/>
        </p:nvSpPr>
        <p:spPr>
          <a:xfrm>
            <a:off x="7409070" y="1627828"/>
            <a:ext cx="221760" cy="235681"/>
          </a:xfrm>
          <a:prstGeom prst="rect">
            <a:avLst/>
          </a:prstGeom>
          <a:noFill/>
          <a:ln w="984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38BFB3A-37E7-94FE-C19F-3B31FEBAD78A}"/>
              </a:ext>
            </a:extLst>
          </p:cNvPr>
          <p:cNvGrpSpPr/>
          <p:nvPr/>
        </p:nvGrpSpPr>
        <p:grpSpPr>
          <a:xfrm>
            <a:off x="1427290" y="1457846"/>
            <a:ext cx="6249154" cy="3111593"/>
            <a:chOff x="1029790" y="1834839"/>
            <a:chExt cx="6688048" cy="333012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0C50608-7E50-87A6-60A3-C5D9BFFE53D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222488" y="1834839"/>
              <a:ext cx="123786" cy="393557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3E853EF-5976-B8AF-BE5A-EB60D25EDBB4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 flipV="1">
              <a:off x="5398145" y="1918247"/>
              <a:ext cx="2033540" cy="22463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49839BD-5CB4-1FAD-CB31-D111550AC5D5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>
              <a:off x="2867123" y="2142877"/>
              <a:ext cx="4564562" cy="828549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6DFE8FE-5499-4656-E8D2-64024273A764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>
              <a:off x="2944217" y="2142877"/>
              <a:ext cx="4487469" cy="48763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3083955-36FC-F19F-5CDD-BA8C465C9B2C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>
              <a:off x="4270832" y="2142877"/>
              <a:ext cx="3160854" cy="150832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9422AC3-DB8F-EDD4-06B3-1A18BC5CC36B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>
              <a:off x="6425092" y="2142877"/>
              <a:ext cx="1006593" cy="1268346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4791BCE-25D4-C924-B863-3B83E21F9EAF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>
              <a:off x="1029790" y="2142877"/>
              <a:ext cx="6401896" cy="3022090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35F1E19-5D42-0032-CD44-2CE23B1A8BD3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>
              <a:off x="2401874" y="2142877"/>
              <a:ext cx="5029811" cy="1260898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459E810-3206-522B-16BF-0D0CC0A5D09B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>
              <a:off x="1794886" y="2142877"/>
              <a:ext cx="5636799" cy="1801554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976AC47-0178-00E7-780C-1A44E10C4EF9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 flipH="1">
              <a:off x="4831685" y="2142877"/>
              <a:ext cx="2600000" cy="1715649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48351B23-BF6F-5AF3-6852-D56CD3890C1E}"/>
                </a:ext>
              </a:extLst>
            </p:cNvPr>
            <p:cNvCxnSpPr>
              <a:cxnSpLocks/>
              <a:stCxn id="48" idx="1"/>
            </p:cNvCxnSpPr>
            <p:nvPr/>
          </p:nvCxnSpPr>
          <p:spPr bwMode="auto">
            <a:xfrm>
              <a:off x="7431686" y="2142877"/>
              <a:ext cx="286152" cy="828549"/>
            </a:xfrm>
            <a:prstGeom prst="straightConnector1">
              <a:avLst/>
            </a:prstGeom>
            <a:solidFill>
              <a:schemeClr val="accent1"/>
            </a:solidFill>
            <a:ln w="476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72BD0DC5-5C61-07D5-8337-9AE674A05E93}"/>
              </a:ext>
            </a:extLst>
          </p:cNvPr>
          <p:cNvSpPr/>
          <p:nvPr/>
        </p:nvSpPr>
        <p:spPr>
          <a:xfrm>
            <a:off x="419508" y="4979076"/>
            <a:ext cx="627071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" pitchFamily="2" charset="0"/>
                <a:cs typeface="Times New Roman" panose="02020603050405020304" pitchFamily="18" charset="0"/>
              </a:rPr>
              <a:t>Over 200 nuclei populated with 16 independent + 10 cumulative excitation functions measured for </a:t>
            </a:r>
            <a:r>
              <a:rPr lang="en-US" b="1" baseline="30000" dirty="0">
                <a:latin typeface="Times" pitchFamily="2" charset="0"/>
                <a:cs typeface="Times New Roman" panose="02020603050405020304" pitchFamily="18" charset="0"/>
              </a:rPr>
              <a:t>nat</a:t>
            </a:r>
            <a:r>
              <a:rPr lang="en-US" b="1" dirty="0">
                <a:latin typeface="Times" pitchFamily="2" charset="0"/>
                <a:cs typeface="Times New Roman" panose="02020603050405020304" pitchFamily="18" charset="0"/>
              </a:rPr>
              <a:t>Sb(p,x)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24671B-F780-58E3-88E5-6CEBADAA0A9B}"/>
              </a:ext>
            </a:extLst>
          </p:cNvPr>
          <p:cNvSpPr/>
          <p:nvPr/>
        </p:nvSpPr>
        <p:spPr>
          <a:xfrm>
            <a:off x="202350" y="5640396"/>
            <a:ext cx="7206719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Times" pitchFamily="2" charset="0"/>
              </a:rPr>
              <a:t>Isomer ratios for </a:t>
            </a:r>
            <a:r>
              <a:rPr lang="en-US" sz="2000" i="1" baseline="30000" dirty="0">
                <a:latin typeface="Times" pitchFamily="2" charset="0"/>
              </a:rPr>
              <a:t>119,121</a:t>
            </a:r>
            <a:r>
              <a:rPr lang="en-US" sz="2000" i="1" dirty="0">
                <a:latin typeface="Times" pitchFamily="2" charset="0"/>
              </a:rPr>
              <a:t>Te</a:t>
            </a:r>
            <a:r>
              <a:rPr lang="en-US" sz="2000" i="1" baseline="30000" dirty="0">
                <a:latin typeface="Times" pitchFamily="2" charset="0"/>
              </a:rPr>
              <a:t>m,g</a:t>
            </a:r>
            <a:r>
              <a:rPr lang="en-US" sz="2000" i="1" dirty="0">
                <a:latin typeface="Times" pitchFamily="2" charset="0"/>
              </a:rPr>
              <a:t> show that </a:t>
            </a:r>
            <a:r>
              <a:rPr lang="en-US" sz="2000" i="1" dirty="0">
                <a:latin typeface="Symbol" pitchFamily="2" charset="2"/>
              </a:rPr>
              <a:t>r</a:t>
            </a:r>
            <a:r>
              <a:rPr lang="en-US" sz="2000" i="1" dirty="0">
                <a:latin typeface="Times" pitchFamily="2" charset="0"/>
              </a:rPr>
              <a:t>(J) and that neutron optical model parameters need adjustment..wait for the paper…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90BC5A5-BF18-A739-7EDF-C67F4ADEA962}"/>
              </a:ext>
            </a:extLst>
          </p:cNvPr>
          <p:cNvGrpSpPr/>
          <p:nvPr/>
        </p:nvGrpSpPr>
        <p:grpSpPr>
          <a:xfrm>
            <a:off x="7726186" y="4654250"/>
            <a:ext cx="1417814" cy="1720026"/>
            <a:chOff x="7552079" y="4628256"/>
            <a:chExt cx="1417814" cy="172002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4846119A-6E99-6A6E-F013-1BCFB55BF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2079" y="4628256"/>
              <a:ext cx="1417814" cy="1417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2E7CBC1-380B-566C-DE47-C1A160421AA7}"/>
                </a:ext>
              </a:extLst>
            </p:cNvPr>
            <p:cNvSpPr txBox="1"/>
            <p:nvPr/>
          </p:nvSpPr>
          <p:spPr>
            <a:xfrm>
              <a:off x="7552079" y="6040505"/>
              <a:ext cx="141781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Catherine Apgar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001B1AC8-E452-389D-0711-80EB9FD93592}"/>
              </a:ext>
            </a:extLst>
          </p:cNvPr>
          <p:cNvSpPr/>
          <p:nvPr/>
        </p:nvSpPr>
        <p:spPr>
          <a:xfrm>
            <a:off x="7876837" y="1637500"/>
            <a:ext cx="277301" cy="235681"/>
          </a:xfrm>
          <a:prstGeom prst="rect">
            <a:avLst/>
          </a:prstGeom>
          <a:noFill/>
          <a:ln w="984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234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0d62b7df0_0_57"/>
          <p:cNvSpPr txBox="1">
            <a:spLocks noGrp="1"/>
          </p:cNvSpPr>
          <p:nvPr>
            <p:ph type="title"/>
          </p:nvPr>
        </p:nvSpPr>
        <p:spPr>
          <a:xfrm>
            <a:off x="0" y="7820"/>
            <a:ext cx="9144000" cy="1008300"/>
          </a:xfrm>
          <a:prstGeom prst="rect">
            <a:avLst/>
          </a:prstGeom>
          <a:solidFill>
            <a:srgbClr val="054473"/>
          </a:solidFill>
          <a:ln w="9525" cap="flat" cmpd="sng">
            <a:solidFill>
              <a:srgbClr val="1F49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rm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ct val="51851"/>
            </a:pPr>
            <a:r>
              <a:rPr lang="en-US" dirty="0"/>
              <a:t>Catherine Apgar saw evidence of significant secondary neutron production in </a:t>
            </a:r>
            <a:r>
              <a:rPr lang="en-US" i="1" baseline="30000" dirty="0"/>
              <a:t>nat</a:t>
            </a:r>
            <a:r>
              <a:rPr lang="en-US" i="1" dirty="0"/>
              <a:t>Sb(p,x)</a:t>
            </a:r>
            <a:r>
              <a:rPr lang="en-US" dirty="0"/>
              <a:t> data at </a:t>
            </a:r>
            <a:r>
              <a:rPr lang="en-US" i="1" dirty="0"/>
              <a:t>E</a:t>
            </a:r>
            <a:r>
              <a:rPr lang="en-US" i="1" baseline="-25000" dirty="0"/>
              <a:t>p</a:t>
            </a:r>
            <a:r>
              <a:rPr lang="en-US" i="1" dirty="0"/>
              <a:t>=200 MeV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" name="Google Shape;74;g310d62b7df0_0_57"/>
          <p:cNvSpPr txBox="1"/>
          <p:nvPr/>
        </p:nvSpPr>
        <p:spPr>
          <a:xfrm>
            <a:off x="5677125" y="6365400"/>
            <a:ext cx="30219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en-US" sz="1200" baseline="300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1</a:t>
            </a:r>
            <a:r>
              <a:rPr lang="en-US" sz="12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C. Apgar, PhD Thesis, UCB (2024)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200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M.B. Fox, PRC 104, 064615 (2021)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g310d62b7df0_0_57"/>
          <p:cNvSpPr/>
          <p:nvPr/>
        </p:nvSpPr>
        <p:spPr>
          <a:xfrm>
            <a:off x="5604932" y="4310641"/>
            <a:ext cx="2026357" cy="198208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2000" i="1" dirty="0">
                <a:solidFill>
                  <a:schemeClr val="dk1"/>
                </a:solidFill>
                <a:latin typeface="Times"/>
                <a:ea typeface="Arial"/>
                <a:cs typeface="Arial"/>
                <a:sym typeface="Times"/>
              </a:rPr>
              <a:t>Secondary neutrons are a challenge and an opportunity for isotope production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Google Shape;76;g310d62b7df0_0_57"/>
          <p:cNvGrpSpPr/>
          <p:nvPr/>
        </p:nvGrpSpPr>
        <p:grpSpPr>
          <a:xfrm>
            <a:off x="4887" y="1070109"/>
            <a:ext cx="3173951" cy="2261250"/>
            <a:chOff x="864300" y="1068889"/>
            <a:chExt cx="3173951" cy="2261250"/>
          </a:xfrm>
        </p:grpSpPr>
        <p:pic>
          <p:nvPicPr>
            <p:cNvPr id="77" name="Google Shape;77;g310d62b7df0_0_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4300" y="1068889"/>
              <a:ext cx="3173951" cy="22612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8" name="Google Shape;78;g310d62b7df0_0_57"/>
            <p:cNvCxnSpPr/>
            <p:nvPr/>
          </p:nvCxnSpPr>
          <p:spPr>
            <a:xfrm rot="10800000">
              <a:off x="2944100" y="1765125"/>
              <a:ext cx="0" cy="592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cxnSp>
        <p:nvCxnSpPr>
          <p:cNvPr id="80" name="Google Shape;80;g310d62b7df0_0_57"/>
          <p:cNvCxnSpPr/>
          <p:nvPr/>
        </p:nvCxnSpPr>
        <p:spPr>
          <a:xfrm rot="10800000">
            <a:off x="4884183" y="2390375"/>
            <a:ext cx="0" cy="267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E53ED54-8311-FD74-3873-E6478D88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419" y="1124030"/>
            <a:ext cx="2989077" cy="2185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1C542B-6CDD-058C-45B0-630B02470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668" y="1121937"/>
            <a:ext cx="3091360" cy="22598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9AF2A9-D525-5765-B0B7-A094DA25EB9F}"/>
              </a:ext>
            </a:extLst>
          </p:cNvPr>
          <p:cNvSpPr/>
          <p:nvPr/>
        </p:nvSpPr>
        <p:spPr bwMode="auto">
          <a:xfrm>
            <a:off x="1643972" y="1255594"/>
            <a:ext cx="1362807" cy="1682159"/>
          </a:xfrm>
          <a:prstGeom prst="rect">
            <a:avLst/>
          </a:prstGeom>
          <a:noFill/>
          <a:ln w="635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BNL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(200</a:t>
            </a:r>
            <a:r>
              <a:rPr lang="en-US" sz="2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MeV)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A8C55-C65B-7CC2-3480-EA6C2C8FBA30}"/>
              </a:ext>
            </a:extLst>
          </p:cNvPr>
          <p:cNvSpPr txBox="1"/>
          <p:nvPr/>
        </p:nvSpPr>
        <p:spPr>
          <a:xfrm>
            <a:off x="284249" y="3328774"/>
            <a:ext cx="27815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Sb(p,pn)</a:t>
            </a:r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Sb(n,2n)</a:t>
            </a:r>
            <a:r>
              <a:rPr lang="en-US" sz="2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endParaRPr lang="en-US" sz="28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DFEE3-16A7-21B2-955A-8B182C928C9F}"/>
              </a:ext>
            </a:extLst>
          </p:cNvPr>
          <p:cNvSpPr/>
          <p:nvPr/>
        </p:nvSpPr>
        <p:spPr bwMode="auto">
          <a:xfrm>
            <a:off x="4571999" y="1309074"/>
            <a:ext cx="1370177" cy="1628679"/>
          </a:xfrm>
          <a:prstGeom prst="rect">
            <a:avLst/>
          </a:prstGeom>
          <a:noFill/>
          <a:ln w="635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BNL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(200 MeV)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9ECCF4-A2E0-6623-5BAF-DAD6DB0B161F}"/>
              </a:ext>
            </a:extLst>
          </p:cNvPr>
          <p:cNvSpPr txBox="1"/>
          <p:nvPr/>
        </p:nvSpPr>
        <p:spPr>
          <a:xfrm>
            <a:off x="3146661" y="3324109"/>
            <a:ext cx="29674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Sb(p,pn)</a:t>
            </a:r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Sb(n,2n)</a:t>
            </a:r>
            <a:r>
              <a:rPr lang="en-US" sz="2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endParaRPr lang="en-US" sz="28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A5F85B-6C93-8EB9-B58A-0F1E3C737929}"/>
              </a:ext>
            </a:extLst>
          </p:cNvPr>
          <p:cNvSpPr txBox="1"/>
          <p:nvPr/>
        </p:nvSpPr>
        <p:spPr>
          <a:xfrm>
            <a:off x="6213376" y="3324109"/>
            <a:ext cx="29542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Sb(p,p5n)</a:t>
            </a:r>
            <a:r>
              <a:rPr lang="en-US" sz="2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Sb(n,6n)</a:t>
            </a:r>
            <a:r>
              <a:rPr lang="en-US" sz="2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endParaRPr lang="en-US" sz="2800" b="1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1A8A98-02E8-4B36-89F5-6B27D12A4F84}"/>
              </a:ext>
            </a:extLst>
          </p:cNvPr>
          <p:cNvSpPr/>
          <p:nvPr/>
        </p:nvSpPr>
        <p:spPr bwMode="auto">
          <a:xfrm>
            <a:off x="7631288" y="1288248"/>
            <a:ext cx="1424709" cy="1733649"/>
          </a:xfrm>
          <a:prstGeom prst="rect">
            <a:avLst/>
          </a:prstGeom>
          <a:noFill/>
          <a:ln w="63500" cap="flat" cmpd="sng" algn="ctr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BNL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(200 MeV)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63EE42-EDF7-2904-93DD-214DE15A4272}"/>
              </a:ext>
            </a:extLst>
          </p:cNvPr>
          <p:cNvGrpSpPr/>
          <p:nvPr/>
        </p:nvGrpSpPr>
        <p:grpSpPr>
          <a:xfrm>
            <a:off x="209070" y="4255807"/>
            <a:ext cx="5215238" cy="2061975"/>
            <a:chOff x="389694" y="4255807"/>
            <a:chExt cx="5215238" cy="2061975"/>
          </a:xfrm>
        </p:grpSpPr>
        <p:pic>
          <p:nvPicPr>
            <p:cNvPr id="79" name="Google Shape;79;g310d62b7df0_0_5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9694" y="4255807"/>
              <a:ext cx="2665725" cy="206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48BED7-40BC-CE61-D19B-9654F31B9E54}"/>
                </a:ext>
              </a:extLst>
            </p:cNvPr>
            <p:cNvSpPr txBox="1"/>
            <p:nvPr/>
          </p:nvSpPr>
          <p:spPr>
            <a:xfrm>
              <a:off x="2939207" y="4390405"/>
              <a:ext cx="26657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It turns out we saw this as well in our 2021 As data as well</a:t>
              </a:r>
              <a:r>
                <a:rPr lang="en-US" sz="20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75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As(p,pn)</a:t>
              </a:r>
              <a:r>
                <a:rPr lang="en-US" sz="2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74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</a:t>
              </a:r>
            </a:p>
            <a:p>
              <a:pPr algn="ctr"/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2400" b="1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75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As(n,2n)</a:t>
              </a:r>
              <a:r>
                <a:rPr lang="en-US" sz="2400" b="1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74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</a:t>
              </a:r>
              <a:endParaRPr lang="en-US" sz="2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D12F13-EF98-F20C-9E45-0E20F97AE9DD}"/>
              </a:ext>
            </a:extLst>
          </p:cNvPr>
          <p:cNvGrpSpPr/>
          <p:nvPr/>
        </p:nvGrpSpPr>
        <p:grpSpPr>
          <a:xfrm>
            <a:off x="7726186" y="4709739"/>
            <a:ext cx="1417814" cy="1720026"/>
            <a:chOff x="7552079" y="4628256"/>
            <a:chExt cx="1417814" cy="1720026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321E289-D4F1-57CA-90A4-AAEB02213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2079" y="4628256"/>
              <a:ext cx="1417814" cy="1417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0624B6-5C2C-8364-1BB8-A6E8F4479EDE}"/>
                </a:ext>
              </a:extLst>
            </p:cNvPr>
            <p:cNvSpPr txBox="1"/>
            <p:nvPr/>
          </p:nvSpPr>
          <p:spPr>
            <a:xfrm>
              <a:off x="7552079" y="6040505"/>
              <a:ext cx="141781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Catherine Apgar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6FCA0B-D8A9-FF1F-4DF8-FF6C3579D151}"/>
              </a:ext>
            </a:extLst>
          </p:cNvPr>
          <p:cNvGrpSpPr/>
          <p:nvPr/>
        </p:nvGrpSpPr>
        <p:grpSpPr>
          <a:xfrm>
            <a:off x="450562" y="1268792"/>
            <a:ext cx="7160621" cy="1767496"/>
            <a:chOff x="450562" y="1268792"/>
            <a:chExt cx="7160621" cy="17674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6A2281-3D31-7E34-0847-7DD8D6C7905E}"/>
                </a:ext>
              </a:extLst>
            </p:cNvPr>
            <p:cNvSpPr/>
            <p:nvPr/>
          </p:nvSpPr>
          <p:spPr bwMode="auto">
            <a:xfrm>
              <a:off x="1001233" y="1268792"/>
              <a:ext cx="691378" cy="172295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LANL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(100 MeV)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28A7C2-DBD5-7F3D-E3EF-CBABF5A7DFCB}"/>
                </a:ext>
              </a:extLst>
            </p:cNvPr>
            <p:cNvSpPr/>
            <p:nvPr/>
          </p:nvSpPr>
          <p:spPr bwMode="auto">
            <a:xfrm>
              <a:off x="3914129" y="1276457"/>
              <a:ext cx="691378" cy="172295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LANL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(100 MeV)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9321CA-A51C-F1EC-CF0B-70C6687CBD54}"/>
                </a:ext>
              </a:extLst>
            </p:cNvPr>
            <p:cNvSpPr/>
            <p:nvPr/>
          </p:nvSpPr>
          <p:spPr bwMode="auto">
            <a:xfrm>
              <a:off x="6919805" y="1303941"/>
              <a:ext cx="691378" cy="172295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LANL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(100 MeV)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B30148-B34F-8DD5-DFE2-541EF21716DD}"/>
                </a:ext>
              </a:extLst>
            </p:cNvPr>
            <p:cNvSpPr/>
            <p:nvPr/>
          </p:nvSpPr>
          <p:spPr bwMode="auto">
            <a:xfrm>
              <a:off x="6400800" y="1313338"/>
              <a:ext cx="527196" cy="1722950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LBNL (50 MeV)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7C2095-5F00-B002-10D8-8330E5989A06}"/>
                </a:ext>
              </a:extLst>
            </p:cNvPr>
            <p:cNvSpPr/>
            <p:nvPr/>
          </p:nvSpPr>
          <p:spPr bwMode="auto">
            <a:xfrm>
              <a:off x="3400338" y="1313338"/>
              <a:ext cx="527196" cy="1722950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LBNL (50 MeV)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A9B1A8-B288-D4E1-C38C-8121CB948263}"/>
                </a:ext>
              </a:extLst>
            </p:cNvPr>
            <p:cNvSpPr/>
            <p:nvPr/>
          </p:nvSpPr>
          <p:spPr bwMode="auto">
            <a:xfrm>
              <a:off x="450562" y="1288248"/>
              <a:ext cx="576132" cy="1722950"/>
            </a:xfrm>
            <a:prstGeom prst="rect">
              <a:avLst/>
            </a:prstGeom>
            <a:solidFill>
              <a:srgbClr val="00B050">
                <a:alpha val="10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LBNL (50 MeV)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0477A8-220B-9307-E2ED-5F97E5CC1559}"/>
              </a:ext>
            </a:extLst>
          </p:cNvPr>
          <p:cNvCxnSpPr/>
          <p:nvPr/>
        </p:nvCxnSpPr>
        <p:spPr bwMode="auto">
          <a:xfrm>
            <a:off x="7726186" y="1674905"/>
            <a:ext cx="0" cy="44335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4423B6-1930-A927-4734-F3B434D14E4D}"/>
              </a:ext>
            </a:extLst>
          </p:cNvPr>
          <p:cNvCxnSpPr>
            <a:cxnSpLocks/>
          </p:cNvCxnSpPr>
          <p:nvPr/>
        </p:nvCxnSpPr>
        <p:spPr bwMode="auto">
          <a:xfrm>
            <a:off x="4703586" y="2086766"/>
            <a:ext cx="0" cy="22971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65E7AD-9626-0239-E957-AB79DB31E489}"/>
              </a:ext>
            </a:extLst>
          </p:cNvPr>
          <p:cNvCxnSpPr>
            <a:cxnSpLocks/>
          </p:cNvCxnSpPr>
          <p:nvPr/>
        </p:nvCxnSpPr>
        <p:spPr bwMode="auto">
          <a:xfrm>
            <a:off x="2081801" y="5493359"/>
            <a:ext cx="0" cy="22971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4" grpId="0" animBg="1"/>
      <p:bldP spid="5" grpId="0"/>
      <p:bldP spid="6" grpId="0" animBg="1"/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4292569A-0E22-C132-68DC-B9AF445DA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0d62b7df0_0_57">
            <a:extLst>
              <a:ext uri="{FF2B5EF4-FFF2-40B4-BE49-F238E27FC236}">
                <a16:creationId xmlns:a16="http://schemas.microsoft.com/office/drawing/2014/main" id="{1B8DAD74-0C2A-6ABD-F028-A1660FEFE4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820"/>
            <a:ext cx="9144000" cy="1008300"/>
          </a:xfrm>
          <a:prstGeom prst="rect">
            <a:avLst/>
          </a:prstGeom>
          <a:solidFill>
            <a:srgbClr val="054473"/>
          </a:solidFill>
          <a:ln w="9525" cap="flat" cmpd="sng">
            <a:solidFill>
              <a:srgbClr val="1F49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1851"/>
              <a:buNone/>
            </a:pPr>
            <a:r>
              <a:rPr lang="en-US" dirty="0"/>
              <a:t>We’re establishing a Berkeley/Oslo/INFN-SPES-Legnaro collaboration to resolve discrepancies in reaction modeling 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" name="Google Shape;73;g310d62b7df0_0_57">
            <a:extLst>
              <a:ext uri="{FF2B5EF4-FFF2-40B4-BE49-F238E27FC236}">
                <a16:creationId xmlns:a16="http://schemas.microsoft.com/office/drawing/2014/main" id="{A170C0C6-19DE-0CC0-5AC5-98D8DFE99F0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25" y="1061120"/>
            <a:ext cx="7538776" cy="43693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310d62b7df0_0_57">
            <a:extLst>
              <a:ext uri="{FF2B5EF4-FFF2-40B4-BE49-F238E27FC236}">
                <a16:creationId xmlns:a16="http://schemas.microsoft.com/office/drawing/2014/main" id="{B657AF69-9B38-88CC-5638-02A9F3ECBF93}"/>
              </a:ext>
            </a:extLst>
          </p:cNvPr>
          <p:cNvSpPr txBox="1"/>
          <p:nvPr/>
        </p:nvSpPr>
        <p:spPr>
          <a:xfrm>
            <a:off x="5677125" y="6365400"/>
            <a:ext cx="302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M.B. Fox, PRC 104, 064615 (2021)</a:t>
            </a: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Apgar, PhD Thesis, UCB (2024)</a:t>
            </a: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310d62b7df0_0_57">
            <a:extLst>
              <a:ext uri="{FF2B5EF4-FFF2-40B4-BE49-F238E27FC236}">
                <a16:creationId xmlns:a16="http://schemas.microsoft.com/office/drawing/2014/main" id="{3244E424-2739-9B6B-BF4C-AD0C0DAB766C}"/>
              </a:ext>
            </a:extLst>
          </p:cNvPr>
          <p:cNvSpPr/>
          <p:nvPr/>
        </p:nvSpPr>
        <p:spPr>
          <a:xfrm>
            <a:off x="45025" y="5526924"/>
            <a:ext cx="5862289" cy="744549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Single-foil and stacked-target irradiations will provide insight into secondary neutrons at high-E</a:t>
            </a:r>
            <a:r>
              <a:rPr lang="en-US" sz="2000" b="0" i="1" u="none" strike="noStrike" cap="none" baseline="-25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p  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facilities</a:t>
            </a:r>
            <a:endParaRPr sz="2000" b="0" i="1" u="none" strike="noStrike" cap="none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2AAEE6-7469-705C-7562-C0985A868554}"/>
              </a:ext>
            </a:extLst>
          </p:cNvPr>
          <p:cNvGrpSpPr/>
          <p:nvPr/>
        </p:nvGrpSpPr>
        <p:grpSpPr>
          <a:xfrm>
            <a:off x="5081719" y="2739560"/>
            <a:ext cx="4057144" cy="1977558"/>
            <a:chOff x="5081719" y="3682982"/>
            <a:chExt cx="4057144" cy="197755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6963E9-A33B-C510-1C39-C1E6858E410F}"/>
                </a:ext>
              </a:extLst>
            </p:cNvPr>
            <p:cNvGrpSpPr/>
            <p:nvPr/>
          </p:nvGrpSpPr>
          <p:grpSpPr>
            <a:xfrm>
              <a:off x="5085410" y="3682982"/>
              <a:ext cx="4053453" cy="1977558"/>
              <a:chOff x="5085410" y="3682982"/>
              <a:chExt cx="4053453" cy="1977558"/>
            </a:xfrm>
          </p:grpSpPr>
          <p:sp>
            <p:nvSpPr>
              <p:cNvPr id="83" name="Google Shape;83;g310d62b7df0_0_57">
                <a:extLst>
                  <a:ext uri="{FF2B5EF4-FFF2-40B4-BE49-F238E27FC236}">
                    <a16:creationId xmlns:a16="http://schemas.microsoft.com/office/drawing/2014/main" id="{4F23D71B-7B5D-AA64-95B0-945291C5C037}"/>
                  </a:ext>
                </a:extLst>
              </p:cNvPr>
              <p:cNvSpPr txBox="1"/>
              <p:nvPr/>
            </p:nvSpPr>
            <p:spPr>
              <a:xfrm>
                <a:off x="5085410" y="3718552"/>
                <a:ext cx="3066698" cy="190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119063" marR="0" lvl="0" indent="-111125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600" b="0" i="1" u="none" strike="noStrike" cap="none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Sc(p,x)</a:t>
                </a:r>
                <a:r>
                  <a:rPr lang="en-US" sz="1600" b="0" i="1" u="none" strike="noStrike" cap="none" baseline="30000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44</a:t>
                </a:r>
                <a:r>
                  <a:rPr lang="en-US" sz="1600" b="0" i="1" u="none" strike="noStrike" cap="none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Ti →</a:t>
                </a:r>
                <a:r>
                  <a:rPr lang="en-US" sz="1600" b="0" i="1" u="none" strike="noStrike" cap="none" baseline="30000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44</a:t>
                </a:r>
                <a:r>
                  <a:rPr lang="en-US" sz="1600" b="0" i="1" u="none" strike="noStrike" cap="none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Sc PET generator </a:t>
                </a:r>
              </a:p>
              <a:p>
                <a:pPr marL="119063" marR="0" lvl="0" indent="-111125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600" b="0" i="1" u="none" strike="noStrike" cap="none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Ag(p,x)</a:t>
                </a:r>
                <a:r>
                  <a:rPr lang="en-US" sz="1600" b="0" i="1" u="none" strike="noStrike" cap="none" baseline="30000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107</a:t>
                </a:r>
                <a:r>
                  <a:rPr lang="en-US" sz="1600" b="0" i="1" u="none" strike="noStrike" cap="none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Cd for Auger therapy</a:t>
                </a:r>
                <a:endParaRPr sz="1600" b="0" i="1" u="none" strike="noStrike" cap="none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endParaRPr>
              </a:p>
              <a:p>
                <a:pPr marL="119063" lvl="0" indent="-111125">
                  <a:buClr>
                    <a:srgbClr val="000000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600" i="1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D</a:t>
                </a:r>
                <a:r>
                  <a:rPr lang="en-US" sz="1600" b="0" i="1" u="none" strike="noStrike" cap="none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eformed → near-spherical enriched </a:t>
                </a:r>
                <a:r>
                  <a:rPr lang="en-US" sz="1600" i="1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Nd, Eu, Sm </a:t>
                </a:r>
                <a:r>
                  <a:rPr lang="en-US" sz="1600" b="0" i="1" u="none" strike="noStrike" cap="none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targets for improved reaction models (collaboration w/ A. Koning)</a:t>
                </a:r>
              </a:p>
              <a:p>
                <a:pPr marL="119063" lvl="0" indent="-111125">
                  <a:buClr>
                    <a:srgbClr val="000000"/>
                  </a:buClr>
                  <a:buSzPts val="1200"/>
                  <a:buFont typeface="Arial" panose="020B0604020202020204" pitchFamily="34" charset="0"/>
                  <a:buChar char="•"/>
                </a:pPr>
                <a:r>
                  <a:rPr lang="en-US" sz="1600" i="1" dirty="0">
                    <a:solidFill>
                      <a:schemeClr val="dk1"/>
                    </a:solidFill>
                    <a:latin typeface="Times"/>
                    <a:ea typeface="Times"/>
                    <a:cs typeface="Times"/>
                    <a:sym typeface="Times"/>
                  </a:rPr>
                  <a:t>Data analysis by UiO students</a:t>
                </a:r>
                <a:endParaRPr sz="1600" b="0" i="1" u="none" strike="noStrike" cap="none" dirty="0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  <p:pic>
            <p:nvPicPr>
              <p:cNvPr id="81" name="Google Shape;81;g310d62b7df0_0_57">
                <a:extLst>
                  <a:ext uri="{FF2B5EF4-FFF2-40B4-BE49-F238E27FC236}">
                    <a16:creationId xmlns:a16="http://schemas.microsoft.com/office/drawing/2014/main" id="{E847789B-5B46-5536-7E3A-0EE41633FA8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56663"/>
              <a:stretch/>
            </p:blipFill>
            <p:spPr>
              <a:xfrm>
                <a:off x="8027043" y="3682982"/>
                <a:ext cx="1111820" cy="197755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D56A3ED-9501-DEA2-57B1-C1C3BFDD5CBF}"/>
                </a:ext>
              </a:extLst>
            </p:cNvPr>
            <p:cNvSpPr/>
            <p:nvPr/>
          </p:nvSpPr>
          <p:spPr bwMode="auto">
            <a:xfrm>
              <a:off x="5081719" y="3718552"/>
              <a:ext cx="4017255" cy="190818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8" name="Google Shape;73;g310d62b7df0_0_57">
            <a:extLst>
              <a:ext uri="{FF2B5EF4-FFF2-40B4-BE49-F238E27FC236}">
                <a16:creationId xmlns:a16="http://schemas.microsoft.com/office/drawing/2014/main" id="{65868C27-3121-8F16-2B2E-F795B2696F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904" t="41942" r="14414" b="38791"/>
          <a:stretch/>
        </p:blipFill>
        <p:spPr>
          <a:xfrm>
            <a:off x="8027043" y="1053797"/>
            <a:ext cx="805264" cy="8418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002DA3-2D22-A539-DC2A-47A56FF17CDC}"/>
              </a:ext>
            </a:extLst>
          </p:cNvPr>
          <p:cNvGrpSpPr/>
          <p:nvPr/>
        </p:nvGrpSpPr>
        <p:grpSpPr>
          <a:xfrm>
            <a:off x="6232663" y="4717118"/>
            <a:ext cx="2894158" cy="1670740"/>
            <a:chOff x="6197422" y="4696774"/>
            <a:chExt cx="2929399" cy="16910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17F6572-15F4-E978-E14B-A43EFC9B9D65}"/>
                </a:ext>
              </a:extLst>
            </p:cNvPr>
            <p:cNvGrpSpPr/>
            <p:nvPr/>
          </p:nvGrpSpPr>
          <p:grpSpPr>
            <a:xfrm>
              <a:off x="7725521" y="4703107"/>
              <a:ext cx="1401300" cy="1678299"/>
              <a:chOff x="7395324" y="4602685"/>
              <a:chExt cx="1401300" cy="1678299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65A0D2CD-7A26-004A-6B6F-CCA473D2F4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5324" y="4602685"/>
                <a:ext cx="1401300" cy="1401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F3ED07-9ED0-273B-2F55-1961AFED8AA4}"/>
                  </a:ext>
                </a:extLst>
              </p:cNvPr>
              <p:cNvSpPr txBox="1"/>
              <p:nvPr/>
            </p:nvSpPr>
            <p:spPr>
              <a:xfrm>
                <a:off x="7395324" y="6003985"/>
                <a:ext cx="1401300" cy="2769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Andrew Voyles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351442-CCCC-2750-1A4D-9D0FC6D43E9A}"/>
                </a:ext>
              </a:extLst>
            </p:cNvPr>
            <p:cNvSpPr txBox="1"/>
            <p:nvPr/>
          </p:nvSpPr>
          <p:spPr>
            <a:xfrm>
              <a:off x="6197422" y="6110859"/>
              <a:ext cx="1573175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Mathis Wiedeking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E921320-C6E4-0150-D3C4-82AF650FD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8836" y="4696774"/>
              <a:ext cx="1517887" cy="1427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Ann-Cecilie Larsen💙💛 (@Cec_gRESONANT) / X">
            <a:extLst>
              <a:ext uri="{FF2B5EF4-FFF2-40B4-BE49-F238E27FC236}">
                <a16:creationId xmlns:a16="http://schemas.microsoft.com/office/drawing/2014/main" id="{8BEBB0B7-D2CB-7E3E-D6A6-986B62D6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043" y="1794975"/>
            <a:ext cx="805264" cy="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29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37172"/>
          </a:xfrm>
        </p:spPr>
        <p:txBody>
          <a:bodyPr>
            <a:noAutofit/>
          </a:bodyPr>
          <a:lstStyle/>
          <a:p>
            <a:r>
              <a:rPr lang="en-US" sz="2800" dirty="0"/>
              <a:t>Our group has performed a series of measurements, reaction modeling and decay studies related to the production of radionuclides near the PET imaging nucleus </a:t>
            </a:r>
            <a:r>
              <a:rPr lang="en-US" sz="2800" baseline="30000" dirty="0"/>
              <a:t>86</a:t>
            </a:r>
            <a:r>
              <a:rPr lang="en-US" sz="2800" dirty="0"/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576" y="1581326"/>
            <a:ext cx="3193842" cy="330982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SrCO</a:t>
            </a:r>
            <a:r>
              <a:rPr lang="en-US" sz="1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target enriched 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(96.4%)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irradiated with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deuteron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beams at 88-inch cyclotron, LBNL,  and BC1710 cyclotron, FZJ, Jülich.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Isotope production cross sections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studies</a:t>
            </a:r>
          </a:p>
          <a:p>
            <a:pPr lvl="1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 emission probability</a:t>
            </a:r>
          </a:p>
          <a:p>
            <a:pPr lvl="1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emission probability</a:t>
            </a:r>
            <a:endParaRPr lang="en-US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 dynamics </a:t>
            </a:r>
          </a:p>
          <a:p>
            <a:pPr lvl="1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(p,xn)</a:t>
            </a:r>
          </a:p>
          <a:p>
            <a:pPr lvl="1">
              <a:buFontTx/>
              <a:buChar char="-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(d,xn), (d,x)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82082" y="1605327"/>
            <a:ext cx="2035447" cy="40208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(p,n)</a:t>
            </a:r>
          </a:p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Sr(p,n)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Sr(p,2n)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(d,xn)</a:t>
            </a:r>
          </a:p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Sr(d,n)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</a:t>
            </a:r>
          </a:p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Sr(d,2n)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Sr(d,3n)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(d,x)</a:t>
            </a:r>
          </a:p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Sr(d,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sz="1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Rb, </a:t>
            </a:r>
          </a:p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Sr(d,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n)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</a:p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Sr(d,</a:t>
            </a:r>
            <a:r>
              <a:rPr lang="en-US" sz="1600" dirty="0"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2n)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41814" y="2199924"/>
            <a:ext cx="2569092" cy="386728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669" y="1466299"/>
            <a:ext cx="1807621" cy="1221752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5198319" y="2745663"/>
            <a:ext cx="3945681" cy="292661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Publications since 2020: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2020Ba30: Phys.Rev. C 101, 064619 (2020)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2020Ud01: Radiochim.Acta 108, 747 (2020)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2022Ud01: Molecules 27, 768 (2022)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2022Ud02: Eur.Phys.J. A 58, 67 (2022)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2022Ud03: Radiochim.Acta 111, 81 (2022)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2024Ud01: Eur.Phys.J. A 60, 128 (2024)</a:t>
            </a:r>
          </a:p>
          <a:p>
            <a:pPr marL="0" indent="0">
              <a:spcBef>
                <a:spcPts val="45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2024UdAA: PRC (submitted)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3712" y="5568345"/>
            <a:ext cx="7213128" cy="70788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all part of a long and fruitful collaboration with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S. Qaim (FZJ-Julich), and Dr. M.S. Uddin (BAEC-Bangladesh)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9AA866-1601-0FF5-0453-CCAA54DEFB25}"/>
              </a:ext>
            </a:extLst>
          </p:cNvPr>
          <p:cNvGrpSpPr/>
          <p:nvPr/>
        </p:nvGrpSpPr>
        <p:grpSpPr>
          <a:xfrm>
            <a:off x="7408895" y="4988671"/>
            <a:ext cx="1737117" cy="1870886"/>
            <a:chOff x="7408895" y="5012575"/>
            <a:chExt cx="1737117" cy="187088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54F5A08-A744-D9D0-211B-336CE377CA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2"/>
            <a:stretch/>
          </p:blipFill>
          <p:spPr bwMode="auto">
            <a:xfrm>
              <a:off x="7408895" y="5012575"/>
              <a:ext cx="1737117" cy="1571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1306CE-6B7E-CD02-823F-D43B2FF58B07}"/>
                </a:ext>
              </a:extLst>
            </p:cNvPr>
            <p:cNvSpPr txBox="1"/>
            <p:nvPr/>
          </p:nvSpPr>
          <p:spPr>
            <a:xfrm>
              <a:off x="7410904" y="6514129"/>
              <a:ext cx="171591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M.S. Basunia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D4AD28C-BF1C-0102-167F-BB57846EDE6B}"/>
              </a:ext>
            </a:extLst>
          </p:cNvPr>
          <p:cNvGrpSpPr/>
          <p:nvPr/>
        </p:nvGrpSpPr>
        <p:grpSpPr>
          <a:xfrm>
            <a:off x="6459166" y="1682243"/>
            <a:ext cx="1363155" cy="820888"/>
            <a:chOff x="6459166" y="1682243"/>
            <a:chExt cx="1363155" cy="82088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530B46F-7E04-6574-3C25-C09B6C0BBC4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08895" y="2077175"/>
              <a:ext cx="208446" cy="343654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07B5EEB-AFB2-AA67-51C6-9613FDBFE8C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62282" y="2046137"/>
              <a:ext cx="155059" cy="1483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D2D9C7C-202B-A0F7-7218-7393F529FD5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59166" y="2070796"/>
              <a:ext cx="1158175" cy="25038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23157D2-83E2-E05A-4FF9-4D18209173F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059673" y="2086531"/>
              <a:ext cx="530974" cy="416600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6B49894-5B38-0840-818A-45ED4B12351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945549" y="1682243"/>
              <a:ext cx="876772" cy="191672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ED2ED28-AEE4-A106-BDA0-C2D276E489B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358974" y="1699625"/>
              <a:ext cx="463347" cy="186251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9F14627-AF81-4596-6B50-5BF25B42D9B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22321" y="1699333"/>
              <a:ext cx="0" cy="179938"/>
            </a:xfrm>
            <a:prstGeom prst="straightConnector1">
              <a:avLst/>
            </a:prstGeom>
            <a:solidFill>
              <a:schemeClr val="accent1"/>
            </a:solidFill>
            <a:ln w="444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62037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10d62b7df0_0_0"/>
          <p:cNvSpPr txBox="1">
            <a:spLocks noGrp="1"/>
          </p:cNvSpPr>
          <p:nvPr>
            <p:ph type="title"/>
          </p:nvPr>
        </p:nvSpPr>
        <p:spPr>
          <a:xfrm>
            <a:off x="0" y="7820"/>
            <a:ext cx="9144000" cy="1008300"/>
          </a:xfrm>
          <a:prstGeom prst="rect">
            <a:avLst/>
          </a:prstGeom>
          <a:solidFill>
            <a:srgbClr val="054473"/>
          </a:solidFill>
          <a:ln w="9525" cap="flat" cmpd="sng">
            <a:solidFill>
              <a:srgbClr val="1F49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We’ve developed target fabrication capabilities to support current and future measurements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" name="Google Shape;50;g310d62b7df0_0_0" title="PXL_20241031_194921279.jpg"/>
          <p:cNvPicPr preferRelativeResize="0"/>
          <p:nvPr/>
        </p:nvPicPr>
        <p:blipFill rotWithShape="1">
          <a:blip r:embed="rId3">
            <a:alphaModFix/>
          </a:blip>
          <a:srcRect l="17361" t="28788" r="23241" b="7292"/>
          <a:stretch/>
        </p:blipFill>
        <p:spPr>
          <a:xfrm>
            <a:off x="3035550" y="3036850"/>
            <a:ext cx="1401200" cy="200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g310d62b7df0_0_0" title="PXL_20241031_194700468.jpg"/>
          <p:cNvPicPr preferRelativeResize="0"/>
          <p:nvPr/>
        </p:nvPicPr>
        <p:blipFill rotWithShape="1">
          <a:blip r:embed="rId4">
            <a:alphaModFix/>
          </a:blip>
          <a:srcRect l="26007" t="15832" r="20342" b="30040"/>
          <a:stretch/>
        </p:blipFill>
        <p:spPr>
          <a:xfrm>
            <a:off x="3035538" y="1104312"/>
            <a:ext cx="1401200" cy="187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310d62b7df0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01" y="1082725"/>
            <a:ext cx="2879463" cy="382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g310d62b7df0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1260" y="3067885"/>
            <a:ext cx="2346877" cy="177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g310d62b7df0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1932" y="1060224"/>
            <a:ext cx="2336868" cy="167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g310d62b7df0_0_0" title="PXL_20241031_194720266.jpg"/>
          <p:cNvPicPr preferRelativeResize="0"/>
          <p:nvPr/>
        </p:nvPicPr>
        <p:blipFill rotWithShape="1">
          <a:blip r:embed="rId8">
            <a:alphaModFix/>
          </a:blip>
          <a:srcRect l="24697" t="19784" r="34534" b="46407"/>
          <a:stretch/>
        </p:blipFill>
        <p:spPr>
          <a:xfrm>
            <a:off x="2922925" y="2137950"/>
            <a:ext cx="791925" cy="8722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g310d62b7df0_0_0"/>
          <p:cNvCxnSpPr/>
          <p:nvPr/>
        </p:nvCxnSpPr>
        <p:spPr>
          <a:xfrm flipH="1">
            <a:off x="1438050" y="1105275"/>
            <a:ext cx="1631400" cy="235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g310d62b7df0_0_0"/>
          <p:cNvCxnSpPr/>
          <p:nvPr/>
        </p:nvCxnSpPr>
        <p:spPr>
          <a:xfrm rot="10800000">
            <a:off x="1437950" y="3595625"/>
            <a:ext cx="1618200" cy="1424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g310d62b7df0_0_0"/>
          <p:cNvSpPr txBox="1"/>
          <p:nvPr/>
        </p:nvSpPr>
        <p:spPr>
          <a:xfrm>
            <a:off x="450188" y="4914850"/>
            <a:ext cx="214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Vacuum Deposition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310d62b7df0_0_0"/>
          <p:cNvSpPr txBox="1"/>
          <p:nvPr/>
        </p:nvSpPr>
        <p:spPr>
          <a:xfrm>
            <a:off x="3035550" y="1082725"/>
            <a:ext cx="1365900" cy="338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µg/cm</a:t>
            </a:r>
            <a:r>
              <a:rPr lang="en-US" sz="1600" b="1" i="1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Au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310d62b7df0_0_0"/>
          <p:cNvSpPr txBox="1"/>
          <p:nvPr/>
        </p:nvSpPr>
        <p:spPr>
          <a:xfrm>
            <a:off x="3035550" y="2797650"/>
            <a:ext cx="1401300" cy="338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µg/cm</a:t>
            </a:r>
            <a:r>
              <a:rPr lang="en-US" sz="1600" b="1" i="1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310d62b7df0_0_0"/>
          <p:cNvSpPr txBox="1"/>
          <p:nvPr/>
        </p:nvSpPr>
        <p:spPr>
          <a:xfrm>
            <a:off x="3035550" y="4737925"/>
            <a:ext cx="1401300" cy="338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 µg/cm</a:t>
            </a:r>
            <a:r>
              <a:rPr lang="en-US" sz="1600" b="1" i="1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6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Au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g310d62b7df0_0_0"/>
          <p:cNvSpPr txBox="1"/>
          <p:nvPr/>
        </p:nvSpPr>
        <p:spPr>
          <a:xfrm>
            <a:off x="4895724" y="2698585"/>
            <a:ext cx="390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mg/cm</a:t>
            </a:r>
            <a:r>
              <a:rPr lang="en-US" sz="1800" b="1" i="1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 (Electrodeposition)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g310d62b7df0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43626" y="1060224"/>
            <a:ext cx="2090326" cy="167833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310d62b7df0_0_0"/>
          <p:cNvSpPr txBox="1"/>
          <p:nvPr/>
        </p:nvSpPr>
        <p:spPr>
          <a:xfrm>
            <a:off x="6875244" y="3263941"/>
            <a:ext cx="222928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Vision based areal density measurement tool</a:t>
            </a:r>
            <a:r>
              <a:rPr lang="en-US" sz="1800" b="1" i="1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400" b="0" i="0" u="none" strike="noStrike" cap="none" baseline="30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310d62b7df0_0_0"/>
          <p:cNvSpPr txBox="1"/>
          <p:nvPr/>
        </p:nvSpPr>
        <p:spPr>
          <a:xfrm>
            <a:off x="5670450" y="6461025"/>
            <a:ext cx="302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[1]  https://github.com/avoyles/ArealDensityCam</a:t>
            </a:r>
            <a:endParaRPr sz="1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g310d62b7df0_0_0"/>
          <p:cNvSpPr txBox="1"/>
          <p:nvPr/>
        </p:nvSpPr>
        <p:spPr>
          <a:xfrm>
            <a:off x="28" y="5371800"/>
            <a:ext cx="7506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Capabilities:</a:t>
            </a:r>
            <a:endParaRPr sz="18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Thin-Foil Rolling, Pressed Pellets, Sedimentation</a:t>
            </a:r>
            <a:endParaRPr sz="18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Actinide Targets (</a:t>
            </a:r>
            <a:r>
              <a:rPr lang="en-US" sz="1800" b="1" i="1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229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Th, </a:t>
            </a:r>
            <a:r>
              <a:rPr lang="en-US" sz="1800" b="1" i="1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241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Am, </a:t>
            </a:r>
            <a:r>
              <a:rPr lang="en-US" sz="1800" b="1" i="1" u="none" strike="noStrike" cap="none" baseline="30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240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Pu) - coming soon!</a:t>
            </a:r>
            <a:endParaRPr sz="1800" b="1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701B5E-E694-961B-BAE8-702BE1DAADB2}"/>
              </a:ext>
            </a:extLst>
          </p:cNvPr>
          <p:cNvGrpSpPr/>
          <p:nvPr/>
        </p:nvGrpSpPr>
        <p:grpSpPr>
          <a:xfrm>
            <a:off x="7725521" y="4703107"/>
            <a:ext cx="1401300" cy="1709077"/>
            <a:chOff x="7395324" y="4602685"/>
            <a:chExt cx="1401300" cy="170907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6301E47-6C44-AE3C-FD44-E84B52841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324" y="4602685"/>
              <a:ext cx="1401300" cy="140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048A8B-A5DA-1D06-1FF4-191EBF06C976}"/>
                </a:ext>
              </a:extLst>
            </p:cNvPr>
            <p:cNvSpPr txBox="1"/>
            <p:nvPr/>
          </p:nvSpPr>
          <p:spPr>
            <a:xfrm>
              <a:off x="7395324" y="6003985"/>
              <a:ext cx="140130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Andrew Voyles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9" name="Google Shape;669;p20"/>
          <p:cNvCxnSpPr>
            <a:cxnSpLocks/>
          </p:cNvCxnSpPr>
          <p:nvPr/>
        </p:nvCxnSpPr>
        <p:spPr>
          <a:xfrm>
            <a:off x="7307522" y="2658571"/>
            <a:ext cx="1730700" cy="4994"/>
          </a:xfrm>
          <a:prstGeom prst="straightConnector1">
            <a:avLst/>
          </a:prstGeom>
          <a:solidFill>
            <a:schemeClr val="accent1"/>
          </a:solidFill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0" name="Google Shape;670;p20"/>
          <p:cNvSpPr txBox="1"/>
          <p:nvPr/>
        </p:nvSpPr>
        <p:spPr>
          <a:xfrm>
            <a:off x="7276001" y="2687451"/>
            <a:ext cx="173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80g</a:t>
            </a:r>
            <a:r>
              <a:rPr lang="en-U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 (17.7 m)</a:t>
            </a:r>
            <a:endParaRPr dirty="0"/>
          </a:p>
        </p:txBody>
      </p:sp>
      <p:pic>
        <p:nvPicPr>
          <p:cNvPr id="672" name="Google Shape;672;p20" descr="6 Lessons on Innovation From the History of the Barcode | Inc.com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18407" y="1139436"/>
            <a:ext cx="751469" cy="93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20" descr="6 Lessons on Innovation From the History of the Barcode | Inc.com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00055" y="1139436"/>
            <a:ext cx="751469" cy="931122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20"/>
          <p:cNvSpPr/>
          <p:nvPr/>
        </p:nvSpPr>
        <p:spPr>
          <a:xfrm>
            <a:off x="7210228" y="966500"/>
            <a:ext cx="1849458" cy="495062"/>
          </a:xfrm>
          <a:prstGeom prst="rect">
            <a:avLst/>
          </a:prstGeom>
          <a:gradFill>
            <a:gsLst>
              <a:gs pos="0">
                <a:srgbClr val="BFBFBF"/>
              </a:gs>
              <a:gs pos="25000">
                <a:srgbClr val="909090"/>
              </a:gs>
              <a:gs pos="54000">
                <a:srgbClr val="606060"/>
              </a:gs>
              <a:gs pos="87000">
                <a:srgbClr val="303030"/>
              </a:gs>
              <a:gs pos="100000">
                <a:schemeClr val="dk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7" name="Google Shape;677;p20"/>
          <p:cNvCxnSpPr/>
          <p:nvPr/>
        </p:nvCxnSpPr>
        <p:spPr>
          <a:xfrm rot="10800000" flipH="1">
            <a:off x="7330864" y="2144193"/>
            <a:ext cx="1171126" cy="19200"/>
          </a:xfrm>
          <a:prstGeom prst="straightConnector1">
            <a:avLst/>
          </a:prstGeom>
          <a:solidFill>
            <a:schemeClr val="accent1"/>
          </a:solidFill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8" name="Google Shape;678;p20"/>
          <p:cNvSpPr txBox="1"/>
          <p:nvPr/>
        </p:nvSpPr>
        <p:spPr>
          <a:xfrm>
            <a:off x="6963371" y="2105803"/>
            <a:ext cx="18967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000" baseline="30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80m</a:t>
            </a:r>
            <a:r>
              <a:rPr lang="en-U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 (4.4 h)</a:t>
            </a:r>
            <a:endParaRPr dirty="0"/>
          </a:p>
        </p:txBody>
      </p:sp>
      <p:sp>
        <p:nvSpPr>
          <p:cNvPr id="855" name="Google Shape;855;p20"/>
          <p:cNvSpPr txBox="1"/>
          <p:nvPr/>
        </p:nvSpPr>
        <p:spPr>
          <a:xfrm>
            <a:off x="6422406" y="920703"/>
            <a:ext cx="897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</a:t>
            </a: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QC</a:t>
            </a:r>
            <a:endParaRPr dirty="0"/>
          </a:p>
        </p:txBody>
      </p:sp>
      <p:sp>
        <p:nvSpPr>
          <p:cNvPr id="664" name="Google Shape;664;p20"/>
          <p:cNvSpPr txBox="1">
            <a:spLocks noGrp="1"/>
          </p:cNvSpPr>
          <p:nvPr>
            <p:ph type="title"/>
          </p:nvPr>
        </p:nvSpPr>
        <p:spPr>
          <a:xfrm>
            <a:off x="5" y="2"/>
            <a:ext cx="9143999" cy="836613"/>
          </a:xfrm>
          <a:prstGeom prst="rect">
            <a:avLst/>
          </a:prstGeom>
          <a:solidFill>
            <a:srgbClr val="1F497D"/>
          </a:solidFill>
          <a:ln w="9525" cap="flat" cmpd="sng">
            <a:solidFill>
              <a:srgbClr val="1F49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We have been using ultra-high flux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(10</a:t>
            </a:r>
            <a:r>
              <a:rPr lang="en-US" sz="2800" i="1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28+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e/cm</a:t>
            </a:r>
            <a:r>
              <a:rPr lang="en-US" sz="2800" i="1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/s) e’s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2800" i="1" dirty="0">
                <a:latin typeface="Symbol" pitchFamily="2" charset="2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’s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from a </a:t>
            </a:r>
            <a:r>
              <a:rPr lang="en-US" sz="2800" i="1" dirty="0">
                <a:latin typeface="Times New Roman"/>
                <a:ea typeface="Times New Roman"/>
                <a:cs typeface="Times New Roman"/>
                <a:sym typeface="Times New Roman"/>
              </a:rPr>
              <a:t>fs 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laser to perform photoexcitation measurements</a:t>
            </a:r>
            <a:endParaRPr sz="3200" dirty="0"/>
          </a:p>
        </p:txBody>
      </p:sp>
      <p:sp>
        <p:nvSpPr>
          <p:cNvPr id="665" name="Google Shape;665;p20"/>
          <p:cNvSpPr txBox="1">
            <a:spLocks noGrp="1"/>
          </p:cNvSpPr>
          <p:nvPr>
            <p:ph type="body" idx="1"/>
          </p:nvPr>
        </p:nvSpPr>
        <p:spPr>
          <a:xfrm>
            <a:off x="114300" y="876750"/>
            <a:ext cx="3504118" cy="3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" lvl="0" indent="-279400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700"/>
              <a:buFont typeface="Times New Roman"/>
              <a:buAutoNum type="arabicPeriod"/>
            </a:pPr>
            <a:r>
              <a:rPr lang="en-US" sz="1700" dirty="0">
                <a:latin typeface="Times New Roman"/>
                <a:ea typeface="Times New Roman"/>
                <a:cs typeface="Times New Roman"/>
                <a:sym typeface="Times New Roman"/>
              </a:rPr>
              <a:t>Use a LaBr detector for use as a </a:t>
            </a:r>
            <a:r>
              <a:rPr lang="en-US" sz="17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79,81</a:t>
            </a:r>
            <a:r>
              <a:rPr lang="en-US" sz="1700" dirty="0">
                <a:latin typeface="Times New Roman"/>
                <a:ea typeface="Times New Roman"/>
                <a:cs typeface="Times New Roman"/>
                <a:sym typeface="Times New Roman"/>
              </a:rPr>
              <a:t>Br active target.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" lvl="0" indent="-279400" algn="l" rtl="0">
              <a:spcBef>
                <a:spcPts val="900"/>
              </a:spcBef>
              <a:spcAft>
                <a:spcPts val="0"/>
              </a:spcAft>
              <a:buClr>
                <a:srgbClr val="003366"/>
              </a:buClr>
              <a:buSzPts val="1700"/>
              <a:buFont typeface="Times New Roman"/>
              <a:buAutoNum type="arabicPeriod"/>
            </a:pPr>
            <a:r>
              <a:rPr lang="en-US" sz="1700" dirty="0">
                <a:latin typeface="Times New Roman"/>
                <a:ea typeface="Times New Roman"/>
                <a:cs typeface="Times New Roman"/>
                <a:sym typeface="Times New Roman"/>
              </a:rPr>
              <a:t>Install adjustable </a:t>
            </a:r>
            <a:r>
              <a:rPr lang="en-US" sz="1700" i="1" dirty="0">
                <a:latin typeface="Times New Roman"/>
                <a:ea typeface="Times New Roman"/>
                <a:cs typeface="Times New Roman"/>
                <a:sym typeface="Times New Roman"/>
              </a:rPr>
              <a:t>Bremsstrahlung</a:t>
            </a:r>
            <a:r>
              <a:rPr lang="en-US" sz="1700" dirty="0">
                <a:latin typeface="Times New Roman"/>
                <a:ea typeface="Times New Roman"/>
                <a:cs typeface="Times New Roman"/>
                <a:sym typeface="Times New Roman"/>
              </a:rPr>
              <a:t> converter (energy selection via geometry, few pC/MeV expected)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" lvl="0" indent="-279400" algn="l" rtl="0">
              <a:spcBef>
                <a:spcPts val="900"/>
              </a:spcBef>
              <a:spcAft>
                <a:spcPts val="0"/>
              </a:spcAft>
              <a:buClr>
                <a:srgbClr val="003366"/>
              </a:buClr>
              <a:buSzPts val="1700"/>
              <a:buFont typeface="Times New Roman"/>
              <a:buAutoNum type="arabicPeriod"/>
            </a:pPr>
            <a:r>
              <a:rPr lang="en-US" sz="1700" dirty="0">
                <a:latin typeface="Times New Roman"/>
                <a:ea typeface="Times New Roman"/>
                <a:cs typeface="Times New Roman"/>
                <a:sym typeface="Times New Roman"/>
              </a:rPr>
              <a:t>Use both photons and electrons to populate </a:t>
            </a:r>
            <a:r>
              <a:rPr lang="en-US" sz="1700" i="1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79m</a:t>
            </a:r>
            <a:r>
              <a:rPr lang="en-US" sz="1700" i="1" dirty="0">
                <a:latin typeface="Times New Roman"/>
                <a:ea typeface="Times New Roman"/>
                <a:cs typeface="Times New Roman"/>
                <a:sym typeface="Times New Roman"/>
              </a:rPr>
              <a:t>Br, </a:t>
            </a:r>
            <a:r>
              <a:rPr lang="en-US" sz="1700" i="1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80g</a:t>
            </a:r>
            <a:r>
              <a:rPr lang="en-US" sz="1700" i="1" dirty="0">
                <a:latin typeface="Times New Roman"/>
                <a:ea typeface="Times New Roman"/>
                <a:cs typeface="Times New Roman"/>
                <a:sym typeface="Times New Roman"/>
              </a:rPr>
              <a:t>Br and </a:t>
            </a:r>
            <a:r>
              <a:rPr lang="en-US" sz="1700" i="1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80m</a:t>
            </a:r>
            <a:r>
              <a:rPr lang="en-US" sz="1700" i="1" dirty="0">
                <a:latin typeface="Times New Roman"/>
                <a:ea typeface="Times New Roman"/>
                <a:cs typeface="Times New Roman"/>
                <a:sym typeface="Times New Roman"/>
              </a:rPr>
              <a:t>Br</a:t>
            </a:r>
          </a:p>
        </p:txBody>
      </p:sp>
      <p:pic>
        <p:nvPicPr>
          <p:cNvPr id="666" name="Google Shape;666;p2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650" y="1011499"/>
            <a:ext cx="2136425" cy="23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20"/>
          <p:cNvSpPr txBox="1"/>
          <p:nvPr/>
        </p:nvSpPr>
        <p:spPr>
          <a:xfrm>
            <a:off x="3676700" y="946100"/>
            <a:ext cx="2136300" cy="46163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LaBr “active target”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66" name="Google Shape;766;p20"/>
          <p:cNvGrpSpPr/>
          <p:nvPr/>
        </p:nvGrpSpPr>
        <p:grpSpPr>
          <a:xfrm rot="16200000" flipH="1">
            <a:off x="7468022" y="1555185"/>
            <a:ext cx="990452" cy="223591"/>
            <a:chOff x="5292913" y="3669875"/>
            <a:chExt cx="2577982" cy="305077"/>
          </a:xfrm>
        </p:grpSpPr>
        <p:sp>
          <p:nvSpPr>
            <p:cNvPr id="767" name="Google Shape;767;p20"/>
            <p:cNvSpPr/>
            <p:nvPr/>
          </p:nvSpPr>
          <p:spPr>
            <a:xfrm>
              <a:off x="5292913" y="3692352"/>
              <a:ext cx="260100" cy="282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0"/>
            <p:cNvSpPr/>
            <p:nvPr/>
          </p:nvSpPr>
          <p:spPr>
            <a:xfrm rot="10800000">
              <a:off x="5553203" y="3669875"/>
              <a:ext cx="260100" cy="282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0"/>
            <p:cNvGrpSpPr/>
            <p:nvPr/>
          </p:nvGrpSpPr>
          <p:grpSpPr>
            <a:xfrm rot="10800000" flipH="1">
              <a:off x="5540496" y="3669875"/>
              <a:ext cx="520390" cy="305077"/>
              <a:chOff x="5984488" y="3657425"/>
              <a:chExt cx="520390" cy="305077"/>
            </a:xfrm>
          </p:grpSpPr>
          <p:sp>
            <p:nvSpPr>
              <p:cNvPr id="770" name="Google Shape;770;p20"/>
              <p:cNvSpPr/>
              <p:nvPr/>
            </p:nvSpPr>
            <p:spPr>
              <a:xfrm>
                <a:off x="5984488" y="3679902"/>
                <a:ext cx="260100" cy="2826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476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0"/>
              <p:cNvSpPr/>
              <p:nvPr/>
            </p:nvSpPr>
            <p:spPr>
              <a:xfrm rot="10800000">
                <a:off x="6244778" y="3657425"/>
                <a:ext cx="260100" cy="2826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476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0"/>
            <p:cNvGrpSpPr/>
            <p:nvPr/>
          </p:nvGrpSpPr>
          <p:grpSpPr>
            <a:xfrm>
              <a:off x="5788129" y="3669875"/>
              <a:ext cx="767973" cy="305077"/>
              <a:chOff x="5984488" y="3657425"/>
              <a:chExt cx="767973" cy="305077"/>
            </a:xfrm>
          </p:grpSpPr>
          <p:grpSp>
            <p:nvGrpSpPr>
              <p:cNvPr id="773" name="Google Shape;773;p20"/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774" name="Google Shape;774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6" name="Google Shape;776;p20"/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777" name="Google Shape;777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79" name="Google Shape;779;p20"/>
            <p:cNvGrpSpPr/>
            <p:nvPr/>
          </p:nvGrpSpPr>
          <p:grpSpPr>
            <a:xfrm>
              <a:off x="6287418" y="3669875"/>
              <a:ext cx="767973" cy="305077"/>
              <a:chOff x="5984488" y="3657425"/>
              <a:chExt cx="767973" cy="305077"/>
            </a:xfrm>
          </p:grpSpPr>
          <p:grpSp>
            <p:nvGrpSpPr>
              <p:cNvPr id="780" name="Google Shape;780;p20"/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781" name="Google Shape;781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83" name="Google Shape;783;p20"/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784" name="Google Shape;784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86" name="Google Shape;786;p20"/>
            <p:cNvGrpSpPr/>
            <p:nvPr/>
          </p:nvGrpSpPr>
          <p:grpSpPr>
            <a:xfrm>
              <a:off x="6782634" y="3669875"/>
              <a:ext cx="767973" cy="305077"/>
              <a:chOff x="5984488" y="3657425"/>
              <a:chExt cx="767973" cy="305077"/>
            </a:xfrm>
          </p:grpSpPr>
          <p:grpSp>
            <p:nvGrpSpPr>
              <p:cNvPr id="787" name="Google Shape;787;p20"/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788" name="Google Shape;788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20"/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791" name="Google Shape;791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93" name="Google Shape;793;p20"/>
            <p:cNvSpPr/>
            <p:nvPr/>
          </p:nvSpPr>
          <p:spPr>
            <a:xfrm>
              <a:off x="7286400" y="3692352"/>
              <a:ext cx="260100" cy="282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4" name="Google Shape;794;p20"/>
            <p:cNvCxnSpPr/>
            <p:nvPr/>
          </p:nvCxnSpPr>
          <p:spPr>
            <a:xfrm>
              <a:off x="7546595" y="3824995"/>
              <a:ext cx="3243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grpSp>
        <p:nvGrpSpPr>
          <p:cNvPr id="824" name="Google Shape;824;p20"/>
          <p:cNvGrpSpPr/>
          <p:nvPr/>
        </p:nvGrpSpPr>
        <p:grpSpPr>
          <a:xfrm rot="16200000" flipH="1">
            <a:off x="8019759" y="1829436"/>
            <a:ext cx="1434680" cy="223591"/>
            <a:chOff x="5292913" y="3669875"/>
            <a:chExt cx="2577982" cy="305077"/>
          </a:xfrm>
        </p:grpSpPr>
        <p:sp>
          <p:nvSpPr>
            <p:cNvPr id="825" name="Google Shape;825;p20"/>
            <p:cNvSpPr/>
            <p:nvPr/>
          </p:nvSpPr>
          <p:spPr>
            <a:xfrm>
              <a:off x="5292913" y="3692352"/>
              <a:ext cx="260100" cy="282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0"/>
            <p:cNvSpPr/>
            <p:nvPr/>
          </p:nvSpPr>
          <p:spPr>
            <a:xfrm rot="10800000">
              <a:off x="5553203" y="3669875"/>
              <a:ext cx="260100" cy="282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7" name="Google Shape;827;p20"/>
            <p:cNvGrpSpPr/>
            <p:nvPr/>
          </p:nvGrpSpPr>
          <p:grpSpPr>
            <a:xfrm rot="10800000" flipH="1">
              <a:off x="5540496" y="3669875"/>
              <a:ext cx="520390" cy="305077"/>
              <a:chOff x="5984488" y="3657425"/>
              <a:chExt cx="520390" cy="305077"/>
            </a:xfrm>
          </p:grpSpPr>
          <p:sp>
            <p:nvSpPr>
              <p:cNvPr id="828" name="Google Shape;828;p20"/>
              <p:cNvSpPr/>
              <p:nvPr/>
            </p:nvSpPr>
            <p:spPr>
              <a:xfrm>
                <a:off x="5984488" y="3679902"/>
                <a:ext cx="260100" cy="2826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476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20"/>
              <p:cNvSpPr/>
              <p:nvPr/>
            </p:nvSpPr>
            <p:spPr>
              <a:xfrm rot="10800000">
                <a:off x="6244778" y="3657425"/>
                <a:ext cx="260100" cy="2826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476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None/>
                </a:pPr>
                <a:endParaRPr sz="32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0" name="Google Shape;830;p20"/>
            <p:cNvGrpSpPr/>
            <p:nvPr/>
          </p:nvGrpSpPr>
          <p:grpSpPr>
            <a:xfrm>
              <a:off x="5788129" y="3669875"/>
              <a:ext cx="767973" cy="305077"/>
              <a:chOff x="5984488" y="3657425"/>
              <a:chExt cx="767973" cy="305077"/>
            </a:xfrm>
          </p:grpSpPr>
          <p:grpSp>
            <p:nvGrpSpPr>
              <p:cNvPr id="831" name="Google Shape;831;p20"/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832" name="Google Shape;832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34" name="Google Shape;834;p20"/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835" name="Google Shape;835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37" name="Google Shape;837;p20"/>
            <p:cNvGrpSpPr/>
            <p:nvPr/>
          </p:nvGrpSpPr>
          <p:grpSpPr>
            <a:xfrm>
              <a:off x="6287418" y="3669875"/>
              <a:ext cx="767973" cy="305077"/>
              <a:chOff x="5984488" y="3657425"/>
              <a:chExt cx="767973" cy="305077"/>
            </a:xfrm>
          </p:grpSpPr>
          <p:grpSp>
            <p:nvGrpSpPr>
              <p:cNvPr id="838" name="Google Shape;838;p20"/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839" name="Google Shape;839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1" name="Google Shape;841;p20"/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842" name="Google Shape;842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4" name="Google Shape;844;p20"/>
            <p:cNvGrpSpPr/>
            <p:nvPr/>
          </p:nvGrpSpPr>
          <p:grpSpPr>
            <a:xfrm>
              <a:off x="6782634" y="3669875"/>
              <a:ext cx="767973" cy="305077"/>
              <a:chOff x="5984488" y="3657425"/>
              <a:chExt cx="767973" cy="305077"/>
            </a:xfrm>
          </p:grpSpPr>
          <p:grpSp>
            <p:nvGrpSpPr>
              <p:cNvPr id="845" name="Google Shape;845;p20"/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846" name="Google Shape;846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48" name="Google Shape;848;p20"/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849" name="Google Shape;849;p20"/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20"/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51" name="Google Shape;851;p20"/>
            <p:cNvSpPr/>
            <p:nvPr/>
          </p:nvSpPr>
          <p:spPr>
            <a:xfrm>
              <a:off x="7286400" y="3692352"/>
              <a:ext cx="260100" cy="282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52" name="Google Shape;852;p20"/>
            <p:cNvCxnSpPr/>
            <p:nvPr/>
          </p:nvCxnSpPr>
          <p:spPr>
            <a:xfrm>
              <a:off x="7546595" y="3824995"/>
              <a:ext cx="3243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cxnSp>
        <p:nvCxnSpPr>
          <p:cNvPr id="856" name="Google Shape;856;p20"/>
          <p:cNvCxnSpPr>
            <a:cxnSpLocks/>
          </p:cNvCxnSpPr>
          <p:nvPr/>
        </p:nvCxnSpPr>
        <p:spPr>
          <a:xfrm flipV="1">
            <a:off x="7296275" y="1147868"/>
            <a:ext cx="1744421" cy="1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73" name="Google Shape;873;p20"/>
          <p:cNvSpPr/>
          <p:nvPr/>
        </p:nvSpPr>
        <p:spPr>
          <a:xfrm rot="16200000">
            <a:off x="2140548" y="829624"/>
            <a:ext cx="298107" cy="5420605"/>
          </a:xfrm>
          <a:prstGeom prst="triangle">
            <a:avLst>
              <a:gd name="adj" fmla="val 50000"/>
            </a:avLst>
          </a:prstGeom>
          <a:solidFill>
            <a:srgbClr val="FF9933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781055" y="3127928"/>
            <a:ext cx="336192" cy="7660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20"/>
          <p:cNvSpPr txBox="1"/>
          <p:nvPr/>
        </p:nvSpPr>
        <p:spPr>
          <a:xfrm>
            <a:off x="443105" y="3901364"/>
            <a:ext cx="978620" cy="46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Dispersion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Magnet</a:t>
            </a:r>
            <a:endParaRPr dirty="0"/>
          </a:p>
        </p:txBody>
      </p:sp>
      <p:sp>
        <p:nvSpPr>
          <p:cNvPr id="878" name="Google Shape;878;p20"/>
          <p:cNvSpPr/>
          <p:nvPr/>
        </p:nvSpPr>
        <p:spPr>
          <a:xfrm>
            <a:off x="4823402" y="3673540"/>
            <a:ext cx="176501" cy="1788830"/>
          </a:xfrm>
          <a:prstGeom prst="rect">
            <a:avLst/>
          </a:prstGeom>
          <a:solidFill>
            <a:srgbClr val="A5A5A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0" name="Google Shape;880;p20"/>
          <p:cNvCxnSpPr>
            <a:cxnSpLocks/>
            <a:endCxn id="876" idx="1"/>
          </p:cNvCxnSpPr>
          <p:nvPr/>
        </p:nvCxnSpPr>
        <p:spPr>
          <a:xfrm flipV="1">
            <a:off x="227158" y="3510948"/>
            <a:ext cx="553897" cy="3"/>
          </a:xfrm>
          <a:prstGeom prst="straightConnector1">
            <a:avLst/>
          </a:prstGeom>
          <a:noFill/>
          <a:ln w="19050" cap="flat" cmpd="sng">
            <a:solidFill>
              <a:srgbClr val="4472C4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881" name="Google Shape;881;p20"/>
          <p:cNvSpPr txBox="1"/>
          <p:nvPr/>
        </p:nvSpPr>
        <p:spPr>
          <a:xfrm>
            <a:off x="-29383" y="3279403"/>
            <a:ext cx="835412" cy="46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Beam</a:t>
            </a:r>
            <a:endParaRPr dirty="0"/>
          </a:p>
        </p:txBody>
      </p:sp>
      <p:sp>
        <p:nvSpPr>
          <p:cNvPr id="882" name="Google Shape;882;p20"/>
          <p:cNvSpPr/>
          <p:nvPr/>
        </p:nvSpPr>
        <p:spPr>
          <a:xfrm>
            <a:off x="227158" y="5335830"/>
            <a:ext cx="4678756" cy="126540"/>
          </a:xfrm>
          <a:prstGeom prst="rect">
            <a:avLst/>
          </a:prstGeom>
          <a:solidFill>
            <a:srgbClr val="A5A5A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20"/>
          <p:cNvSpPr txBox="1"/>
          <p:nvPr/>
        </p:nvSpPr>
        <p:spPr>
          <a:xfrm>
            <a:off x="1551764" y="5220728"/>
            <a:ext cx="2138840" cy="27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 Chamber Floor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885" name="Google Shape;885;p20"/>
          <p:cNvSpPr txBox="1"/>
          <p:nvPr/>
        </p:nvSpPr>
        <p:spPr>
          <a:xfrm>
            <a:off x="2158429" y="4383748"/>
            <a:ext cx="13505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Energy/Charge Scintillator</a:t>
            </a:r>
            <a:endParaRPr dirty="0"/>
          </a:p>
        </p:txBody>
      </p:sp>
      <p:cxnSp>
        <p:nvCxnSpPr>
          <p:cNvPr id="886" name="Google Shape;886;p20"/>
          <p:cNvCxnSpPr>
            <a:cxnSpLocks/>
          </p:cNvCxnSpPr>
          <p:nvPr/>
        </p:nvCxnSpPr>
        <p:spPr>
          <a:xfrm flipV="1">
            <a:off x="1117247" y="3493862"/>
            <a:ext cx="3803984" cy="7557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887" name="Google Shape;887;p20"/>
          <p:cNvSpPr txBox="1"/>
          <p:nvPr/>
        </p:nvSpPr>
        <p:spPr>
          <a:xfrm>
            <a:off x="3478277" y="3226059"/>
            <a:ext cx="780505" cy="277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rgbClr val="ED7D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Laser </a:t>
            </a:r>
            <a:endParaRPr dirty="0"/>
          </a:p>
        </p:txBody>
      </p:sp>
      <p:cxnSp>
        <p:nvCxnSpPr>
          <p:cNvPr id="888" name="Google Shape;888;p20"/>
          <p:cNvCxnSpPr/>
          <p:nvPr/>
        </p:nvCxnSpPr>
        <p:spPr>
          <a:xfrm>
            <a:off x="1092261" y="3503374"/>
            <a:ext cx="1952357" cy="445784"/>
          </a:xfrm>
          <a:prstGeom prst="straightConnector1">
            <a:avLst/>
          </a:prstGeom>
          <a:noFill/>
          <a:ln w="19050" cap="flat" cmpd="sng">
            <a:solidFill>
              <a:srgbClr val="4472C4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889" name="Google Shape;889;p20"/>
          <p:cNvSpPr txBox="1"/>
          <p:nvPr/>
        </p:nvSpPr>
        <p:spPr>
          <a:xfrm rot="1036095">
            <a:off x="1331169" y="3808108"/>
            <a:ext cx="1598425" cy="27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2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15-35 MeV Electrons</a:t>
            </a:r>
            <a:endParaRPr dirty="0"/>
          </a:p>
        </p:txBody>
      </p:sp>
      <p:sp>
        <p:nvSpPr>
          <p:cNvPr id="900" name="Google Shape;900;p20"/>
          <p:cNvSpPr/>
          <p:nvPr/>
        </p:nvSpPr>
        <p:spPr>
          <a:xfrm rot="17723877">
            <a:off x="4261197" y="4168178"/>
            <a:ext cx="224309" cy="609258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1" name="Google Shape;901;p20"/>
          <p:cNvCxnSpPr/>
          <p:nvPr/>
        </p:nvCxnSpPr>
        <p:spPr>
          <a:xfrm rot="10800000">
            <a:off x="4616651" y="4077964"/>
            <a:ext cx="0" cy="336879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02" name="Google Shape;902;p20"/>
          <p:cNvCxnSpPr/>
          <p:nvPr/>
        </p:nvCxnSpPr>
        <p:spPr>
          <a:xfrm>
            <a:off x="4538020" y="4098018"/>
            <a:ext cx="0" cy="316825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03" name="Google Shape;903;p20"/>
          <p:cNvSpPr txBox="1"/>
          <p:nvPr/>
        </p:nvSpPr>
        <p:spPr>
          <a:xfrm>
            <a:off x="3786346" y="4681870"/>
            <a:ext cx="8584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en-US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Active Detector</a:t>
            </a:r>
            <a:endParaRPr sz="1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10" name="Google Shape;910;p20"/>
          <p:cNvCxnSpPr>
            <a:cxnSpLocks/>
            <a:stCxn id="876" idx="3"/>
          </p:cNvCxnSpPr>
          <p:nvPr/>
        </p:nvCxnSpPr>
        <p:spPr>
          <a:xfrm>
            <a:off x="1117247" y="3510948"/>
            <a:ext cx="1904204" cy="630546"/>
          </a:xfrm>
          <a:prstGeom prst="straightConnector1">
            <a:avLst/>
          </a:prstGeom>
          <a:noFill/>
          <a:ln w="19050" cap="flat" cmpd="sng">
            <a:solidFill>
              <a:srgbClr val="4472C4"/>
            </a:solidFill>
            <a:prstDash val="dash"/>
            <a:miter lim="800000"/>
            <a:headEnd type="none" w="sm" len="sm"/>
            <a:tailEnd type="triangle" w="med" len="med"/>
          </a:ln>
        </p:spPr>
      </p:cxnSp>
      <p:sp>
        <p:nvSpPr>
          <p:cNvPr id="857" name="Google Shape;857;p20"/>
          <p:cNvSpPr txBox="1"/>
          <p:nvPr/>
        </p:nvSpPr>
        <p:spPr>
          <a:xfrm>
            <a:off x="114300" y="5479546"/>
            <a:ext cx="4817269" cy="923299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The isomer on population ratio depends on both </a:t>
            </a:r>
            <a:r>
              <a:rPr lang="en-US" sz="2400" i="1" dirty="0">
                <a:latin typeface="Symbol" pitchFamily="2" charset="2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(E</a:t>
            </a:r>
            <a:r>
              <a:rPr lang="en-US" sz="2400" i="1" baseline="-25000" dirty="0">
                <a:latin typeface="Times New Roman"/>
                <a:ea typeface="Times New Roman"/>
                <a:cs typeface="Times New Roman"/>
                <a:sym typeface="Times New Roman"/>
              </a:rPr>
              <a:t>x 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) &amp; F(E</a:t>
            </a:r>
            <a:r>
              <a:rPr lang="en-US" sz="2400" i="1" baseline="-25000" dirty="0">
                <a:latin typeface="Symbol" pitchFamily="2" charset="2"/>
                <a:ea typeface="Times New Roman"/>
                <a:cs typeface="Times New Roman"/>
                <a:sym typeface="Times New Roman"/>
              </a:rPr>
              <a:t>g </a:t>
            </a:r>
            <a:r>
              <a:rPr lang="en-US" sz="2400" i="1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2400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" name="Google Shape;669;p20">
            <a:extLst>
              <a:ext uri="{FF2B5EF4-FFF2-40B4-BE49-F238E27FC236}">
                <a16:creationId xmlns:a16="http://schemas.microsoft.com/office/drawing/2014/main" id="{6ED6BE56-4A4F-3BC5-0317-F118EDB7CE51}"/>
              </a:ext>
            </a:extLst>
          </p:cNvPr>
          <p:cNvCxnSpPr>
            <a:cxnSpLocks/>
          </p:cNvCxnSpPr>
          <p:nvPr/>
        </p:nvCxnSpPr>
        <p:spPr>
          <a:xfrm>
            <a:off x="5947121" y="2263034"/>
            <a:ext cx="950569" cy="0"/>
          </a:xfrm>
          <a:prstGeom prst="straightConnector1">
            <a:avLst/>
          </a:prstGeom>
          <a:solidFill>
            <a:schemeClr val="accent1"/>
          </a:solidFill>
          <a:ln w="508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Google Shape;670;p20">
            <a:extLst>
              <a:ext uri="{FF2B5EF4-FFF2-40B4-BE49-F238E27FC236}">
                <a16:creationId xmlns:a16="http://schemas.microsoft.com/office/drawing/2014/main" id="{F3E2393F-672F-9FC8-0F13-5BFE5F30709F}"/>
              </a:ext>
            </a:extLst>
          </p:cNvPr>
          <p:cNvSpPr txBox="1"/>
          <p:nvPr/>
        </p:nvSpPr>
        <p:spPr>
          <a:xfrm>
            <a:off x="5969750" y="2229566"/>
            <a:ext cx="95056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aseline="30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80g</a:t>
            </a:r>
            <a:r>
              <a:rPr lang="en-U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(stable)</a:t>
            </a:r>
            <a:endParaRPr dirty="0"/>
          </a:p>
        </p:txBody>
      </p:sp>
      <p:grpSp>
        <p:nvGrpSpPr>
          <p:cNvPr id="16" name="Google Shape;824;p20">
            <a:extLst>
              <a:ext uri="{FF2B5EF4-FFF2-40B4-BE49-F238E27FC236}">
                <a16:creationId xmlns:a16="http://schemas.microsoft.com/office/drawing/2014/main" id="{AD2CA4F6-2158-63FC-3A8D-599D80D879E3}"/>
              </a:ext>
            </a:extLst>
          </p:cNvPr>
          <p:cNvGrpSpPr/>
          <p:nvPr/>
        </p:nvGrpSpPr>
        <p:grpSpPr>
          <a:xfrm rot="8364001" flipH="1">
            <a:off x="6224526" y="1612662"/>
            <a:ext cx="1586443" cy="223591"/>
            <a:chOff x="5788129" y="3669875"/>
            <a:chExt cx="2082766" cy="305077"/>
          </a:xfrm>
        </p:grpSpPr>
        <p:grpSp>
          <p:nvGrpSpPr>
            <p:cNvPr id="23" name="Google Shape;830;p20">
              <a:extLst>
                <a:ext uri="{FF2B5EF4-FFF2-40B4-BE49-F238E27FC236}">
                  <a16:creationId xmlns:a16="http://schemas.microsoft.com/office/drawing/2014/main" id="{64F93D81-C9AF-A460-64B7-247427682DFB}"/>
                </a:ext>
              </a:extLst>
            </p:cNvPr>
            <p:cNvGrpSpPr/>
            <p:nvPr/>
          </p:nvGrpSpPr>
          <p:grpSpPr>
            <a:xfrm>
              <a:off x="5788129" y="3669875"/>
              <a:ext cx="767973" cy="305077"/>
              <a:chOff x="5984488" y="3657425"/>
              <a:chExt cx="767973" cy="305077"/>
            </a:xfrm>
          </p:grpSpPr>
          <p:grpSp>
            <p:nvGrpSpPr>
              <p:cNvPr id="40" name="Google Shape;831;p20">
                <a:extLst>
                  <a:ext uri="{FF2B5EF4-FFF2-40B4-BE49-F238E27FC236}">
                    <a16:creationId xmlns:a16="http://schemas.microsoft.com/office/drawing/2014/main" id="{F35D27A8-BAF5-F646-99AC-163A6BC4CC87}"/>
                  </a:ext>
                </a:extLst>
              </p:cNvPr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44" name="Google Shape;832;p20">
                  <a:extLst>
                    <a:ext uri="{FF2B5EF4-FFF2-40B4-BE49-F238E27FC236}">
                      <a16:creationId xmlns:a16="http://schemas.microsoft.com/office/drawing/2014/main" id="{1D0B9913-21CD-996C-FCC1-6F85A077E141}"/>
                    </a:ext>
                  </a:extLst>
                </p:cNvPr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833;p20">
                  <a:extLst>
                    <a:ext uri="{FF2B5EF4-FFF2-40B4-BE49-F238E27FC236}">
                      <a16:creationId xmlns:a16="http://schemas.microsoft.com/office/drawing/2014/main" id="{028C12FA-10BC-1DA7-7A32-1DBE53EEC196}"/>
                    </a:ext>
                  </a:extLst>
                </p:cNvPr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" name="Google Shape;834;p20">
                <a:extLst>
                  <a:ext uri="{FF2B5EF4-FFF2-40B4-BE49-F238E27FC236}">
                    <a16:creationId xmlns:a16="http://schemas.microsoft.com/office/drawing/2014/main" id="{D81AE498-0A9D-535F-22A5-FA0D0FB09C89}"/>
                  </a:ext>
                </a:extLst>
              </p:cNvPr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42" name="Google Shape;835;p20">
                  <a:extLst>
                    <a:ext uri="{FF2B5EF4-FFF2-40B4-BE49-F238E27FC236}">
                      <a16:creationId xmlns:a16="http://schemas.microsoft.com/office/drawing/2014/main" id="{0A2E44A6-C4C9-CF88-2F20-D010EECDCFF7}"/>
                    </a:ext>
                  </a:extLst>
                </p:cNvPr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836;p20">
                  <a:extLst>
                    <a:ext uri="{FF2B5EF4-FFF2-40B4-BE49-F238E27FC236}">
                      <a16:creationId xmlns:a16="http://schemas.microsoft.com/office/drawing/2014/main" id="{F7EDA346-E445-EB14-FFC8-6151ABBF7AD8}"/>
                    </a:ext>
                  </a:extLst>
                </p:cNvPr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" name="Google Shape;837;p20">
              <a:extLst>
                <a:ext uri="{FF2B5EF4-FFF2-40B4-BE49-F238E27FC236}">
                  <a16:creationId xmlns:a16="http://schemas.microsoft.com/office/drawing/2014/main" id="{662D4EF7-9C58-69E0-AABD-CA3FD3613FAF}"/>
                </a:ext>
              </a:extLst>
            </p:cNvPr>
            <p:cNvGrpSpPr/>
            <p:nvPr/>
          </p:nvGrpSpPr>
          <p:grpSpPr>
            <a:xfrm>
              <a:off x="6287418" y="3669875"/>
              <a:ext cx="767973" cy="305077"/>
              <a:chOff x="5984488" y="3657425"/>
              <a:chExt cx="767973" cy="305077"/>
            </a:xfrm>
          </p:grpSpPr>
          <p:grpSp>
            <p:nvGrpSpPr>
              <p:cNvPr id="34" name="Google Shape;838;p20">
                <a:extLst>
                  <a:ext uri="{FF2B5EF4-FFF2-40B4-BE49-F238E27FC236}">
                    <a16:creationId xmlns:a16="http://schemas.microsoft.com/office/drawing/2014/main" id="{105B4AD7-9475-0548-28AE-9265E1E6405B}"/>
                  </a:ext>
                </a:extLst>
              </p:cNvPr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38" name="Google Shape;839;p20">
                  <a:extLst>
                    <a:ext uri="{FF2B5EF4-FFF2-40B4-BE49-F238E27FC236}">
                      <a16:creationId xmlns:a16="http://schemas.microsoft.com/office/drawing/2014/main" id="{D2791B3F-F48E-A82F-BB0D-3CA558505220}"/>
                    </a:ext>
                  </a:extLst>
                </p:cNvPr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840;p20">
                  <a:extLst>
                    <a:ext uri="{FF2B5EF4-FFF2-40B4-BE49-F238E27FC236}">
                      <a16:creationId xmlns:a16="http://schemas.microsoft.com/office/drawing/2014/main" id="{6BD37A38-76B8-12CC-DF3E-094BEAFA9F9D}"/>
                    </a:ext>
                  </a:extLst>
                </p:cNvPr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" name="Google Shape;841;p20">
                <a:extLst>
                  <a:ext uri="{FF2B5EF4-FFF2-40B4-BE49-F238E27FC236}">
                    <a16:creationId xmlns:a16="http://schemas.microsoft.com/office/drawing/2014/main" id="{32B31D1C-9E0F-8D1F-5B67-984938A07208}"/>
                  </a:ext>
                </a:extLst>
              </p:cNvPr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36" name="Google Shape;842;p20">
                  <a:extLst>
                    <a:ext uri="{FF2B5EF4-FFF2-40B4-BE49-F238E27FC236}">
                      <a16:creationId xmlns:a16="http://schemas.microsoft.com/office/drawing/2014/main" id="{D2261B5E-DEE4-B809-6100-7004FEA17EF2}"/>
                    </a:ext>
                  </a:extLst>
                </p:cNvPr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843;p20">
                  <a:extLst>
                    <a:ext uri="{FF2B5EF4-FFF2-40B4-BE49-F238E27FC236}">
                      <a16:creationId xmlns:a16="http://schemas.microsoft.com/office/drawing/2014/main" id="{B3D40F3B-D4AF-9FC8-8407-D437F79BE3C5}"/>
                    </a:ext>
                  </a:extLst>
                </p:cNvPr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5" name="Google Shape;844;p20">
              <a:extLst>
                <a:ext uri="{FF2B5EF4-FFF2-40B4-BE49-F238E27FC236}">
                  <a16:creationId xmlns:a16="http://schemas.microsoft.com/office/drawing/2014/main" id="{0CFB9CC8-6B98-815A-7556-81F9C6A4B8B6}"/>
                </a:ext>
              </a:extLst>
            </p:cNvPr>
            <p:cNvGrpSpPr/>
            <p:nvPr/>
          </p:nvGrpSpPr>
          <p:grpSpPr>
            <a:xfrm>
              <a:off x="6782634" y="3669875"/>
              <a:ext cx="767973" cy="305077"/>
              <a:chOff x="5984488" y="3657425"/>
              <a:chExt cx="767973" cy="305077"/>
            </a:xfrm>
          </p:grpSpPr>
          <p:grpSp>
            <p:nvGrpSpPr>
              <p:cNvPr id="28" name="Google Shape;845;p20">
                <a:extLst>
                  <a:ext uri="{FF2B5EF4-FFF2-40B4-BE49-F238E27FC236}">
                    <a16:creationId xmlns:a16="http://schemas.microsoft.com/office/drawing/2014/main" id="{B2264523-7169-EF71-4FA2-A948F9C7D420}"/>
                  </a:ext>
                </a:extLst>
              </p:cNvPr>
              <p:cNvGrpSpPr/>
              <p:nvPr/>
            </p:nvGrpSpPr>
            <p:grpSpPr>
              <a:xfrm>
                <a:off x="5984488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32" name="Google Shape;846;p20">
                  <a:extLst>
                    <a:ext uri="{FF2B5EF4-FFF2-40B4-BE49-F238E27FC236}">
                      <a16:creationId xmlns:a16="http://schemas.microsoft.com/office/drawing/2014/main" id="{F68EEB0B-6E98-7F6A-AA00-F90DBC9D2A09}"/>
                    </a:ext>
                  </a:extLst>
                </p:cNvPr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847;p20">
                  <a:extLst>
                    <a:ext uri="{FF2B5EF4-FFF2-40B4-BE49-F238E27FC236}">
                      <a16:creationId xmlns:a16="http://schemas.microsoft.com/office/drawing/2014/main" id="{390A341A-9A3E-4309-582E-E0D1997082B3}"/>
                    </a:ext>
                  </a:extLst>
                </p:cNvPr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" name="Google Shape;848;p20">
                <a:extLst>
                  <a:ext uri="{FF2B5EF4-FFF2-40B4-BE49-F238E27FC236}">
                    <a16:creationId xmlns:a16="http://schemas.microsoft.com/office/drawing/2014/main" id="{6EE4195A-5195-EB40-836D-4596F17F31CC}"/>
                  </a:ext>
                </a:extLst>
              </p:cNvPr>
              <p:cNvGrpSpPr/>
              <p:nvPr/>
            </p:nvGrpSpPr>
            <p:grpSpPr>
              <a:xfrm rot="10800000" flipH="1">
                <a:off x="6232071" y="3657425"/>
                <a:ext cx="520390" cy="305077"/>
                <a:chOff x="5984488" y="3657425"/>
                <a:chExt cx="520390" cy="305077"/>
              </a:xfrm>
            </p:grpSpPr>
            <p:sp>
              <p:nvSpPr>
                <p:cNvPr id="30" name="Google Shape;849;p20">
                  <a:extLst>
                    <a:ext uri="{FF2B5EF4-FFF2-40B4-BE49-F238E27FC236}">
                      <a16:creationId xmlns:a16="http://schemas.microsoft.com/office/drawing/2014/main" id="{0F91593D-53FC-26DC-B8EA-11A1DBD82AC9}"/>
                    </a:ext>
                  </a:extLst>
                </p:cNvPr>
                <p:cNvSpPr/>
                <p:nvPr/>
              </p:nvSpPr>
              <p:spPr>
                <a:xfrm>
                  <a:off x="5984488" y="3679902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850;p20">
                  <a:extLst>
                    <a:ext uri="{FF2B5EF4-FFF2-40B4-BE49-F238E27FC236}">
                      <a16:creationId xmlns:a16="http://schemas.microsoft.com/office/drawing/2014/main" id="{565D0ACC-70FA-C375-AB16-F85EF9F850EA}"/>
                    </a:ext>
                  </a:extLst>
                </p:cNvPr>
                <p:cNvSpPr/>
                <p:nvPr/>
              </p:nvSpPr>
              <p:spPr>
                <a:xfrm rot="10800000">
                  <a:off x="6244778" y="3657425"/>
                  <a:ext cx="260100" cy="2826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476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3200"/>
                    <a:buFont typeface="Arial"/>
                    <a:buNone/>
                  </a:pPr>
                  <a:endParaRPr sz="32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" name="Google Shape;851;p20">
              <a:extLst>
                <a:ext uri="{FF2B5EF4-FFF2-40B4-BE49-F238E27FC236}">
                  <a16:creationId xmlns:a16="http://schemas.microsoft.com/office/drawing/2014/main" id="{D8790FFF-C6A9-07BA-3BBE-C2302D29DA47}"/>
                </a:ext>
              </a:extLst>
            </p:cNvPr>
            <p:cNvSpPr/>
            <p:nvPr/>
          </p:nvSpPr>
          <p:spPr>
            <a:xfrm>
              <a:off x="7286400" y="3692352"/>
              <a:ext cx="260100" cy="282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endParaRPr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" name="Google Shape;852;p20">
              <a:extLst>
                <a:ext uri="{FF2B5EF4-FFF2-40B4-BE49-F238E27FC236}">
                  <a16:creationId xmlns:a16="http://schemas.microsoft.com/office/drawing/2014/main" id="{0E88FD8A-D613-8794-E18A-28B407E589B8}"/>
                </a:ext>
              </a:extLst>
            </p:cNvPr>
            <p:cNvCxnSpPr/>
            <p:nvPr/>
          </p:nvCxnSpPr>
          <p:spPr>
            <a:xfrm>
              <a:off x="7546595" y="3824995"/>
              <a:ext cx="324300" cy="0"/>
            </a:xfrm>
            <a:prstGeom prst="straightConnector1">
              <a:avLst/>
            </a:prstGeom>
            <a:solidFill>
              <a:schemeClr val="accent1"/>
            </a:solidFill>
            <a:ln w="47625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cxnSp>
        <p:nvCxnSpPr>
          <p:cNvPr id="48" name="Google Shape;856;p20">
            <a:extLst>
              <a:ext uri="{FF2B5EF4-FFF2-40B4-BE49-F238E27FC236}">
                <a16:creationId xmlns:a16="http://schemas.microsoft.com/office/drawing/2014/main" id="{0D46E4CA-AF27-8AC8-0A79-87D8F2A4F1DE}"/>
              </a:ext>
            </a:extLst>
          </p:cNvPr>
          <p:cNvCxnSpPr>
            <a:cxnSpLocks/>
          </p:cNvCxnSpPr>
          <p:nvPr/>
        </p:nvCxnSpPr>
        <p:spPr>
          <a:xfrm flipV="1">
            <a:off x="7208811" y="1344850"/>
            <a:ext cx="1869385" cy="15676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7D65A80D-5ECA-4BC0-BCD8-BEE27F17E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015" y="3516938"/>
            <a:ext cx="4031985" cy="1630582"/>
          </a:xfrm>
          <a:prstGeom prst="rect">
            <a:avLst/>
          </a:prstGeom>
        </p:spPr>
      </p:pic>
      <p:cxnSp>
        <p:nvCxnSpPr>
          <p:cNvPr id="54" name="Google Shape;888;p20">
            <a:extLst>
              <a:ext uri="{FF2B5EF4-FFF2-40B4-BE49-F238E27FC236}">
                <a16:creationId xmlns:a16="http://schemas.microsoft.com/office/drawing/2014/main" id="{9F87F9D5-C0CC-2DD5-2B63-4730F581DC31}"/>
              </a:ext>
            </a:extLst>
          </p:cNvPr>
          <p:cNvCxnSpPr>
            <a:cxnSpLocks/>
            <a:endCxn id="900" idx="0"/>
          </p:cNvCxnSpPr>
          <p:nvPr/>
        </p:nvCxnSpPr>
        <p:spPr>
          <a:xfrm>
            <a:off x="1134436" y="3497640"/>
            <a:ext cx="3014386" cy="868562"/>
          </a:xfrm>
          <a:prstGeom prst="straightConnector1">
            <a:avLst/>
          </a:prstGeom>
          <a:noFill/>
          <a:ln w="19050" cap="flat" cmpd="sng">
            <a:solidFill>
              <a:srgbClr val="4472C4"/>
            </a:solidFill>
            <a:prstDash val="dash"/>
            <a:miter lim="800000"/>
            <a:headEnd type="none" w="sm" len="sm"/>
            <a:tailEnd type="triangle" w="med" len="med"/>
          </a:ln>
        </p:spPr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1837B6F-269E-7BD7-9858-D3149E5163C6}"/>
              </a:ext>
            </a:extLst>
          </p:cNvPr>
          <p:cNvGrpSpPr/>
          <p:nvPr/>
        </p:nvGrpSpPr>
        <p:grpSpPr>
          <a:xfrm>
            <a:off x="172750" y="3497640"/>
            <a:ext cx="6294438" cy="1848873"/>
            <a:chOff x="172750" y="3497640"/>
            <a:chExt cx="6294438" cy="18488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F696594D-5215-46F0-68F8-FC671F3AFC1D}"/>
                    </a:ext>
                  </a:extLst>
                </p:cNvPr>
                <p:cNvSpPr txBox="1"/>
                <p:nvPr/>
              </p:nvSpPr>
              <p:spPr>
                <a:xfrm>
                  <a:off x="172750" y="4617303"/>
                  <a:ext cx="2808975" cy="4308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en-US" sz="2000" i="0">
                            <a:latin typeface="Cambria Math" panose="020405030504060302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0">
                                <a:latin typeface="Cambria Math" panose="02040503050406030204" pitchFamily="18" charset="0"/>
                              </a:rPr>
                              <m:t>18</m:t>
                            </m:r>
                          </m:sup>
                        </m:sSup>
                        <m:f>
                          <m:fPr>
                            <m:type m:val="li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e>
                              <m:sup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F696594D-5215-46F0-68F8-FC671F3AFC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750" y="4617303"/>
                  <a:ext cx="2808975" cy="430824"/>
                </a:xfrm>
                <a:prstGeom prst="rect">
                  <a:avLst/>
                </a:prstGeom>
                <a:blipFill>
                  <a:blip r:embed="rId6"/>
                  <a:stretch>
                    <a:fillRect l="-901" t="-108571" b="-15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EE1295C-5F33-6B3C-C74A-78A8F8A7B0B9}"/>
                </a:ext>
              </a:extLst>
            </p:cNvPr>
            <p:cNvGrpSpPr/>
            <p:nvPr/>
          </p:nvGrpSpPr>
          <p:grpSpPr>
            <a:xfrm>
              <a:off x="1092261" y="3497640"/>
              <a:ext cx="5374927" cy="1848873"/>
              <a:chOff x="1092261" y="3497640"/>
              <a:chExt cx="5374927" cy="184887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000D2F17-BA6E-336A-4011-5F9E7CFBE03C}"/>
                  </a:ext>
                </a:extLst>
              </p:cNvPr>
              <p:cNvGrpSpPr/>
              <p:nvPr/>
            </p:nvGrpSpPr>
            <p:grpSpPr>
              <a:xfrm>
                <a:off x="2134758" y="3503722"/>
                <a:ext cx="4332430" cy="1842791"/>
                <a:chOff x="2134758" y="3503722"/>
                <a:chExt cx="4332430" cy="1842791"/>
              </a:xfrm>
            </p:grpSpPr>
            <p:sp>
              <p:nvSpPr>
                <p:cNvPr id="862" name="Google Shape;862;p20"/>
                <p:cNvSpPr/>
                <p:nvPr/>
              </p:nvSpPr>
              <p:spPr>
                <a:xfrm rot="1668952">
                  <a:off x="3069346" y="3894606"/>
                  <a:ext cx="64272" cy="117460"/>
                </a:xfrm>
                <a:prstGeom prst="rect">
                  <a:avLst/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5" name="Google Shape;865;p20"/>
                <p:cNvSpPr/>
                <p:nvPr/>
              </p:nvSpPr>
              <p:spPr>
                <a:xfrm rot="1406628">
                  <a:off x="3612560" y="4111687"/>
                  <a:ext cx="483091" cy="263247"/>
                </a:xfrm>
                <a:prstGeom prst="ellipse">
                  <a:avLst/>
                </a:prstGeom>
                <a:gradFill>
                  <a:gsLst>
                    <a:gs pos="0">
                      <a:srgbClr val="8CDE9E"/>
                    </a:gs>
                    <a:gs pos="50000">
                      <a:srgbClr val="BAE8C3"/>
                    </a:gs>
                    <a:gs pos="100000">
                      <a:srgbClr val="DEF2E1"/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Arial"/>
                    <a:buNone/>
                  </a:pPr>
                  <a:endParaRPr sz="24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20"/>
                <p:cNvSpPr/>
                <p:nvPr/>
              </p:nvSpPr>
              <p:spPr>
                <a:xfrm rot="17454586">
                  <a:off x="3347986" y="3754706"/>
                  <a:ext cx="256431" cy="685096"/>
                </a:xfrm>
                <a:prstGeom prst="triangle">
                  <a:avLst>
                    <a:gd name="adj" fmla="val 50000"/>
                  </a:avLst>
                </a:prstGeom>
                <a:gradFill>
                  <a:gsLst>
                    <a:gs pos="0">
                      <a:srgbClr val="8CDE9E"/>
                    </a:gs>
                    <a:gs pos="50000">
                      <a:srgbClr val="BAE8C3"/>
                    </a:gs>
                    <a:gs pos="100000">
                      <a:srgbClr val="DEF2E1"/>
                    </a:gs>
                  </a:gsLst>
                  <a:lin ang="108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Arial"/>
                    <a:buNone/>
                  </a:pPr>
                  <a:endParaRPr sz="24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20"/>
                <p:cNvSpPr/>
                <p:nvPr/>
              </p:nvSpPr>
              <p:spPr>
                <a:xfrm rot="1668952">
                  <a:off x="3069968" y="3656899"/>
                  <a:ext cx="63035" cy="788809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>
                  <a:solidFill>
                    <a:srgbClr val="BA8C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Google Shape;894;p20"/>
                <p:cNvSpPr txBox="1"/>
                <p:nvPr/>
              </p:nvSpPr>
              <p:spPr>
                <a:xfrm>
                  <a:off x="3498988" y="3579153"/>
                  <a:ext cx="2968200" cy="27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Times New Roman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Magnet</a:t>
                  </a:r>
                  <a:endParaRPr dirty="0"/>
                </a:p>
              </p:txBody>
            </p:sp>
            <p:sp>
              <p:nvSpPr>
                <p:cNvPr id="895" name="Google Shape;895;p20"/>
                <p:cNvSpPr/>
                <p:nvPr/>
              </p:nvSpPr>
              <p:spPr>
                <a:xfrm rot="1684000">
                  <a:off x="3232883" y="3729149"/>
                  <a:ext cx="336192" cy="76604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55A11"/>
                </a:solidFill>
                <a:ln w="12700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896" name="Google Shape;896;p20"/>
                <p:cNvCxnSpPr/>
                <p:nvPr/>
              </p:nvCxnSpPr>
              <p:spPr>
                <a:xfrm flipH="1">
                  <a:off x="2955298" y="4521615"/>
                  <a:ext cx="304607" cy="769299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4472C4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897" name="Google Shape;897;p20"/>
                <p:cNvCxnSpPr/>
                <p:nvPr/>
              </p:nvCxnSpPr>
              <p:spPr>
                <a:xfrm flipH="1">
                  <a:off x="3280699" y="4536575"/>
                  <a:ext cx="85177" cy="775339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4472C4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898" name="Google Shape;898;p20"/>
                <p:cNvCxnSpPr/>
                <p:nvPr/>
              </p:nvCxnSpPr>
              <p:spPr>
                <a:xfrm>
                  <a:off x="3510129" y="4311019"/>
                  <a:ext cx="21717" cy="99592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4472C4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  <p:cxnSp>
              <p:nvCxnSpPr>
                <p:cNvPr id="899" name="Google Shape;899;p20"/>
                <p:cNvCxnSpPr/>
                <p:nvPr/>
              </p:nvCxnSpPr>
              <p:spPr>
                <a:xfrm>
                  <a:off x="3607968" y="4071253"/>
                  <a:ext cx="172539" cy="127526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4472C4"/>
                  </a:solidFill>
                  <a:prstDash val="dash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904" name="Google Shape;904;p20"/>
                <p:cNvSpPr txBox="1"/>
                <p:nvPr/>
              </p:nvSpPr>
              <p:spPr>
                <a:xfrm>
                  <a:off x="2134758" y="3503722"/>
                  <a:ext cx="1426068" cy="2769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Times New Roman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Brem. Converter</a:t>
                  </a:r>
                  <a:endParaRPr dirty="0"/>
                </a:p>
              </p:txBody>
            </p:sp>
            <p:cxnSp>
              <p:nvCxnSpPr>
                <p:cNvPr id="905" name="Google Shape;905;p20"/>
                <p:cNvCxnSpPr>
                  <a:cxnSpLocks/>
                  <a:stCxn id="904" idx="2"/>
                  <a:endCxn id="862" idx="1"/>
                </p:cNvCxnSpPr>
                <p:nvPr/>
              </p:nvCxnSpPr>
              <p:spPr>
                <a:xfrm>
                  <a:off x="2847792" y="3780720"/>
                  <a:ext cx="225300" cy="1575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  <p:sp>
              <p:nvSpPr>
                <p:cNvPr id="906" name="Google Shape;906;p20"/>
                <p:cNvSpPr txBox="1"/>
                <p:nvPr/>
              </p:nvSpPr>
              <p:spPr>
                <a:xfrm>
                  <a:off x="3986559" y="3757032"/>
                  <a:ext cx="919355" cy="4616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Times New Roman"/>
                    <a:buNone/>
                  </a:pPr>
                  <a:r>
                    <a:rPr lang="en-US" sz="1200" b="0" i="0" u="none" strike="noStrike" cap="none" dirty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15-35 MeV </a:t>
                  </a:r>
                  <a:r>
                    <a:rPr lang="en-US" sz="1200" dirty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rPr>
                    <a:t>photons</a:t>
                  </a:r>
                  <a:endParaRPr dirty="0"/>
                </a:p>
              </p:txBody>
            </p:sp>
            <p:cxnSp>
              <p:nvCxnSpPr>
                <p:cNvPr id="907" name="Google Shape;907;p20"/>
                <p:cNvCxnSpPr>
                  <a:cxnSpLocks/>
                  <a:stCxn id="906" idx="1"/>
                </p:cNvCxnSpPr>
                <p:nvPr/>
              </p:nvCxnSpPr>
              <p:spPr>
                <a:xfrm flipH="1">
                  <a:off x="3723344" y="3987844"/>
                  <a:ext cx="263215" cy="11017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cxnSp>
            <p:nvCxnSpPr>
              <p:cNvPr id="58" name="Google Shape;888;p20">
                <a:extLst>
                  <a:ext uri="{FF2B5EF4-FFF2-40B4-BE49-F238E27FC236}">
                    <a16:creationId xmlns:a16="http://schemas.microsoft.com/office/drawing/2014/main" id="{FB502F81-597C-B165-B1D4-8C6886EC9B30}"/>
                  </a:ext>
                </a:extLst>
              </p:cNvPr>
              <p:cNvCxnSpPr>
                <a:cxnSpLocks/>
                <a:endCxn id="890" idx="3"/>
              </p:cNvCxnSpPr>
              <p:nvPr/>
            </p:nvCxnSpPr>
            <p:spPr>
              <a:xfrm>
                <a:off x="1092261" y="3497640"/>
                <a:ext cx="2037100" cy="568371"/>
              </a:xfrm>
              <a:prstGeom prst="straightConnector1">
                <a:avLst/>
              </a:prstGeom>
              <a:noFill/>
              <a:ln w="19050" cap="flat" cmpd="sng">
                <a:solidFill>
                  <a:srgbClr val="4472C4"/>
                </a:solidFill>
                <a:prstDash val="dash"/>
                <a:miter lim="800000"/>
                <a:headEnd type="none" w="sm" len="sm"/>
                <a:tailEnd type="triangle" w="med" len="med"/>
              </a:ln>
            </p:spPr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50DA4A6-B0A5-3F84-AEB0-AF6466D478E7}"/>
                  </a:ext>
                </a:extLst>
              </p:cNvPr>
              <p:cNvSpPr txBox="1"/>
              <p:nvPr/>
            </p:nvSpPr>
            <p:spPr>
              <a:xfrm>
                <a:off x="139497" y="4925118"/>
                <a:ext cx="235209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50DA4A6-B0A5-3F84-AEB0-AF6466D47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97" y="4925118"/>
                <a:ext cx="2352095" cy="400110"/>
              </a:xfrm>
              <a:prstGeom prst="rect">
                <a:avLst/>
              </a:prstGeom>
              <a:blipFill>
                <a:blip r:embed="rId7"/>
                <a:stretch>
                  <a:fillRect l="-1075" t="-112121" b="-17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8" name="Group 907">
            <a:extLst>
              <a:ext uri="{FF2B5EF4-FFF2-40B4-BE49-F238E27FC236}">
                <a16:creationId xmlns:a16="http://schemas.microsoft.com/office/drawing/2014/main" id="{E51C40AC-B7BE-190A-6ED3-53D60083233C}"/>
              </a:ext>
            </a:extLst>
          </p:cNvPr>
          <p:cNvGrpSpPr/>
          <p:nvPr/>
        </p:nvGrpSpPr>
        <p:grpSpPr>
          <a:xfrm>
            <a:off x="5112015" y="4132175"/>
            <a:ext cx="3943204" cy="2133960"/>
            <a:chOff x="5112015" y="4132175"/>
            <a:chExt cx="3943204" cy="2133960"/>
          </a:xfrm>
        </p:grpSpPr>
        <p:sp>
          <p:nvSpPr>
            <p:cNvPr id="52" name="Google Shape;857;p20">
              <a:extLst>
                <a:ext uri="{FF2B5EF4-FFF2-40B4-BE49-F238E27FC236}">
                  <a16:creationId xmlns:a16="http://schemas.microsoft.com/office/drawing/2014/main" id="{ACE44CE5-3416-812C-B8AB-B87EDB0B1F42}"/>
                </a:ext>
              </a:extLst>
            </p:cNvPr>
            <p:cNvSpPr txBox="1"/>
            <p:nvPr/>
          </p:nvSpPr>
          <p:spPr>
            <a:xfrm>
              <a:off x="5112015" y="5342836"/>
              <a:ext cx="3943204" cy="923299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1" dirty="0">
                  <a:latin typeface="Times New Roman"/>
                  <a:ea typeface="Times New Roman"/>
                  <a:cs typeface="Times New Roman"/>
                  <a:sym typeface="Times New Roman"/>
                </a:rPr>
                <a:t>Electrons are ≈4 times as effective at changing J</a:t>
              </a:r>
              <a:endParaRPr sz="2400" i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386896F-A7C7-81D3-6EB2-3C9EEEDE3E82}"/>
                </a:ext>
              </a:extLst>
            </p:cNvPr>
            <p:cNvSpPr/>
            <p:nvPr/>
          </p:nvSpPr>
          <p:spPr bwMode="auto">
            <a:xfrm>
              <a:off x="5191760" y="4132175"/>
              <a:ext cx="3846462" cy="435780"/>
            </a:xfrm>
            <a:prstGeom prst="rect">
              <a:avLst/>
            </a:prstGeom>
            <a:noFill/>
            <a:ln w="603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24A6B-1763-5B49-90E3-DCF8A63E31C7}"/>
              </a:ext>
            </a:extLst>
          </p:cNvPr>
          <p:cNvSpPr/>
          <p:nvPr/>
        </p:nvSpPr>
        <p:spPr>
          <a:xfrm>
            <a:off x="35443" y="836615"/>
            <a:ext cx="5682605" cy="5573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“Simultaneous Measurements of Secondary Gamma Rays and Neutrons from Fast Neutron Scattering on 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56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 with GENESIS”    </a:t>
            </a:r>
          </a:p>
          <a:p>
            <a:pPr lvl="1" algn="ctr">
              <a:spcAft>
                <a:spcPts val="500"/>
              </a:spcAft>
            </a:pP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Joseph Gordon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December 2023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UCB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Post-doc</a:t>
            </a:r>
          </a:p>
          <a:p>
            <a:pPr lvl="1" algn="ctr">
              <a:spcAft>
                <a:spcPts val="500"/>
              </a:spcAft>
            </a:pPr>
            <a:endParaRPr lang="en-US" sz="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“Techniques in Live Neutron Spectroscopy”                                </a:t>
            </a:r>
          </a:p>
          <a:p>
            <a:pPr marR="0" lvl="0" algn="ctr">
              <a:spcBef>
                <a:spcPts val="0"/>
              </a:spcBef>
              <a:spcAft>
                <a:spcPts val="500"/>
              </a:spcAft>
            </a:pP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Christopher Brand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December 2023 –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LLNL Staff</a:t>
            </a:r>
          </a:p>
          <a:p>
            <a:pPr marL="342900" marR="0" lvl="0" indent="-342900">
              <a:spcBef>
                <a:spcPts val="0"/>
              </a:spcBef>
              <a:spcAft>
                <a:spcPts val="500"/>
              </a:spcAft>
              <a:buFont typeface="+mj-lt"/>
              <a:buAutoNum type="arabicPeriod" startAt="3"/>
            </a:pP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“Isomer Population Control in Solid-Density Targets using Compact Laser-Plasma Accelerators”          </a:t>
            </a:r>
          </a:p>
          <a:p>
            <a:pPr lvl="1" algn="ctr">
              <a:spcAft>
                <a:spcPts val="500"/>
              </a:spcAft>
            </a:pPr>
            <a:r>
              <a:rPr lang="en-US" b="1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Robert E. Jacob</a:t>
            </a:r>
            <a:r>
              <a:rPr lang="en-US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May 2024 </a:t>
            </a:r>
            <a:r>
              <a:rPr lang="en-US" i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LBNL Postdoc </a:t>
            </a:r>
          </a:p>
          <a:p>
            <a:pPr lvl="1" algn="ctr">
              <a:spcAft>
                <a:spcPts val="500"/>
              </a:spcAft>
            </a:pPr>
            <a:endParaRPr lang="en-US" sz="2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500"/>
              </a:spcAft>
              <a:buFont typeface="+mj-lt"/>
              <a:buAutoNum type="arabicPeriod" startAt="3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“Production of 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117m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Sn and 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119m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 via Proton Bombardment on Natural Antimony: Applications for Charged Particle Reaction Modeling and Theranostics”                             </a:t>
            </a:r>
          </a:p>
          <a:p>
            <a:pPr lvl="1" algn="ctr">
              <a:spcAft>
                <a:spcPts val="500"/>
              </a:spcAft>
            </a:pP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Catherine Apgar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May 2024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LANL Postdoc</a:t>
            </a:r>
          </a:p>
          <a:p>
            <a:pPr lvl="1" algn="ctr">
              <a:spcAft>
                <a:spcPts val="500"/>
              </a:spcAft>
            </a:pPr>
            <a:endParaRPr lang="en-US" sz="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500"/>
              </a:spcAft>
              <a:buFont typeface="+mj-lt"/>
              <a:buAutoNum type="arabicPeriod" startAt="3"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35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Cl(n,x) Cross Section Measurement”                             </a:t>
            </a:r>
          </a:p>
          <a:p>
            <a:pPr lvl="1" algn="ctr">
              <a:spcAft>
                <a:spcPts val="500"/>
              </a:spcAft>
            </a:pPr>
            <a:r>
              <a:rPr lang="en-US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Tyler Nagel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May 2024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LANL Postdoc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ctr">
              <a:spcAft>
                <a:spcPts val="500"/>
              </a:spcAft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31699-B1BC-1F4E-A18C-A5ED084B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CY2023-2024 BAND Ph.D. Dissertations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1DBC0-E6A5-114E-8901-594244A3060D}"/>
              </a:ext>
            </a:extLst>
          </p:cNvPr>
          <p:cNvSpPr txBox="1"/>
          <p:nvPr/>
        </p:nvSpPr>
        <p:spPr>
          <a:xfrm>
            <a:off x="250798" y="5930379"/>
            <a:ext cx="5551456" cy="430887"/>
          </a:xfrm>
          <a:prstGeom prst="rect">
            <a:avLst/>
          </a:prstGeom>
          <a:solidFill>
            <a:srgbClr val="FFFF00"/>
          </a:solidFill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Colleagues - Our most valuable product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3ADA3-12D6-EC60-50B9-5DAC41180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65FF11-1B7E-B428-E1CA-FC44A0B1DE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3704" y="3092691"/>
            <a:ext cx="3488045" cy="1319704"/>
          </a:xfrm>
          <a:prstGeom prst="rect">
            <a:avLst/>
          </a:prstGeom>
        </p:spPr>
      </p:pic>
      <p:pic>
        <p:nvPicPr>
          <p:cNvPr id="8" name="Picture 7" descr="A person and person in graduation gowns&#10;&#10;Description automatically generated">
            <a:extLst>
              <a:ext uri="{FF2B5EF4-FFF2-40B4-BE49-F238E27FC236}">
                <a16:creationId xmlns:a16="http://schemas.microsoft.com/office/drawing/2014/main" id="{C769DA50-AE19-6BFD-E9C3-4A676F478A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06871" y="4534364"/>
            <a:ext cx="1485809" cy="143274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0B0B971-0AF1-9A57-3D81-A1F9219C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721" y="927621"/>
            <a:ext cx="1632701" cy="16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9BF94AE-5075-72B5-56A9-8A5837CB0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7727" y="1496341"/>
            <a:ext cx="1498320" cy="14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880833F-28F0-B523-0057-A968A602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1503" y="4726451"/>
            <a:ext cx="1419371" cy="14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1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592"/>
            <a:ext cx="9144000" cy="8022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I’m going to present a short sample of some of our nuclear data measurements for applications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2586716" y="3012558"/>
            <a:ext cx="3902385" cy="105203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ts val="28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LBNL/UCB Measurements Program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1A7D05-E9F4-EA40-B080-8D0DB350708D}"/>
              </a:ext>
            </a:extLst>
          </p:cNvPr>
          <p:cNvSpPr txBox="1"/>
          <p:nvPr/>
        </p:nvSpPr>
        <p:spPr>
          <a:xfrm>
            <a:off x="6880822" y="5550694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DOE-Nuclear Energy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6F5E22-5906-B68B-C8CE-B21842D0184F}"/>
              </a:ext>
            </a:extLst>
          </p:cNvPr>
          <p:cNvGrpSpPr/>
          <p:nvPr/>
        </p:nvGrpSpPr>
        <p:grpSpPr>
          <a:xfrm>
            <a:off x="129692" y="3701053"/>
            <a:ext cx="8790214" cy="1914134"/>
            <a:chOff x="129692" y="3461023"/>
            <a:chExt cx="8790214" cy="1914134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C1FF787-4DC7-2310-BC6F-8606A52FEB20}"/>
                </a:ext>
              </a:extLst>
            </p:cNvPr>
            <p:cNvGrpSpPr/>
            <p:nvPr/>
          </p:nvGrpSpPr>
          <p:grpSpPr>
            <a:xfrm>
              <a:off x="5917610" y="3475316"/>
              <a:ext cx="3002296" cy="1899841"/>
              <a:chOff x="5917610" y="3475316"/>
              <a:chExt cx="3002296" cy="1899841"/>
            </a:xfrm>
          </p:grpSpPr>
          <p:cxnSp>
            <p:nvCxnSpPr>
              <p:cNvPr id="54" name="Straight Arrow Connector 53"/>
              <p:cNvCxnSpPr>
                <a:cxnSpLocks/>
                <a:stCxn id="3" idx="5"/>
                <a:endCxn id="19" idx="1"/>
              </p:cNvCxnSpPr>
              <p:nvPr/>
            </p:nvCxnSpPr>
            <p:spPr bwMode="auto">
              <a:xfrm>
                <a:off x="5917610" y="3670496"/>
                <a:ext cx="1263356" cy="921518"/>
              </a:xfrm>
              <a:prstGeom prst="straightConnector1">
                <a:avLst/>
              </a:prstGeom>
              <a:solidFill>
                <a:schemeClr val="accent1"/>
              </a:solidFill>
              <a:ln w="1016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9" name="Group 8"/>
              <p:cNvGrpSpPr/>
              <p:nvPr/>
            </p:nvGrpSpPr>
            <p:grpSpPr>
              <a:xfrm>
                <a:off x="7180966" y="3475316"/>
                <a:ext cx="1738940" cy="1899841"/>
                <a:chOff x="6078207" y="3563888"/>
                <a:chExt cx="2225292" cy="2729393"/>
              </a:xfrm>
            </p:grpSpPr>
            <p:pic>
              <p:nvPicPr>
                <p:cNvPr id="19" name="image25.png" descr="NDNCA_logo.png"/>
                <p:cNvPicPr/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078207" y="4043086"/>
                  <a:ext cx="2225292" cy="225019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6078207" y="3563888"/>
                  <a:ext cx="2225292" cy="53059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Energy</a:t>
                  </a:r>
                  <a:endParaRPr lang="en-US" sz="135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6CEE35F-2AF8-67CD-604E-77E2FBB28DA7}"/>
                </a:ext>
              </a:extLst>
            </p:cNvPr>
            <p:cNvGrpSpPr/>
            <p:nvPr/>
          </p:nvGrpSpPr>
          <p:grpSpPr>
            <a:xfrm>
              <a:off x="129692" y="3461023"/>
              <a:ext cx="3028515" cy="1798303"/>
              <a:chOff x="253262" y="3461023"/>
              <a:chExt cx="3028515" cy="1798303"/>
            </a:xfrm>
          </p:grpSpPr>
          <p:cxnSp>
            <p:nvCxnSpPr>
              <p:cNvPr id="44" name="Straight Arrow Connector 43"/>
              <p:cNvCxnSpPr>
                <a:cxnSpLocks/>
                <a:stCxn id="3" idx="3"/>
                <a:endCxn id="17" idx="3"/>
              </p:cNvCxnSpPr>
              <p:nvPr/>
            </p:nvCxnSpPr>
            <p:spPr bwMode="auto">
              <a:xfrm flipH="1">
                <a:off x="2167036" y="3670496"/>
                <a:ext cx="1114741" cy="868874"/>
              </a:xfrm>
              <a:prstGeom prst="straightConnector1">
                <a:avLst/>
              </a:prstGeom>
              <a:solidFill>
                <a:schemeClr val="accent1"/>
              </a:solidFill>
              <a:ln w="1016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13" name="Group 12"/>
              <p:cNvGrpSpPr/>
              <p:nvPr/>
            </p:nvGrpSpPr>
            <p:grpSpPr>
              <a:xfrm>
                <a:off x="253262" y="3461023"/>
                <a:ext cx="1923292" cy="1798303"/>
                <a:chOff x="3746412" y="737827"/>
                <a:chExt cx="2060621" cy="1926707"/>
              </a:xfrm>
            </p:grpSpPr>
            <p:pic>
              <p:nvPicPr>
                <p:cNvPr id="17" name="image25.png" descr="NDNCA_logo.png"/>
                <p:cNvPicPr/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756609" y="1121808"/>
                  <a:ext cx="2040227" cy="1542726"/>
                </a:xfrm>
                <a:prstGeom prst="rect">
                  <a:avLst/>
                </a:prstGeom>
                <a:ln/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3746412" y="737827"/>
                  <a:ext cx="2060621" cy="39570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National Security</a:t>
                  </a:r>
                  <a:endPara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BCC0A81-3D95-5744-8F58-F438B30FA7FE}"/>
              </a:ext>
            </a:extLst>
          </p:cNvPr>
          <p:cNvSpPr txBox="1"/>
          <p:nvPr/>
        </p:nvSpPr>
        <p:spPr>
          <a:xfrm>
            <a:off x="409099" y="555069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DOE-NNSA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0A62E3-7EEB-734F-8A1E-0BB88D2DF8FC}"/>
              </a:ext>
            </a:extLst>
          </p:cNvPr>
          <p:cNvSpPr txBox="1"/>
          <p:nvPr/>
        </p:nvSpPr>
        <p:spPr>
          <a:xfrm>
            <a:off x="5066481" y="271196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70ED920-A2D0-13CA-CED2-1747B60BBEA0}"/>
              </a:ext>
            </a:extLst>
          </p:cNvPr>
          <p:cNvSpPr txBox="1"/>
          <p:nvPr/>
        </p:nvSpPr>
        <p:spPr>
          <a:xfrm>
            <a:off x="57845" y="2658457"/>
            <a:ext cx="195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DOE-IP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8F3EAD6-1CB2-2CA1-9EDD-6C2CDF5BF834}"/>
              </a:ext>
            </a:extLst>
          </p:cNvPr>
          <p:cNvSpPr txBox="1"/>
          <p:nvPr/>
        </p:nvSpPr>
        <p:spPr>
          <a:xfrm>
            <a:off x="124780" y="2905997"/>
            <a:ext cx="196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NorthStar </a:t>
            </a:r>
          </a:p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D0CAA2B-8A94-2321-55F9-DE0F2F7D50B8}"/>
              </a:ext>
            </a:extLst>
          </p:cNvPr>
          <p:cNvGrpSpPr/>
          <p:nvPr/>
        </p:nvGrpSpPr>
        <p:grpSpPr>
          <a:xfrm>
            <a:off x="572244" y="932167"/>
            <a:ext cx="3485600" cy="2606409"/>
            <a:chOff x="572244" y="714997"/>
            <a:chExt cx="3485600" cy="2606409"/>
          </a:xfrm>
        </p:grpSpPr>
        <p:cxnSp>
          <p:nvCxnSpPr>
            <p:cNvPr id="40" name="Straight Arrow Connector 39"/>
            <p:cNvCxnSpPr>
              <a:cxnSpLocks/>
              <a:stCxn id="3" idx="2"/>
              <a:endCxn id="7" idx="2"/>
            </p:cNvCxnSpPr>
            <p:nvPr/>
          </p:nvCxnSpPr>
          <p:spPr bwMode="auto">
            <a:xfrm flipH="1" flipV="1">
              <a:off x="2311443" y="2479354"/>
              <a:ext cx="275273" cy="842052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323883-4DF4-664E-AD2F-7AF18D229EC1}"/>
                </a:ext>
              </a:extLst>
            </p:cNvPr>
            <p:cNvGrpSpPr/>
            <p:nvPr/>
          </p:nvGrpSpPr>
          <p:grpSpPr>
            <a:xfrm>
              <a:off x="572244" y="714997"/>
              <a:ext cx="3485600" cy="1764357"/>
              <a:chOff x="2254982" y="4065366"/>
              <a:chExt cx="4037646" cy="2043793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254982" y="4065366"/>
                <a:ext cx="4037646" cy="39217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Medical Isotopes (Voyles, Apgar) 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FB4FBFA-FE15-3247-9E84-B4BCB0BF7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75304" y="4434698"/>
                <a:ext cx="1752179" cy="16744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92" name="Picture 91" descr="Chart, diagram&#10;&#10;Description automatically generated">
              <a:extLst>
                <a:ext uri="{FF2B5EF4-FFF2-40B4-BE49-F238E27FC236}">
                  <a16:creationId xmlns:a16="http://schemas.microsoft.com/office/drawing/2014/main" id="{C2F842FB-64DD-36C8-7529-C22788A8D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3020" y="2115664"/>
              <a:ext cx="311123" cy="354196"/>
            </a:xfrm>
            <a:prstGeom prst="rect">
              <a:avLst/>
            </a:prstGeom>
          </p:spPr>
        </p:pic>
        <p:pic>
          <p:nvPicPr>
            <p:cNvPr id="95" name="Picture 94" descr="Chart, diagram&#10;&#10;Description automatically generated">
              <a:extLst>
                <a:ext uri="{FF2B5EF4-FFF2-40B4-BE49-F238E27FC236}">
                  <a16:creationId xmlns:a16="http://schemas.microsoft.com/office/drawing/2014/main" id="{E68B6756-D324-6D71-CB1A-0A8146EA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7559" y="2279218"/>
              <a:ext cx="679556" cy="59389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FE757F52-3EBE-ED61-F26E-8816C5154B61}"/>
              </a:ext>
            </a:extLst>
          </p:cNvPr>
          <p:cNvSpPr txBox="1"/>
          <p:nvPr/>
        </p:nvSpPr>
        <p:spPr>
          <a:xfrm>
            <a:off x="6532681" y="5769796"/>
            <a:ext cx="1888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(Time Permitting)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5D83A8-907B-BC4D-8A67-3066566E9C60}"/>
              </a:ext>
            </a:extLst>
          </p:cNvPr>
          <p:cNvSpPr txBox="1"/>
          <p:nvPr/>
        </p:nvSpPr>
        <p:spPr>
          <a:xfrm>
            <a:off x="194081" y="5863356"/>
            <a:ext cx="242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 Nuclear Physics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39DCD7B-60E6-A23D-4373-322D99C73CCB}"/>
              </a:ext>
            </a:extLst>
          </p:cNvPr>
          <p:cNvGrpSpPr/>
          <p:nvPr/>
        </p:nvGrpSpPr>
        <p:grpSpPr>
          <a:xfrm>
            <a:off x="2691579" y="4064593"/>
            <a:ext cx="3846570" cy="2257899"/>
            <a:chOff x="5150368" y="217863"/>
            <a:chExt cx="3846570" cy="2257899"/>
          </a:xfrm>
        </p:grpSpPr>
        <p:grpSp>
          <p:nvGrpSpPr>
            <p:cNvPr id="6" name="Group 5"/>
            <p:cNvGrpSpPr/>
            <p:nvPr/>
          </p:nvGrpSpPr>
          <p:grpSpPr>
            <a:xfrm>
              <a:off x="5150368" y="679095"/>
              <a:ext cx="3846570" cy="1785196"/>
              <a:chOff x="632452" y="767660"/>
              <a:chExt cx="5401751" cy="2438089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2452" y="1214366"/>
                <a:ext cx="2438400" cy="1991383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632452" y="767660"/>
                <a:ext cx="5401751" cy="50440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Atomic-Nuclear interaction &amp; RSF</a:t>
                </a:r>
              </a:p>
            </p:txBody>
          </p:sp>
        </p:grpSp>
        <p:pic>
          <p:nvPicPr>
            <p:cNvPr id="82" name="Google Shape;1261;p30" descr="BELLA">
              <a:extLst>
                <a:ext uri="{FF2B5EF4-FFF2-40B4-BE49-F238E27FC236}">
                  <a16:creationId xmlns:a16="http://schemas.microsoft.com/office/drawing/2014/main" id="{665EB7F6-6035-EA04-023D-1E5983D0E48A}"/>
                </a:ext>
              </a:extLst>
            </p:cNvPr>
            <p:cNvPicPr preferRelativeResize="0"/>
            <p:nvPr/>
          </p:nvPicPr>
          <p:blipFill rotWithShape="1"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9093" y="1017649"/>
              <a:ext cx="2117845" cy="145811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79D89A02-A367-D74F-08CE-20650A7087AD}"/>
                </a:ext>
              </a:extLst>
            </p:cNvPr>
            <p:cNvCxnSpPr>
              <a:cxnSpLocks/>
              <a:stCxn id="3" idx="4"/>
              <a:endCxn id="33" idx="0"/>
            </p:cNvCxnSpPr>
            <p:nvPr/>
          </p:nvCxnSpPr>
          <p:spPr bwMode="auto">
            <a:xfrm>
              <a:off x="6996698" y="217863"/>
              <a:ext cx="76955" cy="461232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DAAADF7D-113A-DC1F-0255-FBAA2416E4FB}"/>
              </a:ext>
            </a:extLst>
          </p:cNvPr>
          <p:cNvSpPr txBox="1"/>
          <p:nvPr/>
        </p:nvSpPr>
        <p:spPr>
          <a:xfrm>
            <a:off x="7163633" y="270857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04A110-BA2B-6153-6BF3-459350A40258}"/>
              </a:ext>
            </a:extLst>
          </p:cNvPr>
          <p:cNvGrpSpPr/>
          <p:nvPr/>
        </p:nvGrpSpPr>
        <p:grpSpPr>
          <a:xfrm>
            <a:off x="4797790" y="966599"/>
            <a:ext cx="4178664" cy="2571977"/>
            <a:chOff x="4797790" y="749429"/>
            <a:chExt cx="4178664" cy="2571977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765087D-37D4-2D80-9033-CD3A0FB02B91}"/>
                </a:ext>
              </a:extLst>
            </p:cNvPr>
            <p:cNvGrpSpPr/>
            <p:nvPr/>
          </p:nvGrpSpPr>
          <p:grpSpPr>
            <a:xfrm>
              <a:off x="4797790" y="749429"/>
              <a:ext cx="4046907" cy="2571977"/>
              <a:chOff x="2847533" y="4522684"/>
              <a:chExt cx="3520542" cy="2237450"/>
            </a:xfrm>
          </p:grpSpPr>
          <p:cxnSp>
            <p:nvCxnSpPr>
              <p:cNvPr id="48" name="Straight Arrow Connector 47"/>
              <p:cNvCxnSpPr>
                <a:cxnSpLocks/>
                <a:stCxn id="3" idx="6"/>
                <a:endCxn id="10" idx="2"/>
              </p:cNvCxnSpPr>
              <p:nvPr/>
            </p:nvCxnSpPr>
            <p:spPr bwMode="auto">
              <a:xfrm flipV="1">
                <a:off x="4318862" y="6026224"/>
                <a:ext cx="278583" cy="733910"/>
              </a:xfrm>
              <a:prstGeom prst="straightConnector1">
                <a:avLst/>
              </a:prstGeom>
              <a:solidFill>
                <a:schemeClr val="accent1"/>
              </a:solidFill>
              <a:ln w="1016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50" name="Picture 6" descr="TIC: La recta final para Dragonfly y CAESAR, las próximas sondas New  Frontiers de la NASA">
                <a:extLst>
                  <a:ext uri="{FF2B5EF4-FFF2-40B4-BE49-F238E27FC236}">
                    <a16:creationId xmlns:a16="http://schemas.microsoft.com/office/drawing/2014/main" id="{7C07CED0-00F9-D441-98D0-E9B29E528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09223" y="5443886"/>
                <a:ext cx="1353638" cy="128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EE69866-5D7D-7241-94EA-9C0B68E1C0D6}"/>
                  </a:ext>
                </a:extLst>
              </p:cNvPr>
              <p:cNvGrpSpPr/>
              <p:nvPr/>
            </p:nvGrpSpPr>
            <p:grpSpPr>
              <a:xfrm>
                <a:off x="2847534" y="4786714"/>
                <a:ext cx="1808180" cy="1309969"/>
                <a:chOff x="778520" y="4098635"/>
                <a:chExt cx="2880046" cy="1956536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67DE38B4-AAE2-C843-B8DC-0136B11BC7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78520" y="4172363"/>
                  <a:ext cx="2791959" cy="1808108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12F2DD0-1A4B-DA4E-9907-063621F1F7C6}"/>
                    </a:ext>
                  </a:extLst>
                </p:cNvPr>
                <p:cNvSpPr txBox="1"/>
                <p:nvPr/>
              </p:nvSpPr>
              <p:spPr>
                <a:xfrm>
                  <a:off x="2398506" y="4204489"/>
                  <a:ext cx="1260060" cy="3786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25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Gamma-rays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D6BE03B5-3190-4841-B904-1C71F9ECE69C}"/>
                    </a:ext>
                  </a:extLst>
                </p:cNvPr>
                <p:cNvSpPr txBox="1"/>
                <p:nvPr/>
              </p:nvSpPr>
              <p:spPr>
                <a:xfrm>
                  <a:off x="2330900" y="5457251"/>
                  <a:ext cx="1296045" cy="5979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25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Natural </a:t>
                  </a:r>
                </a:p>
                <a:p>
                  <a:pPr algn="ctr"/>
                  <a:r>
                    <a:rPr lang="en-US" sz="825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Radioactivity</a:t>
                  </a: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9BC83B46-1537-F744-AA82-CAAEA4E0AC07}"/>
                    </a:ext>
                  </a:extLst>
                </p:cNvPr>
                <p:cNvSpPr/>
                <p:nvPr/>
              </p:nvSpPr>
              <p:spPr>
                <a:xfrm rot="10800000">
                  <a:off x="1356289" y="4370584"/>
                  <a:ext cx="80740" cy="304800"/>
                </a:xfrm>
                <a:prstGeom prst="rect">
                  <a:avLst/>
                </a:prstGeom>
                <a:gradFill>
                  <a:gsLst>
                    <a:gs pos="0">
                      <a:srgbClr val="D9C124"/>
                    </a:gs>
                    <a:gs pos="100000">
                      <a:srgbClr val="B66D29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6865AD0-452D-6344-9B55-2BD001D079B1}"/>
                    </a:ext>
                  </a:extLst>
                </p:cNvPr>
                <p:cNvSpPr txBox="1"/>
                <p:nvPr/>
              </p:nvSpPr>
              <p:spPr>
                <a:xfrm rot="16200000">
                  <a:off x="591984" y="4687420"/>
                  <a:ext cx="1556252" cy="3786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25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Cosmic        rays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74684D2-8BA8-C24E-A5E5-FB548086ABE7}"/>
                    </a:ext>
                  </a:extLst>
                </p:cNvPr>
                <p:cNvSpPr/>
                <p:nvPr/>
              </p:nvSpPr>
              <p:spPr>
                <a:xfrm>
                  <a:off x="2506185" y="4471158"/>
                  <a:ext cx="260456" cy="5581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D5557321-886D-F649-B3B5-EB73D5AFA19F}"/>
                    </a:ext>
                  </a:extLst>
                </p:cNvPr>
                <p:cNvSpPr/>
                <p:nvPr/>
              </p:nvSpPr>
              <p:spPr>
                <a:xfrm>
                  <a:off x="1524000" y="5715000"/>
                  <a:ext cx="533400" cy="5398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ED198A8-9F7F-FA43-BAAA-8766DEEC470E}"/>
                    </a:ext>
                  </a:extLst>
                </p:cNvPr>
                <p:cNvSpPr txBox="1"/>
                <p:nvPr/>
              </p:nvSpPr>
              <p:spPr>
                <a:xfrm>
                  <a:off x="1437030" y="5595870"/>
                  <a:ext cx="1210233" cy="358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5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Fast neutrons</a:t>
                  </a: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9BC2ECA-E724-F047-A0EB-D68FF73E4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77555" y="5706203"/>
                <a:ext cx="504379" cy="5101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B47C799-C6A5-8E4E-A4FA-B9F9E65D3F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64610" y="5776656"/>
                <a:ext cx="193233" cy="66837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E83EE60-A85E-DC47-8019-E2649274E6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18650" y="5657174"/>
                <a:ext cx="139472" cy="72740"/>
              </a:xfrm>
              <a:prstGeom prst="rect">
                <a:avLst/>
              </a:prstGeom>
            </p:spPr>
          </p:pic>
          <p:pic>
            <p:nvPicPr>
              <p:cNvPr id="47" name="Picture 4" descr="Dragonfly Launch Moved to 2027 | NASA">
                <a:extLst>
                  <a:ext uri="{FF2B5EF4-FFF2-40B4-BE49-F238E27FC236}">
                    <a16:creationId xmlns:a16="http://schemas.microsoft.com/office/drawing/2014/main" id="{BD9F2A37-AEF3-294C-AD1A-74F24C6A30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615200" y="4849289"/>
                <a:ext cx="1752875" cy="1199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417C0F8-CC61-5F45-85DE-FECDADE99E47}"/>
                  </a:ext>
                </a:extLst>
              </p:cNvPr>
              <p:cNvSpPr txBox="1"/>
              <p:nvPr/>
            </p:nvSpPr>
            <p:spPr>
              <a:xfrm>
                <a:off x="2847533" y="4522684"/>
                <a:ext cx="3520542" cy="32129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 Exploration</a:t>
                </a:r>
              </a:p>
            </p:txBody>
          </p:sp>
        </p:grpSp>
        <p:pic>
          <p:nvPicPr>
            <p:cNvPr id="4098" name="Picture 2" descr="Dragonfly Logo">
              <a:extLst>
                <a:ext uri="{FF2B5EF4-FFF2-40B4-BE49-F238E27FC236}">
                  <a16:creationId xmlns:a16="http://schemas.microsoft.com/office/drawing/2014/main" id="{75D59A2F-0DEE-3E23-1533-7945AE3290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03213" y="1889039"/>
              <a:ext cx="2273241" cy="607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EFB7CF6-AD9E-2FAC-935E-619AE6F7CD0A}"/>
              </a:ext>
            </a:extLst>
          </p:cNvPr>
          <p:cNvSpPr/>
          <p:nvPr/>
        </p:nvSpPr>
        <p:spPr bwMode="auto">
          <a:xfrm>
            <a:off x="572243" y="1251002"/>
            <a:ext cx="3478399" cy="1445522"/>
          </a:xfrm>
          <a:prstGeom prst="rect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0F5423-B3BE-E7AD-7E03-399BCA7EC005}"/>
              </a:ext>
            </a:extLst>
          </p:cNvPr>
          <p:cNvSpPr/>
          <p:nvPr/>
        </p:nvSpPr>
        <p:spPr bwMode="auto">
          <a:xfrm>
            <a:off x="173718" y="4084260"/>
            <a:ext cx="1869748" cy="1445522"/>
          </a:xfrm>
          <a:prstGeom prst="rect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96DFFD-AA17-BC02-1B81-D17A65152126}"/>
              </a:ext>
            </a:extLst>
          </p:cNvPr>
          <p:cNvSpPr/>
          <p:nvPr/>
        </p:nvSpPr>
        <p:spPr bwMode="auto">
          <a:xfrm>
            <a:off x="4785882" y="1347230"/>
            <a:ext cx="4046907" cy="1347707"/>
          </a:xfrm>
          <a:prstGeom prst="rect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4A2444-4690-9A0D-4702-2BABA9FD5470}"/>
              </a:ext>
            </a:extLst>
          </p:cNvPr>
          <p:cNvSpPr/>
          <p:nvPr/>
        </p:nvSpPr>
        <p:spPr bwMode="auto">
          <a:xfrm>
            <a:off x="7188804" y="4125451"/>
            <a:ext cx="1738940" cy="1445522"/>
          </a:xfrm>
          <a:prstGeom prst="rect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B2A66-1B4D-9C7B-FEC6-612117242055}"/>
              </a:ext>
            </a:extLst>
          </p:cNvPr>
          <p:cNvSpPr/>
          <p:nvPr/>
        </p:nvSpPr>
        <p:spPr bwMode="auto">
          <a:xfrm>
            <a:off x="4371256" y="4864379"/>
            <a:ext cx="2117845" cy="1445522"/>
          </a:xfrm>
          <a:prstGeom prst="rect">
            <a:avLst/>
          </a:prstGeom>
          <a:noFill/>
          <a:ln w="1016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A close up of a piece of metal&#10;&#10;Description automatically generated">
            <a:extLst>
              <a:ext uri="{FF2B5EF4-FFF2-40B4-BE49-F238E27FC236}">
                <a16:creationId xmlns:a16="http://schemas.microsoft.com/office/drawing/2014/main" id="{FE06ADFA-C480-E36A-D7CA-4C0DBAB014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56170" y="1251007"/>
            <a:ext cx="1863324" cy="13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0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1699-B1BC-1F4E-A18C-A5ED084B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 and Sponsors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D3CB8-2275-EDAA-DB20-8DE3E08F1BEC}"/>
              </a:ext>
            </a:extLst>
          </p:cNvPr>
          <p:cNvSpPr txBox="1"/>
          <p:nvPr/>
        </p:nvSpPr>
        <p:spPr>
          <a:xfrm>
            <a:off x="0" y="883356"/>
            <a:ext cx="914399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Times New Roman"/>
                <a:cs typeface="Times New Roman"/>
              </a:rPr>
              <a:t>GENESIS</a:t>
            </a:r>
            <a:endParaRPr lang="en-US" sz="2000" i="1" dirty="0">
              <a:latin typeface="Times New Roman"/>
              <a:cs typeface="Times New Roman"/>
            </a:endParaRPr>
          </a:p>
          <a:p>
            <a:pPr algn="ctr"/>
            <a:r>
              <a:rPr lang="en-US" sz="2000" b="1" dirty="0">
                <a:latin typeface="Times New Roman"/>
                <a:cs typeface="Times New Roman"/>
              </a:rPr>
              <a:t>J.A. Brown</a:t>
            </a:r>
            <a:r>
              <a:rPr lang="en-US" sz="2000" b="1" baseline="30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 C. Brand</a:t>
            </a:r>
            <a:r>
              <a:rPr lang="en-US" sz="2000" baseline="30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, D.L. Bleuel</a:t>
            </a:r>
            <a:r>
              <a:rPr lang="en-US" sz="2000" baseline="30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b="1" dirty="0">
                <a:latin typeface="Times New Roman"/>
                <a:cs typeface="Times New Roman"/>
              </a:rPr>
              <a:t>J.M. Gordon</a:t>
            </a:r>
            <a:r>
              <a:rPr lang="en-US" sz="2000" b="1" baseline="30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 B.L. Goldblum</a:t>
            </a:r>
            <a:r>
              <a:rPr lang="en-US" sz="2000" baseline="30000" dirty="0">
                <a:latin typeface="Times New Roman"/>
                <a:cs typeface="Times New Roman"/>
              </a:rPr>
              <a:t>1,3</a:t>
            </a:r>
            <a:r>
              <a:rPr lang="en-US" sz="2000" dirty="0">
                <a:latin typeface="Times New Roman"/>
                <a:cs typeface="Times New Roman"/>
              </a:rPr>
              <a:t>          Catherine E. Apgar</a:t>
            </a:r>
            <a:r>
              <a:rPr lang="en-US" sz="2000" baseline="30000" dirty="0">
                <a:latin typeface="Times New Roman"/>
                <a:cs typeface="Times New Roman"/>
              </a:rPr>
              <a:t>1*</a:t>
            </a:r>
            <a:r>
              <a:rPr lang="en-US" sz="2000" dirty="0">
                <a:latin typeface="Times New Roman"/>
                <a:cs typeface="Times New Roman"/>
              </a:rPr>
              <a:t>, T. Laplace</a:t>
            </a:r>
            <a:r>
              <a:rPr lang="en-US" sz="2000" baseline="30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 Amanda M. Lewis</a:t>
            </a:r>
            <a:r>
              <a:rPr lang="en-US" sz="2000" baseline="30000" dirty="0">
                <a:latin typeface="Times New Roman"/>
                <a:cs typeface="Times New Roman"/>
              </a:rPr>
              <a:t>1**</a:t>
            </a:r>
            <a:r>
              <a:rPr lang="en-US" sz="2000" dirty="0">
                <a:latin typeface="Times New Roman"/>
                <a:cs typeface="Times New Roman"/>
              </a:rPr>
              <a:t>, Jon Morrell</a:t>
            </a:r>
            <a:r>
              <a:rPr lang="en-US" sz="2000" baseline="30000" dirty="0">
                <a:latin typeface="Times New Roman"/>
                <a:cs typeface="Times New Roman"/>
              </a:rPr>
              <a:t>1*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b="1" dirty="0">
                <a:latin typeface="Times New Roman"/>
                <a:cs typeface="Times New Roman"/>
              </a:rPr>
              <a:t>T. Nagel</a:t>
            </a:r>
            <a:r>
              <a:rPr lang="en-US" sz="2000" b="1" baseline="30000" dirty="0">
                <a:latin typeface="Times New Roman"/>
                <a:cs typeface="Times New Roman"/>
              </a:rPr>
              <a:t>1***</a:t>
            </a:r>
          </a:p>
          <a:p>
            <a:pPr algn="ctr"/>
            <a:endParaRPr lang="en-US" sz="600" b="1" u="sng" dirty="0">
              <a:latin typeface="Times New Roman"/>
              <a:cs typeface="Times New Roman"/>
            </a:endParaRPr>
          </a:p>
          <a:p>
            <a:pPr algn="ctr"/>
            <a:r>
              <a:rPr lang="en-US" sz="2000" b="1" u="sng" dirty="0">
                <a:latin typeface="Times New Roman"/>
                <a:cs typeface="Times New Roman"/>
              </a:rPr>
              <a:t>Isotope Production via (p,x), (d,x) reactions</a:t>
            </a:r>
          </a:p>
          <a:p>
            <a:pPr algn="ctr"/>
            <a:r>
              <a:rPr lang="en-US" sz="2000" b="1" dirty="0">
                <a:latin typeface="Times New Roman"/>
                <a:cs typeface="Times New Roman"/>
              </a:rPr>
              <a:t>Andrew S. Voyles</a:t>
            </a:r>
            <a:r>
              <a:rPr lang="en-US" sz="2000" b="1" baseline="30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b="1" dirty="0">
                <a:latin typeface="Times New Roman"/>
                <a:cs typeface="Times New Roman"/>
              </a:rPr>
              <a:t>Catherine E. Apgar</a:t>
            </a:r>
            <a:r>
              <a:rPr lang="en-US" sz="2000" b="1" baseline="30000" dirty="0">
                <a:latin typeface="Times New Roman"/>
                <a:cs typeface="Times New Roman"/>
              </a:rPr>
              <a:t>1***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b="1" dirty="0">
                <a:latin typeface="Times New Roman"/>
                <a:cs typeface="Times New Roman"/>
              </a:rPr>
              <a:t>M.S. Basunia</a:t>
            </a:r>
            <a:r>
              <a:rPr lang="en-US" sz="2000" b="1" baseline="30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, Jon C. Batchelder</a:t>
            </a:r>
            <a:r>
              <a:rPr lang="en-US" sz="2000" baseline="30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       Eva R. Birnbaum</a:t>
            </a:r>
            <a:r>
              <a:rPr lang="en-US" sz="2000" baseline="30000" dirty="0">
                <a:latin typeface="Times New Roman"/>
                <a:cs typeface="Times New Roman"/>
              </a:rPr>
              <a:t>4</a:t>
            </a:r>
            <a:r>
              <a:rPr lang="en-US" sz="2000" dirty="0">
                <a:latin typeface="Times New Roman"/>
                <a:cs typeface="Times New Roman"/>
              </a:rPr>
              <a:t>, Cathy S. Cutler</a:t>
            </a:r>
            <a:r>
              <a:rPr lang="en-US" sz="2000" baseline="30000" dirty="0">
                <a:latin typeface="Times New Roman"/>
                <a:cs typeface="Times New Roman"/>
              </a:rPr>
              <a:t>5</a:t>
            </a:r>
            <a:r>
              <a:rPr lang="en-US" sz="2000" dirty="0">
                <a:latin typeface="Times New Roman"/>
                <a:cs typeface="Times New Roman"/>
              </a:rPr>
              <a:t>, Morgan B. Fox</a:t>
            </a:r>
            <a:r>
              <a:rPr lang="en-US" sz="2000" baseline="30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 Arjan Koning</a:t>
            </a:r>
            <a:r>
              <a:rPr lang="en-US" sz="2000" baseline="30000" dirty="0">
                <a:latin typeface="Times New Roman"/>
                <a:cs typeface="Times New Roman"/>
              </a:rPr>
              <a:t>5</a:t>
            </a:r>
            <a:r>
              <a:rPr lang="en-US" sz="2000" dirty="0">
                <a:latin typeface="Times New Roman"/>
                <a:cs typeface="Times New Roman"/>
              </a:rPr>
              <a:t>,                    Amanda M. Lewis</a:t>
            </a:r>
            <a:r>
              <a:rPr lang="en-US" sz="2000" baseline="30000" dirty="0">
                <a:latin typeface="Times New Roman"/>
                <a:cs typeface="Times New Roman"/>
              </a:rPr>
              <a:t>1**</a:t>
            </a:r>
            <a:r>
              <a:rPr lang="en-US" sz="2000" dirty="0">
                <a:latin typeface="Times New Roman"/>
                <a:cs typeface="Times New Roman"/>
              </a:rPr>
              <a:t>, Dmitri Medvedev</a:t>
            </a:r>
            <a:r>
              <a:rPr lang="en-US" sz="2000" baseline="30000" dirty="0">
                <a:latin typeface="Times New Roman"/>
                <a:cs typeface="Times New Roman"/>
              </a:rPr>
              <a:t>5</a:t>
            </a:r>
            <a:r>
              <a:rPr lang="en-US" sz="2000" dirty="0">
                <a:latin typeface="Times New Roman"/>
                <a:cs typeface="Times New Roman"/>
              </a:rPr>
              <a:t>, Jon Morrell</a:t>
            </a:r>
            <a:r>
              <a:rPr lang="en-US" sz="2000" baseline="30000" dirty="0">
                <a:latin typeface="Times New Roman"/>
                <a:cs typeface="Times New Roman"/>
              </a:rPr>
              <a:t>1*</a:t>
            </a:r>
            <a:r>
              <a:rPr lang="en-US" sz="2000" dirty="0">
                <a:latin typeface="Times New Roman"/>
                <a:cs typeface="Times New Roman"/>
              </a:rPr>
              <a:t>, Ellen O’Brien</a:t>
            </a:r>
            <a:r>
              <a:rPr lang="en-US" sz="2000" baseline="30000" dirty="0">
                <a:latin typeface="Times New Roman"/>
                <a:cs typeface="Times New Roman"/>
              </a:rPr>
              <a:t>4</a:t>
            </a:r>
            <a:r>
              <a:rPr lang="en-US" sz="2000" dirty="0">
                <a:latin typeface="Times New Roman"/>
                <a:cs typeface="Times New Roman"/>
              </a:rPr>
              <a:t>, S.M. Qaim</a:t>
            </a:r>
            <a:r>
              <a:rPr lang="en-US" sz="2000" baseline="30000" dirty="0">
                <a:latin typeface="Times New Roman"/>
                <a:cs typeface="Times New Roman"/>
              </a:rPr>
              <a:t>6</a:t>
            </a:r>
            <a:r>
              <a:rPr lang="en-US" sz="2000" dirty="0">
                <a:latin typeface="Times New Roman"/>
                <a:cs typeface="Times New Roman"/>
              </a:rPr>
              <a:t>,</a:t>
            </a:r>
            <a:r>
              <a:rPr lang="en-US" sz="2000" baseline="3000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Michael A. Skulski</a:t>
            </a:r>
            <a:r>
              <a:rPr lang="en-US" sz="2000" baseline="30000" dirty="0">
                <a:latin typeface="Times New Roman"/>
                <a:cs typeface="Times New Roman"/>
              </a:rPr>
              <a:t>4</a:t>
            </a:r>
            <a:r>
              <a:rPr lang="en-US" sz="2000" dirty="0">
                <a:latin typeface="Times New Roman"/>
                <a:cs typeface="Times New Roman"/>
              </a:rPr>
              <a:t>, M.S. Uddin</a:t>
            </a:r>
            <a:r>
              <a:rPr lang="en-US" sz="2000" baseline="30000" dirty="0">
                <a:latin typeface="Times New Roman"/>
                <a:cs typeface="Times New Roman"/>
              </a:rPr>
              <a:t>7</a:t>
            </a:r>
            <a:r>
              <a:rPr lang="en-US" sz="2000" dirty="0">
                <a:latin typeface="Times New Roman"/>
                <a:cs typeface="Times New Roman"/>
              </a:rPr>
              <a:t>, Etienne Vermeulen</a:t>
            </a:r>
            <a:r>
              <a:rPr lang="en-US" sz="2000" baseline="30000" dirty="0">
                <a:latin typeface="Times New Roman"/>
                <a:cs typeface="Times New Roman"/>
              </a:rPr>
              <a:t>4</a:t>
            </a:r>
            <a:r>
              <a:rPr lang="en-US" sz="2000" dirty="0">
                <a:latin typeface="Times New Roman"/>
                <a:cs typeface="Times New Roman"/>
              </a:rPr>
              <a:t>, M. Wiedeking</a:t>
            </a:r>
            <a:r>
              <a:rPr lang="en-US" sz="2000" baseline="30000" dirty="0">
                <a:latin typeface="Times New Roman"/>
                <a:cs typeface="Times New Roman"/>
              </a:rPr>
              <a:t>3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  <a:p>
            <a:pPr algn="ctr"/>
            <a:endParaRPr lang="en-US" sz="600" dirty="0">
              <a:latin typeface="Times New Roman"/>
              <a:cs typeface="Times New Roman"/>
            </a:endParaRPr>
          </a:p>
          <a:p>
            <a:pPr algn="ctr"/>
            <a:r>
              <a:rPr lang="en-US" sz="2000" b="1" i="1" u="sng" dirty="0">
                <a:latin typeface="Times New Roman"/>
                <a:cs typeface="Times New Roman"/>
              </a:rPr>
              <a:t>Isomer manipulation @ BELLA</a:t>
            </a:r>
          </a:p>
          <a:p>
            <a:pPr algn="ctr"/>
            <a:r>
              <a:rPr lang="en-US" sz="2000" b="1" dirty="0">
                <a:latin typeface="Times New Roman"/>
                <a:cs typeface="Times New Roman"/>
              </a:rPr>
              <a:t>J.A. Brown</a:t>
            </a:r>
            <a:r>
              <a:rPr lang="en-US" sz="2000" b="1" baseline="30000" dirty="0">
                <a:latin typeface="Times New Roman"/>
                <a:cs typeface="Times New Roman"/>
              </a:rPr>
              <a:t>1</a:t>
            </a:r>
            <a:r>
              <a:rPr lang="en-US" sz="2000" dirty="0">
                <a:latin typeface="Times New Roman"/>
                <a:cs typeface="Times New Roman"/>
              </a:rPr>
              <a:t>, C. Geddes</a:t>
            </a:r>
            <a:r>
              <a:rPr lang="en-US" sz="2000" baseline="30000" dirty="0">
                <a:latin typeface="Times New Roman"/>
                <a:cs typeface="Times New Roman"/>
              </a:rPr>
              <a:t>2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b="1" dirty="0">
                <a:latin typeface="Times New Roman"/>
                <a:cs typeface="Times New Roman"/>
              </a:rPr>
              <a:t>R. Jacob</a:t>
            </a:r>
            <a:r>
              <a:rPr lang="en-US" sz="2000" b="1" baseline="30000" dirty="0">
                <a:latin typeface="Times New Roman"/>
                <a:cs typeface="Times New Roman"/>
              </a:rPr>
              <a:t>2</a:t>
            </a:r>
            <a:r>
              <a:rPr lang="en-US" sz="2000" b="1" dirty="0">
                <a:latin typeface="Times New Roman"/>
                <a:cs typeface="Times New Roman"/>
              </a:rPr>
              <a:t>, </a:t>
            </a:r>
            <a:r>
              <a:rPr lang="en-US" sz="2000" dirty="0">
                <a:latin typeface="Times New Roman"/>
                <a:cs typeface="Times New Roman"/>
              </a:rPr>
              <a:t>T. Ostermayr</a:t>
            </a:r>
            <a:r>
              <a:rPr lang="en-US" sz="2000" baseline="30000" dirty="0">
                <a:latin typeface="Times New Roman"/>
                <a:cs typeface="Times New Roman"/>
              </a:rPr>
              <a:t>2</a:t>
            </a:r>
            <a:r>
              <a:rPr lang="en-US" sz="2000" b="1" dirty="0">
                <a:latin typeface="Times New Roman"/>
                <a:cs typeface="Times New Roman"/>
              </a:rPr>
              <a:t>, </a:t>
            </a:r>
            <a:r>
              <a:rPr lang="en-US" sz="2000" dirty="0">
                <a:latin typeface="Times New Roman"/>
                <a:cs typeface="Times New Roman"/>
              </a:rPr>
              <a:t>C. Schroeder</a:t>
            </a:r>
            <a:r>
              <a:rPr lang="en-US" sz="2000" baseline="30000" dirty="0">
                <a:latin typeface="Times New Roman"/>
                <a:cs typeface="Times New Roman"/>
              </a:rPr>
              <a:t>2,1</a:t>
            </a:r>
            <a:r>
              <a:rPr lang="en-US" sz="2000" dirty="0">
                <a:latin typeface="Times New Roman"/>
                <a:cs typeface="Times New Roman"/>
              </a:rPr>
              <a:t>,                          D.H.G. Schneider</a:t>
            </a:r>
            <a:r>
              <a:rPr lang="en-US" sz="2000" baseline="30000" dirty="0">
                <a:latin typeface="Times New Roman"/>
                <a:cs typeface="Times New Roman"/>
              </a:rPr>
              <a:t>2</a:t>
            </a:r>
          </a:p>
          <a:p>
            <a:pPr algn="ctr"/>
            <a:endParaRPr lang="en-US" sz="600" b="1" i="1" u="sng" dirty="0">
              <a:latin typeface="Times New Roman"/>
              <a:cs typeface="Times New Roman"/>
            </a:endParaRPr>
          </a:p>
          <a:p>
            <a:pPr algn="ctr"/>
            <a:endParaRPr lang="en-US" sz="600" i="1" baseline="30000" dirty="0">
              <a:latin typeface="Times New Roman"/>
              <a:cs typeface="Times New Roman"/>
            </a:endParaRPr>
          </a:p>
          <a:p>
            <a:pPr algn="ctr"/>
            <a:r>
              <a:rPr lang="en-US" sz="1400" i="1" baseline="30000" dirty="0">
                <a:latin typeface="Times New Roman"/>
                <a:cs typeface="Times New Roman"/>
              </a:rPr>
              <a:t>1 </a:t>
            </a:r>
            <a:r>
              <a:rPr lang="en-US" sz="1200" i="1" dirty="0">
                <a:latin typeface="Times New Roman"/>
                <a:cs typeface="Times New Roman"/>
              </a:rPr>
              <a:t>University of California-Berkeley Dept. of Nuclear Engineering </a:t>
            </a: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2</a:t>
            </a:r>
            <a:r>
              <a:rPr lang="en-US" sz="1200" i="1" dirty="0">
                <a:latin typeface="Times New Roman"/>
                <a:cs typeface="Times New Roman"/>
              </a:rPr>
              <a:t>Lawrence Livermore National Laboratory</a:t>
            </a: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3</a:t>
            </a:r>
            <a:r>
              <a:rPr lang="en-US" sz="1200" i="1" dirty="0">
                <a:latin typeface="Times New Roman"/>
                <a:cs typeface="Times New Roman"/>
              </a:rPr>
              <a:t> Lawrence Berkeley National Laboratory</a:t>
            </a: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4</a:t>
            </a:r>
            <a:r>
              <a:rPr lang="en-US" sz="1200" i="1" dirty="0">
                <a:latin typeface="Times New Roman"/>
                <a:cs typeface="Times New Roman"/>
              </a:rPr>
              <a:t> Los Alamos National Laboratory</a:t>
            </a: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5 </a:t>
            </a:r>
            <a:r>
              <a:rPr lang="en-US" sz="1200" i="1" dirty="0">
                <a:latin typeface="Times New Roman"/>
                <a:cs typeface="Times New Roman"/>
              </a:rPr>
              <a:t>Brookhaven National Laboratory</a:t>
            </a: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5 </a:t>
            </a:r>
            <a:r>
              <a:rPr lang="en-US" sz="1200" i="1" dirty="0">
                <a:latin typeface="Times New Roman"/>
                <a:cs typeface="Times New Roman"/>
              </a:rPr>
              <a:t>International Atomic Energy Agency</a:t>
            </a: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6</a:t>
            </a:r>
            <a:r>
              <a:rPr lang="en-US" sz="1200" i="1" dirty="0">
                <a:latin typeface="Times New Roman"/>
                <a:cs typeface="Times New Roman"/>
              </a:rPr>
              <a:t>Forschungzentrum Jülich</a:t>
            </a: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7</a:t>
            </a:r>
            <a:r>
              <a:rPr lang="en-US" sz="1200" i="1" dirty="0">
                <a:latin typeface="Times New Roman"/>
                <a:cs typeface="Times New Roman"/>
              </a:rPr>
              <a:t>Bangladesh Atomic Energy Agency</a:t>
            </a:r>
            <a:endParaRPr lang="en-US" sz="1200" i="1" baseline="30000" dirty="0">
              <a:latin typeface="Times New Roman"/>
              <a:cs typeface="Times New Roman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E1713C-481F-683C-3219-3854039D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17" y="4184123"/>
            <a:ext cx="2101448" cy="8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930B747E-C17C-C65B-AA2D-39B753BD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611" y="4982220"/>
            <a:ext cx="1876285" cy="558033"/>
          </a:xfrm>
          <a:prstGeom prst="rect">
            <a:avLst/>
          </a:prstGeom>
          <a:solidFill>
            <a:srgbClr val="00779D"/>
          </a:solidFill>
        </p:spPr>
      </p:pic>
      <p:pic>
        <p:nvPicPr>
          <p:cNvPr id="15" name="Picture 8" descr="Logo">
            <a:extLst>
              <a:ext uri="{FF2B5EF4-FFF2-40B4-BE49-F238E27FC236}">
                <a16:creationId xmlns:a16="http://schemas.microsoft.com/office/drawing/2014/main" id="{0B366556-C71E-ED43-6EC7-A40874C74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056" y="4281885"/>
            <a:ext cx="1563333" cy="76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217C4B-C6BB-54A3-715B-B00272D33E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17" b="15370"/>
          <a:stretch/>
        </p:blipFill>
        <p:spPr>
          <a:xfrm>
            <a:off x="20604" y="5815547"/>
            <a:ext cx="2927790" cy="522804"/>
          </a:xfrm>
          <a:prstGeom prst="rect">
            <a:avLst/>
          </a:prstGeom>
          <a:effectLst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5653D08-73EB-357B-9532-E6E1422CC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8709" y="5216864"/>
            <a:ext cx="1848680" cy="64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D07B21-68D2-20B7-095B-E2113BAE5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B477E8-035E-5289-8146-7DFBF2F42CD5}"/>
              </a:ext>
            </a:extLst>
          </p:cNvPr>
          <p:cNvSpPr txBox="1"/>
          <p:nvPr/>
        </p:nvSpPr>
        <p:spPr>
          <a:xfrm>
            <a:off x="6026905" y="5785714"/>
            <a:ext cx="3117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*</a:t>
            </a:r>
            <a:r>
              <a:rPr lang="en-US" sz="1200" i="1" dirty="0">
                <a:latin typeface="Times New Roman"/>
                <a:cs typeface="Times New Roman"/>
              </a:rPr>
              <a:t>Now at Brookhaven National Laboratory</a:t>
            </a:r>
            <a:endParaRPr lang="en-US" sz="1200" i="1" baseline="30000" dirty="0">
              <a:latin typeface="Times New Roman"/>
              <a:cs typeface="Times New Roman"/>
            </a:endParaRP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**</a:t>
            </a:r>
            <a:r>
              <a:rPr lang="en-US" sz="1200" i="1" dirty="0">
                <a:latin typeface="Times New Roman"/>
                <a:cs typeface="Times New Roman"/>
              </a:rPr>
              <a:t>Now at UT-Knoxville</a:t>
            </a:r>
          </a:p>
          <a:p>
            <a:pPr algn="ctr"/>
            <a:r>
              <a:rPr lang="en-US" sz="1200" i="1" baseline="30000" dirty="0">
                <a:latin typeface="Times New Roman"/>
                <a:cs typeface="Times New Roman"/>
              </a:rPr>
              <a:t>***</a:t>
            </a:r>
            <a:r>
              <a:rPr lang="en-US" sz="1200" i="1" dirty="0">
                <a:latin typeface="Times New Roman"/>
                <a:cs typeface="Times New Roman"/>
              </a:rPr>
              <a:t>Now at Los Alamos National Laboratory</a:t>
            </a:r>
            <a:endParaRPr lang="en-US" sz="1200" i="1" baseline="30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502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16E052-2BC4-4A6F-A2A3-3FF6AF74AEEB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74" t="46049" r="28919" b="31008"/>
          <a:stretch/>
        </p:blipFill>
        <p:spPr bwMode="auto">
          <a:xfrm>
            <a:off x="4058278" y="891557"/>
            <a:ext cx="4912724" cy="3370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FB6B81-1549-E94B-8DFB-EE249A9D45B5}"/>
              </a:ext>
            </a:extLst>
          </p:cNvPr>
          <p:cNvSpPr/>
          <p:nvPr/>
        </p:nvSpPr>
        <p:spPr>
          <a:xfrm>
            <a:off x="5291100" y="3133489"/>
            <a:ext cx="591014" cy="118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944C0B-D447-4E4F-8FB2-4C0F35994349}"/>
              </a:ext>
            </a:extLst>
          </p:cNvPr>
          <p:cNvSpPr/>
          <p:nvPr/>
        </p:nvSpPr>
        <p:spPr>
          <a:xfrm>
            <a:off x="4230908" y="833891"/>
            <a:ext cx="975422" cy="1808945"/>
          </a:xfrm>
          <a:prstGeom prst="rect">
            <a:avLst/>
          </a:prstGeom>
          <a:solidFill>
            <a:srgbClr val="BCBCB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50" descr="Diagram&#10;&#10;Description automatically generated">
            <a:extLst>
              <a:ext uri="{FF2B5EF4-FFF2-40B4-BE49-F238E27FC236}">
                <a16:creationId xmlns:a16="http://schemas.microsoft.com/office/drawing/2014/main" id="{688A95DB-F21E-47CF-99FE-D89818851E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7" r="-1144"/>
          <a:stretch/>
        </p:blipFill>
        <p:spPr>
          <a:xfrm>
            <a:off x="185720" y="2482978"/>
            <a:ext cx="5866544" cy="38179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8FED39-3F2B-C947-950C-C314016A713B}"/>
              </a:ext>
            </a:extLst>
          </p:cNvPr>
          <p:cNvSpPr/>
          <p:nvPr/>
        </p:nvSpPr>
        <p:spPr>
          <a:xfrm>
            <a:off x="4230908" y="791420"/>
            <a:ext cx="4740094" cy="189888"/>
          </a:xfrm>
          <a:prstGeom prst="rect">
            <a:avLst/>
          </a:prstGeom>
          <a:solidFill>
            <a:srgbClr val="BCBCB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E87CC4-3E12-0644-B717-48337369620D}"/>
              </a:ext>
            </a:extLst>
          </p:cNvPr>
          <p:cNvSpPr/>
          <p:nvPr/>
        </p:nvSpPr>
        <p:spPr>
          <a:xfrm>
            <a:off x="4230908" y="891558"/>
            <a:ext cx="987296" cy="2494474"/>
          </a:xfrm>
          <a:prstGeom prst="rect">
            <a:avLst/>
          </a:prstGeom>
          <a:solidFill>
            <a:srgbClr val="BCBCB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E3F7A-E2C1-7B41-A23D-B123647DD979}"/>
              </a:ext>
            </a:extLst>
          </p:cNvPr>
          <p:cNvSpPr/>
          <p:nvPr/>
        </p:nvSpPr>
        <p:spPr>
          <a:xfrm>
            <a:off x="5567604" y="2051824"/>
            <a:ext cx="122316" cy="373489"/>
          </a:xfrm>
          <a:prstGeom prst="rect">
            <a:avLst/>
          </a:prstGeom>
          <a:solidFill>
            <a:srgbClr val="D7D8D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A6A622-3426-6E47-944E-B86F44641421}"/>
              </a:ext>
            </a:extLst>
          </p:cNvPr>
          <p:cNvCxnSpPr>
            <a:cxnSpLocks/>
          </p:cNvCxnSpPr>
          <p:nvPr/>
        </p:nvCxnSpPr>
        <p:spPr>
          <a:xfrm flipH="1" flipV="1">
            <a:off x="5605502" y="2409707"/>
            <a:ext cx="1223508" cy="868036"/>
          </a:xfrm>
          <a:prstGeom prst="straightConnector1">
            <a:avLst/>
          </a:prstGeom>
          <a:ln w="60325">
            <a:solidFill>
              <a:srgbClr val="D7D8D7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9C683EA-30A2-0841-8F46-639040C2B3B0}"/>
              </a:ext>
            </a:extLst>
          </p:cNvPr>
          <p:cNvSpPr/>
          <p:nvPr/>
        </p:nvSpPr>
        <p:spPr>
          <a:xfrm rot="2265475">
            <a:off x="5701652" y="2396994"/>
            <a:ext cx="122316" cy="266944"/>
          </a:xfrm>
          <a:prstGeom prst="rect">
            <a:avLst/>
          </a:prstGeom>
          <a:solidFill>
            <a:srgbClr val="D7D8D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3CDBEC-6CD7-D049-82BA-6FE0FACBEE7B}"/>
              </a:ext>
            </a:extLst>
          </p:cNvPr>
          <p:cNvSpPr/>
          <p:nvPr/>
        </p:nvSpPr>
        <p:spPr>
          <a:xfrm>
            <a:off x="5291100" y="991940"/>
            <a:ext cx="1576280" cy="1077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0E8BB-0676-1743-A03F-4612AE60E5EC}"/>
              </a:ext>
            </a:extLst>
          </p:cNvPr>
          <p:cNvSpPr txBox="1"/>
          <p:nvPr/>
        </p:nvSpPr>
        <p:spPr>
          <a:xfrm rot="20719265">
            <a:off x="7652225" y="243682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D-beam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88F75D-E18E-884F-94AB-4EF36129AA75}"/>
              </a:ext>
            </a:extLst>
          </p:cNvPr>
          <p:cNvGrpSpPr/>
          <p:nvPr/>
        </p:nvGrpSpPr>
        <p:grpSpPr>
          <a:xfrm>
            <a:off x="5791467" y="1488512"/>
            <a:ext cx="3215983" cy="2189435"/>
            <a:chOff x="5964465" y="1488512"/>
            <a:chExt cx="3215983" cy="218943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73EE973-9626-6D41-BD52-D3502DFC837E}"/>
                </a:ext>
              </a:extLst>
            </p:cNvPr>
            <p:cNvGrpSpPr/>
            <p:nvPr/>
          </p:nvGrpSpPr>
          <p:grpSpPr>
            <a:xfrm>
              <a:off x="5964465" y="3277743"/>
              <a:ext cx="1037543" cy="400204"/>
              <a:chOff x="5964465" y="3277743"/>
              <a:chExt cx="1037543" cy="400204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3CF61A5-665B-A64D-A088-22BD78F9FA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5890" y="3277743"/>
                <a:ext cx="936118" cy="240052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xplosion 2 22">
                <a:extLst>
                  <a:ext uri="{FF2B5EF4-FFF2-40B4-BE49-F238E27FC236}">
                    <a16:creationId xmlns:a16="http://schemas.microsoft.com/office/drawing/2014/main" id="{B9D11960-3AF6-5D45-A32A-6DF3B4E4E915}"/>
                  </a:ext>
                </a:extLst>
              </p:cNvPr>
              <p:cNvSpPr/>
              <p:nvPr/>
            </p:nvSpPr>
            <p:spPr>
              <a:xfrm>
                <a:off x="5964465" y="3290158"/>
                <a:ext cx="454446" cy="387789"/>
              </a:xfrm>
              <a:prstGeom prst="irregularSeal2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14ABAD-BF1A-FA42-AE8C-E98E88F67549}"/>
                </a:ext>
              </a:extLst>
            </p:cNvPr>
            <p:cNvSpPr txBox="1"/>
            <p:nvPr/>
          </p:nvSpPr>
          <p:spPr>
            <a:xfrm>
              <a:off x="6504886" y="1488512"/>
              <a:ext cx="2675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Thick target Deuteron Breakup Neutron Source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C261E4-3C83-D247-BE54-6AE856703F70}"/>
              </a:ext>
            </a:extLst>
          </p:cNvPr>
          <p:cNvGrpSpPr/>
          <p:nvPr/>
        </p:nvGrpSpPr>
        <p:grpSpPr>
          <a:xfrm>
            <a:off x="3088755" y="966711"/>
            <a:ext cx="2600447" cy="3425264"/>
            <a:chOff x="1327839" y="877529"/>
            <a:chExt cx="2600447" cy="3425264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DBAFC1A1-DA8C-3E42-97A9-EEAFE371E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4"/>
            <a:stretch/>
          </p:blipFill>
          <p:spPr bwMode="auto">
            <a:xfrm>
              <a:off x="1327839" y="877529"/>
              <a:ext cx="2586930" cy="1940218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30C260-F0B1-174B-88EC-732CFB841139}"/>
                </a:ext>
              </a:extLst>
            </p:cNvPr>
            <p:cNvSpPr txBox="1"/>
            <p:nvPr/>
          </p:nvSpPr>
          <p:spPr>
            <a:xfrm>
              <a:off x="2794642" y="2458072"/>
              <a:ext cx="113364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GENESIS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8FF8811-B479-0849-A47F-BC169DF4047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99918" y="2729351"/>
              <a:ext cx="1076359" cy="1573442"/>
            </a:xfrm>
            <a:prstGeom prst="straightConnector1">
              <a:avLst/>
            </a:prstGeom>
            <a:solidFill>
              <a:schemeClr val="accent1"/>
            </a:solidFill>
            <a:ln w="152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9" name="Title 13">
            <a:extLst>
              <a:ext uri="{FF2B5EF4-FFF2-40B4-BE49-F238E27FC236}">
                <a16:creationId xmlns:a16="http://schemas.microsoft.com/office/drawing/2014/main" id="{83CB80A2-8772-CE4A-80CE-0863F876F6FC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933651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50" b="1" i="0" u="none" strike="noStrike" cap="none" baseline="0">
                <a:solidFill>
                  <a:schemeClr val="accen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-US" sz="2400" b="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built the Gamma Energy Neutron Energy Spectrometer for Inelastic Scattering (GENESIS) to measure coincident </a:t>
            </a:r>
            <a:r>
              <a:rPr lang="en-US" sz="2400" b="0" i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(n,x</a:t>
            </a:r>
            <a:r>
              <a:rPr lang="en-US" sz="2400" i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i="1" kern="0" dirty="0">
                <a:solidFill>
                  <a:schemeClr val="bg1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b="0" i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CCC690-DBA4-0A08-C4AA-6170B63DAD86}"/>
              </a:ext>
            </a:extLst>
          </p:cNvPr>
          <p:cNvGrpSpPr/>
          <p:nvPr/>
        </p:nvGrpSpPr>
        <p:grpSpPr>
          <a:xfrm>
            <a:off x="9362" y="978984"/>
            <a:ext cx="2823763" cy="5417275"/>
            <a:chOff x="9362" y="978984"/>
            <a:chExt cx="2823763" cy="541727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ACF7451-CA78-7E43-9016-F129B7A32E61}"/>
                </a:ext>
              </a:extLst>
            </p:cNvPr>
            <p:cNvGrpSpPr/>
            <p:nvPr/>
          </p:nvGrpSpPr>
          <p:grpSpPr>
            <a:xfrm>
              <a:off x="381090" y="978984"/>
              <a:ext cx="2452035" cy="4450795"/>
              <a:chOff x="456258" y="1559488"/>
              <a:chExt cx="2452035" cy="4450795"/>
            </a:xfrm>
          </p:grpSpPr>
          <p:graphicFrame>
            <p:nvGraphicFramePr>
              <p:cNvPr id="33" name="Chart 32">
                <a:extLst>
                  <a:ext uri="{FF2B5EF4-FFF2-40B4-BE49-F238E27FC236}">
                    <a16:creationId xmlns:a16="http://schemas.microsoft.com/office/drawing/2014/main" id="{FAB761E7-4C4D-0844-86A6-185AA85FED8A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56259" y="1559488"/>
              <a:ext cx="2452034" cy="183954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66CF501-3CAE-2946-BC57-F5011FE16C4E}"/>
                  </a:ext>
                </a:extLst>
              </p:cNvPr>
              <p:cNvSpPr/>
              <p:nvPr/>
            </p:nvSpPr>
            <p:spPr bwMode="auto">
              <a:xfrm rot="20328465">
                <a:off x="1382014" y="4753770"/>
                <a:ext cx="1080472" cy="1256513"/>
              </a:xfrm>
              <a:prstGeom prst="ellipse">
                <a:avLst/>
              </a:prstGeom>
              <a:noFill/>
              <a:ln w="539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42" name="Curved Connector 41">
                <a:extLst>
                  <a:ext uri="{FF2B5EF4-FFF2-40B4-BE49-F238E27FC236}">
                    <a16:creationId xmlns:a16="http://schemas.microsoft.com/office/drawing/2014/main" id="{F804D970-85B6-B744-AA9D-428ACAB3BCE1}"/>
                  </a:ext>
                </a:extLst>
              </p:cNvPr>
              <p:cNvCxnSpPr>
                <a:cxnSpLocks/>
                <a:stCxn id="33" idx="1"/>
                <a:endCxn id="36" idx="0"/>
              </p:cNvCxnSpPr>
              <p:nvPr/>
            </p:nvCxnSpPr>
            <p:spPr bwMode="auto">
              <a:xfrm rot="10800000" flipH="1" flipV="1">
                <a:off x="456258" y="2479261"/>
                <a:ext cx="1238877" cy="2316995"/>
              </a:xfrm>
              <a:prstGeom prst="curvedConnector4">
                <a:avLst>
                  <a:gd name="adj1" fmla="val -18452"/>
                  <a:gd name="adj2" fmla="val 85726"/>
                </a:avLst>
              </a:prstGeom>
              <a:solidFill>
                <a:schemeClr val="accent1"/>
              </a:solidFill>
              <a:ln w="539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D14A59A-921E-FCE2-5E98-2D614C3CEE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2" y="5088359"/>
              <a:ext cx="1307900" cy="130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0D93ED-064C-4CB5-EE34-9B03590FB950}"/>
                </a:ext>
              </a:extLst>
            </p:cNvPr>
            <p:cNvSpPr txBox="1"/>
            <p:nvPr/>
          </p:nvSpPr>
          <p:spPr>
            <a:xfrm>
              <a:off x="16612" y="4734153"/>
              <a:ext cx="130676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Chris Brand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C26846-5E69-18F3-FCA3-24E92FEADD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F8AE747-739F-986A-27DB-057FB44E52B7}"/>
              </a:ext>
            </a:extLst>
          </p:cNvPr>
          <p:cNvGrpSpPr/>
          <p:nvPr/>
        </p:nvGrpSpPr>
        <p:grpSpPr>
          <a:xfrm>
            <a:off x="3050912" y="956373"/>
            <a:ext cx="2662616" cy="1965609"/>
            <a:chOff x="-3495220" y="1125986"/>
            <a:chExt cx="2662616" cy="1965609"/>
          </a:xfrm>
        </p:grpSpPr>
        <p:pic>
          <p:nvPicPr>
            <p:cNvPr id="21" name="Picture 20" descr="A room with metal pipes and wires&#10;&#10;Description automatically generated with medium confidence">
              <a:extLst>
                <a:ext uri="{FF2B5EF4-FFF2-40B4-BE49-F238E27FC236}">
                  <a16:creationId xmlns:a16="http://schemas.microsoft.com/office/drawing/2014/main" id="{7D74B8C8-CC7F-8CD0-DDBE-B0A5C092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495220" y="1125986"/>
              <a:ext cx="2662616" cy="195302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08A79-191A-C9F7-D787-F38BD8EA3AF0}"/>
                </a:ext>
              </a:extLst>
            </p:cNvPr>
            <p:cNvSpPr txBox="1"/>
            <p:nvPr/>
          </p:nvSpPr>
          <p:spPr>
            <a:xfrm>
              <a:off x="-3475010" y="2722263"/>
              <a:ext cx="167706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“GENESIS 2.0”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6060FA-E79B-7D12-B1B6-D4C86F90301D}"/>
              </a:ext>
            </a:extLst>
          </p:cNvPr>
          <p:cNvGrpSpPr/>
          <p:nvPr/>
        </p:nvGrpSpPr>
        <p:grpSpPr>
          <a:xfrm>
            <a:off x="7820619" y="4742492"/>
            <a:ext cx="1335324" cy="1660190"/>
            <a:chOff x="7820619" y="4732764"/>
            <a:chExt cx="1335324" cy="166019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07F3A4-2F61-2F71-B87D-E9BA7EDA7496}"/>
                </a:ext>
              </a:extLst>
            </p:cNvPr>
            <p:cNvSpPr txBox="1"/>
            <p:nvPr/>
          </p:nvSpPr>
          <p:spPr>
            <a:xfrm>
              <a:off x="7820619" y="4732764"/>
              <a:ext cx="133532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Josh Brown</a:t>
              </a:r>
            </a:p>
          </p:txBody>
        </p: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9887BB2F-2A17-AD72-21AD-B73116317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1348" y="5088359"/>
              <a:ext cx="1304595" cy="1304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B8795E8-2909-7C46-B4B9-DCDB19F50054}"/>
              </a:ext>
            </a:extLst>
          </p:cNvPr>
          <p:cNvSpPr txBox="1"/>
          <p:nvPr/>
        </p:nvSpPr>
        <p:spPr>
          <a:xfrm>
            <a:off x="1317262" y="5393761"/>
            <a:ext cx="6537938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combination of HPGe, neutron detectors and an energy-limited neutron spectrum provides differential + integral tests of all parts of a nuclear reaction model (OMP, </a:t>
            </a:r>
            <a:r>
              <a:rPr lang="en-US" sz="20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SF, NLD…)</a:t>
            </a:r>
            <a:endParaRPr lang="en-US" sz="20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F88ED-E60A-98FE-1D16-DFEC0338A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7A6E-8833-3103-28DB-2B9DAE41A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" y="2"/>
            <a:ext cx="9143999" cy="94869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initial effort with GENESIS was a proof-of-principle studying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Fe(n,n’</a:t>
            </a:r>
            <a:r>
              <a:rPr lang="en-US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CF2DD-EC45-F2A1-D4E7-6BA4C0A24B11}"/>
              </a:ext>
            </a:extLst>
          </p:cNvPr>
          <p:cNvSpPr txBox="1"/>
          <p:nvPr/>
        </p:nvSpPr>
        <p:spPr>
          <a:xfrm>
            <a:off x="166796" y="5408969"/>
            <a:ext cx="729128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initial work has focused on nuclei for advanced reactors and nonproliferation: 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Fe,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238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55E3AE-E8B9-EDB2-CAEC-544C59E749F9}"/>
              </a:ext>
            </a:extLst>
          </p:cNvPr>
          <p:cNvSpPr txBox="1"/>
          <p:nvPr/>
        </p:nvSpPr>
        <p:spPr>
          <a:xfrm>
            <a:off x="7726717" y="6488666"/>
            <a:ext cx="14172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J.M. Gordon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85173-93F4-FB4C-60CD-484B755B7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318"/>
            <a:ext cx="4449193" cy="29692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A0B323-791E-D4C8-F3E1-0B8854F1870D}"/>
              </a:ext>
            </a:extLst>
          </p:cNvPr>
          <p:cNvSpPr txBox="1"/>
          <p:nvPr/>
        </p:nvSpPr>
        <p:spPr>
          <a:xfrm>
            <a:off x="276450" y="865714"/>
            <a:ext cx="4583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Fe(n,n’</a:t>
            </a:r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gated on prompt neutrons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9B059-C068-1DFA-7BFF-03D7EC963830}"/>
              </a:ext>
            </a:extLst>
          </p:cNvPr>
          <p:cNvSpPr txBox="1"/>
          <p:nvPr/>
        </p:nvSpPr>
        <p:spPr>
          <a:xfrm>
            <a:off x="549101" y="4654099"/>
            <a:ext cx="392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Gamma-rays up to 10 MeV measured for incident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10 keV to 20 MeV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B97860-FA66-AB6D-CF01-7791AA391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6717" y="5115506"/>
            <a:ext cx="1407649" cy="140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246F0CA2-921D-B76D-E015-C4EC0C286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180990"/>
              </p:ext>
            </p:extLst>
          </p:nvPr>
        </p:nvGraphicFramePr>
        <p:xfrm>
          <a:off x="4716162" y="1648942"/>
          <a:ext cx="4064000" cy="24739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59695">
                  <a:extLst>
                    <a:ext uri="{9D8B030D-6E8A-4147-A177-3AD203B41FA5}">
                      <a16:colId xmlns:a16="http://schemas.microsoft.com/office/drawing/2014/main" val="503625629"/>
                    </a:ext>
                  </a:extLst>
                </a:gridCol>
                <a:gridCol w="2804305">
                  <a:extLst>
                    <a:ext uri="{9D8B030D-6E8A-4147-A177-3AD203B41FA5}">
                      <a16:colId xmlns:a16="http://schemas.microsoft.com/office/drawing/2014/main" val="3387146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61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N, O, </a:t>
                      </a:r>
                      <a:r>
                        <a:rPr lang="en-US" sz="16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Si,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Cu, Pb, W, </a:t>
                      </a:r>
                      <a:r>
                        <a:rPr lang="en-US" sz="16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74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He, Li, Be, B, </a:t>
                      </a:r>
                      <a:r>
                        <a:rPr lang="en-US" sz="16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Cr, Mn, Ni, Ge, Br, Cd, I, Cs, 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756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F, Mg, P, S, Ar, K, Ca, Ti, As, Kr, Mo, Sn, Sb, Xe, Gd, </a:t>
                      </a:r>
                      <a:r>
                        <a:rPr lang="en-US" sz="1600" dirty="0"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Np, Am, Tm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4177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5C8AAA-F23A-2835-9A9A-FB6094374145}"/>
              </a:ext>
            </a:extLst>
          </p:cNvPr>
          <p:cNvSpPr txBox="1"/>
          <p:nvPr/>
        </p:nvSpPr>
        <p:spPr>
          <a:xfrm>
            <a:off x="4572000" y="927269"/>
            <a:ext cx="4352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McConchie, et al., Technical Report No. ORNL/TM-2021/1900, 2021.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53380-226F-CAC3-43DC-6D3DF96A8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201" y="1654787"/>
            <a:ext cx="1821395" cy="1279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1F692E-5677-D5CC-723C-D7DD321153C7}"/>
                  </a:ext>
                </a:extLst>
              </p:cNvPr>
              <p:cNvSpPr txBox="1"/>
              <p:nvPr/>
            </p:nvSpPr>
            <p:spPr>
              <a:xfrm>
                <a:off x="3382488" y="1675530"/>
                <a:ext cx="106670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2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12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200" i="1" dirty="0">
                    <a:latin typeface="Symbol" pitchFamily="2" charset="2"/>
                    <a:cs typeface="Times New Roman" panose="02020603050405020304" pitchFamily="18" charset="0"/>
                  </a:rPr>
                  <a:t>q</a:t>
                </a:r>
                <a:r>
                  <a:rPr lang="en-US" sz="12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gated on the </a:t>
                </a:r>
              </a:p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1238 keV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sz="1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2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200">
                        <a:latin typeface="Cambria Math" panose="02040503050406030204" pitchFamily="18" charset="0"/>
                      </a:rPr>
                      <m:t>→ </m:t>
                    </m:r>
                    <m:sSubSup>
                      <m:sSubSupPr>
                        <m:ctrlPr>
                          <a:rPr lang="en-US" sz="1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sz="1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20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D1F692E-5677-D5CC-723C-D7DD32115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488" y="1675530"/>
                <a:ext cx="1066705" cy="830997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D079C3B-57B2-43A4-7715-572A097FBA9D}"/>
              </a:ext>
            </a:extLst>
          </p:cNvPr>
          <p:cNvSpPr txBox="1"/>
          <p:nvPr/>
        </p:nvSpPr>
        <p:spPr>
          <a:xfrm>
            <a:off x="4716162" y="4218003"/>
            <a:ext cx="40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“GENESIS: Gamma Energy Neutron Energy Spectrometer for Inelastic Scattering.”  J.M. Gordon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 A 1061 (2024) 169120.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4B27D-9384-5E3D-C455-F50201C28A5E}"/>
              </a:ext>
            </a:extLst>
          </p:cNvPr>
          <p:cNvSpPr txBox="1"/>
          <p:nvPr/>
        </p:nvSpPr>
        <p:spPr>
          <a:xfrm>
            <a:off x="4280888" y="6586497"/>
            <a:ext cx="4643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*https://doi.org/10.1016/j.nima.2024.169120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2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CA757-E8C3-3C77-05B6-6CFD8B9E7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596F-490F-3B2E-397C-C3CC3BEE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735"/>
            <a:ext cx="9143999" cy="924725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We use a forward fit process to determine optimal reaction modeling parameters for multiple incident neutron energies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492F5-1A2C-199D-D9BA-AE1E54C0D703}"/>
              </a:ext>
            </a:extLst>
          </p:cNvPr>
          <p:cNvSpPr txBox="1"/>
          <p:nvPr/>
        </p:nvSpPr>
        <p:spPr>
          <a:xfrm>
            <a:off x="9570720" y="10550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5619BD-B0A7-E672-8EE6-458A744BBC8C}"/>
              </a:ext>
            </a:extLst>
          </p:cNvPr>
          <p:cNvGrpSpPr/>
          <p:nvPr/>
        </p:nvGrpSpPr>
        <p:grpSpPr>
          <a:xfrm>
            <a:off x="143123" y="2116318"/>
            <a:ext cx="8791681" cy="531321"/>
            <a:chOff x="-2412336" y="4300690"/>
            <a:chExt cx="13864922" cy="8379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DA8C37-3CD4-274D-5E43-FF0CBB0E0955}"/>
                </a:ext>
              </a:extLst>
            </p:cNvPr>
            <p:cNvSpPr/>
            <p:nvPr/>
          </p:nvSpPr>
          <p:spPr bwMode="auto">
            <a:xfrm>
              <a:off x="6357265" y="4354792"/>
              <a:ext cx="5095321" cy="783819"/>
            </a:xfrm>
            <a:prstGeom prst="rect">
              <a:avLst/>
            </a:prstGeom>
            <a:solidFill>
              <a:srgbClr val="1453C8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GENESIS </a:t>
              </a: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s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g/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n’</a:t>
              </a: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(E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,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q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n’</a:t>
              </a:r>
              <a:r>
                <a:rPr lang="en-US" sz="24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)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 </a:t>
              </a:r>
              <a:endParaRPr kumimoji="0" 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59F5A3-84F6-488C-5064-332D9BB15BAA}"/>
                </a:ext>
              </a:extLst>
            </p:cNvPr>
            <p:cNvSpPr/>
            <p:nvPr/>
          </p:nvSpPr>
          <p:spPr bwMode="auto">
            <a:xfrm>
              <a:off x="-2412336" y="4300690"/>
              <a:ext cx="4765484" cy="80919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s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g/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n’</a:t>
              </a: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(E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,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q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n’</a:t>
              </a:r>
              <a:r>
                <a:rPr lang="en-US" sz="24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) 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from Talys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B6D87F4-606B-215C-C125-37D5FB79C3A3}"/>
              </a:ext>
            </a:extLst>
          </p:cNvPr>
          <p:cNvSpPr/>
          <p:nvPr/>
        </p:nvSpPr>
        <p:spPr>
          <a:xfrm>
            <a:off x="3756045" y="2213515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Publication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FD4BB4-1571-9699-BD71-72B161B31D25}"/>
              </a:ext>
            </a:extLst>
          </p:cNvPr>
          <p:cNvGrpSpPr/>
          <p:nvPr/>
        </p:nvGrpSpPr>
        <p:grpSpPr>
          <a:xfrm>
            <a:off x="1654010" y="2237095"/>
            <a:ext cx="5665336" cy="830997"/>
            <a:chOff x="1654010" y="2237095"/>
            <a:chExt cx="5665336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60808F-14C6-042E-84F3-4E76ECF1FBB9}"/>
                </a:ext>
              </a:extLst>
            </p:cNvPr>
            <p:cNvSpPr txBox="1"/>
            <p:nvPr/>
          </p:nvSpPr>
          <p:spPr>
            <a:xfrm>
              <a:off x="3483912" y="2237095"/>
              <a:ext cx="18213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Symbol" pitchFamily="2" charset="2"/>
                </a:rPr>
                <a:t>c</a:t>
              </a:r>
              <a:r>
                <a:rPr lang="en-US" sz="2400" baseline="30000" dirty="0"/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minimization</a:t>
              </a:r>
              <a:endPara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1D5D7833-F753-B753-B872-48CBD290291B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 rot="16200000" flipH="1">
              <a:off x="4477571" y="-194136"/>
              <a:ext cx="18213" cy="5665336"/>
            </a:xfrm>
            <a:prstGeom prst="curvedConnector3">
              <a:avLst>
                <a:gd name="adj1" fmla="val 2639483"/>
              </a:avLst>
            </a:prstGeom>
            <a:ln w="952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415F408-8733-AA70-2B54-2A0F4B647A44}"/>
              </a:ext>
            </a:extLst>
          </p:cNvPr>
          <p:cNvGrpSpPr/>
          <p:nvPr/>
        </p:nvGrpSpPr>
        <p:grpSpPr>
          <a:xfrm>
            <a:off x="7739282" y="922491"/>
            <a:ext cx="1180913" cy="1193827"/>
            <a:chOff x="7848791" y="906740"/>
            <a:chExt cx="1180913" cy="1193827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27582A8A-8D66-7357-4E15-13F2690EB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2044" y="906740"/>
              <a:ext cx="1147660" cy="1147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90F28-ED16-8797-EE47-143D3EDE3490}"/>
                </a:ext>
              </a:extLst>
            </p:cNvPr>
            <p:cNvSpPr txBox="1"/>
            <p:nvPr/>
          </p:nvSpPr>
          <p:spPr>
            <a:xfrm>
              <a:off x="7848791" y="1792790"/>
              <a:ext cx="118091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Joey Gordon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72B104-36FF-4C7E-3E26-0A15F8C4543C}"/>
              </a:ext>
            </a:extLst>
          </p:cNvPr>
          <p:cNvGrpSpPr/>
          <p:nvPr/>
        </p:nvGrpSpPr>
        <p:grpSpPr>
          <a:xfrm>
            <a:off x="4364877" y="3253605"/>
            <a:ext cx="4574178" cy="3089055"/>
            <a:chOff x="4364877" y="3253605"/>
            <a:chExt cx="4574178" cy="308905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610FBD-4ED3-3A99-308F-CD77375AF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4877" y="3253605"/>
              <a:ext cx="4574178" cy="308905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4D1518-B5EC-0C9C-D208-E18AC10E25E7}"/>
                </a:ext>
              </a:extLst>
            </p:cNvPr>
            <p:cNvSpPr txBox="1"/>
            <p:nvPr/>
          </p:nvSpPr>
          <p:spPr>
            <a:xfrm>
              <a:off x="5204439" y="5458020"/>
              <a:ext cx="15199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itchFamily="2" charset="2"/>
                </a:rPr>
                <a:t>c</a:t>
              </a:r>
              <a:r>
                <a:rPr lang="en-US" sz="2400" baseline="30000" dirty="0"/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/dof=1.6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94C5FFE-593E-5477-E3CA-51EF12DC625D}"/>
                    </a:ext>
                  </a:extLst>
                </p:cNvPr>
                <p:cNvSpPr txBox="1"/>
                <p:nvPr/>
              </p:nvSpPr>
              <p:spPr>
                <a:xfrm rot="16200000">
                  <a:off x="3395849" y="4613465"/>
                  <a:ext cx="255965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</a:rPr>
                          <m:t> → 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𝑌𝑖𝑒𝑙𝑑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94C5FFE-593E-5477-E3CA-51EF12DC62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395849" y="4613465"/>
                  <a:ext cx="2559659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05923A-6B87-8D53-6D1B-98C740C39106}"/>
              </a:ext>
            </a:extLst>
          </p:cNvPr>
          <p:cNvSpPr txBox="1"/>
          <p:nvPr/>
        </p:nvSpPr>
        <p:spPr>
          <a:xfrm>
            <a:off x="143123" y="3429000"/>
            <a:ext cx="4003795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01600" lvl="0" algn="ctr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 values were obtained for all parameters except neutron OMP 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only </a:t>
            </a:r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-ray partial cross sections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CBB8FB-0E88-E24C-90B0-5BAB1A81EB0D}"/>
              </a:ext>
            </a:extLst>
          </p:cNvPr>
          <p:cNvSpPr txBox="1"/>
          <p:nvPr/>
        </p:nvSpPr>
        <p:spPr>
          <a:xfrm>
            <a:off x="422764" y="5142331"/>
            <a:ext cx="3540217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01600" lvl="0" algn="ctr">
              <a:buSzPts val="2000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 included the neutron spectral data N</a:t>
            </a:r>
            <a:r>
              <a:rPr lang="en-US" sz="2400" i="1" baseline="-250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</a:t>
            </a:r>
            <a:r>
              <a:rPr lang="en-US" sz="2400" i="1" baseline="-25000" dirty="0"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q</a:t>
            </a:r>
            <a:r>
              <a:rPr lang="en-US" sz="2400" i="1" baseline="-25000" dirty="0">
                <a:latin typeface="Symbol" pitchFamily="2" charset="2"/>
                <a:cs typeface="Times New Roman" panose="02020603050405020304" pitchFamily="18" charset="0"/>
              </a:rPr>
              <a:t>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0D32D00-4B06-303C-3813-8BCD5F909A4A}"/>
              </a:ext>
            </a:extLst>
          </p:cNvPr>
          <p:cNvGrpSpPr/>
          <p:nvPr/>
        </p:nvGrpSpPr>
        <p:grpSpPr>
          <a:xfrm>
            <a:off x="1412935" y="1029769"/>
            <a:ext cx="5906410" cy="1120855"/>
            <a:chOff x="1412935" y="1029769"/>
            <a:chExt cx="5906410" cy="11208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C15583-7B5D-CE3F-88A8-1F7C196F7781}"/>
                </a:ext>
              </a:extLst>
            </p:cNvPr>
            <p:cNvGrpSpPr/>
            <p:nvPr/>
          </p:nvGrpSpPr>
          <p:grpSpPr>
            <a:xfrm>
              <a:off x="1654008" y="1029769"/>
              <a:ext cx="5665337" cy="1120855"/>
              <a:chOff x="-29593" y="2587144"/>
              <a:chExt cx="8934520" cy="1767649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2E0654B-DD89-3D97-95D1-18E4C2EABAFD}"/>
                  </a:ext>
                </a:extLst>
              </p:cNvPr>
              <p:cNvCxnSpPr>
                <a:cxnSpLocks/>
                <a:stCxn id="22" idx="0"/>
                <a:endCxn id="14" idx="3"/>
              </p:cNvCxnSpPr>
              <p:nvPr/>
            </p:nvCxnSpPr>
            <p:spPr bwMode="auto">
              <a:xfrm flipH="1" flipV="1">
                <a:off x="6072740" y="3257802"/>
                <a:ext cx="2832187" cy="1096991"/>
              </a:xfrm>
              <a:prstGeom prst="straightConnector1">
                <a:avLst/>
              </a:prstGeom>
              <a:solidFill>
                <a:schemeClr val="accent1"/>
              </a:solidFill>
              <a:ln w="952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131FBB8-5C67-0819-0A10-24EA80C78FAA}"/>
                  </a:ext>
                </a:extLst>
              </p:cNvPr>
              <p:cNvSpPr/>
              <p:nvPr/>
            </p:nvSpPr>
            <p:spPr bwMode="auto">
              <a:xfrm>
                <a:off x="2626317" y="2587144"/>
                <a:ext cx="3446422" cy="1341314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charset="-128"/>
                    <a:cs typeface="Times New Roman" panose="02020603050405020304" pitchFamily="18" charset="0"/>
                  </a:rPr>
                  <a:t>Spectrometer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charset="-128"/>
                    <a:cs typeface="Times New Roman" panose="02020603050405020304" pitchFamily="18" charset="0"/>
                  </a:rPr>
                  <a:t>Simulation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F46E9F3-4C02-F1BC-8D66-3916E32B3C25}"/>
                  </a:ext>
                </a:extLst>
              </p:cNvPr>
              <p:cNvCxnSpPr>
                <a:cxnSpLocks/>
                <a:stCxn id="14" idx="1"/>
                <a:endCxn id="23" idx="0"/>
              </p:cNvCxnSpPr>
              <p:nvPr/>
            </p:nvCxnSpPr>
            <p:spPr bwMode="auto">
              <a:xfrm flipH="1">
                <a:off x="-29593" y="3257802"/>
                <a:ext cx="2655910" cy="1042889"/>
              </a:xfrm>
              <a:prstGeom prst="straightConnector1">
                <a:avLst/>
              </a:prstGeom>
              <a:solidFill>
                <a:schemeClr val="accent1"/>
              </a:solidFill>
              <a:ln w="952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22B58D-AC3F-EE60-BB7B-5D4ED39E9BA9}"/>
                </a:ext>
              </a:extLst>
            </p:cNvPr>
            <p:cNvSpPr txBox="1"/>
            <p:nvPr/>
          </p:nvSpPr>
          <p:spPr>
            <a:xfrm rot="20303359">
              <a:off x="1412935" y="1259891"/>
              <a:ext cx="16411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Input: ENSDF, NLD, RSF, OMP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96B9CE-E77B-7768-E184-DD95B28853C1}"/>
                </a:ext>
              </a:extLst>
            </p:cNvPr>
            <p:cNvSpPr txBox="1"/>
            <p:nvPr/>
          </p:nvSpPr>
          <p:spPr>
            <a:xfrm rot="12065790" flipV="1">
              <a:off x="5462738" y="1170946"/>
              <a:ext cx="18256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Calculate </a:t>
              </a:r>
              <a:r>
                <a:rPr lang="en-US" sz="1600" dirty="0"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-ray, neutron observables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5836BA5B-40FC-6583-C899-B5732781C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677" y="3160746"/>
            <a:ext cx="4629554" cy="3231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432B44-122C-EB09-8A97-C9EF7C4A8836}"/>
              </a:ext>
            </a:extLst>
          </p:cNvPr>
          <p:cNvSpPr txBox="1"/>
          <p:nvPr/>
        </p:nvSpPr>
        <p:spPr>
          <a:xfrm>
            <a:off x="5454024" y="4806567"/>
            <a:ext cx="286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                     from all beam pulses        were well-modeled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2AB39-D9F4-954E-2684-18A6EDAB0A39}"/>
              </a:ext>
            </a:extLst>
          </p:cNvPr>
          <p:cNvSpPr txBox="1"/>
          <p:nvPr/>
        </p:nvSpPr>
        <p:spPr>
          <a:xfrm>
            <a:off x="1654008" y="6586497"/>
            <a:ext cx="7270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J.M. Gordon Ph.D. dissertation, December 2023.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https://escholarship.org/uc/item/3mm226cb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0CCD9-F051-FE17-1E40-480CE528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E8B5A-6220-9FAA-FA7B-A447B524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735"/>
            <a:ext cx="9143999" cy="924725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We use a forward fit process to determine optimal reaction modeling parameters for multiple incident neutron energies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761C0-03E5-67F6-355A-8AFD8D4F5E11}"/>
              </a:ext>
            </a:extLst>
          </p:cNvPr>
          <p:cNvSpPr txBox="1"/>
          <p:nvPr/>
        </p:nvSpPr>
        <p:spPr>
          <a:xfrm>
            <a:off x="9570720" y="10550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645A7C-C009-7686-FCAC-355BFE4BE449}"/>
              </a:ext>
            </a:extLst>
          </p:cNvPr>
          <p:cNvGrpSpPr/>
          <p:nvPr/>
        </p:nvGrpSpPr>
        <p:grpSpPr>
          <a:xfrm>
            <a:off x="143123" y="2116318"/>
            <a:ext cx="8791681" cy="531321"/>
            <a:chOff x="-2412336" y="4300690"/>
            <a:chExt cx="13864922" cy="8379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69B611-E174-8242-32E4-EB106A6A2928}"/>
                </a:ext>
              </a:extLst>
            </p:cNvPr>
            <p:cNvSpPr/>
            <p:nvPr/>
          </p:nvSpPr>
          <p:spPr bwMode="auto">
            <a:xfrm>
              <a:off x="6357265" y="4354792"/>
              <a:ext cx="5095321" cy="783819"/>
            </a:xfrm>
            <a:prstGeom prst="rect">
              <a:avLst/>
            </a:prstGeom>
            <a:solidFill>
              <a:srgbClr val="1453C8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GENESIS </a:t>
              </a: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s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g/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n’</a:t>
              </a: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(E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,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q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n’</a:t>
              </a:r>
              <a:r>
                <a:rPr lang="en-US" sz="24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)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 </a:t>
              </a:r>
              <a:endParaRPr kumimoji="0" lang="en-US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4C2CB2-D571-DF5C-9A4D-5B1355A3B01F}"/>
                </a:ext>
              </a:extLst>
            </p:cNvPr>
            <p:cNvSpPr/>
            <p:nvPr/>
          </p:nvSpPr>
          <p:spPr bwMode="auto">
            <a:xfrm>
              <a:off x="-2412336" y="4300690"/>
              <a:ext cx="4765484" cy="80919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s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g/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n’</a:t>
              </a: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(E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,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Symbol" pitchFamily="2" charset="2"/>
                  <a:ea typeface="ＭＳ Ｐゴシック" charset="-128"/>
                  <a:cs typeface="Times New Roman" panose="02020603050405020304" pitchFamily="18" charset="0"/>
                </a:rPr>
                <a:t>q</a:t>
              </a:r>
              <a:r>
                <a:rPr kumimoji="0" lang="en-US" sz="2400" b="0" i="1" u="none" strike="noStrike" cap="none" normalizeH="0" baseline="-2500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n’</a:t>
              </a:r>
              <a:r>
                <a:rPr lang="en-US" sz="24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) 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charset="-128"/>
                  <a:cs typeface="Times New Roman" panose="02020603050405020304" pitchFamily="18" charset="0"/>
                </a:rPr>
                <a:t>from Talys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D2E2495-D2AD-FBF0-1A2A-E725CD9A6E15}"/>
              </a:ext>
            </a:extLst>
          </p:cNvPr>
          <p:cNvSpPr/>
          <p:nvPr/>
        </p:nvSpPr>
        <p:spPr>
          <a:xfrm>
            <a:off x="3756045" y="2213515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Publication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7C1D3C-D62A-9143-FF3D-DE6CE3D28A91}"/>
              </a:ext>
            </a:extLst>
          </p:cNvPr>
          <p:cNvGrpSpPr/>
          <p:nvPr/>
        </p:nvGrpSpPr>
        <p:grpSpPr>
          <a:xfrm>
            <a:off x="1654010" y="2237095"/>
            <a:ext cx="5665336" cy="830997"/>
            <a:chOff x="1654010" y="2237095"/>
            <a:chExt cx="5665336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971A32-DA31-1D87-1156-CEC600E2C900}"/>
                </a:ext>
              </a:extLst>
            </p:cNvPr>
            <p:cNvSpPr txBox="1"/>
            <p:nvPr/>
          </p:nvSpPr>
          <p:spPr>
            <a:xfrm>
              <a:off x="3483912" y="2237095"/>
              <a:ext cx="18213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Symbol" pitchFamily="2" charset="2"/>
                </a:rPr>
                <a:t>c</a:t>
              </a:r>
              <a:r>
                <a:rPr lang="en-US" sz="2400" baseline="30000" dirty="0"/>
                <a:t>2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minimization</a:t>
              </a:r>
              <a:endPara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A0AD4249-C8F1-745A-4354-D400178ADC67}"/>
                </a:ext>
              </a:extLst>
            </p:cNvPr>
            <p:cNvCxnSpPr>
              <a:cxnSpLocks/>
              <a:stCxn id="23" idx="2"/>
              <a:endCxn id="22" idx="2"/>
            </p:cNvCxnSpPr>
            <p:nvPr/>
          </p:nvCxnSpPr>
          <p:spPr>
            <a:xfrm rot="16200000" flipH="1">
              <a:off x="4477571" y="-194136"/>
              <a:ext cx="18213" cy="5665336"/>
            </a:xfrm>
            <a:prstGeom prst="curvedConnector3">
              <a:avLst>
                <a:gd name="adj1" fmla="val 2639483"/>
              </a:avLst>
            </a:prstGeom>
            <a:ln w="952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6">
            <a:extLst>
              <a:ext uri="{FF2B5EF4-FFF2-40B4-BE49-F238E27FC236}">
                <a16:creationId xmlns:a16="http://schemas.microsoft.com/office/drawing/2014/main" id="{51E9EA7E-B51C-7102-8F0D-A61A962E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2044" y="906740"/>
            <a:ext cx="1147660" cy="11476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13F590E-D579-E94F-3BA9-F48A41235363}"/>
              </a:ext>
            </a:extLst>
          </p:cNvPr>
          <p:cNvSpPr txBox="1"/>
          <p:nvPr/>
        </p:nvSpPr>
        <p:spPr>
          <a:xfrm>
            <a:off x="7848791" y="1792790"/>
            <a:ext cx="1180913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Joey Gordon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9CBEBC-24A5-10B4-60D7-B7728EBCD129}"/>
              </a:ext>
            </a:extLst>
          </p:cNvPr>
          <p:cNvSpPr txBox="1"/>
          <p:nvPr/>
        </p:nvSpPr>
        <p:spPr>
          <a:xfrm>
            <a:off x="5204439" y="5458020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c</a:t>
            </a:r>
            <a:r>
              <a:rPr lang="en-US" sz="2400" baseline="30000" dirty="0"/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/dof=1.6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6A56C0D-2CA9-FF11-8D50-9CE88DAF1C22}"/>
              </a:ext>
            </a:extLst>
          </p:cNvPr>
          <p:cNvGrpSpPr/>
          <p:nvPr/>
        </p:nvGrpSpPr>
        <p:grpSpPr>
          <a:xfrm>
            <a:off x="1412935" y="1029769"/>
            <a:ext cx="5906410" cy="1120855"/>
            <a:chOff x="1412935" y="1029769"/>
            <a:chExt cx="5906410" cy="11208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E0862E-95FF-E0A6-18EB-ADE5CC7072E6}"/>
                </a:ext>
              </a:extLst>
            </p:cNvPr>
            <p:cNvGrpSpPr/>
            <p:nvPr/>
          </p:nvGrpSpPr>
          <p:grpSpPr>
            <a:xfrm>
              <a:off x="1654008" y="1029769"/>
              <a:ext cx="5665337" cy="1120855"/>
              <a:chOff x="-29593" y="2587144"/>
              <a:chExt cx="8934520" cy="1767649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8E75591-B5E2-0DD4-84C2-DCB7B4C28447}"/>
                  </a:ext>
                </a:extLst>
              </p:cNvPr>
              <p:cNvCxnSpPr>
                <a:cxnSpLocks/>
                <a:stCxn id="22" idx="0"/>
                <a:endCxn id="14" idx="3"/>
              </p:cNvCxnSpPr>
              <p:nvPr/>
            </p:nvCxnSpPr>
            <p:spPr bwMode="auto">
              <a:xfrm flipH="1" flipV="1">
                <a:off x="6072740" y="3257802"/>
                <a:ext cx="2832187" cy="1096991"/>
              </a:xfrm>
              <a:prstGeom prst="straightConnector1">
                <a:avLst/>
              </a:prstGeom>
              <a:solidFill>
                <a:schemeClr val="accent1"/>
              </a:solidFill>
              <a:ln w="952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4472088-0249-D3C4-2D3C-C2759712F561}"/>
                  </a:ext>
                </a:extLst>
              </p:cNvPr>
              <p:cNvSpPr/>
              <p:nvPr/>
            </p:nvSpPr>
            <p:spPr bwMode="auto">
              <a:xfrm>
                <a:off x="2626317" y="2587144"/>
                <a:ext cx="3446422" cy="1341314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charset="-128"/>
                    <a:cs typeface="Times New Roman" panose="02020603050405020304" pitchFamily="18" charset="0"/>
                  </a:rPr>
                  <a:t>Spectrometer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ＭＳ Ｐゴシック" charset="-128"/>
                    <a:cs typeface="Times New Roman" panose="02020603050405020304" pitchFamily="18" charset="0"/>
                  </a:rPr>
                  <a:t>Simulation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F40E673-DD28-D526-BDD1-97BD55342EF4}"/>
                  </a:ext>
                </a:extLst>
              </p:cNvPr>
              <p:cNvCxnSpPr>
                <a:cxnSpLocks/>
                <a:stCxn id="14" idx="1"/>
                <a:endCxn id="23" idx="0"/>
              </p:cNvCxnSpPr>
              <p:nvPr/>
            </p:nvCxnSpPr>
            <p:spPr bwMode="auto">
              <a:xfrm flipH="1">
                <a:off x="-29593" y="3257802"/>
                <a:ext cx="2655910" cy="1042889"/>
              </a:xfrm>
              <a:prstGeom prst="straightConnector1">
                <a:avLst/>
              </a:prstGeom>
              <a:solidFill>
                <a:schemeClr val="accent1"/>
              </a:solidFill>
              <a:ln w="9525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4D51CB-A9A4-AC1F-2442-CDC0E4B57392}"/>
                </a:ext>
              </a:extLst>
            </p:cNvPr>
            <p:cNvSpPr txBox="1"/>
            <p:nvPr/>
          </p:nvSpPr>
          <p:spPr>
            <a:xfrm rot="20303359">
              <a:off x="1412935" y="1259891"/>
              <a:ext cx="16411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Input: ENSDF, NLD, RSF, OMP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795A42-84CE-ED6A-5DAA-607BB0D03639}"/>
                </a:ext>
              </a:extLst>
            </p:cNvPr>
            <p:cNvSpPr txBox="1"/>
            <p:nvPr/>
          </p:nvSpPr>
          <p:spPr>
            <a:xfrm rot="12065790" flipV="1">
              <a:off x="5462738" y="1170946"/>
              <a:ext cx="18256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Calculate </a:t>
              </a:r>
              <a:r>
                <a:rPr lang="en-US" sz="1600" dirty="0"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-ray, neutron observables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DF7B42-4B8A-B2AE-8E12-BC17BDB5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174" y="3212372"/>
            <a:ext cx="4794310" cy="3104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29D46-1C4C-89AE-7D0A-33EED1B245DF}"/>
              </a:ext>
            </a:extLst>
          </p:cNvPr>
          <p:cNvSpPr txBox="1"/>
          <p:nvPr/>
        </p:nvSpPr>
        <p:spPr>
          <a:xfrm>
            <a:off x="6120686" y="4000661"/>
            <a:ext cx="2571191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01600" lvl="0" algn="ctr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approach isn’t limited to observed channels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0E7A71-6D3F-0582-EF70-48D57B9B3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" y="3165541"/>
            <a:ext cx="4433451" cy="3039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EC17E8-8D6D-FB29-7592-56ABC8CD5563}"/>
              </a:ext>
            </a:extLst>
          </p:cNvPr>
          <p:cNvSpPr txBox="1"/>
          <p:nvPr/>
        </p:nvSpPr>
        <p:spPr>
          <a:xfrm>
            <a:off x="986908" y="3975370"/>
            <a:ext cx="340609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01600" lvl="0" algn="ctr" rt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2400" i="1" dirty="0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successfully predicted as well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21AF7-A3BE-EF96-F359-44BD815726E0}"/>
              </a:ext>
            </a:extLst>
          </p:cNvPr>
          <p:cNvSpPr txBox="1"/>
          <p:nvPr/>
        </p:nvSpPr>
        <p:spPr>
          <a:xfrm>
            <a:off x="1654008" y="6586497"/>
            <a:ext cx="7270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J.M. Gordon Ph.D. dissertation, December 2023.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https://escholarship.org/uc/item/3mm226cb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F85D270-3513-14C7-B632-79037F6A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10"/>
            <a:ext cx="9144000" cy="478442"/>
          </a:xfrm>
        </p:spPr>
        <p:txBody>
          <a:bodyPr/>
          <a:lstStyle/>
          <a:p>
            <a:r>
              <a:rPr lang="en-US" dirty="0"/>
              <a:t>The actual minimization approach involves three steps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75B319-4F02-7C3D-3011-9D0A4E0D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7C169-55D2-6E31-F0D7-EA3D85E70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575"/>
            <a:ext cx="7416729" cy="30260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E14C47-D5F4-0EB5-2392-D64A66509C50}"/>
              </a:ext>
            </a:extLst>
          </p:cNvPr>
          <p:cNvCxnSpPr/>
          <p:nvPr/>
        </p:nvCxnSpPr>
        <p:spPr bwMode="auto">
          <a:xfrm>
            <a:off x="4572000" y="4720376"/>
            <a:ext cx="116644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D399BD-741F-D59B-00F8-9A9495ED972A}"/>
              </a:ext>
            </a:extLst>
          </p:cNvPr>
          <p:cNvGrpSpPr/>
          <p:nvPr/>
        </p:nvGrpSpPr>
        <p:grpSpPr>
          <a:xfrm>
            <a:off x="1850410" y="4552679"/>
            <a:ext cx="7044202" cy="1849845"/>
            <a:chOff x="1850410" y="4539232"/>
            <a:chExt cx="7044202" cy="184984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390CF1-DC92-AC4F-F5DD-729507C4691F}"/>
                </a:ext>
              </a:extLst>
            </p:cNvPr>
            <p:cNvGrpSpPr/>
            <p:nvPr/>
          </p:nvGrpSpPr>
          <p:grpSpPr>
            <a:xfrm>
              <a:off x="3370809" y="4720377"/>
              <a:ext cx="2699885" cy="1668700"/>
              <a:chOff x="4690872" y="3312053"/>
              <a:chExt cx="3010771" cy="186084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FB26E28-DA6E-ECE6-CDD9-659FF50DD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798" t="3495" b="33192"/>
              <a:stretch/>
            </p:blipFill>
            <p:spPr>
              <a:xfrm>
                <a:off x="4690872" y="3312053"/>
                <a:ext cx="3010771" cy="186084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8935CF88-0047-30DD-C5F9-31CA1E7FD654}"/>
                      </a:ext>
                    </a:extLst>
                  </p:cNvPr>
                  <p:cNvSpPr txBox="1"/>
                  <p:nvPr/>
                </p:nvSpPr>
                <p:spPr>
                  <a:xfrm>
                    <a:off x="5301230" y="3715510"/>
                    <a:ext cx="2400413" cy="72075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=13.1°</m:t>
                          </m:r>
                        </m:oMath>
                      </m:oMathPara>
                    </a14:m>
                    <a:endParaRPr lang="en-US" sz="1800" b="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20≤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≤22</m:t>
                          </m:r>
                        </m:oMath>
                      </m:oMathPara>
                    </a14:m>
                    <a:endParaRPr lang="en-US" sz="1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8935CF88-0047-30DD-C5F9-31CA1E7FD6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1230" y="3715510"/>
                    <a:ext cx="2400413" cy="72075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Bent Arrow 17">
              <a:extLst>
                <a:ext uri="{FF2B5EF4-FFF2-40B4-BE49-F238E27FC236}">
                  <a16:creationId xmlns:a16="http://schemas.microsoft.com/office/drawing/2014/main" id="{031E0D69-5198-1AB0-6352-EF65F36ACDAF}"/>
                </a:ext>
              </a:extLst>
            </p:cNvPr>
            <p:cNvSpPr/>
            <p:nvPr/>
          </p:nvSpPr>
          <p:spPr bwMode="auto">
            <a:xfrm rot="16200000">
              <a:off x="2193203" y="4423649"/>
              <a:ext cx="785270" cy="1470855"/>
            </a:xfrm>
            <a:prstGeom prst="ben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66212B-1808-BEAE-1E97-20910002A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4727" y="4539232"/>
              <a:ext cx="2699885" cy="18452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B72F8F-C4C9-48F9-12AE-95EA48009DCE}"/>
                </a:ext>
              </a:extLst>
            </p:cNvPr>
            <p:cNvSpPr txBox="1"/>
            <p:nvPr/>
          </p:nvSpPr>
          <p:spPr>
            <a:xfrm>
              <a:off x="6679852" y="5150540"/>
              <a:ext cx="1729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Symbol" pitchFamily="2" charset="2"/>
                </a:rPr>
                <a:t>c</a:t>
              </a:r>
              <a:r>
                <a:rPr lang="en-US" sz="1800" baseline="30000" dirty="0"/>
                <a:t>2</a:t>
              </a:r>
              <a:r>
                <a:rPr lang="en-US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avadjust</a:t>
              </a:r>
              <a:endPara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A5D935-EE74-6243-707F-416977E72335}"/>
              </a:ext>
            </a:extLst>
          </p:cNvPr>
          <p:cNvGrpSpPr/>
          <p:nvPr/>
        </p:nvGrpSpPr>
        <p:grpSpPr>
          <a:xfrm>
            <a:off x="1850412" y="590764"/>
            <a:ext cx="7272701" cy="2080517"/>
            <a:chOff x="1850412" y="590764"/>
            <a:chExt cx="7272701" cy="208051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2522C0F-76DC-AB49-29AE-4EE32A75B84E}"/>
                </a:ext>
              </a:extLst>
            </p:cNvPr>
            <p:cNvGrpSpPr/>
            <p:nvPr/>
          </p:nvGrpSpPr>
          <p:grpSpPr>
            <a:xfrm>
              <a:off x="3321265" y="590764"/>
              <a:ext cx="3166382" cy="2080517"/>
              <a:chOff x="3990968" y="590764"/>
              <a:chExt cx="3166382" cy="208051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BBC6F77-0B77-124D-7751-676B92C9B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4747" b="12828"/>
              <a:stretch/>
            </p:blipFill>
            <p:spPr>
              <a:xfrm>
                <a:off x="3990968" y="590764"/>
                <a:ext cx="3166382" cy="208051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4EBFECB-559D-F346-4B34-19B180B8283A}"/>
                      </a:ext>
                    </a:extLst>
                  </p:cNvPr>
                  <p:cNvSpPr txBox="1"/>
                  <p:nvPr/>
                </p:nvSpPr>
                <p:spPr>
                  <a:xfrm>
                    <a:off x="4994529" y="2001620"/>
                    <a:ext cx="216282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1238 keV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b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→ </m:t>
                        </m:r>
                        <m:sSubSup>
                          <m:sSubSupPr>
                            <m:ctrlP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endParaRPr lang="en-US" sz="1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4EBFECB-559D-F346-4B34-19B180B828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4529" y="2001620"/>
                    <a:ext cx="216282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6667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Bent Arrow 6">
              <a:extLst>
                <a:ext uri="{FF2B5EF4-FFF2-40B4-BE49-F238E27FC236}">
                  <a16:creationId xmlns:a16="http://schemas.microsoft.com/office/drawing/2014/main" id="{52728C52-19EA-0FF1-058F-57CDCEC7C494}"/>
                </a:ext>
              </a:extLst>
            </p:cNvPr>
            <p:cNvSpPr/>
            <p:nvPr/>
          </p:nvSpPr>
          <p:spPr bwMode="auto">
            <a:xfrm rot="5400000" flipV="1">
              <a:off x="2193205" y="963496"/>
              <a:ext cx="785270" cy="1470855"/>
            </a:xfrm>
            <a:prstGeom prst="ben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E3904E-00C8-856B-560F-10FE7526B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7647" y="634098"/>
              <a:ext cx="2635466" cy="18400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5F7682-228E-91D4-FF78-F87D1A81E31B}"/>
                </a:ext>
              </a:extLst>
            </p:cNvPr>
            <p:cNvSpPr txBox="1"/>
            <p:nvPr/>
          </p:nvSpPr>
          <p:spPr>
            <a:xfrm>
              <a:off x="7381462" y="1750939"/>
              <a:ext cx="17296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Symbol" pitchFamily="2" charset="2"/>
                </a:rPr>
                <a:t>c</a:t>
              </a:r>
              <a:r>
                <a:rPr lang="en-US" sz="1800" baseline="30000" dirty="0"/>
                <a:t>2</a:t>
              </a:r>
              <a:r>
                <a:rPr lang="en-US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s2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adjust</a:t>
              </a:r>
              <a:endParaRPr 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4BAE22-1AA1-2499-B929-24D97F55BD73}"/>
              </a:ext>
            </a:extLst>
          </p:cNvPr>
          <p:cNvGrpSpPr/>
          <p:nvPr/>
        </p:nvGrpSpPr>
        <p:grpSpPr>
          <a:xfrm>
            <a:off x="128595" y="557112"/>
            <a:ext cx="1475108" cy="1508188"/>
            <a:chOff x="7882044" y="906740"/>
            <a:chExt cx="1147660" cy="1173397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13433735-0696-24AD-742D-6254FDB1A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2044" y="906740"/>
              <a:ext cx="1147660" cy="1147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3A4D02-666A-C1F4-544A-1E45280AD9E6}"/>
                </a:ext>
              </a:extLst>
            </p:cNvPr>
            <p:cNvSpPr txBox="1"/>
            <p:nvPr/>
          </p:nvSpPr>
          <p:spPr>
            <a:xfrm>
              <a:off x="7882044" y="1792790"/>
              <a:ext cx="1147660" cy="28734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Joey Gordon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A79A0F0-5C2E-05B2-9598-4E0C6EE752A7}"/>
              </a:ext>
            </a:extLst>
          </p:cNvPr>
          <p:cNvSpPr txBox="1"/>
          <p:nvPr/>
        </p:nvSpPr>
        <p:spPr>
          <a:xfrm>
            <a:off x="1654008" y="6586497"/>
            <a:ext cx="7270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J.M. Gordon Ph.D. dissertation, December 2023.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https://escholarship.org/uc/item/3mm226cb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32C2A-80BF-F9AC-B5C2-594493312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7C8BC59-77DF-EF0D-3CE2-845CFAAD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10"/>
            <a:ext cx="9144000" cy="584774"/>
          </a:xfrm>
        </p:spPr>
        <p:txBody>
          <a:bodyPr/>
          <a:lstStyle/>
          <a:p>
            <a:r>
              <a:rPr lang="en-US" sz="3600" dirty="0"/>
              <a:t>The final values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B06AC6-E120-A87B-35D1-48939B00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4EF37D-5C30-3918-D0EE-FA22AA29B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0" y="1216731"/>
            <a:ext cx="3971445" cy="5150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E0505C-D0F6-95A1-B619-D899645F5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425" y="1176390"/>
            <a:ext cx="4624908" cy="4585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905D68-D309-6D2E-BAD6-06FA5440C3F5}"/>
              </a:ext>
            </a:extLst>
          </p:cNvPr>
          <p:cNvSpPr txBox="1"/>
          <p:nvPr/>
        </p:nvSpPr>
        <p:spPr>
          <a:xfrm>
            <a:off x="1323000" y="651164"/>
            <a:ext cx="1595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B528D-CEC5-4057-FA62-5EDC3013070D}"/>
              </a:ext>
            </a:extLst>
          </p:cNvPr>
          <p:cNvSpPr txBox="1"/>
          <p:nvPr/>
        </p:nvSpPr>
        <p:spPr>
          <a:xfrm>
            <a:off x="5790056" y="651164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2B80D3-0531-9800-387B-695A1F903CB0}"/>
              </a:ext>
            </a:extLst>
          </p:cNvPr>
          <p:cNvGrpSpPr/>
          <p:nvPr/>
        </p:nvGrpSpPr>
        <p:grpSpPr>
          <a:xfrm>
            <a:off x="0" y="-7510"/>
            <a:ext cx="1186249" cy="1223619"/>
            <a:chOff x="7882044" y="906740"/>
            <a:chExt cx="1147660" cy="1183815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5105B036-7F12-A10D-D146-96C70A13E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2044" y="906740"/>
              <a:ext cx="1147660" cy="1147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B0AF0A-525E-0FB4-5AB7-1E47E1C0491B}"/>
                </a:ext>
              </a:extLst>
            </p:cNvPr>
            <p:cNvSpPr txBox="1"/>
            <p:nvPr/>
          </p:nvSpPr>
          <p:spPr>
            <a:xfrm>
              <a:off x="7882044" y="1792790"/>
              <a:ext cx="1147660" cy="2977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Joey Gordon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07D3E15-69C2-F23A-8914-9A40776A992E}"/>
              </a:ext>
            </a:extLst>
          </p:cNvPr>
          <p:cNvSpPr txBox="1"/>
          <p:nvPr/>
        </p:nvSpPr>
        <p:spPr>
          <a:xfrm>
            <a:off x="1654008" y="6586497"/>
            <a:ext cx="72703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J.M. Gordon Ph.D. dissertation, December 2023.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https://escholarship.org/uc/item/3mm226cb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45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16E052-2BC4-4A6F-A2A3-3FF6AF74AEE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4" t="46049" r="28919" b="31008"/>
          <a:stretch/>
        </p:blipFill>
        <p:spPr bwMode="auto">
          <a:xfrm>
            <a:off x="4231276" y="891557"/>
            <a:ext cx="4912724" cy="3370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EC380E6-4B95-6149-A7D2-2B307C11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73738"/>
          </a:xfrm>
        </p:spPr>
        <p:txBody>
          <a:bodyPr/>
          <a:lstStyle/>
          <a:p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also performed a 3-part </a:t>
            </a:r>
            <a:r>
              <a:rPr lang="en-US" sz="2800" b="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28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Cl(n,x) measurement for MCFRs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FB6B81-1549-E94B-8DFB-EE249A9D45B5}"/>
              </a:ext>
            </a:extLst>
          </p:cNvPr>
          <p:cNvSpPr/>
          <p:nvPr/>
        </p:nvSpPr>
        <p:spPr>
          <a:xfrm>
            <a:off x="5464098" y="3133489"/>
            <a:ext cx="591014" cy="1185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944C0B-D447-4E4F-8FB2-4C0F35994349}"/>
              </a:ext>
            </a:extLst>
          </p:cNvPr>
          <p:cNvSpPr/>
          <p:nvPr/>
        </p:nvSpPr>
        <p:spPr>
          <a:xfrm>
            <a:off x="4403906" y="833891"/>
            <a:ext cx="975422" cy="1808945"/>
          </a:xfrm>
          <a:prstGeom prst="rect">
            <a:avLst/>
          </a:prstGeom>
          <a:solidFill>
            <a:srgbClr val="BCBCB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Placeholder 50" descr="Diagram&#10;&#10;Description automatically generated">
            <a:extLst>
              <a:ext uri="{FF2B5EF4-FFF2-40B4-BE49-F238E27FC236}">
                <a16:creationId xmlns:a16="http://schemas.microsoft.com/office/drawing/2014/main" id="{688A95DB-F21E-47CF-99FE-D89818851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7" r="-1144"/>
          <a:stretch/>
        </p:blipFill>
        <p:spPr>
          <a:xfrm>
            <a:off x="358718" y="2482978"/>
            <a:ext cx="5866544" cy="381799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8FED39-3F2B-C947-950C-C314016A713B}"/>
              </a:ext>
            </a:extLst>
          </p:cNvPr>
          <p:cNvSpPr/>
          <p:nvPr/>
        </p:nvSpPr>
        <p:spPr>
          <a:xfrm>
            <a:off x="4403906" y="791420"/>
            <a:ext cx="4740094" cy="189888"/>
          </a:xfrm>
          <a:prstGeom prst="rect">
            <a:avLst/>
          </a:prstGeom>
          <a:solidFill>
            <a:srgbClr val="BCBCB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E87CC4-3E12-0644-B717-48337369620D}"/>
              </a:ext>
            </a:extLst>
          </p:cNvPr>
          <p:cNvSpPr/>
          <p:nvPr/>
        </p:nvSpPr>
        <p:spPr>
          <a:xfrm>
            <a:off x="4403906" y="891558"/>
            <a:ext cx="987296" cy="2494474"/>
          </a:xfrm>
          <a:prstGeom prst="rect">
            <a:avLst/>
          </a:prstGeom>
          <a:solidFill>
            <a:srgbClr val="BCBCB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E3F7A-E2C1-7B41-A23D-B123647DD979}"/>
              </a:ext>
            </a:extLst>
          </p:cNvPr>
          <p:cNvSpPr/>
          <p:nvPr/>
        </p:nvSpPr>
        <p:spPr>
          <a:xfrm>
            <a:off x="5740602" y="2051824"/>
            <a:ext cx="122316" cy="373489"/>
          </a:xfrm>
          <a:prstGeom prst="rect">
            <a:avLst/>
          </a:prstGeom>
          <a:solidFill>
            <a:srgbClr val="D7D8D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A6A622-3426-6E47-944E-B86F44641421}"/>
              </a:ext>
            </a:extLst>
          </p:cNvPr>
          <p:cNvCxnSpPr>
            <a:cxnSpLocks/>
          </p:cNvCxnSpPr>
          <p:nvPr/>
        </p:nvCxnSpPr>
        <p:spPr>
          <a:xfrm flipH="1" flipV="1">
            <a:off x="5778500" y="2409707"/>
            <a:ext cx="1223508" cy="868036"/>
          </a:xfrm>
          <a:prstGeom prst="straightConnector1">
            <a:avLst/>
          </a:prstGeom>
          <a:ln w="60325">
            <a:solidFill>
              <a:srgbClr val="D7D8D7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9C683EA-30A2-0841-8F46-639040C2B3B0}"/>
              </a:ext>
            </a:extLst>
          </p:cNvPr>
          <p:cNvSpPr/>
          <p:nvPr/>
        </p:nvSpPr>
        <p:spPr>
          <a:xfrm rot="2265475">
            <a:off x="5874650" y="2396994"/>
            <a:ext cx="122316" cy="266944"/>
          </a:xfrm>
          <a:prstGeom prst="rect">
            <a:avLst/>
          </a:prstGeom>
          <a:solidFill>
            <a:srgbClr val="D7D8D7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3CDBEC-6CD7-D049-82BA-6FE0FACBEE7B}"/>
              </a:ext>
            </a:extLst>
          </p:cNvPr>
          <p:cNvSpPr/>
          <p:nvPr/>
        </p:nvSpPr>
        <p:spPr>
          <a:xfrm>
            <a:off x="5464098" y="991940"/>
            <a:ext cx="1576280" cy="1077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0E8BB-0676-1743-A03F-4612AE60E5EC}"/>
              </a:ext>
            </a:extLst>
          </p:cNvPr>
          <p:cNvSpPr txBox="1"/>
          <p:nvPr/>
        </p:nvSpPr>
        <p:spPr>
          <a:xfrm rot="20719265">
            <a:off x="7825223" y="243682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D-beam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88F75D-E18E-884F-94AB-4EF36129AA75}"/>
              </a:ext>
            </a:extLst>
          </p:cNvPr>
          <p:cNvGrpSpPr/>
          <p:nvPr/>
        </p:nvGrpSpPr>
        <p:grpSpPr>
          <a:xfrm>
            <a:off x="5964465" y="3277743"/>
            <a:ext cx="1899965" cy="852459"/>
            <a:chOff x="5964465" y="3277743"/>
            <a:chExt cx="1899965" cy="85245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73EE973-9626-6D41-BD52-D3502DFC837E}"/>
                </a:ext>
              </a:extLst>
            </p:cNvPr>
            <p:cNvGrpSpPr/>
            <p:nvPr/>
          </p:nvGrpSpPr>
          <p:grpSpPr>
            <a:xfrm>
              <a:off x="5964465" y="3277743"/>
              <a:ext cx="1037543" cy="400204"/>
              <a:chOff x="5964465" y="3277743"/>
              <a:chExt cx="1037543" cy="400204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3CF61A5-665B-A64D-A088-22BD78F9FA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5890" y="3277743"/>
                <a:ext cx="936118" cy="240052"/>
              </a:xfrm>
              <a:prstGeom prst="straightConnector1">
                <a:avLst/>
              </a:prstGeom>
              <a:ln w="60325">
                <a:solidFill>
                  <a:srgbClr val="FF0000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xplosion 2 22">
                <a:extLst>
                  <a:ext uri="{FF2B5EF4-FFF2-40B4-BE49-F238E27FC236}">
                    <a16:creationId xmlns:a16="http://schemas.microsoft.com/office/drawing/2014/main" id="{B9D11960-3AF6-5D45-A32A-6DF3B4E4E915}"/>
                  </a:ext>
                </a:extLst>
              </p:cNvPr>
              <p:cNvSpPr/>
              <p:nvPr/>
            </p:nvSpPr>
            <p:spPr>
              <a:xfrm>
                <a:off x="5964465" y="3290158"/>
                <a:ext cx="454446" cy="387789"/>
              </a:xfrm>
              <a:prstGeom prst="irregularSeal2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14ABAD-BF1A-FA42-AE8C-E98E88F67549}"/>
                </a:ext>
              </a:extLst>
            </p:cNvPr>
            <p:cNvSpPr txBox="1"/>
            <p:nvPr/>
          </p:nvSpPr>
          <p:spPr>
            <a:xfrm>
              <a:off x="6003984" y="3760870"/>
              <a:ext cx="1860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Source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4A23D2-CB7D-8F4E-95BC-5856E9563F98}"/>
              </a:ext>
            </a:extLst>
          </p:cNvPr>
          <p:cNvGrpSpPr/>
          <p:nvPr/>
        </p:nvGrpSpPr>
        <p:grpSpPr>
          <a:xfrm>
            <a:off x="5516327" y="3573458"/>
            <a:ext cx="3569488" cy="1753135"/>
            <a:chOff x="5516327" y="3573458"/>
            <a:chExt cx="3569488" cy="17531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31EC0E-81FE-FD49-A112-21CBB0F77165}"/>
                </a:ext>
              </a:extLst>
            </p:cNvPr>
            <p:cNvSpPr txBox="1"/>
            <p:nvPr/>
          </p:nvSpPr>
          <p:spPr>
            <a:xfrm>
              <a:off x="5935808" y="4126264"/>
              <a:ext cx="3150007" cy="120032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Integral Experiment #1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 of 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 and 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 via 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Cl(n,p) and 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Cl(n,</a:t>
              </a:r>
              <a:r>
                <a:rPr lang="en-US" dirty="0">
                  <a:solidFill>
                    <a:schemeClr val="bg1"/>
                  </a:solidFill>
                  <a:latin typeface="Symbol" pitchFamily="2" charset="2"/>
                  <a:cs typeface="Times New Roman" panose="02020603050405020304" pitchFamily="18" charset="0"/>
                </a:rPr>
                <a:t>a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on a NaCl tablet (Ni monitor foil)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F81284-42C8-0246-A8B5-E1BD582FC871}"/>
                </a:ext>
              </a:extLst>
            </p:cNvPr>
            <p:cNvSpPr/>
            <p:nvPr/>
          </p:nvSpPr>
          <p:spPr bwMode="auto">
            <a:xfrm rot="20462909">
              <a:off x="5516327" y="3573458"/>
              <a:ext cx="80683" cy="292842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2F1C596C-24DE-B141-B912-BE4D45282389}"/>
                </a:ext>
              </a:extLst>
            </p:cNvPr>
            <p:cNvCxnSpPr>
              <a:cxnSpLocks/>
              <a:stCxn id="3" idx="1"/>
              <a:endCxn id="6" idx="2"/>
            </p:cNvCxnSpPr>
            <p:nvPr/>
          </p:nvCxnSpPr>
          <p:spPr bwMode="auto">
            <a:xfrm rot="10800000">
              <a:off x="5604222" y="3858363"/>
              <a:ext cx="331586" cy="868066"/>
            </a:xfrm>
            <a:prstGeom prst="curvedConnector2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A10479E-909B-4245-94DE-B1C2F26D7559}"/>
              </a:ext>
            </a:extLst>
          </p:cNvPr>
          <p:cNvGrpSpPr/>
          <p:nvPr/>
        </p:nvGrpSpPr>
        <p:grpSpPr>
          <a:xfrm>
            <a:off x="23774" y="745870"/>
            <a:ext cx="3721460" cy="4380277"/>
            <a:chOff x="24026" y="728414"/>
            <a:chExt cx="3721460" cy="438027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D4F8AF-DB0D-F942-B0FB-3978CC075B89}"/>
                </a:ext>
              </a:extLst>
            </p:cNvPr>
            <p:cNvSpPr txBox="1"/>
            <p:nvPr/>
          </p:nvSpPr>
          <p:spPr>
            <a:xfrm>
              <a:off x="24026" y="728414"/>
              <a:ext cx="3721460" cy="1200329"/>
            </a:xfrm>
            <a:prstGeom prst="rect">
              <a:avLst/>
            </a:prstGeom>
            <a:solidFill>
              <a:srgbClr val="1F45F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Differential Experiment #3</a:t>
              </a:r>
            </a:p>
            <a:p>
              <a:pPr algn="ctr">
                <a:tabLst>
                  <a:tab pos="1541463" algn="l"/>
                </a:tabLst>
              </a:pP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Cl(n,p) and 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Cl(n,</a:t>
              </a:r>
              <a:r>
                <a:rPr lang="en-US" dirty="0">
                  <a:solidFill>
                    <a:schemeClr val="bg1"/>
                  </a:solidFill>
                  <a:latin typeface="Symbol" pitchFamily="2" charset="2"/>
                  <a:cs typeface="Times New Roman" panose="02020603050405020304" pitchFamily="18" charset="0"/>
                </a:rPr>
                <a:t>a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relative to 6Li(n,t)</a:t>
              </a:r>
              <a:r>
                <a:rPr lang="en-US" dirty="0">
                  <a:solidFill>
                    <a:schemeClr val="bg1"/>
                  </a:solidFill>
                  <a:latin typeface="Symbol" pitchFamily="2" charset="2"/>
                  <a:cs typeface="Times New Roman" panose="02020603050405020304" pitchFamily="18" charset="0"/>
                </a:rPr>
                <a:t>a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from a CLYC (Ce:Cs</a:t>
              </a:r>
              <a:r>
                <a:rPr lang="en-US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YCl</a:t>
              </a:r>
              <a:r>
                <a:rPr lang="en-US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Active Target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F22FB0-EF27-1D4B-894D-644C5A92E517}"/>
                </a:ext>
              </a:extLst>
            </p:cNvPr>
            <p:cNvSpPr/>
            <p:nvPr/>
          </p:nvSpPr>
          <p:spPr bwMode="auto">
            <a:xfrm rot="20462909">
              <a:off x="2429170" y="4815849"/>
              <a:ext cx="80683" cy="292842"/>
            </a:xfrm>
            <a:prstGeom prst="rect">
              <a:avLst/>
            </a:prstGeom>
            <a:solidFill>
              <a:srgbClr val="1F45F6"/>
            </a:solidFill>
            <a:ln w="9525" cap="flat" cmpd="sng" algn="ctr">
              <a:solidFill>
                <a:srgbClr val="1F45F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F09FE559-085A-114A-A5E8-D4118A881176}"/>
                </a:ext>
              </a:extLst>
            </p:cNvPr>
            <p:cNvCxnSpPr>
              <a:cxnSpLocks/>
              <a:stCxn id="27" idx="2"/>
              <a:endCxn id="28" idx="0"/>
            </p:cNvCxnSpPr>
            <p:nvPr/>
          </p:nvCxnSpPr>
          <p:spPr bwMode="auto">
            <a:xfrm rot="16200000" flipH="1">
              <a:off x="705836" y="3107662"/>
              <a:ext cx="2895043" cy="537203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38100" cap="flat" cmpd="sng" algn="ctr">
              <a:solidFill>
                <a:srgbClr val="1F45F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1E842A-7006-3E47-9BBA-4C8EFE4577C2}"/>
              </a:ext>
            </a:extLst>
          </p:cNvPr>
          <p:cNvGrpSpPr/>
          <p:nvPr/>
        </p:nvGrpSpPr>
        <p:grpSpPr>
          <a:xfrm>
            <a:off x="2169918" y="1993985"/>
            <a:ext cx="3301042" cy="2707796"/>
            <a:chOff x="1301784" y="1144290"/>
            <a:chExt cx="3301042" cy="2707796"/>
          </a:xfrm>
          <a:solidFill>
            <a:srgbClr val="FF0000"/>
          </a:solidFill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4D0579C-CABC-CA40-930B-92CCFA5DAABD}"/>
                </a:ext>
              </a:extLst>
            </p:cNvPr>
            <p:cNvSpPr txBox="1"/>
            <p:nvPr/>
          </p:nvSpPr>
          <p:spPr>
            <a:xfrm>
              <a:off x="1301784" y="1144290"/>
              <a:ext cx="3301042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Differential Experiment #2</a:t>
              </a:r>
            </a:p>
            <a:p>
              <a:pPr algn="ctr"/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Cl(n,x</a:t>
              </a:r>
              <a:r>
                <a:rPr lang="en-US" dirty="0">
                  <a:solidFill>
                    <a:schemeClr val="bg1"/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&amp; </a:t>
              </a:r>
              <a:r>
                <a:rPr lang="en-US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Cl(n,</a:t>
              </a:r>
              <a:r>
                <a:rPr lang="en-US" dirty="0">
                  <a:solidFill>
                    <a:schemeClr val="bg1"/>
                  </a:solidFill>
                  <a:latin typeface="Symbol" pitchFamily="2" charset="2"/>
                  <a:cs typeface="Times New Roman" panose="02020603050405020304" pitchFamily="18" charset="0"/>
                </a:rPr>
                <a:t>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using a  NaCl tablet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544B08C-97C6-564A-8650-6F1091371711}"/>
                </a:ext>
              </a:extLst>
            </p:cNvPr>
            <p:cNvSpPr/>
            <p:nvPr/>
          </p:nvSpPr>
          <p:spPr bwMode="auto">
            <a:xfrm rot="20462909">
              <a:off x="2468660" y="3559244"/>
              <a:ext cx="80683" cy="292842"/>
            </a:xfrm>
            <a:prstGeom prst="rect">
              <a:avLst/>
            </a:prstGeom>
            <a:grpFill/>
            <a:ln w="9525" cap="flat" cmpd="sng" algn="ctr">
              <a:solidFill>
                <a:srgbClr val="1F45F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414345C1-4D09-3647-BD9B-F6DF8B2804D7}"/>
                </a:ext>
              </a:extLst>
            </p:cNvPr>
            <p:cNvCxnSpPr>
              <a:cxnSpLocks/>
              <a:stCxn id="38" idx="2"/>
              <a:endCxn id="39" idx="0"/>
            </p:cNvCxnSpPr>
            <p:nvPr/>
          </p:nvCxnSpPr>
          <p:spPr bwMode="auto">
            <a:xfrm rot="5400000">
              <a:off x="1957097" y="2571972"/>
              <a:ext cx="1499561" cy="490856"/>
            </a:xfrm>
            <a:prstGeom prst="curvedConnector3">
              <a:avLst>
                <a:gd name="adj1" fmla="val 50000"/>
              </a:avLst>
            </a:prstGeom>
            <a:grp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5DDA335-5F32-BA48-9132-C406E6BB9D82}"/>
              </a:ext>
            </a:extLst>
          </p:cNvPr>
          <p:cNvSpPr txBox="1"/>
          <p:nvPr/>
        </p:nvSpPr>
        <p:spPr>
          <a:xfrm>
            <a:off x="3158180" y="5835418"/>
            <a:ext cx="586654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performed in 2021 &amp; 2022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63EE14-2AF6-5CDD-03D7-C29C704CB624}"/>
              </a:ext>
            </a:extLst>
          </p:cNvPr>
          <p:cNvGrpSpPr/>
          <p:nvPr/>
        </p:nvGrpSpPr>
        <p:grpSpPr>
          <a:xfrm>
            <a:off x="0" y="4627324"/>
            <a:ext cx="1419371" cy="1774246"/>
            <a:chOff x="43816" y="4507448"/>
            <a:chExt cx="1419371" cy="1774246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74674313-8C8F-E491-18DF-09CD13CB6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6" y="4507448"/>
              <a:ext cx="1419371" cy="1419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DA55FB-66B4-9902-E842-40CDD9DB40C3}"/>
                </a:ext>
              </a:extLst>
            </p:cNvPr>
            <p:cNvSpPr txBox="1"/>
            <p:nvPr/>
          </p:nvSpPr>
          <p:spPr>
            <a:xfrm>
              <a:off x="43816" y="5912362"/>
              <a:ext cx="141890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Tyler Nagel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89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126696</TotalTime>
  <Words>2569</Words>
  <Application>Microsoft Macintosh PowerPoint</Application>
  <PresentationFormat>On-screen Show (4:3)</PresentationFormat>
  <Paragraphs>339</Paragraphs>
  <Slides>20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 Math</vt:lpstr>
      <vt:lpstr>Lucida Grande</vt:lpstr>
      <vt:lpstr>Symbol</vt:lpstr>
      <vt:lpstr>Tahoma</vt:lpstr>
      <vt:lpstr>Times</vt:lpstr>
      <vt:lpstr>Times New Roman</vt:lpstr>
      <vt:lpstr>Wingdings</vt:lpstr>
      <vt:lpstr>4_LBNL_Template_032411</vt:lpstr>
      <vt:lpstr>Berkeley Group Nuclear Data Measurements Program  (mostly GENESIS)</vt:lpstr>
      <vt:lpstr>I’m going to present a short sample of some of our nuclear data measurements for applications</vt:lpstr>
      <vt:lpstr>PowerPoint Presentation</vt:lpstr>
      <vt:lpstr>Our initial effort with GENESIS was a proof-of-principle studying 56Fe(n,n’g)</vt:lpstr>
      <vt:lpstr>We use a forward fit process to determine optimal reaction modeling parameters for multiple incident neutron energies</vt:lpstr>
      <vt:lpstr>We use a forward fit process to determine optimal reaction modeling parameters for multiple incident neutron energies</vt:lpstr>
      <vt:lpstr>The actual minimization approach involves three steps </vt:lpstr>
      <vt:lpstr>The final values</vt:lpstr>
      <vt:lpstr>We also performed a 3-part 35Cl(n,x) measurement for MCFRs</vt:lpstr>
      <vt:lpstr>We also used GENESIS to perform simultaneous energy differential and integral measurements of the 35Cl(n,p), (n,a) and (n,n’g) cross sections</vt:lpstr>
      <vt:lpstr>We’ve been working to determine isotope production rates at different beam energies using the stacked target method</vt:lpstr>
      <vt:lpstr>We’ve developed a high-power target for intense neutron bombardments of materials for fusion &amp; single event effects</vt:lpstr>
      <vt:lpstr>Onto Isotope Production! We performed (p,x) measurements at 50 MeV (LBNL), 100 MeV (LANL) and 200 MeV (BNL) on 121,123Sb</vt:lpstr>
      <vt:lpstr>Catherine Apgar saw evidence of significant secondary neutron production in natSb(p,x) data at Ep=200 MeV</vt:lpstr>
      <vt:lpstr>We’re establishing a Berkeley/Oslo/INFN-SPES-Legnaro collaboration to resolve discrepancies in reaction modeling </vt:lpstr>
      <vt:lpstr>Our group has performed a series of measurements, reaction modeling and decay studies related to the production of radionuclides near the PET imaging nucleus 86Y</vt:lpstr>
      <vt:lpstr>We’ve developed target fabrication capabilities to support current and future measurements</vt:lpstr>
      <vt:lpstr>We have been using ultra-high flux (1028+ e/cm2/s) e’s and g’s from a fs laser to perform photoexcitation measurements</vt:lpstr>
      <vt:lpstr>CY2023-2024 BAND Ph.D. Dissertations</vt:lpstr>
      <vt:lpstr>Collaborators and Sponsors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Title</dc:title>
  <dc:creator>Paul Fallon</dc:creator>
  <cp:lastModifiedBy>LBernstein</cp:lastModifiedBy>
  <cp:revision>907</cp:revision>
  <cp:lastPrinted>2024-11-04T17:22:58Z</cp:lastPrinted>
  <dcterms:created xsi:type="dcterms:W3CDTF">2016-09-27T17:58:19Z</dcterms:created>
  <dcterms:modified xsi:type="dcterms:W3CDTF">2024-11-05T20:01:14Z</dcterms:modified>
</cp:coreProperties>
</file>