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2"/>
  </p:notesMasterIdLst>
  <p:handoutMasterIdLst>
    <p:handoutMasterId r:id="rId13"/>
  </p:handoutMasterIdLst>
  <p:sldIdLst>
    <p:sldId id="2147481337" r:id="rId2"/>
    <p:sldId id="2147481338" r:id="rId3"/>
    <p:sldId id="2147481339" r:id="rId4"/>
    <p:sldId id="2147481353" r:id="rId5"/>
    <p:sldId id="2147481354" r:id="rId6"/>
    <p:sldId id="2147481355" r:id="rId7"/>
    <p:sldId id="2147481356" r:id="rId8"/>
    <p:sldId id="2147481357" r:id="rId9"/>
    <p:sldId id="2147481342" r:id="rId10"/>
    <p:sldId id="214748135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519" autoAdjust="0"/>
  </p:normalViewPr>
  <p:slideViewPr>
    <p:cSldViewPr snapToGrid="0">
      <p:cViewPr varScale="1">
        <p:scale>
          <a:sx n="101" d="100"/>
          <a:sy n="101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342900" indent="-342900"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285750" indent="-285750"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ti.gov/servlets/purl/2336672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8"/>
            <a:ext cx="4517136" cy="1435717"/>
          </a:xfrm>
        </p:spPr>
        <p:txBody>
          <a:bodyPr/>
          <a:lstStyle/>
          <a:p>
            <a:r>
              <a:rPr lang="en-US" sz="2800" dirty="0"/>
              <a:t>Potential for Validation Data from Radioisotope Production at ORNL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039362"/>
            <a:ext cx="4517136" cy="603975"/>
          </a:xfrm>
        </p:spPr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William (B.J.) Marshall </a:t>
            </a: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Victor Bautista</a:t>
            </a: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Radioisotope Science and Technology Division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8CB0AB3-7A29-DBC1-1644-978D1E8B5C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025" y="1673157"/>
            <a:ext cx="4516438" cy="4556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November 6, 2025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January 9, 2026 | Nuclear Data Week “2025”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2F3EC1-0D3D-982E-FB47-4B6ACE0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time and attention!</a:t>
            </a:r>
          </a:p>
        </p:txBody>
      </p:sp>
    </p:spTree>
    <p:extLst>
      <p:ext uri="{BB962C8B-B14F-4D97-AF65-F5344CB8AC3E}">
        <p14:creationId xmlns:p14="http://schemas.microsoft.com/office/powerpoint/2010/main" val="275202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E49654-B9A5-1D23-7409-E9C91431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A7E9C9-5AF5-3480-A8BB-47D611BC6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HFIR description and operations</a:t>
            </a:r>
          </a:p>
          <a:p>
            <a:r>
              <a:rPr lang="en-US" dirty="0"/>
              <a:t>Potentially relevant codes and tools</a:t>
            </a:r>
          </a:p>
          <a:p>
            <a:r>
              <a:rPr lang="en-US" dirty="0"/>
              <a:t>Unknowns and uncertainties that need to be quantified</a:t>
            </a:r>
          </a:p>
          <a:p>
            <a:r>
              <a:rPr lang="en-US" dirty="0"/>
              <a:t>Example data</a:t>
            </a:r>
          </a:p>
          <a:p>
            <a:r>
              <a:rPr lang="en-US" dirty="0"/>
              <a:t>Conclusions</a:t>
            </a:r>
          </a:p>
        </p:txBody>
      </p:sp>
      <p:pic>
        <p:nvPicPr>
          <p:cNvPr id="2" name="Picture 2" descr="Powering Curiosity: Multi-Mission Radioisotope Thermoelectric Generators |  Department of Energy">
            <a:extLst>
              <a:ext uri="{FF2B5EF4-FFF2-40B4-BE49-F238E27FC236}">
                <a16:creationId xmlns:a16="http://schemas.microsoft.com/office/drawing/2014/main" id="{A519BD34-AF5F-4528-3CF4-37EBE208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26" y="3657600"/>
            <a:ext cx="3962948" cy="26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NTINEL 880 Series Gamma-Ray Source Projectors | QSA Global, Inc.">
            <a:extLst>
              <a:ext uri="{FF2B5EF4-FFF2-40B4-BE49-F238E27FC236}">
                <a16:creationId xmlns:a16="http://schemas.microsoft.com/office/drawing/2014/main" id="{D5EF53BE-8314-7481-E689-0A2BCE72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4916" y="3657600"/>
            <a:ext cx="3165908" cy="270685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182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8B9D-670C-7142-CB6D-21CADC33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Flux Isotope Reactor (HFIR) description and operations</a:t>
            </a:r>
          </a:p>
        </p:txBody>
      </p:sp>
      <p:pic>
        <p:nvPicPr>
          <p:cNvPr id="7" name="Picture 6" descr="Diagram, schematic&#10;&#10;AI-generated content may be incorrect.">
            <a:extLst>
              <a:ext uri="{FF2B5EF4-FFF2-40B4-BE49-F238E27FC236}">
                <a16:creationId xmlns:a16="http://schemas.microsoft.com/office/drawing/2014/main" id="{554707FB-6688-E9FE-D179-EE7F9428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72"/>
          <a:stretch>
            <a:fillRect/>
          </a:stretch>
        </p:blipFill>
        <p:spPr>
          <a:xfrm>
            <a:off x="7535693" y="843622"/>
            <a:ext cx="4072647" cy="3025776"/>
          </a:xfrm>
          <a:prstGeom prst="rect">
            <a:avLst/>
          </a:prstGeom>
        </p:spPr>
      </p:pic>
      <p:pic>
        <p:nvPicPr>
          <p:cNvPr id="9" name="Picture 8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4B6B38A6-BD91-74EF-7512-42E8EA4B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93" y="3983402"/>
            <a:ext cx="4888731" cy="254299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1057C8-86D3-599A-AA4C-876CA83D1813}"/>
              </a:ext>
            </a:extLst>
          </p:cNvPr>
          <p:cNvSpPr txBox="1">
            <a:spLocks/>
          </p:cNvSpPr>
          <p:nvPr/>
        </p:nvSpPr>
        <p:spPr>
          <a:xfrm>
            <a:off x="314692" y="1825625"/>
            <a:ext cx="6481699" cy="466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HFIR is a unique research reactor</a:t>
            </a:r>
          </a:p>
          <a:p>
            <a:pPr lvl="1"/>
            <a:r>
              <a:rPr lang="en-US" dirty="0"/>
              <a:t>Central flux trap intended for </a:t>
            </a:r>
            <a:r>
              <a:rPr lang="en-US" dirty="0" err="1"/>
              <a:t>transplutonium</a:t>
            </a:r>
            <a:r>
              <a:rPr lang="en-US" dirty="0"/>
              <a:t> production</a:t>
            </a:r>
          </a:p>
          <a:p>
            <a:pPr lvl="1"/>
            <a:r>
              <a:rPr lang="en-US" dirty="0"/>
              <a:t>Beryllium reflector with numerous irradiation facilities</a:t>
            </a:r>
          </a:p>
          <a:p>
            <a:pPr lvl="1"/>
            <a:r>
              <a:rPr lang="en-US" dirty="0"/>
              <a:t>Beam tubes for neutron scattering</a:t>
            </a:r>
          </a:p>
          <a:p>
            <a:r>
              <a:rPr lang="en-US" dirty="0"/>
              <a:t>Cylindrical core approximately 2’ (~60 cm) tall and 15” (~38 cm) outer diameter</a:t>
            </a:r>
          </a:p>
          <a:p>
            <a:pPr lvl="1"/>
            <a:r>
              <a:rPr lang="en-US" dirty="0"/>
              <a:t>5” (12.7 cm) OD for central flux trap</a:t>
            </a:r>
          </a:p>
          <a:p>
            <a:r>
              <a:rPr lang="en-US" dirty="0"/>
              <a:t>85 MW thermal power, ~23 day cycles</a:t>
            </a:r>
          </a:p>
          <a:p>
            <a:pPr lvl="1"/>
            <a:r>
              <a:rPr lang="en-US" dirty="0"/>
              <a:t>Peak thermal flux ~2 × 10</a:t>
            </a:r>
            <a:r>
              <a:rPr lang="en-US" baseline="30000" dirty="0"/>
              <a:t>15</a:t>
            </a:r>
            <a:r>
              <a:rPr lang="en-US" dirty="0"/>
              <a:t> n/cm</a:t>
            </a:r>
            <a:r>
              <a:rPr lang="en-US" baseline="30000" dirty="0"/>
              <a:t>2 </a:t>
            </a:r>
            <a:r>
              <a:rPr lang="en-US" dirty="0"/>
              <a:t>s in flux trap</a:t>
            </a:r>
          </a:p>
          <a:p>
            <a:pPr lvl="1"/>
            <a:r>
              <a:rPr lang="en-US" dirty="0"/>
              <a:t>Thermal flux in the reflector ranges from about 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to 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× 10</a:t>
            </a:r>
            <a:r>
              <a:rPr lang="en-US" baseline="30000" dirty="0"/>
              <a:t>15</a:t>
            </a:r>
            <a:r>
              <a:rPr lang="en-US" dirty="0"/>
              <a:t> n/cm</a:t>
            </a:r>
            <a:r>
              <a:rPr lang="en-US" baseline="30000" dirty="0"/>
              <a:t>2</a:t>
            </a:r>
            <a:r>
              <a:rPr lang="en-US" dirty="0"/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55351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EC6A-980B-306B-8C96-00501BE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Potentially relevant codes and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974E5-921A-8F0A-8DBE-529437D8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High-fidelity modeling and simulation for radioisotope production uses combinations of MCNP and ORIGEN</a:t>
            </a:r>
          </a:p>
          <a:p>
            <a:pPr lvl="1"/>
            <a:r>
              <a:rPr lang="en-US" dirty="0"/>
              <a:t>Many calculations performed explicitly with MCNP flux tally input to standalone ORIGEN calculation</a:t>
            </a:r>
          </a:p>
          <a:p>
            <a:pPr lvl="1"/>
            <a:r>
              <a:rPr lang="en-US" dirty="0"/>
              <a:t>HFIRCON couples an ORNL variant of MCNP5 with MSX_DEPLETE, a variant of ORIGEN</a:t>
            </a:r>
          </a:p>
          <a:p>
            <a:r>
              <a:rPr lang="en-US" dirty="0"/>
              <a:t>MCNP calculations can obviously use any ACE-formatted data</a:t>
            </a:r>
          </a:p>
          <a:p>
            <a:r>
              <a:rPr lang="en-US" dirty="0"/>
              <a:t>ORIGEN defaults to JEFF-3.0/A library but other data can be used</a:t>
            </a:r>
          </a:p>
          <a:p>
            <a:r>
              <a:rPr lang="en-US" dirty="0"/>
              <a:t>HFIRCON defaults to ENDF/B-VII.1 data</a:t>
            </a:r>
          </a:p>
          <a:p>
            <a:r>
              <a:rPr lang="en-US" dirty="0"/>
              <a:t>Other low-fidelity tools are used for specific nuclides (</a:t>
            </a:r>
            <a:r>
              <a:rPr lang="en-US" baseline="30000" dirty="0"/>
              <a:t>252</a:t>
            </a:r>
            <a:r>
              <a:rPr lang="en-US" dirty="0"/>
              <a:t>Cf) or for scoping</a:t>
            </a:r>
          </a:p>
        </p:txBody>
      </p:sp>
    </p:spTree>
    <p:extLst>
      <p:ext uri="{BB962C8B-B14F-4D97-AF65-F5344CB8AC3E}">
        <p14:creationId xmlns:p14="http://schemas.microsoft.com/office/powerpoint/2010/main" val="143673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1BDD-B6E3-F6A1-5FBC-EF440E62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Unknowns and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8F0C-4B91-B83B-E5A5-F153BE80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Operational uncertainties need to be quantified and propagated</a:t>
            </a:r>
          </a:p>
          <a:p>
            <a:pPr lvl="1"/>
            <a:r>
              <a:rPr lang="en-US" dirty="0"/>
              <a:t>Power level, flow rate, temperature distributions, etc.</a:t>
            </a:r>
          </a:p>
          <a:p>
            <a:r>
              <a:rPr lang="en-US" dirty="0"/>
              <a:t>The impact of typical assumptions needs to be investigated</a:t>
            </a:r>
          </a:p>
          <a:p>
            <a:pPr lvl="1"/>
            <a:r>
              <a:rPr lang="en-US" dirty="0"/>
              <a:t>Other experiments/targets are typically neglected</a:t>
            </a:r>
          </a:p>
          <a:p>
            <a:pPr lvl="1"/>
            <a:r>
              <a:rPr lang="en-US" dirty="0"/>
              <a:t>MCNP/ORIGEN typically assumes beginning of cycle control cylinder positions</a:t>
            </a:r>
          </a:p>
          <a:p>
            <a:pPr lvl="1"/>
            <a:r>
              <a:rPr lang="en-US" dirty="0"/>
              <a:t>Typically assume room temperature nuclear data</a:t>
            </a:r>
          </a:p>
          <a:p>
            <a:pPr lvl="1"/>
            <a:r>
              <a:rPr lang="en-US" dirty="0"/>
              <a:t>Flux tallied in 56, 238, or 252 groups</a:t>
            </a:r>
          </a:p>
          <a:p>
            <a:r>
              <a:rPr lang="en-US" dirty="0"/>
              <a:t>Chemical processing losses and process variability are not well understood by the radiation transport staff</a:t>
            </a:r>
          </a:p>
        </p:txBody>
      </p:sp>
    </p:spTree>
    <p:extLst>
      <p:ext uri="{BB962C8B-B14F-4D97-AF65-F5344CB8AC3E}">
        <p14:creationId xmlns:p14="http://schemas.microsoft.com/office/powerpoint/2010/main" val="282842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7BB6-CAC0-33A1-B300-268BA34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strategies to address unknowns and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D280-1A29-C2ED-250A-7A672064A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Neutron activation analysis laboratory uses one of the vertical experiment facilities in the permanent Be reflector</a:t>
            </a:r>
          </a:p>
          <a:p>
            <a:r>
              <a:rPr lang="en-US" dirty="0"/>
              <a:t>Irradiation of flux monitors in various locations in multiple campaigns over the years – ideally also in new permanent Be reflector after installation</a:t>
            </a:r>
          </a:p>
          <a:p>
            <a:r>
              <a:rPr lang="en-US" dirty="0"/>
              <a:t>Develop better, deliberate communication with chemistry groups to enhance understanding of measured quantities and associated uncertainties</a:t>
            </a:r>
          </a:p>
          <a:p>
            <a:r>
              <a:rPr lang="en-US" dirty="0"/>
              <a:t>Integration of thermal-hydraulic analyses with respect to temperatures</a:t>
            </a:r>
          </a:p>
          <a:p>
            <a:pPr marL="0" indent="0">
              <a:buNone/>
            </a:pPr>
            <a:r>
              <a:rPr lang="en-US" b="1" dirty="0"/>
              <a:t>In summary, the process to quantify uncertainties and demystify unknowns is a combination of measurements and analyses, modeling and simulation, and improved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1722254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4C5-D663-D4FB-C1B0-F12CE43C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data: </a:t>
            </a:r>
            <a:r>
              <a:rPr lang="en-US" baseline="30000" dirty="0"/>
              <a:t>166m</a:t>
            </a:r>
            <a:r>
              <a:rPr lang="en-US" dirty="0"/>
              <a:t>Ho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5A88-65F2-B7F5-E7A1-480E960D4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Prediction of specific activity of </a:t>
            </a:r>
            <a:r>
              <a:rPr lang="en-US" baseline="30000" dirty="0"/>
              <a:t>166m</a:t>
            </a:r>
            <a:r>
              <a:rPr lang="en-US" dirty="0"/>
              <a:t>Ho produced in HFIR flux trap was 1.32 </a:t>
            </a:r>
            <a:r>
              <a:rPr lang="en-US" dirty="0" err="1"/>
              <a:t>mCi</a:t>
            </a:r>
            <a:r>
              <a:rPr lang="en-US" dirty="0"/>
              <a:t>/g</a:t>
            </a:r>
          </a:p>
          <a:p>
            <a:r>
              <a:rPr lang="en-US" dirty="0"/>
              <a:t>Measured specific activity was 0.61 </a:t>
            </a:r>
            <a:r>
              <a:rPr lang="en-US" dirty="0" err="1"/>
              <a:t>mCi</a:t>
            </a:r>
            <a:r>
              <a:rPr lang="en-US" dirty="0"/>
              <a:t>/g</a:t>
            </a:r>
          </a:p>
          <a:p>
            <a:r>
              <a:rPr lang="en-US" dirty="0"/>
              <a:t>Investigation identified widely varying </a:t>
            </a:r>
            <a:r>
              <a:rPr lang="en-US" baseline="30000" dirty="0"/>
              <a:t>166m</a:t>
            </a:r>
            <a:r>
              <a:rPr lang="en-US" dirty="0"/>
              <a:t>Ho(n, γ)</a:t>
            </a:r>
            <a:r>
              <a:rPr lang="en-US" baseline="30000" dirty="0"/>
              <a:t>167</a:t>
            </a:r>
            <a:r>
              <a:rPr lang="en-US" dirty="0"/>
              <a:t>Ho cross sections among </a:t>
            </a:r>
            <a:r>
              <a:rPr lang="en-US" dirty="0" err="1"/>
              <a:t>Mughabghab</a:t>
            </a:r>
            <a:r>
              <a:rPr lang="en-US" dirty="0"/>
              <a:t>, JEFF-3.0/A, TENDL-2019, and ENDF/B-VII.1</a:t>
            </a:r>
          </a:p>
          <a:p>
            <a:r>
              <a:rPr lang="en-US" dirty="0"/>
              <a:t>Calculations with JEFF-3.0/A, TENDL-2019, and ENDF/B-VII.1 indicate TENDL-2019 yields closest prediction</a:t>
            </a:r>
          </a:p>
          <a:p>
            <a:pPr lvl="1"/>
            <a:r>
              <a:rPr lang="en-US" dirty="0"/>
              <a:t>Plot on next slide</a:t>
            </a:r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ORNL/TM-2023/3208</a:t>
            </a:r>
            <a:r>
              <a:rPr lang="en-US" dirty="0"/>
              <a:t>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14883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6EE6-C945-6937-8D70-7EA9A6ED4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data: </a:t>
            </a:r>
            <a:r>
              <a:rPr lang="en-US" baseline="30000" dirty="0"/>
              <a:t>166m</a:t>
            </a:r>
            <a:r>
              <a:rPr lang="en-US" dirty="0"/>
              <a:t>Ho (2/2)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D01FC-4A2B-77DA-9F95-1BFBAACB1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552" y="1045368"/>
            <a:ext cx="6512896" cy="4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CDF47A-4FB1-0784-FBE5-E7992B77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5E3077-1E46-C0C3-68EE-C4F1A949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8076833" cy="4061829"/>
          </a:xfrm>
        </p:spPr>
        <p:txBody>
          <a:bodyPr/>
          <a:lstStyle/>
          <a:p>
            <a:r>
              <a:rPr lang="en-US" dirty="0"/>
              <a:t>Radioisotope production calculations and measurements represent an untapped source of validation data for nuclear data evaluation</a:t>
            </a:r>
          </a:p>
          <a:p>
            <a:r>
              <a:rPr lang="en-US" dirty="0"/>
              <a:t>A significant amount of uncertainty and process quantification is needed to improve the utility of these data</a:t>
            </a:r>
          </a:p>
          <a:p>
            <a:r>
              <a:rPr lang="en-US" dirty="0"/>
              <a:t>There is interest at ORNL in developing and executing the necessary program to perform this quantification, though funding is currently uncertain</a:t>
            </a:r>
          </a:p>
          <a:p>
            <a:r>
              <a:rPr lang="en-US" dirty="0"/>
              <a:t>Potential for a future stream of validation data to support evaluations for radioisotopes of programmatic interest to the DOE Isotope Program</a:t>
            </a:r>
          </a:p>
        </p:txBody>
      </p:sp>
      <p:pic>
        <p:nvPicPr>
          <p:cNvPr id="2" name="Picture 10" descr="NASA's Voyager">
            <a:extLst>
              <a:ext uri="{FF2B5EF4-FFF2-40B4-BE49-F238E27FC236}">
                <a16:creationId xmlns:a16="http://schemas.microsoft.com/office/drawing/2014/main" id="{585E7609-A919-C3C4-44FC-E95DA1E5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3909" y="2558671"/>
            <a:ext cx="4741067" cy="25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07602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318</TotalTime>
  <Words>617</Words>
  <Application>Microsoft Office PowerPoint</Application>
  <PresentationFormat>Widescreen</PresentationFormat>
  <Paragraphs>59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Roboto</vt:lpstr>
      <vt:lpstr>Roboto Light</vt:lpstr>
      <vt:lpstr>ORNL Presentation</vt:lpstr>
      <vt:lpstr>Potential for Validation Data from Radioisotope Production at ORNL</vt:lpstr>
      <vt:lpstr>Outline</vt:lpstr>
      <vt:lpstr>High Flux Isotope Reactor (HFIR) description and operations</vt:lpstr>
      <vt:lpstr>Potentially relevant codes and tools</vt:lpstr>
      <vt:lpstr>Unknowns and uncertainties</vt:lpstr>
      <vt:lpstr>Potential strategies to address unknowns and uncertainties</vt:lpstr>
      <vt:lpstr>Example data: 166mHo (1/2)</vt:lpstr>
      <vt:lpstr>Example data: 166mHo (2/2)</vt:lpstr>
      <vt:lpstr>Conclusions</vt:lpstr>
      <vt:lpstr>Thanks for your time and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Marshall, William (B.J.)</dc:creator>
  <cp:lastModifiedBy>Marshall, William (B.J.)</cp:lastModifiedBy>
  <cp:revision>22</cp:revision>
  <dcterms:created xsi:type="dcterms:W3CDTF">2025-10-13T13:30:48Z</dcterms:created>
  <dcterms:modified xsi:type="dcterms:W3CDTF">2026-01-05T21:39:08Z</dcterms:modified>
</cp:coreProperties>
</file>