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23"/>
  </p:notesMasterIdLst>
  <p:handoutMasterIdLst>
    <p:handoutMasterId r:id="rId24"/>
  </p:handoutMasterIdLst>
  <p:sldIdLst>
    <p:sldId id="277" r:id="rId3"/>
    <p:sldId id="293" r:id="rId4"/>
    <p:sldId id="359" r:id="rId5"/>
    <p:sldId id="362" r:id="rId6"/>
    <p:sldId id="360" r:id="rId7"/>
    <p:sldId id="310" r:id="rId8"/>
    <p:sldId id="312" r:id="rId9"/>
    <p:sldId id="366" r:id="rId10"/>
    <p:sldId id="363" r:id="rId11"/>
    <p:sldId id="383" r:id="rId12"/>
    <p:sldId id="380" r:id="rId13"/>
    <p:sldId id="318" r:id="rId14"/>
    <p:sldId id="381" r:id="rId15"/>
    <p:sldId id="311" r:id="rId16"/>
    <p:sldId id="375" r:id="rId17"/>
    <p:sldId id="379" r:id="rId18"/>
    <p:sldId id="372" r:id="rId19"/>
    <p:sldId id="367" r:id="rId20"/>
    <p:sldId id="382" r:id="rId21"/>
    <p:sldId id="313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7E"/>
    <a:srgbClr val="0070C1"/>
    <a:srgbClr val="09198D"/>
    <a:srgbClr val="FF9129"/>
    <a:srgbClr val="00AA64"/>
    <a:srgbClr val="1A70B8"/>
    <a:srgbClr val="0A197E"/>
    <a:srgbClr val="000000"/>
    <a:srgbClr val="69C3FF"/>
    <a:srgbClr val="EB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9" autoAdjust="0"/>
    <p:restoredTop sz="90487" autoAdjust="0"/>
  </p:normalViewPr>
  <p:slideViewPr>
    <p:cSldViewPr snapToGrid="0">
      <p:cViewPr varScale="1">
        <p:scale>
          <a:sx n="114" d="100"/>
          <a:sy n="114" d="100"/>
        </p:scale>
        <p:origin x="701" y="86"/>
      </p:cViewPr>
      <p:guideLst>
        <p:guide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Hugh, Annamaria Rose" userId="4d50114b-2efa-4b66-89c6-8f5194928b11" providerId="ADAL" clId="{60406944-0813-4D42-975B-ABA89F32B96F}"/>
    <pc:docChg chg="undo custSel addSld delSld modSld sldOrd">
      <pc:chgData name="McHugh, Annamaria Rose" userId="4d50114b-2efa-4b66-89c6-8f5194928b11" providerId="ADAL" clId="{60406944-0813-4D42-975B-ABA89F32B96F}" dt="2026-01-08T00:34:43.135" v="4600" actId="47"/>
      <pc:docMkLst>
        <pc:docMk/>
      </pc:docMkLst>
      <pc:sldChg chg="modSp add del mod">
        <pc:chgData name="McHugh, Annamaria Rose" userId="4d50114b-2efa-4b66-89c6-8f5194928b11" providerId="ADAL" clId="{60406944-0813-4D42-975B-ABA89F32B96F}" dt="2026-01-08T00:34:43.135" v="4600" actId="47"/>
        <pc:sldMkLst>
          <pc:docMk/>
          <pc:sldMk cId="185875582" sldId="293"/>
        </pc:sldMkLst>
      </pc:sldChg>
      <pc:sldChg chg="modSp add mod">
        <pc:chgData name="McHugh, Annamaria Rose" userId="4d50114b-2efa-4b66-89c6-8f5194928b11" providerId="ADAL" clId="{60406944-0813-4D42-975B-ABA89F32B96F}" dt="2026-01-06T16:22:05.059" v="4418" actId="20577"/>
        <pc:sldMkLst>
          <pc:docMk/>
          <pc:sldMk cId="2666621533" sldId="310"/>
        </pc:sldMkLst>
        <pc:spChg chg="mod">
          <ac:chgData name="McHugh, Annamaria Rose" userId="4d50114b-2efa-4b66-89c6-8f5194928b11" providerId="ADAL" clId="{60406944-0813-4D42-975B-ABA89F32B96F}" dt="2026-01-06T13:48:00.730" v="3567" actId="20577"/>
          <ac:spMkLst>
            <pc:docMk/>
            <pc:sldMk cId="2666621533" sldId="310"/>
            <ac:spMk id="8" creationId="{FC30FF50-D818-2F4B-B792-5C5E8A813F8A}"/>
          </ac:spMkLst>
        </pc:spChg>
        <pc:spChg chg="mod">
          <ac:chgData name="McHugh, Annamaria Rose" userId="4d50114b-2efa-4b66-89c6-8f5194928b11" providerId="ADAL" clId="{60406944-0813-4D42-975B-ABA89F32B96F}" dt="2026-01-06T16:22:05.059" v="4418" actId="20577"/>
          <ac:spMkLst>
            <pc:docMk/>
            <pc:sldMk cId="2666621533" sldId="310"/>
            <ac:spMk id="9" creationId="{B8742EDB-FDC5-5746-A6B3-9803E03FA06C}"/>
          </ac:spMkLst>
        </pc:spChg>
      </pc:sldChg>
      <pc:sldChg chg="modSp mod modNotesTx">
        <pc:chgData name="McHugh, Annamaria Rose" userId="4d50114b-2efa-4b66-89c6-8f5194928b11" providerId="ADAL" clId="{60406944-0813-4D42-975B-ABA89F32B96F}" dt="2026-01-06T14:24:14.191" v="4104" actId="20577"/>
        <pc:sldMkLst>
          <pc:docMk/>
          <pc:sldMk cId="1745387599" sldId="311"/>
        </pc:sldMkLst>
        <pc:spChg chg="mod">
          <ac:chgData name="McHugh, Annamaria Rose" userId="4d50114b-2efa-4b66-89c6-8f5194928b11" providerId="ADAL" clId="{60406944-0813-4D42-975B-ABA89F32B96F}" dt="2026-01-06T13:57:52.990" v="3828" actId="1076"/>
          <ac:spMkLst>
            <pc:docMk/>
            <pc:sldMk cId="1745387599" sldId="311"/>
            <ac:spMk id="8" creationId="{122B84FA-2080-6192-9EAC-7186B14325D9}"/>
          </ac:spMkLst>
        </pc:spChg>
        <pc:spChg chg="mod">
          <ac:chgData name="McHugh, Annamaria Rose" userId="4d50114b-2efa-4b66-89c6-8f5194928b11" providerId="ADAL" clId="{60406944-0813-4D42-975B-ABA89F32B96F}" dt="2026-01-06T13:57:57.126" v="3829" actId="1076"/>
          <ac:spMkLst>
            <pc:docMk/>
            <pc:sldMk cId="1745387599" sldId="311"/>
            <ac:spMk id="18" creationId="{D19973BC-7168-F349-895F-A9BF412E27E8}"/>
          </ac:spMkLst>
        </pc:spChg>
        <pc:graphicFrameChg chg="mod modGraphic">
          <ac:chgData name="McHugh, Annamaria Rose" userId="4d50114b-2efa-4b66-89c6-8f5194928b11" providerId="ADAL" clId="{60406944-0813-4D42-975B-ABA89F32B96F}" dt="2026-01-06T14:23:31.359" v="4061" actId="20577"/>
          <ac:graphicFrameMkLst>
            <pc:docMk/>
            <pc:sldMk cId="1745387599" sldId="311"/>
            <ac:graphicFrameMk id="2" creationId="{F5F026BF-095E-61FC-6844-C60CB325B85F}"/>
          </ac:graphicFrameMkLst>
        </pc:graphicFrameChg>
        <pc:graphicFrameChg chg="mod modGraphic">
          <ac:chgData name="McHugh, Annamaria Rose" userId="4d50114b-2efa-4b66-89c6-8f5194928b11" providerId="ADAL" clId="{60406944-0813-4D42-975B-ABA89F32B96F}" dt="2026-01-06T14:23:39.807" v="4102" actId="20577"/>
          <ac:graphicFrameMkLst>
            <pc:docMk/>
            <pc:sldMk cId="1745387599" sldId="311"/>
            <ac:graphicFrameMk id="7" creationId="{497E1595-7FF1-BC7B-EB07-0D519997130D}"/>
          </ac:graphicFrameMkLst>
        </pc:graphicFrameChg>
      </pc:sldChg>
      <pc:sldChg chg="addSp delSp modSp add del mod ord">
        <pc:chgData name="McHugh, Annamaria Rose" userId="4d50114b-2efa-4b66-89c6-8f5194928b11" providerId="ADAL" clId="{60406944-0813-4D42-975B-ABA89F32B96F}" dt="2026-01-06T14:17:23.029" v="3958" actId="1076"/>
        <pc:sldMkLst>
          <pc:docMk/>
          <pc:sldMk cId="2575834834" sldId="312"/>
        </pc:sldMkLst>
        <pc:spChg chg="mod">
          <ac:chgData name="McHugh, Annamaria Rose" userId="4d50114b-2efa-4b66-89c6-8f5194928b11" providerId="ADAL" clId="{60406944-0813-4D42-975B-ABA89F32B96F}" dt="2026-01-06T14:15:58.651" v="3943"/>
          <ac:spMkLst>
            <pc:docMk/>
            <pc:sldMk cId="2575834834" sldId="312"/>
            <ac:spMk id="2" creationId="{8C6764D7-B937-7F41-9961-DD919DA62FE0}"/>
          </ac:spMkLst>
        </pc:spChg>
        <pc:spChg chg="mod">
          <ac:chgData name="McHugh, Annamaria Rose" userId="4d50114b-2efa-4b66-89c6-8f5194928b11" providerId="ADAL" clId="{60406944-0813-4D42-975B-ABA89F32B96F}" dt="2026-01-06T13:53:57.821" v="3754" actId="20577"/>
          <ac:spMkLst>
            <pc:docMk/>
            <pc:sldMk cId="2575834834" sldId="312"/>
            <ac:spMk id="12" creationId="{3E371EB8-213A-610C-7C42-9F9B79A3B5CC}"/>
          </ac:spMkLst>
        </pc:spChg>
        <pc:spChg chg="mod">
          <ac:chgData name="McHugh, Annamaria Rose" userId="4d50114b-2efa-4b66-89c6-8f5194928b11" providerId="ADAL" clId="{60406944-0813-4D42-975B-ABA89F32B96F}" dt="2026-01-06T14:17:03.825" v="3952" actId="1076"/>
          <ac:spMkLst>
            <pc:docMk/>
            <pc:sldMk cId="2575834834" sldId="312"/>
            <ac:spMk id="14" creationId="{0204C2B0-A335-822C-9381-C556D3A3562C}"/>
          </ac:spMkLst>
        </pc:spChg>
        <pc:graphicFrameChg chg="add mod modGraphic">
          <ac:chgData name="McHugh, Annamaria Rose" userId="4d50114b-2efa-4b66-89c6-8f5194928b11" providerId="ADAL" clId="{60406944-0813-4D42-975B-ABA89F32B96F}" dt="2026-01-06T14:16:56.046" v="3949" actId="207"/>
          <ac:graphicFrameMkLst>
            <pc:docMk/>
            <pc:sldMk cId="2575834834" sldId="312"/>
            <ac:graphicFrameMk id="3" creationId="{A2136CEA-1F61-2287-9FD7-26ABAD68D214}"/>
          </ac:graphicFrameMkLst>
        </pc:graphicFrameChg>
        <pc:picChg chg="add mod">
          <ac:chgData name="McHugh, Annamaria Rose" userId="4d50114b-2efa-4b66-89c6-8f5194928b11" providerId="ADAL" clId="{60406944-0813-4D42-975B-ABA89F32B96F}" dt="2026-01-06T14:17:21.018" v="3957" actId="1076"/>
          <ac:picMkLst>
            <pc:docMk/>
            <pc:sldMk cId="2575834834" sldId="312"/>
            <ac:picMk id="4" creationId="{B8A9EB18-031D-072C-2005-316B4A4AAF1E}"/>
          </ac:picMkLst>
        </pc:picChg>
        <pc:picChg chg="add mod">
          <ac:chgData name="McHugh, Annamaria Rose" userId="4d50114b-2efa-4b66-89c6-8f5194928b11" providerId="ADAL" clId="{60406944-0813-4D42-975B-ABA89F32B96F}" dt="2026-01-06T14:17:23.029" v="3958" actId="1076"/>
          <ac:picMkLst>
            <pc:docMk/>
            <pc:sldMk cId="2575834834" sldId="312"/>
            <ac:picMk id="5" creationId="{599C0DF9-533A-D80B-B43F-500621F742F5}"/>
          </ac:picMkLst>
        </pc:picChg>
      </pc:sldChg>
      <pc:sldChg chg="ord">
        <pc:chgData name="McHugh, Annamaria Rose" userId="4d50114b-2efa-4b66-89c6-8f5194928b11" providerId="ADAL" clId="{60406944-0813-4D42-975B-ABA89F32B96F}" dt="2026-01-06T13:13:04.249" v="3502"/>
        <pc:sldMkLst>
          <pc:docMk/>
          <pc:sldMk cId="2761733469" sldId="313"/>
        </pc:sldMkLst>
      </pc:sldChg>
      <pc:sldChg chg="addSp modSp add ord modNotesTx">
        <pc:chgData name="McHugh, Annamaria Rose" userId="4d50114b-2efa-4b66-89c6-8f5194928b11" providerId="ADAL" clId="{60406944-0813-4D42-975B-ABA89F32B96F}" dt="2026-01-06T23:46:28.268" v="4598"/>
        <pc:sldMkLst>
          <pc:docMk/>
          <pc:sldMk cId="576724808" sldId="318"/>
        </pc:sldMkLst>
        <pc:spChg chg="add mod">
          <ac:chgData name="McHugh, Annamaria Rose" userId="4d50114b-2efa-4b66-89c6-8f5194928b11" providerId="ADAL" clId="{60406944-0813-4D42-975B-ABA89F32B96F}" dt="2026-01-06T23:46:28.268" v="4598"/>
          <ac:spMkLst>
            <pc:docMk/>
            <pc:sldMk cId="576724808" sldId="318"/>
            <ac:spMk id="2" creationId="{A218606F-1DA9-888A-98AE-3C46D9BDEC77}"/>
          </ac:spMkLst>
        </pc:spChg>
      </pc:sldChg>
      <pc:sldChg chg="modSp mod">
        <pc:chgData name="McHugh, Annamaria Rose" userId="4d50114b-2efa-4b66-89c6-8f5194928b11" providerId="ADAL" clId="{60406944-0813-4D42-975B-ABA89F32B96F}" dt="2026-01-06T04:46:50.378" v="1826" actId="113"/>
        <pc:sldMkLst>
          <pc:docMk/>
          <pc:sldMk cId="1567709771" sldId="359"/>
        </pc:sldMkLst>
        <pc:spChg chg="mod">
          <ac:chgData name="McHugh, Annamaria Rose" userId="4d50114b-2efa-4b66-89c6-8f5194928b11" providerId="ADAL" clId="{60406944-0813-4D42-975B-ABA89F32B96F}" dt="2026-01-06T04:46:50.378" v="1826" actId="113"/>
          <ac:spMkLst>
            <pc:docMk/>
            <pc:sldMk cId="1567709771" sldId="359"/>
            <ac:spMk id="24" creationId="{9AE853CF-4D10-AECD-0003-6CE488FFD842}"/>
          </ac:spMkLst>
        </pc:spChg>
        <pc:spChg chg="mod">
          <ac:chgData name="McHugh, Annamaria Rose" userId="4d50114b-2efa-4b66-89c6-8f5194928b11" providerId="ADAL" clId="{60406944-0813-4D42-975B-ABA89F32B96F}" dt="2026-01-06T04:46:43.149" v="1823"/>
          <ac:spMkLst>
            <pc:docMk/>
            <pc:sldMk cId="1567709771" sldId="359"/>
            <ac:spMk id="25" creationId="{8E541817-EF12-64B9-47B2-BDE60311F822}"/>
          </ac:spMkLst>
        </pc:spChg>
      </pc:sldChg>
      <pc:sldChg chg="modSp mod ord">
        <pc:chgData name="McHugh, Annamaria Rose" userId="4d50114b-2efa-4b66-89c6-8f5194928b11" providerId="ADAL" clId="{60406944-0813-4D42-975B-ABA89F32B96F}" dt="2026-01-06T14:29:13.651" v="4126" actId="20577"/>
        <pc:sldMkLst>
          <pc:docMk/>
          <pc:sldMk cId="3407603895" sldId="360"/>
        </pc:sldMkLst>
        <pc:spChg chg="mod">
          <ac:chgData name="McHugh, Annamaria Rose" userId="4d50114b-2efa-4b66-89c6-8f5194928b11" providerId="ADAL" clId="{60406944-0813-4D42-975B-ABA89F32B96F}" dt="2026-01-06T14:29:13.651" v="4126" actId="20577"/>
          <ac:spMkLst>
            <pc:docMk/>
            <pc:sldMk cId="3407603895" sldId="360"/>
            <ac:spMk id="13" creationId="{3030E917-CD85-8AB8-862D-9F251099165B}"/>
          </ac:spMkLst>
        </pc:spChg>
      </pc:sldChg>
      <pc:sldChg chg="delSp modSp mod ord">
        <pc:chgData name="McHugh, Annamaria Rose" userId="4d50114b-2efa-4b66-89c6-8f5194928b11" providerId="ADAL" clId="{60406944-0813-4D42-975B-ABA89F32B96F}" dt="2026-01-06T16:26:28.465" v="4511" actId="20577"/>
        <pc:sldMkLst>
          <pc:docMk/>
          <pc:sldMk cId="3698125463" sldId="362"/>
        </pc:sldMkLst>
        <pc:spChg chg="mod">
          <ac:chgData name="McHugh, Annamaria Rose" userId="4d50114b-2efa-4b66-89c6-8f5194928b11" providerId="ADAL" clId="{60406944-0813-4D42-975B-ABA89F32B96F}" dt="2026-01-06T16:26:28.465" v="4511" actId="20577"/>
          <ac:spMkLst>
            <pc:docMk/>
            <pc:sldMk cId="3698125463" sldId="362"/>
            <ac:spMk id="5" creationId="{2E0491B3-7C99-2564-BAB9-F16E290AB102}"/>
          </ac:spMkLst>
        </pc:spChg>
      </pc:sldChg>
      <pc:sldChg chg="addSp delSp modSp mod">
        <pc:chgData name="McHugh, Annamaria Rose" userId="4d50114b-2efa-4b66-89c6-8f5194928b11" providerId="ADAL" clId="{60406944-0813-4D42-975B-ABA89F32B96F}" dt="2026-01-06T03:47:36.458" v="482" actId="1076"/>
        <pc:sldMkLst>
          <pc:docMk/>
          <pc:sldMk cId="1716151023" sldId="363"/>
        </pc:sldMkLst>
        <pc:spChg chg="mod">
          <ac:chgData name="McHugh, Annamaria Rose" userId="4d50114b-2efa-4b66-89c6-8f5194928b11" providerId="ADAL" clId="{60406944-0813-4D42-975B-ABA89F32B96F}" dt="2026-01-06T03:45:40.440" v="456"/>
          <ac:spMkLst>
            <pc:docMk/>
            <pc:sldMk cId="1716151023" sldId="363"/>
            <ac:spMk id="5" creationId="{D9DA782D-942C-CCCE-B2B3-07CFB3370C80}"/>
          </ac:spMkLst>
        </pc:spChg>
        <pc:spChg chg="mod">
          <ac:chgData name="McHugh, Annamaria Rose" userId="4d50114b-2efa-4b66-89c6-8f5194928b11" providerId="ADAL" clId="{60406944-0813-4D42-975B-ABA89F32B96F}" dt="2026-01-06T03:45:40.440" v="456"/>
          <ac:spMkLst>
            <pc:docMk/>
            <pc:sldMk cId="1716151023" sldId="363"/>
            <ac:spMk id="11" creationId="{2122D4CF-32B9-22D4-1775-DDB268574FF9}"/>
          </ac:spMkLst>
        </pc:spChg>
        <pc:spChg chg="mod">
          <ac:chgData name="McHugh, Annamaria Rose" userId="4d50114b-2efa-4b66-89c6-8f5194928b11" providerId="ADAL" clId="{60406944-0813-4D42-975B-ABA89F32B96F}" dt="2026-01-06T03:46:07.360" v="465"/>
          <ac:spMkLst>
            <pc:docMk/>
            <pc:sldMk cId="1716151023" sldId="363"/>
            <ac:spMk id="17" creationId="{C46B5EAA-8DB7-4672-943C-FFBD2DE68E6F}"/>
          </ac:spMkLst>
        </pc:spChg>
        <pc:spChg chg="mod">
          <ac:chgData name="McHugh, Annamaria Rose" userId="4d50114b-2efa-4b66-89c6-8f5194928b11" providerId="ADAL" clId="{60406944-0813-4D42-975B-ABA89F32B96F}" dt="2026-01-06T03:46:38.825" v="474" actId="1076"/>
          <ac:spMkLst>
            <pc:docMk/>
            <pc:sldMk cId="1716151023" sldId="363"/>
            <ac:spMk id="19" creationId="{63B1F497-501D-D28E-E123-FB67BD09C2B5}"/>
          </ac:spMkLst>
        </pc:spChg>
        <pc:spChg chg="mod">
          <ac:chgData name="McHugh, Annamaria Rose" userId="4d50114b-2efa-4b66-89c6-8f5194928b11" providerId="ADAL" clId="{60406944-0813-4D42-975B-ABA89F32B96F}" dt="2026-01-06T03:46:07.360" v="465"/>
          <ac:spMkLst>
            <pc:docMk/>
            <pc:sldMk cId="1716151023" sldId="363"/>
            <ac:spMk id="21" creationId="{5D5E15B9-4CC3-F904-A3F7-DD54AB8FB21A}"/>
          </ac:spMkLst>
        </pc:spChg>
        <pc:spChg chg="mod">
          <ac:chgData name="McHugh, Annamaria Rose" userId="4d50114b-2efa-4b66-89c6-8f5194928b11" providerId="ADAL" clId="{60406944-0813-4D42-975B-ABA89F32B96F}" dt="2026-01-06T03:45:51.507" v="460" actId="1076"/>
          <ac:spMkLst>
            <pc:docMk/>
            <pc:sldMk cId="1716151023" sldId="363"/>
            <ac:spMk id="31" creationId="{8EA4F9EC-837E-8D6B-4497-60291B40E033}"/>
          </ac:spMkLst>
        </pc:spChg>
        <pc:spChg chg="mod">
          <ac:chgData name="McHugh, Annamaria Rose" userId="4d50114b-2efa-4b66-89c6-8f5194928b11" providerId="ADAL" clId="{60406944-0813-4D42-975B-ABA89F32B96F}" dt="2026-01-06T03:47:32.130" v="481" actId="1076"/>
          <ac:spMkLst>
            <pc:docMk/>
            <pc:sldMk cId="1716151023" sldId="363"/>
            <ac:spMk id="32" creationId="{73CF7A5A-F674-F98D-2496-AC85B9B8F98E}"/>
          </ac:spMkLst>
        </pc:spChg>
        <pc:grpChg chg="add mod">
          <ac:chgData name="McHugh, Annamaria Rose" userId="4d50114b-2efa-4b66-89c6-8f5194928b11" providerId="ADAL" clId="{60406944-0813-4D42-975B-ABA89F32B96F}" dt="2026-01-06T03:47:36.458" v="482" actId="1076"/>
          <ac:grpSpMkLst>
            <pc:docMk/>
            <pc:sldMk cId="1716151023" sldId="363"/>
            <ac:grpSpMk id="2" creationId="{0A4A7103-6E0E-39F1-0F01-32FED4290EA1}"/>
          </ac:grpSpMkLst>
        </pc:grpChg>
        <pc:grpChg chg="mod">
          <ac:chgData name="McHugh, Annamaria Rose" userId="4d50114b-2efa-4b66-89c6-8f5194928b11" providerId="ADAL" clId="{60406944-0813-4D42-975B-ABA89F32B96F}" dt="2026-01-06T03:45:40.440" v="456"/>
          <ac:grpSpMkLst>
            <pc:docMk/>
            <pc:sldMk cId="1716151023" sldId="363"/>
            <ac:grpSpMk id="4" creationId="{D15D471E-0F65-8D82-DC0B-A405EF19DB02}"/>
          </ac:grpSpMkLst>
        </pc:grpChg>
        <pc:grpChg chg="mod">
          <ac:chgData name="McHugh, Annamaria Rose" userId="4d50114b-2efa-4b66-89c6-8f5194928b11" providerId="ADAL" clId="{60406944-0813-4D42-975B-ABA89F32B96F}" dt="2026-01-06T03:45:40.440" v="456"/>
          <ac:grpSpMkLst>
            <pc:docMk/>
            <pc:sldMk cId="1716151023" sldId="363"/>
            <ac:grpSpMk id="8" creationId="{65D5F39F-32BE-3F01-99F9-FD6ED339AFBE}"/>
          </ac:grpSpMkLst>
        </pc:grpChg>
        <pc:grpChg chg="mod">
          <ac:chgData name="McHugh, Annamaria Rose" userId="4d50114b-2efa-4b66-89c6-8f5194928b11" providerId="ADAL" clId="{60406944-0813-4D42-975B-ABA89F32B96F}" dt="2026-01-06T03:45:40.440" v="456"/>
          <ac:grpSpMkLst>
            <pc:docMk/>
            <pc:sldMk cId="1716151023" sldId="363"/>
            <ac:grpSpMk id="10" creationId="{88722C43-DF27-89E7-C257-466A7065C54B}"/>
          </ac:grpSpMkLst>
        </pc:grpChg>
        <pc:grpChg chg="add mod">
          <ac:chgData name="McHugh, Annamaria Rose" userId="4d50114b-2efa-4b66-89c6-8f5194928b11" providerId="ADAL" clId="{60406944-0813-4D42-975B-ABA89F32B96F}" dt="2026-01-06T03:46:33.259" v="473" actId="1076"/>
          <ac:grpSpMkLst>
            <pc:docMk/>
            <pc:sldMk cId="1716151023" sldId="363"/>
            <ac:grpSpMk id="15" creationId="{D0AD5C6D-D2D5-CB93-5667-CBC17EA231A9}"/>
          </ac:grpSpMkLst>
        </pc:grpChg>
        <pc:grpChg chg="mod">
          <ac:chgData name="McHugh, Annamaria Rose" userId="4d50114b-2efa-4b66-89c6-8f5194928b11" providerId="ADAL" clId="{60406944-0813-4D42-975B-ABA89F32B96F}" dt="2026-01-06T03:46:07.360" v="465"/>
          <ac:grpSpMkLst>
            <pc:docMk/>
            <pc:sldMk cId="1716151023" sldId="363"/>
            <ac:grpSpMk id="16" creationId="{49A233CC-D431-4585-5D1D-31BDF76B9404}"/>
          </ac:grpSpMkLst>
        </pc:grpChg>
        <pc:grpChg chg="mod">
          <ac:chgData name="McHugh, Annamaria Rose" userId="4d50114b-2efa-4b66-89c6-8f5194928b11" providerId="ADAL" clId="{60406944-0813-4D42-975B-ABA89F32B96F}" dt="2026-01-06T03:46:07.360" v="465"/>
          <ac:grpSpMkLst>
            <pc:docMk/>
            <pc:sldMk cId="1716151023" sldId="363"/>
            <ac:grpSpMk id="18" creationId="{4666CC1B-1D4F-879F-582A-DA3DBF1B830B}"/>
          </ac:grpSpMkLst>
        </pc:grpChg>
        <pc:grpChg chg="mod">
          <ac:chgData name="McHugh, Annamaria Rose" userId="4d50114b-2efa-4b66-89c6-8f5194928b11" providerId="ADAL" clId="{60406944-0813-4D42-975B-ABA89F32B96F}" dt="2026-01-06T03:46:07.360" v="465"/>
          <ac:grpSpMkLst>
            <pc:docMk/>
            <pc:sldMk cId="1716151023" sldId="363"/>
            <ac:grpSpMk id="20" creationId="{E0C33ECC-A0E3-8B05-C621-867739C839CC}"/>
          </ac:grpSpMkLst>
        </pc:grpChg>
        <pc:grpChg chg="mod">
          <ac:chgData name="McHugh, Annamaria Rose" userId="4d50114b-2efa-4b66-89c6-8f5194928b11" providerId="ADAL" clId="{60406944-0813-4D42-975B-ABA89F32B96F}" dt="2026-01-06T03:45:51.507" v="460" actId="1076"/>
          <ac:grpSpMkLst>
            <pc:docMk/>
            <pc:sldMk cId="1716151023" sldId="363"/>
            <ac:grpSpMk id="29" creationId="{766EBD46-E275-EABA-2447-2BE603255137}"/>
          </ac:grpSpMkLst>
        </pc:grpChg>
        <pc:picChg chg="mod">
          <ac:chgData name="McHugh, Annamaria Rose" userId="4d50114b-2efa-4b66-89c6-8f5194928b11" providerId="ADAL" clId="{60406944-0813-4D42-975B-ABA89F32B96F}" dt="2026-01-06T03:45:40.440" v="456"/>
          <ac:picMkLst>
            <pc:docMk/>
            <pc:sldMk cId="1716151023" sldId="363"/>
            <ac:picMk id="12" creationId="{E941CBBD-D72B-80A0-238A-0705140E6F83}"/>
          </ac:picMkLst>
        </pc:picChg>
        <pc:picChg chg="mod">
          <ac:chgData name="McHugh, Annamaria Rose" userId="4d50114b-2efa-4b66-89c6-8f5194928b11" providerId="ADAL" clId="{60406944-0813-4D42-975B-ABA89F32B96F}" dt="2026-01-06T03:46:07.360" v="465"/>
          <ac:picMkLst>
            <pc:docMk/>
            <pc:sldMk cId="1716151023" sldId="363"/>
            <ac:picMk id="22" creationId="{F28AC8ED-C028-ABAB-A9C5-CE5C8432FDA2}"/>
          </ac:picMkLst>
        </pc:picChg>
        <pc:picChg chg="mod">
          <ac:chgData name="McHugh, Annamaria Rose" userId="4d50114b-2efa-4b66-89c6-8f5194928b11" providerId="ADAL" clId="{60406944-0813-4D42-975B-ABA89F32B96F}" dt="2026-01-06T03:45:51.507" v="460" actId="1076"/>
          <ac:picMkLst>
            <pc:docMk/>
            <pc:sldMk cId="1716151023" sldId="363"/>
            <ac:picMk id="30" creationId="{AD4437FA-5A93-8337-978C-48A9A0F4EA78}"/>
          </ac:picMkLst>
        </pc:picChg>
        <pc:cxnChg chg="mod">
          <ac:chgData name="McHugh, Annamaria Rose" userId="4d50114b-2efa-4b66-89c6-8f5194928b11" providerId="ADAL" clId="{60406944-0813-4D42-975B-ABA89F32B96F}" dt="2026-01-06T03:45:40.440" v="456"/>
          <ac:cxnSpMkLst>
            <pc:docMk/>
            <pc:sldMk cId="1716151023" sldId="363"/>
            <ac:cxnSpMk id="9" creationId="{C3F66721-E2AA-D192-4BD9-78FFCE8E7DD1}"/>
          </ac:cxnSpMkLst>
        </pc:cxnChg>
        <pc:cxnChg chg="mod">
          <ac:chgData name="McHugh, Annamaria Rose" userId="4d50114b-2efa-4b66-89c6-8f5194928b11" providerId="ADAL" clId="{60406944-0813-4D42-975B-ABA89F32B96F}" dt="2026-01-06T03:45:40.440" v="456"/>
          <ac:cxnSpMkLst>
            <pc:docMk/>
            <pc:sldMk cId="1716151023" sldId="363"/>
            <ac:cxnSpMk id="13" creationId="{50542FE2-BBCA-77A4-BCD8-C2E8C7816467}"/>
          </ac:cxnSpMkLst>
        </pc:cxnChg>
        <pc:cxnChg chg="mod">
          <ac:chgData name="McHugh, Annamaria Rose" userId="4d50114b-2efa-4b66-89c6-8f5194928b11" providerId="ADAL" clId="{60406944-0813-4D42-975B-ABA89F32B96F}" dt="2026-01-06T03:45:40.440" v="456"/>
          <ac:cxnSpMkLst>
            <pc:docMk/>
            <pc:sldMk cId="1716151023" sldId="363"/>
            <ac:cxnSpMk id="14" creationId="{465E28C6-6967-7D53-57BC-17740706AEB5}"/>
          </ac:cxnSpMkLst>
        </pc:cxnChg>
        <pc:cxnChg chg="mod">
          <ac:chgData name="McHugh, Annamaria Rose" userId="4d50114b-2efa-4b66-89c6-8f5194928b11" providerId="ADAL" clId="{60406944-0813-4D42-975B-ABA89F32B96F}" dt="2026-01-06T03:46:07.360" v="465"/>
          <ac:cxnSpMkLst>
            <pc:docMk/>
            <pc:sldMk cId="1716151023" sldId="363"/>
            <ac:cxnSpMk id="23" creationId="{2111F7B5-E3B9-11CF-B547-247CDBD206B0}"/>
          </ac:cxnSpMkLst>
        </pc:cxnChg>
        <pc:cxnChg chg="mod">
          <ac:chgData name="McHugh, Annamaria Rose" userId="4d50114b-2efa-4b66-89c6-8f5194928b11" providerId="ADAL" clId="{60406944-0813-4D42-975B-ABA89F32B96F}" dt="2026-01-06T03:46:07.360" v="465"/>
          <ac:cxnSpMkLst>
            <pc:docMk/>
            <pc:sldMk cId="1716151023" sldId="363"/>
            <ac:cxnSpMk id="26" creationId="{C68BD717-AF58-C074-70B5-5084C142F7B4}"/>
          </ac:cxnSpMkLst>
        </pc:cxnChg>
      </pc:sldChg>
      <pc:sldChg chg="addSp delSp modSp mod">
        <pc:chgData name="McHugh, Annamaria Rose" userId="4d50114b-2efa-4b66-89c6-8f5194928b11" providerId="ADAL" clId="{60406944-0813-4D42-975B-ABA89F32B96F}" dt="2026-01-06T16:33:04.477" v="4586" actId="1076"/>
        <pc:sldMkLst>
          <pc:docMk/>
          <pc:sldMk cId="377857363" sldId="366"/>
        </pc:sldMkLst>
        <pc:spChg chg="add mod">
          <ac:chgData name="McHugh, Annamaria Rose" userId="4d50114b-2efa-4b66-89c6-8f5194928b11" providerId="ADAL" clId="{60406944-0813-4D42-975B-ABA89F32B96F}" dt="2026-01-06T16:33:04.477" v="4586" actId="1076"/>
          <ac:spMkLst>
            <pc:docMk/>
            <pc:sldMk cId="377857363" sldId="366"/>
            <ac:spMk id="6" creationId="{27EEB325-35ED-0375-0004-F9EE14BE6083}"/>
          </ac:spMkLst>
        </pc:spChg>
        <pc:spChg chg="add mod">
          <ac:chgData name="McHugh, Annamaria Rose" userId="4d50114b-2efa-4b66-89c6-8f5194928b11" providerId="ADAL" clId="{60406944-0813-4D42-975B-ABA89F32B96F}" dt="2026-01-06T16:33:00.599" v="4585" actId="1076"/>
          <ac:spMkLst>
            <pc:docMk/>
            <pc:sldMk cId="377857363" sldId="366"/>
            <ac:spMk id="7" creationId="{881B5A34-459B-CEC4-DA6A-BF310C312D2B}"/>
          </ac:spMkLst>
        </pc:spChg>
        <pc:spChg chg="mod">
          <ac:chgData name="McHugh, Annamaria Rose" userId="4d50114b-2efa-4b66-89c6-8f5194928b11" providerId="ADAL" clId="{60406944-0813-4D42-975B-ABA89F32B96F}" dt="2026-01-06T14:18:37.109" v="4024" actId="20577"/>
          <ac:spMkLst>
            <pc:docMk/>
            <pc:sldMk cId="377857363" sldId="366"/>
            <ac:spMk id="16" creationId="{DE448DB4-339B-701A-BCA8-737FFF81E69E}"/>
          </ac:spMkLst>
        </pc:spChg>
        <pc:spChg chg="mod">
          <ac:chgData name="McHugh, Annamaria Rose" userId="4d50114b-2efa-4b66-89c6-8f5194928b11" providerId="ADAL" clId="{60406944-0813-4D42-975B-ABA89F32B96F}" dt="2026-01-06T14:18:33.383" v="4018" actId="20577"/>
          <ac:spMkLst>
            <pc:docMk/>
            <pc:sldMk cId="377857363" sldId="366"/>
            <ac:spMk id="18" creationId="{016CEAB6-E5C1-AF48-1575-348DD725CC63}"/>
          </ac:spMkLst>
        </pc:spChg>
        <pc:grpChg chg="add mod">
          <ac:chgData name="McHugh, Annamaria Rose" userId="4d50114b-2efa-4b66-89c6-8f5194928b11" providerId="ADAL" clId="{60406944-0813-4D42-975B-ABA89F32B96F}" dt="2026-01-06T16:32:18.220" v="4556" actId="1076"/>
          <ac:grpSpMkLst>
            <pc:docMk/>
            <pc:sldMk cId="377857363" sldId="366"/>
            <ac:grpSpMk id="2" creationId="{61755558-189F-5C1A-5281-4EDE8555D4A5}"/>
          </ac:grpSpMkLst>
        </pc:grpChg>
        <pc:picChg chg="mod">
          <ac:chgData name="McHugh, Annamaria Rose" userId="4d50114b-2efa-4b66-89c6-8f5194928b11" providerId="ADAL" clId="{60406944-0813-4D42-975B-ABA89F32B96F}" dt="2026-01-06T16:32:14.373" v="4555"/>
          <ac:picMkLst>
            <pc:docMk/>
            <pc:sldMk cId="377857363" sldId="366"/>
            <ac:picMk id="4" creationId="{DB093E7D-3642-E54B-6588-16F4FCAFACCF}"/>
          </ac:picMkLst>
        </pc:picChg>
        <pc:picChg chg="mod">
          <ac:chgData name="McHugh, Annamaria Rose" userId="4d50114b-2efa-4b66-89c6-8f5194928b11" providerId="ADAL" clId="{60406944-0813-4D42-975B-ABA89F32B96F}" dt="2026-01-06T16:32:14.373" v="4555"/>
          <ac:picMkLst>
            <pc:docMk/>
            <pc:sldMk cId="377857363" sldId="366"/>
            <ac:picMk id="5" creationId="{C38388A6-3CB3-3043-C88D-D85E99E4DB82}"/>
          </ac:picMkLst>
        </pc:picChg>
      </pc:sldChg>
      <pc:sldChg chg="addSp delSp modSp mod ord modNotesTx">
        <pc:chgData name="McHugh, Annamaria Rose" userId="4d50114b-2efa-4b66-89c6-8f5194928b11" providerId="ADAL" clId="{60406944-0813-4D42-975B-ABA89F32B96F}" dt="2026-01-06T14:07:37.766" v="3853" actId="20577"/>
        <pc:sldMkLst>
          <pc:docMk/>
          <pc:sldMk cId="3751333163" sldId="367"/>
        </pc:sldMkLst>
        <pc:spChg chg="mod">
          <ac:chgData name="McHugh, Annamaria Rose" userId="4d50114b-2efa-4b66-89c6-8f5194928b11" providerId="ADAL" clId="{60406944-0813-4D42-975B-ABA89F32B96F}" dt="2026-01-06T04:31:12.130" v="1481" actId="1076"/>
          <ac:spMkLst>
            <pc:docMk/>
            <pc:sldMk cId="3751333163" sldId="367"/>
            <ac:spMk id="2" creationId="{BA02832B-3534-FECA-B967-71713FF05031}"/>
          </ac:spMkLst>
        </pc:spChg>
        <pc:spChg chg="add mod">
          <ac:chgData name="McHugh, Annamaria Rose" userId="4d50114b-2efa-4b66-89c6-8f5194928b11" providerId="ADAL" clId="{60406944-0813-4D42-975B-ABA89F32B96F}" dt="2026-01-06T04:42:38.425" v="1640" actId="403"/>
          <ac:spMkLst>
            <pc:docMk/>
            <pc:sldMk cId="3751333163" sldId="367"/>
            <ac:spMk id="7" creationId="{8FE85803-0353-2CA9-CFC6-5BB7148EE308}"/>
          </ac:spMkLst>
        </pc:spChg>
        <pc:spChg chg="add mod">
          <ac:chgData name="McHugh, Annamaria Rose" userId="4d50114b-2efa-4b66-89c6-8f5194928b11" providerId="ADAL" clId="{60406944-0813-4D42-975B-ABA89F32B96F}" dt="2026-01-06T04:40:02.431" v="1621" actId="404"/>
          <ac:spMkLst>
            <pc:docMk/>
            <pc:sldMk cId="3751333163" sldId="367"/>
            <ac:spMk id="9" creationId="{D4B6AD3A-D81C-B9C8-F43D-20287C1E1BBE}"/>
          </ac:spMkLst>
        </pc:spChg>
        <pc:spChg chg="add mod">
          <ac:chgData name="McHugh, Annamaria Rose" userId="4d50114b-2efa-4b66-89c6-8f5194928b11" providerId="ADAL" clId="{60406944-0813-4D42-975B-ABA89F32B96F}" dt="2026-01-06T04:40:06.759" v="1623" actId="404"/>
          <ac:spMkLst>
            <pc:docMk/>
            <pc:sldMk cId="3751333163" sldId="367"/>
            <ac:spMk id="10" creationId="{280D214F-C2A2-748D-3EAB-830A2BC49B6B}"/>
          </ac:spMkLst>
        </pc:spChg>
        <pc:spChg chg="add mod ord">
          <ac:chgData name="McHugh, Annamaria Rose" userId="4d50114b-2efa-4b66-89c6-8f5194928b11" providerId="ADAL" clId="{60406944-0813-4D42-975B-ABA89F32B96F}" dt="2026-01-06T04:34:36.605" v="1585" actId="2085"/>
          <ac:spMkLst>
            <pc:docMk/>
            <pc:sldMk cId="3751333163" sldId="367"/>
            <ac:spMk id="12" creationId="{1DA17C44-CA3A-9778-E6C9-7F6718CE42BF}"/>
          </ac:spMkLst>
        </pc:spChg>
        <pc:spChg chg="add mod">
          <ac:chgData name="McHugh, Annamaria Rose" userId="4d50114b-2efa-4b66-89c6-8f5194928b11" providerId="ADAL" clId="{60406944-0813-4D42-975B-ABA89F32B96F}" dt="2026-01-06T04:45:27.044" v="1784" actId="1076"/>
          <ac:spMkLst>
            <pc:docMk/>
            <pc:sldMk cId="3751333163" sldId="367"/>
            <ac:spMk id="16" creationId="{17C9F995-FFA0-B45F-D969-4DCC8F8C563C}"/>
          </ac:spMkLst>
        </pc:spChg>
        <pc:spChg chg="mod">
          <ac:chgData name="McHugh, Annamaria Rose" userId="4d50114b-2efa-4b66-89c6-8f5194928b11" providerId="ADAL" clId="{60406944-0813-4D42-975B-ABA89F32B96F}" dt="2026-01-06T14:07:37.766" v="3853" actId="20577"/>
          <ac:spMkLst>
            <pc:docMk/>
            <pc:sldMk cId="3751333163" sldId="367"/>
            <ac:spMk id="18" creationId="{9B324CC2-E527-3878-89A4-CD234C532FFA}"/>
          </ac:spMkLst>
        </pc:spChg>
        <pc:spChg chg="add mod">
          <ac:chgData name="McHugh, Annamaria Rose" userId="4d50114b-2efa-4b66-89c6-8f5194928b11" providerId="ADAL" clId="{60406944-0813-4D42-975B-ABA89F32B96F}" dt="2026-01-06T04:46:10.935" v="1820" actId="1076"/>
          <ac:spMkLst>
            <pc:docMk/>
            <pc:sldMk cId="3751333163" sldId="367"/>
            <ac:spMk id="24" creationId="{EB9A7C02-F912-7F3C-2D10-80554A1B8819}"/>
          </ac:spMkLst>
        </pc:spChg>
        <pc:grpChg chg="add mod">
          <ac:chgData name="McHugh, Annamaria Rose" userId="4d50114b-2efa-4b66-89c6-8f5194928b11" providerId="ADAL" clId="{60406944-0813-4D42-975B-ABA89F32B96F}" dt="2026-01-06T04:33:37.566" v="1568" actId="164"/>
          <ac:grpSpMkLst>
            <pc:docMk/>
            <pc:sldMk cId="3751333163" sldId="367"/>
            <ac:grpSpMk id="8" creationId="{CD56DB5F-805F-DFD0-D2D5-7113E5DD2D92}"/>
          </ac:grpSpMkLst>
        </pc:grpChg>
        <pc:grpChg chg="add mod">
          <ac:chgData name="McHugh, Annamaria Rose" userId="4d50114b-2efa-4b66-89c6-8f5194928b11" providerId="ADAL" clId="{60406944-0813-4D42-975B-ABA89F32B96F}" dt="2026-01-06T04:34:13.632" v="1582" actId="164"/>
          <ac:grpSpMkLst>
            <pc:docMk/>
            <pc:sldMk cId="3751333163" sldId="367"/>
            <ac:grpSpMk id="11" creationId="{508C0560-4F6F-077E-0156-7663601097B8}"/>
          </ac:grpSpMkLst>
        </pc:grpChg>
        <pc:grpChg chg="add mod">
          <ac:chgData name="McHugh, Annamaria Rose" userId="4d50114b-2efa-4b66-89c6-8f5194928b11" providerId="ADAL" clId="{60406944-0813-4D42-975B-ABA89F32B96F}" dt="2026-01-06T04:45:22.316" v="1783" actId="1076"/>
          <ac:grpSpMkLst>
            <pc:docMk/>
            <pc:sldMk cId="3751333163" sldId="367"/>
            <ac:grpSpMk id="13" creationId="{ABFC91EE-D42F-A60A-D36F-9AB4D0ACE763}"/>
          </ac:grpSpMkLst>
        </pc:grpChg>
        <pc:picChg chg="add mod modCrop">
          <ac:chgData name="McHugh, Annamaria Rose" userId="4d50114b-2efa-4b66-89c6-8f5194928b11" providerId="ADAL" clId="{60406944-0813-4D42-975B-ABA89F32B96F}" dt="2026-01-06T04:34:36.605" v="1585" actId="2085"/>
          <ac:picMkLst>
            <pc:docMk/>
            <pc:sldMk cId="3751333163" sldId="367"/>
            <ac:picMk id="6" creationId="{FC4F784A-EE11-0A34-0D40-1B81D255AEEA}"/>
          </ac:picMkLst>
        </pc:picChg>
        <pc:picChg chg="add mod">
          <ac:chgData name="McHugh, Annamaria Rose" userId="4d50114b-2efa-4b66-89c6-8f5194928b11" providerId="ADAL" clId="{60406944-0813-4D42-975B-ABA89F32B96F}" dt="2026-01-06T04:42:47.461" v="1642" actId="1076"/>
          <ac:picMkLst>
            <pc:docMk/>
            <pc:sldMk cId="3751333163" sldId="367"/>
            <ac:picMk id="1026" creationId="{EBF832C4-7198-533C-85D4-A6F1D63BE79E}"/>
          </ac:picMkLst>
        </pc:picChg>
      </pc:sldChg>
      <pc:sldChg chg="modSp mod ord">
        <pc:chgData name="McHugh, Annamaria Rose" userId="4d50114b-2efa-4b66-89c6-8f5194928b11" providerId="ADAL" clId="{60406944-0813-4D42-975B-ABA89F32B96F}" dt="2026-01-06T12:55:30.344" v="2554" actId="1076"/>
        <pc:sldMkLst>
          <pc:docMk/>
          <pc:sldMk cId="2666179797" sldId="372"/>
        </pc:sldMkLst>
        <pc:spChg chg="mod">
          <ac:chgData name="McHugh, Annamaria Rose" userId="4d50114b-2efa-4b66-89c6-8f5194928b11" providerId="ADAL" clId="{60406944-0813-4D42-975B-ABA89F32B96F}" dt="2026-01-06T03:37:07.845" v="379" actId="1076"/>
          <ac:spMkLst>
            <pc:docMk/>
            <pc:sldMk cId="2666179797" sldId="372"/>
            <ac:spMk id="4" creationId="{C028FBBD-45DB-3A28-7979-D749DE8EDA4C}"/>
          </ac:spMkLst>
        </pc:spChg>
        <pc:spChg chg="mod">
          <ac:chgData name="McHugh, Annamaria Rose" userId="4d50114b-2efa-4b66-89c6-8f5194928b11" providerId="ADAL" clId="{60406944-0813-4D42-975B-ABA89F32B96F}" dt="2026-01-06T04:17:19.186" v="678" actId="20577"/>
          <ac:spMkLst>
            <pc:docMk/>
            <pc:sldMk cId="2666179797" sldId="372"/>
            <ac:spMk id="8" creationId="{301E86B2-8E77-898F-CE53-E1B9533A9BE1}"/>
          </ac:spMkLst>
        </pc:spChg>
        <pc:grpChg chg="mod">
          <ac:chgData name="McHugh, Annamaria Rose" userId="4d50114b-2efa-4b66-89c6-8f5194928b11" providerId="ADAL" clId="{60406944-0813-4D42-975B-ABA89F32B96F}" dt="2026-01-06T04:46:30.026" v="1822" actId="14100"/>
          <ac:grpSpMkLst>
            <pc:docMk/>
            <pc:sldMk cId="2666179797" sldId="372"/>
            <ac:grpSpMk id="6" creationId="{B2DE6996-C930-EBC2-498B-2748A56316EC}"/>
          </ac:grpSpMkLst>
        </pc:grpChg>
        <pc:picChg chg="mod">
          <ac:chgData name="McHugh, Annamaria Rose" userId="4d50114b-2efa-4b66-89c6-8f5194928b11" providerId="ADAL" clId="{60406944-0813-4D42-975B-ABA89F32B96F}" dt="2026-01-06T12:55:30.344" v="2554" actId="1076"/>
          <ac:picMkLst>
            <pc:docMk/>
            <pc:sldMk cId="2666179797" sldId="372"/>
            <ac:picMk id="7" creationId="{1CDFA915-E7B7-B40C-9136-538334F8555E}"/>
          </ac:picMkLst>
        </pc:picChg>
      </pc:sldChg>
      <pc:sldChg chg="modSp add mod">
        <pc:chgData name="McHugh, Annamaria Rose" userId="4d50114b-2efa-4b66-89c6-8f5194928b11" providerId="ADAL" clId="{60406944-0813-4D42-975B-ABA89F32B96F}" dt="2026-01-06T14:25:01.234" v="4125" actId="20577"/>
        <pc:sldMkLst>
          <pc:docMk/>
          <pc:sldMk cId="1796519203" sldId="375"/>
        </pc:sldMkLst>
        <pc:spChg chg="mod">
          <ac:chgData name="McHugh, Annamaria Rose" userId="4d50114b-2efa-4b66-89c6-8f5194928b11" providerId="ADAL" clId="{60406944-0813-4D42-975B-ABA89F32B96F}" dt="2026-01-06T14:25:01.234" v="4125" actId="20577"/>
          <ac:spMkLst>
            <pc:docMk/>
            <pc:sldMk cId="1796519203" sldId="375"/>
            <ac:spMk id="8" creationId="{7B5E2768-52E7-8137-D8C6-1B54E8C0A295}"/>
          </ac:spMkLst>
        </pc:spChg>
        <pc:graphicFrameChg chg="mod">
          <ac:chgData name="McHugh, Annamaria Rose" userId="4d50114b-2efa-4b66-89c6-8f5194928b11" providerId="ADAL" clId="{60406944-0813-4D42-975B-ABA89F32B96F}" dt="2026-01-06T03:34:22.618" v="376"/>
          <ac:graphicFrameMkLst>
            <pc:docMk/>
            <pc:sldMk cId="1796519203" sldId="375"/>
            <ac:graphicFrameMk id="3" creationId="{4DFEAFFE-0377-4E82-83F7-74D71EE030B4}"/>
          </ac:graphicFrameMkLst>
        </pc:graphicFrameChg>
        <pc:graphicFrameChg chg="mod">
          <ac:chgData name="McHugh, Annamaria Rose" userId="4d50114b-2efa-4b66-89c6-8f5194928b11" providerId="ADAL" clId="{60406944-0813-4D42-975B-ABA89F32B96F}" dt="2026-01-06T14:04:56.694" v="3846" actId="1076"/>
          <ac:graphicFrameMkLst>
            <pc:docMk/>
            <pc:sldMk cId="1796519203" sldId="375"/>
            <ac:graphicFrameMk id="7" creationId="{3B431BDC-9446-4BEB-693B-CD387807F70D}"/>
          </ac:graphicFrameMkLst>
        </pc:graphicFrameChg>
        <pc:graphicFrameChg chg="mod">
          <ac:chgData name="McHugh, Annamaria Rose" userId="4d50114b-2efa-4b66-89c6-8f5194928b11" providerId="ADAL" clId="{60406944-0813-4D42-975B-ABA89F32B96F}" dt="2026-01-06T14:04:52.745" v="3845" actId="1076"/>
          <ac:graphicFrameMkLst>
            <pc:docMk/>
            <pc:sldMk cId="1796519203" sldId="375"/>
            <ac:graphicFrameMk id="10" creationId="{9A824F92-F1CA-3A0D-28BC-36B7D735D4C9}"/>
          </ac:graphicFrameMkLst>
        </pc:graphicFrameChg>
      </pc:sldChg>
      <pc:sldChg chg="addSp delSp modSp add mod">
        <pc:chgData name="McHugh, Annamaria Rose" userId="4d50114b-2efa-4b66-89c6-8f5194928b11" providerId="ADAL" clId="{60406944-0813-4D42-975B-ABA89F32B96F}" dt="2026-01-06T14:06:05.995" v="3848" actId="14100"/>
        <pc:sldMkLst>
          <pc:docMk/>
          <pc:sldMk cId="1720079389" sldId="379"/>
        </pc:sldMkLst>
        <pc:spChg chg="mod">
          <ac:chgData name="McHugh, Annamaria Rose" userId="4d50114b-2efa-4b66-89c6-8f5194928b11" providerId="ADAL" clId="{60406944-0813-4D42-975B-ABA89F32B96F}" dt="2026-01-06T12:55:00.586" v="2552" actId="1076"/>
          <ac:spMkLst>
            <pc:docMk/>
            <pc:sldMk cId="1720079389" sldId="379"/>
            <ac:spMk id="2" creationId="{17E057E3-B5B2-E056-BB49-832B0C85B055}"/>
          </ac:spMkLst>
        </pc:spChg>
        <pc:spChg chg="mod">
          <ac:chgData name="McHugh, Annamaria Rose" userId="4d50114b-2efa-4b66-89c6-8f5194928b11" providerId="ADAL" clId="{60406944-0813-4D42-975B-ABA89F32B96F}" dt="2026-01-06T14:02:43.054" v="3842" actId="20577"/>
          <ac:spMkLst>
            <pc:docMk/>
            <pc:sldMk cId="1720079389" sldId="379"/>
            <ac:spMk id="7" creationId="{6B0FC99D-3D5B-0F52-4535-E6CB3581CF50}"/>
          </ac:spMkLst>
        </pc:spChg>
        <pc:graphicFrameChg chg="add mod">
          <ac:chgData name="McHugh, Annamaria Rose" userId="4d50114b-2efa-4b66-89c6-8f5194928b11" providerId="ADAL" clId="{60406944-0813-4D42-975B-ABA89F32B96F}" dt="2026-01-05T20:46:42.354" v="370"/>
          <ac:graphicFrameMkLst>
            <pc:docMk/>
            <pc:sldMk cId="1720079389" sldId="379"/>
            <ac:graphicFrameMk id="3" creationId="{4491F6F4-4CC8-9A46-EA7E-886E4ED9D60C}"/>
          </ac:graphicFrameMkLst>
        </pc:graphicFrameChg>
        <pc:graphicFrameChg chg="add mod">
          <ac:chgData name="McHugh, Annamaria Rose" userId="4d50114b-2efa-4b66-89c6-8f5194928b11" providerId="ADAL" clId="{60406944-0813-4D42-975B-ABA89F32B96F}" dt="2026-01-06T14:05:04.319" v="3847"/>
          <ac:graphicFrameMkLst>
            <pc:docMk/>
            <pc:sldMk cId="1720079389" sldId="379"/>
            <ac:graphicFrameMk id="9" creationId="{DB764831-6D69-48F6-D0C4-92622662D265}"/>
          </ac:graphicFrameMkLst>
        </pc:graphicFrameChg>
        <pc:graphicFrameChg chg="add mod">
          <ac:chgData name="McHugh, Annamaria Rose" userId="4d50114b-2efa-4b66-89c6-8f5194928b11" providerId="ADAL" clId="{60406944-0813-4D42-975B-ABA89F32B96F}" dt="2026-01-06T14:06:05.995" v="3848" actId="14100"/>
          <ac:graphicFrameMkLst>
            <pc:docMk/>
            <pc:sldMk cId="1720079389" sldId="379"/>
            <ac:graphicFrameMk id="11" creationId="{187D0636-9284-025D-C933-F7807ED0D45F}"/>
          </ac:graphicFrameMkLst>
        </pc:graphicFrameChg>
      </pc:sldChg>
      <pc:sldChg chg="addSp modSp add mod ord">
        <pc:chgData name="McHugh, Annamaria Rose" userId="4d50114b-2efa-4b66-89c6-8f5194928b11" providerId="ADAL" clId="{60406944-0813-4D42-975B-ABA89F32B96F}" dt="2026-01-06T23:46:24.925" v="4597" actId="1076"/>
        <pc:sldMkLst>
          <pc:docMk/>
          <pc:sldMk cId="3159392072" sldId="380"/>
        </pc:sldMkLst>
        <pc:spChg chg="add mod">
          <ac:chgData name="McHugh, Annamaria Rose" userId="4d50114b-2efa-4b66-89c6-8f5194928b11" providerId="ADAL" clId="{60406944-0813-4D42-975B-ABA89F32B96F}" dt="2026-01-06T23:46:24.925" v="4597" actId="1076"/>
          <ac:spMkLst>
            <pc:docMk/>
            <pc:sldMk cId="3159392072" sldId="380"/>
            <ac:spMk id="2" creationId="{79071BDE-7580-B4B0-C565-86994F63B413}"/>
          </ac:spMkLst>
        </pc:spChg>
      </pc:sldChg>
      <pc:sldChg chg="addSp delSp modSp add mod ord">
        <pc:chgData name="McHugh, Annamaria Rose" userId="4d50114b-2efa-4b66-89c6-8f5194928b11" providerId="ADAL" clId="{60406944-0813-4D42-975B-ABA89F32B96F}" dt="2026-01-06T13:53:07.545" v="3610" actId="22"/>
        <pc:sldMkLst>
          <pc:docMk/>
          <pc:sldMk cId="742441735" sldId="381"/>
        </pc:sldMkLst>
        <pc:spChg chg="mod">
          <ac:chgData name="McHugh, Annamaria Rose" userId="4d50114b-2efa-4b66-89c6-8f5194928b11" providerId="ADAL" clId="{60406944-0813-4D42-975B-ABA89F32B96F}" dt="2026-01-06T04:16:18.392" v="664" actId="1076"/>
          <ac:spMkLst>
            <pc:docMk/>
            <pc:sldMk cId="742441735" sldId="381"/>
            <ac:spMk id="2" creationId="{3F24A576-53D1-9532-C2B9-C89D5717D0DE}"/>
          </ac:spMkLst>
        </pc:spChg>
      </pc:sldChg>
      <pc:sldChg chg="modSp add mod ord">
        <pc:chgData name="McHugh, Annamaria Rose" userId="4d50114b-2efa-4b66-89c6-8f5194928b11" providerId="ADAL" clId="{60406944-0813-4D42-975B-ABA89F32B96F}" dt="2026-01-06T14:41:35.015" v="4263" actId="20577"/>
        <pc:sldMkLst>
          <pc:docMk/>
          <pc:sldMk cId="598610882" sldId="382"/>
        </pc:sldMkLst>
        <pc:spChg chg="mod">
          <ac:chgData name="McHugh, Annamaria Rose" userId="4d50114b-2efa-4b66-89c6-8f5194928b11" providerId="ADAL" clId="{60406944-0813-4D42-975B-ABA89F32B96F}" dt="2026-01-06T13:00:43.097" v="2607" actId="20577"/>
          <ac:spMkLst>
            <pc:docMk/>
            <pc:sldMk cId="598610882" sldId="382"/>
            <ac:spMk id="2" creationId="{188D9B54-B5D8-CA9D-695E-AE9F6E6014B7}"/>
          </ac:spMkLst>
        </pc:spChg>
        <pc:spChg chg="mod">
          <ac:chgData name="McHugh, Annamaria Rose" userId="4d50114b-2efa-4b66-89c6-8f5194928b11" providerId="ADAL" clId="{60406944-0813-4D42-975B-ABA89F32B96F}" dt="2026-01-06T14:41:35.015" v="4263" actId="20577"/>
          <ac:spMkLst>
            <pc:docMk/>
            <pc:sldMk cId="598610882" sldId="382"/>
            <ac:spMk id="3" creationId="{2F43B5B0-D876-D5DE-7B87-3222048B3527}"/>
          </ac:spMkLst>
        </pc:spChg>
      </pc:sldChg>
      <pc:sldChg chg="modSp add del mod ord">
        <pc:chgData name="McHugh, Annamaria Rose" userId="4d50114b-2efa-4b66-89c6-8f5194928b11" providerId="ADAL" clId="{60406944-0813-4D42-975B-ABA89F32B96F}" dt="2026-01-06T13:53:25.750" v="3628" actId="47"/>
        <pc:sldMkLst>
          <pc:docMk/>
          <pc:sldMk cId="3922709803" sldId="383"/>
        </pc:sldMkLst>
        <pc:spChg chg="mod">
          <ac:chgData name="McHugh, Annamaria Rose" userId="4d50114b-2efa-4b66-89c6-8f5194928b11" providerId="ADAL" clId="{60406944-0813-4D42-975B-ABA89F32B96F}" dt="2026-01-06T13:53:15.297" v="3626" actId="20577"/>
          <ac:spMkLst>
            <pc:docMk/>
            <pc:sldMk cId="3922709803" sldId="383"/>
            <ac:spMk id="2" creationId="{A301E998-1A55-3CB5-36C1-31ECFC46BFD9}"/>
          </ac:spMkLst>
        </pc:spChg>
      </pc:sldChg>
      <pc:sldMasterChg chg="delSldLayout">
        <pc:chgData name="McHugh, Annamaria Rose" userId="4d50114b-2efa-4b66-89c6-8f5194928b11" providerId="ADAL" clId="{60406944-0813-4D42-975B-ABA89F32B96F}" dt="2026-01-06T13:54:48.900" v="3805" actId="47"/>
        <pc:sldMasterMkLst>
          <pc:docMk/>
          <pc:sldMasterMk cId="3392560624" sldId="2147483660"/>
        </pc:sldMasterMkLst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anl-my.sharepoint.com/personal/384786_win_lanl_gov/Documents/Documents/NEN-2/MeasurementResults/Simulation/Inputs/Config2_SDEF_1/Config2_Com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lanl-my.sharepoint.com/personal/384786_win_lanl_gov/Documents/Documents/NEN-2/MeasurementResults/Simulation/Inputs/Config2_SDEF_1/Config2_Com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lanl-my.sharepoint.com/personal/384786_win_lanl_gov/Documents/Documents/NEN-2/MeasurementResults/Simulation/Inputs/Config2_SDEF_1/Config2_Come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lanl-my.sharepoint.com/personal/384786_win_lanl_gov/Documents/Documents/NEN-2/MeasurementResults/Simulation/Config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lanl-my.sharepoint.com/personal/384786_win_lanl_gov/Documents/Documents/NEN-2/MeasurementResults/Simulation/Config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lanl-my.sharepoint.com/personal/384786_win_lanl_gov/Documents/Documents/NEN-2/MeasurementResults/Simulation/Config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Measurement Results</a:t>
            </a:r>
          </a:p>
        </c:rich>
      </c:tx>
      <c:layout>
        <c:manualLayout>
          <c:xMode val="edge"/>
          <c:yMode val="edge"/>
          <c:x val="0.32157159765649335"/>
          <c:y val="4.8478079812840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873016675805249"/>
          <c:y val="0.1630160360123282"/>
          <c:w val="0.68923125506142791"/>
          <c:h val="0.64630502182335514"/>
        </c:manualLayout>
      </c:layout>
      <c:scatterChart>
        <c:scatterStyle val="smoothMarker"/>
        <c:varyColors val="0"/>
        <c:ser>
          <c:idx val="0"/>
          <c:order val="0"/>
          <c:tx>
            <c:v>Shielded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Measurement!$M$3:$M$10</c:f>
                <c:numCache>
                  <c:formatCode>General</c:formatCode>
                  <c:ptCount val="8"/>
                  <c:pt idx="0">
                    <c:v>10.273213129878977</c:v>
                  </c:pt>
                  <c:pt idx="1">
                    <c:v>15.61201667835447</c:v>
                  </c:pt>
                  <c:pt idx="2">
                    <c:v>16.672126666866159</c:v>
                  </c:pt>
                  <c:pt idx="3">
                    <c:v>18.415057684190863</c:v>
                  </c:pt>
                  <c:pt idx="4">
                    <c:v>17.311000746637877</c:v>
                  </c:pt>
                  <c:pt idx="5">
                    <c:v>15.46129938989084</c:v>
                  </c:pt>
                  <c:pt idx="6">
                    <c:v>10.422945696952576</c:v>
                  </c:pt>
                  <c:pt idx="7">
                    <c:v>6.6188923217557303</c:v>
                  </c:pt>
                </c:numCache>
              </c:numRef>
            </c:plus>
            <c:minus>
              <c:numRef>
                <c:f>Measurement!$M$3:$M$10</c:f>
                <c:numCache>
                  <c:formatCode>General</c:formatCode>
                  <c:ptCount val="8"/>
                  <c:pt idx="0">
                    <c:v>10.273213129878977</c:v>
                  </c:pt>
                  <c:pt idx="1">
                    <c:v>15.61201667835447</c:v>
                  </c:pt>
                  <c:pt idx="2">
                    <c:v>16.672126666866159</c:v>
                  </c:pt>
                  <c:pt idx="3">
                    <c:v>18.415057684190863</c:v>
                  </c:pt>
                  <c:pt idx="4">
                    <c:v>17.311000746637877</c:v>
                  </c:pt>
                  <c:pt idx="5">
                    <c:v>15.46129938989084</c:v>
                  </c:pt>
                  <c:pt idx="6">
                    <c:v>10.422945696952576</c:v>
                  </c:pt>
                  <c:pt idx="7">
                    <c:v>6.6188923217557303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Measurement!$A$3:$A$10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</c:numCache>
            </c:numRef>
          </c:xVal>
          <c:yVal>
            <c:numRef>
              <c:f>Measurement!$K$3:$K$10</c:f>
              <c:numCache>
                <c:formatCode>0.00E+00</c:formatCode>
                <c:ptCount val="8"/>
                <c:pt idx="0">
                  <c:v>5887.2413424762772</c:v>
                </c:pt>
                <c:pt idx="1">
                  <c:v>13915.720075544099</c:v>
                </c:pt>
                <c:pt idx="2">
                  <c:v>13929.958423584341</c:v>
                </c:pt>
                <c:pt idx="3">
                  <c:v>16971.94097634987</c:v>
                </c:pt>
                <c:pt idx="4">
                  <c:v>15889.113057988738</c:v>
                </c:pt>
                <c:pt idx="5">
                  <c:v>12591.356058387621</c:v>
                </c:pt>
                <c:pt idx="6">
                  <c:v>6194.0103264778218</c:v>
                </c:pt>
                <c:pt idx="7">
                  <c:v>2601.0815218063572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E9-4496-886A-3DA171D68740}"/>
            </c:ext>
          </c:extLst>
        </c:ser>
        <c:ser>
          <c:idx val="1"/>
          <c:order val="1"/>
          <c:tx>
            <c:v>Unshielded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Measurement!$A$13:$A$19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Measurement!$K$13:$K$19</c:f>
              <c:numCache>
                <c:formatCode>General</c:formatCode>
                <c:ptCount val="7"/>
                <c:pt idx="0">
                  <c:v>5435.8311161404827</c:v>
                </c:pt>
                <c:pt idx="1">
                  <c:v>21015.098541994641</c:v>
                </c:pt>
                <c:pt idx="2">
                  <c:v>30693.104716416754</c:v>
                </c:pt>
                <c:pt idx="3">
                  <c:v>31881.736779921404</c:v>
                </c:pt>
                <c:pt idx="4">
                  <c:v>26917.164564950599</c:v>
                </c:pt>
                <c:pt idx="5">
                  <c:v>14523.252881034796</c:v>
                </c:pt>
                <c:pt idx="6">
                  <c:v>6203.9690910257568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FE9-4496-886A-3DA171D68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421664"/>
        <c:axId val="1217422144"/>
      </c:scatterChart>
      <c:valAx>
        <c:axId val="1217421664"/>
        <c:scaling>
          <c:orientation val="minMax"/>
          <c:max val="1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Bonner Sphere Diameter (inches)</a:t>
                </a:r>
              </a:p>
            </c:rich>
          </c:tx>
          <c:layout>
            <c:manualLayout>
              <c:xMode val="edge"/>
              <c:yMode val="edge"/>
              <c:x val="0.26456411429868426"/>
              <c:y val="0.865261374054741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7422144"/>
        <c:crosses val="autoZero"/>
        <c:crossBetween val="midCat"/>
      </c:valAx>
      <c:valAx>
        <c:axId val="121742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Count Rate (cps) 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E+00" sourceLinked="0"/>
        <c:majorTickMark val="cross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7421664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61770514472368698"/>
          <c:y val="0.12891918215243578"/>
          <c:w val="0.30862421060227679"/>
          <c:h val="0.1511143439394639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Shielded Simulation Comparison</a:t>
            </a:r>
          </a:p>
        </c:rich>
      </c:tx>
      <c:layout>
        <c:manualLayout>
          <c:xMode val="edge"/>
          <c:yMode val="edge"/>
          <c:x val="0.19852776201622682"/>
          <c:y val="3.93202797630801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813399566418405"/>
          <c:y val="0.15570947366273524"/>
          <c:w val="0.67724164527906427"/>
          <c:h val="0.66823891924424039"/>
        </c:manualLayout>
      </c:layout>
      <c:scatterChart>
        <c:scatterStyle val="smoothMarker"/>
        <c:varyColors val="0"/>
        <c:ser>
          <c:idx val="0"/>
          <c:order val="0"/>
          <c:tx>
            <c:v>ENDF/B-VIII.1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DATA!$E$12:$E$18</c:f>
                <c:numCache>
                  <c:formatCode>General</c:formatCode>
                  <c:ptCount val="7"/>
                  <c:pt idx="0">
                    <c:v>1.9228695244637164E-3</c:v>
                  </c:pt>
                  <c:pt idx="1">
                    <c:v>8.9771339246027017E-3</c:v>
                  </c:pt>
                  <c:pt idx="2">
                    <c:v>9.6591396158269283E-3</c:v>
                  </c:pt>
                  <c:pt idx="3">
                    <c:v>9.9780715237578494E-3</c:v>
                  </c:pt>
                  <c:pt idx="4">
                    <c:v>9.2061872193829417E-3</c:v>
                  </c:pt>
                  <c:pt idx="5">
                    <c:v>6.179342103371256E-3</c:v>
                  </c:pt>
                  <c:pt idx="6">
                    <c:v>4.6907481660184748E-3</c:v>
                  </c:pt>
                </c:numCache>
              </c:numRef>
            </c:plus>
            <c:minus>
              <c:numRef>
                <c:f>DATA!$E$12:$E$18</c:f>
                <c:numCache>
                  <c:formatCode>General</c:formatCode>
                  <c:ptCount val="7"/>
                  <c:pt idx="0">
                    <c:v>1.9228695244637164E-3</c:v>
                  </c:pt>
                  <c:pt idx="1">
                    <c:v>8.9771339246027017E-3</c:v>
                  </c:pt>
                  <c:pt idx="2">
                    <c:v>9.6591396158269283E-3</c:v>
                  </c:pt>
                  <c:pt idx="3">
                    <c:v>9.9780715237578494E-3</c:v>
                  </c:pt>
                  <c:pt idx="4">
                    <c:v>9.2061872193829417E-3</c:v>
                  </c:pt>
                  <c:pt idx="5">
                    <c:v>6.179342103371256E-3</c:v>
                  </c:pt>
                  <c:pt idx="6">
                    <c:v>4.6907481660184748E-3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DATA!$A$12:$A$18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DATA!$C$12:$C$18</c:f>
              <c:numCache>
                <c:formatCode>0.00E+00</c:formatCode>
                <c:ptCount val="7"/>
                <c:pt idx="0">
                  <c:v>3.2317134864936412E-2</c:v>
                </c:pt>
                <c:pt idx="1">
                  <c:v>0.18433539886247849</c:v>
                </c:pt>
                <c:pt idx="2">
                  <c:v>0.22620935868447137</c:v>
                </c:pt>
                <c:pt idx="3">
                  <c:v>0.2392822907375983</c:v>
                </c:pt>
                <c:pt idx="4">
                  <c:v>0.18523515531957629</c:v>
                </c:pt>
                <c:pt idx="5">
                  <c:v>9.154580893883342E-2</c:v>
                </c:pt>
                <c:pt idx="6">
                  <c:v>4.1074852592105734E-2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855-43A1-916F-B87A1BF97FC2}"/>
            </c:ext>
          </c:extLst>
        </c:ser>
        <c:ser>
          <c:idx val="1"/>
          <c:order val="1"/>
          <c:tx>
            <c:v>Cu ENDF/B-VIII.1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DATA!$J$12:$J$18</c:f>
                <c:numCache>
                  <c:formatCode>General</c:formatCode>
                  <c:ptCount val="7"/>
                  <c:pt idx="0">
                    <c:v>2.2512741216650272E-3</c:v>
                  </c:pt>
                  <c:pt idx="1">
                    <c:v>9.7553858221157714E-3</c:v>
                  </c:pt>
                  <c:pt idx="2">
                    <c:v>1.0269336880536412E-2</c:v>
                  </c:pt>
                  <c:pt idx="3">
                    <c:v>1.0475392667067632E-2</c:v>
                  </c:pt>
                  <c:pt idx="4">
                    <c:v>8.1240189343447788E-3</c:v>
                  </c:pt>
                  <c:pt idx="5">
                    <c:v>5.7752729758645148E-3</c:v>
                  </c:pt>
                  <c:pt idx="6">
                    <c:v>4.6144592318815084E-3</c:v>
                  </c:pt>
                </c:numCache>
              </c:numRef>
            </c:plus>
            <c:minus>
              <c:numRef>
                <c:f>DATA!$J$12:$J$18</c:f>
                <c:numCache>
                  <c:formatCode>General</c:formatCode>
                  <c:ptCount val="7"/>
                  <c:pt idx="0">
                    <c:v>2.2512741216650272E-3</c:v>
                  </c:pt>
                  <c:pt idx="1">
                    <c:v>9.7553858221157714E-3</c:v>
                  </c:pt>
                  <c:pt idx="2">
                    <c:v>1.0269336880536412E-2</c:v>
                  </c:pt>
                  <c:pt idx="3">
                    <c:v>1.0475392667067632E-2</c:v>
                  </c:pt>
                  <c:pt idx="4">
                    <c:v>8.1240189343447788E-3</c:v>
                  </c:pt>
                  <c:pt idx="5">
                    <c:v>5.7752729758645148E-3</c:v>
                  </c:pt>
                  <c:pt idx="6">
                    <c:v>4.6144592318815084E-3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50"/>
                </a:solidFill>
                <a:round/>
              </a:ln>
              <a:effectLst/>
            </c:spPr>
          </c:errBars>
          <c:xVal>
            <c:numRef>
              <c:f>DATA!$F$12:$F$18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DATA!$H$12:$H$18</c:f>
              <c:numCache>
                <c:formatCode>0.00E+00</c:formatCode>
                <c:ptCount val="7"/>
                <c:pt idx="0">
                  <c:v>3.3009884481891898E-2</c:v>
                </c:pt>
                <c:pt idx="1">
                  <c:v>0.20281467405646095</c:v>
                </c:pt>
                <c:pt idx="2">
                  <c:v>0.23993777758262647</c:v>
                </c:pt>
                <c:pt idx="3">
                  <c:v>0.22922084610651275</c:v>
                </c:pt>
                <c:pt idx="4">
                  <c:v>0.17139280452204175</c:v>
                </c:pt>
                <c:pt idx="5">
                  <c:v>8.3217189853955542E-2</c:v>
                </c:pt>
                <c:pt idx="6">
                  <c:v>4.0406823396510583E-2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855-43A1-916F-B87A1BF97FC2}"/>
            </c:ext>
          </c:extLst>
        </c:ser>
        <c:ser>
          <c:idx val="2"/>
          <c:order val="2"/>
          <c:tx>
            <c:v>Pu ENDF/B-VIII.1 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DATA!$O$12:$O$18</c:f>
                <c:numCache>
                  <c:formatCode>General</c:formatCode>
                  <c:ptCount val="7"/>
                  <c:pt idx="0">
                    <c:v>2.3853527334770962E-3</c:v>
                  </c:pt>
                  <c:pt idx="1">
                    <c:v>9.530356169577479E-3</c:v>
                  </c:pt>
                  <c:pt idx="2">
                    <c:v>1.0761984881158322E-2</c:v>
                  </c:pt>
                  <c:pt idx="3">
                    <c:v>1.009571655387907E-2</c:v>
                  </c:pt>
                  <c:pt idx="4">
                    <c:v>7.8803238397660048E-3</c:v>
                  </c:pt>
                  <c:pt idx="5">
                    <c:v>5.4089149031967577E-3</c:v>
                  </c:pt>
                  <c:pt idx="6">
                    <c:v>4.0597664805868787E-3</c:v>
                  </c:pt>
                </c:numCache>
              </c:numRef>
            </c:plus>
            <c:minus>
              <c:numRef>
                <c:f>DATA!$O$12:$O$18</c:f>
                <c:numCache>
                  <c:formatCode>General</c:formatCode>
                  <c:ptCount val="7"/>
                  <c:pt idx="0">
                    <c:v>2.3853527334770962E-3</c:v>
                  </c:pt>
                  <c:pt idx="1">
                    <c:v>9.530356169577479E-3</c:v>
                  </c:pt>
                  <c:pt idx="2">
                    <c:v>1.0761984881158322E-2</c:v>
                  </c:pt>
                  <c:pt idx="3">
                    <c:v>1.009571655387907E-2</c:v>
                  </c:pt>
                  <c:pt idx="4">
                    <c:v>7.8803238397660048E-3</c:v>
                  </c:pt>
                  <c:pt idx="5">
                    <c:v>5.4089149031967577E-3</c:v>
                  </c:pt>
                  <c:pt idx="6">
                    <c:v>4.0597664805868787E-3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DATA!$K$12:$K$18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DATA!$M$12:$M$18</c:f>
              <c:numCache>
                <c:formatCode>0.00E+00</c:formatCode>
                <c:ptCount val="7"/>
                <c:pt idx="0">
                  <c:v>3.7039638718588452E-2</c:v>
                </c:pt>
                <c:pt idx="1">
                  <c:v>0.18398370983740306</c:v>
                </c:pt>
                <c:pt idx="2">
                  <c:v>0.25203711665476164</c:v>
                </c:pt>
                <c:pt idx="3">
                  <c:v>0.23369714245090439</c:v>
                </c:pt>
                <c:pt idx="4">
                  <c:v>0.16766646467587246</c:v>
                </c:pt>
                <c:pt idx="5">
                  <c:v>8.2202354151926407E-2</c:v>
                </c:pt>
                <c:pt idx="6">
                  <c:v>4.3373573510543578E-2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855-43A1-916F-B87A1BF97FC2}"/>
            </c:ext>
          </c:extLst>
        </c:ser>
        <c:ser>
          <c:idx val="3"/>
          <c:order val="3"/>
          <c:tx>
            <c:v>ENDF/B-VIII.0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DATA!$T$12:$T$18</c:f>
                <c:numCache>
                  <c:formatCode>General</c:formatCode>
                  <c:ptCount val="7"/>
                  <c:pt idx="0">
                    <c:v>1.9793341626744409E-3</c:v>
                  </c:pt>
                  <c:pt idx="1">
                    <c:v>8.493864969581464E-3</c:v>
                  </c:pt>
                  <c:pt idx="2">
                    <c:v>9.5372736228162749E-3</c:v>
                  </c:pt>
                  <c:pt idx="3">
                    <c:v>1.0062395917435621E-2</c:v>
                  </c:pt>
                  <c:pt idx="4">
                    <c:v>8.1016412680952367E-3</c:v>
                  </c:pt>
                  <c:pt idx="5">
                    <c:v>5.5502376950853881E-3</c:v>
                  </c:pt>
                  <c:pt idx="6">
                    <c:v>3.9620129089190425E-3</c:v>
                  </c:pt>
                </c:numCache>
              </c:numRef>
            </c:plus>
            <c:minus>
              <c:numRef>
                <c:f>DATA!$T$12:$T$18</c:f>
                <c:numCache>
                  <c:formatCode>General</c:formatCode>
                  <c:ptCount val="7"/>
                  <c:pt idx="0">
                    <c:v>1.9793341626744409E-3</c:v>
                  </c:pt>
                  <c:pt idx="1">
                    <c:v>8.493864969581464E-3</c:v>
                  </c:pt>
                  <c:pt idx="2">
                    <c:v>9.5372736228162749E-3</c:v>
                  </c:pt>
                  <c:pt idx="3">
                    <c:v>1.0062395917435621E-2</c:v>
                  </c:pt>
                  <c:pt idx="4">
                    <c:v>8.1016412680952367E-3</c:v>
                  </c:pt>
                  <c:pt idx="5">
                    <c:v>5.5502376950853881E-3</c:v>
                  </c:pt>
                  <c:pt idx="6">
                    <c:v>3.9620129089190425E-3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errBars>
          <c:xVal>
            <c:numRef>
              <c:f>DATA!$P$12:$P$18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DATA!$S$12:$S$18</c:f>
              <c:numCache>
                <c:formatCode>0.00E+00</c:formatCode>
                <c:ptCount val="7"/>
                <c:pt idx="0">
                  <c:v>3.1568327953340365E-2</c:v>
                </c:pt>
                <c:pt idx="1">
                  <c:v>0.18667835097981239</c:v>
                </c:pt>
                <c:pt idx="2">
                  <c:v>0.23607112927763058</c:v>
                </c:pt>
                <c:pt idx="3">
                  <c:v>0.24246737150447276</c:v>
                </c:pt>
                <c:pt idx="4">
                  <c:v>0.16878419308531742</c:v>
                </c:pt>
                <c:pt idx="5">
                  <c:v>9.0987503198121114E-2</c:v>
                </c:pt>
                <c:pt idx="6">
                  <c:v>4.3443124001305289E-2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855-43A1-916F-B87A1BF97FC2}"/>
            </c:ext>
          </c:extLst>
        </c:ser>
        <c:ser>
          <c:idx val="4"/>
          <c:order val="4"/>
          <c:tx>
            <c:v>Measurement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Measurement!$A$3:$A$10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</c:numCache>
            </c:numRef>
          </c:xVal>
          <c:yVal>
            <c:numRef>
              <c:f>Measurement!$L$3:$L$10</c:f>
              <c:numCache>
                <c:formatCode>0.00E+00</c:formatCode>
                <c:ptCount val="8"/>
                <c:pt idx="0">
                  <c:v>6.6915357112320564E-2</c:v>
                </c:pt>
                <c:pt idx="1">
                  <c:v>0.158168371935378</c:v>
                </c:pt>
                <c:pt idx="2">
                  <c:v>0.15833020735002767</c:v>
                </c:pt>
                <c:pt idx="3">
                  <c:v>0.19290588329167929</c:v>
                </c:pt>
                <c:pt idx="4">
                  <c:v>0.18059828239114464</c:v>
                </c:pt>
                <c:pt idx="5">
                  <c:v>0.14311543185708694</c:v>
                </c:pt>
                <c:pt idx="6">
                  <c:v>7.0402144033614472E-2</c:v>
                </c:pt>
                <c:pt idx="7">
                  <c:v>2.9564322028748553E-2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855-43A1-916F-B87A1BF97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5542479"/>
        <c:axId val="1365546319"/>
      </c:scatterChart>
      <c:valAx>
        <c:axId val="1365542479"/>
        <c:scaling>
          <c:orientation val="minMax"/>
          <c:max val="1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Bonner</a:t>
                </a:r>
                <a:r>
                  <a:rPr lang="en-US" baseline="0"/>
                  <a:t> Sphere Diameter (inches)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29202356089816034"/>
              <c:y val="0.893241779099666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5546319"/>
        <c:crosses val="autoZero"/>
        <c:crossBetween val="midCat"/>
      </c:valAx>
      <c:valAx>
        <c:axId val="136554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Normalized</a:t>
                </a:r>
                <a:r>
                  <a:rPr lang="en-US" baseline="0" dirty="0"/>
                  <a:t> Response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6.8814178368868981E-2"/>
              <c:y val="0.286158226875063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5542479"/>
        <c:crosses val="autoZero"/>
        <c:crossBetween val="midCat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7882944132917502"/>
          <c:y val="0.14014457388882776"/>
          <c:w val="0.31576566694322772"/>
          <c:h val="0.2621230546607628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Unshielded</a:t>
            </a:r>
            <a:r>
              <a:rPr lang="en-US" baseline="0" dirty="0"/>
              <a:t> </a:t>
            </a:r>
            <a:r>
              <a:rPr lang="en-US" dirty="0"/>
              <a:t>Simulation Comparison</a:t>
            </a:r>
          </a:p>
        </c:rich>
      </c:tx>
      <c:layout>
        <c:manualLayout>
          <c:xMode val="edge"/>
          <c:yMode val="edge"/>
          <c:x val="0.22576648860340728"/>
          <c:y val="3.8061850418741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567952818446575"/>
          <c:y val="0.16420944379564589"/>
          <c:w val="0.65795891311787391"/>
          <c:h val="0.63920273308814557"/>
        </c:manualLayout>
      </c:layout>
      <c:scatterChart>
        <c:scatterStyle val="smoothMarker"/>
        <c:varyColors val="0"/>
        <c:ser>
          <c:idx val="0"/>
          <c:order val="0"/>
          <c:tx>
            <c:v>ENDF/B-VIII.1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DATA!$E$30:$E$36</c:f>
                <c:numCache>
                  <c:formatCode>General</c:formatCode>
                  <c:ptCount val="7"/>
                  <c:pt idx="0">
                    <c:v>1.3356782428820869E-3</c:v>
                  </c:pt>
                  <c:pt idx="1">
                    <c:v>6.8558668392009574E-3</c:v>
                  </c:pt>
                  <c:pt idx="2">
                    <c:v>8.7377210478080062E-3</c:v>
                  </c:pt>
                  <c:pt idx="3">
                    <c:v>8.6759444207765296E-3</c:v>
                  </c:pt>
                  <c:pt idx="4">
                    <c:v>7.4336569505878336E-3</c:v>
                  </c:pt>
                  <c:pt idx="5">
                    <c:v>5.6189939432960377E-3</c:v>
                  </c:pt>
                  <c:pt idx="6">
                    <c:v>3.1202672838729997E-3</c:v>
                  </c:pt>
                </c:numCache>
              </c:numRef>
            </c:plus>
            <c:minus>
              <c:numRef>
                <c:f>DATA!$E$30:$E$36</c:f>
                <c:numCache>
                  <c:formatCode>General</c:formatCode>
                  <c:ptCount val="7"/>
                  <c:pt idx="0">
                    <c:v>1.3356782428820869E-3</c:v>
                  </c:pt>
                  <c:pt idx="1">
                    <c:v>6.8558668392009574E-3</c:v>
                  </c:pt>
                  <c:pt idx="2">
                    <c:v>8.7377210478080062E-3</c:v>
                  </c:pt>
                  <c:pt idx="3">
                    <c:v>8.6759444207765296E-3</c:v>
                  </c:pt>
                  <c:pt idx="4">
                    <c:v>7.4336569505878336E-3</c:v>
                  </c:pt>
                  <c:pt idx="5">
                    <c:v>5.6189939432960377E-3</c:v>
                  </c:pt>
                  <c:pt idx="6">
                    <c:v>3.1202672838729997E-3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DATA!$A$30:$A$36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DATA!$C$30:$C$36</c:f>
              <c:numCache>
                <c:formatCode>0.00E+00</c:formatCode>
                <c:ptCount val="7"/>
                <c:pt idx="0">
                  <c:v>2.0329958034734964E-2</c:v>
                </c:pt>
                <c:pt idx="1">
                  <c:v>0.16600161838258976</c:v>
                </c:pt>
                <c:pt idx="2">
                  <c:v>0.24271447355022241</c:v>
                </c:pt>
                <c:pt idx="3">
                  <c:v>0.23769710741853506</c:v>
                </c:pt>
                <c:pt idx="4">
                  <c:v>0.18175200368185412</c:v>
                </c:pt>
                <c:pt idx="5">
                  <c:v>0.1106101169940165</c:v>
                </c:pt>
                <c:pt idx="6">
                  <c:v>4.0894721938047177E-2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E44-4107-8546-61AFEA6CB449}"/>
            </c:ext>
          </c:extLst>
        </c:ser>
        <c:ser>
          <c:idx val="1"/>
          <c:order val="1"/>
          <c:tx>
            <c:v>Cu ENDF/B-VIII.1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DATA!$J$30:$J$36</c:f>
                <c:numCache>
                  <c:formatCode>General</c:formatCode>
                  <c:ptCount val="7"/>
                  <c:pt idx="0">
                    <c:v>1.3656540744098045E-3</c:v>
                  </c:pt>
                  <c:pt idx="1">
                    <c:v>7.3648592990962674E-3</c:v>
                  </c:pt>
                  <c:pt idx="2">
                    <c:v>8.2871022397162548E-3</c:v>
                  </c:pt>
                  <c:pt idx="3">
                    <c:v>8.627551278034478E-3</c:v>
                  </c:pt>
                  <c:pt idx="4">
                    <c:v>7.3704191977417288E-3</c:v>
                  </c:pt>
                  <c:pt idx="5">
                    <c:v>5.3830258527074017E-3</c:v>
                  </c:pt>
                  <c:pt idx="6">
                    <c:v>4.0521956398081194E-3</c:v>
                  </c:pt>
                </c:numCache>
              </c:numRef>
            </c:plus>
            <c:minus>
              <c:numRef>
                <c:f>DATA!$J$30:$J$36</c:f>
                <c:numCache>
                  <c:formatCode>General</c:formatCode>
                  <c:ptCount val="7"/>
                  <c:pt idx="0">
                    <c:v>1.3656540744098045E-3</c:v>
                  </c:pt>
                  <c:pt idx="1">
                    <c:v>7.3648592990962674E-3</c:v>
                  </c:pt>
                  <c:pt idx="2">
                    <c:v>8.2871022397162548E-3</c:v>
                  </c:pt>
                  <c:pt idx="3">
                    <c:v>8.627551278034478E-3</c:v>
                  </c:pt>
                  <c:pt idx="4">
                    <c:v>7.3704191977417288E-3</c:v>
                  </c:pt>
                  <c:pt idx="5">
                    <c:v>5.3830258527074017E-3</c:v>
                  </c:pt>
                  <c:pt idx="6">
                    <c:v>4.0521956398081194E-3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50"/>
                </a:solidFill>
                <a:round/>
              </a:ln>
              <a:effectLst/>
            </c:spPr>
          </c:errBars>
          <c:xVal>
            <c:numRef>
              <c:f>DATA!$F$30:$F$36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DATA!$H$30:$H$36</c:f>
              <c:numCache>
                <c:formatCode>0.00E+00</c:formatCode>
                <c:ptCount val="7"/>
                <c:pt idx="0">
                  <c:v>2.1815560294086333E-2</c:v>
                </c:pt>
                <c:pt idx="1">
                  <c:v>0.17247914049405777</c:v>
                </c:pt>
                <c:pt idx="2">
                  <c:v>0.22704389697852756</c:v>
                </c:pt>
                <c:pt idx="3">
                  <c:v>0.23380897772451156</c:v>
                </c:pt>
                <c:pt idx="4">
                  <c:v>0.18947093053320641</c:v>
                </c:pt>
                <c:pt idx="5">
                  <c:v>0.1078762695933347</c:v>
                </c:pt>
                <c:pt idx="6">
                  <c:v>4.7505224382275731E-2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E44-4107-8546-61AFEA6CB449}"/>
            </c:ext>
          </c:extLst>
        </c:ser>
        <c:ser>
          <c:idx val="2"/>
          <c:order val="2"/>
          <c:tx>
            <c:v>Pu ENDF/B-VIII.1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DATA!$O$30:$O$36</c:f>
                <c:numCache>
                  <c:formatCode>General</c:formatCode>
                  <c:ptCount val="7"/>
                  <c:pt idx="0">
                    <c:v>1.162105705705016E-3</c:v>
                  </c:pt>
                  <c:pt idx="1">
                    <c:v>7.0339621059354431E-3</c:v>
                  </c:pt>
                  <c:pt idx="2">
                    <c:v>8.1880907486400981E-3</c:v>
                  </c:pt>
                  <c:pt idx="3">
                    <c:v>8.6164203784122508E-3</c:v>
                  </c:pt>
                  <c:pt idx="4">
                    <c:v>7.6008102844323496E-3</c:v>
                  </c:pt>
                  <c:pt idx="5">
                    <c:v>4.8283280216091171E-3</c:v>
                  </c:pt>
                  <c:pt idx="6">
                    <c:v>3.3441895059321126E-3</c:v>
                  </c:pt>
                </c:numCache>
              </c:numRef>
            </c:plus>
            <c:minus>
              <c:numRef>
                <c:f>DATA!$O$30:$O$36</c:f>
                <c:numCache>
                  <c:formatCode>General</c:formatCode>
                  <c:ptCount val="7"/>
                  <c:pt idx="0">
                    <c:v>1.162105705705016E-3</c:v>
                  </c:pt>
                  <c:pt idx="1">
                    <c:v>7.0339621059354431E-3</c:v>
                  </c:pt>
                  <c:pt idx="2">
                    <c:v>8.1880907486400981E-3</c:v>
                  </c:pt>
                  <c:pt idx="3">
                    <c:v>8.6164203784122508E-3</c:v>
                  </c:pt>
                  <c:pt idx="4">
                    <c:v>7.6008102844323496E-3</c:v>
                  </c:pt>
                  <c:pt idx="5">
                    <c:v>4.8283280216091171E-3</c:v>
                  </c:pt>
                  <c:pt idx="6">
                    <c:v>3.3441895059321126E-3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DATA!$K$30:$K$36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DATA!$M$30:$M$36</c:f>
              <c:numCache>
                <c:formatCode>0.00E+00</c:formatCode>
                <c:ptCount val="7"/>
                <c:pt idx="0">
                  <c:v>1.9208358771983736E-2</c:v>
                </c:pt>
                <c:pt idx="1">
                  <c:v>0.16787499059511798</c:v>
                </c:pt>
                <c:pt idx="2">
                  <c:v>0.22494754803956313</c:v>
                </c:pt>
                <c:pt idx="3">
                  <c:v>0.24203428029247895</c:v>
                </c:pt>
                <c:pt idx="4">
                  <c:v>0.20432285710839651</c:v>
                </c:pt>
                <c:pt idx="5">
                  <c:v>9.542150240334224E-2</c:v>
                </c:pt>
                <c:pt idx="6">
                  <c:v>4.6190462789117571E-2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E44-4107-8546-61AFEA6CB449}"/>
            </c:ext>
          </c:extLst>
        </c:ser>
        <c:ser>
          <c:idx val="3"/>
          <c:order val="3"/>
          <c:tx>
            <c:v>ENDF/B-VIII.0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DATA!$T$30:$T$36</c:f>
                <c:numCache>
                  <c:formatCode>General</c:formatCode>
                  <c:ptCount val="7"/>
                  <c:pt idx="0">
                    <c:v>1.2479417062675896E-3</c:v>
                  </c:pt>
                  <c:pt idx="1">
                    <c:v>6.7941001598717521E-3</c:v>
                  </c:pt>
                  <c:pt idx="2">
                    <c:v>8.07112806475907E-3</c:v>
                  </c:pt>
                  <c:pt idx="3">
                    <c:v>8.022737682608333E-3</c:v>
                  </c:pt>
                  <c:pt idx="4">
                    <c:v>7.4470320227960404E-3</c:v>
                  </c:pt>
                  <c:pt idx="5">
                    <c:v>5.2382353329780635E-3</c:v>
                  </c:pt>
                  <c:pt idx="6">
                    <c:v>3.2578075108893366E-3</c:v>
                  </c:pt>
                </c:numCache>
              </c:numRef>
            </c:plus>
            <c:minus>
              <c:numRef>
                <c:f>DATA!$T$30:$T$36</c:f>
                <c:numCache>
                  <c:formatCode>General</c:formatCode>
                  <c:ptCount val="7"/>
                  <c:pt idx="0">
                    <c:v>1.2479417062675896E-3</c:v>
                  </c:pt>
                  <c:pt idx="1">
                    <c:v>6.7941001598717521E-3</c:v>
                  </c:pt>
                  <c:pt idx="2">
                    <c:v>8.07112806475907E-3</c:v>
                  </c:pt>
                  <c:pt idx="3">
                    <c:v>8.022737682608333E-3</c:v>
                  </c:pt>
                  <c:pt idx="4">
                    <c:v>7.4470320227960404E-3</c:v>
                  </c:pt>
                  <c:pt idx="5">
                    <c:v>5.2382353329780635E-3</c:v>
                  </c:pt>
                  <c:pt idx="6">
                    <c:v>3.2578075108893366E-3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errBars>
          <c:xVal>
            <c:numRef>
              <c:f>DATA!$P$30:$P$36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DATA!$S$30:$S$36</c:f>
              <c:numCache>
                <c:formatCode>0.00E+00</c:formatCode>
                <c:ptCount val="7"/>
                <c:pt idx="0">
                  <c:v>1.9621724941314301E-2</c:v>
                </c:pt>
                <c:pt idx="1">
                  <c:v>0.16652206274195469</c:v>
                </c:pt>
                <c:pt idx="2">
                  <c:v>0.23530985611542479</c:v>
                </c:pt>
                <c:pt idx="3">
                  <c:v>0.22922107664595237</c:v>
                </c:pt>
                <c:pt idx="4">
                  <c:v>0.19911850328331657</c:v>
                </c:pt>
                <c:pt idx="5">
                  <c:v>0.10734088797086196</c:v>
                </c:pt>
                <c:pt idx="6">
                  <c:v>4.2865888301175485E-2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E44-4107-8546-61AFEA6CB449}"/>
            </c:ext>
          </c:extLst>
        </c:ser>
        <c:ser>
          <c:idx val="4"/>
          <c:order val="4"/>
          <c:tx>
            <c:v>Measurement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Measurement!$A$13:$A$19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Measurement!$M$13:$M$19</c:f>
              <c:numCache>
                <c:formatCode>0.00E+00</c:formatCode>
                <c:ptCount val="7"/>
                <c:pt idx="0">
                  <c:v>3.9773358046539926E-2</c:v>
                </c:pt>
                <c:pt idx="1">
                  <c:v>0.15376508593363566</c:v>
                </c:pt>
                <c:pt idx="2">
                  <c:v>0.22457795640876152</c:v>
                </c:pt>
                <c:pt idx="3">
                  <c:v>0.23327504203141688</c:v>
                </c:pt>
                <c:pt idx="4">
                  <c:v>0.1969498317673174</c:v>
                </c:pt>
                <c:pt idx="5">
                  <c:v>0.10626498956574851</c:v>
                </c:pt>
                <c:pt idx="6">
                  <c:v>4.5393736246580114E-2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E44-4107-8546-61AFEA6CB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8102607"/>
        <c:axId val="1438101647"/>
      </c:scatterChart>
      <c:valAx>
        <c:axId val="1438102607"/>
        <c:scaling>
          <c:orientation val="minMax"/>
          <c:max val="1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Bonner Sphere Diameter (inches)</a:t>
                </a:r>
              </a:p>
            </c:rich>
          </c:tx>
          <c:layout>
            <c:manualLayout>
              <c:xMode val="edge"/>
              <c:yMode val="edge"/>
              <c:x val="0.31890014836914288"/>
              <c:y val="0.861581758475973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8101647"/>
        <c:crosses val="autoZero"/>
        <c:crossBetween val="midCat"/>
      </c:valAx>
      <c:valAx>
        <c:axId val="143810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Normalized Response</a:t>
                </a:r>
              </a:p>
            </c:rich>
          </c:tx>
          <c:layout>
            <c:manualLayout>
              <c:xMode val="edge"/>
              <c:yMode val="edge"/>
              <c:x val="8.6686897821174766E-2"/>
              <c:y val="0.291080133497624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8102607"/>
        <c:crosses val="autoZero"/>
        <c:crossBetween val="midCat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2411123592266105"/>
          <c:y val="0.14259806752276258"/>
          <c:w val="0.32640318301487542"/>
          <c:h val="0.2403690974376738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Measurement Results</a:t>
            </a:r>
          </a:p>
        </c:rich>
      </c:tx>
      <c:layout>
        <c:manualLayout>
          <c:xMode val="edge"/>
          <c:yMode val="edge"/>
          <c:x val="0.25301914528285574"/>
          <c:y val="1.80555521000419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187047099005571"/>
          <c:y val="0.16742010684763922"/>
          <c:w val="0.72209230592141349"/>
          <c:h val="0.63214833702322948"/>
        </c:manualLayout>
      </c:layout>
      <c:scatterChart>
        <c:scatterStyle val="smoothMarker"/>
        <c:varyColors val="0"/>
        <c:ser>
          <c:idx val="0"/>
          <c:order val="0"/>
          <c:tx>
            <c:v>Shielded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Raw!$I$2:$I$8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Raw!$H$2:$H$8</c:f>
              <c:numCache>
                <c:formatCode>General</c:formatCode>
                <c:ptCount val="7"/>
                <c:pt idx="0">
                  <c:v>65.533051009305794</c:v>
                </c:pt>
                <c:pt idx="1">
                  <c:v>154.09499752455801</c:v>
                </c:pt>
                <c:pt idx="2">
                  <c:v>192.03134533392</c:v>
                </c:pt>
                <c:pt idx="3">
                  <c:v>180.75178395003999</c:v>
                </c:pt>
                <c:pt idx="4">
                  <c:v>146.492566875318</c:v>
                </c:pt>
                <c:pt idx="5">
                  <c:v>74.407120001510407</c:v>
                </c:pt>
                <c:pt idx="6">
                  <c:v>32.271362873226103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D6-4803-8C88-FB60778950C1}"/>
            </c:ext>
          </c:extLst>
        </c:ser>
        <c:ser>
          <c:idx val="1"/>
          <c:order val="1"/>
          <c:tx>
            <c:v>Unshielded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Raw!$I$9:$I$15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Raw!$H$9:$H$15</c:f>
              <c:numCache>
                <c:formatCode>General</c:formatCode>
                <c:ptCount val="7"/>
                <c:pt idx="0">
                  <c:v>62.085130280099499</c:v>
                </c:pt>
                <c:pt idx="1">
                  <c:v>202.95762348115801</c:v>
                </c:pt>
                <c:pt idx="2">
                  <c:v>288.81611261248798</c:v>
                </c:pt>
                <c:pt idx="3">
                  <c:v>295.07686148375302</c:v>
                </c:pt>
                <c:pt idx="4">
                  <c:v>251.07654511942499</c:v>
                </c:pt>
                <c:pt idx="5">
                  <c:v>135.164921503599</c:v>
                </c:pt>
                <c:pt idx="6">
                  <c:v>61.444105928016299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D6-4803-8C88-FB6077895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0780623"/>
        <c:axId val="1360782543"/>
      </c:scatterChart>
      <c:valAx>
        <c:axId val="1360780623"/>
        <c:scaling>
          <c:orientation val="minMax"/>
          <c:max val="1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Bonner</a:t>
                </a:r>
                <a:r>
                  <a:rPr lang="en-US" baseline="0"/>
                  <a:t> Sphere Diameter (inches)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25032499867301583"/>
              <c:y val="0.875454365480627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0782543"/>
        <c:crosses val="autoZero"/>
        <c:crossBetween val="midCat"/>
      </c:valAx>
      <c:valAx>
        <c:axId val="1360782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Count</a:t>
                </a:r>
                <a:r>
                  <a:rPr lang="en-US" baseline="0"/>
                  <a:t> Rate (cps)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0780623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6871073509125014"/>
          <c:y val="0.18479466607713629"/>
          <c:w val="0.30825847075129775"/>
          <c:h val="0.1432288658518684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Unshielded Simulation Comparison</a:t>
            </a:r>
          </a:p>
        </c:rich>
      </c:tx>
      <c:layout>
        <c:manualLayout>
          <c:xMode val="edge"/>
          <c:yMode val="edge"/>
          <c:x val="0.15351347829362502"/>
          <c:y val="7.427893529836110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48102739606036"/>
          <c:y val="0.17056004124931248"/>
          <c:w val="0.63961050199528136"/>
          <c:h val="0.66757913390203205"/>
        </c:manualLayout>
      </c:layout>
      <c:scatterChart>
        <c:scatterStyle val="lineMarker"/>
        <c:varyColors val="0"/>
        <c:ser>
          <c:idx val="2"/>
          <c:order val="0"/>
          <c:tx>
            <c:v>Cu ENDF/B-VIII.1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Data!$T$4:$T$10</c:f>
                <c:numCache>
                  <c:formatCode>General</c:formatCode>
                  <c:ptCount val="7"/>
                  <c:pt idx="0">
                    <c:v>1.0476744814997834E-3</c:v>
                  </c:pt>
                  <c:pt idx="1">
                    <c:v>5.4448132228848535E-3</c:v>
                  </c:pt>
                  <c:pt idx="2">
                    <c:v>6.3277170140687879E-3</c:v>
                  </c:pt>
                  <c:pt idx="3">
                    <c:v>6.4900497066517557E-3</c:v>
                  </c:pt>
                  <c:pt idx="4">
                    <c:v>5.7460948622881222E-3</c:v>
                  </c:pt>
                  <c:pt idx="5">
                    <c:v>4.4102565284947163E-3</c:v>
                  </c:pt>
                  <c:pt idx="6">
                    <c:v>2.7795343262502054E-3</c:v>
                  </c:pt>
                </c:numCache>
              </c:numRef>
            </c:plus>
            <c:minus>
              <c:numRef>
                <c:f>Data!$T$4:$T$10</c:f>
                <c:numCache>
                  <c:formatCode>General</c:formatCode>
                  <c:ptCount val="7"/>
                  <c:pt idx="0">
                    <c:v>1.0476744814997834E-3</c:v>
                  </c:pt>
                  <c:pt idx="1">
                    <c:v>5.4448132228848535E-3</c:v>
                  </c:pt>
                  <c:pt idx="2">
                    <c:v>6.3277170140687879E-3</c:v>
                  </c:pt>
                  <c:pt idx="3">
                    <c:v>6.4900497066517557E-3</c:v>
                  </c:pt>
                  <c:pt idx="4">
                    <c:v>5.7460948622881222E-3</c:v>
                  </c:pt>
                  <c:pt idx="5">
                    <c:v>4.4102565284947163E-3</c:v>
                  </c:pt>
                  <c:pt idx="6">
                    <c:v>2.7795343262502054E-3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50"/>
                </a:solidFill>
                <a:round/>
              </a:ln>
              <a:effectLst/>
            </c:spPr>
          </c:errBars>
          <c:xVal>
            <c:numRef>
              <c:f>Data!$A$4:$A$10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Data!$S$4:$S$10</c:f>
              <c:numCache>
                <c:formatCode>0.00E+00</c:formatCode>
                <c:ptCount val="7"/>
                <c:pt idx="0">
                  <c:v>1.7906783683694357E-2</c:v>
                </c:pt>
                <c:pt idx="1">
                  <c:v>0.16341398642050431</c:v>
                </c:pt>
                <c:pt idx="2">
                  <c:v>0.23586208050252916</c:v>
                </c:pt>
                <c:pt idx="3">
                  <c:v>0.24144067282699838</c:v>
                </c:pt>
                <c:pt idx="4">
                  <c:v>0.19432438140524988</c:v>
                </c:pt>
                <c:pt idx="5">
                  <c:v>0.10649469596692741</c:v>
                </c:pt>
                <c:pt idx="6">
                  <c:v>4.0557399194096448E-2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61-44FF-80D9-AA5EEAE79715}"/>
            </c:ext>
          </c:extLst>
        </c:ser>
        <c:ser>
          <c:idx val="3"/>
          <c:order val="1"/>
          <c:tx>
            <c:v>Pu ENDF/B-VIII.1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Data!$T$4:$T$10</c:f>
                <c:numCache>
                  <c:formatCode>General</c:formatCode>
                  <c:ptCount val="7"/>
                  <c:pt idx="0">
                    <c:v>1.0476744814997834E-3</c:v>
                  </c:pt>
                  <c:pt idx="1">
                    <c:v>5.4448132228848535E-3</c:v>
                  </c:pt>
                  <c:pt idx="2">
                    <c:v>6.3277170140687879E-3</c:v>
                  </c:pt>
                  <c:pt idx="3">
                    <c:v>6.4900497066517557E-3</c:v>
                  </c:pt>
                  <c:pt idx="4">
                    <c:v>5.7460948622881222E-3</c:v>
                  </c:pt>
                  <c:pt idx="5">
                    <c:v>4.4102565284947163E-3</c:v>
                  </c:pt>
                  <c:pt idx="6">
                    <c:v>2.7795343262502054E-3</c:v>
                  </c:pt>
                </c:numCache>
              </c:numRef>
            </c:plus>
            <c:minus>
              <c:numRef>
                <c:f>Data!$T$4:$T$10</c:f>
                <c:numCache>
                  <c:formatCode>General</c:formatCode>
                  <c:ptCount val="7"/>
                  <c:pt idx="0">
                    <c:v>1.0476744814997834E-3</c:v>
                  </c:pt>
                  <c:pt idx="1">
                    <c:v>5.4448132228848535E-3</c:v>
                  </c:pt>
                  <c:pt idx="2">
                    <c:v>6.3277170140687879E-3</c:v>
                  </c:pt>
                  <c:pt idx="3">
                    <c:v>6.4900497066517557E-3</c:v>
                  </c:pt>
                  <c:pt idx="4">
                    <c:v>5.7460948622881222E-3</c:v>
                  </c:pt>
                  <c:pt idx="5">
                    <c:v>4.4102565284947163E-3</c:v>
                  </c:pt>
                  <c:pt idx="6">
                    <c:v>2.7795343262502054E-3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Data!$A$4:$A$10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Data!$Z$4:$Z$10</c:f>
              <c:numCache>
                <c:formatCode>0.00E+00</c:formatCode>
                <c:ptCount val="7"/>
                <c:pt idx="0">
                  <c:v>1.9548937561376541E-2</c:v>
                </c:pt>
                <c:pt idx="1">
                  <c:v>0.16846174974299719</c:v>
                </c:pt>
                <c:pt idx="2">
                  <c:v>0.2253807174507326</c:v>
                </c:pt>
                <c:pt idx="3">
                  <c:v>0.2496993098235491</c:v>
                </c:pt>
                <c:pt idx="4">
                  <c:v>0.19138234705143864</c:v>
                </c:pt>
                <c:pt idx="5">
                  <c:v>0.1001464466719649</c:v>
                </c:pt>
                <c:pt idx="6">
                  <c:v>4.5380491697941096E-2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961-44FF-80D9-AA5EEAE79715}"/>
            </c:ext>
          </c:extLst>
        </c:ser>
        <c:ser>
          <c:idx val="1"/>
          <c:order val="2"/>
          <c:tx>
            <c:v>ENDF/B-VIII.1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Data!$M$4:$M$10</c:f>
                <c:numCache>
                  <c:formatCode>General</c:formatCode>
                  <c:ptCount val="7"/>
                  <c:pt idx="0">
                    <c:v>1.112679560124031E-3</c:v>
                  </c:pt>
                  <c:pt idx="1">
                    <c:v>5.9165858116241874E-3</c:v>
                  </c:pt>
                  <c:pt idx="2">
                    <c:v>6.5371564752993846E-3</c:v>
                  </c:pt>
                  <c:pt idx="3">
                    <c:v>6.5771066455226389E-3</c:v>
                  </c:pt>
                  <c:pt idx="4">
                    <c:v>6.300474664352379E-3</c:v>
                  </c:pt>
                  <c:pt idx="5">
                    <c:v>4.516460601157791E-3</c:v>
                  </c:pt>
                  <c:pt idx="6">
                    <c:v>2.9509136083307195E-3</c:v>
                  </c:pt>
                </c:numCache>
              </c:numRef>
            </c:plus>
            <c:minus>
              <c:numRef>
                <c:f>Data!$M$4:$M$10</c:f>
                <c:numCache>
                  <c:formatCode>General</c:formatCode>
                  <c:ptCount val="7"/>
                  <c:pt idx="0">
                    <c:v>1.112679560124031E-3</c:v>
                  </c:pt>
                  <c:pt idx="1">
                    <c:v>5.9165858116241874E-3</c:v>
                  </c:pt>
                  <c:pt idx="2">
                    <c:v>6.5371564752993846E-3</c:v>
                  </c:pt>
                  <c:pt idx="3">
                    <c:v>6.5771066455226389E-3</c:v>
                  </c:pt>
                  <c:pt idx="4">
                    <c:v>6.300474664352379E-3</c:v>
                  </c:pt>
                  <c:pt idx="5">
                    <c:v>4.516460601157791E-3</c:v>
                  </c:pt>
                  <c:pt idx="6">
                    <c:v>2.9509136083307195E-3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Data!$A$4:$A$10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Data!$L$4:$L$10</c:f>
              <c:numCache>
                <c:formatCode>0.00E+00</c:formatCode>
                <c:ptCount val="7"/>
                <c:pt idx="0">
                  <c:v>1.9711608119843873E-2</c:v>
                </c:pt>
                <c:pt idx="1">
                  <c:v>0.16788000323556418</c:v>
                </c:pt>
                <c:pt idx="2">
                  <c:v>0.22877038783214534</c:v>
                </c:pt>
                <c:pt idx="3">
                  <c:v>0.2319077295317232</c:v>
                </c:pt>
                <c:pt idx="4">
                  <c:v>0.20334454225211268</c:v>
                </c:pt>
                <c:pt idx="5">
                  <c:v>0.10528472520371164</c:v>
                </c:pt>
                <c:pt idx="6">
                  <c:v>4.3101003824899092E-2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961-44FF-80D9-AA5EEAE79715}"/>
            </c:ext>
          </c:extLst>
        </c:ser>
        <c:ser>
          <c:idx val="0"/>
          <c:order val="3"/>
          <c:tx>
            <c:v>ENDF/B-VIII.0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Data!$F$4:$F$10</c:f>
                <c:numCache>
                  <c:formatCode>General</c:formatCode>
                  <c:ptCount val="7"/>
                  <c:pt idx="0">
                    <c:v>1.1538304901020581E-3</c:v>
                  </c:pt>
                  <c:pt idx="1">
                    <c:v>5.5225941929134444E-3</c:v>
                  </c:pt>
                  <c:pt idx="2">
                    <c:v>6.5281075433294977E-3</c:v>
                  </c:pt>
                  <c:pt idx="3">
                    <c:v>6.4531792274213767E-3</c:v>
                  </c:pt>
                  <c:pt idx="4">
                    <c:v>5.8114791697102038E-3</c:v>
                  </c:pt>
                  <c:pt idx="5">
                    <c:v>4.3467316308637548E-3</c:v>
                  </c:pt>
                  <c:pt idx="6">
                    <c:v>3.0726280804902399E-3</c:v>
                  </c:pt>
                </c:numCache>
              </c:numRef>
            </c:plus>
            <c:minus>
              <c:numRef>
                <c:f>Data!$F$4:$F$10</c:f>
                <c:numCache>
                  <c:formatCode>General</c:formatCode>
                  <c:ptCount val="7"/>
                  <c:pt idx="0">
                    <c:v>1.1538304901020581E-3</c:v>
                  </c:pt>
                  <c:pt idx="1">
                    <c:v>5.5225941929134444E-3</c:v>
                  </c:pt>
                  <c:pt idx="2">
                    <c:v>6.5281075433294977E-3</c:v>
                  </c:pt>
                  <c:pt idx="3">
                    <c:v>6.4531792274213767E-3</c:v>
                  </c:pt>
                  <c:pt idx="4">
                    <c:v>5.8114791697102038E-3</c:v>
                  </c:pt>
                  <c:pt idx="5">
                    <c:v>4.3467316308637548E-3</c:v>
                  </c:pt>
                  <c:pt idx="6">
                    <c:v>3.0726280804902399E-3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errBars>
          <c:xVal>
            <c:numRef>
              <c:f>Data!$A$4:$A$10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Data!$E$4:$E$11</c:f>
              <c:numCache>
                <c:formatCode>0.00E+00</c:formatCode>
                <c:ptCount val="8"/>
                <c:pt idx="0">
                  <c:v>2.0646522756816943E-2</c:v>
                </c:pt>
                <c:pt idx="1">
                  <c:v>0.16503820450827689</c:v>
                </c:pt>
                <c:pt idx="2">
                  <c:v>0.23820717769076186</c:v>
                </c:pt>
                <c:pt idx="3">
                  <c:v>0.23117462363903715</c:v>
                </c:pt>
                <c:pt idx="4">
                  <c:v>0.19625767599050992</c:v>
                </c:pt>
                <c:pt idx="5">
                  <c:v>0.10408433421923804</c:v>
                </c:pt>
                <c:pt idx="6">
                  <c:v>4.4591461195359332E-2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961-44FF-80D9-AA5EEAE79715}"/>
            </c:ext>
          </c:extLst>
        </c:ser>
        <c:ser>
          <c:idx val="4"/>
          <c:order val="4"/>
          <c:tx>
            <c:v>Measurement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Raw!$I$9:$I$15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Raw!$J$9:$J$15</c:f>
              <c:numCache>
                <c:formatCode>General</c:formatCode>
                <c:ptCount val="7"/>
                <c:pt idx="0">
                  <c:v>4.7882238445826661E-2</c:v>
                </c:pt>
                <c:pt idx="1">
                  <c:v>0.15652806522398652</c:v>
                </c:pt>
                <c:pt idx="2">
                  <c:v>0.22274515505914327</c:v>
                </c:pt>
                <c:pt idx="3">
                  <c:v>0.2275736650252316</c:v>
                </c:pt>
                <c:pt idx="4">
                  <c:v>0.19363907182483883</c:v>
                </c:pt>
                <c:pt idx="5">
                  <c:v>0.10424394652548997</c:v>
                </c:pt>
                <c:pt idx="6">
                  <c:v>4.7387857895483068E-2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961-44FF-80D9-AA5EEAE79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6253647"/>
        <c:axId val="1686258447"/>
      </c:scatterChart>
      <c:valAx>
        <c:axId val="1686253647"/>
        <c:scaling>
          <c:orientation val="minMax"/>
          <c:max val="1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Bonner Sphere Diameter (inches) </a:t>
                </a:r>
              </a:p>
            </c:rich>
          </c:tx>
          <c:layout>
            <c:manualLayout>
              <c:xMode val="edge"/>
              <c:yMode val="edge"/>
              <c:x val="0.25923764806081456"/>
              <c:y val="0.929337596469444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86258447"/>
        <c:crosses val="autoZero"/>
        <c:crossBetween val="midCat"/>
      </c:valAx>
      <c:valAx>
        <c:axId val="1686258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Normalized Response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cross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86253647"/>
        <c:crosses val="autoZero"/>
        <c:crossBetween val="midCat"/>
      </c:valAx>
      <c:spPr>
        <a:solidFill>
          <a:schemeClr val="bg1"/>
        </a:solidFill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58288220495243992"/>
          <c:y val="0.10421116914601364"/>
          <c:w val="0.37022730122014824"/>
          <c:h val="0.33894588855207736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r>
              <a:rPr lang="en-US"/>
              <a:t>Shielded Simulation Comparison</a:t>
            </a:r>
          </a:p>
        </c:rich>
      </c:tx>
      <c:layout>
        <c:manualLayout>
          <c:xMode val="edge"/>
          <c:yMode val="edge"/>
          <c:x val="0.20182542443800378"/>
          <c:y val="3.92249839795032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159948863064217"/>
          <c:y val="0.17579396216097784"/>
          <c:w val="0.70144144751172921"/>
          <c:h val="0.65827651362643014"/>
        </c:manualLayout>
      </c:layout>
      <c:scatterChart>
        <c:scatterStyle val="lineMarker"/>
        <c:varyColors val="0"/>
        <c:ser>
          <c:idx val="0"/>
          <c:order val="0"/>
          <c:tx>
            <c:v>ENDF/B-VIII.0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Data!$AG$4:$AG$10</c:f>
                <c:numCache>
                  <c:formatCode>General</c:formatCode>
                  <c:ptCount val="7"/>
                  <c:pt idx="0">
                    <c:v>1.5820742109443409E-3</c:v>
                  </c:pt>
                  <c:pt idx="1">
                    <c:v>6.2762894825687567E-3</c:v>
                  </c:pt>
                  <c:pt idx="2">
                    <c:v>7.5159124548040109E-3</c:v>
                  </c:pt>
                  <c:pt idx="3">
                    <c:v>7.209210091252272E-3</c:v>
                  </c:pt>
                  <c:pt idx="4">
                    <c:v>6.7053118955358931E-3</c:v>
                  </c:pt>
                  <c:pt idx="5">
                    <c:v>4.6533360406540956E-3</c:v>
                  </c:pt>
                  <c:pt idx="6">
                    <c:v>3.0303537238855053E-3</c:v>
                  </c:pt>
                </c:numCache>
              </c:numRef>
            </c:plus>
            <c:minus>
              <c:numRef>
                <c:f>Data!$AG$4:$AG$10</c:f>
                <c:numCache>
                  <c:formatCode>General</c:formatCode>
                  <c:ptCount val="7"/>
                  <c:pt idx="0">
                    <c:v>1.5820742109443409E-3</c:v>
                  </c:pt>
                  <c:pt idx="1">
                    <c:v>6.2762894825687567E-3</c:v>
                  </c:pt>
                  <c:pt idx="2">
                    <c:v>7.5159124548040109E-3</c:v>
                  </c:pt>
                  <c:pt idx="3">
                    <c:v>7.209210091252272E-3</c:v>
                  </c:pt>
                  <c:pt idx="4">
                    <c:v>6.7053118955358931E-3</c:v>
                  </c:pt>
                  <c:pt idx="5">
                    <c:v>4.6533360406540956E-3</c:v>
                  </c:pt>
                  <c:pt idx="6">
                    <c:v>3.0303537238855053E-3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F0"/>
                </a:solidFill>
                <a:round/>
              </a:ln>
              <a:effectLst/>
            </c:spPr>
          </c:errBars>
          <c:xVal>
            <c:numRef>
              <c:f>Data!$AB$4:$AB$10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Data!$AF$4:$AF$10</c:f>
              <c:numCache>
                <c:formatCode>0.00E+00</c:formatCode>
                <c:ptCount val="7"/>
                <c:pt idx="0">
                  <c:v>2.7341042213155625E-2</c:v>
                </c:pt>
                <c:pt idx="1">
                  <c:v>0.17384172348273505</c:v>
                </c:pt>
                <c:pt idx="2">
                  <c:v>0.24069831314210827</c:v>
                </c:pt>
                <c:pt idx="3">
                  <c:v>0.22598971248220101</c:v>
                </c:pt>
                <c:pt idx="4">
                  <c:v>0.19208521821606486</c:v>
                </c:pt>
                <c:pt idx="5">
                  <c:v>9.8869870315774822E-2</c:v>
                </c:pt>
                <c:pt idx="6">
                  <c:v>4.1174120147960423E-2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33-4FCC-89E2-E26A0D4C0A6C}"/>
            </c:ext>
          </c:extLst>
        </c:ser>
        <c:ser>
          <c:idx val="1"/>
          <c:order val="1"/>
          <c:tx>
            <c:v>ENDF/B-VIII.1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Data!$M$4:$M$10</c:f>
                <c:numCache>
                  <c:formatCode>General</c:formatCode>
                  <c:ptCount val="7"/>
                  <c:pt idx="0">
                    <c:v>1.112679560124031E-3</c:v>
                  </c:pt>
                  <c:pt idx="1">
                    <c:v>5.9165858116241874E-3</c:v>
                  </c:pt>
                  <c:pt idx="2">
                    <c:v>6.5371564752993846E-3</c:v>
                  </c:pt>
                  <c:pt idx="3">
                    <c:v>6.5771066455226389E-3</c:v>
                  </c:pt>
                  <c:pt idx="4">
                    <c:v>6.300474664352379E-3</c:v>
                  </c:pt>
                  <c:pt idx="5">
                    <c:v>4.516460601157791E-3</c:v>
                  </c:pt>
                  <c:pt idx="6">
                    <c:v>2.9509136083307195E-3</c:v>
                  </c:pt>
                </c:numCache>
              </c:numRef>
            </c:plus>
            <c:minus>
              <c:numRef>
                <c:f>Data!$M$4:$M$10</c:f>
                <c:numCache>
                  <c:formatCode>General</c:formatCode>
                  <c:ptCount val="7"/>
                  <c:pt idx="0">
                    <c:v>1.112679560124031E-3</c:v>
                  </c:pt>
                  <c:pt idx="1">
                    <c:v>5.9165858116241874E-3</c:v>
                  </c:pt>
                  <c:pt idx="2">
                    <c:v>6.5371564752993846E-3</c:v>
                  </c:pt>
                  <c:pt idx="3">
                    <c:v>6.5771066455226389E-3</c:v>
                  </c:pt>
                  <c:pt idx="4">
                    <c:v>6.300474664352379E-3</c:v>
                  </c:pt>
                  <c:pt idx="5">
                    <c:v>4.516460601157791E-3</c:v>
                  </c:pt>
                  <c:pt idx="6">
                    <c:v>2.9509136083307195E-3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Data!$AB$4:$AB$10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Data!$AM$4:$AM$10</c:f>
              <c:numCache>
                <c:formatCode>0.00E+00</c:formatCode>
                <c:ptCount val="7"/>
                <c:pt idx="0">
                  <c:v>3.0637281902099123E-2</c:v>
                </c:pt>
                <c:pt idx="1">
                  <c:v>0.16351251294248589</c:v>
                </c:pt>
                <c:pt idx="2">
                  <c:v>0.24788059632922915</c:v>
                </c:pt>
                <c:pt idx="3">
                  <c:v>0.23065799981877347</c:v>
                </c:pt>
                <c:pt idx="4">
                  <c:v>0.20071862236456037</c:v>
                </c:pt>
                <c:pt idx="5">
                  <c:v>8.4715958853289836E-2</c:v>
                </c:pt>
                <c:pt idx="6">
                  <c:v>4.1877027789562295E-2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A33-4FCC-89E2-E26A0D4C0A6C}"/>
            </c:ext>
          </c:extLst>
        </c:ser>
        <c:ser>
          <c:idx val="2"/>
          <c:order val="2"/>
          <c:tx>
            <c:v>Cu ENDF/B-VIII.1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Data!$AU$4:$AU$10</c:f>
                <c:numCache>
                  <c:formatCode>General</c:formatCode>
                  <c:ptCount val="7"/>
                  <c:pt idx="0">
                    <c:v>1.5909015955065827E-3</c:v>
                  </c:pt>
                  <c:pt idx="1">
                    <c:v>6.1872850678344644E-3</c:v>
                  </c:pt>
                  <c:pt idx="2">
                    <c:v>7.3514395088812301E-3</c:v>
                  </c:pt>
                  <c:pt idx="3">
                    <c:v>6.9228239867387947E-3</c:v>
                  </c:pt>
                  <c:pt idx="4">
                    <c:v>6.4265264580800081E-3</c:v>
                  </c:pt>
                  <c:pt idx="5">
                    <c:v>4.5551544348698151E-3</c:v>
                  </c:pt>
                  <c:pt idx="6">
                    <c:v>2.88445954571478E-3</c:v>
                  </c:pt>
                </c:numCache>
              </c:numRef>
            </c:plus>
            <c:minus>
              <c:numRef>
                <c:f>Data!$AU$4:$AU$10</c:f>
                <c:numCache>
                  <c:formatCode>General</c:formatCode>
                  <c:ptCount val="7"/>
                  <c:pt idx="0">
                    <c:v>1.5909015955065827E-3</c:v>
                  </c:pt>
                  <c:pt idx="1">
                    <c:v>6.1872850678344644E-3</c:v>
                  </c:pt>
                  <c:pt idx="2">
                    <c:v>7.3514395088812301E-3</c:v>
                  </c:pt>
                  <c:pt idx="3">
                    <c:v>6.9228239867387947E-3</c:v>
                  </c:pt>
                  <c:pt idx="4">
                    <c:v>6.4265264580800081E-3</c:v>
                  </c:pt>
                  <c:pt idx="5">
                    <c:v>4.5551544348698151E-3</c:v>
                  </c:pt>
                  <c:pt idx="6">
                    <c:v>2.88445954571478E-3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B050"/>
                </a:solidFill>
                <a:round/>
              </a:ln>
              <a:effectLst/>
            </c:spPr>
          </c:errBars>
          <c:xVal>
            <c:numRef>
              <c:f>Data!$AB$4:$AB$10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Data!$AT$4:$AT$10</c:f>
              <c:numCache>
                <c:formatCode>0.00E+00</c:formatCode>
                <c:ptCount val="7"/>
                <c:pt idx="0">
                  <c:v>2.7493768204003229E-2</c:v>
                </c:pt>
                <c:pt idx="1">
                  <c:v>0.17481408327713294</c:v>
                </c:pt>
                <c:pt idx="2">
                  <c:v>0.2394896782637688</c:v>
                </c:pt>
                <c:pt idx="3">
                  <c:v>0.22725375488791877</c:v>
                </c:pt>
                <c:pt idx="4">
                  <c:v>0.19315911456133067</c:v>
                </c:pt>
                <c:pt idx="5">
                  <c:v>9.9420355699329707E-2</c:v>
                </c:pt>
                <c:pt idx="6">
                  <c:v>3.8369245106516028E-2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A33-4FCC-89E2-E26A0D4C0A6C}"/>
            </c:ext>
          </c:extLst>
        </c:ser>
        <c:ser>
          <c:idx val="3"/>
          <c:order val="3"/>
          <c:tx>
            <c:v>Pu ENDF/B-VIII.1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Data!$AA$4:$AA$10</c:f>
                <c:numCache>
                  <c:formatCode>General</c:formatCode>
                  <c:ptCount val="7"/>
                  <c:pt idx="0">
                    <c:v>1.0688446896544312E-3</c:v>
                  </c:pt>
                  <c:pt idx="1">
                    <c:v>5.643582903898289E-3</c:v>
                  </c:pt>
                  <c:pt idx="2">
                    <c:v>6.5006665294257936E-3</c:v>
                  </c:pt>
                  <c:pt idx="3">
                    <c:v>6.5569893710614221E-3</c:v>
                  </c:pt>
                  <c:pt idx="4">
                    <c:v>5.7526116302436536E-3</c:v>
                  </c:pt>
                  <c:pt idx="5">
                    <c:v>4.1747176265599876E-3</c:v>
                  </c:pt>
                  <c:pt idx="6">
                    <c:v>2.9294795782505148E-3</c:v>
                  </c:pt>
                </c:numCache>
              </c:numRef>
            </c:plus>
            <c:minus>
              <c:numRef>
                <c:f>Data!$AA$4:$AA$10</c:f>
                <c:numCache>
                  <c:formatCode>General</c:formatCode>
                  <c:ptCount val="7"/>
                  <c:pt idx="0">
                    <c:v>1.0688446896544312E-3</c:v>
                  </c:pt>
                  <c:pt idx="1">
                    <c:v>5.643582903898289E-3</c:v>
                  </c:pt>
                  <c:pt idx="2">
                    <c:v>6.5006665294257936E-3</c:v>
                  </c:pt>
                  <c:pt idx="3">
                    <c:v>6.5569893710614221E-3</c:v>
                  </c:pt>
                  <c:pt idx="4">
                    <c:v>5.7526116302436536E-3</c:v>
                  </c:pt>
                  <c:pt idx="5">
                    <c:v>4.1747176265599876E-3</c:v>
                  </c:pt>
                  <c:pt idx="6">
                    <c:v>2.9294795782505148E-3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Data!$AB$4:$AB$10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Data!$BA$4:$BA$10</c:f>
              <c:numCache>
                <c:formatCode>0.00E+00</c:formatCode>
                <c:ptCount val="7"/>
                <c:pt idx="0">
                  <c:v>2.9879198509076509E-2</c:v>
                </c:pt>
                <c:pt idx="1">
                  <c:v>0.18016196141910984</c:v>
                </c:pt>
                <c:pt idx="2">
                  <c:v>0.23620922395889371</c:v>
                </c:pt>
                <c:pt idx="3">
                  <c:v>0.22925128632938047</c:v>
                </c:pt>
                <c:pt idx="4">
                  <c:v>0.18845050667066901</c:v>
                </c:pt>
                <c:pt idx="5">
                  <c:v>9.3767401750776233E-2</c:v>
                </c:pt>
                <c:pt idx="6">
                  <c:v>4.2280421362094145E-2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A33-4FCC-89E2-E26A0D4C0A6C}"/>
            </c:ext>
          </c:extLst>
        </c:ser>
        <c:ser>
          <c:idx val="4"/>
          <c:order val="4"/>
          <c:tx>
            <c:v>Measurement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Raw!$I$2:$I$8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8</c:v>
                </c:pt>
                <c:pt idx="6">
                  <c:v>10</c:v>
                </c:pt>
              </c:numCache>
            </c:numRef>
          </c:xVal>
          <c:yVal>
            <c:numRef>
              <c:f>Raw!$J$2:$J$8</c:f>
              <c:numCache>
                <c:formatCode>General</c:formatCode>
                <c:ptCount val="7"/>
                <c:pt idx="0">
                  <c:v>7.7500506600991906E-2</c:v>
                </c:pt>
                <c:pt idx="1">
                  <c:v>0.18223537877301021</c:v>
                </c:pt>
                <c:pt idx="2">
                  <c:v>0.22709955232414683</c:v>
                </c:pt>
                <c:pt idx="3">
                  <c:v>0.21376015017478631</c:v>
                </c:pt>
                <c:pt idx="4">
                  <c:v>0.17324461430163923</c:v>
                </c:pt>
                <c:pt idx="5">
                  <c:v>8.7995132319094838E-2</c:v>
                </c:pt>
                <c:pt idx="6">
                  <c:v>3.8164665506330728E-2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A33-4FCC-89E2-E26A0D4C0A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0648335"/>
        <c:axId val="1230641615"/>
      </c:scatterChart>
      <c:valAx>
        <c:axId val="1230648335"/>
        <c:scaling>
          <c:orientation val="minMax"/>
          <c:max val="1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r>
                  <a:rPr lang="en-US"/>
                  <a:t>Bonner Sphere Diameter (inches)</a:t>
                </a:r>
              </a:p>
            </c:rich>
          </c:tx>
          <c:layout>
            <c:manualLayout>
              <c:xMode val="edge"/>
              <c:yMode val="edge"/>
              <c:x val="0.31017968511278682"/>
              <c:y val="0.901419600148941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" panose="02020603050405020304" pitchFamily="18" charset="0"/>
                  <a:ea typeface="+mn-ea"/>
                  <a:cs typeface="Times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US"/>
          </a:p>
        </c:txPr>
        <c:crossAx val="1230641615"/>
        <c:crosses val="autoZero"/>
        <c:crossBetween val="midCat"/>
      </c:valAx>
      <c:valAx>
        <c:axId val="1230641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" panose="02020603050405020304" pitchFamily="18" charset="0"/>
                    <a:ea typeface="+mn-ea"/>
                    <a:cs typeface="Times" panose="02020603050405020304" pitchFamily="18" charset="0"/>
                  </a:defRPr>
                </a:pPr>
                <a:r>
                  <a:rPr lang="en-US"/>
                  <a:t>Normalized Response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" panose="02020603050405020304" pitchFamily="18" charset="0"/>
                  <a:ea typeface="+mn-ea"/>
                  <a:cs typeface="Times" panose="02020603050405020304" pitchFamily="18" charset="0"/>
                </a:defRPr>
              </a:pPr>
              <a:endParaRPr lang="en-US"/>
            </a:p>
          </c:txPr>
        </c:title>
        <c:numFmt formatCode="#,##0.00" sourceLinked="0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pPr>
            <a:endParaRPr lang="en-US"/>
          </a:p>
        </c:txPr>
        <c:crossAx val="1230648335"/>
        <c:crosses val="autoZero"/>
        <c:crossBetween val="midCat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1819538938556307"/>
          <c:y val="9.744325363905175E-2"/>
          <c:w val="0.37561931853886354"/>
          <c:h val="0.3475705644004178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" panose="02020603050405020304" pitchFamily="18" charset="0"/>
          <a:cs typeface="Times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6B804-3E45-364D-A045-BB358CB8E6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8BAC92-B99D-FF4D-A990-D686745CA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749E-04CE-F245-A958-C4F030697BC8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6A46C-39E5-FF4C-9921-815AC4BE94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FC7B7-2133-5C4A-AC28-C1AA9FF1AC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CEA21-F2A0-454B-B622-7D3A8835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0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7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SLIDE IS AWESOME. I will definitely steal this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6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28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Fuel layers and number of plates adjusted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55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2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FSEN has been shown previously to work on low multiplication systems (keff ~0.6) EUCLID but now PARADIGM is using it for keff ~1 for Bonner Spheres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6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2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9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284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12463272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35416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Blue BG_Title and text only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2C70FB-7F53-074A-B6BE-83A5226B1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077"/>
          <a:stretch/>
        </p:blipFill>
        <p:spPr>
          <a:xfrm>
            <a:off x="4572000" y="190440"/>
            <a:ext cx="4571999" cy="4953060"/>
          </a:xfrm>
          <a:prstGeom prst="rect">
            <a:avLst/>
          </a:prstGeom>
          <a:ln>
            <a:noFill/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7EDC4A-BEF6-BF42-9D9A-F47ED202C474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837E2F-4F21-1044-BFBE-A09264C747AB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1/5/2026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6882-4466-CA4B-838A-C94D33F4B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79DEE7-37EE-CA4D-8507-ABBFE1A5E8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28704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add section summary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add section summary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add section summary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add section summary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add section summary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add section summary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12463272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3064933" y="-141546"/>
            <a:ext cx="6079068" cy="528504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320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1/5/2026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08182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1/5/2026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29184" y="4811397"/>
            <a:ext cx="1033271" cy="2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24" r:id="rId15"/>
    <p:sldLayoutId id="2147483726" r:id="rId16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05088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807415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1/5/2026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0E74A-F632-C648-A3E6-DE91F97087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9184" y="4809234"/>
            <a:ext cx="1037332" cy="2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75" r:id="rId2"/>
    <p:sldLayoutId id="2147483708" r:id="rId3"/>
    <p:sldLayoutId id="2147483694" r:id="rId4"/>
    <p:sldLayoutId id="2147483705" r:id="rId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0.png"/><Relationship Id="rId7" Type="http://schemas.openxmlformats.org/officeDocument/2006/relationships/image" Target="../media/image25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hyperlink" Target="https://www.sciencedirect.com/science/article/pii/S0306454923003596" TargetMode="External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5" Type="http://schemas.openxmlformats.org/officeDocument/2006/relationships/image" Target="../media/image290.png"/><Relationship Id="rId10" Type="http://schemas.openxmlformats.org/officeDocument/2006/relationships/image" Target="../media/image34.png"/><Relationship Id="rId4" Type="http://schemas.openxmlformats.org/officeDocument/2006/relationships/image" Target="../media/image280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image" Target="../media/image44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nucene.2023.110031" TargetMode="External"/><Relationship Id="rId2" Type="http://schemas.openxmlformats.org/officeDocument/2006/relationships/hyperlink" Target="https://doi.org/10.1016/j.nima.2017.02.082" TargetMode="Externa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doi.org/10.1016/j.anucene.2023.11004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F3B99C6-D0D0-D441-BB88-E3B30F0BF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305414"/>
            <a:ext cx="8020681" cy="1365895"/>
          </a:xfrm>
        </p:spPr>
        <p:txBody>
          <a:bodyPr>
            <a:normAutofit/>
          </a:bodyPr>
          <a:lstStyle/>
          <a:p>
            <a:r>
              <a:rPr lang="en-US" sz="2000" dirty="0"/>
              <a:t>PARADIGM: </a:t>
            </a:r>
            <a:r>
              <a:rPr lang="en-US" sz="2000" i="1" dirty="0" err="1"/>
              <a:t>PARallel</a:t>
            </a:r>
            <a:r>
              <a:rPr lang="en-US" sz="2000" i="1" dirty="0"/>
              <a:t> Approach of Differential and </a:t>
            </a:r>
            <a:r>
              <a:rPr lang="en-US" sz="2000" i="1" dirty="0" err="1"/>
              <a:t>InteGral</a:t>
            </a:r>
            <a:r>
              <a:rPr lang="en-US" sz="2000" i="1" dirty="0"/>
              <a:t> Measurements  </a:t>
            </a:r>
            <a:br>
              <a:rPr lang="en-US" sz="2000" i="1" dirty="0"/>
            </a:br>
            <a:br>
              <a:rPr lang="en-US" dirty="0"/>
            </a:br>
            <a:r>
              <a:rPr lang="en-US" sz="2000" dirty="0"/>
              <a:t>First Look at the use of PARADIGM for ND Validation</a:t>
            </a:r>
            <a:endParaRPr lang="en-US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7859A57D-2C14-6348-B5C3-04566EA08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2763011"/>
            <a:ext cx="3830320" cy="485140"/>
          </a:xfrm>
        </p:spPr>
        <p:txBody>
          <a:bodyPr>
            <a:normAutofit fontScale="92500"/>
          </a:bodyPr>
          <a:lstStyle/>
          <a:p>
            <a:r>
              <a:rPr lang="en-US" dirty="0"/>
              <a:t>A. McHugh, P. Brain, T. Cutler, A. D’Agostino, M. Devlin, D. Neudecker, R. Weldon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97A665-BC2C-524C-A7EC-3526226D8D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676539"/>
            <a:ext cx="2714106" cy="3794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CSWEG 2025 </a:t>
            </a:r>
          </a:p>
          <a:p>
            <a:r>
              <a:rPr lang="en-US" dirty="0"/>
              <a:t>Brookhaven National Laboratory</a:t>
            </a:r>
          </a:p>
          <a:p>
            <a:r>
              <a:rPr lang="en-US" dirty="0"/>
              <a:t>01/06/2026 – 01/09/2026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944ADC2-4BBE-A04E-9F43-2E4E7BE0DB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LA-UR-25-31728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06E0C-9EB9-D5A5-597C-DD87C127D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E998-1A55-3CB5-36C1-31ECFC46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7994"/>
            <a:ext cx="8229600" cy="667512"/>
          </a:xfrm>
        </p:spPr>
        <p:txBody>
          <a:bodyPr/>
          <a:lstStyle/>
          <a:p>
            <a:pPr algn="ctr"/>
            <a:r>
              <a:rPr lang="en-US" sz="3600" dirty="0"/>
              <a:t>Sensitivities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09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79CD0-19BD-0EA6-5B5A-EFE66C70C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4763E7-1F35-236B-A9AB-073D3D8A8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46133"/>
            <a:ext cx="8226054" cy="669156"/>
          </a:xfrm>
        </p:spPr>
        <p:txBody>
          <a:bodyPr/>
          <a:lstStyle/>
          <a:p>
            <a:r>
              <a:rPr lang="en-US" dirty="0"/>
              <a:t>Calculating ND Sensitivities: Manual Perturbation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443A13-B6F5-FB3A-D690-46F030444A32}"/>
              </a:ext>
            </a:extLst>
          </p:cNvPr>
          <p:cNvSpPr txBox="1"/>
          <p:nvPr/>
        </p:nvSpPr>
        <p:spPr>
          <a:xfrm>
            <a:off x="211101" y="876043"/>
            <a:ext cx="841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order sensitivity is calculated via central difference approximation: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D2EC1B-7780-BA4B-E2CA-665992C30F40}"/>
              </a:ext>
            </a:extLst>
          </p:cNvPr>
          <p:cNvGrpSpPr/>
          <p:nvPr/>
        </p:nvGrpSpPr>
        <p:grpSpPr>
          <a:xfrm>
            <a:off x="547795" y="1383698"/>
            <a:ext cx="8091755" cy="1759698"/>
            <a:chOff x="927637" y="1383698"/>
            <a:chExt cx="8091755" cy="175969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A491F9F-D46E-35E5-1033-7EBBD964A3A2}"/>
                </a:ext>
              </a:extLst>
            </p:cNvPr>
            <p:cNvGrpSpPr/>
            <p:nvPr/>
          </p:nvGrpSpPr>
          <p:grpSpPr>
            <a:xfrm>
              <a:off x="1351543" y="1514116"/>
              <a:ext cx="7667849" cy="1505947"/>
              <a:chOff x="-1973918" y="2658752"/>
              <a:chExt cx="8267599" cy="150594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1AA7378-575D-F9CC-D238-AB9BA1AA48D7}"/>
                  </a:ext>
                </a:extLst>
              </p:cNvPr>
              <p:cNvGrpSpPr/>
              <p:nvPr/>
            </p:nvGrpSpPr>
            <p:grpSpPr>
              <a:xfrm>
                <a:off x="-1973918" y="2935746"/>
                <a:ext cx="8267599" cy="1228953"/>
                <a:chOff x="-1953491" y="3122993"/>
                <a:chExt cx="8267599" cy="122895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AA1B5F0C-9865-C254-400D-EA99F47AA7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863815" y="3122993"/>
                      <a:ext cx="283272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AA1B5F0C-9865-C254-400D-EA99F47AA7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863815" y="3122993"/>
                      <a:ext cx="2832729" cy="369332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" name="TextBox 4">
                      <a:extLst>
                        <a:ext uri="{FF2B5EF4-FFF2-40B4-BE49-F238E27FC236}">
                          <a16:creationId xmlns:a16="http://schemas.microsoft.com/office/drawing/2014/main" id="{9A6646D5-B757-C7FB-1FD1-E0C8FB2D9B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863815" y="3410764"/>
                      <a:ext cx="283272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" name="TextBox 4">
                      <a:extLst>
                        <a:ext uri="{FF2B5EF4-FFF2-40B4-BE49-F238E27FC236}">
                          <a16:creationId xmlns:a16="http://schemas.microsoft.com/office/drawing/2014/main" id="{9A6646D5-B757-C7FB-1FD1-E0C8FB2D9B8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863815" y="3410764"/>
                      <a:ext cx="2832729" cy="3693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DA8A055E-8457-55C3-38DF-48BC250F93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864780" y="3686113"/>
                      <a:ext cx="283272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DA8A055E-8457-55C3-38DF-48BC250F937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864780" y="3686113"/>
                      <a:ext cx="2832729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D617E8CD-EF33-060F-C52E-9B2C3D7587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953491" y="3972205"/>
                      <a:ext cx="501015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D617E8CD-EF33-060F-C52E-9B2C3D7587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953491" y="3972205"/>
                      <a:ext cx="5010150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8A7C9C4-F420-151D-EBE4-BD07A5F6A9A4}"/>
                    </a:ext>
                  </a:extLst>
                </p:cNvPr>
                <p:cNvSpPr txBox="1"/>
                <p:nvPr/>
              </p:nvSpPr>
              <p:spPr>
                <a:xfrm>
                  <a:off x="761034" y="3122993"/>
                  <a:ext cx="55530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simulated response with positively perturbed ND 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AD520FF-01B5-11F5-0896-F56463D5DEAC}"/>
                    </a:ext>
                  </a:extLst>
                </p:cNvPr>
                <p:cNvSpPr txBox="1"/>
                <p:nvPr/>
              </p:nvSpPr>
              <p:spPr>
                <a:xfrm>
                  <a:off x="761034" y="3410764"/>
                  <a:ext cx="55530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simulated response with negatively perturbed ND 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0879B7C-45EF-4793-02DB-1C147F4B9800}"/>
                    </a:ext>
                  </a:extLst>
                </p:cNvPr>
                <p:cNvSpPr txBox="1"/>
                <p:nvPr/>
              </p:nvSpPr>
              <p:spPr>
                <a:xfrm>
                  <a:off x="761034" y="3686323"/>
                  <a:ext cx="55530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simulated response with unperturbed ND 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41FF4DE-3650-D70A-65BF-EF1860B1CA29}"/>
                    </a:ext>
                  </a:extLst>
                </p:cNvPr>
                <p:cNvSpPr txBox="1"/>
                <p:nvPr/>
              </p:nvSpPr>
              <p:spPr>
                <a:xfrm>
                  <a:off x="761034" y="3982614"/>
                  <a:ext cx="55530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fractional perturbation amount</a:t>
                  </a: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06714A-B0D4-A24F-D6EF-957FBC35EDAC}"/>
                  </a:ext>
                </a:extLst>
              </p:cNvPr>
              <p:cNvSpPr txBox="1"/>
              <p:nvPr/>
            </p:nvSpPr>
            <p:spPr>
              <a:xfrm>
                <a:off x="740607" y="2681161"/>
                <a:ext cx="55530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ND quantity of interest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BC97201-8A12-CF5C-6FF7-EE2757A6E484}"/>
                      </a:ext>
                    </a:extLst>
                  </p:cNvPr>
                  <p:cNvSpPr txBox="1"/>
                  <p:nvPr/>
                </p:nvSpPr>
                <p:spPr>
                  <a:xfrm>
                    <a:off x="-1973917" y="2658752"/>
                    <a:ext cx="501015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BC97201-8A12-CF5C-6FF7-EE2757A6E4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973917" y="2658752"/>
                    <a:ext cx="501015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5AABD64-4236-2AA5-75F6-5FD858AD53E9}"/>
                </a:ext>
              </a:extLst>
            </p:cNvPr>
            <p:cNvGrpSpPr/>
            <p:nvPr/>
          </p:nvGrpSpPr>
          <p:grpSpPr>
            <a:xfrm>
              <a:off x="927637" y="1383698"/>
              <a:ext cx="2117576" cy="1759698"/>
              <a:chOff x="1139591" y="1383169"/>
              <a:chExt cx="2117576" cy="17596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5DD45F0B-E38F-A0A7-2D62-13BD26E30CA2}"/>
                      </a:ext>
                    </a:extLst>
                  </p:cNvPr>
                  <p:cNvSpPr txBox="1"/>
                  <p:nvPr/>
                </p:nvSpPr>
                <p:spPr>
                  <a:xfrm>
                    <a:off x="1351544" y="2577263"/>
                    <a:ext cx="1693669" cy="565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5DD45F0B-E38F-A0A7-2D62-13BD26E30C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51544" y="2577263"/>
                    <a:ext cx="1693669" cy="5656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7AD3D93-EF7C-FF62-B34E-7BC3BA87F45C}"/>
                      </a:ext>
                    </a:extLst>
                  </p:cNvPr>
                  <p:cNvSpPr txBox="1"/>
                  <p:nvPr/>
                </p:nvSpPr>
                <p:spPr>
                  <a:xfrm>
                    <a:off x="1139591" y="1383169"/>
                    <a:ext cx="2117576" cy="57374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7AD3D93-EF7C-FF62-B34E-7BC3BA87F4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9591" y="1383169"/>
                    <a:ext cx="2117576" cy="57374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Arrow: Down 36">
                <a:extLst>
                  <a:ext uri="{FF2B5EF4-FFF2-40B4-BE49-F238E27FC236}">
                    <a16:creationId xmlns:a16="http://schemas.microsoft.com/office/drawing/2014/main" id="{73B0E302-31B2-FFDF-575B-6E1FDB034F5E}"/>
                  </a:ext>
                </a:extLst>
              </p:cNvPr>
              <p:cNvSpPr/>
              <p:nvPr/>
            </p:nvSpPr>
            <p:spPr>
              <a:xfrm>
                <a:off x="2023118" y="2133812"/>
                <a:ext cx="350520" cy="290984"/>
              </a:xfrm>
              <a:prstGeom prst="downArrow">
                <a:avLst/>
              </a:prstGeom>
              <a:solidFill>
                <a:srgbClr val="000F7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62773CA-5E55-CCB1-1635-8BB98596EB0C}"/>
              </a:ext>
            </a:extLst>
          </p:cNvPr>
          <p:cNvSpPr txBox="1"/>
          <p:nvPr/>
        </p:nvSpPr>
        <p:spPr>
          <a:xfrm>
            <a:off x="304800" y="3965817"/>
            <a:ext cx="8413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Computationally intensive, requires 2 simulations for each energy group and an individual simulation for each ND quantity of interest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5C8579-207E-975F-9CC4-9EA5F75BADD6}"/>
              </a:ext>
            </a:extLst>
          </p:cNvPr>
          <p:cNvSpPr txBox="1"/>
          <p:nvPr/>
        </p:nvSpPr>
        <p:spPr>
          <a:xfrm>
            <a:off x="304800" y="3349404"/>
            <a:ext cx="8413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Well established method, similar approach is implemented in the PERT card of MCNP, but manual perturbation is required for sensitivities to ND other than cross sections.  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93BACB5-A001-1E07-0F22-2BBBBEE62C2F}"/>
              </a:ext>
            </a:extLst>
          </p:cNvPr>
          <p:cNvSpPr/>
          <p:nvPr/>
        </p:nvSpPr>
        <p:spPr>
          <a:xfrm>
            <a:off x="3020992" y="1536525"/>
            <a:ext cx="5363260" cy="1535885"/>
          </a:xfrm>
          <a:prstGeom prst="rect">
            <a:avLst/>
          </a:prstGeom>
          <a:noFill/>
          <a:ln>
            <a:solidFill>
              <a:srgbClr val="0919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071BDE-7580-B4B0-C565-86994F63B413}"/>
              </a:ext>
            </a:extLst>
          </p:cNvPr>
          <p:cNvSpPr txBox="1"/>
          <p:nvPr/>
        </p:nvSpPr>
        <p:spPr>
          <a:xfrm>
            <a:off x="7929937" y="41143"/>
            <a:ext cx="11802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LA-UR-25-31582</a:t>
            </a:r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39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8BDDF-05E5-CE99-368C-06FE35213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83CF56-E709-93A8-A300-8056E49E9567}"/>
                  </a:ext>
                </a:extLst>
              </p:cNvPr>
              <p:cNvSpPr txBox="1"/>
              <p:nvPr/>
            </p:nvSpPr>
            <p:spPr>
              <a:xfrm>
                <a:off x="391563" y="1922548"/>
                <a:ext cx="3902414" cy="921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83CF56-E709-93A8-A300-8056E49E9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63" y="1922548"/>
                <a:ext cx="3902414" cy="921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DAF2A87-5B27-BBA0-4E15-C866B779D12D}"/>
              </a:ext>
            </a:extLst>
          </p:cNvPr>
          <p:cNvSpPr txBox="1">
            <a:spLocks/>
          </p:cNvSpPr>
          <p:nvPr/>
        </p:nvSpPr>
        <p:spPr>
          <a:xfrm>
            <a:off x="304800" y="246133"/>
            <a:ext cx="8226054" cy="669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Calculating ND Sensitivities: FSEN Tool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124A77-B93E-900E-3DA2-002FCF22CECC}"/>
              </a:ext>
            </a:extLst>
          </p:cNvPr>
          <p:cNvSpPr txBox="1"/>
          <p:nvPr/>
        </p:nvSpPr>
        <p:spPr>
          <a:xfrm>
            <a:off x="211101" y="876043"/>
            <a:ext cx="8413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order sensitivity is calculated via adjoint weighting, in method like the KSEN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Details of FSEN card methodology outlined in [1]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6C367E-191D-0378-6D3E-171BB5F64A21}"/>
              </a:ext>
            </a:extLst>
          </p:cNvPr>
          <p:cNvSpPr txBox="1"/>
          <p:nvPr/>
        </p:nvSpPr>
        <p:spPr>
          <a:xfrm>
            <a:off x="263083" y="2866250"/>
            <a:ext cx="4319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computationally efficient, enables the calculation of multiple sensitivities simultaneously.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EF2648B-A1DF-4BAA-DFD9-1091C8DACE01}"/>
              </a:ext>
            </a:extLst>
          </p:cNvPr>
          <p:cNvSpPr txBox="1"/>
          <p:nvPr/>
        </p:nvSpPr>
        <p:spPr>
          <a:xfrm>
            <a:off x="275647" y="3912081"/>
            <a:ext cx="4319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tool, so requires more extensive verification of calculated result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7CB4F38-6441-E34E-0D15-2FDB527E5E5B}"/>
              </a:ext>
            </a:extLst>
          </p:cNvPr>
          <p:cNvGrpSpPr/>
          <p:nvPr/>
        </p:nvGrpSpPr>
        <p:grpSpPr>
          <a:xfrm>
            <a:off x="4479728" y="1610584"/>
            <a:ext cx="4530732" cy="2511331"/>
            <a:chOff x="4563106" y="1345857"/>
            <a:chExt cx="4530732" cy="251133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EA9DD3-C0F7-68D2-5669-40701A24E5BE}"/>
                </a:ext>
              </a:extLst>
            </p:cNvPr>
            <p:cNvGrpSpPr/>
            <p:nvPr/>
          </p:nvGrpSpPr>
          <p:grpSpPr>
            <a:xfrm>
              <a:off x="4653730" y="2133293"/>
              <a:ext cx="2522411" cy="406014"/>
              <a:chOff x="565746" y="3024281"/>
              <a:chExt cx="2522411" cy="40601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C0177B3-0ABF-75DB-BC6B-8CD439EC3654}"/>
                      </a:ext>
                    </a:extLst>
                  </p:cNvPr>
                  <p:cNvSpPr txBox="1"/>
                  <p:nvPr/>
                </p:nvSpPr>
                <p:spPr>
                  <a:xfrm>
                    <a:off x="565746" y="3055945"/>
                    <a:ext cx="220845" cy="3743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BC0177B3-0ABF-75DB-BC6B-8CD439EC36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746" y="3055945"/>
                    <a:ext cx="220845" cy="37435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333" r="-97222"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21CA8-1459-5454-BF4B-415911F1E5C9}"/>
                  </a:ext>
                </a:extLst>
              </p:cNvPr>
              <p:cNvSpPr txBox="1"/>
              <p:nvPr/>
            </p:nvSpPr>
            <p:spPr>
              <a:xfrm>
                <a:off x="1027862" y="3024281"/>
                <a:ext cx="2060295" cy="367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adjoint angular flux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83E2352-D1C4-41F5-AF30-D6C70F83E784}"/>
                </a:ext>
              </a:extLst>
            </p:cNvPr>
            <p:cNvGrpSpPr/>
            <p:nvPr/>
          </p:nvGrpSpPr>
          <p:grpSpPr>
            <a:xfrm>
              <a:off x="4624702" y="2487101"/>
              <a:ext cx="4469136" cy="392994"/>
              <a:chOff x="4554857" y="2129808"/>
              <a:chExt cx="4469136" cy="39299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165698C-3C2F-80B3-CAB9-0C8E10226C96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857" y="2153470"/>
                    <a:ext cx="47597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165698C-3C2F-80B3-CAB9-0C8E10226C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54857" y="2153470"/>
                    <a:ext cx="475975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8D35E126-D498-0A6B-933D-BD496130569B}"/>
                      </a:ext>
                    </a:extLst>
                  </p:cNvPr>
                  <p:cNvSpPr txBox="1"/>
                  <p:nvPr/>
                </p:nvSpPr>
                <p:spPr>
                  <a:xfrm>
                    <a:off x="5031487" y="2129808"/>
                    <a:ext cx="399250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portion of source dependent on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r>
                      <a:rPr lang="en-US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8D35E126-D498-0A6B-933D-BD49613056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31487" y="2129808"/>
                    <a:ext cx="3992506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21" t="-8197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697C94-7017-1578-722B-F23BF64F47FC}"/>
                </a:ext>
              </a:extLst>
            </p:cNvPr>
            <p:cNvGrpSpPr/>
            <p:nvPr/>
          </p:nvGrpSpPr>
          <p:grpSpPr>
            <a:xfrm>
              <a:off x="4639216" y="2890293"/>
              <a:ext cx="4454622" cy="646331"/>
              <a:chOff x="4479402" y="3591442"/>
              <a:chExt cx="4454622" cy="6463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DC13F9F-24B5-648F-F503-F85E20B024D3}"/>
                      </a:ext>
                    </a:extLst>
                  </p:cNvPr>
                  <p:cNvSpPr txBox="1"/>
                  <p:nvPr/>
                </p:nvSpPr>
                <p:spPr>
                  <a:xfrm>
                    <a:off x="4479402" y="3618796"/>
                    <a:ext cx="47597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8DC13F9F-24B5-648F-F503-F85E20B024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9402" y="3618796"/>
                    <a:ext cx="47597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48B5B0FD-0ADA-CB2B-753C-B5DA2DA7517B}"/>
                      </a:ext>
                    </a:extLst>
                  </p:cNvPr>
                  <p:cNvSpPr txBox="1"/>
                  <p:nvPr/>
                </p:nvSpPr>
                <p:spPr>
                  <a:xfrm>
                    <a:off x="4941518" y="3591442"/>
                    <a:ext cx="399250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portion of operator (collision, scattering, or fission) dependent on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r>
                      <a:rPr lang="en-US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48B5B0FD-0ADA-CB2B-753C-B5DA2DA751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1518" y="3591442"/>
                    <a:ext cx="3992506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221" t="-5660" r="-1374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650B84A-6E2E-696C-9A1F-98BBF14E8718}"/>
                </a:ext>
              </a:extLst>
            </p:cNvPr>
            <p:cNvGrpSpPr/>
            <p:nvPr/>
          </p:nvGrpSpPr>
          <p:grpSpPr>
            <a:xfrm>
              <a:off x="4669398" y="1345857"/>
              <a:ext cx="2974977" cy="390419"/>
              <a:chOff x="4666503" y="3088791"/>
              <a:chExt cx="2974977" cy="3904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E46BBBB8-5854-B4DE-16AC-6251563DA606}"/>
                      </a:ext>
                    </a:extLst>
                  </p:cNvPr>
                  <p:cNvSpPr txBox="1"/>
                  <p:nvPr/>
                </p:nvSpPr>
                <p:spPr>
                  <a:xfrm>
                    <a:off x="4666503" y="3088791"/>
                    <a:ext cx="31830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E46BBBB8-5854-B4DE-16AC-6251563DA6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6503" y="3088791"/>
                    <a:ext cx="318304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7F31968-CCFE-BEF8-9EFD-323048F4CBB3}"/>
                  </a:ext>
                </a:extLst>
              </p:cNvPr>
              <p:cNvSpPr txBox="1"/>
              <p:nvPr/>
            </p:nvSpPr>
            <p:spPr>
              <a:xfrm>
                <a:off x="5108036" y="3109878"/>
                <a:ext cx="2533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Nuclear Data quantity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FEBEFE1-932C-06C3-0108-8D461C730903}"/>
                </a:ext>
              </a:extLst>
            </p:cNvPr>
            <p:cNvGrpSpPr/>
            <p:nvPr/>
          </p:nvGrpSpPr>
          <p:grpSpPr>
            <a:xfrm>
              <a:off x="4577620" y="1736276"/>
              <a:ext cx="4098851" cy="646331"/>
              <a:chOff x="4572000" y="1320037"/>
              <a:chExt cx="4098851" cy="6463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72595-6F2E-C12E-C2AA-FEC86668461A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337708"/>
                    <a:ext cx="383377" cy="38151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72595-6F2E-C12E-C2AA-FEC8666846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72000" y="1337708"/>
                    <a:ext cx="383377" cy="38151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762" r="-23810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365671D8-083B-7847-C567-4182A689E0B9}"/>
                      </a:ext>
                    </a:extLst>
                  </p:cNvPr>
                  <p:cNvSpPr txBox="1"/>
                  <p:nvPr/>
                </p:nvSpPr>
                <p:spPr>
                  <a:xfrm>
                    <a:off x="5094274" y="1320037"/>
                    <a:ext cx="3576577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portion of response dependent on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endParaRPr lang="en-US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365671D8-083B-7847-C567-4182A689E0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4274" y="1320037"/>
                    <a:ext cx="3576577" cy="64633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33" t="-47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C130D70-A56E-E97C-B20F-FCEB4CCFA0FF}"/>
                </a:ext>
              </a:extLst>
            </p:cNvPr>
            <p:cNvGrpSpPr/>
            <p:nvPr/>
          </p:nvGrpSpPr>
          <p:grpSpPr>
            <a:xfrm>
              <a:off x="4708666" y="3466237"/>
              <a:ext cx="2974977" cy="390419"/>
              <a:chOff x="4666503" y="3088791"/>
              <a:chExt cx="2974977" cy="3904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3042D34D-DA84-1E44-D07F-05C13906584D}"/>
                      </a:ext>
                    </a:extLst>
                  </p:cNvPr>
                  <p:cNvSpPr txBox="1"/>
                  <p:nvPr/>
                </p:nvSpPr>
                <p:spPr>
                  <a:xfrm>
                    <a:off x="4666503" y="3088791"/>
                    <a:ext cx="31830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3042D34D-DA84-1E44-D07F-05C1390658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66503" y="3088791"/>
                    <a:ext cx="318304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11D2DA2-9F98-99D8-01ED-39AD2BCA62AD}"/>
                  </a:ext>
                </a:extLst>
              </p:cNvPr>
              <p:cNvSpPr txBox="1"/>
              <p:nvPr/>
            </p:nvSpPr>
            <p:spPr>
              <a:xfrm>
                <a:off x="5108036" y="3109878"/>
                <a:ext cx="2533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Response 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FAB8D22-4140-4B1A-BCA0-CF475A5A6536}"/>
                </a:ext>
              </a:extLst>
            </p:cNvPr>
            <p:cNvSpPr/>
            <p:nvPr/>
          </p:nvSpPr>
          <p:spPr>
            <a:xfrm>
              <a:off x="4563106" y="1345857"/>
              <a:ext cx="4473846" cy="2511331"/>
            </a:xfrm>
            <a:prstGeom prst="rect">
              <a:avLst/>
            </a:prstGeom>
            <a:noFill/>
            <a:ln>
              <a:solidFill>
                <a:srgbClr val="0919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4978FCC-A54C-ED58-8FCD-1FE5A99B32AD}"/>
              </a:ext>
            </a:extLst>
          </p:cNvPr>
          <p:cNvSpPr txBox="1"/>
          <p:nvPr/>
        </p:nvSpPr>
        <p:spPr>
          <a:xfrm>
            <a:off x="4428838" y="4278071"/>
            <a:ext cx="41957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J. R. Lamproe et al. “Preliminary verification of the MCNP perturbation and fixed-source </a:t>
            </a:r>
            <a:r>
              <a:rPr lang="en-US" sz="900" dirty="0" err="1"/>
              <a:t>tallysensitivity</a:t>
            </a:r>
            <a:r>
              <a:rPr lang="en-US" sz="900" dirty="0"/>
              <a:t> tools.” Annals of Nuclear Energy, volume 194, p. 110040 (2023). URL </a:t>
            </a:r>
            <a:r>
              <a:rPr lang="en-US" sz="900" dirty="0">
                <a:hlinkClick r:id="rId13"/>
              </a:rPr>
              <a:t>https://www.sciencedirect.com/science/article/pii/S0306454923003596</a:t>
            </a:r>
            <a:r>
              <a:rPr lang="en-US" sz="9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18606F-1DA9-888A-98AE-3C46D9BDEC77}"/>
              </a:ext>
            </a:extLst>
          </p:cNvPr>
          <p:cNvSpPr txBox="1"/>
          <p:nvPr/>
        </p:nvSpPr>
        <p:spPr>
          <a:xfrm>
            <a:off x="7929937" y="41143"/>
            <a:ext cx="11802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LA-UR-25-31582</a:t>
            </a:r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24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4398-529B-F973-BD67-27E8A2BD8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4A576-53D1-9532-C2B9-C89D5717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7994"/>
            <a:ext cx="8229600" cy="667512"/>
          </a:xfrm>
        </p:spPr>
        <p:txBody>
          <a:bodyPr/>
          <a:lstStyle/>
          <a:p>
            <a:pPr algn="ctr"/>
            <a:r>
              <a:rPr lang="en-US" sz="3600" dirty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41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 Placeholder 17">
                <a:extLst>
                  <a:ext uri="{FF2B5EF4-FFF2-40B4-BE49-F238E27FC236}">
                    <a16:creationId xmlns:a16="http://schemas.microsoft.com/office/drawing/2014/main" id="{D19973BC-7168-F349-895F-A9BF412E27E8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286613" y="440331"/>
                <a:ext cx="8226054" cy="669156"/>
              </a:xfrm>
            </p:spPr>
            <p:txBody>
              <a:bodyPr/>
              <a:lstStyle/>
              <a:p>
                <a:r>
                  <a:rPr lang="en-US" dirty="0"/>
                  <a:t>PARADIGM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</m:oMath>
                </a14:m>
                <a:r>
                  <a:rPr lang="en-US" dirty="0"/>
                  <a:t>: Simulation-Measurement Comparison</a:t>
                </a:r>
              </a:p>
            </p:txBody>
          </p:sp>
        </mc:Choice>
        <mc:Fallback>
          <p:sp>
            <p:nvSpPr>
              <p:cNvPr id="18" name="Text Placeholder 17">
                <a:extLst>
                  <a:ext uri="{FF2B5EF4-FFF2-40B4-BE49-F238E27FC236}">
                    <a16:creationId xmlns:a16="http://schemas.microsoft.com/office/drawing/2014/main" id="{D19973BC-7168-F349-895F-A9BF412E27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286613" y="440331"/>
                <a:ext cx="8226054" cy="669156"/>
              </a:xfrm>
              <a:blipFill>
                <a:blip r:embed="rId3"/>
                <a:stretch>
                  <a:fillRect l="-2224" t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5F026BF-095E-61FC-6844-C60CB325B8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9417840"/>
                  </p:ext>
                </p:extLst>
              </p:nvPr>
            </p:nvGraphicFramePr>
            <p:xfrm>
              <a:off x="195437" y="2415882"/>
              <a:ext cx="4331707" cy="2146612"/>
            </p:xfrm>
            <a:graphic>
              <a:graphicData uri="http://schemas.openxmlformats.org/drawingml/2006/table">
                <a:tbl>
                  <a:tblPr/>
                  <a:tblGrid>
                    <a:gridCol w="1519928">
                      <a:extLst>
                        <a:ext uri="{9D8B030D-6E8A-4147-A177-3AD203B41FA5}">
                          <a16:colId xmlns:a16="http://schemas.microsoft.com/office/drawing/2014/main" val="52948265"/>
                        </a:ext>
                      </a:extLst>
                    </a:gridCol>
                    <a:gridCol w="1009215">
                      <a:extLst>
                        <a:ext uri="{9D8B030D-6E8A-4147-A177-3AD203B41FA5}">
                          <a16:colId xmlns:a16="http://schemas.microsoft.com/office/drawing/2014/main" val="385217727"/>
                        </a:ext>
                      </a:extLst>
                    </a:gridCol>
                    <a:gridCol w="902825">
                      <a:extLst>
                        <a:ext uri="{9D8B030D-6E8A-4147-A177-3AD203B41FA5}">
                          <a16:colId xmlns:a16="http://schemas.microsoft.com/office/drawing/2014/main" val="2169892189"/>
                        </a:ext>
                      </a:extLst>
                    </a:gridCol>
                    <a:gridCol w="899739">
                      <a:extLst>
                        <a:ext uri="{9D8B030D-6E8A-4147-A177-3AD203B41FA5}">
                          <a16:colId xmlns:a16="http://schemas.microsoft.com/office/drawing/2014/main" val="1783638686"/>
                        </a:ext>
                      </a:extLst>
                    </a:gridCol>
                  </a:tblGrid>
                  <a:tr h="330709">
                    <a:tc gridSpan="4">
                      <a:txBody>
                        <a:bodyPr/>
                        <a:lstStyle/>
                        <a:p>
                          <a:pPr algn="ctr" fontAlgn="auto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1" i="0" dirty="0">
                              <a:solidFill>
                                <a:srgbClr val="FFFF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 Higher Energy Configuration​ (30-600 keV)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en-US" sz="1000" b="1" i="0">
                            <a:solidFill>
                              <a:srgbClr val="FFFFFF"/>
                            </a:solidFill>
                            <a:effectLst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361017"/>
                      </a:ext>
                    </a:extLst>
                  </a:tr>
                  <a:tr h="450036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en-US" sz="1050" b="0" i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Uncertainty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05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 (pcm)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062304"/>
                      </a:ext>
                    </a:extLst>
                  </a:tr>
                  <a:tr h="450036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Measurement​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1.00047​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050" b="0" i="0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0.00003</m:t>
                                </m:r>
                              </m:oMath>
                            </m:oMathPara>
                          </a14:m>
                          <a:endParaRPr lang="en-US" sz="1050" b="0" i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315472"/>
                      </a:ext>
                    </a:extLst>
                  </a:tr>
                  <a:tr h="465795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ENDF/B-VIII.0​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1.005626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0.00200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515.36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8185760"/>
                      </a:ext>
                    </a:extLst>
                  </a:tr>
                  <a:tr h="450036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ENDF/B-VIII.1​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1.009700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050" b="0" i="0" dirty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0.00200</m:t>
                                </m:r>
                              </m:oMath>
                            </m:oMathPara>
                          </a14:m>
                          <a:endParaRPr lang="en-US" sz="1050" b="0" i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922.56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07118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5F026BF-095E-61FC-6844-C60CB325B8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9417840"/>
                  </p:ext>
                </p:extLst>
              </p:nvPr>
            </p:nvGraphicFramePr>
            <p:xfrm>
              <a:off x="195437" y="2415882"/>
              <a:ext cx="4331707" cy="2146612"/>
            </p:xfrm>
            <a:graphic>
              <a:graphicData uri="http://schemas.openxmlformats.org/drawingml/2006/table">
                <a:tbl>
                  <a:tblPr/>
                  <a:tblGrid>
                    <a:gridCol w="1519928">
                      <a:extLst>
                        <a:ext uri="{9D8B030D-6E8A-4147-A177-3AD203B41FA5}">
                          <a16:colId xmlns:a16="http://schemas.microsoft.com/office/drawing/2014/main" val="52948265"/>
                        </a:ext>
                      </a:extLst>
                    </a:gridCol>
                    <a:gridCol w="1009215">
                      <a:extLst>
                        <a:ext uri="{9D8B030D-6E8A-4147-A177-3AD203B41FA5}">
                          <a16:colId xmlns:a16="http://schemas.microsoft.com/office/drawing/2014/main" val="385217727"/>
                        </a:ext>
                      </a:extLst>
                    </a:gridCol>
                    <a:gridCol w="902825">
                      <a:extLst>
                        <a:ext uri="{9D8B030D-6E8A-4147-A177-3AD203B41FA5}">
                          <a16:colId xmlns:a16="http://schemas.microsoft.com/office/drawing/2014/main" val="2169892189"/>
                        </a:ext>
                      </a:extLst>
                    </a:gridCol>
                    <a:gridCol w="899739">
                      <a:extLst>
                        <a:ext uri="{9D8B030D-6E8A-4147-A177-3AD203B41FA5}">
                          <a16:colId xmlns:a16="http://schemas.microsoft.com/office/drawing/2014/main" val="1783638686"/>
                        </a:ext>
                      </a:extLst>
                    </a:gridCol>
                  </a:tblGrid>
                  <a:tr h="330709">
                    <a:tc gridSpan="4">
                      <a:txBody>
                        <a:bodyPr/>
                        <a:lstStyle/>
                        <a:p>
                          <a:pPr algn="ctr" fontAlgn="auto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1" i="0" dirty="0">
                              <a:solidFill>
                                <a:srgbClr val="FFFF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 Higher Energy Configuration​ (30-600 keV)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en-US" sz="1000" b="1" i="0">
                            <a:solidFill>
                              <a:srgbClr val="FFFFFF"/>
                            </a:solidFill>
                            <a:effectLst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361017"/>
                      </a:ext>
                    </a:extLst>
                  </a:tr>
                  <a:tr h="450036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en-US" sz="1050" b="0" i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0602" t="-74324" r="-180120" b="-3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Uncertainty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1081" t="-74324" r="-2027" b="-3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062304"/>
                      </a:ext>
                    </a:extLst>
                  </a:tr>
                  <a:tr h="450036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Measurement​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1.00047​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081" t="-174324" r="-102027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315472"/>
                      </a:ext>
                    </a:extLst>
                  </a:tr>
                  <a:tr h="465795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ENDF/B-VIII.0​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1.005626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0.00200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515.36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8185760"/>
                      </a:ext>
                    </a:extLst>
                  </a:tr>
                  <a:tr h="450036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ENDF/B-VIII.1​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1.009700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1081" t="-378378" r="-102027" b="-1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922.56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07118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1">
            <a:extLst>
              <a:ext uri="{FF2B5EF4-FFF2-40B4-BE49-F238E27FC236}">
                <a16:creationId xmlns:a16="http://schemas.microsoft.com/office/drawing/2014/main" id="{E6944079-4C17-9E70-0016-24A8CDFB2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63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97E1595-7FF1-BC7B-EB07-0D51999713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8009334"/>
                  </p:ext>
                </p:extLst>
              </p:nvPr>
            </p:nvGraphicFramePr>
            <p:xfrm>
              <a:off x="4616858" y="2415881"/>
              <a:ext cx="4446011" cy="2146613"/>
            </p:xfrm>
            <a:graphic>
              <a:graphicData uri="http://schemas.openxmlformats.org/drawingml/2006/table">
                <a:tbl>
                  <a:tblPr/>
                  <a:tblGrid>
                    <a:gridCol w="1513108">
                      <a:extLst>
                        <a:ext uri="{9D8B030D-6E8A-4147-A177-3AD203B41FA5}">
                          <a16:colId xmlns:a16="http://schemas.microsoft.com/office/drawing/2014/main" val="52948265"/>
                        </a:ext>
                      </a:extLst>
                    </a:gridCol>
                    <a:gridCol w="926447">
                      <a:extLst>
                        <a:ext uri="{9D8B030D-6E8A-4147-A177-3AD203B41FA5}">
                          <a16:colId xmlns:a16="http://schemas.microsoft.com/office/drawing/2014/main" val="385217727"/>
                        </a:ext>
                      </a:extLst>
                    </a:gridCol>
                    <a:gridCol w="944787">
                      <a:extLst>
                        <a:ext uri="{9D8B030D-6E8A-4147-A177-3AD203B41FA5}">
                          <a16:colId xmlns:a16="http://schemas.microsoft.com/office/drawing/2014/main" val="2169892189"/>
                        </a:ext>
                      </a:extLst>
                    </a:gridCol>
                    <a:gridCol w="1061669">
                      <a:extLst>
                        <a:ext uri="{9D8B030D-6E8A-4147-A177-3AD203B41FA5}">
                          <a16:colId xmlns:a16="http://schemas.microsoft.com/office/drawing/2014/main" val="1783638686"/>
                        </a:ext>
                      </a:extLst>
                    </a:gridCol>
                  </a:tblGrid>
                  <a:tr h="279699">
                    <a:tc gridSpan="4"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1" i="0" dirty="0">
                              <a:solidFill>
                                <a:srgbClr val="FFFF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Lower Energy Configuration (1-30 keV)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en-US" sz="1000" b="1" i="0">
                            <a:solidFill>
                              <a:srgbClr val="FFFFFF"/>
                            </a:solidFill>
                            <a:effectLst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361017"/>
                      </a:ext>
                    </a:extLst>
                  </a:tr>
                  <a:tr h="445183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en-US" sz="105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Uncertainty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5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5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05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05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5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 (pcm)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062304"/>
                      </a:ext>
                    </a:extLst>
                  </a:tr>
                  <a:tr h="445183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Measurement​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1.00024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0.00003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315472"/>
                      </a:ext>
                    </a:extLst>
                  </a:tr>
                  <a:tr h="483921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ENDF/B-VIII.0​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0.99921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0.00200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-102.98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8185760"/>
                      </a:ext>
                    </a:extLst>
                  </a:tr>
                  <a:tr h="445183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ENDF/B-VIII.1​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1.00020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0.00200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-3.999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07118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97E1595-7FF1-BC7B-EB07-0D51999713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8009334"/>
                  </p:ext>
                </p:extLst>
              </p:nvPr>
            </p:nvGraphicFramePr>
            <p:xfrm>
              <a:off x="4616858" y="2415881"/>
              <a:ext cx="4446011" cy="2146613"/>
            </p:xfrm>
            <a:graphic>
              <a:graphicData uri="http://schemas.openxmlformats.org/drawingml/2006/table">
                <a:tbl>
                  <a:tblPr/>
                  <a:tblGrid>
                    <a:gridCol w="1513108">
                      <a:extLst>
                        <a:ext uri="{9D8B030D-6E8A-4147-A177-3AD203B41FA5}">
                          <a16:colId xmlns:a16="http://schemas.microsoft.com/office/drawing/2014/main" val="52948265"/>
                        </a:ext>
                      </a:extLst>
                    </a:gridCol>
                    <a:gridCol w="926447">
                      <a:extLst>
                        <a:ext uri="{9D8B030D-6E8A-4147-A177-3AD203B41FA5}">
                          <a16:colId xmlns:a16="http://schemas.microsoft.com/office/drawing/2014/main" val="385217727"/>
                        </a:ext>
                      </a:extLst>
                    </a:gridCol>
                    <a:gridCol w="944787">
                      <a:extLst>
                        <a:ext uri="{9D8B030D-6E8A-4147-A177-3AD203B41FA5}">
                          <a16:colId xmlns:a16="http://schemas.microsoft.com/office/drawing/2014/main" val="2169892189"/>
                        </a:ext>
                      </a:extLst>
                    </a:gridCol>
                    <a:gridCol w="1061669">
                      <a:extLst>
                        <a:ext uri="{9D8B030D-6E8A-4147-A177-3AD203B41FA5}">
                          <a16:colId xmlns:a16="http://schemas.microsoft.com/office/drawing/2014/main" val="1783638686"/>
                        </a:ext>
                      </a:extLst>
                    </a:gridCol>
                  </a:tblGrid>
                  <a:tr h="327143">
                    <a:tc gridSpan="4"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1" i="0" dirty="0">
                              <a:solidFill>
                                <a:srgbClr val="FFFFFF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Lower Energy Configuration (1-30 keV)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en-US" sz="1000" b="1" i="0">
                            <a:solidFill>
                              <a:srgbClr val="FFFFFF"/>
                            </a:solidFill>
                            <a:effectLst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361017"/>
                      </a:ext>
                    </a:extLst>
                  </a:tr>
                  <a:tr h="445183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endParaRPr lang="en-US" sz="105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2745" t="-75342" r="-216993" b="-3109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Uncertainty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1641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20115" t="-75342" r="-1724" b="-3109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062304"/>
                      </a:ext>
                    </a:extLst>
                  </a:tr>
                  <a:tr h="445183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Measurement​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1.00024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0.00003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315472"/>
                      </a:ext>
                    </a:extLst>
                  </a:tr>
                  <a:tr h="483921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ENDF/B-VIII.0​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base" latinLnBrk="0" hangingPunct="1">
                            <a:lnSpc>
                              <a:spcPts val="2175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0.99921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0.00200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-102.98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8185760"/>
                      </a:ext>
                    </a:extLst>
                  </a:tr>
                  <a:tr h="445183"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ENDF/B-VIII.1​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1.00020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0.00200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2175"/>
                            </a:lnSpc>
                            <a:buNone/>
                          </a:pPr>
                          <a:r>
                            <a:rPr lang="en-US" sz="105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-3.999</a:t>
                          </a:r>
                        </a:p>
                      </a:txBody>
                      <a:tcPr marL="87240" marR="87240" marT="43620" marB="43620">
                        <a:lnL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07118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22B84FA-2080-6192-9EAC-7186B14325D9}"/>
              </a:ext>
            </a:extLst>
          </p:cNvPr>
          <p:cNvSpPr txBox="1"/>
          <p:nvPr/>
        </p:nvSpPr>
        <p:spPr>
          <a:xfrm>
            <a:off x="195437" y="1029088"/>
            <a:ext cx="8408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Bias for the higher energy configuration is more significant than the low energy configuration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change is seen between ENDF/B-VIII.0 and ENDF/B-VIII.1 ND libraries</a:t>
            </a:r>
          </a:p>
        </p:txBody>
      </p:sp>
    </p:spTree>
    <p:extLst>
      <p:ext uri="{BB962C8B-B14F-4D97-AF65-F5344CB8AC3E}">
        <p14:creationId xmlns:p14="http://schemas.microsoft.com/office/powerpoint/2010/main" val="1745387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634A65-3310-547A-4E8E-0AA4429FA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180" y="172750"/>
            <a:ext cx="8226054" cy="669156"/>
          </a:xfrm>
        </p:spPr>
        <p:txBody>
          <a:bodyPr/>
          <a:lstStyle/>
          <a:p>
            <a:r>
              <a:rPr lang="en-US" dirty="0"/>
              <a:t>BSS Response: Low Energy Configuration (1-30 keV)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DFEAFFE-0377-4E82-83F7-74D71EE030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391352"/>
              </p:ext>
            </p:extLst>
          </p:nvPr>
        </p:nvGraphicFramePr>
        <p:xfrm>
          <a:off x="0" y="2135943"/>
          <a:ext cx="3242662" cy="283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B431BDC-9446-4BEB-693B-CD387807F7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886721"/>
              </p:ext>
            </p:extLst>
          </p:nvPr>
        </p:nvGraphicFramePr>
        <p:xfrm>
          <a:off x="5775333" y="2135942"/>
          <a:ext cx="3614633" cy="2744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5E2768-52E7-8137-D8C6-1B54E8C0A295}"/>
                  </a:ext>
                </a:extLst>
              </p:cNvPr>
              <p:cNvSpPr txBox="1"/>
              <p:nvPr/>
            </p:nvSpPr>
            <p:spPr>
              <a:xfrm>
                <a:off x="157797" y="702559"/>
                <a:ext cx="8828405" cy="1617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Due to uncertainty of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400" dirty="0"/>
                  <a:t>200 pcm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400" dirty="0"/>
                  <a:t> calculations, simulation results cannot be compared directly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BSS response distributions have been sum-normalized for comparison of contribution and peak position between simulation and measurement.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Variation of nuclear data libraries indicate notable differences in response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Both ENDF/B-VIII.0 and ENDF/B-VIII.1 have shifted peak response compared to measurement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Only variation of the Plutonium and Copper data to ENDF/B-VIII.1 results in matching of peak position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5E2768-52E7-8137-D8C6-1B54E8C0A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97" y="702559"/>
                <a:ext cx="8828405" cy="1617687"/>
              </a:xfrm>
              <a:prstGeom prst="rect">
                <a:avLst/>
              </a:prstGeom>
              <a:blipFill>
                <a:blip r:embed="rId5"/>
                <a:stretch>
                  <a:fillRect l="-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A824F92-F1CA-3A0D-28BC-36B7D735D4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986408"/>
              </p:ext>
            </p:extLst>
          </p:nvPr>
        </p:nvGraphicFramePr>
        <p:xfrm>
          <a:off x="2641318" y="2090986"/>
          <a:ext cx="3537778" cy="283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96519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A11AE-6CF1-859B-8B2B-9E2AA2350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057E3-B5B2-E056-BB49-832B0C85B0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863" y="241523"/>
            <a:ext cx="8226054" cy="669156"/>
          </a:xfrm>
        </p:spPr>
        <p:txBody>
          <a:bodyPr/>
          <a:lstStyle/>
          <a:p>
            <a:r>
              <a:rPr lang="en-US" dirty="0"/>
              <a:t>BSS Response: High Energy Configuration (30-600 keV)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FC99D-3D5B-0F52-4535-E6CB3581CF50}"/>
              </a:ext>
            </a:extLst>
          </p:cNvPr>
          <p:cNvSpPr txBox="1"/>
          <p:nvPr/>
        </p:nvSpPr>
        <p:spPr>
          <a:xfrm>
            <a:off x="292863" y="649618"/>
            <a:ext cx="8553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Results for low energy configuration are reflected in the unshielded case of high energy 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ENDF/B-VIII.1 and ENDF/B-VIII.0 both underestimate the peak position (4”)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This is not seen for shielded case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This peak position shift indicates that there is an overestimation of mean energy of the neutron flux leaving the assembly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Matching with the adjustment of only Pu and Cu ENDF/B-VIII.1 indicates  existence of compensating error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491F6F4-4CC8-9A46-EA7E-886E4ED9D6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59239"/>
              </p:ext>
            </p:extLst>
          </p:nvPr>
        </p:nvGraphicFramePr>
        <p:xfrm>
          <a:off x="120015" y="2108130"/>
          <a:ext cx="2833335" cy="2813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B764831-6D69-48F6-D0C4-92622662D2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155338"/>
              </p:ext>
            </p:extLst>
          </p:nvPr>
        </p:nvGraphicFramePr>
        <p:xfrm>
          <a:off x="2567451" y="2138097"/>
          <a:ext cx="3437861" cy="271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87D0636-9284-025D-C933-F7807ED0D4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630701"/>
              </p:ext>
            </p:extLst>
          </p:nvPr>
        </p:nvGraphicFramePr>
        <p:xfrm>
          <a:off x="5693150" y="2108130"/>
          <a:ext cx="3262255" cy="271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20079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8FBBD-45DB-3A28-7979-D749DE8ED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602" y="216854"/>
            <a:ext cx="6221392" cy="667512"/>
          </a:xfrm>
        </p:spPr>
        <p:txBody>
          <a:bodyPr/>
          <a:lstStyle/>
          <a:p>
            <a:r>
              <a:rPr lang="en-US" dirty="0"/>
              <a:t>Preliminary Calculated Sensitivities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FA915-E7B7-B40C-9136-538334F8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78" y="2142529"/>
            <a:ext cx="3941266" cy="2637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1E86B2-8E77-898F-CE53-E1B9533A9BE1}"/>
              </a:ext>
            </a:extLst>
          </p:cNvPr>
          <p:cNvSpPr txBox="1"/>
          <p:nvPr/>
        </p:nvSpPr>
        <p:spPr>
          <a:xfrm>
            <a:off x="332000" y="700584"/>
            <a:ext cx="8447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Sensitivities presented for the 5” BSS response to the low energy (1-30 keV)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Good matching is achieved between two sensitivity calculation methods, one via manual perturbation of ND files and one with novel MCNP FSEN [4] tool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Sensitivities are very large for multiple reactions, indicating this is an impactful measurement and tool for adjustment of ND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DE6996-C930-EBC2-498B-2748A56316EC}"/>
              </a:ext>
            </a:extLst>
          </p:cNvPr>
          <p:cNvGrpSpPr/>
          <p:nvPr/>
        </p:nvGrpSpPr>
        <p:grpSpPr>
          <a:xfrm>
            <a:off x="4572000" y="1996795"/>
            <a:ext cx="4073432" cy="2929851"/>
            <a:chOff x="4623998" y="1892277"/>
            <a:chExt cx="4012742" cy="29603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3312F8-E0AC-EB27-1B93-10C1C6343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542"/>
            <a:stretch>
              <a:fillRect/>
            </a:stretch>
          </p:blipFill>
          <p:spPr>
            <a:xfrm>
              <a:off x="4678681" y="2193171"/>
              <a:ext cx="3806100" cy="251136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540427-06C6-2668-3917-6DDDAA981653}"/>
                </a:ext>
              </a:extLst>
            </p:cNvPr>
            <p:cNvSpPr txBox="1"/>
            <p:nvPr/>
          </p:nvSpPr>
          <p:spPr>
            <a:xfrm>
              <a:off x="5260163" y="1923506"/>
              <a:ext cx="3376577" cy="296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²³⁹Pu Sensitivities for Multiple Reactions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B62F7B-314F-E8DA-8539-E3E20D7F6C9A}"/>
                </a:ext>
              </a:extLst>
            </p:cNvPr>
            <p:cNvSpPr txBox="1"/>
            <p:nvPr/>
          </p:nvSpPr>
          <p:spPr>
            <a:xfrm rot="16200000">
              <a:off x="3346811" y="3169464"/>
              <a:ext cx="28313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Sensitivity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C7292F-2D1C-E942-68F9-4672182F8307}"/>
                </a:ext>
              </a:extLst>
            </p:cNvPr>
            <p:cNvSpPr txBox="1"/>
            <p:nvPr/>
          </p:nvSpPr>
          <p:spPr>
            <a:xfrm>
              <a:off x="5277202" y="4575594"/>
              <a:ext cx="28313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Energy (MeV)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617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BA02832B-3534-FECA-B967-71713FF05031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310779" y="224075"/>
                <a:ext cx="8226054" cy="669156"/>
              </a:xfrm>
            </p:spPr>
            <p:txBody>
              <a:bodyPr/>
              <a:lstStyle/>
              <a:p>
                <a:r>
                  <a:rPr lang="en-US" dirty="0"/>
                  <a:t>Preliminary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</m:oMath>
                </a14:m>
                <a:r>
                  <a:rPr lang="en-US" dirty="0"/>
                  <a:t> sensitivities 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BA02832B-3534-FECA-B967-71713FF050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310779" y="224075"/>
                <a:ext cx="8226054" cy="669156"/>
              </a:xfrm>
              <a:blipFill>
                <a:blip r:embed="rId3"/>
                <a:stretch>
                  <a:fillRect l="-2298" t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324CC2-E527-3878-89A4-CD234C532FFA}"/>
                  </a:ext>
                </a:extLst>
              </p:cNvPr>
              <p:cNvSpPr txBox="1"/>
              <p:nvPr/>
            </p:nvSpPr>
            <p:spPr>
              <a:xfrm>
                <a:off x="310779" y="600843"/>
                <a:ext cx="8143875" cy="604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600" dirty="0"/>
                  <a:t> sensitivities calculated from the PARADIGM assembly show good agreement with sensitivities calculated from prior assemblies either matching or exceeding these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324CC2-E527-3878-89A4-CD234C532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79" y="600843"/>
                <a:ext cx="8143875" cy="604524"/>
              </a:xfrm>
              <a:prstGeom prst="rect">
                <a:avLst/>
              </a:prstGeom>
              <a:blipFill>
                <a:blip r:embed="rId4"/>
                <a:stretch>
                  <a:fillRect l="-449" t="-2020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EBF832C4-7198-533C-85D4-A6F1D63BE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" y="1019225"/>
            <a:ext cx="5014887" cy="39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BFC91EE-D42F-A60A-D36F-9AB4D0ACE763}"/>
              </a:ext>
            </a:extLst>
          </p:cNvPr>
          <p:cNvGrpSpPr/>
          <p:nvPr/>
        </p:nvGrpSpPr>
        <p:grpSpPr>
          <a:xfrm>
            <a:off x="4765548" y="1871373"/>
            <a:ext cx="3545075" cy="2890463"/>
            <a:chOff x="4895616" y="1864648"/>
            <a:chExt cx="3707364" cy="294138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A17C44-CA3A-9778-E6C9-7F6718CE42BF}"/>
                </a:ext>
              </a:extLst>
            </p:cNvPr>
            <p:cNvSpPr/>
            <p:nvPr/>
          </p:nvSpPr>
          <p:spPr>
            <a:xfrm>
              <a:off x="4917741" y="1864648"/>
              <a:ext cx="3685239" cy="2836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{{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08C0560-4F6F-077E-0156-7663601097B8}"/>
                </a:ext>
              </a:extLst>
            </p:cNvPr>
            <p:cNvGrpSpPr/>
            <p:nvPr/>
          </p:nvGrpSpPr>
          <p:grpSpPr>
            <a:xfrm>
              <a:off x="4895616" y="1864648"/>
              <a:ext cx="3628705" cy="2941382"/>
              <a:chOff x="4895616" y="1864648"/>
              <a:chExt cx="3628705" cy="294138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D56DB5F-805F-DFD0-D2D5-7113E5DD2D92}"/>
                  </a:ext>
                </a:extLst>
              </p:cNvPr>
              <p:cNvGrpSpPr/>
              <p:nvPr/>
            </p:nvGrpSpPr>
            <p:grpSpPr>
              <a:xfrm>
                <a:off x="5238030" y="1864648"/>
                <a:ext cx="3286291" cy="2596685"/>
                <a:chOff x="4905229" y="1845635"/>
                <a:chExt cx="3286291" cy="2596685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C4F784A-EE11-0A34-0D40-1B81D255A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5294" b="5102"/>
                <a:stretch>
                  <a:fillRect/>
                </a:stretch>
              </p:blipFill>
              <p:spPr>
                <a:xfrm>
                  <a:off x="4905229" y="2153412"/>
                  <a:ext cx="3286291" cy="228890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E85803-0353-2CA9-CFC6-5BB7148EE308}"/>
                    </a:ext>
                  </a:extLst>
                </p:cNvPr>
                <p:cNvSpPr txBox="1"/>
                <p:nvPr/>
              </p:nvSpPr>
              <p:spPr>
                <a:xfrm>
                  <a:off x="5172829" y="1845635"/>
                  <a:ext cx="2776114" cy="3343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baseline="30000" dirty="0"/>
                    <a:t>208</a:t>
                  </a:r>
                  <a:r>
                    <a:rPr lang="en-US" sz="1400" dirty="0"/>
                    <a:t>Pb(n, total) Cross Section  </a:t>
                  </a: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B6AD3A-D81C-B9C8-F43D-20287C1E1BBE}"/>
                  </a:ext>
                </a:extLst>
              </p:cNvPr>
              <p:cNvSpPr txBox="1"/>
              <p:nvPr/>
            </p:nvSpPr>
            <p:spPr>
              <a:xfrm rot="16200000">
                <a:off x="3696084" y="3215801"/>
                <a:ext cx="2776113" cy="377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Cross Section (b) 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0D214F-C2A2-748D-3EAB-830A2BC49B6B}"/>
                  </a:ext>
                </a:extLst>
              </p:cNvPr>
              <p:cNvSpPr txBox="1"/>
              <p:nvPr/>
            </p:nvSpPr>
            <p:spPr>
              <a:xfrm>
                <a:off x="5521281" y="4423307"/>
                <a:ext cx="2776113" cy="3827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Energy (MeV)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7C9F995-FFA0-B45F-D969-4DCC8F8C563C}"/>
              </a:ext>
            </a:extLst>
          </p:cNvPr>
          <p:cNvSpPr txBox="1"/>
          <p:nvPr/>
        </p:nvSpPr>
        <p:spPr>
          <a:xfrm>
            <a:off x="4572000" y="1238990"/>
            <a:ext cx="41553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PARADIGM is built with materials that have better nuclear data: 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9A7C02-F912-7F3C-2D10-80554A1B8819}"/>
              </a:ext>
            </a:extLst>
          </p:cNvPr>
          <p:cNvSpPr txBox="1"/>
          <p:nvPr/>
        </p:nvSpPr>
        <p:spPr>
          <a:xfrm>
            <a:off x="5408132" y="3392873"/>
            <a:ext cx="17430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Jupiter and ZPPR both use Lead </a:t>
            </a:r>
          </a:p>
        </p:txBody>
      </p:sp>
    </p:spTree>
    <p:extLst>
      <p:ext uri="{BB962C8B-B14F-4D97-AF65-F5344CB8AC3E}">
        <p14:creationId xmlns:p14="http://schemas.microsoft.com/office/powerpoint/2010/main" val="3751333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5593-80A6-A21F-1E89-0EFCC13D7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D9B54-B5D8-CA9D-695E-AE9F6E6014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810" y="287642"/>
            <a:ext cx="8226054" cy="669156"/>
          </a:xfrm>
        </p:spPr>
        <p:txBody>
          <a:bodyPr/>
          <a:lstStyle/>
          <a:p>
            <a:r>
              <a:rPr lang="en-US" dirty="0"/>
              <a:t>Conclusions and Ongoing Work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3B5B0-D876-D5DE-7B87-3222048B3527}"/>
              </a:ext>
            </a:extLst>
          </p:cNvPr>
          <p:cNvSpPr txBox="1"/>
          <p:nvPr/>
        </p:nvSpPr>
        <p:spPr>
          <a:xfrm>
            <a:off x="414810" y="863590"/>
            <a:ext cx="79804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PARADIGM has successfully been executed with two integral experiment configurations and multiple complimentary measurements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simulation results indicate significant bias in the higher energy configuration, with use of ENDF/B-VIII.1 driving the bias larger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ENDF/B-VIII.0 and ENDF/B-VIII.1 both cause a shift in the simulation of mean energy of the neutron flux leaving the 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Analysis indicates the existence of compensating error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nuclear data sensitivities are currently being generated for key reactions and isotopes to conclude the integral experiment portion of the PARADIGM project </a:t>
            </a:r>
          </a:p>
        </p:txBody>
      </p:sp>
    </p:spTree>
    <p:extLst>
      <p:ext uri="{BB962C8B-B14F-4D97-AF65-F5344CB8AC3E}">
        <p14:creationId xmlns:p14="http://schemas.microsoft.com/office/powerpoint/2010/main" val="59861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B486-0D90-BC46-A743-488D68CB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6EB8-A281-7246-A5A5-ED735CA95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3923" y="1061193"/>
            <a:ext cx="4553041" cy="440776"/>
          </a:xfrm>
        </p:spPr>
        <p:txBody>
          <a:bodyPr>
            <a:normAutofit/>
          </a:bodyPr>
          <a:lstStyle/>
          <a:p>
            <a:r>
              <a:rPr lang="en-US" sz="2400"/>
              <a:t>PARADIGM Project Motivations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74A5A-001C-2347-920E-52D29E8EB9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3790" y="1727948"/>
            <a:ext cx="4248607" cy="843802"/>
          </a:xfrm>
        </p:spPr>
        <p:txBody>
          <a:bodyPr>
            <a:normAutofit/>
          </a:bodyPr>
          <a:lstStyle/>
          <a:p>
            <a:r>
              <a:rPr lang="en-US" sz="2400"/>
              <a:t>PARADIGM Assemblies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377068-3F97-0142-B964-23649083E0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3922" y="2334397"/>
            <a:ext cx="4553041" cy="843802"/>
          </a:xfrm>
        </p:spPr>
        <p:txBody>
          <a:bodyPr>
            <a:normAutofit/>
          </a:bodyPr>
          <a:lstStyle/>
          <a:p>
            <a:r>
              <a:rPr lang="en-US" sz="2400" dirty="0"/>
              <a:t>Measurements Conducted</a:t>
            </a:r>
          </a:p>
          <a:p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316B1F-10CE-9048-8488-2668D962004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73789" y="2982277"/>
            <a:ext cx="2159935" cy="843802"/>
          </a:xfrm>
        </p:spPr>
        <p:txBody>
          <a:bodyPr>
            <a:normAutofit/>
          </a:bodyPr>
          <a:lstStyle/>
          <a:p>
            <a:r>
              <a:rPr lang="en-US" sz="2400"/>
              <a:t>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8CFB6A-F93D-884D-8003-71F8D4640D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3921" y="3588726"/>
            <a:ext cx="4553041" cy="843802"/>
          </a:xfrm>
        </p:spPr>
        <p:txBody>
          <a:bodyPr>
            <a:normAutofit/>
          </a:bodyPr>
          <a:lstStyle/>
          <a:p>
            <a:r>
              <a:rPr lang="en-US" sz="2400" dirty="0"/>
              <a:t>Conclusions &amp; Ongoing Work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83F555-C4F4-7E42-AFC9-7F7AC81D37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7200" y="1016935"/>
            <a:ext cx="678854" cy="66751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4F535C6-7C13-0214-1084-0026F819666A}"/>
              </a:ext>
            </a:extLst>
          </p:cNvPr>
          <p:cNvSpPr txBox="1">
            <a:spLocks/>
          </p:cNvSpPr>
          <p:nvPr/>
        </p:nvSpPr>
        <p:spPr>
          <a:xfrm>
            <a:off x="457200" y="1697417"/>
            <a:ext cx="678854" cy="667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tabLst/>
              <a:defRPr sz="1100" b="0" i="0" kern="1200">
                <a:solidFill>
                  <a:srgbClr val="69C3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8788" indent="-230188" algn="l" defTabSz="9144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E6B702A-F8A7-AA02-8987-2D00032AEB3D}"/>
              </a:ext>
            </a:extLst>
          </p:cNvPr>
          <p:cNvSpPr txBox="1">
            <a:spLocks/>
          </p:cNvSpPr>
          <p:nvPr/>
        </p:nvSpPr>
        <p:spPr>
          <a:xfrm>
            <a:off x="457200" y="2301795"/>
            <a:ext cx="678854" cy="667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tabLst/>
              <a:defRPr sz="1100" b="0" i="0" kern="1200">
                <a:solidFill>
                  <a:srgbClr val="69C3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8788" indent="-230188" algn="l" defTabSz="9144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32A0AAF-930E-9CF3-1A5D-F13F9D0059F6}"/>
              </a:ext>
            </a:extLst>
          </p:cNvPr>
          <p:cNvSpPr txBox="1">
            <a:spLocks/>
          </p:cNvSpPr>
          <p:nvPr/>
        </p:nvSpPr>
        <p:spPr>
          <a:xfrm>
            <a:off x="457200" y="2914729"/>
            <a:ext cx="678854" cy="667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tabLst/>
              <a:defRPr sz="1100" b="0" i="0" kern="1200">
                <a:solidFill>
                  <a:srgbClr val="69C3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8788" indent="-230188" algn="l" defTabSz="9144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06F121F-93E8-E031-A27B-8D2890D5A378}"/>
              </a:ext>
            </a:extLst>
          </p:cNvPr>
          <p:cNvSpPr txBox="1">
            <a:spLocks/>
          </p:cNvSpPr>
          <p:nvPr/>
        </p:nvSpPr>
        <p:spPr>
          <a:xfrm>
            <a:off x="467067" y="3551710"/>
            <a:ext cx="678854" cy="667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tabLst/>
              <a:defRPr sz="1100" b="0" i="0" kern="1200">
                <a:solidFill>
                  <a:srgbClr val="69C3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8788" indent="-230188" algn="l" defTabSz="9144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System Font Regular"/>
              <a:buChar char="–"/>
              <a:tabLst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q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85875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B9135-7BF8-C941-ACAB-39BD7EFC1F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References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ACC5B-BA06-3F4A-9377-DCB7FD59C2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034891"/>
            <a:ext cx="8229600" cy="3195638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1000"/>
              <a:t>[1] Cutler, T. </a:t>
            </a:r>
            <a:r>
              <a:rPr lang="en-US" sz="1000" i="1"/>
              <a:t>et al.</a:t>
            </a:r>
            <a:r>
              <a:rPr lang="en-US" sz="1000"/>
              <a:t> (2024) ‘The PARADIGM Project: An Integral Experiment Optimized to Reduce Plutonium Intermediate Energy Nuclear Data Uncertainties</a:t>
            </a:r>
            <a:r>
              <a:rPr lang="en-US" sz="1000" i="1"/>
              <a:t>’</a:t>
            </a:r>
            <a:r>
              <a:rPr lang="en-US" sz="1000"/>
              <a:t>, in </a:t>
            </a:r>
            <a:r>
              <a:rPr lang="en-US" sz="1000" i="1"/>
              <a:t>American Nuclear Society (ANS) Annual Meeting. </a:t>
            </a:r>
            <a:r>
              <a:rPr lang="en-US" sz="1000"/>
              <a:t>1st </a:t>
            </a:r>
            <a:r>
              <a:rPr lang="en-US" sz="1000" err="1"/>
              <a:t>edn</a:t>
            </a:r>
            <a:r>
              <a:rPr lang="en-US" sz="1000"/>
              <a:t>. Las Vegas: American Nuclear Society (Innovation in Nuclear Criticality Safety), pp. 716–719. </a:t>
            </a:r>
          </a:p>
          <a:p>
            <a:pPr marL="0" indent="0">
              <a:buNone/>
            </a:pPr>
            <a:r>
              <a:rPr lang="en-US" sz="1000"/>
              <a:t>[2] Di Fulvio, A., Shin, T. H., Jordan, T., Sosa, C., Ruch, M. L., Clarke, S. D., Chichester, D. L., &amp; Pozzi, S. A. (2017). Passive assay of plutonium metal plates using a fast-neutron multiplicity counter. </a:t>
            </a:r>
            <a:r>
              <a:rPr lang="en-US" sz="1000" i="1"/>
              <a:t>Nuclear Instruments and Methods in Physics Research Section A: Accelerators, Spectrometers, Detectors and Associated Equipment</a:t>
            </a:r>
            <a:r>
              <a:rPr lang="en-US" sz="1000"/>
              <a:t>, </a:t>
            </a:r>
            <a:r>
              <a:rPr lang="en-US" sz="1000" i="1"/>
              <a:t>855</a:t>
            </a:r>
            <a:r>
              <a:rPr lang="en-US" sz="1000"/>
              <a:t>, 92–101. </a:t>
            </a:r>
            <a:r>
              <a:rPr lang="en-US" sz="1000">
                <a:hlinkClick r:id="rId2"/>
              </a:rPr>
              <a:t>https://doi.org/10.1016/j.nima.2017.02.082</a:t>
            </a:r>
            <a:r>
              <a:rPr lang="en-US" sz="1000"/>
              <a:t> </a:t>
            </a:r>
          </a:p>
          <a:p>
            <a:pPr marL="0" indent="0">
              <a:buNone/>
            </a:pPr>
            <a:r>
              <a:rPr lang="en-US" sz="1000"/>
              <a:t>[3] </a:t>
            </a:r>
            <a:r>
              <a:rPr lang="en-US" sz="1000" err="1"/>
              <a:t>Kleedtke</a:t>
            </a:r>
            <a:r>
              <a:rPr lang="en-US" sz="1000"/>
              <a:t>, N., Haeck, W., &amp; Hutchinson, J. (2023). Utilization of ACE nuclear data file toolkit </a:t>
            </a:r>
            <a:r>
              <a:rPr lang="en-US" sz="1000" err="1"/>
              <a:t>ACEtk</a:t>
            </a:r>
            <a:r>
              <a:rPr lang="en-US" sz="1000"/>
              <a:t> to calculate relative sensitivity coefficients of point-kinetics parameters. </a:t>
            </a:r>
            <a:r>
              <a:rPr lang="en-US" sz="1000" i="1"/>
              <a:t>Annals of Nuclear Energy, 193</a:t>
            </a:r>
            <a:r>
              <a:rPr lang="en-US" sz="1000"/>
              <a:t>, 110031. </a:t>
            </a:r>
            <a:r>
              <a:rPr lang="en-US" sz="1000">
                <a:hlinkClick r:id="rId3"/>
              </a:rPr>
              <a:t>https://doi.org/10.1016/j.anucene.2023.110031</a:t>
            </a:r>
            <a:r>
              <a:rPr lang="en-US" sz="1000"/>
              <a:t> </a:t>
            </a:r>
          </a:p>
          <a:p>
            <a:pPr marL="229870" indent="-229870">
              <a:buNone/>
            </a:pPr>
            <a:r>
              <a:rPr lang="en-US" sz="1000">
                <a:latin typeface="Arial"/>
                <a:cs typeface="Arial"/>
              </a:rPr>
              <a:t>[4] Lamproe, J. R., Cutler, T. E., Hua, M. Y., Hutchinson, J. D., Rising, M. E., Clarke, S. D., &amp; Pozzi, S. A. (2023). Preliminary verification of the MCNP perturbation and fixed-source tally sensitivity tools. </a:t>
            </a:r>
            <a:r>
              <a:rPr lang="en-US" sz="1000" i="1">
                <a:latin typeface="Arial"/>
                <a:cs typeface="Arial"/>
              </a:rPr>
              <a:t>Annals of Nuclear Energy, 194</a:t>
            </a:r>
            <a:r>
              <a:rPr lang="en-US" sz="1000">
                <a:latin typeface="Arial"/>
                <a:cs typeface="Arial"/>
              </a:rPr>
              <a:t>, 110040. </a:t>
            </a:r>
            <a:r>
              <a:rPr lang="en-US" sz="1000">
                <a:latin typeface="Arial"/>
                <a:cs typeface="Arial"/>
                <a:hlinkClick r:id="rId4"/>
              </a:rPr>
              <a:t>https://doi.org/10.1016/j.anucene.2023.110040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 sz="1000"/>
          </a:p>
          <a:p>
            <a:pPr marL="229870" indent="-22987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3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99B9C-1B65-A3EA-8964-1188CF7E4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369" y="167817"/>
            <a:ext cx="4526280" cy="669156"/>
          </a:xfrm>
        </p:spPr>
        <p:txBody>
          <a:bodyPr/>
          <a:lstStyle/>
          <a:p>
            <a:r>
              <a:rPr lang="en-US"/>
              <a:t>PARADIGM Motivation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E853CF-4D10-AECD-0003-6CE488FFD842}"/>
              </a:ext>
            </a:extLst>
          </p:cNvPr>
          <p:cNvSpPr txBox="1"/>
          <p:nvPr/>
        </p:nvSpPr>
        <p:spPr>
          <a:xfrm>
            <a:off x="237685" y="592978"/>
            <a:ext cx="887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Aim: Reduce uncertainty in nuclear data for </a:t>
            </a:r>
            <a:r>
              <a:rPr lang="en-US" sz="1600" b="1" dirty="0"/>
              <a:t>²³⁹Pu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in the 1-600 keV energy range by 50%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541817-EF12-64B9-47B2-BDE60311F822}"/>
              </a:ext>
            </a:extLst>
          </p:cNvPr>
          <p:cNvSpPr txBox="1"/>
          <p:nvPr/>
        </p:nvSpPr>
        <p:spPr>
          <a:xfrm>
            <a:off x="4257674" y="1029534"/>
            <a:ext cx="458628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1-600 keV Energy Range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²³⁹Pu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Nuclear data of many reactions are poorly understood between 1-600 keV. 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Energy range lies between the resolved resonance region and the fast range, encompassing the unresolved resonance region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Little integral experimental data is available in this energy range (accounts for under 5% of experiments in the ICSBEP benchmark suite)  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A5EF5-CD55-B195-0CD1-6596BD5A7F48}"/>
              </a:ext>
            </a:extLst>
          </p:cNvPr>
          <p:cNvGrpSpPr/>
          <p:nvPr/>
        </p:nvGrpSpPr>
        <p:grpSpPr>
          <a:xfrm>
            <a:off x="4437818" y="2893028"/>
            <a:ext cx="3720331" cy="1489292"/>
            <a:chOff x="6095999" y="4140756"/>
            <a:chExt cx="4960441" cy="198572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6E2367D-6370-8D26-DABA-9682B9556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9" y="4140757"/>
              <a:ext cx="4960441" cy="1985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2093C6-CAC8-AC1F-2D2D-078A13EA4E99}"/>
                </a:ext>
              </a:extLst>
            </p:cNvPr>
            <p:cNvSpPr/>
            <p:nvPr/>
          </p:nvSpPr>
          <p:spPr>
            <a:xfrm>
              <a:off x="9582912" y="4140756"/>
              <a:ext cx="1289125" cy="388191"/>
            </a:xfrm>
            <a:prstGeom prst="rect">
              <a:avLst/>
            </a:prstGeom>
            <a:solidFill>
              <a:srgbClr val="000F7E"/>
            </a:solidFill>
            <a:ln>
              <a:solidFill>
                <a:srgbClr val="000F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/>
                <a:t>Historic Integral Experiments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51C934-9D21-C68B-DE2D-36F5F258ADE2}"/>
                  </a:ext>
                </a:extLst>
              </p:cNvPr>
              <p:cNvSpPr txBox="1"/>
              <p:nvPr/>
            </p:nvSpPr>
            <p:spPr>
              <a:xfrm>
                <a:off x="4376267" y="4427974"/>
                <a:ext cx="4349101" cy="427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Number of ICSBEP Benchmarks and their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9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 values for fast, intermediate, and thermal energy ranges. [1]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51C934-9D21-C68B-DE2D-36F5F258A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267" y="4427974"/>
                <a:ext cx="4349101" cy="427553"/>
              </a:xfrm>
              <a:prstGeom prst="rect">
                <a:avLst/>
              </a:prstGeom>
              <a:blipFill>
                <a:blip r:embed="rId4"/>
                <a:stretch>
                  <a:fillRect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26FA186A-1245-41D6-17FA-E6D22FB4963A}"/>
              </a:ext>
            </a:extLst>
          </p:cNvPr>
          <p:cNvGrpSpPr/>
          <p:nvPr/>
        </p:nvGrpSpPr>
        <p:grpSpPr>
          <a:xfrm>
            <a:off x="165258" y="1514824"/>
            <a:ext cx="4039581" cy="3035698"/>
            <a:chOff x="206693" y="1295880"/>
            <a:chExt cx="4039581" cy="303569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67F2C87-2B4C-01C0-A206-F4FE91DC20B1}"/>
                </a:ext>
              </a:extLst>
            </p:cNvPr>
            <p:cNvGrpSpPr/>
            <p:nvPr/>
          </p:nvGrpSpPr>
          <p:grpSpPr>
            <a:xfrm>
              <a:off x="441959" y="1295880"/>
              <a:ext cx="3804315" cy="2867496"/>
              <a:chOff x="604481" y="1242065"/>
              <a:chExt cx="5072419" cy="382332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3AC94ED-F29B-147D-8F66-7573649A1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9040" t="1804" b="3412"/>
              <a:stretch>
                <a:fillRect/>
              </a:stretch>
            </p:blipFill>
            <p:spPr>
              <a:xfrm>
                <a:off x="604481" y="1242065"/>
                <a:ext cx="4881918" cy="3545199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09B0FAA-0C8A-2BB8-0A36-59C972FEB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0075" y="2609850"/>
                <a:ext cx="3" cy="21062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FCEFA99-4175-D1E4-94B7-EE341D7EDB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0450" y="2609850"/>
                <a:ext cx="0" cy="210629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9DCFF4-C981-D11B-B5FA-AE4AEC8B0FD9}"/>
                  </a:ext>
                </a:extLst>
              </p:cNvPr>
              <p:cNvSpPr txBox="1"/>
              <p:nvPr/>
            </p:nvSpPr>
            <p:spPr>
              <a:xfrm>
                <a:off x="3209312" y="4696061"/>
                <a:ext cx="9239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keV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619B215-BF2B-F93C-560C-16ECEE359168}"/>
                  </a:ext>
                </a:extLst>
              </p:cNvPr>
              <p:cNvSpPr txBox="1"/>
              <p:nvPr/>
            </p:nvSpPr>
            <p:spPr>
              <a:xfrm>
                <a:off x="4006770" y="4696061"/>
                <a:ext cx="1088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600 keV</a:t>
                </a:r>
              </a:p>
            </p:txBody>
          </p:sp>
          <p:sp>
            <p:nvSpPr>
              <p:cNvPr id="21" name="Right Brace 20">
                <a:extLst>
                  <a:ext uri="{FF2B5EF4-FFF2-40B4-BE49-F238E27FC236}">
                    <a16:creationId xmlns:a16="http://schemas.microsoft.com/office/drawing/2014/main" id="{BD18889F-8F74-511B-F0D2-61E53A10FDA4}"/>
                  </a:ext>
                </a:extLst>
              </p:cNvPr>
              <p:cNvSpPr/>
              <p:nvPr/>
            </p:nvSpPr>
            <p:spPr>
              <a:xfrm rot="16200000">
                <a:off x="3948116" y="2081212"/>
                <a:ext cx="114296" cy="809626"/>
              </a:xfrm>
              <a:prstGeom prst="righ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C53959-F532-1447-260B-C4334112B483}"/>
                  </a:ext>
                </a:extLst>
              </p:cNvPr>
              <p:cNvSpPr txBox="1"/>
              <p:nvPr/>
            </p:nvSpPr>
            <p:spPr>
              <a:xfrm>
                <a:off x="3143250" y="2124197"/>
                <a:ext cx="2533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Target Energy Range 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402739-CD1B-D000-610B-08E91F450A11}"/>
                </a:ext>
              </a:extLst>
            </p:cNvPr>
            <p:cNvSpPr txBox="1"/>
            <p:nvPr/>
          </p:nvSpPr>
          <p:spPr>
            <a:xfrm rot="16200000">
              <a:off x="-767967" y="2502219"/>
              <a:ext cx="21955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Cross Section (b)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F64524-C7AE-2DC9-6746-A278EE677206}"/>
                </a:ext>
              </a:extLst>
            </p:cNvPr>
            <p:cNvSpPr txBox="1"/>
            <p:nvPr/>
          </p:nvSpPr>
          <p:spPr>
            <a:xfrm>
              <a:off x="1248265" y="4085357"/>
              <a:ext cx="21955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Incident Energy (MeV)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3FD739-897B-2532-E6A1-8D4428C1EAB3}"/>
              </a:ext>
            </a:extLst>
          </p:cNvPr>
          <p:cNvSpPr txBox="1"/>
          <p:nvPr/>
        </p:nvSpPr>
        <p:spPr>
          <a:xfrm>
            <a:off x="802981" y="1262134"/>
            <a:ext cx="3102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Example ENDF Pu-239 Cross Section Data </a:t>
            </a:r>
          </a:p>
        </p:txBody>
      </p:sp>
    </p:spTree>
    <p:extLst>
      <p:ext uri="{BB962C8B-B14F-4D97-AF65-F5344CB8AC3E}">
        <p14:creationId xmlns:p14="http://schemas.microsoft.com/office/powerpoint/2010/main" val="156770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9B5E5-C95D-37E1-9185-2411A7F1B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491B3-7C99-2564-BAB9-F16E290AB1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346" y="651912"/>
            <a:ext cx="8343900" cy="58438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The 1-600 keV energy range of interest is split into two assemblies</a:t>
            </a:r>
          </a:p>
          <a:p>
            <a:pPr marL="230187" lvl="1" indent="0">
              <a:buNone/>
            </a:pPr>
            <a:r>
              <a:rPr lang="en-US" sz="1200" b="1" dirty="0"/>
              <a:t>Justification</a:t>
            </a:r>
            <a:r>
              <a:rPr lang="en-US" sz="1200" dirty="0"/>
              <a:t>: To isolate sensitivities in lower energies, two moderating material combinations are used.</a:t>
            </a:r>
          </a:p>
          <a:p>
            <a:pPr marL="230187" lvl="1" indent="0">
              <a:buNone/>
            </a:pPr>
            <a:endParaRPr lang="en-US" sz="1200" dirty="0"/>
          </a:p>
          <a:p>
            <a:pPr marL="230187" lvl="1" indent="0">
              <a:buNone/>
            </a:pP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B54C862-D4B9-5C6C-9255-CB29F285BD07}"/>
              </a:ext>
            </a:extLst>
          </p:cNvPr>
          <p:cNvSpPr txBox="1">
            <a:spLocks/>
          </p:cNvSpPr>
          <p:nvPr/>
        </p:nvSpPr>
        <p:spPr>
          <a:xfrm>
            <a:off x="247095" y="187330"/>
            <a:ext cx="4526280" cy="669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PARADIGM Assemblies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E87E736-24C1-DA52-B6BF-E3A0E16BF75F}"/>
              </a:ext>
            </a:extLst>
          </p:cNvPr>
          <p:cNvSpPr txBox="1"/>
          <p:nvPr/>
        </p:nvSpPr>
        <p:spPr>
          <a:xfrm>
            <a:off x="210685" y="1315070"/>
            <a:ext cx="4659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Experimental Platform &amp; Shielding: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F2E363A5-7D32-E36B-447F-73B06AABC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6" r="11626"/>
          <a:stretch>
            <a:fillRect/>
          </a:stretch>
        </p:blipFill>
        <p:spPr>
          <a:xfrm>
            <a:off x="4645298" y="3344127"/>
            <a:ext cx="1503633" cy="1456177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B06A819F-C090-8C7F-57D9-41DA0D25578D}"/>
              </a:ext>
            </a:extLst>
          </p:cNvPr>
          <p:cNvGrpSpPr/>
          <p:nvPr/>
        </p:nvGrpSpPr>
        <p:grpSpPr>
          <a:xfrm>
            <a:off x="329410" y="1816545"/>
            <a:ext cx="3627031" cy="3070464"/>
            <a:chOff x="325844" y="1820686"/>
            <a:chExt cx="3570200" cy="3001632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30C7FA9F-6738-0572-CEB7-4C8B614DA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844" y="1820686"/>
              <a:ext cx="3570200" cy="3001632"/>
            </a:xfrm>
            <a:prstGeom prst="rect">
              <a:avLst/>
            </a:prstGeom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7577DD6-691A-3208-938D-F1D4A43924E9}"/>
                </a:ext>
              </a:extLst>
            </p:cNvPr>
            <p:cNvSpPr/>
            <p:nvPr/>
          </p:nvSpPr>
          <p:spPr>
            <a:xfrm>
              <a:off x="409575" y="2084491"/>
              <a:ext cx="542925" cy="2015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D77EAA6-0767-BCA9-05A0-9F6AC4FB6155}"/>
                </a:ext>
              </a:extLst>
            </p:cNvPr>
            <p:cNvSpPr/>
            <p:nvPr/>
          </p:nvSpPr>
          <p:spPr>
            <a:xfrm>
              <a:off x="1609884" y="2236892"/>
              <a:ext cx="666591" cy="141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E3C5883-8D16-228E-C2BA-89B1BAD176CC}"/>
                </a:ext>
              </a:extLst>
            </p:cNvPr>
            <p:cNvSpPr/>
            <p:nvPr/>
          </p:nvSpPr>
          <p:spPr>
            <a:xfrm>
              <a:off x="1809909" y="2695073"/>
              <a:ext cx="666591" cy="267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13C4DF31-8A38-AC03-B0BE-BF0826A6B7A6}"/>
              </a:ext>
            </a:extLst>
          </p:cNvPr>
          <p:cNvSpPr/>
          <p:nvPr/>
        </p:nvSpPr>
        <p:spPr>
          <a:xfrm>
            <a:off x="148015" y="4857750"/>
            <a:ext cx="1449298" cy="227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D07B087-A79B-44C0-EEF9-A32621DC2C76}"/>
              </a:ext>
            </a:extLst>
          </p:cNvPr>
          <p:cNvSpPr txBox="1"/>
          <p:nvPr/>
        </p:nvSpPr>
        <p:spPr>
          <a:xfrm>
            <a:off x="272230" y="2058439"/>
            <a:ext cx="1076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Contains top fuel stack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6157984-0192-EDAD-D782-582C4571E0DD}"/>
              </a:ext>
            </a:extLst>
          </p:cNvPr>
          <p:cNvSpPr txBox="1"/>
          <p:nvPr/>
        </p:nvSpPr>
        <p:spPr>
          <a:xfrm>
            <a:off x="1490924" y="2045233"/>
            <a:ext cx="785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Copper shielding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A4A1872-C465-0BAF-9226-95D90EF705AD}"/>
              </a:ext>
            </a:extLst>
          </p:cNvPr>
          <p:cNvSpPr txBox="1"/>
          <p:nvPr/>
        </p:nvSpPr>
        <p:spPr>
          <a:xfrm>
            <a:off x="1724883" y="2638059"/>
            <a:ext cx="785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/>
              <a:t>Combined Fuel stack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DEF82-5B8F-C4C5-C490-D4047DCA9167}"/>
              </a:ext>
            </a:extLst>
          </p:cNvPr>
          <p:cNvSpPr txBox="1"/>
          <p:nvPr/>
        </p:nvSpPr>
        <p:spPr>
          <a:xfrm>
            <a:off x="4374686" y="1322041"/>
            <a:ext cx="4659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Fuel: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08AAEDF-E4B1-F35C-D3B0-5361B8ACF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003602"/>
              </p:ext>
            </p:extLst>
          </p:nvPr>
        </p:nvGraphicFramePr>
        <p:xfrm>
          <a:off x="6667302" y="1556457"/>
          <a:ext cx="2169904" cy="1522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4952">
                  <a:extLst>
                    <a:ext uri="{9D8B030D-6E8A-4147-A177-3AD203B41FA5}">
                      <a16:colId xmlns:a16="http://schemas.microsoft.com/office/drawing/2014/main" val="375668715"/>
                    </a:ext>
                  </a:extLst>
                </a:gridCol>
                <a:gridCol w="1084952">
                  <a:extLst>
                    <a:ext uri="{9D8B030D-6E8A-4147-A177-3AD203B41FA5}">
                      <a16:colId xmlns:a16="http://schemas.microsoft.com/office/drawing/2014/main" val="3146480095"/>
                    </a:ext>
                  </a:extLst>
                </a:gridCol>
              </a:tblGrid>
              <a:tr h="18826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Isotope</a:t>
                      </a:r>
                      <a:endParaRPr lang="en-US" sz="10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(g)</a:t>
                      </a:r>
                      <a:endParaRPr lang="en-US" sz="1000" b="1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extLst>
                  <a:ext uri="{0D108BD9-81ED-4DB2-BD59-A6C34878D82A}">
                    <a16:rowId xmlns:a16="http://schemas.microsoft.com/office/drawing/2014/main" val="2728784453"/>
                  </a:ext>
                </a:extLst>
              </a:tr>
              <a:tr h="205162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extLst>
                  <a:ext uri="{0D108BD9-81ED-4DB2-BD59-A6C34878D82A}">
                    <a16:rowId xmlns:a16="http://schemas.microsoft.com/office/drawing/2014/main" val="1966535552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tc>
                  <a:txBody>
                    <a:bodyPr/>
                    <a:lstStyle/>
                    <a:p>
                      <a:pPr marL="154305" marR="0" indent="-154305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98.900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extLst>
                  <a:ext uri="{0D108BD9-81ED-4DB2-BD59-A6C34878D82A}">
                    <a16:rowId xmlns:a16="http://schemas.microsoft.com/office/drawing/2014/main" val="264224292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4.7000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extLst>
                  <a:ext uri="{0D108BD9-81ED-4DB2-BD59-A6C34878D82A}">
                    <a16:rowId xmlns:a16="http://schemas.microsoft.com/office/drawing/2014/main" val="1918135898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extLst>
                  <a:ext uri="{0D108BD9-81ED-4DB2-BD59-A6C34878D82A}">
                    <a16:rowId xmlns:a16="http://schemas.microsoft.com/office/drawing/2014/main" val="4202210002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extLst>
                  <a:ext uri="{0D108BD9-81ED-4DB2-BD59-A6C34878D82A}">
                    <a16:rowId xmlns:a16="http://schemas.microsoft.com/office/drawing/2014/main" val="2336505040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extLst>
                  <a:ext uri="{0D108BD9-81ED-4DB2-BD59-A6C34878D82A}">
                    <a16:rowId xmlns:a16="http://schemas.microsoft.com/office/drawing/2014/main" val="636594750"/>
                  </a:ext>
                </a:extLst>
              </a:tr>
              <a:tr h="188260"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1.1600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8890" marB="8890"/>
                </a:tc>
                <a:extLst>
                  <a:ext uri="{0D108BD9-81ED-4DB2-BD59-A6C34878D82A}">
                    <a16:rowId xmlns:a16="http://schemas.microsoft.com/office/drawing/2014/main" val="41029818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9C9CC78-B950-7740-09BD-96E961834D67}"/>
              </a:ext>
            </a:extLst>
          </p:cNvPr>
          <p:cNvSpPr txBox="1"/>
          <p:nvPr/>
        </p:nvSpPr>
        <p:spPr>
          <a:xfrm>
            <a:off x="4313726" y="1725919"/>
            <a:ext cx="225100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Zero Power Physics Reactor (ZPPR) Plutonium Aluminum No Nickle (PANN) plates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Approximately 95 wt.% </a:t>
            </a:r>
            <a:r>
              <a:rPr lang="en-US" sz="1100" baseline="30000"/>
              <a:t>239</a:t>
            </a:r>
            <a:r>
              <a:rPr lang="en-US" sz="1100"/>
              <a:t>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Fuel is arranged in 4x5x2 configuration in Alumina Tray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/>
          </a:p>
        </p:txBody>
      </p:sp>
      <p:pic>
        <p:nvPicPr>
          <p:cNvPr id="8" name="Picture 7" descr="Calendar&#10;&#10;AI-generated content may be incorrect.">
            <a:extLst>
              <a:ext uri="{FF2B5EF4-FFF2-40B4-BE49-F238E27FC236}">
                <a16:creationId xmlns:a16="http://schemas.microsoft.com/office/drawing/2014/main" id="{9431D1F2-812F-FF40-4AD5-0064F38DD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302" y="3351777"/>
            <a:ext cx="2169904" cy="1448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E1979B-D377-1523-4BAA-86AAA5DC22DD}"/>
              </a:ext>
            </a:extLst>
          </p:cNvPr>
          <p:cNvSpPr txBox="1"/>
          <p:nvPr/>
        </p:nvSpPr>
        <p:spPr>
          <a:xfrm>
            <a:off x="6603564" y="1170322"/>
            <a:ext cx="2297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Table 1.  Isotopic composition of a single ZPPR PANN plate [2].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97D02-80F0-E981-8593-1C9CBAB6DB7E}"/>
              </a:ext>
            </a:extLst>
          </p:cNvPr>
          <p:cNvSpPr txBox="1"/>
          <p:nvPr/>
        </p:nvSpPr>
        <p:spPr>
          <a:xfrm>
            <a:off x="4572000" y="3086584"/>
            <a:ext cx="150363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Single ZPPR Plate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AE36A-808E-6839-045F-812A001B569C}"/>
              </a:ext>
            </a:extLst>
          </p:cNvPr>
          <p:cNvSpPr txBox="1"/>
          <p:nvPr/>
        </p:nvSpPr>
        <p:spPr>
          <a:xfrm>
            <a:off x="6603564" y="3090167"/>
            <a:ext cx="150363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Complete Fuel Tray</a:t>
            </a:r>
          </a:p>
        </p:txBody>
      </p:sp>
    </p:spTree>
    <p:extLst>
      <p:ext uri="{BB962C8B-B14F-4D97-AF65-F5344CB8AC3E}">
        <p14:creationId xmlns:p14="http://schemas.microsoft.com/office/powerpoint/2010/main" val="369812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54AC1A-E449-F239-DFC2-634A807BC13D}"/>
              </a:ext>
            </a:extLst>
          </p:cNvPr>
          <p:cNvSpPr txBox="1">
            <a:spLocks/>
          </p:cNvSpPr>
          <p:nvPr/>
        </p:nvSpPr>
        <p:spPr>
          <a:xfrm>
            <a:off x="295327" y="209721"/>
            <a:ext cx="4526280" cy="669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PARADIGM Assemblies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6D260AC-DE5B-6EB1-67E2-3C4E5FAAF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179" y="1317888"/>
            <a:ext cx="3577015" cy="377457"/>
          </a:xfrm>
        </p:spPr>
        <p:txBody>
          <a:bodyPr/>
          <a:lstStyle/>
          <a:p>
            <a:r>
              <a:rPr lang="en-US" sz="1400" b="0" u="sng">
                <a:solidFill>
                  <a:schemeClr val="tx1"/>
                </a:solidFill>
              </a:rPr>
              <a:t>Configuration 1: 30-600 keV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030E917-CD85-8AB8-862D-9F251099165B}"/>
              </a:ext>
            </a:extLst>
          </p:cNvPr>
          <p:cNvSpPr txBox="1">
            <a:spLocks/>
          </p:cNvSpPr>
          <p:nvPr/>
        </p:nvSpPr>
        <p:spPr>
          <a:xfrm>
            <a:off x="462906" y="2870518"/>
            <a:ext cx="3577015" cy="3774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2400" b="1" i="0" kern="1200">
                <a:solidFill>
                  <a:srgbClr val="000F7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u="sng" dirty="0">
                <a:solidFill>
                  <a:schemeClr val="tx1"/>
                </a:solidFill>
              </a:rPr>
              <a:t>Configuration 2: 1-30 keV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B55B984-C991-FA31-AB42-0CED4936ABE6}"/>
              </a:ext>
            </a:extLst>
          </p:cNvPr>
          <p:cNvGrpSpPr/>
          <p:nvPr/>
        </p:nvGrpSpPr>
        <p:grpSpPr>
          <a:xfrm>
            <a:off x="495179" y="3100039"/>
            <a:ext cx="2225078" cy="1626895"/>
            <a:chOff x="4654420" y="1746477"/>
            <a:chExt cx="2436578" cy="174646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7124C9C-AEA2-033C-C26D-CFFCAEF8ABCC}"/>
                </a:ext>
              </a:extLst>
            </p:cNvPr>
            <p:cNvGrpSpPr/>
            <p:nvPr/>
          </p:nvGrpSpPr>
          <p:grpSpPr>
            <a:xfrm>
              <a:off x="4654420" y="1746477"/>
              <a:ext cx="2436578" cy="1746464"/>
              <a:chOff x="676873" y="993344"/>
              <a:chExt cx="3073897" cy="215064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031FCF5-82C8-C6A5-0B84-98A7C28AD07E}"/>
                  </a:ext>
                </a:extLst>
              </p:cNvPr>
              <p:cNvGrpSpPr/>
              <p:nvPr/>
            </p:nvGrpSpPr>
            <p:grpSpPr>
              <a:xfrm>
                <a:off x="676873" y="993344"/>
                <a:ext cx="3073897" cy="2150649"/>
                <a:chOff x="252699" y="1186279"/>
                <a:chExt cx="3073897" cy="2150649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F542D9EE-670E-7926-2B5D-D78FD18F76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9520" y="1186279"/>
                  <a:ext cx="2318930" cy="2150649"/>
                </a:xfrm>
                <a:prstGeom prst="rect">
                  <a:avLst/>
                </a:prstGeom>
              </p:spPr>
            </p:pic>
            <p:pic>
              <p:nvPicPr>
                <p:cNvPr id="35" name="Graphic 34" descr="Badge 5 with solid fill">
                  <a:extLst>
                    <a:ext uri="{FF2B5EF4-FFF2-40B4-BE49-F238E27FC236}">
                      <a16:creationId xmlns:a16="http://schemas.microsoft.com/office/drawing/2014/main" id="{099532B7-B240-2C47-B6FE-7ADAB0219C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15962" y="2745528"/>
                  <a:ext cx="283300" cy="283300"/>
                </a:xfrm>
                <a:prstGeom prst="rect">
                  <a:avLst/>
                </a:prstGeom>
              </p:spPr>
            </p:pic>
            <p:pic>
              <p:nvPicPr>
                <p:cNvPr id="36" name="Graphic 35" descr="Badge 4 with solid fill">
                  <a:extLst>
                    <a:ext uri="{FF2B5EF4-FFF2-40B4-BE49-F238E27FC236}">
                      <a16:creationId xmlns:a16="http://schemas.microsoft.com/office/drawing/2014/main" id="{416F10F0-B1E9-0703-7AAC-D907225A78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43296" y="2017972"/>
                  <a:ext cx="283300" cy="283300"/>
                </a:xfrm>
                <a:prstGeom prst="rect">
                  <a:avLst/>
                </a:prstGeom>
              </p:spPr>
            </p:pic>
            <p:pic>
              <p:nvPicPr>
                <p:cNvPr id="37" name="Graphic 36" descr="Badge 3 with solid fill">
                  <a:extLst>
                    <a:ext uri="{FF2B5EF4-FFF2-40B4-BE49-F238E27FC236}">
                      <a16:creationId xmlns:a16="http://schemas.microsoft.com/office/drawing/2014/main" id="{BF5FD465-AA92-69AC-0E96-4BA1B9EC8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99" y="2385497"/>
                  <a:ext cx="283300" cy="283300"/>
                </a:xfrm>
                <a:prstGeom prst="rect">
                  <a:avLst/>
                </a:prstGeom>
              </p:spPr>
            </p:pic>
            <p:pic>
              <p:nvPicPr>
                <p:cNvPr id="38" name="Graphic 37" descr="Badge with solid fill">
                  <a:extLst>
                    <a:ext uri="{FF2B5EF4-FFF2-40B4-BE49-F238E27FC236}">
                      <a16:creationId xmlns:a16="http://schemas.microsoft.com/office/drawing/2014/main" id="{29BD3A02-2F89-C1A1-C5B7-CDF578B3BB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99" y="1866319"/>
                  <a:ext cx="283300" cy="283300"/>
                </a:xfrm>
                <a:prstGeom prst="rect">
                  <a:avLst/>
                </a:prstGeom>
              </p:spPr>
            </p:pic>
            <p:pic>
              <p:nvPicPr>
                <p:cNvPr id="39" name="Graphic 38" descr="Badge 1 with solid fill">
                  <a:extLst>
                    <a:ext uri="{FF2B5EF4-FFF2-40B4-BE49-F238E27FC236}">
                      <a16:creationId xmlns:a16="http://schemas.microsoft.com/office/drawing/2014/main" id="{A758CC1A-57DF-2E3A-2ED8-ADB061F3A1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99" y="1351924"/>
                  <a:ext cx="283300" cy="283300"/>
                </a:xfrm>
                <a:prstGeom prst="rect">
                  <a:avLst/>
                </a:prstGeom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5EF6AEBD-CA68-B87F-8A28-17DA4DC2CC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5205" y="1482138"/>
                  <a:ext cx="603970" cy="251412"/>
                </a:xfrm>
                <a:prstGeom prst="line">
                  <a:avLst/>
                </a:prstGeom>
                <a:ln w="19050">
                  <a:solidFill>
                    <a:srgbClr val="000F7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5DD8557-9DBC-B09C-B0A7-F6CE9F2C6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5205" y="2017972"/>
                  <a:ext cx="362382" cy="298953"/>
                </a:xfrm>
                <a:prstGeom prst="line">
                  <a:avLst/>
                </a:prstGeom>
                <a:ln w="19050">
                  <a:solidFill>
                    <a:srgbClr val="000F7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98B358E8-A105-E540-426A-A7084F708E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9123" y="2454758"/>
                  <a:ext cx="318464" cy="64562"/>
                </a:xfrm>
                <a:prstGeom prst="line">
                  <a:avLst/>
                </a:prstGeom>
                <a:ln w="19050">
                  <a:solidFill>
                    <a:srgbClr val="000F7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6277BFCB-2BFE-78A4-D0D0-5CFA037A8A5F}"/>
                    </a:ext>
                  </a:extLst>
                </p:cNvPr>
                <p:cNvCxnSpPr>
                  <a:cxnSpLocks/>
                  <a:stCxn id="47" idx="7"/>
                </p:cNvCxnSpPr>
                <p:nvPr/>
              </p:nvCxnSpPr>
              <p:spPr>
                <a:xfrm flipV="1">
                  <a:off x="2585078" y="2167448"/>
                  <a:ext cx="520193" cy="272747"/>
                </a:xfrm>
                <a:prstGeom prst="line">
                  <a:avLst/>
                </a:prstGeom>
                <a:ln w="19050">
                  <a:solidFill>
                    <a:srgbClr val="000F7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CD65CE2-5C7A-4AA3-B69D-F77DB7C2EC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16541" y="2764464"/>
                  <a:ext cx="455319" cy="119066"/>
                </a:xfrm>
                <a:prstGeom prst="line">
                  <a:avLst/>
                </a:prstGeom>
                <a:ln w="19050">
                  <a:solidFill>
                    <a:srgbClr val="000F7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8A189CC5-9284-C366-E95D-14A46AB854FA}"/>
                    </a:ext>
                  </a:extLst>
                </p:cNvPr>
                <p:cNvSpPr/>
                <p:nvPr/>
              </p:nvSpPr>
              <p:spPr>
                <a:xfrm>
                  <a:off x="1008083" y="1717406"/>
                  <a:ext cx="45719" cy="45719"/>
                </a:xfrm>
                <a:prstGeom prst="ellipse">
                  <a:avLst/>
                </a:prstGeom>
                <a:noFill/>
                <a:ln>
                  <a:solidFill>
                    <a:srgbClr val="000F7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3B2F85B-9924-8A29-FB49-0CEA1AE50F6A}"/>
                    </a:ext>
                  </a:extLst>
                </p:cNvPr>
                <p:cNvSpPr/>
                <p:nvPr/>
              </p:nvSpPr>
              <p:spPr>
                <a:xfrm>
                  <a:off x="771580" y="2302836"/>
                  <a:ext cx="45719" cy="45719"/>
                </a:xfrm>
                <a:prstGeom prst="ellipse">
                  <a:avLst/>
                </a:prstGeom>
                <a:noFill/>
                <a:ln>
                  <a:solidFill>
                    <a:srgbClr val="000F7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D55197B-B315-1390-6C92-3100DBB29E8A}"/>
                    </a:ext>
                  </a:extLst>
                </p:cNvPr>
                <p:cNvSpPr/>
                <p:nvPr/>
              </p:nvSpPr>
              <p:spPr>
                <a:xfrm>
                  <a:off x="2546054" y="2433500"/>
                  <a:ext cx="45719" cy="45719"/>
                </a:xfrm>
                <a:prstGeom prst="ellipse">
                  <a:avLst/>
                </a:prstGeom>
                <a:noFill/>
                <a:ln>
                  <a:solidFill>
                    <a:srgbClr val="000F7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EC3C223-70A5-3BF2-D544-07BB5E052203}"/>
                    </a:ext>
                  </a:extLst>
                </p:cNvPr>
                <p:cNvSpPr/>
                <p:nvPr/>
              </p:nvSpPr>
              <p:spPr>
                <a:xfrm>
                  <a:off x="2473601" y="2731832"/>
                  <a:ext cx="45719" cy="45719"/>
                </a:xfrm>
                <a:prstGeom prst="ellipse">
                  <a:avLst/>
                </a:prstGeom>
                <a:noFill/>
                <a:ln>
                  <a:solidFill>
                    <a:srgbClr val="000F7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CE3A869-40A5-A0F4-272B-505A08DAFDF1}"/>
                  </a:ext>
                </a:extLst>
              </p:cNvPr>
              <p:cNvSpPr/>
              <p:nvPr/>
            </p:nvSpPr>
            <p:spPr>
              <a:xfrm>
                <a:off x="1190093" y="2229924"/>
                <a:ext cx="45719" cy="45719"/>
              </a:xfrm>
              <a:prstGeom prst="ellipse">
                <a:avLst/>
              </a:prstGeom>
              <a:noFill/>
              <a:ln>
                <a:solidFill>
                  <a:srgbClr val="000F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F8F45C1-1D2D-9C54-56C7-8B3D239093AC}"/>
                </a:ext>
              </a:extLst>
            </p:cNvPr>
            <p:cNvCxnSpPr>
              <a:cxnSpLocks/>
              <a:stCxn id="31" idx="7"/>
            </p:cNvCxnSpPr>
            <p:nvPr/>
          </p:nvCxnSpPr>
          <p:spPr>
            <a:xfrm flipV="1">
              <a:off x="6451097" y="2561228"/>
              <a:ext cx="464464" cy="334521"/>
            </a:xfrm>
            <a:prstGeom prst="line">
              <a:avLst/>
            </a:prstGeom>
            <a:ln w="19050">
              <a:solidFill>
                <a:srgbClr val="000F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6534AD-90A1-D93B-9301-39819A7A346A}"/>
                </a:ext>
              </a:extLst>
            </p:cNvPr>
            <p:cNvSpPr/>
            <p:nvPr/>
          </p:nvSpPr>
          <p:spPr>
            <a:xfrm>
              <a:off x="6420164" y="2890312"/>
              <a:ext cx="36240" cy="37127"/>
            </a:xfrm>
            <a:prstGeom prst="ellipse">
              <a:avLst/>
            </a:prstGeom>
            <a:noFill/>
            <a:ln>
              <a:solidFill>
                <a:srgbClr val="000F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FFB34D0-D051-053D-F78D-6284E832B5D7}"/>
              </a:ext>
            </a:extLst>
          </p:cNvPr>
          <p:cNvGrpSpPr/>
          <p:nvPr/>
        </p:nvGrpSpPr>
        <p:grpSpPr>
          <a:xfrm>
            <a:off x="2868521" y="3473508"/>
            <a:ext cx="2103444" cy="1269866"/>
            <a:chOff x="7172315" y="1860357"/>
            <a:chExt cx="2103444" cy="12698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8AE55A-D644-31DC-1C3F-246AEF29F0A6}"/>
                </a:ext>
              </a:extLst>
            </p:cNvPr>
            <p:cNvGrpSpPr/>
            <p:nvPr/>
          </p:nvGrpSpPr>
          <p:grpSpPr>
            <a:xfrm>
              <a:off x="7172315" y="1929910"/>
              <a:ext cx="238278" cy="1148847"/>
              <a:chOff x="3014826" y="1769482"/>
              <a:chExt cx="290659" cy="1393993"/>
            </a:xfrm>
          </p:grpSpPr>
          <p:pic>
            <p:nvPicPr>
              <p:cNvPr id="24" name="Graphic 23" descr="Badge 5 with solid fill">
                <a:extLst>
                  <a:ext uri="{FF2B5EF4-FFF2-40B4-BE49-F238E27FC236}">
                    <a16:creationId xmlns:a16="http://schemas.microsoft.com/office/drawing/2014/main" id="{32DDF1F7-091E-0DBB-2F2B-AD02B3F28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14826" y="2881808"/>
                <a:ext cx="281666" cy="281667"/>
              </a:xfrm>
              <a:prstGeom prst="rect">
                <a:avLst/>
              </a:prstGeom>
            </p:spPr>
          </p:pic>
          <p:pic>
            <p:nvPicPr>
              <p:cNvPr id="25" name="Graphic 24" descr="Badge 4 with solid fill">
                <a:extLst>
                  <a:ext uri="{FF2B5EF4-FFF2-40B4-BE49-F238E27FC236}">
                    <a16:creationId xmlns:a16="http://schemas.microsoft.com/office/drawing/2014/main" id="{99BBFEAF-46CC-94B4-7AF0-276EF8E86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019581" y="2613014"/>
                <a:ext cx="281666" cy="281667"/>
              </a:xfrm>
              <a:prstGeom prst="rect">
                <a:avLst/>
              </a:prstGeom>
            </p:spPr>
          </p:pic>
          <p:pic>
            <p:nvPicPr>
              <p:cNvPr id="26" name="Graphic 25" descr="Badge 3 with solid fill">
                <a:extLst>
                  <a:ext uri="{FF2B5EF4-FFF2-40B4-BE49-F238E27FC236}">
                    <a16:creationId xmlns:a16="http://schemas.microsoft.com/office/drawing/2014/main" id="{B3A140B8-6195-EC5F-CCA2-257EBCBC1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023819" y="2324807"/>
                <a:ext cx="281666" cy="281667"/>
              </a:xfrm>
              <a:prstGeom prst="rect">
                <a:avLst/>
              </a:prstGeom>
            </p:spPr>
          </p:pic>
          <p:pic>
            <p:nvPicPr>
              <p:cNvPr id="27" name="Graphic 26" descr="Badge with solid fill">
                <a:extLst>
                  <a:ext uri="{FF2B5EF4-FFF2-40B4-BE49-F238E27FC236}">
                    <a16:creationId xmlns:a16="http://schemas.microsoft.com/office/drawing/2014/main" id="{308ECAC6-CD2E-8B44-CC6C-93F889C4E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023818" y="2053037"/>
                <a:ext cx="281667" cy="281667"/>
              </a:xfrm>
              <a:prstGeom prst="rect">
                <a:avLst/>
              </a:prstGeom>
            </p:spPr>
          </p:pic>
          <p:pic>
            <p:nvPicPr>
              <p:cNvPr id="28" name="Graphic 27" descr="Badge 1 with solid fill">
                <a:extLst>
                  <a:ext uri="{FF2B5EF4-FFF2-40B4-BE49-F238E27FC236}">
                    <a16:creationId xmlns:a16="http://schemas.microsoft.com/office/drawing/2014/main" id="{64501F48-3BDC-6125-2E5D-564E79177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23813" y="1769482"/>
                <a:ext cx="281668" cy="281666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DB61AF-B9E9-8D66-7450-90845818F968}"/>
                </a:ext>
              </a:extLst>
            </p:cNvPr>
            <p:cNvSpPr txBox="1"/>
            <p:nvPr/>
          </p:nvSpPr>
          <p:spPr>
            <a:xfrm>
              <a:off x="7342316" y="1860357"/>
              <a:ext cx="19235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0F7E"/>
                  </a:solidFill>
                </a:rPr>
                <a:t>Aluminum Frame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3ECDF7-8A0D-BF24-8A2D-F2EC1ED69EBA}"/>
                </a:ext>
              </a:extLst>
            </p:cNvPr>
            <p:cNvSpPr txBox="1"/>
            <p:nvPr/>
          </p:nvSpPr>
          <p:spPr>
            <a:xfrm>
              <a:off x="7342316" y="2108921"/>
              <a:ext cx="1923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0F7E"/>
                  </a:solidFill>
                </a:rPr>
                <a:t>Graphite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38D647-4403-A3B9-5184-583B9C722525}"/>
                </a:ext>
              </a:extLst>
            </p:cNvPr>
            <p:cNvSpPr txBox="1"/>
            <p:nvPr/>
          </p:nvSpPr>
          <p:spPr>
            <a:xfrm>
              <a:off x="7352242" y="2306562"/>
              <a:ext cx="1923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0F7E"/>
                  </a:solidFill>
                </a:rPr>
                <a:t>Alumina Layer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EBA5A2-DA7B-D827-EF60-EE35B3F0516E}"/>
                </a:ext>
              </a:extLst>
            </p:cNvPr>
            <p:cNvSpPr txBox="1"/>
            <p:nvPr/>
          </p:nvSpPr>
          <p:spPr>
            <a:xfrm>
              <a:off x="7342318" y="2791669"/>
              <a:ext cx="19235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0F7E"/>
                  </a:solidFill>
                </a:rPr>
                <a:t>ZPPR Plates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AADE5D-4E4D-EEFD-997A-2F5623DE3EE9}"/>
                </a:ext>
              </a:extLst>
            </p:cNvPr>
            <p:cNvSpPr txBox="1"/>
            <p:nvPr/>
          </p:nvSpPr>
          <p:spPr>
            <a:xfrm>
              <a:off x="7351650" y="2556236"/>
              <a:ext cx="1923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0F7E"/>
                  </a:solidFill>
                  <a:latin typeface="Calibri (body)"/>
                  <a:cs typeface="Arial" panose="020B0604020202020204" pitchFamily="34" charset="0"/>
                </a:rPr>
                <a:t>Alumina Tray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AC74DC9-9F44-F325-17E1-AA9277DFADB6}"/>
              </a:ext>
            </a:extLst>
          </p:cNvPr>
          <p:cNvGrpSpPr/>
          <p:nvPr/>
        </p:nvGrpSpPr>
        <p:grpSpPr>
          <a:xfrm>
            <a:off x="437862" y="1663384"/>
            <a:ext cx="4611445" cy="1173137"/>
            <a:chOff x="208729" y="1833032"/>
            <a:chExt cx="4611445" cy="117313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9B0AF7E-6FFC-95C7-2906-4FEC82AD1469}"/>
                </a:ext>
              </a:extLst>
            </p:cNvPr>
            <p:cNvGrpSpPr/>
            <p:nvPr/>
          </p:nvGrpSpPr>
          <p:grpSpPr>
            <a:xfrm>
              <a:off x="208729" y="1833032"/>
              <a:ext cx="2365141" cy="1173137"/>
              <a:chOff x="681357" y="1308021"/>
              <a:chExt cx="2885121" cy="140137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A252006-BE0C-1854-9691-69EC5A65A608}"/>
                  </a:ext>
                </a:extLst>
              </p:cNvPr>
              <p:cNvGrpSpPr/>
              <p:nvPr/>
            </p:nvGrpSpPr>
            <p:grpSpPr>
              <a:xfrm>
                <a:off x="744299" y="1308021"/>
                <a:ext cx="2822179" cy="1401376"/>
                <a:chOff x="744299" y="1280742"/>
                <a:chExt cx="2822179" cy="14013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4BE0A955-6182-A89C-8DC9-92B9119886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rcRect l="7294" t="9103"/>
                <a:stretch>
                  <a:fillRect/>
                </a:stretch>
              </p:blipFill>
              <p:spPr>
                <a:xfrm>
                  <a:off x="744299" y="1280742"/>
                  <a:ext cx="2546544" cy="1401376"/>
                </a:xfrm>
                <a:prstGeom prst="rect">
                  <a:avLst/>
                </a:prstGeom>
              </p:spPr>
            </p:pic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31ADCD3-7D08-B90A-9304-CA8AD47D9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32990" y="1476375"/>
                  <a:ext cx="410285" cy="286729"/>
                </a:xfrm>
                <a:prstGeom prst="line">
                  <a:avLst/>
                </a:prstGeom>
                <a:ln w="19050">
                  <a:solidFill>
                    <a:srgbClr val="000F7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C741627-8E55-BCDF-E885-01E438226ABA}"/>
                    </a:ext>
                  </a:extLst>
                </p:cNvPr>
                <p:cNvCxnSpPr>
                  <a:cxnSpLocks/>
                  <a:stCxn id="64" idx="0"/>
                </p:cNvCxnSpPr>
                <p:nvPr/>
              </p:nvCxnSpPr>
              <p:spPr>
                <a:xfrm flipV="1">
                  <a:off x="3198973" y="1435464"/>
                  <a:ext cx="183628" cy="473690"/>
                </a:xfrm>
                <a:prstGeom prst="line">
                  <a:avLst/>
                </a:prstGeom>
                <a:ln w="19050">
                  <a:solidFill>
                    <a:srgbClr val="000F7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2" name="Graphic 61" descr="Badge 1 with solid fill">
                  <a:extLst>
                    <a:ext uri="{FF2B5EF4-FFF2-40B4-BE49-F238E27FC236}">
                      <a16:creationId xmlns:a16="http://schemas.microsoft.com/office/drawing/2014/main" id="{9952136A-9AC1-B350-14E1-F23F5DC569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3178" y="1295356"/>
                  <a:ext cx="283300" cy="283300"/>
                </a:xfrm>
                <a:prstGeom prst="rect">
                  <a:avLst/>
                </a:prstGeom>
              </p:spPr>
            </p:pic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883A0BCC-CBE7-EBC2-0F9E-A4A73292070E}"/>
                    </a:ext>
                  </a:extLst>
                </p:cNvPr>
                <p:cNvSpPr/>
                <p:nvPr/>
              </p:nvSpPr>
              <p:spPr>
                <a:xfrm>
                  <a:off x="2893621" y="1756754"/>
                  <a:ext cx="45719" cy="45719"/>
                </a:xfrm>
                <a:prstGeom prst="ellipse">
                  <a:avLst/>
                </a:prstGeom>
                <a:noFill/>
                <a:ln>
                  <a:solidFill>
                    <a:srgbClr val="000F7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0734CD3C-2F32-4B46-688D-3A3374378E2E}"/>
                    </a:ext>
                  </a:extLst>
                </p:cNvPr>
                <p:cNvSpPr/>
                <p:nvPr/>
              </p:nvSpPr>
              <p:spPr>
                <a:xfrm>
                  <a:off x="3176113" y="1909154"/>
                  <a:ext cx="45719" cy="45719"/>
                </a:xfrm>
                <a:prstGeom prst="ellipse">
                  <a:avLst/>
                </a:prstGeom>
                <a:noFill/>
                <a:ln>
                  <a:solidFill>
                    <a:srgbClr val="000F7E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AF139A5-DB2E-6E94-2236-BB678DC73158}"/>
                  </a:ext>
                </a:extLst>
              </p:cNvPr>
              <p:cNvSpPr/>
              <p:nvPr/>
            </p:nvSpPr>
            <p:spPr>
              <a:xfrm>
                <a:off x="948949" y="2143062"/>
                <a:ext cx="45719" cy="45719"/>
              </a:xfrm>
              <a:prstGeom prst="ellipse">
                <a:avLst/>
              </a:prstGeom>
              <a:noFill/>
              <a:ln>
                <a:solidFill>
                  <a:srgbClr val="000F7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Graphic 56" descr="Badge with solid fill">
                <a:extLst>
                  <a:ext uri="{FF2B5EF4-FFF2-40B4-BE49-F238E27FC236}">
                    <a16:creationId xmlns:a16="http://schemas.microsoft.com/office/drawing/2014/main" id="{A9102BD9-31E4-1953-2E5A-12E8E8CD0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81357" y="2348437"/>
                <a:ext cx="283300" cy="283300"/>
              </a:xfrm>
              <a:prstGeom prst="rect">
                <a:avLst/>
              </a:prstGeom>
            </p:spPr>
          </p:pic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F769D51-0596-DCE3-8C8D-EE7E2F5FE9E5}"/>
                  </a:ext>
                </a:extLst>
              </p:cNvPr>
              <p:cNvCxnSpPr>
                <a:cxnSpLocks/>
                <a:endCxn id="56" idx="3"/>
              </p:cNvCxnSpPr>
              <p:nvPr/>
            </p:nvCxnSpPr>
            <p:spPr>
              <a:xfrm flipV="1">
                <a:off x="857190" y="2182086"/>
                <a:ext cx="98454" cy="202798"/>
              </a:xfrm>
              <a:prstGeom prst="line">
                <a:avLst/>
              </a:prstGeom>
              <a:ln w="19050">
                <a:solidFill>
                  <a:srgbClr val="000F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Graphic 50" descr="Badge 1 with solid fill">
              <a:extLst>
                <a:ext uri="{FF2B5EF4-FFF2-40B4-BE49-F238E27FC236}">
                  <a16:creationId xmlns:a16="http://schemas.microsoft.com/office/drawing/2014/main" id="{359097B7-9D43-A374-41CB-BE7A04FB9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15263" y="1957414"/>
              <a:ext cx="230903" cy="235793"/>
            </a:xfrm>
            <a:prstGeom prst="rect">
              <a:avLst/>
            </a:prstGeom>
          </p:spPr>
        </p:pic>
        <p:pic>
          <p:nvPicPr>
            <p:cNvPr id="52" name="Graphic 51" descr="Badge with solid fill">
              <a:extLst>
                <a:ext uri="{FF2B5EF4-FFF2-40B4-BE49-F238E27FC236}">
                  <a16:creationId xmlns:a16="http://schemas.microsoft.com/office/drawing/2014/main" id="{6DE07FBC-EC11-7372-A3DC-BAE6EAF07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15263" y="2186612"/>
              <a:ext cx="230903" cy="23579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EE8B630-53C2-CC82-9EAD-668958C2B00C}"/>
                </a:ext>
              </a:extLst>
            </p:cNvPr>
            <p:cNvSpPr txBox="1"/>
            <p:nvPr/>
          </p:nvSpPr>
          <p:spPr>
            <a:xfrm>
              <a:off x="2896687" y="1894009"/>
              <a:ext cx="19234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0F7E"/>
                  </a:solidFill>
                </a:rPr>
                <a:t>ZPPR Plates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7C34407-BF15-B101-71E7-5F1A8F631E3B}"/>
                </a:ext>
              </a:extLst>
            </p:cNvPr>
            <p:cNvSpPr txBox="1"/>
            <p:nvPr/>
          </p:nvSpPr>
          <p:spPr>
            <a:xfrm>
              <a:off x="2873177" y="2129827"/>
              <a:ext cx="19234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0F7E"/>
                  </a:solidFill>
                </a:rPr>
                <a:t>Alumina Tray</a:t>
              </a:r>
            </a:p>
          </p:txBody>
        </p:sp>
      </p:grp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A51D3B2F-48FF-08A1-4FBF-AEF6492D4C02}"/>
              </a:ext>
            </a:extLst>
          </p:cNvPr>
          <p:cNvSpPr txBox="1">
            <a:spLocks/>
          </p:cNvSpPr>
          <p:nvPr/>
        </p:nvSpPr>
        <p:spPr>
          <a:xfrm>
            <a:off x="204693" y="612401"/>
            <a:ext cx="8343900" cy="584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7" lvl="1" indent="0">
              <a:buFont typeface="Arial" panose="020B0604020202020204" pitchFamily="34" charset="0"/>
              <a:buNone/>
            </a:pPr>
            <a:endParaRPr lang="en-US" sz="1200"/>
          </a:p>
          <a:p>
            <a:pPr marL="230187" lvl="1" indent="0">
              <a:buFont typeface="Arial" panose="020B0604020202020204" pitchFamily="34" charset="0"/>
              <a:buNone/>
            </a:pPr>
            <a:endParaRPr lang="en-US" sz="1200"/>
          </a:p>
          <a:p>
            <a:pPr marL="230187" lvl="1" indent="0">
              <a:buFont typeface="Arial" panose="020B0604020202020204" pitchFamily="34" charset="0"/>
              <a:buNone/>
            </a:pPr>
            <a:r>
              <a:rPr lang="en-US" b="1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F3DC65E-6886-230F-A57A-F9F31477192C}"/>
              </a:ext>
            </a:extLst>
          </p:cNvPr>
          <p:cNvSpPr txBox="1"/>
          <p:nvPr/>
        </p:nvSpPr>
        <p:spPr>
          <a:xfrm>
            <a:off x="204693" y="750948"/>
            <a:ext cx="813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To moderate the outgoing neutrons of each assembly to the target energy regime, differing interstitial materials are used: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3B6C9F-7228-A7AC-DA9A-C460FA8868BD}"/>
              </a:ext>
            </a:extLst>
          </p:cNvPr>
          <p:cNvGrpSpPr/>
          <p:nvPr/>
        </p:nvGrpSpPr>
        <p:grpSpPr>
          <a:xfrm>
            <a:off x="4821605" y="1347444"/>
            <a:ext cx="3989288" cy="3197998"/>
            <a:chOff x="5998267" y="1656719"/>
            <a:chExt cx="6213875" cy="4048267"/>
          </a:xfrm>
        </p:grpSpPr>
        <p:pic>
          <p:nvPicPr>
            <p:cNvPr id="4" name="Picture 3" descr="A picture containing indoor, desk, office, cluttered&#10;&#10;AI-generated content may be incorrect.">
              <a:extLst>
                <a:ext uri="{FF2B5EF4-FFF2-40B4-BE49-F238E27FC236}">
                  <a16:creationId xmlns:a16="http://schemas.microsoft.com/office/drawing/2014/main" id="{13B350EE-8E3D-EE53-873E-96A0012A1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14391" r="15846"/>
            <a:stretch>
              <a:fillRect/>
            </a:stretch>
          </p:blipFill>
          <p:spPr>
            <a:xfrm>
              <a:off x="7986305" y="1656719"/>
              <a:ext cx="4225837" cy="2869769"/>
            </a:xfrm>
            <a:prstGeom prst="rect">
              <a:avLst/>
            </a:prstGeom>
          </p:spPr>
        </p:pic>
        <p:pic>
          <p:nvPicPr>
            <p:cNvPr id="5" name="Picture 4" descr="A picture containing table&#10;&#10;AI-generated content may be incorrect.">
              <a:extLst>
                <a:ext uri="{FF2B5EF4-FFF2-40B4-BE49-F238E27FC236}">
                  <a16:creationId xmlns:a16="http://schemas.microsoft.com/office/drawing/2014/main" id="{342A1797-3057-2E80-FDEE-DA67B9A81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15604" r="9057" b="43464"/>
            <a:stretch>
              <a:fillRect/>
            </a:stretch>
          </p:blipFill>
          <p:spPr>
            <a:xfrm>
              <a:off x="5998267" y="3685955"/>
              <a:ext cx="3587390" cy="2019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603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FC30FF50-D818-2F4B-B792-5C5E8A813F8A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302083" y="183825"/>
                <a:ext cx="8229600" cy="669156"/>
              </a:xfrm>
            </p:spPr>
            <p:txBody>
              <a:bodyPr/>
              <a:lstStyle/>
              <a:p>
                <a:r>
                  <a:rPr lang="en-US" dirty="0"/>
                  <a:t>Measurements: Compensating error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FC30FF50-D818-2F4B-B792-5C5E8A813F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302083" y="183825"/>
                <a:ext cx="8229600" cy="669156"/>
              </a:xfrm>
              <a:blipFill>
                <a:blip r:embed="rId2"/>
                <a:stretch>
                  <a:fillRect l="-2296" t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B8742EDB-FDC5-5746-A6B3-9803E03FA06C}"/>
                  </a:ext>
                </a:extLst>
              </p:cNvPr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302083" y="709626"/>
                <a:ext cx="8281073" cy="3195638"/>
              </a:xfrm>
            </p:spPr>
            <p:txBody>
              <a:bodyPr/>
              <a:lstStyle/>
              <a:p>
                <a:r>
                  <a:rPr lang="en-US" sz="1600" dirty="0"/>
                  <a:t> Validation and adjustment of ND is heavily reliant on integral experiments.</a:t>
                </a:r>
              </a:p>
              <a:p>
                <a:pPr lvl="1"/>
                <a:r>
                  <a:rPr lang="en-US" sz="1400" dirty="0"/>
                  <a:t> Conventionally, ND adjustment is conducted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400" dirty="0"/>
                  <a:t> values from integral experiments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600" dirty="0"/>
                  <a:t> is simultaneously sensitive to many ND creating unconstrained physics spaces which may hide compensating errors.</a:t>
                </a:r>
              </a:p>
              <a:p>
                <a:pPr lvl="1"/>
                <a:r>
                  <a:rPr lang="en-US" sz="1400" dirty="0"/>
                  <a:t>Simulated results of the Jezebel benchmark from the EUCLID project with ENDF/B-VIII.0 and JEFF3.3 are both within one standard deviation of the experimental value</a:t>
                </a:r>
              </a:p>
              <a:p>
                <a:pPr lvl="1"/>
                <a:r>
                  <a:rPr lang="en-US" sz="1400" dirty="0"/>
                  <a:t>Despite this, ND between JEFF3.3 and ENDF/B-VIII.0 differ substantially: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9" name="Text Placeholder 8">
                <a:extLst>
                  <a:ext uri="{FF2B5EF4-FFF2-40B4-BE49-F238E27FC236}">
                    <a16:creationId xmlns:a16="http://schemas.microsoft.com/office/drawing/2014/main" id="{B8742EDB-FDC5-5746-A6B3-9803E03FA0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302083" y="709626"/>
                <a:ext cx="8281073" cy="3195638"/>
              </a:xfrm>
              <a:blipFill>
                <a:blip r:embed="rId3"/>
                <a:stretch>
                  <a:fillRect l="-1399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7A0970F-44C2-B495-CE67-B37C8DADDF6B}"/>
              </a:ext>
            </a:extLst>
          </p:cNvPr>
          <p:cNvGrpSpPr/>
          <p:nvPr/>
        </p:nvGrpSpPr>
        <p:grpSpPr>
          <a:xfrm>
            <a:off x="3757495" y="2511920"/>
            <a:ext cx="5161666" cy="2482519"/>
            <a:chOff x="500866" y="2114686"/>
            <a:chExt cx="5326073" cy="27255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E07F55-A2F8-A6A9-219A-8480A6F7A8CE}"/>
                </a:ext>
              </a:extLst>
            </p:cNvPr>
            <p:cNvGrpSpPr/>
            <p:nvPr/>
          </p:nvGrpSpPr>
          <p:grpSpPr>
            <a:xfrm>
              <a:off x="500866" y="2114686"/>
              <a:ext cx="5326073" cy="2725524"/>
              <a:chOff x="2489692" y="2193022"/>
              <a:chExt cx="5326073" cy="272552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816D843-FF8E-0309-2FAA-D9F35C191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6012" y="2193022"/>
                <a:ext cx="2959753" cy="2572427"/>
              </a:xfrm>
              <a:prstGeom prst="rect">
                <a:avLst/>
              </a:prstGeom>
            </p:spPr>
          </p:pic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B2C7CAF4-D2D8-0E08-0B11-8388D6DC79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57940" y="4173605"/>
                <a:ext cx="1438104" cy="35644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A28DA219-E0F3-56B4-0EDF-43BDE0A3A0F9}"/>
                      </a:ext>
                    </a:extLst>
                  </p:cNvPr>
                  <p:cNvSpPr txBox="1"/>
                  <p:nvPr/>
                </p:nvSpPr>
                <p:spPr>
                  <a:xfrm>
                    <a:off x="2489692" y="3787201"/>
                    <a:ext cx="2129119" cy="11313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Difference in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oMath>
                    </a14:m>
                    <a:r>
                      <a:rPr lang="en-US" sz="1200" dirty="0"/>
                      <a:t> between simulations with each library for inelastic scattering is 5.5 times the experimental standard deviation</a:t>
                    </a: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A28DA219-E0F3-56B4-0EDF-43BDE0A3A0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89692" y="3787201"/>
                    <a:ext cx="2129119" cy="113134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1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2F8175A6-984F-C1D1-B822-48326CD11AC7}"/>
                </a:ext>
              </a:extLst>
            </p:cNvPr>
            <p:cNvSpPr/>
            <p:nvPr/>
          </p:nvSpPr>
          <p:spPr>
            <a:xfrm flipH="1">
              <a:off x="2632664" y="2475894"/>
              <a:ext cx="284289" cy="1722455"/>
            </a:xfrm>
            <a:prstGeom prst="rightBrace">
              <a:avLst>
                <a:gd name="adj1" fmla="val 8333"/>
                <a:gd name="adj2" fmla="val 1244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02DF54-3A65-7F4E-0B64-AC9A86F12145}"/>
                </a:ext>
              </a:extLst>
            </p:cNvPr>
            <p:cNvSpPr txBox="1"/>
            <p:nvPr/>
          </p:nvSpPr>
          <p:spPr>
            <a:xfrm>
              <a:off x="537907" y="2305150"/>
              <a:ext cx="2055038" cy="1115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The combination of each of these differences across all reactions cancel each other out.</a:t>
              </a:r>
            </a:p>
            <a:p>
              <a:endParaRPr lang="en-US" sz="12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4B6CE2-0F6F-947A-BE42-CFA976221BBF}"/>
              </a:ext>
            </a:extLst>
          </p:cNvPr>
          <p:cNvGrpSpPr/>
          <p:nvPr/>
        </p:nvGrpSpPr>
        <p:grpSpPr>
          <a:xfrm>
            <a:off x="638088" y="2990036"/>
            <a:ext cx="2776476" cy="1264920"/>
            <a:chOff x="638088" y="2990036"/>
            <a:chExt cx="2776476" cy="12649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CAB9B44-AC07-BAAC-5A78-DA4B26D02D60}"/>
                </a:ext>
              </a:extLst>
            </p:cNvPr>
            <p:cNvSpPr/>
            <p:nvPr/>
          </p:nvSpPr>
          <p:spPr>
            <a:xfrm>
              <a:off x="638088" y="2990036"/>
              <a:ext cx="2720723" cy="126492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B201147-8362-4F07-E20E-FABA1964EC1A}"/>
                    </a:ext>
                  </a:extLst>
                </p:cNvPr>
                <p:cNvSpPr txBox="1"/>
                <p:nvPr/>
              </p:nvSpPr>
              <p:spPr>
                <a:xfrm>
                  <a:off x="668036" y="3107436"/>
                  <a:ext cx="2746528" cy="9713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/>
                    <a:t>Adjustment of ND with reference to just one value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</m:oMath>
                  </a14:m>
                  <a:r>
                    <a:rPr lang="en-US" sz="1400" dirty="0"/>
                    <a:t>) obscures compensating error in these unconstrained physics spaces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B201147-8362-4F07-E20E-FABA1964EC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036" y="3107436"/>
                  <a:ext cx="2746528" cy="971356"/>
                </a:xfrm>
                <a:prstGeom prst="rect">
                  <a:avLst/>
                </a:prstGeom>
                <a:blipFill>
                  <a:blip r:embed="rId6"/>
                  <a:stretch>
                    <a:fillRect t="-1258"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6662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8C6764D7-B937-7F41-9961-DD919DA62FE0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03860" y="173806"/>
                <a:ext cx="8229600" cy="669156"/>
              </a:xfrm>
            </p:spPr>
            <p:txBody>
              <a:bodyPr/>
              <a:lstStyle/>
              <a:p>
                <a:r>
                  <a:rPr lang="en-US" dirty="0"/>
                  <a:t>Multiple Measurements beyond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8C6764D7-B937-7F41-9961-DD919DA62F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03860" y="173806"/>
                <a:ext cx="8229600" cy="669156"/>
              </a:xfrm>
              <a:blipFill>
                <a:blip r:embed="rId3"/>
                <a:stretch>
                  <a:fillRect l="-2222" t="-14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8">
                <a:extLst>
                  <a:ext uri="{FF2B5EF4-FFF2-40B4-BE49-F238E27FC236}">
                    <a16:creationId xmlns:a16="http://schemas.microsoft.com/office/drawing/2014/main" id="{3E371EB8-213A-610C-7C42-9F9B79A3B5CC}"/>
                  </a:ext>
                </a:extLst>
              </p:cNvPr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302083" y="733694"/>
                <a:ext cx="8482253" cy="3195638"/>
              </a:xfrm>
            </p:spPr>
            <p:txBody>
              <a:bodyPr/>
              <a:lstStyle/>
              <a:p>
                <a:r>
                  <a:rPr lang="en-US" sz="1600" dirty="0"/>
                  <a:t> Different measurement types provide different data types and have different sensitivities</a:t>
                </a:r>
              </a:p>
              <a:p>
                <a:pPr lvl="1"/>
                <a:r>
                  <a:rPr lang="en-US" sz="1400" dirty="0"/>
                  <a:t> using multiple measurements, we can get complimentary data that reduce unconstrained physics spaces</a:t>
                </a:r>
              </a:p>
              <a:p>
                <a:r>
                  <a:rPr lang="en-US" sz="1600" dirty="0"/>
                  <a:t>With multiple responses (not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1600" dirty="0"/>
                  <a:t>), ND may be better constrained, enabling compensating errors to be resolved and allow a reduction of ND uncertainty.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12" name="Text Placeholder 8">
                <a:extLst>
                  <a:ext uri="{FF2B5EF4-FFF2-40B4-BE49-F238E27FC236}">
                    <a16:creationId xmlns:a16="http://schemas.microsoft.com/office/drawing/2014/main" id="{3E371EB8-213A-610C-7C42-9F9B79A3B5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302083" y="733694"/>
                <a:ext cx="8482253" cy="3195638"/>
              </a:xfrm>
              <a:blipFill>
                <a:blip r:embed="rId4"/>
                <a:stretch>
                  <a:fillRect l="-1366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204C2B0-A335-822C-9381-C556D3A3562C}"/>
              </a:ext>
            </a:extLst>
          </p:cNvPr>
          <p:cNvSpPr txBox="1"/>
          <p:nvPr/>
        </p:nvSpPr>
        <p:spPr>
          <a:xfrm>
            <a:off x="302083" y="2232258"/>
            <a:ext cx="5612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Table 1. Overview of Measurement Types conducted for PARADIGM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2136CEA-1F61-2287-9FD7-26ABAD68D2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7922127"/>
                  </p:ext>
                </p:extLst>
              </p:nvPr>
            </p:nvGraphicFramePr>
            <p:xfrm>
              <a:off x="359664" y="2571750"/>
              <a:ext cx="5612523" cy="2195676"/>
            </p:xfrm>
            <a:graphic>
              <a:graphicData uri="http://schemas.openxmlformats.org/drawingml/2006/table">
                <a:tbl>
                  <a:tblPr/>
                  <a:tblGrid>
                    <a:gridCol w="1662172">
                      <a:extLst>
                        <a:ext uri="{9D8B030D-6E8A-4147-A177-3AD203B41FA5}">
                          <a16:colId xmlns:a16="http://schemas.microsoft.com/office/drawing/2014/main" val="1982707781"/>
                        </a:ext>
                      </a:extLst>
                    </a:gridCol>
                    <a:gridCol w="590928">
                      <a:extLst>
                        <a:ext uri="{9D8B030D-6E8A-4147-A177-3AD203B41FA5}">
                          <a16:colId xmlns:a16="http://schemas.microsoft.com/office/drawing/2014/main" val="976547667"/>
                        </a:ext>
                      </a:extLst>
                    </a:gridCol>
                    <a:gridCol w="594968">
                      <a:extLst>
                        <a:ext uri="{9D8B030D-6E8A-4147-A177-3AD203B41FA5}">
                          <a16:colId xmlns:a16="http://schemas.microsoft.com/office/drawing/2014/main" val="3344156544"/>
                        </a:ext>
                      </a:extLst>
                    </a:gridCol>
                    <a:gridCol w="556966">
                      <a:extLst>
                        <a:ext uri="{9D8B030D-6E8A-4147-A177-3AD203B41FA5}">
                          <a16:colId xmlns:a16="http://schemas.microsoft.com/office/drawing/2014/main" val="3631020072"/>
                        </a:ext>
                      </a:extLst>
                    </a:gridCol>
                    <a:gridCol w="658851">
                      <a:extLst>
                        <a:ext uri="{9D8B030D-6E8A-4147-A177-3AD203B41FA5}">
                          <a16:colId xmlns:a16="http://schemas.microsoft.com/office/drawing/2014/main" val="3922213040"/>
                        </a:ext>
                      </a:extLst>
                    </a:gridCol>
                    <a:gridCol w="1548638">
                      <a:extLst>
                        <a:ext uri="{9D8B030D-6E8A-4147-A177-3AD203B41FA5}">
                          <a16:colId xmlns:a16="http://schemas.microsoft.com/office/drawing/2014/main" val="2615758933"/>
                        </a:ext>
                      </a:extLst>
                    </a:gridCol>
                  </a:tblGrid>
                  <a:tr h="224487">
                    <a:tc rowSpan="2"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Measurement </a:t>
                          </a:r>
                          <a:r>
                            <a:rPr lang="en-US" sz="1100" b="0" i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​Type</a:t>
                          </a:r>
                          <a:endParaRPr lang="en-US" sz="1800" b="0" i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Observable</a:t>
                          </a:r>
                          <a:r>
                            <a:rPr lang="en-US" sz="1100" b="0" i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5171401"/>
                      </a:ext>
                    </a:extLst>
                  </a:tr>
                  <a:tr h="48366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l-G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σ</a:t>
                          </a:r>
                          <a:r>
                            <a:rPr lang="el-GR" sz="110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l-GR" sz="1800" b="0" i="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sz="14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𝜈</m:t>
                                </m:r>
                              </m:oMath>
                            </m:oMathPara>
                          </a14:m>
                          <a:endParaRPr lang="el-GR" sz="1400" b="0" i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l-G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β</a:t>
                          </a:r>
                          <a:r>
                            <a:rPr lang="el-GR" sz="110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l-GR" sz="1800" b="0" i="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PFNS</a:t>
                          </a:r>
                          <a:r>
                            <a:rPr lang="en-US" sz="1100" b="0" i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Sensitivity Simulation Capabilities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5928414"/>
                      </a:ext>
                    </a:extLst>
                  </a:tr>
                  <a:tr h="217946">
                    <a:tc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Critical experiments</a:t>
                          </a: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inference)</a:t>
                          </a: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KSEN, Whisper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8800915"/>
                      </a:ext>
                    </a:extLst>
                  </a:tr>
                  <a:tr h="342781">
                    <a:tc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Reaction rate ratios</a:t>
                          </a: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SENSMG,</a:t>
                          </a:r>
                        </a:p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MCNP6 FSEN 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0049608"/>
                      </a:ext>
                    </a:extLst>
                  </a:tr>
                  <a:tr h="217946">
                    <a:tc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Neutron Leakage 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MCNP6 FSEN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8243290"/>
                      </a:ext>
                    </a:extLst>
                  </a:tr>
                  <a:tr h="217946">
                    <a:tc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Rossi-</a:t>
                          </a:r>
                          <a:r>
                            <a:rPr lang="el-GR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α</a:t>
                          </a:r>
                          <a:r>
                            <a:rPr lang="el-GR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l-GR" sz="1800" b="0" i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MCNP PERT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187832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2136CEA-1F61-2287-9FD7-26ABAD68D2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7922127"/>
                  </p:ext>
                </p:extLst>
              </p:nvPr>
            </p:nvGraphicFramePr>
            <p:xfrm>
              <a:off x="359664" y="2571750"/>
              <a:ext cx="5612523" cy="2195676"/>
            </p:xfrm>
            <a:graphic>
              <a:graphicData uri="http://schemas.openxmlformats.org/drawingml/2006/table">
                <a:tbl>
                  <a:tblPr/>
                  <a:tblGrid>
                    <a:gridCol w="1662172">
                      <a:extLst>
                        <a:ext uri="{9D8B030D-6E8A-4147-A177-3AD203B41FA5}">
                          <a16:colId xmlns:a16="http://schemas.microsoft.com/office/drawing/2014/main" val="1982707781"/>
                        </a:ext>
                      </a:extLst>
                    </a:gridCol>
                    <a:gridCol w="590928">
                      <a:extLst>
                        <a:ext uri="{9D8B030D-6E8A-4147-A177-3AD203B41FA5}">
                          <a16:colId xmlns:a16="http://schemas.microsoft.com/office/drawing/2014/main" val="976547667"/>
                        </a:ext>
                      </a:extLst>
                    </a:gridCol>
                    <a:gridCol w="594968">
                      <a:extLst>
                        <a:ext uri="{9D8B030D-6E8A-4147-A177-3AD203B41FA5}">
                          <a16:colId xmlns:a16="http://schemas.microsoft.com/office/drawing/2014/main" val="3344156544"/>
                        </a:ext>
                      </a:extLst>
                    </a:gridCol>
                    <a:gridCol w="556966">
                      <a:extLst>
                        <a:ext uri="{9D8B030D-6E8A-4147-A177-3AD203B41FA5}">
                          <a16:colId xmlns:a16="http://schemas.microsoft.com/office/drawing/2014/main" val="3631020072"/>
                        </a:ext>
                      </a:extLst>
                    </a:gridCol>
                    <a:gridCol w="658851">
                      <a:extLst>
                        <a:ext uri="{9D8B030D-6E8A-4147-A177-3AD203B41FA5}">
                          <a16:colId xmlns:a16="http://schemas.microsoft.com/office/drawing/2014/main" val="3922213040"/>
                        </a:ext>
                      </a:extLst>
                    </a:gridCol>
                    <a:gridCol w="1548638">
                      <a:extLst>
                        <a:ext uri="{9D8B030D-6E8A-4147-A177-3AD203B41FA5}">
                          <a16:colId xmlns:a16="http://schemas.microsoft.com/office/drawing/2014/main" val="2615758933"/>
                        </a:ext>
                      </a:extLst>
                    </a:gridCol>
                  </a:tblGrid>
                  <a:tr h="283309">
                    <a:tc rowSpan="2"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Measurement </a:t>
                          </a:r>
                          <a:r>
                            <a:rPr lang="en-US" sz="1100" b="0" i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​Type</a:t>
                          </a:r>
                          <a:endParaRPr lang="en-US" sz="1800" b="0" i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Observable</a:t>
                          </a:r>
                          <a:r>
                            <a:rPr lang="en-US" sz="1100" b="0" i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5171401"/>
                      </a:ext>
                    </a:extLst>
                  </a:tr>
                  <a:tr h="48366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l-G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σ</a:t>
                          </a:r>
                          <a:r>
                            <a:rPr lang="el-GR" sz="110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l-GR" sz="1800" b="0" i="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82474" t="-60759" r="-470103" b="-303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l-GR" sz="11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β</a:t>
                          </a:r>
                          <a:r>
                            <a:rPr lang="el-GR" sz="110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l-GR" sz="1800" b="0" i="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PFNS</a:t>
                          </a:r>
                          <a:r>
                            <a:rPr lang="en-US" sz="1100" b="0" i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Sensitivity Simulation Capabilities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5928414"/>
                      </a:ext>
                    </a:extLst>
                  </a:tr>
                  <a:tr h="4459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66" t="-171622" r="-238095" b="-2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KSEN, Whisper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8800915"/>
                      </a:ext>
                    </a:extLst>
                  </a:tr>
                  <a:tr h="432598">
                    <a:tc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Reaction rate ratios</a:t>
                          </a: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SENSMG,</a:t>
                          </a:r>
                        </a:p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MCNP6 FSEN 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0049608"/>
                      </a:ext>
                    </a:extLst>
                  </a:tr>
                  <a:tr h="275054">
                    <a:tc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Neutron Leakage 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MCNP6 FSEN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8243290"/>
                      </a:ext>
                    </a:extLst>
                  </a:tr>
                  <a:tr h="275054">
                    <a:tc>
                      <a:txBody>
                        <a:bodyPr/>
                        <a:lstStyle/>
                        <a:p>
                          <a:pPr algn="l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Rossi-</a:t>
                          </a:r>
                          <a:r>
                            <a:rPr lang="el-GR" sz="11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α</a:t>
                          </a:r>
                          <a:r>
                            <a:rPr lang="el-GR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l-GR" sz="1800" b="0" i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u="none" strike="noStrike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 </a:t>
                          </a:r>
                          <a:r>
                            <a:rPr lang="en-US" sz="1100" b="0" i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​</a:t>
                          </a:r>
                          <a:endParaRPr lang="en-US" sz="1800" b="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ts val="1350"/>
                            </a:lnSpc>
                            <a:buNone/>
                          </a:pPr>
                          <a:r>
                            <a:rPr lang="en-US" sz="1100" b="0" i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MCNP PERT</a:t>
                          </a:r>
                        </a:p>
                      </a:txBody>
                      <a:tcPr marL="89634" marR="89634" marT="44817" marB="44817" anchor="ctr">
                        <a:lnL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0973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18783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B8A9EB18-031D-072C-2005-316B4A4A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39" y="2232258"/>
            <a:ext cx="1794497" cy="185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ボナーボールセット（Bonner Spheres） | 製品情報 | MEASURE WORKS（メジャーワークス）">
            <a:extLst>
              <a:ext uri="{FF2B5EF4-FFF2-40B4-BE49-F238E27FC236}">
                <a16:creationId xmlns:a16="http://schemas.microsoft.com/office/drawing/2014/main" id="{599C0DF9-533A-D80B-B43F-500621F74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5"/>
          <a:stretch>
            <a:fillRect/>
          </a:stretch>
        </p:blipFill>
        <p:spPr bwMode="auto">
          <a:xfrm>
            <a:off x="6215118" y="3845275"/>
            <a:ext cx="1864012" cy="9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3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56254-A5FF-3559-E016-0EFEAA2F1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ED826-DCD2-5B51-63FB-0AD6F042C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726" y="323305"/>
            <a:ext cx="5917474" cy="424543"/>
          </a:xfrm>
        </p:spPr>
        <p:txBody>
          <a:bodyPr/>
          <a:lstStyle/>
          <a:p>
            <a:r>
              <a:rPr lang="en-US"/>
              <a:t>Critical Experiments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EEFFF4-9CB6-99B4-38B4-454E70C65164}"/>
              </a:ext>
            </a:extLst>
          </p:cNvPr>
          <p:cNvSpPr txBox="1"/>
          <p:nvPr/>
        </p:nvSpPr>
        <p:spPr>
          <a:xfrm>
            <a:off x="2286000" y="23870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48DB4-339B-701A-BCA8-737FFF81E69E}"/>
              </a:ext>
            </a:extLst>
          </p:cNvPr>
          <p:cNvSpPr txBox="1"/>
          <p:nvPr/>
        </p:nvSpPr>
        <p:spPr>
          <a:xfrm>
            <a:off x="254726" y="3186886"/>
            <a:ext cx="3284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Energy Configuration: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30 – 600 keV Energy Range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 fuel layers on top stack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 fuel layers on bottom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316 ZPPR Plates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CEAB6-E5C1-AF48-1575-348DD725CC63}"/>
              </a:ext>
            </a:extLst>
          </p:cNvPr>
          <p:cNvSpPr txBox="1"/>
          <p:nvPr/>
        </p:nvSpPr>
        <p:spPr>
          <a:xfrm>
            <a:off x="213549" y="1903630"/>
            <a:ext cx="27849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Energy Configuration: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 – 30 keV energy range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8 units in top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7 fuel layers in bottom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592 ZPPR Plates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5AC88E-1A76-1A74-F152-577DFB621F67}"/>
                  </a:ext>
                </a:extLst>
              </p:cNvPr>
              <p:cNvSpPr txBox="1"/>
              <p:nvPr/>
            </p:nvSpPr>
            <p:spPr>
              <a:xfrm>
                <a:off x="-258597" y="1082924"/>
                <a:ext cx="3729226" cy="605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$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5AC88E-1A76-1A74-F152-577DFB621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8597" y="1082924"/>
                <a:ext cx="3729226" cy="6056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1755558-189F-5C1A-5281-4EDE8555D4A5}"/>
              </a:ext>
            </a:extLst>
          </p:cNvPr>
          <p:cNvGrpSpPr/>
          <p:nvPr/>
        </p:nvGrpSpPr>
        <p:grpSpPr>
          <a:xfrm>
            <a:off x="3273988" y="1082924"/>
            <a:ext cx="5656463" cy="3593693"/>
            <a:chOff x="179029" y="401832"/>
            <a:chExt cx="5242811" cy="3234130"/>
          </a:xfrm>
        </p:grpSpPr>
        <p:pic>
          <p:nvPicPr>
            <p:cNvPr id="4" name="Picture 3" descr="A picture containing indoor, yellow, equipment&#10;&#10;AI-generated content may be incorrect.">
              <a:extLst>
                <a:ext uri="{FF2B5EF4-FFF2-40B4-BE49-F238E27FC236}">
                  <a16:creationId xmlns:a16="http://schemas.microsoft.com/office/drawing/2014/main" id="{DB093E7D-3642-E54B-6588-16F4FCAFA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4" t="6462" r="24215"/>
            <a:stretch>
              <a:fillRect/>
            </a:stretch>
          </p:blipFill>
          <p:spPr bwMode="auto">
            <a:xfrm>
              <a:off x="179029" y="401832"/>
              <a:ext cx="2581275" cy="32341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 descr="A picture containing indoor, yellow, device, miller&#10;&#10;AI-generated content may be incorrect.">
              <a:extLst>
                <a:ext uri="{FF2B5EF4-FFF2-40B4-BE49-F238E27FC236}">
                  <a16:creationId xmlns:a16="http://schemas.microsoft.com/office/drawing/2014/main" id="{C38388A6-3CB3-3043-C88D-D85E99E4D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" r="9811"/>
            <a:stretch>
              <a:fillRect/>
            </a:stretch>
          </p:blipFill>
          <p:spPr bwMode="auto">
            <a:xfrm rot="16200000">
              <a:off x="2534458" y="739054"/>
              <a:ext cx="3224604" cy="25501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7EEB325-35ED-0375-0004-F9EE14BE6083}"/>
              </a:ext>
            </a:extLst>
          </p:cNvPr>
          <p:cNvSpPr txBox="1"/>
          <p:nvPr/>
        </p:nvSpPr>
        <p:spPr>
          <a:xfrm>
            <a:off x="6743863" y="4171771"/>
            <a:ext cx="17682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Lower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B5A34-459B-CEC4-DA6A-BF310C312D2B}"/>
              </a:ext>
            </a:extLst>
          </p:cNvPr>
          <p:cNvSpPr txBox="1"/>
          <p:nvPr/>
        </p:nvSpPr>
        <p:spPr>
          <a:xfrm>
            <a:off x="3836005" y="4171771"/>
            <a:ext cx="17682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Higher Energy</a:t>
            </a:r>
          </a:p>
        </p:txBody>
      </p:sp>
    </p:spTree>
    <p:extLst>
      <p:ext uri="{BB962C8B-B14F-4D97-AF65-F5344CB8AC3E}">
        <p14:creationId xmlns:p14="http://schemas.microsoft.com/office/powerpoint/2010/main" val="37785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D6BF8-9D9B-28A7-0976-67486B237D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4726" y="202474"/>
            <a:ext cx="5917474" cy="424543"/>
          </a:xfrm>
        </p:spPr>
        <p:txBody>
          <a:bodyPr/>
          <a:lstStyle/>
          <a:p>
            <a:r>
              <a:rPr lang="en-US"/>
              <a:t>Neutron Leakage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AEFEA-6650-F32D-6314-5C6234E3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137" y="627017"/>
            <a:ext cx="1983512" cy="1388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7F268-7F50-8501-8063-4669A4FEE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141" y="310897"/>
            <a:ext cx="1501571" cy="31612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66EBD46-E275-EABA-2447-2BE603255137}"/>
              </a:ext>
            </a:extLst>
          </p:cNvPr>
          <p:cNvGrpSpPr/>
          <p:nvPr/>
        </p:nvGrpSpPr>
        <p:grpSpPr>
          <a:xfrm>
            <a:off x="6477398" y="2393619"/>
            <a:ext cx="2436611" cy="2378075"/>
            <a:chOff x="660399" y="3226359"/>
            <a:chExt cx="3170807" cy="3117850"/>
          </a:xfrm>
        </p:grpSpPr>
        <p:pic>
          <p:nvPicPr>
            <p:cNvPr id="30" name="Picture 2" descr="2: Geometry model of one of the Bonner spheres: a 3 He-filled">
              <a:extLst>
                <a:ext uri="{FF2B5EF4-FFF2-40B4-BE49-F238E27FC236}">
                  <a16:creationId xmlns:a16="http://schemas.microsoft.com/office/drawing/2014/main" id="{AD4437FA-5A93-8337-978C-48A9A0F4EA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3" t="6215" r="2260" b="5085"/>
            <a:stretch/>
          </p:blipFill>
          <p:spPr bwMode="auto">
            <a:xfrm>
              <a:off x="660399" y="3226359"/>
              <a:ext cx="3170807" cy="3117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A4F9EC-837E-8D6B-4497-60291B40E033}"/>
                </a:ext>
              </a:extLst>
            </p:cNvPr>
            <p:cNvSpPr/>
            <p:nvPr/>
          </p:nvSpPr>
          <p:spPr>
            <a:xfrm>
              <a:off x="2851150" y="6057900"/>
              <a:ext cx="501650" cy="133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3CF7A5A-F674-F98D-2496-AC85B9B8F98E}"/>
              </a:ext>
            </a:extLst>
          </p:cNvPr>
          <p:cNvSpPr txBox="1"/>
          <p:nvPr/>
        </p:nvSpPr>
        <p:spPr>
          <a:xfrm>
            <a:off x="229991" y="645331"/>
            <a:ext cx="63758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Set of 6 Bonner sphere spectrometers (BSS):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He-3 proportional counter surrounded by polyethylene sphere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Polyethylene spheres of varying diameters are used (3”, 4”, 5”, 6”, 8”, 10”)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 Measurement Details: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Conducted with subcritical arrangement to avoid overwhelming detectors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Significant sensitivity to room return necessitates use of shadow shield 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Each sphere undergoes subsequent irradiation: once with shadow shield and once without </a:t>
            </a:r>
          </a:p>
          <a:p>
            <a:pPr marL="742950" lvl="1" indent="-285750">
              <a:buFontTx/>
              <a:buChar char="-"/>
            </a:pPr>
            <a:endParaRPr lang="en-US" sz="1600" dirty="0"/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4A7103-6E0E-39F1-0F01-32FED4290EA1}"/>
              </a:ext>
            </a:extLst>
          </p:cNvPr>
          <p:cNvGrpSpPr/>
          <p:nvPr/>
        </p:nvGrpSpPr>
        <p:grpSpPr>
          <a:xfrm>
            <a:off x="3417937" y="2590639"/>
            <a:ext cx="3043683" cy="2083278"/>
            <a:chOff x="3497105" y="2660957"/>
            <a:chExt cx="2887089" cy="20084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5D471E-0F65-8D82-DC0B-A405EF19DB02}"/>
                </a:ext>
              </a:extLst>
            </p:cNvPr>
            <p:cNvGrpSpPr/>
            <p:nvPr/>
          </p:nvGrpSpPr>
          <p:grpSpPr>
            <a:xfrm>
              <a:off x="3594389" y="2772191"/>
              <a:ext cx="2789805" cy="1897264"/>
              <a:chOff x="3594389" y="2772191"/>
              <a:chExt cx="2789805" cy="189726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5D5F39F-32BE-3F01-99F9-FD6ED339AFBE}"/>
                  </a:ext>
                </a:extLst>
              </p:cNvPr>
              <p:cNvGrpSpPr/>
              <p:nvPr/>
            </p:nvGrpSpPr>
            <p:grpSpPr>
              <a:xfrm>
                <a:off x="3594389" y="2772191"/>
                <a:ext cx="2789805" cy="1897264"/>
                <a:chOff x="3594389" y="2772191"/>
                <a:chExt cx="2789805" cy="1897264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8722C43-DF27-89E7-C257-466A7065C54B}"/>
                    </a:ext>
                  </a:extLst>
                </p:cNvPr>
                <p:cNvGrpSpPr/>
                <p:nvPr/>
              </p:nvGrpSpPr>
              <p:grpSpPr>
                <a:xfrm>
                  <a:off x="3594389" y="2772191"/>
                  <a:ext cx="2789805" cy="1897264"/>
                  <a:chOff x="3594389" y="2772191"/>
                  <a:chExt cx="2789805" cy="1897264"/>
                </a:xfrm>
              </p:grpSpPr>
              <p:pic>
                <p:nvPicPr>
                  <p:cNvPr id="12" name="Picture 11" descr="A picture containing indoor&#10;&#10;AI-generated content may be incorrect.">
                    <a:extLst>
                      <a:ext uri="{FF2B5EF4-FFF2-40B4-BE49-F238E27FC236}">
                        <a16:creationId xmlns:a16="http://schemas.microsoft.com/office/drawing/2014/main" id="{E941CBBD-D72B-80A0-238A-0705140E6F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0659" r="22585" b="15391"/>
                  <a:stretch/>
                </p:blipFill>
                <p:spPr>
                  <a:xfrm>
                    <a:off x="3594389" y="2772191"/>
                    <a:ext cx="2789805" cy="1897264"/>
                  </a:xfrm>
                  <a:prstGeom prst="rect">
                    <a:avLst/>
                  </a:prstGeom>
                </p:spPr>
              </p:pic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50542FE2-BBCA-77A4-BCD8-C2E8C78164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74865" y="3946781"/>
                    <a:ext cx="794269" cy="660270"/>
                  </a:xfrm>
                  <a:prstGeom prst="straightConnector1">
                    <a:avLst/>
                  </a:prstGeom>
                  <a:ln w="38100">
                    <a:solidFill>
                      <a:srgbClr val="EB0F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465E28C6-6967-7D53-57BC-17740706AE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89291" y="3794381"/>
                    <a:ext cx="783621" cy="753876"/>
                  </a:xfrm>
                  <a:prstGeom prst="straightConnector1">
                    <a:avLst/>
                  </a:prstGeom>
                  <a:ln w="38100">
                    <a:solidFill>
                      <a:srgbClr val="EB0F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2122D4CF-32B9-22D4-1775-DDB268574FF9}"/>
                    </a:ext>
                  </a:extLst>
                </p:cNvPr>
                <p:cNvSpPr/>
                <p:nvPr/>
              </p:nvSpPr>
              <p:spPr>
                <a:xfrm>
                  <a:off x="3648402" y="4228360"/>
                  <a:ext cx="814426" cy="38498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Scattered neutrons</a:t>
                  </a:r>
                </a:p>
              </p:txBody>
            </p: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3F66721-E2AA-D192-4BD9-78FFCE8E7D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4865" y="3750762"/>
                <a:ext cx="584860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DA782D-942C-CCCE-B2B3-07CFB3370C80}"/>
                </a:ext>
              </a:extLst>
            </p:cNvPr>
            <p:cNvSpPr/>
            <p:nvPr/>
          </p:nvSpPr>
          <p:spPr>
            <a:xfrm>
              <a:off x="3497105" y="2660957"/>
              <a:ext cx="1271682" cy="2853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Shielded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AD5C6D-D2D5-CB93-5667-CBC17EA231A9}"/>
              </a:ext>
            </a:extLst>
          </p:cNvPr>
          <p:cNvGrpSpPr/>
          <p:nvPr/>
        </p:nvGrpSpPr>
        <p:grpSpPr>
          <a:xfrm>
            <a:off x="406943" y="2571750"/>
            <a:ext cx="2906433" cy="2102167"/>
            <a:chOff x="597876" y="2339897"/>
            <a:chExt cx="2769991" cy="207072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9A233CC-D431-4585-5D1D-31BDF76B9404}"/>
                </a:ext>
              </a:extLst>
            </p:cNvPr>
            <p:cNvGrpSpPr/>
            <p:nvPr/>
          </p:nvGrpSpPr>
          <p:grpSpPr>
            <a:xfrm>
              <a:off x="597876" y="2339897"/>
              <a:ext cx="2769991" cy="2070727"/>
              <a:chOff x="600780" y="2594392"/>
              <a:chExt cx="2769991" cy="207072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666CC1B-1D4F-879F-582A-DA3DBF1B830B}"/>
                  </a:ext>
                </a:extLst>
              </p:cNvPr>
              <p:cNvGrpSpPr/>
              <p:nvPr/>
            </p:nvGrpSpPr>
            <p:grpSpPr>
              <a:xfrm>
                <a:off x="630224" y="2772191"/>
                <a:ext cx="2740547" cy="1892928"/>
                <a:chOff x="552730" y="2776527"/>
                <a:chExt cx="2740547" cy="189292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0C33ECC-A0E3-8B05-C621-867739C839CC}"/>
                    </a:ext>
                  </a:extLst>
                </p:cNvPr>
                <p:cNvGrpSpPr/>
                <p:nvPr/>
              </p:nvGrpSpPr>
              <p:grpSpPr>
                <a:xfrm>
                  <a:off x="552730" y="2776527"/>
                  <a:ext cx="2740547" cy="1892928"/>
                  <a:chOff x="489006" y="2776527"/>
                  <a:chExt cx="2740547" cy="1892928"/>
                </a:xfrm>
              </p:grpSpPr>
              <p:pic>
                <p:nvPicPr>
                  <p:cNvPr id="22" name="Picture 21" descr="A picture containing indoor, area&#10;&#10;AI-generated content may be incorrect.">
                    <a:extLst>
                      <a:ext uri="{FF2B5EF4-FFF2-40B4-BE49-F238E27FC236}">
                        <a16:creationId xmlns:a16="http://schemas.microsoft.com/office/drawing/2014/main" id="{F28AC8ED-C028-ABAB-A9C5-CE5C8432FD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398" r="14444"/>
                  <a:stretch/>
                </p:blipFill>
                <p:spPr>
                  <a:xfrm>
                    <a:off x="489006" y="2776527"/>
                    <a:ext cx="2740547" cy="1892928"/>
                  </a:xfrm>
                  <a:prstGeom prst="rect">
                    <a:avLst/>
                  </a:prstGeom>
                </p:spPr>
              </p:pic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2111F7B5-E3B9-11CF-B547-247CDBD206B0}"/>
                      </a:ext>
                    </a:extLst>
                  </p:cNvPr>
                  <p:cNvCxnSpPr/>
                  <p:nvPr/>
                </p:nvCxnSpPr>
                <p:spPr>
                  <a:xfrm>
                    <a:off x="1091184" y="3468975"/>
                    <a:ext cx="1426464" cy="0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DF2FA47B-B3D0-11D7-0F1B-F24C97B503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1184" y="3794381"/>
                    <a:ext cx="794269" cy="660270"/>
                  </a:xfrm>
                  <a:prstGeom prst="straightConnector1">
                    <a:avLst/>
                  </a:prstGeom>
                  <a:ln w="38100">
                    <a:solidFill>
                      <a:srgbClr val="EB0F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C68BD717-AF58-C074-70B5-5084C142F7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85453" y="3504009"/>
                    <a:ext cx="687059" cy="946415"/>
                  </a:xfrm>
                  <a:prstGeom prst="straightConnector1">
                    <a:avLst/>
                  </a:prstGeom>
                  <a:ln w="38100">
                    <a:solidFill>
                      <a:srgbClr val="EB0F1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D5E15B9-4CC3-F904-A3F7-DD54AB8FB21A}"/>
                    </a:ext>
                  </a:extLst>
                </p:cNvPr>
                <p:cNvSpPr/>
                <p:nvPr/>
              </p:nvSpPr>
              <p:spPr>
                <a:xfrm>
                  <a:off x="1232299" y="3107287"/>
                  <a:ext cx="1271682" cy="285313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rgbClr val="00B050"/>
                      </a:solidFill>
                    </a:rPr>
                    <a:t>Direct neutrons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B1F497-501D-D28E-E123-FB67BD09C2B5}"/>
                  </a:ext>
                </a:extLst>
              </p:cNvPr>
              <p:cNvSpPr/>
              <p:nvPr/>
            </p:nvSpPr>
            <p:spPr>
              <a:xfrm>
                <a:off x="600780" y="2594392"/>
                <a:ext cx="1271682" cy="28531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Unshielded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6B5EAA-8DB7-4672-943C-FFBD2DE68E6F}"/>
                </a:ext>
              </a:extLst>
            </p:cNvPr>
            <p:cNvSpPr/>
            <p:nvPr/>
          </p:nvSpPr>
          <p:spPr>
            <a:xfrm>
              <a:off x="767898" y="3923594"/>
              <a:ext cx="814426" cy="3849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Scattered neutrons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151023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3631</TotalTime>
  <Words>2026</Words>
  <Application>Microsoft Office PowerPoint</Application>
  <PresentationFormat>On-screen Show (16:9)</PresentationFormat>
  <Paragraphs>291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Acumin Pro</vt:lpstr>
      <vt:lpstr>Arial</vt:lpstr>
      <vt:lpstr>Calibri</vt:lpstr>
      <vt:lpstr>Calibri (body)</vt:lpstr>
      <vt:lpstr>Cambria Math</vt:lpstr>
      <vt:lpstr>System Font Regular</vt:lpstr>
      <vt:lpstr>Times New Roman</vt:lpstr>
      <vt:lpstr>Wingdings</vt:lpstr>
      <vt:lpstr>Main</vt:lpstr>
      <vt:lpstr>Custom Design</vt:lpstr>
      <vt:lpstr>PARADIGM: PARallel Approach of Differential and InteGral Measurements    First Look at the use of PARADIGM for ND Validation</vt:lpstr>
      <vt:lpstr>Presentation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Sensitivities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McHugh, Annamaria Rose</cp:lastModifiedBy>
  <cp:revision>25</cp:revision>
  <dcterms:created xsi:type="dcterms:W3CDTF">2020-12-17T00:35:24Z</dcterms:created>
  <dcterms:modified xsi:type="dcterms:W3CDTF">2026-01-08T00:34:44Z</dcterms:modified>
</cp:coreProperties>
</file>