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47"/>
  </p:notesMasterIdLst>
  <p:handoutMasterIdLst>
    <p:handoutMasterId r:id="rId48"/>
  </p:handoutMasterIdLst>
  <p:sldIdLst>
    <p:sldId id="311" r:id="rId3"/>
    <p:sldId id="354" r:id="rId4"/>
    <p:sldId id="410" r:id="rId5"/>
    <p:sldId id="408" r:id="rId6"/>
    <p:sldId id="579" r:id="rId7"/>
    <p:sldId id="682" r:id="rId8"/>
    <p:sldId id="683" r:id="rId9"/>
    <p:sldId id="680" r:id="rId10"/>
    <p:sldId id="607" r:id="rId11"/>
    <p:sldId id="577" r:id="rId12"/>
    <p:sldId id="418" r:id="rId13"/>
    <p:sldId id="568" r:id="rId14"/>
    <p:sldId id="587" r:id="rId15"/>
    <p:sldId id="602" r:id="rId16"/>
    <p:sldId id="603" r:id="rId17"/>
    <p:sldId id="684" r:id="rId18"/>
    <p:sldId id="554" r:id="rId19"/>
    <p:sldId id="588" r:id="rId20"/>
    <p:sldId id="681" r:id="rId21"/>
    <p:sldId id="609" r:id="rId22"/>
    <p:sldId id="608" r:id="rId23"/>
    <p:sldId id="421" r:id="rId24"/>
    <p:sldId id="584" r:id="rId25"/>
    <p:sldId id="605" r:id="rId26"/>
    <p:sldId id="557" r:id="rId27"/>
    <p:sldId id="573" r:id="rId28"/>
    <p:sldId id="576" r:id="rId29"/>
    <p:sldId id="411" r:id="rId30"/>
    <p:sldId id="412" r:id="rId31"/>
    <p:sldId id="424" r:id="rId32"/>
    <p:sldId id="580" r:id="rId33"/>
    <p:sldId id="581" r:id="rId34"/>
    <p:sldId id="582" r:id="rId35"/>
    <p:sldId id="583" r:id="rId36"/>
    <p:sldId id="556" r:id="rId37"/>
    <p:sldId id="606" r:id="rId38"/>
    <p:sldId id="589" r:id="rId39"/>
    <p:sldId id="598" r:id="rId40"/>
    <p:sldId id="600" r:id="rId41"/>
    <p:sldId id="601" r:id="rId42"/>
    <p:sldId id="572" r:id="rId43"/>
    <p:sldId id="575" r:id="rId44"/>
    <p:sldId id="571" r:id="rId45"/>
    <p:sldId id="574" r:id="rId4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9B9"/>
    <a:srgbClr val="3E0000"/>
    <a:srgbClr val="600000"/>
    <a:srgbClr val="860000"/>
    <a:srgbClr val="B00000"/>
    <a:srgbClr val="EE0000"/>
    <a:srgbClr val="FF2929"/>
    <a:srgbClr val="FF5B5B"/>
    <a:srgbClr val="FF9797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008"/>
  </p:normalViewPr>
  <p:slideViewPr>
    <p:cSldViewPr snapToGrid="0" snapToObjects="1" showGuides="1">
      <p:cViewPr varScale="1">
        <p:scale>
          <a:sx n="213" d="100"/>
          <a:sy n="213" d="100"/>
        </p:scale>
        <p:origin x="196" y="124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3532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ECF1B-FA94-4DEA-B7A1-D62EE8739057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2D36-8215-47FF-8B96-70E5AD67A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41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88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1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0155" y="-61068"/>
            <a:ext cx="3331464" cy="152975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2084" y="4777340"/>
            <a:ext cx="598099" cy="2746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89821" y="1300655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38D4A-CDD9-31E0-B8A2-700DD931A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056"/>
            <a:ext cx="6003950" cy="37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02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81F0B-8618-5048-B4DE-BD368EF15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0CF37B-5EB6-BB4B-B71C-92850D6AD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81D3D8-EF53-B742-9503-445BBEA0B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7643A51-B237-7547-995A-CDF40F66D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33A5F4-4B8C-E24E-A945-D0CF5E42F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3521" y="4751400"/>
            <a:ext cx="598099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16383-F938-0C4F-8A6E-698428B70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33A5F4-4B8C-E24E-A945-D0CF5E42F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B45068-AF7C-AD4F-B69A-E94A7B442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10/13/2025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61" r:id="rId2"/>
    <p:sldLayoutId id="2147483687" r:id="rId3"/>
    <p:sldLayoutId id="2147483692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A0CA6E-9264-BA46-BFA5-E22A76E42D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10/13/2025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4" r:id="rId2"/>
    <p:sldLayoutId id="2147483705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-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TIXGeneral-Regular" pitchFamily="2" charset="2"/>
        <a:buChar char="⎯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Taxicab_geometry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Taxicab_geometry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4320/contributions/97756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044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C734-594F-49E9-4084-9459A99E9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492CC7-F029-F7C5-04F1-4ED6DC4CA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17333"/>
            <a:ext cx="8229600" cy="669156"/>
          </a:xfrm>
        </p:spPr>
        <p:txBody>
          <a:bodyPr/>
          <a:lstStyle/>
          <a:p>
            <a:r>
              <a:rPr lang="en-US" dirty="0"/>
              <a:t>Experiment design models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C18E5-FB3A-E995-C12C-8AAE694A0D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0032" y="690724"/>
            <a:ext cx="4768808" cy="3917609"/>
          </a:xfrm>
        </p:spPr>
        <p:txBody>
          <a:bodyPr/>
          <a:lstStyle/>
          <a:p>
            <a:r>
              <a:rPr lang="en-US" dirty="0"/>
              <a:t>From V3 build (Brain NCSD 2025)</a:t>
            </a:r>
          </a:p>
          <a:p>
            <a:r>
              <a:rPr lang="en-US" dirty="0"/>
              <a:t>Models vary by</a:t>
            </a:r>
          </a:p>
          <a:p>
            <a:pPr lvl="1"/>
            <a:r>
              <a:rPr lang="en-US" dirty="0"/>
              <a:t>Amount of Ta reflector</a:t>
            </a:r>
          </a:p>
          <a:p>
            <a:pPr lvl="1"/>
            <a:r>
              <a:rPr lang="en-US" dirty="0"/>
              <a:t>Material in axial region</a:t>
            </a:r>
          </a:p>
          <a:p>
            <a:pPr lvl="1"/>
            <a:r>
              <a:rPr lang="en-US" dirty="0"/>
              <a:t>Number of Pu plates (adjusted for criticality)</a:t>
            </a:r>
          </a:p>
        </p:txBody>
      </p:sp>
      <p:pic>
        <p:nvPicPr>
          <p:cNvPr id="4" name="Picture 3" descr="Diagram, treemap chart&#10;&#10;AI-generated content may be incorrect.">
            <a:extLst>
              <a:ext uri="{FF2B5EF4-FFF2-40B4-BE49-F238E27FC236}">
                <a16:creationId xmlns:a16="http://schemas.microsoft.com/office/drawing/2014/main" id="{1ED93B00-08A1-69AF-BB59-BFC1E5901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347" y="698295"/>
            <a:ext cx="3873699" cy="398800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DAE28A-4720-EACD-8C0D-5182B81D4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76385"/>
              </p:ext>
            </p:extLst>
          </p:nvPr>
        </p:nvGraphicFramePr>
        <p:xfrm>
          <a:off x="552535" y="2193432"/>
          <a:ext cx="3594100" cy="2166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300">
                  <a:extLst>
                    <a:ext uri="{9D8B030D-6E8A-4147-A177-3AD203B41FA5}">
                      <a16:colId xmlns:a16="http://schemas.microsoft.com/office/drawing/2014/main" val="43578397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947549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038154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49425465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Model name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Ta thickness (in)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Ta thickness (cm)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Material in axial region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97266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Nominal_0_31_Crit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B9B9"/>
                          </a:solidFill>
                          <a:effectLst/>
                        </a:rPr>
                        <a:t>0.125</a:t>
                      </a:r>
                      <a:endParaRPr lang="en-US" sz="1100" b="0" i="0" u="none" strike="noStrike" dirty="0">
                        <a:solidFill>
                          <a:srgbClr val="FFB9B9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0.3175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rowSpan="6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78073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Nominal_0_63_Crit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5B5B"/>
                          </a:solidFill>
                          <a:effectLst/>
                        </a:rPr>
                        <a:t>0.25</a:t>
                      </a:r>
                      <a:endParaRPr lang="en-US" sz="1100" b="0" i="0" u="none" strike="noStrike" dirty="0">
                        <a:solidFill>
                          <a:srgbClr val="FF5B5B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0.635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6181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Thales_Nominal_1_27_Crit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EE0000"/>
                          </a:solidFill>
                          <a:effectLst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EE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855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Thales_Nominal_2_54_Crit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860000"/>
                          </a:solidFill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86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2.54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27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Thales_Nominal_5_8_Crit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600000"/>
                          </a:solidFill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6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5.08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2119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Thales_Nominal_8_89_Crit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3E0000"/>
                          </a:solidFill>
                          <a:effectLst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3E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6230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ZOIDED_MAX_0_63_00_Crit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9797"/>
                          </a:solidFill>
                          <a:effectLst/>
                        </a:rPr>
                        <a:t>0.25</a:t>
                      </a:r>
                      <a:endParaRPr lang="en-US" sz="1100" b="0" i="0" u="none" strike="noStrike" dirty="0">
                        <a:solidFill>
                          <a:srgbClr val="FF9797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0.635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rowSpan="3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Void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993140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ZOIDED_MAX_1_27_00_Crit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FF2929"/>
                          </a:solidFill>
                          <a:effectLst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FF2929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1.27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6782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ZOIDED_MAX_2_54_00_Crit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solidFill>
                            <a:srgbClr val="B00000"/>
                          </a:solidFill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B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2.54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291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CB9E8A4-444A-1027-2AC5-8502935725C0}"/>
              </a:ext>
            </a:extLst>
          </p:cNvPr>
          <p:cNvSpPr txBox="1"/>
          <p:nvPr/>
        </p:nvSpPr>
        <p:spPr>
          <a:xfrm>
            <a:off x="6900307" y="4316968"/>
            <a:ext cx="20665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“Zoided” = Z-axis voided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1B6AC5-9CBC-3271-9D01-8B4352FB8CBC}"/>
              </a:ext>
            </a:extLst>
          </p:cNvPr>
          <p:cNvSpPr txBox="1"/>
          <p:nvPr/>
        </p:nvSpPr>
        <p:spPr>
          <a:xfrm>
            <a:off x="1892673" y="4497169"/>
            <a:ext cx="244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Colors are darker as the total Ta mass increases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0C72AD-0A18-F135-D89C-F8F60C88D4ED}"/>
              </a:ext>
            </a:extLst>
          </p:cNvPr>
          <p:cNvCxnSpPr>
            <a:cxnSpLocks/>
          </p:cNvCxnSpPr>
          <p:nvPr/>
        </p:nvCxnSpPr>
        <p:spPr>
          <a:xfrm flipV="1">
            <a:off x="2760009" y="4279526"/>
            <a:ext cx="0" cy="32880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6518E1-07C0-F4A7-60C5-40E3047BD529}"/>
              </a:ext>
            </a:extLst>
          </p:cNvPr>
          <p:cNvSpPr txBox="1"/>
          <p:nvPr/>
        </p:nvSpPr>
        <p:spPr>
          <a:xfrm>
            <a:off x="5712050" y="451911"/>
            <a:ext cx="3295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Axial void will be provided by Al spacers</a:t>
            </a:r>
          </a:p>
        </p:txBody>
      </p:sp>
    </p:spTree>
    <p:extLst>
      <p:ext uri="{BB962C8B-B14F-4D97-AF65-F5344CB8AC3E}">
        <p14:creationId xmlns:p14="http://schemas.microsoft.com/office/powerpoint/2010/main" val="352866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C9120-F817-5D0F-1C70-00AF0C624B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60350"/>
            <a:ext cx="8229600" cy="669156"/>
          </a:xfrm>
        </p:spPr>
        <p:txBody>
          <a:bodyPr/>
          <a:lstStyle/>
          <a:p>
            <a:r>
              <a:rPr lang="en-US" dirty="0"/>
              <a:t>keff sensitivities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9183A-EF8F-1F85-ACBF-C9C4F576FC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3708" y="727086"/>
            <a:ext cx="8229600" cy="3195638"/>
          </a:xfrm>
        </p:spPr>
        <p:txBody>
          <a:bodyPr/>
          <a:lstStyle/>
          <a:p>
            <a:r>
              <a:rPr lang="en-US" dirty="0"/>
              <a:t>Applications/experiments with thick Ta are (not surprisingly) very sensitive to Ta181 scattering</a:t>
            </a:r>
          </a:p>
          <a:p>
            <a:r>
              <a:rPr lang="en-US" dirty="0"/>
              <a:t>All sensitivity is in the fast energy range</a:t>
            </a:r>
          </a:p>
          <a:p>
            <a:pPr lvl="1"/>
            <a:endParaRPr lang="en-US" dirty="0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15972ECF-D613-0BEC-0ABB-7784FA4E1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10142"/>
            <a:ext cx="2983078" cy="196037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F4117C1-F3BB-0981-6BBB-42D5F612E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78" y="2691707"/>
            <a:ext cx="2990925" cy="1997241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1DF03E4-5624-F948-3F43-3F4ABDA5C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938" y="2662518"/>
            <a:ext cx="3148144" cy="2026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D95F07-CBAE-CDD7-B3AF-3C7E1DE86739}"/>
              </a:ext>
            </a:extLst>
          </p:cNvPr>
          <p:cNvSpPr txBox="1"/>
          <p:nvPr/>
        </p:nvSpPr>
        <p:spPr>
          <a:xfrm>
            <a:off x="1317812" y="2423970"/>
            <a:ext cx="156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elastic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FDCF3-B593-16F8-0B19-0E754831817B}"/>
              </a:ext>
            </a:extLst>
          </p:cNvPr>
          <p:cNvSpPr txBox="1"/>
          <p:nvPr/>
        </p:nvSpPr>
        <p:spPr>
          <a:xfrm>
            <a:off x="7374027" y="2387084"/>
            <a:ext cx="156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n,gamma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264799-9C32-36DA-0B87-34E90BD7E598}"/>
              </a:ext>
            </a:extLst>
          </p:cNvPr>
          <p:cNvSpPr txBox="1"/>
          <p:nvPr/>
        </p:nvSpPr>
        <p:spPr>
          <a:xfrm>
            <a:off x="4193440" y="2420284"/>
            <a:ext cx="156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inelastic</a:t>
            </a:r>
          </a:p>
        </p:txBody>
      </p:sp>
    </p:spTree>
    <p:extLst>
      <p:ext uri="{BB962C8B-B14F-4D97-AF65-F5344CB8AC3E}">
        <p14:creationId xmlns:p14="http://schemas.microsoft.com/office/powerpoint/2010/main" val="3449944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62A5A-50BB-388B-9898-2F8CF206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691072-2E9A-3A3A-FD9E-D75551A56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087" y="208919"/>
            <a:ext cx="8229600" cy="669156"/>
          </a:xfrm>
        </p:spPr>
        <p:txBody>
          <a:bodyPr/>
          <a:lstStyle/>
          <a:p>
            <a:r>
              <a:rPr lang="en-US" dirty="0"/>
              <a:t>Results: nuclear data </a:t>
            </a:r>
            <a:r>
              <a:rPr lang="en-US" dirty="0" err="1"/>
              <a:t>unc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D854E-E2C7-D0A1-B21B-2FF3E40547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9747" y="656867"/>
            <a:ext cx="4076804" cy="396357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unc</a:t>
            </a:r>
            <a:r>
              <a:rPr lang="en-US" dirty="0"/>
              <a:t> in k</a:t>
            </a:r>
            <a:r>
              <a:rPr lang="en-US" baseline="-25000" dirty="0"/>
              <a:t>eff</a:t>
            </a:r>
            <a:r>
              <a:rPr lang="en-US" dirty="0"/>
              <a:t> due to Ta181 nuclear data dramatically decreased from the BLO covariance library to ENDF/B-VIII.1</a:t>
            </a:r>
          </a:p>
          <a:p>
            <a:pPr lvl="1"/>
            <a:r>
              <a:rPr lang="en-US" dirty="0"/>
              <a:t>Expected due to the VIII.1 work on Ta181</a:t>
            </a:r>
          </a:p>
          <a:p>
            <a:r>
              <a:rPr lang="en-US" dirty="0"/>
              <a:t>That being said, the uncertainty for Ta181 is still &gt;700 pcm for VIII.1</a:t>
            </a:r>
          </a:p>
          <a:p>
            <a:r>
              <a:rPr lang="en-US" dirty="0"/>
              <a:t>This drastic change in the covariance data means that c</a:t>
            </a:r>
            <a:r>
              <a:rPr lang="en-US" baseline="-25000" dirty="0"/>
              <a:t>k</a:t>
            </a:r>
            <a:r>
              <a:rPr lang="en-US" dirty="0"/>
              <a:t> results will shift compared to future work</a:t>
            </a:r>
          </a:p>
          <a:p>
            <a:pPr lvl="1"/>
            <a:r>
              <a:rPr lang="en-US" dirty="0"/>
              <a:t>Also true for other metrics that use covariance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30023E-C82F-0D6E-4782-A590D790711D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\\slip.lanl.gov\NCERC\Software\whisper-tk\Output\Thales_22_e80_e81JSON_51_nof_noi</a:t>
            </a:r>
          </a:p>
        </p:txBody>
      </p:sp>
      <p:pic>
        <p:nvPicPr>
          <p:cNvPr id="6" name="Picture 5" descr="Chart, bar chart&#10;&#10;AI-generated content may be incorrect.">
            <a:extLst>
              <a:ext uri="{FF2B5EF4-FFF2-40B4-BE49-F238E27FC236}">
                <a16:creationId xmlns:a16="http://schemas.microsoft.com/office/drawing/2014/main" id="{559CC1A4-5CA4-63A6-42F0-DE50F13E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316" y="457200"/>
            <a:ext cx="4644937" cy="27696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ACCE3F-8C3E-3437-2605-56E3861BD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67925"/>
              </p:ext>
            </p:extLst>
          </p:nvPr>
        </p:nvGraphicFramePr>
        <p:xfrm>
          <a:off x="5419788" y="3226231"/>
          <a:ext cx="3035888" cy="184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972">
                  <a:extLst>
                    <a:ext uri="{9D8B030D-6E8A-4147-A177-3AD203B41FA5}">
                      <a16:colId xmlns:a16="http://schemas.microsoft.com/office/drawing/2014/main" val="1799067983"/>
                    </a:ext>
                  </a:extLst>
                </a:gridCol>
                <a:gridCol w="758972">
                  <a:extLst>
                    <a:ext uri="{9D8B030D-6E8A-4147-A177-3AD203B41FA5}">
                      <a16:colId xmlns:a16="http://schemas.microsoft.com/office/drawing/2014/main" val="3091361662"/>
                    </a:ext>
                  </a:extLst>
                </a:gridCol>
                <a:gridCol w="504636">
                  <a:extLst>
                    <a:ext uri="{9D8B030D-6E8A-4147-A177-3AD203B41FA5}">
                      <a16:colId xmlns:a16="http://schemas.microsoft.com/office/drawing/2014/main" val="1767970488"/>
                    </a:ext>
                  </a:extLst>
                </a:gridCol>
                <a:gridCol w="1013308">
                  <a:extLst>
                    <a:ext uri="{9D8B030D-6E8A-4147-A177-3AD203B41FA5}">
                      <a16:colId xmlns:a16="http://schemas.microsoft.com/office/drawing/2014/main" val="3107002544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Nuclide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Reaction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BLO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ENDF/B-VIII.1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15313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73181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elastic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861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364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5350234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73181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inelastic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2509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307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911705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73181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n,gamma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497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072478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94239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elastic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268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202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388841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94239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fission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337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504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3343666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94239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inelastic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409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366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6033862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94239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n,gamma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116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79745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94239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total nu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1239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424</a:t>
                      </a:r>
                      <a:endParaRPr lang="en-US" sz="1100" b="0" i="0" u="none" strike="noStrike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60559245"/>
                  </a:ext>
                </a:extLst>
              </a:tr>
              <a:tr h="184150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3013</a:t>
                      </a:r>
                      <a:endParaRPr lang="en-US" sz="1100" b="0" i="0" u="none" strike="noStrike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917</a:t>
                      </a:r>
                      <a:endParaRPr lang="en-US" sz="1100" b="0" i="0" u="none" strike="noStrike" dirty="0">
                        <a:solidFill>
                          <a:srgbClr val="E97132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392370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CEAB613-8166-CF46-1F66-13E5D321BC5A}"/>
              </a:ext>
            </a:extLst>
          </p:cNvPr>
          <p:cNvSpPr txBox="1"/>
          <p:nvPr/>
        </p:nvSpPr>
        <p:spPr>
          <a:xfrm>
            <a:off x="6101603" y="154656"/>
            <a:ext cx="185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Thales_App_01</a:t>
            </a:r>
          </a:p>
        </p:txBody>
      </p:sp>
    </p:spTree>
    <p:extLst>
      <p:ext uri="{BB962C8B-B14F-4D97-AF65-F5344CB8AC3E}">
        <p14:creationId xmlns:p14="http://schemas.microsoft.com/office/powerpoint/2010/main" val="402241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5881-5147-BD18-294C-73CBB9AF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0254650C-7EAC-8BAC-E5D1-D15C1AEF37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597"/>
          <a:stretch>
            <a:fillRect/>
          </a:stretch>
        </p:blipFill>
        <p:spPr>
          <a:xfrm>
            <a:off x="177444" y="271194"/>
            <a:ext cx="4091997" cy="3411660"/>
          </a:xfrm>
          <a:prstGeom prst="rect">
            <a:avLst/>
          </a:prstGeom>
        </p:spPr>
      </p:pic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87B3C50A-7EA0-CE47-57ED-7BCC5D52D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788" y="114621"/>
            <a:ext cx="4681728" cy="35257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525FBF-1BA6-2E52-1897-5A6F2E2330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28"/>
            <a:ext cx="8229600" cy="669156"/>
          </a:xfrm>
        </p:spPr>
        <p:txBody>
          <a:bodyPr/>
          <a:lstStyle/>
          <a:p>
            <a:r>
              <a:rPr lang="en-US" dirty="0"/>
              <a:t>Results: c</a:t>
            </a:r>
            <a:r>
              <a:rPr lang="en-US" baseline="-25000" dirty="0"/>
              <a:t>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5DC8C8-E34B-C074-B20F-8D2846292237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\\slip.lanl.gov\NCERC\Software\whisper-tk\Output\Thales_22_e80_e81JSON_51_nof_noi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A78DD-7610-F24B-76FB-8A5C8C7417A3}"/>
              </a:ext>
            </a:extLst>
          </p:cNvPr>
          <p:cNvSpPr txBox="1"/>
          <p:nvPr/>
        </p:nvSpPr>
        <p:spPr>
          <a:xfrm>
            <a:off x="1939874" y="379277"/>
            <a:ext cx="586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 in c</a:t>
            </a:r>
            <a:r>
              <a:rPr lang="en-US" baseline="-25000" dirty="0"/>
              <a:t>k</a:t>
            </a:r>
            <a:r>
              <a:rPr lang="en-US" dirty="0"/>
              <a:t> results from BLO (left) to VIII.1 covariances (right)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425C7-D26F-E899-DCFC-6F4F9E89D5BC}"/>
              </a:ext>
            </a:extLst>
          </p:cNvPr>
          <p:cNvSpPr txBox="1"/>
          <p:nvPr/>
        </p:nvSpPr>
        <p:spPr>
          <a:xfrm>
            <a:off x="5429233" y="1025173"/>
            <a:ext cx="2565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1      3      5      7       8      9      2      4      6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5693F0-61E6-69D3-37EA-AEACB25E145C}"/>
              </a:ext>
            </a:extLst>
          </p:cNvPr>
          <p:cNvSpPr txBox="1"/>
          <p:nvPr/>
        </p:nvSpPr>
        <p:spPr>
          <a:xfrm>
            <a:off x="1281935" y="988191"/>
            <a:ext cx="2565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1      3      5      7       8      9      2      4      6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847F0-97BD-7934-0459-160C8A1075ED}"/>
              </a:ext>
            </a:extLst>
          </p:cNvPr>
          <p:cNvSpPr txBox="1"/>
          <p:nvPr/>
        </p:nvSpPr>
        <p:spPr>
          <a:xfrm>
            <a:off x="230375" y="1929447"/>
            <a:ext cx="1051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Most Ta</a:t>
            </a:r>
          </a:p>
          <a:p>
            <a:r>
              <a:rPr lang="en-US" dirty="0"/>
              <a:t>Least Ta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4C2EF6D9-4231-CCA6-C43A-8A2F2C3B1FBC}"/>
              </a:ext>
            </a:extLst>
          </p:cNvPr>
          <p:cNvSpPr/>
          <p:nvPr/>
        </p:nvSpPr>
        <p:spPr>
          <a:xfrm flipV="1">
            <a:off x="0" y="1249800"/>
            <a:ext cx="229695" cy="822839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F18EFB71-EA71-D6FB-9BF9-17BEAA958617}"/>
              </a:ext>
            </a:extLst>
          </p:cNvPr>
          <p:cNvSpPr/>
          <p:nvPr/>
        </p:nvSpPr>
        <p:spPr>
          <a:xfrm flipV="1">
            <a:off x="-9519" y="1429772"/>
            <a:ext cx="229695" cy="970527"/>
          </a:xfrm>
          <a:prstGeom prst="curv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5019F-B1E4-9A83-9E8E-7E590133FB8C}"/>
              </a:ext>
            </a:extLst>
          </p:cNvPr>
          <p:cNvSpPr txBox="1"/>
          <p:nvPr/>
        </p:nvSpPr>
        <p:spPr>
          <a:xfrm>
            <a:off x="5585460" y="3593947"/>
            <a:ext cx="409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ck is generally lower for VIII.1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F674C3-A856-6888-0D1F-22558A347E97}"/>
              </a:ext>
            </a:extLst>
          </p:cNvPr>
          <p:cNvSpPr txBox="1"/>
          <p:nvPr/>
        </p:nvSpPr>
        <p:spPr>
          <a:xfrm>
            <a:off x="4686173" y="640558"/>
            <a:ext cx="3806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These numbers go from 1 (least Ta mass) to 9 (most Ta mass)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297C66-8E71-B8E1-10E2-2350F2D4B7AC}"/>
              </a:ext>
            </a:extLst>
          </p:cNvPr>
          <p:cNvCxnSpPr>
            <a:cxnSpLocks/>
          </p:cNvCxnSpPr>
          <p:nvPr/>
        </p:nvCxnSpPr>
        <p:spPr>
          <a:xfrm>
            <a:off x="5429233" y="856692"/>
            <a:ext cx="114317" cy="2690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9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DA65EC-1DC8-8AE7-FDE8-4487841623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85221-3597-3AFE-CC81-95D75403F5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Nuclear data uncertainties and similarity metrics were investigated for the Thales design</a:t>
            </a:r>
          </a:p>
          <a:p>
            <a:r>
              <a:rPr lang="en-US" dirty="0"/>
              <a:t>Nuclear data uncertainties decrease dramatically from BLO to ENDF/B-VIII.1 covariances</a:t>
            </a:r>
          </a:p>
          <a:p>
            <a:pPr lvl="1"/>
            <a:r>
              <a:rPr lang="en-US" dirty="0"/>
              <a:t>But Ta181 is still a large contributor to total nuclear data uncertainty</a:t>
            </a:r>
          </a:p>
          <a:p>
            <a:r>
              <a:rPr lang="en-US" dirty="0"/>
              <a:t>Similarity metrics were utilize to down-select among proposed experiment design files</a:t>
            </a:r>
          </a:p>
          <a:p>
            <a:pPr lvl="1"/>
            <a:r>
              <a:rPr lang="en-US" dirty="0"/>
              <a:t>Four configurations can be utilized to have good performance for all of the metrics </a:t>
            </a:r>
          </a:p>
        </p:txBody>
      </p:sp>
    </p:spTree>
    <p:extLst>
      <p:ext uri="{BB962C8B-B14F-4D97-AF65-F5344CB8AC3E}">
        <p14:creationId xmlns:p14="http://schemas.microsoft.com/office/powerpoint/2010/main" val="2495447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524D-19CE-4308-FB55-9D6FE98CD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56C7F9-56D5-002F-FD46-92D6D1D09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46493-4885-AB30-2341-109F5972D1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0520" y="821781"/>
            <a:ext cx="8229600" cy="3195638"/>
          </a:xfrm>
        </p:spPr>
        <p:txBody>
          <a:bodyPr/>
          <a:lstStyle/>
          <a:p>
            <a:r>
              <a:rPr lang="en-US" dirty="0"/>
              <a:t>Procure all materials</a:t>
            </a:r>
          </a:p>
          <a:p>
            <a:r>
              <a:rPr lang="en-US" dirty="0"/>
              <a:t>Perform experiments at NCERC!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8947E-1563-B847-1062-8C6FF5181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30" y="82233"/>
            <a:ext cx="2821944" cy="4032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A46C4-345F-B612-78F6-FB8CFDED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1501323"/>
            <a:ext cx="4343400" cy="31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6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B4D53-F8F5-3D29-D33A-520114F4A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376AB-D8A7-6923-BFB6-DB998724C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Many ENDF/B-VIII.[0,1] ND Covariances Need Fixing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B52AB-9063-7C67-923A-8978E4C1FE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Before successful usage in NCS/Whisper applications, correlations in ND covariances should only exist between -1,1.</a:t>
            </a:r>
          </a:p>
          <a:p>
            <a:pPr lvl="1"/>
            <a:r>
              <a:rPr lang="en-US" dirty="0"/>
              <a:t>Some numerical round-off issues are typically not concerning</a:t>
            </a:r>
          </a:p>
          <a:p>
            <a:pPr lvl="1"/>
            <a:r>
              <a:rPr lang="en-US" dirty="0"/>
              <a:t>Nearly half of the ENDF/B-VIII.[0,1] covariances are likely unusable by Whisper as is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1B2E607-7C8C-2F31-E598-7F66619B777E}"/>
              </a:ext>
            </a:extLst>
          </p:cNvPr>
          <p:cNvGraphicFramePr>
            <a:graphicFrameLocks noGrp="1"/>
          </p:cNvGraphicFramePr>
          <p:nvPr/>
        </p:nvGraphicFramePr>
        <p:xfrm>
          <a:off x="1016000" y="2429344"/>
          <a:ext cx="7040282" cy="239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5859">
                  <a:extLst>
                    <a:ext uri="{9D8B030D-6E8A-4147-A177-3AD203B41FA5}">
                      <a16:colId xmlns:a16="http://schemas.microsoft.com/office/drawing/2014/main" val="1067758735"/>
                    </a:ext>
                  </a:extLst>
                </a:gridCol>
                <a:gridCol w="1410447">
                  <a:extLst>
                    <a:ext uri="{9D8B030D-6E8A-4147-A177-3AD203B41FA5}">
                      <a16:colId xmlns:a16="http://schemas.microsoft.com/office/drawing/2014/main" val="905132665"/>
                    </a:ext>
                  </a:extLst>
                </a:gridCol>
                <a:gridCol w="1437699">
                  <a:extLst>
                    <a:ext uri="{9D8B030D-6E8A-4147-A177-3AD203B41FA5}">
                      <a16:colId xmlns:a16="http://schemas.microsoft.com/office/drawing/2014/main" val="105503280"/>
                    </a:ext>
                  </a:extLst>
                </a:gridCol>
                <a:gridCol w="1616277">
                  <a:extLst>
                    <a:ext uri="{9D8B030D-6E8A-4147-A177-3AD203B41FA5}">
                      <a16:colId xmlns:a16="http://schemas.microsoft.com/office/drawing/2014/main" val="3841714394"/>
                    </a:ext>
                  </a:extLst>
                </a:gridCol>
              </a:tblGrid>
              <a:tr h="583636">
                <a:tc>
                  <a:txBody>
                    <a:bodyPr/>
                    <a:lstStyle/>
                    <a:p>
                      <a:r>
                        <a:rPr lang="en-US" sz="1600" dirty="0"/>
                        <a:t>Number of Isotopes with Inappropriate Correlations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Whisper-1.1</a:t>
                      </a:r>
                    </a:p>
                    <a:p>
                      <a:pPr algn="ctr"/>
                      <a:r>
                        <a:rPr lang="en-US" sz="1600" dirty="0"/>
                        <a:t>(407)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ENDF/B-VIII.0</a:t>
                      </a:r>
                    </a:p>
                    <a:p>
                      <a:pPr algn="ctr"/>
                      <a:r>
                        <a:rPr lang="en-US" sz="1600" dirty="0"/>
                        <a:t>(246)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ENDF/B-VIII.1</a:t>
                      </a:r>
                    </a:p>
                    <a:p>
                      <a:pPr algn="ctr"/>
                      <a:r>
                        <a:rPr lang="en-US" sz="1600" dirty="0"/>
                        <a:t>(266)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69992"/>
                  </a:ext>
                </a:extLst>
              </a:tr>
              <a:tr h="6446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𝜌 &lt; -1</a:t>
                      </a:r>
                    </a:p>
                    <a:p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𝜌 &gt; 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23 (5%)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162 (40%)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136 (55%)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241 (98%)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149 (56%)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264 (99%)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328641"/>
                  </a:ext>
                </a:extLst>
              </a:tr>
              <a:tr h="58363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𝜌 &lt; -1.00015</a:t>
                      </a:r>
                    </a:p>
                    <a:p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𝜌 &gt; +1.00015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136 (55%)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127 (52%)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149 (56%)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140 (53%)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306813"/>
                  </a:ext>
                </a:extLst>
              </a:tr>
              <a:tr h="58363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𝜌 &lt; -1.1</a:t>
                      </a:r>
                    </a:p>
                    <a:p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# 𝜌 &gt; +1.1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130 (53%)</a:t>
                      </a:r>
                    </a:p>
                    <a:p>
                      <a:pPr algn="ctr"/>
                      <a:r>
                        <a:rPr lang="en-US" sz="16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125 (51%)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145 (55%)</a:t>
                      </a:r>
                    </a:p>
                    <a:p>
                      <a:pPr algn="ctr"/>
                      <a:r>
                        <a:rPr lang="en-US" sz="16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137 (52%)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61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92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B91264-4137-7D4D-80D1-43EC0B2152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FA636-0866-EC45-B114-6178C64624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3704" y="736034"/>
            <a:ext cx="8229599" cy="3624264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NCERC is supported by the DOE Nuclear Criticality Safety Program, funded and managed by the National Nuclear Security Administration for the Department of Energy.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 Alamos National Laboratory is operated by Triad National Security, LLC, for the National Nuclear Security Administration of the US Department of Energy under Contract No. 89233218CNA000001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8E422-940B-8D76-AD5C-CA0A4245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55" y="2986579"/>
            <a:ext cx="2443402" cy="112958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89EC641-5F38-FA74-EB81-6F295B379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013" y="2933529"/>
            <a:ext cx="2268771" cy="12356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524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DD70F-B22F-98D9-936F-31D957272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CD7888-DB00-D86C-FCE5-B046E12DBF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635130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F9D3C-4A6B-1967-3CB3-4A5F0120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452D9-D0B7-968D-85D3-8CEAC7285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Investigation of Ta-181 </a:t>
            </a:r>
            <a:r>
              <a:rPr lang="en-US" u="sng" dirty="0"/>
              <a:t>Relative Covariances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0C9AB-2170-8856-07F4-FE9B2B1A482F}"/>
              </a:ext>
            </a:extLst>
          </p:cNvPr>
          <p:cNvSpPr txBox="1"/>
          <p:nvPr/>
        </p:nvSpPr>
        <p:spPr>
          <a:xfrm>
            <a:off x="2087568" y="1054788"/>
            <a:ext cx="9989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7.1/BLO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581A7-16B8-F84C-3850-030C96DD15FC}"/>
              </a:ext>
            </a:extLst>
          </p:cNvPr>
          <p:cNvSpPr txBox="1"/>
          <p:nvPr/>
        </p:nvSpPr>
        <p:spPr>
          <a:xfrm>
            <a:off x="5845663" y="985045"/>
            <a:ext cx="16530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ENDF/B-VIII.1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E085C8-CFF2-E4A6-FDF1-921F4650F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421" y="1424120"/>
            <a:ext cx="3831336" cy="3202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F59929-C7F3-2DDC-0310-38AA1AAB9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43" y="1424120"/>
            <a:ext cx="3831336" cy="3202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46484A-5864-D1BE-6402-0CF7AB7239A4}"/>
              </a:ext>
            </a:extLst>
          </p:cNvPr>
          <p:cNvSpPr txBox="1"/>
          <p:nvPr/>
        </p:nvSpPr>
        <p:spPr>
          <a:xfrm>
            <a:off x="1161872" y="4088883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6D290F-731A-9424-E8AB-C9EB95BB11E6}"/>
              </a:ext>
            </a:extLst>
          </p:cNvPr>
          <p:cNvSpPr txBox="1"/>
          <p:nvPr/>
        </p:nvSpPr>
        <p:spPr>
          <a:xfrm rot="16200000">
            <a:off x="922063" y="3879845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8EF1D4-B8EB-4A97-63E1-A2E9C80BA9AB}"/>
              </a:ext>
            </a:extLst>
          </p:cNvPr>
          <p:cNvSpPr txBox="1"/>
          <p:nvPr/>
        </p:nvSpPr>
        <p:spPr>
          <a:xfrm>
            <a:off x="2188174" y="4620280"/>
            <a:ext cx="4767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reactions and smaller uncertainties in ENDF/B-VIII.1</a:t>
            </a:r>
          </a:p>
        </p:txBody>
      </p:sp>
    </p:spTree>
    <p:extLst>
      <p:ext uri="{BB962C8B-B14F-4D97-AF65-F5344CB8AC3E}">
        <p14:creationId xmlns:p14="http://schemas.microsoft.com/office/powerpoint/2010/main" val="3847080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73" y="1486403"/>
            <a:ext cx="7732469" cy="881348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Ta181 Covariances and Integral Experiments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CSEWG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74D47-618E-4AD1-4FEC-78E030A218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470507"/>
            <a:ext cx="7042068" cy="485140"/>
          </a:xfrm>
        </p:spPr>
        <p:txBody>
          <a:bodyPr/>
          <a:lstStyle/>
          <a:p>
            <a:r>
              <a:rPr lang="en-US" dirty="0"/>
              <a:t>J. Hutchinson, P. Brain, T. Cutler, N. Gibson, N. Kleedtke, R. Little, I. Michaud, D. Neudecker, M. Rising</a:t>
            </a:r>
          </a:p>
        </p:txBody>
      </p:sp>
    </p:spTree>
    <p:extLst>
      <p:ext uri="{BB962C8B-B14F-4D97-AF65-F5344CB8AC3E}">
        <p14:creationId xmlns:p14="http://schemas.microsoft.com/office/powerpoint/2010/main" val="2909860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2E5A1-D9D9-4268-2681-5607C2E0D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308B26-79C6-C8A5-63F0-F1CF0360FE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Inelastic comparison</a:t>
            </a:r>
          </a:p>
        </p:txBody>
      </p:sp>
      <p:pic>
        <p:nvPicPr>
          <p:cNvPr id="5" name="Picture 4" descr="Chart, histogram&#10;&#10;AI-generated content may be incorrect.">
            <a:extLst>
              <a:ext uri="{FF2B5EF4-FFF2-40B4-BE49-F238E27FC236}">
                <a16:creationId xmlns:a16="http://schemas.microsoft.com/office/drawing/2014/main" id="{1A90124E-4618-D8DA-2CFD-1650832F7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4734"/>
            <a:ext cx="3429000" cy="2286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E96879F-C510-8648-9F90-20665569C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771" y="2320734"/>
            <a:ext cx="2240280" cy="2100888"/>
          </a:xfrm>
          <a:prstGeom prst="rect">
            <a:avLst/>
          </a:prstGeom>
        </p:spPr>
      </p:pic>
      <p:pic>
        <p:nvPicPr>
          <p:cNvPr id="11" name="Picture 10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24E41500-F4B8-ED9A-FD77-DD18E015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266946"/>
            <a:ext cx="3429000" cy="228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BF1E09-BD34-39D3-E0AD-63976BD2B30D}"/>
              </a:ext>
            </a:extLst>
          </p:cNvPr>
          <p:cNvSpPr txBox="1"/>
          <p:nvPr/>
        </p:nvSpPr>
        <p:spPr>
          <a:xfrm>
            <a:off x="3714375" y="2078469"/>
            <a:ext cx="20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8.1 correlation plot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66EA28-A52B-D16C-3D98-6D1F2449DFB8}"/>
              </a:ext>
            </a:extLst>
          </p:cNvPr>
          <p:cNvSpPr txBox="1"/>
          <p:nvPr/>
        </p:nvSpPr>
        <p:spPr>
          <a:xfrm>
            <a:off x="947269" y="2078468"/>
            <a:ext cx="20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7.1/BLO correlation plot</a:t>
            </a:r>
          </a:p>
        </p:txBody>
      </p:sp>
      <p:pic>
        <p:nvPicPr>
          <p:cNvPr id="17" name="Picture 16" descr="Chart&#10;&#10;AI-generated content may be incorrect.">
            <a:extLst>
              <a:ext uri="{FF2B5EF4-FFF2-40B4-BE49-F238E27FC236}">
                <a16:creationId xmlns:a16="http://schemas.microsoft.com/office/drawing/2014/main" id="{9442E7E1-1AF2-70DC-3267-9BA422094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89" y="2337814"/>
            <a:ext cx="2240280" cy="2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1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AB898-B868-D1BC-A1E0-46E329B1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2BA7D0-948C-7B5B-AF90-52CAE0081E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Elastic 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BF476-3C50-8E15-DA7D-F8E0918E60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7906" y="820271"/>
            <a:ext cx="5325030" cy="3766670"/>
          </a:xfrm>
        </p:spPr>
        <p:txBody>
          <a:bodyPr/>
          <a:lstStyle/>
          <a:p>
            <a:r>
              <a:rPr lang="en-US" dirty="0"/>
              <a:t>Also a dramatic reduction for 8.1</a:t>
            </a:r>
          </a:p>
        </p:txBody>
      </p:sp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AC2B863F-7C1D-D363-FF56-76AD9040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59" y="2529911"/>
            <a:ext cx="3429000" cy="2286000"/>
          </a:xfrm>
          <a:prstGeom prst="rect">
            <a:avLst/>
          </a:prstGeom>
        </p:spPr>
      </p:pic>
      <p:pic>
        <p:nvPicPr>
          <p:cNvPr id="9" name="Picture 8" descr="Chart, histogram&#10;&#10;AI-generated content may be incorrect.">
            <a:extLst>
              <a:ext uri="{FF2B5EF4-FFF2-40B4-BE49-F238E27FC236}">
                <a16:creationId xmlns:a16="http://schemas.microsoft.com/office/drawing/2014/main" id="{A56C666A-6C6D-10CB-5795-FAC1CD6AB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759" y="334578"/>
            <a:ext cx="3429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976AC-EFE3-9778-80A0-F30B68CDC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467" y="2503651"/>
            <a:ext cx="2239722" cy="20832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F5967F9-C2B1-5F19-D43A-6B95C08B6ABE}"/>
              </a:ext>
            </a:extLst>
          </p:cNvPr>
          <p:cNvSpPr txBox="1"/>
          <p:nvPr/>
        </p:nvSpPr>
        <p:spPr>
          <a:xfrm>
            <a:off x="3774139" y="2294751"/>
            <a:ext cx="20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8.1 correlation plot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C685E6-B2E7-5C9D-47B7-E82D88B213A6}"/>
              </a:ext>
            </a:extLst>
          </p:cNvPr>
          <p:cNvSpPr txBox="1"/>
          <p:nvPr/>
        </p:nvSpPr>
        <p:spPr>
          <a:xfrm>
            <a:off x="1007033" y="2294750"/>
            <a:ext cx="20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7.1/BLO correlation plot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1CCE6D-F3EF-56D6-4B72-0BE69FFB9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56" y="2503651"/>
            <a:ext cx="2239723" cy="208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83F00F-82F4-D708-4964-A65BBE150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657" y="77755"/>
            <a:ext cx="8229600" cy="669156"/>
          </a:xfrm>
        </p:spPr>
        <p:txBody>
          <a:bodyPr/>
          <a:lstStyle/>
          <a:p>
            <a:r>
              <a:rPr lang="en-US" dirty="0"/>
              <a:t>Similarity metric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0308F-C6CA-9402-CB55-F8B75B98B9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3657" y="514739"/>
            <a:ext cx="6291943" cy="3195638"/>
          </a:xfrm>
        </p:spPr>
        <p:txBody>
          <a:bodyPr/>
          <a:lstStyle/>
          <a:p>
            <a:r>
              <a:rPr lang="en-US" dirty="0"/>
              <a:t>From previous work:</a:t>
            </a:r>
          </a:p>
          <a:p>
            <a:r>
              <a:rPr lang="en-US" dirty="0"/>
              <a:t>c</a:t>
            </a:r>
            <a:r>
              <a:rPr lang="en-US" baseline="-25000" dirty="0"/>
              <a:t>k</a:t>
            </a:r>
            <a:r>
              <a:rPr lang="en-US" dirty="0"/>
              <a:t> for the 40 applications.</a:t>
            </a:r>
          </a:p>
          <a:p>
            <a:r>
              <a:rPr lang="en-US" dirty="0"/>
              <a:t>Actually a 40x40 matrix.</a:t>
            </a:r>
          </a:p>
          <a:p>
            <a:r>
              <a:rPr lang="en-US" dirty="0"/>
              <a:t>Values along the diagonal are 1 by definition.</a:t>
            </a:r>
          </a:p>
          <a:p>
            <a:r>
              <a:rPr lang="en-US" dirty="0"/>
              <a:t>A01 has c</a:t>
            </a:r>
            <a:r>
              <a:rPr lang="en-US" baseline="-25000" dirty="0"/>
              <a:t>k</a:t>
            </a:r>
            <a:r>
              <a:rPr lang="en-US" dirty="0"/>
              <a:t>&gt;0.99 for A04 and A05.</a:t>
            </a:r>
          </a:p>
          <a:p>
            <a:r>
              <a:rPr lang="en-US" dirty="0"/>
              <a:t>Application A02 has c</a:t>
            </a:r>
            <a:r>
              <a:rPr lang="en-US" baseline="-25000" dirty="0"/>
              <a:t>k</a:t>
            </a:r>
            <a:r>
              <a:rPr lang="en-US" dirty="0"/>
              <a:t>&lt;0.99 compared to other applications.</a:t>
            </a:r>
          </a:p>
          <a:p>
            <a:r>
              <a:rPr lang="en-US" dirty="0"/>
              <a:t>A03 has c</a:t>
            </a:r>
            <a:r>
              <a:rPr lang="en-US" baseline="-25000" dirty="0"/>
              <a:t>k</a:t>
            </a:r>
            <a:r>
              <a:rPr lang="en-US" dirty="0"/>
              <a:t>&gt;0.99 for A06-A40.</a:t>
            </a:r>
          </a:p>
          <a:p>
            <a:r>
              <a:rPr lang="en-US" b="1" dirty="0"/>
              <a:t>A maximum of three application models (A01, A02, and A03) are needed.</a:t>
            </a:r>
          </a:p>
          <a:p>
            <a:pPr lvl="1"/>
            <a:r>
              <a:rPr lang="en-US" dirty="0"/>
              <a:t>One could argue that 0.99 is too strict.</a:t>
            </a:r>
          </a:p>
          <a:p>
            <a:pPr lvl="1"/>
            <a:r>
              <a:rPr lang="en-US" dirty="0"/>
              <a:t>If so, maybe only 1 model is needed. </a:t>
            </a:r>
          </a:p>
          <a:p>
            <a:r>
              <a:rPr lang="en-US" dirty="0"/>
              <a:t>Results of filtered c</a:t>
            </a:r>
            <a:r>
              <a:rPr lang="en-US" baseline="-25000" dirty="0"/>
              <a:t>k</a:t>
            </a:r>
            <a:r>
              <a:rPr lang="en-US" dirty="0"/>
              <a:t> (only </a:t>
            </a:r>
            <a:r>
              <a:rPr lang="en-US" baseline="30000" dirty="0"/>
              <a:t>181</a:t>
            </a:r>
            <a:r>
              <a:rPr lang="en-US" dirty="0"/>
              <a:t>Ta elastic or inelastic) are not shown:</a:t>
            </a:r>
          </a:p>
          <a:p>
            <a:pPr lvl="1"/>
            <a:r>
              <a:rPr lang="en-US" dirty="0"/>
              <a:t>&gt;0.99 between each pair of the 40 applications.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89203-5A08-B79A-BA50-4D80206E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929" y="0"/>
            <a:ext cx="1746414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F2629-B842-B1B4-F775-643D78F68867}"/>
              </a:ext>
            </a:extLst>
          </p:cNvPr>
          <p:cNvSpPr txBox="1"/>
          <p:nvPr/>
        </p:nvSpPr>
        <p:spPr>
          <a:xfrm>
            <a:off x="4391608" y="178335"/>
            <a:ext cx="23139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All values with c</a:t>
            </a:r>
            <a:r>
              <a:rPr lang="en-US" baseline="-25000" dirty="0"/>
              <a:t>k</a:t>
            </a:r>
            <a:r>
              <a:rPr lang="en-US" dirty="0"/>
              <a:t>&gt;0.99 are shown in green.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E06CB3-0A24-65BD-11F0-25AD0212AEFC}"/>
              </a:ext>
            </a:extLst>
          </p:cNvPr>
          <p:cNvCxnSpPr>
            <a:stCxn id="7" idx="3"/>
          </p:cNvCxnSpPr>
          <p:nvPr/>
        </p:nvCxnSpPr>
        <p:spPr>
          <a:xfrm>
            <a:off x="6705600" y="501501"/>
            <a:ext cx="278329" cy="13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655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6B651-E3C4-25E2-39AD-710A0F457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A1EF14-B4B4-288B-86C3-CFC390871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5706"/>
            <a:ext cx="8229600" cy="669156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571BD9-2AE0-E91B-F0D4-4111C51E74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3698" y="688828"/>
            <a:ext cx="4765786" cy="3195638"/>
          </a:xfrm>
        </p:spPr>
        <p:txBody>
          <a:bodyPr/>
          <a:lstStyle/>
          <a:p>
            <a:r>
              <a:rPr lang="en-US" dirty="0"/>
              <a:t>Note that these three metrics are really only applicable if the sensitivity vectors are filtered</a:t>
            </a:r>
          </a:p>
          <a:p>
            <a:pPr lvl="1"/>
            <a:r>
              <a:rPr lang="en-US" dirty="0"/>
              <a:t>You can still compute it using all reactions, but the results won’t make sense</a:t>
            </a:r>
          </a:p>
          <a:p>
            <a:pPr lvl="1"/>
            <a:r>
              <a:rPr lang="en-US" dirty="0"/>
              <a:t>So all of these equations are assuming the vectors are filtered (to Ta181 scattering)</a:t>
            </a:r>
          </a:p>
          <a:p>
            <a:r>
              <a:rPr lang="en-US" dirty="0"/>
              <a:t>Additional nomenclature notes:</a:t>
            </a:r>
          </a:p>
          <a:p>
            <a:pPr lvl="1"/>
            <a:r>
              <a:rPr lang="en-US" dirty="0"/>
              <a:t>1 and 2 are the L1 and L2 norms</a:t>
            </a:r>
          </a:p>
          <a:p>
            <a:pPr lvl="1"/>
            <a:r>
              <a:rPr lang="en-US" dirty="0"/>
              <a:t>E refers to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6E2FF-6E11-4B35-2B04-110123CF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414" y="2899010"/>
            <a:ext cx="3427486" cy="639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2BCACC-B16C-60B5-F72E-F8F00F980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608" y="3605882"/>
            <a:ext cx="3385097" cy="668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07A2BB-C95E-0B13-83DF-F1FEB410F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703" y="4325274"/>
            <a:ext cx="3385097" cy="613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D3B82B-C8F8-F985-6936-DC1A27D3F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650" y="223759"/>
            <a:ext cx="2015527" cy="20073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C86CF3-0331-C6BF-7964-1E0B288D56F3}"/>
              </a:ext>
            </a:extLst>
          </p:cNvPr>
          <p:cNvSpPr txBox="1"/>
          <p:nvPr/>
        </p:nvSpPr>
        <p:spPr>
          <a:xfrm>
            <a:off x="6971026" y="2252679"/>
            <a:ext cx="201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Taxicab geometry, </a:t>
            </a:r>
            <a:r>
              <a:rPr lang="en-US" dirty="0">
                <a:hlinkClick r:id="rId6"/>
              </a:rPr>
              <a:t>Wikipedia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76BE7-4AF6-5050-3298-878C59AADF20}"/>
              </a:ext>
            </a:extLst>
          </p:cNvPr>
          <p:cNvSpPr txBox="1"/>
          <p:nvPr/>
        </p:nvSpPr>
        <p:spPr>
          <a:xfrm>
            <a:off x="6799443" y="1949847"/>
            <a:ext cx="34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F23F90-CB02-09C1-923E-515735F3054A}"/>
              </a:ext>
            </a:extLst>
          </p:cNvPr>
          <p:cNvSpPr txBox="1"/>
          <p:nvPr/>
        </p:nvSpPr>
        <p:spPr>
          <a:xfrm>
            <a:off x="8702942" y="105301"/>
            <a:ext cx="34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DFB3A7-782B-9108-5808-0911B134B4CC}"/>
              </a:ext>
            </a:extLst>
          </p:cNvPr>
          <p:cNvSpPr/>
          <p:nvPr/>
        </p:nvSpPr>
        <p:spPr>
          <a:xfrm>
            <a:off x="6685415" y="3118649"/>
            <a:ext cx="114028" cy="193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CC7A2-1D3D-959A-78AD-9ED401E01844}"/>
              </a:ext>
            </a:extLst>
          </p:cNvPr>
          <p:cNvSpPr/>
          <p:nvPr/>
        </p:nvSpPr>
        <p:spPr>
          <a:xfrm>
            <a:off x="6619809" y="3900838"/>
            <a:ext cx="114028" cy="193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81319C-960A-BA35-56A4-43654C7E8BFC}"/>
              </a:ext>
            </a:extLst>
          </p:cNvPr>
          <p:cNvSpPr/>
          <p:nvPr/>
        </p:nvSpPr>
        <p:spPr>
          <a:xfrm>
            <a:off x="7757273" y="3121495"/>
            <a:ext cx="114028" cy="193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7B15FB-68EA-083D-153C-15FB8024DB00}"/>
              </a:ext>
            </a:extLst>
          </p:cNvPr>
          <p:cNvSpPr/>
          <p:nvPr/>
        </p:nvSpPr>
        <p:spPr>
          <a:xfrm>
            <a:off x="8436501" y="3118649"/>
            <a:ext cx="114028" cy="193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12E763-2240-13C9-2AD2-58CE1BDE261B}"/>
              </a:ext>
            </a:extLst>
          </p:cNvPr>
          <p:cNvSpPr/>
          <p:nvPr/>
        </p:nvSpPr>
        <p:spPr>
          <a:xfrm>
            <a:off x="7730539" y="3890522"/>
            <a:ext cx="114028" cy="193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4A7FF6-ABA6-872A-E95C-2D28C04F39FC}"/>
              </a:ext>
            </a:extLst>
          </p:cNvPr>
          <p:cNvSpPr/>
          <p:nvPr/>
        </p:nvSpPr>
        <p:spPr>
          <a:xfrm>
            <a:off x="8329044" y="3900170"/>
            <a:ext cx="114028" cy="193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45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3619D-7E7D-2872-5D32-4C1DE891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F3B3F4-5111-D2BF-5816-7502A09A03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330" y="29883"/>
            <a:ext cx="8229600" cy="669156"/>
          </a:xfrm>
        </p:spPr>
        <p:txBody>
          <a:bodyPr/>
          <a:lstStyle/>
          <a:p>
            <a:r>
              <a:rPr lang="en-US" dirty="0"/>
              <a:t>Results: summary</a:t>
            </a:r>
          </a:p>
        </p:txBody>
      </p:sp>
      <p:pic>
        <p:nvPicPr>
          <p:cNvPr id="10" name="Picture 9" descr="Chart&#10;&#10;AI-generated content may be incorrect.">
            <a:extLst>
              <a:ext uri="{FF2B5EF4-FFF2-40B4-BE49-F238E27FC236}">
                <a16:creationId xmlns:a16="http://schemas.microsoft.com/office/drawing/2014/main" id="{F981ACC8-BD5C-9A04-10A4-0699883B2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0" y="409083"/>
            <a:ext cx="3017520" cy="1983005"/>
          </a:xfrm>
          <a:prstGeom prst="rect">
            <a:avLst/>
          </a:prstGeom>
        </p:spPr>
      </p:pic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6529F48E-6432-3026-AF32-FAA7C21E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0" y="2442165"/>
            <a:ext cx="3017520" cy="1942349"/>
          </a:xfrm>
          <a:prstGeom prst="rect">
            <a:avLst/>
          </a:prstGeom>
        </p:spPr>
      </p:pic>
      <p:pic>
        <p:nvPicPr>
          <p:cNvPr id="14" name="Picture 13" descr="Chart&#10;&#10;AI-generated content may be incorrect.">
            <a:extLst>
              <a:ext uri="{FF2B5EF4-FFF2-40B4-BE49-F238E27FC236}">
                <a16:creationId xmlns:a16="http://schemas.microsoft.com/office/drawing/2014/main" id="{BD4D6D93-60B4-18B1-4ADB-E76F191DD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170" y="358658"/>
            <a:ext cx="3017520" cy="1983004"/>
          </a:xfrm>
          <a:prstGeom prst="rect">
            <a:avLst/>
          </a:prstGeom>
        </p:spPr>
      </p:pic>
      <p:pic>
        <p:nvPicPr>
          <p:cNvPr id="16" name="Picture 15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DE4714BA-7A6E-2909-49C2-F09283D1C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170" y="2466788"/>
            <a:ext cx="3017520" cy="1942349"/>
          </a:xfrm>
          <a:prstGeom prst="rect">
            <a:avLst/>
          </a:prstGeom>
        </p:spPr>
      </p:pic>
      <p:pic>
        <p:nvPicPr>
          <p:cNvPr id="18" name="Picture 17" descr="Chart&#10;&#10;AI-generated content may be incorrect.">
            <a:extLst>
              <a:ext uri="{FF2B5EF4-FFF2-40B4-BE49-F238E27FC236}">
                <a16:creationId xmlns:a16="http://schemas.microsoft.com/office/drawing/2014/main" id="{5E7B7C47-A0A3-C832-9A63-B46FF1BC8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596" y="294783"/>
            <a:ext cx="3017520" cy="1983004"/>
          </a:xfrm>
          <a:prstGeom prst="rect">
            <a:avLst/>
          </a:prstGeom>
        </p:spPr>
      </p:pic>
      <p:pic>
        <p:nvPicPr>
          <p:cNvPr id="20" name="Picture 19" descr="A picture containing box and whisker chart&#10;&#10;AI-generated content may be incorrect.">
            <a:extLst>
              <a:ext uri="{FF2B5EF4-FFF2-40B4-BE49-F238E27FC236}">
                <a16:creationId xmlns:a16="http://schemas.microsoft.com/office/drawing/2014/main" id="{205B7600-BF62-2E0E-BEE0-7140650CF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596" y="2492234"/>
            <a:ext cx="3017520" cy="19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8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9DA6-F554-1729-40C2-17CFCFA89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BC8534-426B-8158-3102-35350B49EF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3629"/>
            <a:ext cx="8229600" cy="669156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dirty="0" err="1"/>
              <a:t>E</a:t>
            </a:r>
            <a:r>
              <a:rPr lang="en-US" baseline="-25000" dirty="0" err="1"/>
              <a:t>sum</a:t>
            </a:r>
            <a:endParaRPr lang="en-US" baseline="-25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52101-9E0C-EACF-EB96-32FFC48820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8288" y="852330"/>
            <a:ext cx="3911095" cy="3195638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baseline="-25000" dirty="0" err="1"/>
              <a:t>sum</a:t>
            </a:r>
            <a:r>
              <a:rPr lang="en-US" dirty="0"/>
              <a:t> is not very interesting since nearly all values are &gt;0.99</a:t>
            </a:r>
          </a:p>
          <a:p>
            <a:r>
              <a:rPr lang="en-US" dirty="0"/>
              <a:t>Note that PMF045-006 has values of &gt;0.99 for all three applications</a:t>
            </a:r>
          </a:p>
          <a:p>
            <a:r>
              <a:rPr lang="en-US" dirty="0"/>
              <a:t>These results include all nuclide/reaction pairs and the results are being dominated by Pu239</a:t>
            </a:r>
          </a:p>
        </p:txBody>
      </p:sp>
      <p:pic>
        <p:nvPicPr>
          <p:cNvPr id="4" name="Picture 3" descr="Table&#10;&#10;AI-generated content may be incorrect.">
            <a:extLst>
              <a:ext uri="{FF2B5EF4-FFF2-40B4-BE49-F238E27FC236}">
                <a16:creationId xmlns:a16="http://schemas.microsoft.com/office/drawing/2014/main" id="{583006EE-FCC5-2CC1-1A06-8C09C276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44" y="688339"/>
            <a:ext cx="4678952" cy="3523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2F2B93-BD33-64C4-68C8-78808A35826D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\\slip.lanl.gov\NCERC\Software\whisper-tk\Output\Thales_22_e80_e81JSON_51_nof_noi</a:t>
            </a:r>
          </a:p>
        </p:txBody>
      </p:sp>
    </p:spTree>
    <p:extLst>
      <p:ext uri="{BB962C8B-B14F-4D97-AF65-F5344CB8AC3E}">
        <p14:creationId xmlns:p14="http://schemas.microsoft.com/office/powerpoint/2010/main" val="4131428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2C215-CAFB-49B0-4E6B-07AAD28A1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4AE33F-1970-C53A-3A5E-254427F33C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Results: WSS (Ta181 inelastic)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5E376-DDB7-9C41-87DE-C7A7D5AAE435}"/>
              </a:ext>
            </a:extLst>
          </p:cNvPr>
          <p:cNvSpPr txBox="1"/>
          <p:nvPr/>
        </p:nvSpPr>
        <p:spPr>
          <a:xfrm>
            <a:off x="1906495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\\slip.lanl.gov\NCERC\Software\whisper-tk\Output\Thales_21_e80_e81JSON_51_Ta181in_noi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5A2DD321-CEF7-B32C-E6F3-CC3FCEFC3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844" y="977964"/>
            <a:ext cx="4681728" cy="3525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C9D34-52D2-CD0E-F28F-4CA563C1793F}"/>
              </a:ext>
            </a:extLst>
          </p:cNvPr>
          <p:cNvSpPr txBox="1"/>
          <p:nvPr/>
        </p:nvSpPr>
        <p:spPr>
          <a:xfrm>
            <a:off x="5568150" y="1462454"/>
            <a:ext cx="29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Filtered on Ta181 inelastic</a:t>
            </a:r>
          </a:p>
        </p:txBody>
      </p:sp>
    </p:spTree>
    <p:extLst>
      <p:ext uri="{BB962C8B-B14F-4D97-AF65-F5344CB8AC3E}">
        <p14:creationId xmlns:p14="http://schemas.microsoft.com/office/powerpoint/2010/main" val="3806505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20289-7442-62F6-9CB4-2CDCAA37A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5AE17D-D65A-D260-7766-088BCC20C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Results: WSS (Ta181 elastic)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9FC13-3DE9-E9B2-5B7C-E5527C1DBE10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\\slip.lanl.gov\NCERC\Software\whisper-tk\Output\Thales_23_e80_e81JSON_51_Ta181el_noi</a:t>
            </a:r>
          </a:p>
        </p:txBody>
      </p:sp>
      <p:pic>
        <p:nvPicPr>
          <p:cNvPr id="6" name="Picture 5" descr="Table&#10;&#10;AI-generated content may be incorrect.">
            <a:extLst>
              <a:ext uri="{FF2B5EF4-FFF2-40B4-BE49-F238E27FC236}">
                <a16:creationId xmlns:a16="http://schemas.microsoft.com/office/drawing/2014/main" id="{48699905-D2E9-4756-2473-E2A6FBF84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466" y="1057021"/>
            <a:ext cx="4681728" cy="3575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07D1E-962F-3A34-46D2-34FB2E1B1324}"/>
              </a:ext>
            </a:extLst>
          </p:cNvPr>
          <p:cNvSpPr txBox="1"/>
          <p:nvPr/>
        </p:nvSpPr>
        <p:spPr>
          <a:xfrm>
            <a:off x="5568150" y="1462454"/>
            <a:ext cx="29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Filtered on Ta181 elastic</a:t>
            </a:r>
          </a:p>
        </p:txBody>
      </p:sp>
    </p:spTree>
    <p:extLst>
      <p:ext uri="{BB962C8B-B14F-4D97-AF65-F5344CB8AC3E}">
        <p14:creationId xmlns:p14="http://schemas.microsoft.com/office/powerpoint/2010/main" val="3500773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256EA-5C48-EAF8-ECD9-26EC1E81D2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79010"/>
            <a:ext cx="8226054" cy="669156"/>
          </a:xfrm>
        </p:spPr>
        <p:txBody>
          <a:bodyPr/>
          <a:lstStyle/>
          <a:p>
            <a:r>
              <a:rPr lang="en-US" dirty="0"/>
              <a:t>Ta need documented by LANL NCS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359B9-C1A6-95AD-3DF6-E6DCD47078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920" y="780288"/>
            <a:ext cx="3619088" cy="3992878"/>
          </a:xfrm>
        </p:spPr>
        <p:txBody>
          <a:bodyPr/>
          <a:lstStyle/>
          <a:p>
            <a:r>
              <a:rPr lang="en-US" dirty="0"/>
              <a:t>Slide at right is from a presentation in May 2023: A. Smiley, J. Alwin, “LANL Nuclear Criticality Safety Needs for Experimental Data,” TEX2.0 Meeting, LA-UR-23-24612.</a:t>
            </a:r>
          </a:p>
          <a:p>
            <a:r>
              <a:rPr lang="en-US" dirty="0"/>
              <a:t>Presented to a workshop with criticality safety professionals across the DOE complex.</a:t>
            </a:r>
          </a:p>
          <a:p>
            <a:r>
              <a:rPr lang="en-US" dirty="0"/>
              <a:t>Conclusions slide states:</a:t>
            </a:r>
          </a:p>
          <a:p>
            <a:pPr lvl="1"/>
            <a:r>
              <a:rPr lang="en-US" dirty="0"/>
              <a:t>Highest priorities:</a:t>
            </a:r>
          </a:p>
          <a:p>
            <a:pPr lvl="2"/>
            <a:r>
              <a:rPr lang="en-US" dirty="0"/>
              <a:t>Intermediate Pu       PARADIGM </a:t>
            </a:r>
          </a:p>
          <a:p>
            <a:pPr lvl="2"/>
            <a:r>
              <a:rPr lang="en-US" dirty="0"/>
              <a:t>Ta reflection       Thales</a:t>
            </a:r>
          </a:p>
          <a:p>
            <a:pPr lvl="2"/>
            <a:r>
              <a:rPr lang="en-US" dirty="0"/>
              <a:t>Chlorine       CWS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EC582-F618-D731-134C-76520EB0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008" y="702976"/>
            <a:ext cx="5323084" cy="3992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CB92B789-8A7F-39EB-CE85-7BC0846F2200}"/>
              </a:ext>
            </a:extLst>
          </p:cNvPr>
          <p:cNvSpPr/>
          <p:nvPr/>
        </p:nvSpPr>
        <p:spPr>
          <a:xfrm>
            <a:off x="2076962" y="4059936"/>
            <a:ext cx="265176" cy="792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81365E4-E2C8-A0F4-D707-059658839D29}"/>
              </a:ext>
            </a:extLst>
          </p:cNvPr>
          <p:cNvSpPr/>
          <p:nvPr/>
        </p:nvSpPr>
        <p:spPr>
          <a:xfrm>
            <a:off x="1493270" y="4550664"/>
            <a:ext cx="265176" cy="792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CF52B7E-EDE5-0D07-1FEB-8BBFC530D1BF}"/>
              </a:ext>
            </a:extLst>
          </p:cNvPr>
          <p:cNvSpPr/>
          <p:nvPr/>
        </p:nvSpPr>
        <p:spPr>
          <a:xfrm>
            <a:off x="1778508" y="4300728"/>
            <a:ext cx="265176" cy="792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77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926F-EC9C-B709-2C70-C86614698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9E612-C1AB-4F86-2180-2F5A2AD91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976" y="137841"/>
            <a:ext cx="8226054" cy="669156"/>
          </a:xfrm>
        </p:spPr>
        <p:txBody>
          <a:bodyPr/>
          <a:lstStyle/>
          <a:p>
            <a:r>
              <a:rPr lang="en-US" dirty="0"/>
              <a:t>Ta need also documented by SRS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C487C-00BD-429C-A98B-D307B41288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1920" y="780288"/>
            <a:ext cx="3619088" cy="3992878"/>
          </a:xfrm>
        </p:spPr>
        <p:txBody>
          <a:bodyPr/>
          <a:lstStyle/>
          <a:p>
            <a:r>
              <a:rPr lang="en-US" dirty="0"/>
              <a:t>Slide at right is from a presentation in May 2023: A. Szasz, “Savannah River Site Input for TEX 2.0,” TEX2.0 Meeting.</a:t>
            </a:r>
          </a:p>
          <a:p>
            <a:r>
              <a:rPr lang="en-US" dirty="0"/>
              <a:t>The bottom right shows all of the high priority needs established at the meeting across the complex.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DC3C2-1353-64FF-EA85-77C2FEF40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84" y="679001"/>
            <a:ext cx="4464219" cy="3360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36DD09-2040-2CC9-A57C-344119E134CE}"/>
              </a:ext>
            </a:extLst>
          </p:cNvPr>
          <p:cNvSpPr/>
          <p:nvPr/>
        </p:nvSpPr>
        <p:spPr>
          <a:xfrm>
            <a:off x="5020117" y="1919634"/>
            <a:ext cx="618683" cy="183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90E6DD5-31AD-0B88-D118-3A63F7988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730323"/>
              </p:ext>
            </p:extLst>
          </p:nvPr>
        </p:nvGraphicFramePr>
        <p:xfrm>
          <a:off x="182503" y="3088250"/>
          <a:ext cx="4254500" cy="1104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71">
                  <a:extLst>
                    <a:ext uri="{9D8B030D-6E8A-4147-A177-3AD203B41FA5}">
                      <a16:colId xmlns:a16="http://schemas.microsoft.com/office/drawing/2014/main" val="2558252565"/>
                    </a:ext>
                  </a:extLst>
                </a:gridCol>
                <a:gridCol w="699501">
                  <a:extLst>
                    <a:ext uri="{9D8B030D-6E8A-4147-A177-3AD203B41FA5}">
                      <a16:colId xmlns:a16="http://schemas.microsoft.com/office/drawing/2014/main" val="2657688608"/>
                    </a:ext>
                  </a:extLst>
                </a:gridCol>
                <a:gridCol w="737830">
                  <a:extLst>
                    <a:ext uri="{9D8B030D-6E8A-4147-A177-3AD203B41FA5}">
                      <a16:colId xmlns:a16="http://schemas.microsoft.com/office/drawing/2014/main" val="1587001204"/>
                    </a:ext>
                  </a:extLst>
                </a:gridCol>
                <a:gridCol w="1293598">
                  <a:extLst>
                    <a:ext uri="{9D8B030D-6E8A-4147-A177-3AD203B41FA5}">
                      <a16:colId xmlns:a16="http://schemas.microsoft.com/office/drawing/2014/main" val="818217490"/>
                    </a:ext>
                  </a:extLst>
                </a:gridCol>
              </a:tblGrid>
              <a:tr h="18415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286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SNM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Reflectors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Absorbers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Other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361497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Pu239 int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Ta fast</a:t>
                      </a:r>
                      <a:endParaRPr lang="en-US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Cl, 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Poly PNDA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4016370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U235 int and epithermal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Be thermal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Lucite PNDA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59837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MOX all energies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298251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HALEU all energies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39899197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4B7937B-D5BA-51C4-307A-225A3E2B0372}"/>
              </a:ext>
            </a:extLst>
          </p:cNvPr>
          <p:cNvSpPr txBox="1"/>
          <p:nvPr/>
        </p:nvSpPr>
        <p:spPr>
          <a:xfrm>
            <a:off x="817915" y="4253707"/>
            <a:ext cx="36190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High-priority list identified at TEX 2.0 meeting in May 2023</a:t>
            </a:r>
          </a:p>
        </p:txBody>
      </p:sp>
    </p:spTree>
    <p:extLst>
      <p:ext uri="{BB962C8B-B14F-4D97-AF65-F5344CB8AC3E}">
        <p14:creationId xmlns:p14="http://schemas.microsoft.com/office/powerpoint/2010/main" val="374748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F6505-3E50-BE49-CC02-763322F3CB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640" y="-7620"/>
            <a:ext cx="8226054" cy="669156"/>
          </a:xfrm>
        </p:spPr>
        <p:txBody>
          <a:bodyPr/>
          <a:lstStyle/>
          <a:p>
            <a:r>
              <a:rPr lang="en-US" dirty="0"/>
              <a:t>Ta nuclear data needs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51D53B-9CC5-3240-B81A-F6AFD0E77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138" y="1314254"/>
            <a:ext cx="3592843" cy="2514991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79B96-C669-E7D2-6F4E-BB6D45E129F6}"/>
              </a:ext>
            </a:extLst>
          </p:cNvPr>
          <p:cNvSpPr txBox="1"/>
          <p:nvPr/>
        </p:nvSpPr>
        <p:spPr>
          <a:xfrm>
            <a:off x="5989782" y="3844633"/>
            <a:ext cx="2459274" cy="10772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Until 2022, there was 1 experiment sensitive to Ta. </a:t>
            </a:r>
          </a:p>
          <a:p>
            <a:r>
              <a:rPr lang="en-US" sz="1600" dirty="0"/>
              <a:t>5 new cases were added in 2022.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B73B9-2637-F6BB-5FB2-0E3F1890229E}"/>
              </a:ext>
            </a:extLst>
          </p:cNvPr>
          <p:cNvSpPr/>
          <p:nvPr/>
        </p:nvSpPr>
        <p:spPr>
          <a:xfrm>
            <a:off x="5650992" y="2256307"/>
            <a:ext cx="2822448" cy="234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65961B-8038-B623-9B0F-C60B3745F0CC}"/>
              </a:ext>
            </a:extLst>
          </p:cNvPr>
          <p:cNvSpPr/>
          <p:nvPr/>
        </p:nvSpPr>
        <p:spPr>
          <a:xfrm>
            <a:off x="5650992" y="2793517"/>
            <a:ext cx="2822448" cy="234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BA726C-6435-F0CF-523D-4A55D8948FC6}"/>
              </a:ext>
            </a:extLst>
          </p:cNvPr>
          <p:cNvSpPr/>
          <p:nvPr/>
        </p:nvSpPr>
        <p:spPr>
          <a:xfrm>
            <a:off x="5650992" y="3320957"/>
            <a:ext cx="2798064" cy="2346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3382E-9294-BF97-F972-BC6620DD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27" y="57506"/>
            <a:ext cx="2289454" cy="124136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AD357-AF1F-3B01-E73D-4E6A676EBE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306" y="326958"/>
            <a:ext cx="5533044" cy="3534036"/>
          </a:xfrm>
        </p:spPr>
        <p:txBody>
          <a:bodyPr/>
          <a:lstStyle/>
          <a:p>
            <a:r>
              <a:rPr lang="en-US" sz="1600" dirty="0"/>
              <a:t>Ta is a refractory metal with high melting point and high corrosion resistance. </a:t>
            </a:r>
          </a:p>
          <a:p>
            <a:pPr lvl="1"/>
            <a:r>
              <a:rPr lang="en-US" sz="1400" dirty="0"/>
              <a:t>Useful for plutonium processing operations </a:t>
            </a:r>
            <a:endParaRPr lang="en-US" sz="1400" b="0" dirty="0"/>
          </a:p>
          <a:p>
            <a:r>
              <a:rPr lang="en-US" sz="1600" b="0" dirty="0"/>
              <a:t>All processes with significant quantities of fissionable material must follow ANSI/ANS-8 series standards:</a:t>
            </a:r>
          </a:p>
          <a:p>
            <a:pPr lvl="1"/>
            <a:r>
              <a:rPr lang="en-US" sz="1400" b="0" dirty="0"/>
              <a:t>ANSI/ANS-8.1: “Where applicable data are available, subcritical limits shall be established on bases derived from experiments…”</a:t>
            </a:r>
          </a:p>
          <a:p>
            <a:r>
              <a:rPr lang="en-US" sz="1600" b="0" dirty="0"/>
              <a:t>Criticality safety evaluations utilize predictive simulations</a:t>
            </a:r>
          </a:p>
          <a:p>
            <a:pPr lvl="1"/>
            <a:r>
              <a:rPr lang="en-US" sz="1600" dirty="0"/>
              <a:t>Relies on codes to be correct and for nuclear data to be accurate</a:t>
            </a:r>
          </a:p>
          <a:p>
            <a:pPr lvl="1"/>
            <a:r>
              <a:rPr lang="en-US" sz="1600" b="0" dirty="0"/>
              <a:t>Critical and subcritical experiments are required for validation</a:t>
            </a:r>
          </a:p>
          <a:p>
            <a:r>
              <a:rPr lang="en-US" sz="1600" b="0" dirty="0"/>
              <a:t>The International Criticality Safety Benchmark Evaluation Project (ICSBEP) contains over 5000 cases</a:t>
            </a:r>
          </a:p>
          <a:p>
            <a:pPr lvl="1"/>
            <a:r>
              <a:rPr lang="en-US" dirty="0"/>
              <a:t>But, for many nuclides such as Ta, there are no experiments</a:t>
            </a:r>
          </a:p>
          <a:p>
            <a:pPr lvl="1"/>
            <a:r>
              <a:rPr lang="en-US" dirty="0"/>
              <a:t>And often those same nuclides can lead to large uncertainties for applications</a:t>
            </a:r>
          </a:p>
        </p:txBody>
      </p:sp>
    </p:spTree>
    <p:extLst>
      <p:ext uri="{BB962C8B-B14F-4D97-AF65-F5344CB8AC3E}">
        <p14:creationId xmlns:p14="http://schemas.microsoft.com/office/powerpoint/2010/main" val="88228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energy&#10;&#10;Description automatically generated">
            <a:extLst>
              <a:ext uri="{FF2B5EF4-FFF2-40B4-BE49-F238E27FC236}">
                <a16:creationId xmlns:a16="http://schemas.microsoft.com/office/drawing/2014/main" id="{6D4957C7-2DE6-5CDD-21B0-EEDE7044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664" y="2531090"/>
            <a:ext cx="3867912" cy="258286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11633F-5331-A245-F9EF-9ADF34AC2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8147" y="135706"/>
            <a:ext cx="5004318" cy="628496"/>
          </a:xfrm>
        </p:spPr>
        <p:txBody>
          <a:bodyPr/>
          <a:lstStyle/>
          <a:p>
            <a:r>
              <a:rPr lang="en-US" dirty="0"/>
              <a:t>Sensitivity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A0D57-8550-046C-A1FF-39C3AE96C2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424" y="670894"/>
            <a:ext cx="4895462" cy="3403471"/>
          </a:xfrm>
        </p:spPr>
        <p:txBody>
          <a:bodyPr/>
          <a:lstStyle/>
          <a:p>
            <a:r>
              <a:rPr lang="en-US" dirty="0"/>
              <a:t>Sensitivity to </a:t>
            </a:r>
            <a:r>
              <a:rPr lang="en-US" baseline="30000" dirty="0"/>
              <a:t>181</a:t>
            </a:r>
            <a:r>
              <a:rPr lang="en-US" dirty="0"/>
              <a:t>Ta scattering. </a:t>
            </a:r>
          </a:p>
          <a:p>
            <a:r>
              <a:rPr lang="en-US" dirty="0"/>
              <a:t>This figure includes the application A01 (largest Ta scattering sensitivities).</a:t>
            </a:r>
          </a:p>
          <a:p>
            <a:r>
              <a:rPr lang="en-US" dirty="0"/>
              <a:t>Also includes PU-MET-FAST-045-006 and PU-MET-MIXED-003-001. </a:t>
            </a:r>
          </a:p>
          <a:p>
            <a:r>
              <a:rPr lang="en-US" dirty="0"/>
              <a:t>These are the specific cases with highest </a:t>
            </a:r>
            <a:r>
              <a:rPr lang="en-US" baseline="30000" dirty="0"/>
              <a:t>181</a:t>
            </a:r>
            <a:r>
              <a:rPr lang="en-US" dirty="0"/>
              <a:t>Ta inelastic scattering.</a:t>
            </a:r>
          </a:p>
          <a:p>
            <a:r>
              <a:rPr lang="en-US" dirty="0"/>
              <a:t>Series labeled P03 is a simple proposed design.</a:t>
            </a:r>
          </a:p>
          <a:p>
            <a:pPr lvl="1"/>
            <a:r>
              <a:rPr lang="en-US" dirty="0"/>
              <a:t>Pu cuboid with Ta reflection. </a:t>
            </a:r>
          </a:p>
        </p:txBody>
      </p:sp>
      <p:pic>
        <p:nvPicPr>
          <p:cNvPr id="5" name="Picture 4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A95328F8-3829-EFDE-E6B8-27E02EFCB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128" y="29547"/>
            <a:ext cx="3868448" cy="25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5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53B2F8-ACE7-90AF-F4D6-47CBB59D05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5706"/>
            <a:ext cx="8229600" cy="669156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79413-F10B-1228-DDF6-8E0A72ABAF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3698" y="688828"/>
            <a:ext cx="8229600" cy="3195638"/>
          </a:xfrm>
        </p:spPr>
        <p:txBody>
          <a:bodyPr/>
          <a:lstStyle/>
          <a:p>
            <a:r>
              <a:rPr lang="en-US" dirty="0"/>
              <a:t>Similarity metrics are useful at comparing two models</a:t>
            </a:r>
          </a:p>
          <a:p>
            <a:pPr lvl="1"/>
            <a:r>
              <a:rPr lang="en-US" dirty="0"/>
              <a:t>Traditionally an application and a benchmark</a:t>
            </a:r>
          </a:p>
          <a:p>
            <a:pPr lvl="1"/>
            <a:r>
              <a:rPr lang="en-US" dirty="0"/>
              <a:t>Also applications to each other (see previously slide)</a:t>
            </a:r>
          </a:p>
          <a:p>
            <a:pPr lvl="1"/>
            <a:r>
              <a:rPr lang="en-US" dirty="0"/>
              <a:t>And applications to proposed experiment designs (focus of this work)</a:t>
            </a:r>
          </a:p>
          <a:p>
            <a:r>
              <a:rPr lang="en-US" dirty="0"/>
              <a:t>All similarity metrics in this work utilize sensitivities (</a:t>
            </a:r>
            <a:r>
              <a:rPr lang="en-US" i="1" dirty="0" err="1"/>
              <a:t>S</a:t>
            </a:r>
            <a:r>
              <a:rPr lang="en-US" i="1" baseline="-25000" dirty="0" err="1"/>
              <a:t>k,x</a:t>
            </a:r>
            <a:r>
              <a:rPr lang="en-US" dirty="0"/>
              <a:t>) of the system k</a:t>
            </a:r>
            <a:r>
              <a:rPr lang="en-US" baseline="-25000" dirty="0"/>
              <a:t>eff</a:t>
            </a:r>
            <a:r>
              <a:rPr lang="en-US" dirty="0"/>
              <a:t> to a nuclear data (x) calculated via</a:t>
            </a:r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x can be a nuclide reaction cross-section,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/>
              <a:t>, etc.</a:t>
            </a:r>
          </a:p>
          <a:p>
            <a:r>
              <a:rPr lang="en-US" dirty="0"/>
              <a:t>The uncertainty in k</a:t>
            </a:r>
            <a:r>
              <a:rPr lang="en-US" baseline="-25000" dirty="0"/>
              <a:t>eff</a:t>
            </a:r>
            <a:r>
              <a:rPr lang="en-US" dirty="0"/>
              <a:t> due to nuclear data uncertainty:</a:t>
            </a:r>
          </a:p>
          <a:p>
            <a:pPr lvl="1"/>
            <a:r>
              <a:rPr lang="en-US" dirty="0"/>
              <a:t>S is a vector of sensitivities</a:t>
            </a:r>
          </a:p>
          <a:p>
            <a:pPr lvl="1"/>
            <a:r>
              <a:rPr lang="en-US" dirty="0"/>
              <a:t>T is the transpose of the vector</a:t>
            </a:r>
          </a:p>
          <a:p>
            <a:pPr lvl="1"/>
            <a:r>
              <a:rPr lang="en-US" dirty="0"/>
              <a:t>C    is the nuclear data covariance matrix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050BA-E582-699E-0DBC-B4E4744F8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02" y="2407953"/>
            <a:ext cx="1679042" cy="619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13D59-BF63-B443-EEA0-561F38013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479" y="3393960"/>
            <a:ext cx="1343557" cy="381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2DE05-74E1-3445-CF6B-93D222F19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50" y="3743785"/>
            <a:ext cx="179495" cy="245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4C8F74-6983-27B9-85FB-C8565011D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50" y="4291233"/>
            <a:ext cx="346754" cy="24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12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5C6EA-5049-AA80-9719-B33DB4B30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D6BF56-A23C-2EE5-7F65-4BDA665F5C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5706"/>
            <a:ext cx="8229600" cy="669156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DA32F-4BEE-8E03-376B-075A0B34AD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3698" y="688828"/>
            <a:ext cx="8229600" cy="3195638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baseline="-25000" dirty="0" err="1"/>
              <a:t>sum</a:t>
            </a:r>
            <a:r>
              <a:rPr lang="en-US" dirty="0"/>
              <a:t> similarity metric</a:t>
            </a:r>
          </a:p>
          <a:p>
            <a:pPr lvl="1"/>
            <a:r>
              <a:rPr lang="en-US" dirty="0"/>
              <a:t>A and B are two models</a:t>
            </a:r>
          </a:p>
          <a:p>
            <a:pPr lvl="1"/>
            <a:r>
              <a:rPr lang="en-US" dirty="0" err="1"/>
              <a:t>E</a:t>
            </a:r>
            <a:r>
              <a:rPr lang="en-US" baseline="-25000" dirty="0" err="1"/>
              <a:t>sum</a:t>
            </a:r>
            <a:r>
              <a:rPr lang="en-US" dirty="0"/>
              <a:t> is a measure of the shared sensitivities</a:t>
            </a:r>
          </a:p>
          <a:p>
            <a:r>
              <a:rPr lang="en-US" dirty="0"/>
              <a:t>c</a:t>
            </a:r>
            <a:r>
              <a:rPr lang="en-US" baseline="-25000" dirty="0"/>
              <a:t>k</a:t>
            </a:r>
            <a:r>
              <a:rPr lang="en-US" dirty="0"/>
              <a:t> similarity metric</a:t>
            </a:r>
          </a:p>
          <a:p>
            <a:pPr lvl="1"/>
            <a:r>
              <a:rPr lang="en-US" dirty="0"/>
              <a:t>A measure of the shared nuclear data uncertainty</a:t>
            </a:r>
          </a:p>
          <a:p>
            <a:r>
              <a:rPr lang="en-US" dirty="0"/>
              <a:t>For all similarity metrics, the sensitivity vectors and covariance matrix can be filtered to only include reactions of interest</a:t>
            </a:r>
          </a:p>
          <a:p>
            <a:pPr lvl="1"/>
            <a:r>
              <a:rPr lang="en-US" dirty="0"/>
              <a:t>For this work, isolated data of Ta181 elastic and inelastic scattering are investigated</a:t>
            </a:r>
          </a:p>
          <a:p>
            <a:pPr lvl="1"/>
            <a:r>
              <a:rPr lang="en-US" dirty="0"/>
              <a:t>There are other similarity metrics that can also be of use, especially when utilizing filtered data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D26AF-5203-EC72-2813-655DA9F5B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744" y="524343"/>
            <a:ext cx="2744406" cy="713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3C2F8-3BFB-156D-BE4F-94B73B8DF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067" y="1514345"/>
            <a:ext cx="3021759" cy="6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F052D-288B-6FA3-9143-F1CA09A32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40D1F7-BC6B-13A8-0DE3-0F6D770CDF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5706"/>
            <a:ext cx="8229600" cy="669156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BD761-126C-A093-1E67-01C094000C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3698" y="688828"/>
            <a:ext cx="4765786" cy="3195638"/>
          </a:xfrm>
        </p:spPr>
        <p:txBody>
          <a:bodyPr/>
          <a:lstStyle/>
          <a:p>
            <a:r>
              <a:rPr lang="en-US" dirty="0"/>
              <a:t>There are many distance metrics in mathematics</a:t>
            </a:r>
          </a:p>
          <a:p>
            <a:r>
              <a:rPr lang="en-US" dirty="0">
                <a:solidFill>
                  <a:srgbClr val="0033CC"/>
                </a:solidFill>
              </a:rPr>
              <a:t>Manhattan distance (M)</a:t>
            </a:r>
          </a:p>
          <a:p>
            <a:pPr lvl="1"/>
            <a:r>
              <a:rPr lang="en-US" dirty="0"/>
              <a:t>Sum of absolute value of difference in vector elements</a:t>
            </a:r>
          </a:p>
          <a:p>
            <a:pPr lvl="1"/>
            <a:r>
              <a:rPr lang="en-US" dirty="0"/>
              <a:t>Red, blue, and yellow in image at right</a:t>
            </a:r>
          </a:p>
          <a:p>
            <a:r>
              <a:rPr lang="en-US" dirty="0">
                <a:solidFill>
                  <a:srgbClr val="33CC33"/>
                </a:solidFill>
              </a:rPr>
              <a:t>Euclidean distance (ED)</a:t>
            </a:r>
          </a:p>
          <a:p>
            <a:pPr lvl="1"/>
            <a:r>
              <a:rPr lang="en-US" dirty="0"/>
              <a:t>Sum of squares of the vectors</a:t>
            </a:r>
          </a:p>
          <a:p>
            <a:pPr lvl="1"/>
            <a:r>
              <a:rPr lang="en-US" dirty="0"/>
              <a:t>Green in image at right</a:t>
            </a:r>
          </a:p>
          <a:p>
            <a:r>
              <a:rPr lang="en-US" dirty="0"/>
              <a:t>Weighted sum of squares (WSS)</a:t>
            </a:r>
          </a:p>
          <a:p>
            <a:pPr lvl="1"/>
            <a:r>
              <a:rPr lang="en-US" dirty="0"/>
              <a:t>Similar to ED, but imposes a weight of the geometric mean</a:t>
            </a:r>
          </a:p>
          <a:p>
            <a:pPr lvl="1"/>
            <a:r>
              <a:rPr lang="en-US" dirty="0"/>
              <a:t>For this work the results are scaled to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D5504-85A4-C70E-6515-C46955CD1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414" y="2899010"/>
            <a:ext cx="3427486" cy="639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66B723-C3D2-3217-5A68-43F69E18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608" y="3605882"/>
            <a:ext cx="3385097" cy="668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F1B295-EC48-B023-F5C4-EECA06BB3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703" y="4325274"/>
            <a:ext cx="3385097" cy="613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13A2F4-2639-E9F2-00ED-27F7E8FF6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650" y="223759"/>
            <a:ext cx="2015527" cy="20073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BF13B5-93CB-CE83-74D3-ECB8C0A63945}"/>
              </a:ext>
            </a:extLst>
          </p:cNvPr>
          <p:cNvSpPr txBox="1"/>
          <p:nvPr/>
        </p:nvSpPr>
        <p:spPr>
          <a:xfrm>
            <a:off x="6971026" y="2252679"/>
            <a:ext cx="2015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Taxicab geometry, </a:t>
            </a:r>
            <a:r>
              <a:rPr lang="en-US" dirty="0">
                <a:hlinkClick r:id="rId6"/>
              </a:rPr>
              <a:t>Wikipedia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C531C5-D0EA-1770-B0D1-5DB4CA8C69D7}"/>
              </a:ext>
            </a:extLst>
          </p:cNvPr>
          <p:cNvSpPr txBox="1"/>
          <p:nvPr/>
        </p:nvSpPr>
        <p:spPr>
          <a:xfrm>
            <a:off x="6799443" y="1949847"/>
            <a:ext cx="34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3E717-654D-BDEB-F9BF-BC6609DE7261}"/>
              </a:ext>
            </a:extLst>
          </p:cNvPr>
          <p:cNvSpPr txBox="1"/>
          <p:nvPr/>
        </p:nvSpPr>
        <p:spPr>
          <a:xfrm>
            <a:off x="8702942" y="105301"/>
            <a:ext cx="34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613B61-72D3-1DC3-0C43-C8322572D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608" y="4351438"/>
            <a:ext cx="1517197" cy="2570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21EBA4-E29F-33CC-7DBD-E9B5C307D11C}"/>
              </a:ext>
            </a:extLst>
          </p:cNvPr>
          <p:cNvCxnSpPr/>
          <p:nvPr/>
        </p:nvCxnSpPr>
        <p:spPr>
          <a:xfrm flipV="1">
            <a:off x="2898588" y="1322138"/>
            <a:ext cx="4712447" cy="143435"/>
          </a:xfrm>
          <a:prstGeom prst="straightConnector1">
            <a:avLst/>
          </a:prstGeom>
          <a:ln w="254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B66D4E-AA8D-3675-4830-97BC0D81074B}"/>
              </a:ext>
            </a:extLst>
          </p:cNvPr>
          <p:cNvCxnSpPr>
            <a:cxnSpLocks/>
          </p:cNvCxnSpPr>
          <p:nvPr/>
        </p:nvCxnSpPr>
        <p:spPr>
          <a:xfrm flipV="1">
            <a:off x="2948268" y="1911131"/>
            <a:ext cx="4270561" cy="671777"/>
          </a:xfrm>
          <a:prstGeom prst="straightConnector1">
            <a:avLst/>
          </a:prstGeom>
          <a:ln w="254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092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E50A-AF74-900D-4EE0-A04E1587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66DA85-085E-4C8D-927B-0EFDA38720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35706"/>
            <a:ext cx="8229600" cy="669156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BF8F9-C589-F5CB-E58A-68FE96B9FF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3698" y="688828"/>
            <a:ext cx="5065534" cy="3195638"/>
          </a:xfrm>
        </p:spPr>
        <p:txBody>
          <a:bodyPr/>
          <a:lstStyle/>
          <a:p>
            <a:r>
              <a:rPr lang="en-US" dirty="0"/>
              <a:t>What is a good match between two models?</a:t>
            </a:r>
          </a:p>
          <a:p>
            <a:r>
              <a:rPr lang="en-US" dirty="0"/>
              <a:t>For all metrics used here, higher numbers mean a better match</a:t>
            </a:r>
          </a:p>
          <a:p>
            <a:pPr lvl="1"/>
            <a:r>
              <a:rPr lang="en-US" dirty="0"/>
              <a:t>Might seem non-intuitive for M and ED, but I did some normalization</a:t>
            </a:r>
          </a:p>
          <a:p>
            <a:r>
              <a:rPr lang="en-US" dirty="0"/>
              <a:t>For all but WSS, 1 is a perfect match</a:t>
            </a:r>
          </a:p>
          <a:p>
            <a:pPr lvl="1"/>
            <a:r>
              <a:rPr lang="en-US" dirty="0"/>
              <a:t>For WSS, there is no upper limit, but higher is better</a:t>
            </a:r>
          </a:p>
          <a:p>
            <a:r>
              <a:rPr lang="en-US" dirty="0"/>
              <a:t>For c</a:t>
            </a:r>
            <a:r>
              <a:rPr lang="en-US" baseline="-25000" dirty="0"/>
              <a:t>k</a:t>
            </a:r>
            <a:r>
              <a:rPr lang="en-US" dirty="0"/>
              <a:t>, criticality safety applications often say that a value of 0.9 or higher is a “good” match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7535DF-58D7-1F81-FE3F-D8FCBB130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583398"/>
              </p:ext>
            </p:extLst>
          </p:nvPr>
        </p:nvGraphicFramePr>
        <p:xfrm>
          <a:off x="6781800" y="804862"/>
          <a:ext cx="1905000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84304222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42663871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Metric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Perfect match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18545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 err="1">
                          <a:effectLst/>
                        </a:rPr>
                        <a:t>E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sum</a:t>
                      </a:r>
                      <a:endParaRPr lang="en-US" sz="11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064755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c</a:t>
                      </a:r>
                      <a:r>
                        <a:rPr lang="en-US" sz="1100" u="none" strike="noStrike" baseline="-25000" dirty="0">
                          <a:effectLst/>
                        </a:rPr>
                        <a:t>k</a:t>
                      </a:r>
                      <a:endParaRPr lang="en-US" sz="11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4013303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167926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220307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WSS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 dirty="0">
                          <a:effectLst/>
                        </a:rPr>
                        <a:t>N/A, higher is better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2705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462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1B16D-D5A6-8B21-36BC-2104F9C91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81D9CF8C-8C1C-2C04-D1F1-18EC4BD6E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788" y="804862"/>
            <a:ext cx="4681728" cy="352571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E9E628-560B-FC15-5531-DE1F5CFB5C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28"/>
            <a:ext cx="8229600" cy="669156"/>
          </a:xfrm>
        </p:spPr>
        <p:txBody>
          <a:bodyPr/>
          <a:lstStyle/>
          <a:p>
            <a:r>
              <a:rPr lang="en-US" dirty="0"/>
              <a:t>Results: c</a:t>
            </a:r>
            <a:r>
              <a:rPr lang="en-US" baseline="-25000" dirty="0"/>
              <a:t>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03EB5-97B5-B60D-F66E-EBAC70826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539" y="337606"/>
            <a:ext cx="4626501" cy="4105716"/>
          </a:xfrm>
        </p:spPr>
        <p:txBody>
          <a:bodyPr/>
          <a:lstStyle/>
          <a:p>
            <a:r>
              <a:rPr lang="en-US" dirty="0"/>
              <a:t>PMM003-001 has c</a:t>
            </a:r>
            <a:r>
              <a:rPr lang="en-US" baseline="-25000" dirty="0"/>
              <a:t>k</a:t>
            </a:r>
            <a:r>
              <a:rPr lang="en-US" dirty="0"/>
              <a:t> values slightly below 0.9</a:t>
            </a:r>
          </a:p>
          <a:p>
            <a:pPr lvl="1"/>
            <a:r>
              <a:rPr lang="en-US" dirty="0"/>
              <a:t>Still very useful for validation!</a:t>
            </a:r>
          </a:p>
          <a:p>
            <a:r>
              <a:rPr lang="en-US" dirty="0"/>
              <a:t>PMM045-006 also has high c</a:t>
            </a:r>
            <a:r>
              <a:rPr lang="en-US" baseline="-25000" dirty="0"/>
              <a:t>k</a:t>
            </a:r>
            <a:r>
              <a:rPr lang="en-US" dirty="0"/>
              <a:t> values</a:t>
            </a:r>
          </a:p>
          <a:p>
            <a:pPr lvl="1"/>
            <a:r>
              <a:rPr lang="en-US" dirty="0"/>
              <a:t>But there are reasons why this benchmark might not be the best for validation</a:t>
            </a:r>
          </a:p>
          <a:p>
            <a:r>
              <a:rPr lang="en-US" dirty="0"/>
              <a:t>As expected, designs with lower Ta thickness (&lt;1.27 cm) have lower c</a:t>
            </a:r>
            <a:r>
              <a:rPr lang="en-US" baseline="-25000" dirty="0"/>
              <a:t>k</a:t>
            </a:r>
            <a:r>
              <a:rPr lang="en-US" dirty="0"/>
              <a:t> for Thales_App_01</a:t>
            </a:r>
          </a:p>
          <a:p>
            <a:pPr lvl="1"/>
            <a:r>
              <a:rPr lang="en-US" dirty="0"/>
              <a:t>As thickness increases, it reaches 0.95 and seems to plateau</a:t>
            </a:r>
          </a:p>
          <a:p>
            <a:r>
              <a:rPr lang="en-US" dirty="0"/>
              <a:t>Thales_App_02 is highest when 1.27 cm thick Ta or less is present</a:t>
            </a:r>
          </a:p>
          <a:p>
            <a:r>
              <a:rPr lang="en-US" dirty="0"/>
              <a:t>Thales_App_03 falls between the other two applications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90D5F-9972-A84B-35D2-C54EADE681CC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\\slip.lanl.gov\NCERC\Software\whisper-tk\Output\Thales_22_e80_e81JSON_51_nof_noi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4D646-9816-B199-42CC-126D11D94A96}"/>
              </a:ext>
            </a:extLst>
          </p:cNvPr>
          <p:cNvSpPr txBox="1"/>
          <p:nvPr/>
        </p:nvSpPr>
        <p:spPr>
          <a:xfrm>
            <a:off x="5429233" y="1715414"/>
            <a:ext cx="2565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1      3      5      7       8      9      2      4      6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91CF9E-2E11-2411-E89D-2D75EC95AC10}"/>
              </a:ext>
            </a:extLst>
          </p:cNvPr>
          <p:cNvSpPr txBox="1"/>
          <p:nvPr/>
        </p:nvSpPr>
        <p:spPr>
          <a:xfrm>
            <a:off x="4754753" y="1160361"/>
            <a:ext cx="3806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These numbers go from 1 (least Ta mass) to 9 (most Ta mass)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EA60F0-EA2C-CD82-84A9-6E398349BA10}"/>
              </a:ext>
            </a:extLst>
          </p:cNvPr>
          <p:cNvCxnSpPr/>
          <p:nvPr/>
        </p:nvCxnSpPr>
        <p:spPr>
          <a:xfrm>
            <a:off x="5429233" y="1354791"/>
            <a:ext cx="114317" cy="4471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040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A7860-C2E5-0658-F45A-64B7A1B9A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24E5B5-A3C7-4A8B-7EF5-782D64F35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9560" y="61342"/>
            <a:ext cx="8229600" cy="669156"/>
          </a:xfrm>
        </p:spPr>
        <p:txBody>
          <a:bodyPr/>
          <a:lstStyle/>
          <a:p>
            <a:r>
              <a:rPr lang="en-US" dirty="0"/>
              <a:t>Results: D </a:t>
            </a:r>
            <a:r>
              <a:rPr lang="en-US" dirty="0" err="1"/>
              <a:t>Opt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17C35A-DD96-FA68-BC9C-210C1D8AD6FA}"/>
              </a:ext>
            </a:extLst>
          </p:cNvPr>
          <p:cNvSpPr txBox="1"/>
          <p:nvPr/>
        </p:nvSpPr>
        <p:spPr>
          <a:xfrm>
            <a:off x="1906495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\\slip.lanl.gov\NCERC\Software\whisper-tk\Output\Thales_21_e80_e81JSON_51_Ta181in_noi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F2C58-ADD8-7B25-DB08-A494960C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90" y="561181"/>
            <a:ext cx="6710719" cy="449671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2033A24-8609-FE56-4FE7-B4A2752433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560" y="561181"/>
            <a:ext cx="2045642" cy="3195638"/>
          </a:xfrm>
        </p:spPr>
        <p:txBody>
          <a:bodyPr/>
          <a:lstStyle/>
          <a:p>
            <a:r>
              <a:rPr lang="en-US" dirty="0"/>
              <a:t>Using 8.1 covariances</a:t>
            </a:r>
          </a:p>
          <a:p>
            <a:r>
              <a:rPr lang="en-US" dirty="0"/>
              <a:t>Shows importance of case with most Ta</a:t>
            </a:r>
          </a:p>
          <a:p>
            <a:r>
              <a:rPr lang="en-US" dirty="0"/>
              <a:t>Also shows that any of the cases have a fairly large D </a:t>
            </a:r>
            <a:r>
              <a:rPr lang="en-US" dirty="0" err="1"/>
              <a:t>Opt</a:t>
            </a:r>
            <a:r>
              <a:rPr lang="en-US" dirty="0"/>
              <a:t> by themselves</a:t>
            </a:r>
          </a:p>
          <a:p>
            <a:r>
              <a:rPr lang="en-US" dirty="0"/>
              <a:t>Large drop-off in cumulative D </a:t>
            </a:r>
            <a:r>
              <a:rPr lang="en-US" dirty="0" err="1"/>
              <a:t>Opt</a:t>
            </a:r>
            <a:r>
              <a:rPr lang="en-US" dirty="0"/>
              <a:t> after first experiment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41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60E59-AC7F-4ED3-6485-19BDF3226D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330" y="29883"/>
            <a:ext cx="8229600" cy="669156"/>
          </a:xfrm>
        </p:spPr>
        <p:txBody>
          <a:bodyPr/>
          <a:lstStyle/>
          <a:p>
            <a:r>
              <a:rPr lang="en-US" dirty="0"/>
              <a:t>Results: 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16C06-C1E4-2DAB-021F-8AC761F5CE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4918" y="584200"/>
            <a:ext cx="4993341" cy="3632200"/>
          </a:xfrm>
        </p:spPr>
        <p:txBody>
          <a:bodyPr/>
          <a:lstStyle/>
          <a:p>
            <a:r>
              <a:rPr lang="en-US" dirty="0"/>
              <a:t>Many of the metrics yielded similar results, so not shown</a:t>
            </a:r>
          </a:p>
          <a:p>
            <a:pPr lvl="1"/>
            <a:r>
              <a:rPr lang="en-US" dirty="0"/>
              <a:t>Available in backup slides</a:t>
            </a:r>
          </a:p>
          <a:p>
            <a:r>
              <a:rPr lang="en-US" dirty="0"/>
              <a:t>At right is the best configuration for each metric</a:t>
            </a:r>
          </a:p>
          <a:p>
            <a:pPr lvl="1"/>
            <a:r>
              <a:rPr lang="en-US" dirty="0"/>
              <a:t>Red are the four configurations that were selected: “</a:t>
            </a:r>
            <a:r>
              <a:rPr lang="en-US" dirty="0" err="1"/>
              <a:t>zoided</a:t>
            </a:r>
            <a:r>
              <a:rPr lang="en-US" dirty="0"/>
              <a:t>” 1.27, “</a:t>
            </a:r>
            <a:r>
              <a:rPr lang="en-US" dirty="0" err="1"/>
              <a:t>zoided</a:t>
            </a:r>
            <a:r>
              <a:rPr lang="en-US" dirty="0"/>
              <a:t>” 2.54, nominal 5.08, nominal 8.89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90E736-CBCB-5F48-884B-FD75BC0EF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58" y="607438"/>
            <a:ext cx="3609788" cy="1540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F472A-EDCB-2408-E087-28414DB74D55}"/>
              </a:ext>
            </a:extLst>
          </p:cNvPr>
          <p:cNvSpPr txBox="1"/>
          <p:nvPr/>
        </p:nvSpPr>
        <p:spPr>
          <a:xfrm>
            <a:off x="5958914" y="21438"/>
            <a:ext cx="332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Best configurations (cm Ta thickness) for each metric</a:t>
            </a:r>
          </a:p>
        </p:txBody>
      </p:sp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3FDF1424-1DAD-8988-6121-1E3CDF1FF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87107"/>
            <a:ext cx="3017520" cy="2014999"/>
          </a:xfrm>
          <a:prstGeom prst="rect">
            <a:avLst/>
          </a:prstGeom>
        </p:spPr>
      </p:pic>
      <p:pic>
        <p:nvPicPr>
          <p:cNvPr id="10" name="Picture 9" descr="Chart&#10;&#10;AI-generated content may be incorrect.">
            <a:extLst>
              <a:ext uri="{FF2B5EF4-FFF2-40B4-BE49-F238E27FC236}">
                <a16:creationId xmlns:a16="http://schemas.microsoft.com/office/drawing/2014/main" id="{4CDFF546-CC15-DCCC-3F37-7F407B18E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0" y="2587106"/>
            <a:ext cx="3017520" cy="2010229"/>
          </a:xfrm>
          <a:prstGeom prst="rect">
            <a:avLst/>
          </a:prstGeom>
        </p:spPr>
      </p:pic>
      <p:pic>
        <p:nvPicPr>
          <p:cNvPr id="12" name="Picture 11" descr="Chart&#10;&#10;AI-generated content may be incorrect.">
            <a:extLst>
              <a:ext uri="{FF2B5EF4-FFF2-40B4-BE49-F238E27FC236}">
                <a16:creationId xmlns:a16="http://schemas.microsoft.com/office/drawing/2014/main" id="{399C1EB2-BC31-6A98-8347-0736FC394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0" y="2591878"/>
            <a:ext cx="3017520" cy="20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83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E5D8D-E198-B3B9-9F20-EE06ECC0A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062986-EAFB-4C37-94C5-F2AAACB0B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330" y="29883"/>
            <a:ext cx="8229600" cy="669156"/>
          </a:xfrm>
        </p:spPr>
        <p:txBody>
          <a:bodyPr/>
          <a:lstStyle/>
          <a:p>
            <a:r>
              <a:rPr lang="en-US" dirty="0"/>
              <a:t>Results: summary, App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C1259-ADE9-8448-3325-44D180C80B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4919" y="584200"/>
            <a:ext cx="4624086" cy="3632200"/>
          </a:xfrm>
        </p:spPr>
        <p:txBody>
          <a:bodyPr/>
          <a:lstStyle/>
          <a:p>
            <a:r>
              <a:rPr lang="en-US" dirty="0"/>
              <a:t>Another way to think of the results:</a:t>
            </a:r>
          </a:p>
          <a:p>
            <a:pPr lvl="1"/>
            <a:r>
              <a:rPr lang="en-US" dirty="0"/>
              <a:t>Plot at right has value for each metric</a:t>
            </a:r>
          </a:p>
          <a:p>
            <a:pPr lvl="1"/>
            <a:r>
              <a:rPr lang="en-US" dirty="0"/>
              <a:t>Compare:</a:t>
            </a:r>
          </a:p>
          <a:p>
            <a:pPr lvl="2"/>
            <a:r>
              <a:rPr lang="en-US" dirty="0"/>
              <a:t>Blue to orange: how high is the down-selected configurations compared to the best value of all models run?</a:t>
            </a:r>
          </a:p>
          <a:p>
            <a:pPr lvl="2"/>
            <a:r>
              <a:rPr lang="en-US" dirty="0"/>
              <a:t>Blue to green: how much better is the down-selected configurations compared to existing benchmarks?</a:t>
            </a:r>
          </a:p>
          <a:p>
            <a:pPr lvl="1"/>
            <a:r>
              <a:rPr lang="en-US" dirty="0"/>
              <a:t>Note: results were normalized for WSS</a:t>
            </a:r>
          </a:p>
          <a:p>
            <a:pPr lvl="1"/>
            <a:endParaRPr lang="en-US" dirty="0"/>
          </a:p>
        </p:txBody>
      </p:sp>
      <p:pic>
        <p:nvPicPr>
          <p:cNvPr id="8" name="Picture 7" descr="Chart, bar chart&#10;&#10;AI-generated content may be incorrect.">
            <a:extLst>
              <a:ext uri="{FF2B5EF4-FFF2-40B4-BE49-F238E27FC236}">
                <a16:creationId xmlns:a16="http://schemas.microsoft.com/office/drawing/2014/main" id="{28226169-8319-376B-2645-627A93C9A8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232"/>
          <a:stretch>
            <a:fillRect/>
          </a:stretch>
        </p:blipFill>
        <p:spPr>
          <a:xfrm>
            <a:off x="5667935" y="-1"/>
            <a:ext cx="3415554" cy="5040053"/>
          </a:xfrm>
          <a:prstGeom prst="rect">
            <a:avLst/>
          </a:prstGeom>
        </p:spPr>
      </p:pic>
      <p:pic>
        <p:nvPicPr>
          <p:cNvPr id="4" name="Picture 3" descr="Chart, bar chart&#10;&#10;AI-generated content may be incorrect.">
            <a:extLst>
              <a:ext uri="{FF2B5EF4-FFF2-40B4-BE49-F238E27FC236}">
                <a16:creationId xmlns:a16="http://schemas.microsoft.com/office/drawing/2014/main" id="{B9F6F388-556F-5FCD-E405-2F68569E4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217" t="6411" b="82819"/>
          <a:stretch>
            <a:fillRect/>
          </a:stretch>
        </p:blipFill>
        <p:spPr>
          <a:xfrm>
            <a:off x="3951599" y="3402107"/>
            <a:ext cx="1894812" cy="6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7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E3605-0BE4-DB16-9B40-D43107094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6C83C-C933-1E33-5861-3697A04B94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330" y="29883"/>
            <a:ext cx="8229600" cy="669156"/>
          </a:xfrm>
        </p:spPr>
        <p:txBody>
          <a:bodyPr/>
          <a:lstStyle/>
          <a:p>
            <a:r>
              <a:rPr lang="en-US" dirty="0"/>
              <a:t>Results: summary, App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0E79-AE65-FFB3-7190-14923873C9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4919" y="584200"/>
            <a:ext cx="4624086" cy="3632200"/>
          </a:xfrm>
        </p:spPr>
        <p:txBody>
          <a:bodyPr/>
          <a:lstStyle/>
          <a:p>
            <a:r>
              <a:rPr lang="en-US" dirty="0"/>
              <a:t>Another way to think of the results:</a:t>
            </a:r>
          </a:p>
          <a:p>
            <a:pPr lvl="1"/>
            <a:r>
              <a:rPr lang="en-US" dirty="0"/>
              <a:t>Plot at right has value for each metric</a:t>
            </a:r>
          </a:p>
          <a:p>
            <a:pPr lvl="1"/>
            <a:r>
              <a:rPr lang="en-US" dirty="0"/>
              <a:t>Compare:</a:t>
            </a:r>
          </a:p>
          <a:p>
            <a:pPr lvl="2"/>
            <a:r>
              <a:rPr lang="en-US" dirty="0"/>
              <a:t>Blue to orange: how high is the down-selected configurations compared to the best value of all models run?</a:t>
            </a:r>
          </a:p>
          <a:p>
            <a:pPr lvl="2"/>
            <a:r>
              <a:rPr lang="en-US" dirty="0"/>
              <a:t>Blue to green: how much better is the down-selected configurations compared to existing benchmarks?</a:t>
            </a:r>
          </a:p>
          <a:p>
            <a:pPr lvl="1"/>
            <a:r>
              <a:rPr lang="en-US" dirty="0"/>
              <a:t>Note: results were normalized for WSS</a:t>
            </a:r>
          </a:p>
          <a:p>
            <a:pPr lvl="1"/>
            <a:endParaRPr lang="en-US" dirty="0"/>
          </a:p>
        </p:txBody>
      </p:sp>
      <p:pic>
        <p:nvPicPr>
          <p:cNvPr id="4" name="Picture 3" descr="Chart, bar chart, histogram&#10;&#10;AI-generated content may be incorrect.">
            <a:extLst>
              <a:ext uri="{FF2B5EF4-FFF2-40B4-BE49-F238E27FC236}">
                <a16:creationId xmlns:a16="http://schemas.microsoft.com/office/drawing/2014/main" id="{5A56D3A9-9005-1F7B-1783-94E2AFBD40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434"/>
          <a:stretch>
            <a:fillRect/>
          </a:stretch>
        </p:blipFill>
        <p:spPr>
          <a:xfrm>
            <a:off x="5635230" y="0"/>
            <a:ext cx="3419856" cy="5061557"/>
          </a:xfrm>
          <a:prstGeom prst="rect">
            <a:avLst/>
          </a:prstGeom>
        </p:spPr>
      </p:pic>
      <p:pic>
        <p:nvPicPr>
          <p:cNvPr id="5" name="Picture 4" descr="Chart, bar chart&#10;&#10;AI-generated content may be incorrect.">
            <a:extLst>
              <a:ext uri="{FF2B5EF4-FFF2-40B4-BE49-F238E27FC236}">
                <a16:creationId xmlns:a16="http://schemas.microsoft.com/office/drawing/2014/main" id="{CF3FF3E6-9425-967C-CD30-A4A36DC7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217" t="6411" b="82819"/>
          <a:stretch>
            <a:fillRect/>
          </a:stretch>
        </p:blipFill>
        <p:spPr>
          <a:xfrm>
            <a:off x="3941520" y="3402107"/>
            <a:ext cx="1894812" cy="6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3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309AD-5649-E2BE-4169-B9D4AF643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44225B-8ADA-E9D7-56AC-27318A090C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755" y="0"/>
            <a:ext cx="8226054" cy="669156"/>
          </a:xfrm>
        </p:spPr>
        <p:txBody>
          <a:bodyPr/>
          <a:lstStyle/>
          <a:p>
            <a:r>
              <a:rPr lang="en-US" dirty="0"/>
              <a:t>Thales project goals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CF9450-33B3-2BC4-637B-F8450BAB82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3696" y="519372"/>
            <a:ext cx="5374985" cy="3223007"/>
          </a:xfrm>
        </p:spPr>
        <p:txBody>
          <a:bodyPr/>
          <a:lstStyle/>
          <a:p>
            <a:r>
              <a:rPr lang="en-US" dirty="0"/>
              <a:t>Thales project</a:t>
            </a:r>
          </a:p>
          <a:p>
            <a:pPr lvl="1"/>
            <a:r>
              <a:rPr lang="en-US" dirty="0"/>
              <a:t>Explore Ta nuclear data sensitivity/uncertainty for applications</a:t>
            </a:r>
          </a:p>
          <a:p>
            <a:pPr lvl="1"/>
            <a:r>
              <a:rPr lang="en-US" dirty="0"/>
              <a:t>Designing integral experiments to provide additional validation data for nuclear criticality safety of Ta reflected Pu applications</a:t>
            </a:r>
          </a:p>
          <a:p>
            <a:r>
              <a:rPr lang="en-US" dirty="0"/>
              <a:t>In addition, this project will </a:t>
            </a:r>
          </a:p>
          <a:p>
            <a:pPr lvl="1"/>
            <a:r>
              <a:rPr lang="en-US" dirty="0"/>
              <a:t>Help identify other nuclear data uncertainty drivers of subcritical margins for criticality safety applications.</a:t>
            </a:r>
          </a:p>
          <a:p>
            <a:pPr lvl="1"/>
            <a:r>
              <a:rPr lang="en-US" dirty="0"/>
              <a:t>Improve machine learning as applied to design of criticality experiments.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3F0F74-93EB-35FF-D9BD-2BBF209FBA87}"/>
              </a:ext>
            </a:extLst>
          </p:cNvPr>
          <p:cNvSpPr txBox="1"/>
          <p:nvPr/>
        </p:nvSpPr>
        <p:spPr>
          <a:xfrm>
            <a:off x="238129" y="3399705"/>
            <a:ext cx="3293497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Thales experiment will take place at the National Criticality Experiments Research Center (NCERC)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0156A9-6158-D3D6-0786-0D5262C58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441" y="108363"/>
            <a:ext cx="2517368" cy="3894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5B4938-028F-E2C5-1E20-9E2A5E316810}"/>
              </a:ext>
            </a:extLst>
          </p:cNvPr>
          <p:cNvSpPr txBox="1"/>
          <p:nvPr/>
        </p:nvSpPr>
        <p:spPr>
          <a:xfrm>
            <a:off x="6186316" y="4055926"/>
            <a:ext cx="238163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Comet critical assembly machine at NCERC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CBCE3-6A83-093D-E1AA-207A43D95D33}"/>
              </a:ext>
            </a:extLst>
          </p:cNvPr>
          <p:cNvSpPr txBox="1"/>
          <p:nvPr/>
        </p:nvSpPr>
        <p:spPr>
          <a:xfrm>
            <a:off x="5227645" y="3399705"/>
            <a:ext cx="79125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NDML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DED67-1EDA-6438-C701-5E4D9A515351}"/>
              </a:ext>
            </a:extLst>
          </p:cNvPr>
          <p:cNvSpPr txBox="1"/>
          <p:nvPr/>
        </p:nvSpPr>
        <p:spPr>
          <a:xfrm>
            <a:off x="3690783" y="3399705"/>
            <a:ext cx="142206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ARCHIMEDES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FD72FF-69EC-33A0-09C3-4B365C9C8DE0}"/>
              </a:ext>
            </a:extLst>
          </p:cNvPr>
          <p:cNvSpPr txBox="1"/>
          <p:nvPr/>
        </p:nvSpPr>
        <p:spPr>
          <a:xfrm>
            <a:off x="4671290" y="3990375"/>
            <a:ext cx="88311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EUCLID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32B61-17BB-8E05-7BC6-3FD5F24FA0DA}"/>
              </a:ext>
            </a:extLst>
          </p:cNvPr>
          <p:cNvSpPr txBox="1"/>
          <p:nvPr/>
        </p:nvSpPr>
        <p:spPr>
          <a:xfrm>
            <a:off x="4675451" y="4522530"/>
            <a:ext cx="883111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Thales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DFE878-90FF-DD34-DCAB-95D2E1671F9C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4401815" y="3769037"/>
            <a:ext cx="711031" cy="22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E8896C-7E8C-F1FA-D979-98D5D5B843DA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5112846" y="3769037"/>
            <a:ext cx="510426" cy="22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361BCA-88BA-346F-803C-B2827DCD3F0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5112846" y="4359707"/>
            <a:ext cx="4161" cy="162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B2A10CF-1C8D-FD1E-B097-9A9EE48E1420}"/>
              </a:ext>
            </a:extLst>
          </p:cNvPr>
          <p:cNvSpPr txBox="1"/>
          <p:nvPr/>
        </p:nvSpPr>
        <p:spPr>
          <a:xfrm>
            <a:off x="238129" y="4337864"/>
            <a:ext cx="30180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Named after Thales of Miletus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8FC844-8722-3E38-A7AF-6A19B44C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112"/>
          <a:stretch/>
        </p:blipFill>
        <p:spPr>
          <a:xfrm>
            <a:off x="3268763" y="4302474"/>
            <a:ext cx="428986" cy="6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7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CB4A8-B5C8-2899-2307-497B0B0DC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F7E431-629C-8190-74E3-7D5795EA4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330" y="29883"/>
            <a:ext cx="8229600" cy="669156"/>
          </a:xfrm>
        </p:spPr>
        <p:txBody>
          <a:bodyPr/>
          <a:lstStyle/>
          <a:p>
            <a:r>
              <a:rPr lang="en-US" dirty="0"/>
              <a:t>Results: summary, App 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72B51-EDF4-0F5D-1A82-F1CEC37933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4919" y="584200"/>
            <a:ext cx="4624086" cy="3632200"/>
          </a:xfrm>
        </p:spPr>
        <p:txBody>
          <a:bodyPr/>
          <a:lstStyle/>
          <a:p>
            <a:r>
              <a:rPr lang="en-US" dirty="0"/>
              <a:t>Another way to think of the results:</a:t>
            </a:r>
          </a:p>
          <a:p>
            <a:pPr lvl="1"/>
            <a:r>
              <a:rPr lang="en-US" dirty="0"/>
              <a:t>Plot at right has value for each metric</a:t>
            </a:r>
          </a:p>
          <a:p>
            <a:pPr lvl="1"/>
            <a:r>
              <a:rPr lang="en-US" dirty="0"/>
              <a:t>Compare:</a:t>
            </a:r>
          </a:p>
          <a:p>
            <a:pPr lvl="2"/>
            <a:r>
              <a:rPr lang="en-US" dirty="0"/>
              <a:t>Blue to orange: how high is the down-selected configurations compared to the best value of all models run?</a:t>
            </a:r>
          </a:p>
          <a:p>
            <a:pPr lvl="2"/>
            <a:r>
              <a:rPr lang="en-US" dirty="0"/>
              <a:t>Blue to green: how much better is the down-selected configurations compared to existing benchmarks?</a:t>
            </a:r>
          </a:p>
          <a:p>
            <a:pPr lvl="1"/>
            <a:r>
              <a:rPr lang="en-US" dirty="0"/>
              <a:t>Note: results were normalized for WSS</a:t>
            </a:r>
          </a:p>
          <a:p>
            <a:pPr lvl="1"/>
            <a:endParaRPr lang="en-US" dirty="0"/>
          </a:p>
        </p:txBody>
      </p:sp>
      <p:pic>
        <p:nvPicPr>
          <p:cNvPr id="4" name="Picture 3" descr="Chart, bar chart, histogram&#10;&#10;AI-generated content may be incorrect.">
            <a:extLst>
              <a:ext uri="{FF2B5EF4-FFF2-40B4-BE49-F238E27FC236}">
                <a16:creationId xmlns:a16="http://schemas.microsoft.com/office/drawing/2014/main" id="{B5342FF5-801D-433A-7DA5-480F4D977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407"/>
          <a:stretch>
            <a:fillRect/>
          </a:stretch>
        </p:blipFill>
        <p:spPr>
          <a:xfrm>
            <a:off x="5707334" y="0"/>
            <a:ext cx="3419856" cy="5059469"/>
          </a:xfrm>
          <a:prstGeom prst="rect">
            <a:avLst/>
          </a:prstGeom>
        </p:spPr>
      </p:pic>
      <p:pic>
        <p:nvPicPr>
          <p:cNvPr id="5" name="Picture 4" descr="Chart, bar chart&#10;&#10;AI-generated content may be incorrect.">
            <a:extLst>
              <a:ext uri="{FF2B5EF4-FFF2-40B4-BE49-F238E27FC236}">
                <a16:creationId xmlns:a16="http://schemas.microsoft.com/office/drawing/2014/main" id="{13A38C5C-7B09-B8B1-11F0-D7CF8840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217" t="6411" b="82819"/>
          <a:stretch>
            <a:fillRect/>
          </a:stretch>
        </p:blipFill>
        <p:spPr>
          <a:xfrm>
            <a:off x="3951599" y="3402107"/>
            <a:ext cx="1894812" cy="64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5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F5AB7-8042-BF50-F49A-FE99E3E3E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A0744-4F7F-5B21-0662-BFC5BAC97D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53629"/>
            <a:ext cx="8229600" cy="669156"/>
          </a:xfrm>
        </p:spPr>
        <p:txBody>
          <a:bodyPr/>
          <a:lstStyle/>
          <a:p>
            <a:r>
              <a:rPr lang="en-US" dirty="0"/>
              <a:t>Results: Manhattan distance (Ta181 inelastic)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0618F-3B8E-7207-4F72-2C484C2862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2586" y="579827"/>
            <a:ext cx="4187467" cy="4046674"/>
          </a:xfrm>
        </p:spPr>
        <p:txBody>
          <a:bodyPr/>
          <a:lstStyle/>
          <a:p>
            <a:r>
              <a:rPr lang="en-US" dirty="0"/>
              <a:t>Filtered on Ta181 inelastic</a:t>
            </a:r>
          </a:p>
          <a:p>
            <a:r>
              <a:rPr lang="en-US" dirty="0"/>
              <a:t>Shows that for Thales_App_01, thick Ta reflection is best</a:t>
            </a:r>
          </a:p>
          <a:p>
            <a:r>
              <a:rPr lang="en-US" dirty="0"/>
              <a:t>As expected, thin Ta for Application 2 and moderate amount for Application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0D1CF-B9CF-C8BF-65F0-FC648075CB74}"/>
              </a:ext>
            </a:extLst>
          </p:cNvPr>
          <p:cNvSpPr txBox="1"/>
          <p:nvPr/>
        </p:nvSpPr>
        <p:spPr>
          <a:xfrm>
            <a:off x="1906495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\\slip.lanl.gov\NCERC\Software\whisper-tk\Output\Thales_21_e80_e81JSON_51_Ta181in_noi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3567978B-0171-C90F-A54C-19F05897A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022" y="791778"/>
            <a:ext cx="4681728" cy="3575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56CC2C-DDC7-BDA7-87F7-6CF30AD6C3A6}"/>
              </a:ext>
            </a:extLst>
          </p:cNvPr>
          <p:cNvSpPr txBox="1"/>
          <p:nvPr/>
        </p:nvSpPr>
        <p:spPr>
          <a:xfrm>
            <a:off x="5707430" y="1276268"/>
            <a:ext cx="29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Filtered on Ta181 inelastic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E2747-AA70-EFA6-859E-6E010E1A2EFC}"/>
              </a:ext>
            </a:extLst>
          </p:cNvPr>
          <p:cNvSpPr txBox="1"/>
          <p:nvPr/>
        </p:nvSpPr>
        <p:spPr>
          <a:xfrm>
            <a:off x="5504315" y="1704507"/>
            <a:ext cx="2565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1      3      5      7       8      9      2      4      6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5983B-4D58-73BA-3939-0BB512AD4238}"/>
              </a:ext>
            </a:extLst>
          </p:cNvPr>
          <p:cNvSpPr txBox="1"/>
          <p:nvPr/>
        </p:nvSpPr>
        <p:spPr>
          <a:xfrm>
            <a:off x="548640" y="2571750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Run 21 + 23 but for BLO</a:t>
            </a:r>
          </a:p>
        </p:txBody>
      </p:sp>
    </p:spTree>
    <p:extLst>
      <p:ext uri="{BB962C8B-B14F-4D97-AF65-F5344CB8AC3E}">
        <p14:creationId xmlns:p14="http://schemas.microsoft.com/office/powerpoint/2010/main" val="1672316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40CD-5ED9-FDAC-1511-C78F7D36B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413987-C485-18A3-305F-3D0AE09B2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8755" y="148565"/>
            <a:ext cx="8229600" cy="669156"/>
          </a:xfrm>
        </p:spPr>
        <p:txBody>
          <a:bodyPr/>
          <a:lstStyle/>
          <a:p>
            <a:r>
              <a:rPr lang="en-US" dirty="0"/>
              <a:t>Results: Manhattan distance (Ta181 elastic)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72520-2864-E9FC-A50B-A726FDACC9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2585" y="1064277"/>
            <a:ext cx="4114800" cy="3195638"/>
          </a:xfrm>
        </p:spPr>
        <p:txBody>
          <a:bodyPr/>
          <a:lstStyle/>
          <a:p>
            <a:r>
              <a:rPr lang="en-US" dirty="0"/>
              <a:t>Filtered on Ta181 inelastic</a:t>
            </a:r>
          </a:p>
          <a:p>
            <a:r>
              <a:rPr lang="en-US" dirty="0"/>
              <a:t>Shows that for Thales_App_01, thick Ta reflection is best</a:t>
            </a:r>
          </a:p>
          <a:p>
            <a:r>
              <a:rPr lang="en-US" dirty="0"/>
              <a:t>As expected, thin Ta for Application 2 and moderate amount for Application 3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3737B-DD86-CEB6-3D22-F5C33F816318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\\slip.lanl.gov\NCERC\Software\whisper-tk\Output\Thales_23_e80_e81JSON_51_Ta181el_noi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D2336988-9194-DBF8-1277-BE1BC8A3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134" y="763255"/>
            <a:ext cx="4681728" cy="3575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D4EC0D-CAA6-984D-9455-541DCDFF3993}"/>
              </a:ext>
            </a:extLst>
          </p:cNvPr>
          <p:cNvSpPr txBox="1"/>
          <p:nvPr/>
        </p:nvSpPr>
        <p:spPr>
          <a:xfrm>
            <a:off x="5707430" y="1276268"/>
            <a:ext cx="29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Filtered on Ta181 elastic</a:t>
            </a:r>
          </a:p>
        </p:txBody>
      </p:sp>
    </p:spTree>
    <p:extLst>
      <p:ext uri="{BB962C8B-B14F-4D97-AF65-F5344CB8AC3E}">
        <p14:creationId xmlns:p14="http://schemas.microsoft.com/office/powerpoint/2010/main" val="3702113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F6367-BB01-1EEC-61E8-F0F66ACA5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BF0483-7B52-5B13-4606-56DC7A1B0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3322"/>
            <a:ext cx="8229600" cy="669156"/>
          </a:xfrm>
        </p:spPr>
        <p:txBody>
          <a:bodyPr/>
          <a:lstStyle/>
          <a:p>
            <a:r>
              <a:rPr lang="en-US" dirty="0"/>
              <a:t>Results: Euclidean distance (Ta181 inelastic)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FD333-3739-7D26-545B-327F87EE16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668" y="1074890"/>
            <a:ext cx="4253631" cy="3195638"/>
          </a:xfrm>
        </p:spPr>
        <p:txBody>
          <a:bodyPr/>
          <a:lstStyle/>
          <a:p>
            <a:r>
              <a:rPr lang="en-US" dirty="0"/>
              <a:t>Same findings as Manhattan distance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AFCA39-8256-2EF3-6F02-3294E855AA2D}"/>
              </a:ext>
            </a:extLst>
          </p:cNvPr>
          <p:cNvSpPr txBox="1"/>
          <p:nvPr/>
        </p:nvSpPr>
        <p:spPr>
          <a:xfrm>
            <a:off x="1906495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\\slip.lanl.gov\NCERC\Software\whisper-tk\Output\Thales_21_e80_e81JSON_51_Ta181in_noi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BF793F8E-ABDC-F15D-2D38-23C3CE3B6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99" y="866279"/>
            <a:ext cx="4681728" cy="3612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9237E4-9ABC-95A8-091A-1C6CA120C929}"/>
              </a:ext>
            </a:extLst>
          </p:cNvPr>
          <p:cNvSpPr txBox="1"/>
          <p:nvPr/>
        </p:nvSpPr>
        <p:spPr>
          <a:xfrm>
            <a:off x="5600560" y="1350769"/>
            <a:ext cx="29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Filtered on Ta181 inelastic</a:t>
            </a:r>
          </a:p>
        </p:txBody>
      </p:sp>
    </p:spTree>
    <p:extLst>
      <p:ext uri="{BB962C8B-B14F-4D97-AF65-F5344CB8AC3E}">
        <p14:creationId xmlns:p14="http://schemas.microsoft.com/office/powerpoint/2010/main" val="446758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753F6-C35B-7690-BB6C-3E34C580D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F5AD49-B5A0-99C9-4AD8-DC536AD774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4099"/>
            <a:ext cx="8229600" cy="669156"/>
          </a:xfrm>
        </p:spPr>
        <p:txBody>
          <a:bodyPr/>
          <a:lstStyle/>
          <a:p>
            <a:r>
              <a:rPr lang="en-US" dirty="0"/>
              <a:t>Results: Euclidean distance (Ta181 elastic)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35583E-0516-AF65-FA23-74E6D12058CF}"/>
              </a:ext>
            </a:extLst>
          </p:cNvPr>
          <p:cNvSpPr txBox="1"/>
          <p:nvPr/>
        </p:nvSpPr>
        <p:spPr>
          <a:xfrm>
            <a:off x="1879601" y="5179068"/>
            <a:ext cx="429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\\slip.lanl.gov\NCERC\Software\whisper-tk\Output\Thales_23_e80_e81JSON_51_Ta181el_noi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786D1DDC-BF0C-AB4F-0C90-B0BB1E3D9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72" y="1126356"/>
            <a:ext cx="4681728" cy="35753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D7EC4-C325-D277-155B-85FC622A0015}"/>
              </a:ext>
            </a:extLst>
          </p:cNvPr>
          <p:cNvSpPr txBox="1"/>
          <p:nvPr/>
        </p:nvSpPr>
        <p:spPr>
          <a:xfrm>
            <a:off x="5707430" y="1276268"/>
            <a:ext cx="29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Filtered on Ta181 elastic</a:t>
            </a:r>
          </a:p>
        </p:txBody>
      </p:sp>
    </p:spTree>
    <p:extLst>
      <p:ext uri="{BB962C8B-B14F-4D97-AF65-F5344CB8AC3E}">
        <p14:creationId xmlns:p14="http://schemas.microsoft.com/office/powerpoint/2010/main" val="356101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A8A259-CFB3-DE5B-B4B6-E5598003E9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69012"/>
            <a:ext cx="8229600" cy="669156"/>
          </a:xfrm>
        </p:spPr>
        <p:txBody>
          <a:bodyPr/>
          <a:lstStyle/>
          <a:p>
            <a:r>
              <a:rPr lang="en-US" dirty="0"/>
              <a:t>Ta181 has been a high DOE-NCSP priority for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09A47C-099A-EE91-03C4-6526860B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168"/>
            <a:ext cx="5045140" cy="787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C4D84F-9109-94DF-27F2-8911C3DF9327}"/>
              </a:ext>
            </a:extLst>
          </p:cNvPr>
          <p:cNvSpPr txBox="1"/>
          <p:nvPr/>
        </p:nvSpPr>
        <p:spPr>
          <a:xfrm>
            <a:off x="623730" y="1561551"/>
            <a:ext cx="513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J. Brown, “Ta-181 URR Covariance”, </a:t>
            </a:r>
            <a:r>
              <a:rPr lang="en-US" dirty="0">
                <a:hlinkClick r:id="rId3"/>
              </a:rPr>
              <a:t>CSEWG 2024</a:t>
            </a:r>
            <a:r>
              <a:rPr lang="en-US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A394E1-A6CB-E378-BA17-7BD44E7ABC7F}"/>
              </a:ext>
            </a:extLst>
          </p:cNvPr>
          <p:cNvSpPr txBox="1"/>
          <p:nvPr/>
        </p:nvSpPr>
        <p:spPr>
          <a:xfrm>
            <a:off x="457200" y="2084552"/>
            <a:ext cx="55092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 benchmarks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PU-MET-FAST-045-006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PU-MET-MIXED-003-001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Previous Thales work: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Application down-selection: ANS Winter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Experiment design: NCSD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Nuclear data sensitivity, uncertainty, and similarity metrics: NCSD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4A6E7-5174-CDE8-1318-499FA43B5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543" y="2870458"/>
            <a:ext cx="2674893" cy="1656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514D0D-69AC-6541-357E-2919B6C34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80" y="621481"/>
            <a:ext cx="2293620" cy="2120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402EBA-1906-3D80-6C3F-50CA34AB899A}"/>
              </a:ext>
            </a:extLst>
          </p:cNvPr>
          <p:cNvSpPr txBox="1"/>
          <p:nvPr/>
        </p:nvSpPr>
        <p:spPr>
          <a:xfrm>
            <a:off x="946342" y="4412075"/>
            <a:ext cx="3156506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This work focuses on comparing 7.1 (with 7.1/BLO covariances) to 8.1</a:t>
            </a:r>
          </a:p>
        </p:txBody>
      </p:sp>
    </p:spTree>
    <p:extLst>
      <p:ext uri="{BB962C8B-B14F-4D97-AF65-F5344CB8AC3E}">
        <p14:creationId xmlns:p14="http://schemas.microsoft.com/office/powerpoint/2010/main" val="1538102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D75B9-62A1-B501-6505-5BA6F628E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14A1E-1147-C192-82C9-3F5F070C3B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Investigation of Ta-181 </a:t>
            </a:r>
            <a:r>
              <a:rPr lang="en-US" u="sng" dirty="0"/>
              <a:t>Correlations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07F22-1CAF-12A2-517F-DAF5D96CC683}"/>
              </a:ext>
            </a:extLst>
          </p:cNvPr>
          <p:cNvSpPr txBox="1"/>
          <p:nvPr/>
        </p:nvSpPr>
        <p:spPr>
          <a:xfrm>
            <a:off x="2093323" y="1017165"/>
            <a:ext cx="9989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7.1/BLO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700290-179A-049B-155E-058842E95C4E}"/>
              </a:ext>
            </a:extLst>
          </p:cNvPr>
          <p:cNvSpPr txBox="1"/>
          <p:nvPr/>
        </p:nvSpPr>
        <p:spPr>
          <a:xfrm>
            <a:off x="5778580" y="1050018"/>
            <a:ext cx="16530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ENDF/B-VIII.1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AEA70-72D7-C94F-F58B-85F1B759E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43" y="1421027"/>
            <a:ext cx="3831336" cy="3202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D63BF-6DE9-57B6-D07D-6E3BFC7F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421" y="1421027"/>
            <a:ext cx="3831336" cy="3202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3374AB-82AC-124E-B774-62C2862D1AB2}"/>
              </a:ext>
            </a:extLst>
          </p:cNvPr>
          <p:cNvSpPr txBox="1"/>
          <p:nvPr/>
        </p:nvSpPr>
        <p:spPr>
          <a:xfrm>
            <a:off x="1161872" y="4081134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FFBF4-5884-A989-197A-A1F91694345C}"/>
              </a:ext>
            </a:extLst>
          </p:cNvPr>
          <p:cNvSpPr txBox="1"/>
          <p:nvPr/>
        </p:nvSpPr>
        <p:spPr>
          <a:xfrm rot="16200000">
            <a:off x="922063" y="3872096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121F46-F85C-8733-E168-20C5C0419EF0}"/>
              </a:ext>
            </a:extLst>
          </p:cNvPr>
          <p:cNvSpPr txBox="1"/>
          <p:nvPr/>
        </p:nvSpPr>
        <p:spPr>
          <a:xfrm>
            <a:off x="2365705" y="4620280"/>
            <a:ext cx="417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cross-reaction correlations in ENDF/B-VIII.1</a:t>
            </a:r>
          </a:p>
        </p:txBody>
      </p:sp>
    </p:spTree>
    <p:extLst>
      <p:ext uri="{BB962C8B-B14F-4D97-AF65-F5344CB8AC3E}">
        <p14:creationId xmlns:p14="http://schemas.microsoft.com/office/powerpoint/2010/main" val="2968731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8C513-3A10-16E9-2141-A10A988C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2AFFB0-A241-D430-68A1-B020DB7442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Investigation of Ta-181 </a:t>
            </a:r>
            <a:r>
              <a:rPr lang="en-US" u="sng" dirty="0"/>
              <a:t>Correlations</a:t>
            </a:r>
            <a:endParaRPr lang="en-US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421E8B-E2EA-1D2E-B4C2-60EB4B700F10}"/>
              </a:ext>
            </a:extLst>
          </p:cNvPr>
          <p:cNvSpPr txBox="1"/>
          <p:nvPr/>
        </p:nvSpPr>
        <p:spPr>
          <a:xfrm>
            <a:off x="507125" y="1682287"/>
            <a:ext cx="2748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US" sz="1600" dirty="0"/>
              <a:t>𝜌 = </a:t>
            </a:r>
            <a:r>
              <a:rPr lang="en-US" sz="1600" b="1" dirty="0">
                <a:solidFill>
                  <a:srgbClr val="FF0000"/>
                </a:solidFill>
              </a:rPr>
              <a:t>1.0000000000000002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B73F8-6A3F-D8E0-FBAF-71B12777DD41}"/>
              </a:ext>
            </a:extLst>
          </p:cNvPr>
          <p:cNvSpPr txBox="1"/>
          <p:nvPr/>
        </p:nvSpPr>
        <p:spPr>
          <a:xfrm>
            <a:off x="242606" y="1413561"/>
            <a:ext cx="2088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1600" dirty="0"/>
              <a:t>𝜌 = </a:t>
            </a:r>
            <a:r>
              <a:rPr lang="en-US" sz="1600" b="1" dirty="0">
                <a:solidFill>
                  <a:srgbClr val="0070C0"/>
                </a:solidFill>
              </a:rPr>
              <a:t>-0.9926</a:t>
            </a:r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064DC-3203-8E39-9AC1-D845F090B4F3}"/>
              </a:ext>
            </a:extLst>
          </p:cNvPr>
          <p:cNvSpPr txBox="1"/>
          <p:nvPr/>
        </p:nvSpPr>
        <p:spPr>
          <a:xfrm>
            <a:off x="6812723" y="1542278"/>
            <a:ext cx="2088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</a:t>
            </a:r>
            <a:r>
              <a:rPr lang="en-US" sz="1600" dirty="0"/>
              <a:t>𝜌 = </a:t>
            </a:r>
            <a:r>
              <a:rPr lang="en-US" sz="1600" b="1" dirty="0">
                <a:solidFill>
                  <a:srgbClr val="FF0000"/>
                </a:solidFill>
              </a:rPr>
              <a:t>9.8552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36B46-D74B-4C54-6103-0A8871C3A8F4}"/>
              </a:ext>
            </a:extLst>
          </p:cNvPr>
          <p:cNvSpPr txBox="1"/>
          <p:nvPr/>
        </p:nvSpPr>
        <p:spPr>
          <a:xfrm>
            <a:off x="3908502" y="1542278"/>
            <a:ext cx="2088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 </a:t>
            </a:r>
            <a:r>
              <a:rPr lang="en-US" sz="1600" dirty="0"/>
              <a:t>𝜌 = </a:t>
            </a:r>
            <a:r>
              <a:rPr lang="en-US" sz="1600" b="1" dirty="0">
                <a:solidFill>
                  <a:srgbClr val="0070C0"/>
                </a:solidFill>
              </a:rPr>
              <a:t>-2.3940</a:t>
            </a:r>
            <a:endParaRPr lang="en-US" sz="28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1B2DC-EB57-7EA6-9EBA-99F4EC8F0680}"/>
              </a:ext>
            </a:extLst>
          </p:cNvPr>
          <p:cNvSpPr txBox="1"/>
          <p:nvPr/>
        </p:nvSpPr>
        <p:spPr>
          <a:xfrm>
            <a:off x="1235699" y="1019600"/>
            <a:ext cx="9989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7.1/BLO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F1BC61-662B-A3BF-6F3A-72C0A353DD7B}"/>
              </a:ext>
            </a:extLst>
          </p:cNvPr>
          <p:cNvSpPr txBox="1"/>
          <p:nvPr/>
        </p:nvSpPr>
        <p:spPr>
          <a:xfrm>
            <a:off x="5553561" y="915300"/>
            <a:ext cx="16530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ENDF/B-VIII.1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51F7AE-7D21-816E-A0A7-7846B117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19" y="2020841"/>
            <a:ext cx="2815754" cy="2286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03B6AB-A79E-A66E-84BB-0AF6F63F8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070" y="2020841"/>
            <a:ext cx="2763930" cy="2286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2A1DAD-1D11-61D0-2635-550E4F588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16" y="2020841"/>
            <a:ext cx="2890610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E0A1E1-31AE-D606-17A1-90FE5FBC5294}"/>
              </a:ext>
            </a:extLst>
          </p:cNvPr>
          <p:cNvSpPr txBox="1"/>
          <p:nvPr/>
        </p:nvSpPr>
        <p:spPr>
          <a:xfrm>
            <a:off x="1991129" y="4404836"/>
            <a:ext cx="59234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 covariances have very minor round-off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ENDF/B-VIII.1 covariances have major issues making them unusable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B62E641-A34F-5F99-F237-24A25DACFCBC}"/>
              </a:ext>
            </a:extLst>
          </p:cNvPr>
          <p:cNvSpPr/>
          <p:nvPr/>
        </p:nvSpPr>
        <p:spPr>
          <a:xfrm>
            <a:off x="4533253" y="2169761"/>
            <a:ext cx="139485" cy="139485"/>
          </a:xfrm>
          <a:prstGeom prst="ellipse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8E9DC9-D932-239E-C3A0-68C17A530E65}"/>
              </a:ext>
            </a:extLst>
          </p:cNvPr>
          <p:cNvSpPr/>
          <p:nvPr/>
        </p:nvSpPr>
        <p:spPr>
          <a:xfrm>
            <a:off x="4174791" y="3305365"/>
            <a:ext cx="139485" cy="139485"/>
          </a:xfrm>
          <a:prstGeom prst="ellipse">
            <a:avLst/>
          </a:pr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3C5E985-0EEC-A64C-5FA3-C070870F26DB}"/>
              </a:ext>
            </a:extLst>
          </p:cNvPr>
          <p:cNvSpPr/>
          <p:nvPr/>
        </p:nvSpPr>
        <p:spPr>
          <a:xfrm>
            <a:off x="7079973" y="2759441"/>
            <a:ext cx="139485" cy="139485"/>
          </a:xfrm>
          <a:prstGeom prst="ellipse">
            <a:avLst/>
          </a:prstGeom>
          <a:noFill/>
          <a:ln>
            <a:solidFill>
              <a:srgbClr val="EB0F1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B3C242F-D271-2C94-D866-06DD538CCA67}"/>
              </a:ext>
            </a:extLst>
          </p:cNvPr>
          <p:cNvSpPr/>
          <p:nvPr/>
        </p:nvSpPr>
        <p:spPr>
          <a:xfrm>
            <a:off x="7966469" y="2369247"/>
            <a:ext cx="139485" cy="139485"/>
          </a:xfrm>
          <a:prstGeom prst="ellipse">
            <a:avLst/>
          </a:prstGeom>
          <a:noFill/>
          <a:ln>
            <a:solidFill>
              <a:srgbClr val="EB0F1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6E01B8-2C0A-F02C-5418-CDD28E64E235}"/>
              </a:ext>
            </a:extLst>
          </p:cNvPr>
          <p:cNvSpPr/>
          <p:nvPr/>
        </p:nvSpPr>
        <p:spPr>
          <a:xfrm>
            <a:off x="7002530" y="3275314"/>
            <a:ext cx="139485" cy="139485"/>
          </a:xfrm>
          <a:prstGeom prst="ellipse">
            <a:avLst/>
          </a:prstGeom>
          <a:noFill/>
          <a:ln>
            <a:solidFill>
              <a:srgbClr val="EB0F1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79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4A615-BBD7-713A-8E94-9D1D23199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F495A5-4A9D-F8F6-484B-F86F6C010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Investigation of Ta-181 </a:t>
            </a:r>
            <a:r>
              <a:rPr lang="en-US" u="sng" dirty="0"/>
              <a:t>Relative Uncertainties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F5D99-C878-BB89-2987-F83A4964D5FF}"/>
              </a:ext>
            </a:extLst>
          </p:cNvPr>
          <p:cNvSpPr txBox="1"/>
          <p:nvPr/>
        </p:nvSpPr>
        <p:spPr>
          <a:xfrm>
            <a:off x="2045511" y="985045"/>
            <a:ext cx="9989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7.1/BLO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A75DE6-9E39-6CF0-5E74-6507E850C025}"/>
              </a:ext>
            </a:extLst>
          </p:cNvPr>
          <p:cNvSpPr txBox="1"/>
          <p:nvPr/>
        </p:nvSpPr>
        <p:spPr>
          <a:xfrm>
            <a:off x="6057827" y="985045"/>
            <a:ext cx="16530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ENDF/B-VIII.1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AAF7EC-A44E-09A5-9F98-4353CC2D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86" y="1392508"/>
            <a:ext cx="4288536" cy="3136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840023-6059-23D8-5625-AA0B30766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078" y="1392509"/>
            <a:ext cx="4288536" cy="31362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A3905A-03F9-156E-93C2-78FAD1D6A968}"/>
              </a:ext>
            </a:extLst>
          </p:cNvPr>
          <p:cNvSpPr txBox="1"/>
          <p:nvPr/>
        </p:nvSpPr>
        <p:spPr>
          <a:xfrm>
            <a:off x="503694" y="3840746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B0B2C-6ECB-AB09-1D26-7326B1127058}"/>
              </a:ext>
            </a:extLst>
          </p:cNvPr>
          <p:cNvSpPr txBox="1"/>
          <p:nvPr/>
        </p:nvSpPr>
        <p:spPr>
          <a:xfrm>
            <a:off x="1330274" y="4412993"/>
            <a:ext cx="6118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Reductions across the board, but a bit hard to see when looking at all reactions</a:t>
            </a:r>
          </a:p>
        </p:txBody>
      </p:sp>
    </p:spTree>
    <p:extLst>
      <p:ext uri="{BB962C8B-B14F-4D97-AF65-F5344CB8AC3E}">
        <p14:creationId xmlns:p14="http://schemas.microsoft.com/office/powerpoint/2010/main" val="204684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163795-A256-0B36-AD40-C95307E1EA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Capture 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AD705-A03E-D5B1-92E8-48EFD8F167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7906" y="820271"/>
            <a:ext cx="5325030" cy="3766670"/>
          </a:xfrm>
        </p:spPr>
        <p:txBody>
          <a:bodyPr/>
          <a:lstStyle/>
          <a:p>
            <a:r>
              <a:rPr lang="en-US" dirty="0"/>
              <a:t>This is NOT a direct comparison</a:t>
            </a:r>
          </a:p>
          <a:p>
            <a:r>
              <a:rPr lang="en-US" dirty="0"/>
              <a:t>Based on available data</a:t>
            </a:r>
          </a:p>
          <a:p>
            <a:pPr lvl="1"/>
            <a:r>
              <a:rPr lang="en-US" dirty="0"/>
              <a:t>7.1/BLO: 44 groups</a:t>
            </a:r>
          </a:p>
          <a:p>
            <a:pPr lvl="1"/>
            <a:r>
              <a:rPr lang="en-US" dirty="0"/>
              <a:t>8.1: 51 groups</a:t>
            </a:r>
          </a:p>
          <a:p>
            <a:r>
              <a:rPr lang="en-US" dirty="0"/>
              <a:t>The important comparisons, however are:</a:t>
            </a:r>
          </a:p>
          <a:p>
            <a:pPr lvl="1"/>
            <a:r>
              <a:rPr lang="en-US" dirty="0"/>
              <a:t>General shape of cross-sections at top</a:t>
            </a:r>
          </a:p>
          <a:p>
            <a:pPr lvl="1"/>
            <a:r>
              <a:rPr lang="en-US" dirty="0"/>
              <a:t>Fact that relative uncertainties are much smaller for 8.1 (as expected)</a:t>
            </a:r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DFFCDC68-CF69-0964-9C78-39FD47B69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936" y="31000"/>
            <a:ext cx="3499042" cy="2332694"/>
          </a:xfrm>
          <a:prstGeom prst="rect">
            <a:avLst/>
          </a:prstGeom>
        </p:spPr>
      </p:pic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5CABE2AF-33CF-8814-E0DF-ECA58B6E8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284" y="2280894"/>
            <a:ext cx="3427694" cy="2285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5010E-6B9A-691F-83D8-F636BCC0E288}"/>
              </a:ext>
            </a:extLst>
          </p:cNvPr>
          <p:cNvSpPr txBox="1"/>
          <p:nvPr/>
        </p:nvSpPr>
        <p:spPr>
          <a:xfrm>
            <a:off x="3415551" y="3091481"/>
            <a:ext cx="20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8.1 correlation plot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5B8BF-2F16-025D-136B-7CE76D63984C}"/>
              </a:ext>
            </a:extLst>
          </p:cNvPr>
          <p:cNvSpPr txBox="1"/>
          <p:nvPr/>
        </p:nvSpPr>
        <p:spPr>
          <a:xfrm>
            <a:off x="648445" y="3091480"/>
            <a:ext cx="20648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7.1/BLO correlation plot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F08BBA16-633F-6CE9-B18D-DF1BF2147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037" y="3331883"/>
            <a:ext cx="1841440" cy="1745726"/>
          </a:xfrm>
          <a:prstGeom prst="rect">
            <a:avLst/>
          </a:prstGeom>
        </p:spPr>
      </p:pic>
      <p:pic>
        <p:nvPicPr>
          <p:cNvPr id="14" name="Picture 13" descr="Chart, waterfall chart&#10;&#10;AI-generated content may be incorrect.">
            <a:extLst>
              <a:ext uri="{FF2B5EF4-FFF2-40B4-BE49-F238E27FC236}">
                <a16:creationId xmlns:a16="http://schemas.microsoft.com/office/drawing/2014/main" id="{E954E005-EC57-5009-00BF-C8CE7DC1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61" y="3331883"/>
            <a:ext cx="1837944" cy="170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31832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26973</TotalTime>
  <Words>2961</Words>
  <Application>Microsoft Office PowerPoint</Application>
  <PresentationFormat>On-screen Show (16:9)</PresentationFormat>
  <Paragraphs>439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Acumin Pro</vt:lpstr>
      <vt:lpstr>Aptos Narrow</vt:lpstr>
      <vt:lpstr>Arial</vt:lpstr>
      <vt:lpstr>Calibri</vt:lpstr>
      <vt:lpstr>Courier New</vt:lpstr>
      <vt:lpstr>STIXGeneral-Regular</vt:lpstr>
      <vt:lpstr>System Font Regular</vt:lpstr>
      <vt:lpstr>Times New Roman</vt:lpstr>
      <vt:lpstr>Wingdings</vt:lpstr>
      <vt:lpstr>Main</vt:lpstr>
      <vt:lpstr>Custom Design</vt:lpstr>
      <vt:lpstr>PowerPoint Presentation</vt:lpstr>
      <vt:lpstr>Ta181 Covariances and Integral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Hutchinson, Jesson D</cp:lastModifiedBy>
  <cp:revision>305</cp:revision>
  <dcterms:created xsi:type="dcterms:W3CDTF">2020-12-17T00:35:24Z</dcterms:created>
  <dcterms:modified xsi:type="dcterms:W3CDTF">2025-10-14T00:13:20Z</dcterms:modified>
</cp:coreProperties>
</file>