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67"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Helvetica Neue" panose="020B0604020202020204"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17A4A-E34E-9930-8AEE-B2B335C3F6C4}" v="2" dt="2026-01-05T20:12:22.863"/>
    <p1510:client id="{AD7D1C63-B183-7EB0-4A99-6CE6209E2391}" v="26" dt="2026-01-06T14:25:05.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69488df1d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69488df1d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69488df1d0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69488df1d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3d1a50fcb6_0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3d1a50fcb6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3d1a50fcb6_0_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3d1a50fcb6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3d2a5386d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3d2a5386d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3d1a50fcb6_0_5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3d1a50fcb6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3d1a50fcb6_0_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3d1a50fcb6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3d1a50fcb6_0_5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3d1a50fcb6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3d1a50fcb6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3d1a50fcb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9488df1d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9488df1d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3d1a50fcb6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3d1a50fcb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3d1a50fcb6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3d1a50fcb6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3d1a50fcb6_0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3d1a50fcb6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3d1a50fcb6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3d1a50fcb6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3d1a50fcb6_0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3d1a50fcb6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3d1a50fcb6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3d1a50fcb6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3d1a50fcb6_0_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3d1a50fcb6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3d1a50fcb6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3d1a50fcb6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3d1a50fcb6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3d1a50fcb6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3d1a50fcb6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3d1a50fcb6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3d1a50fcb6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3d1a50fcb6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3d1a50fcb6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3d1a50fcb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3d1a50fcb6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3d1a50fcb6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3d1a50fcb6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3d1a50fcb6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looked into what fields were essential for a FY evaluation, and we dropped all those that weren't. </a:t>
            </a:r>
            <a:endParaRPr/>
          </a:p>
          <a:p>
            <a:pPr marL="0" lvl="0" indent="0" algn="l" rtl="0">
              <a:spcBef>
                <a:spcPts val="0"/>
              </a:spcBef>
              <a:spcAft>
                <a:spcPts val="0"/>
              </a:spcAft>
              <a:buNone/>
            </a:pPr>
            <a:r>
              <a:rPr lang="en"/>
              <a:t>We are not trying to replicate EXFOR, but just have a format that allows us to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3d1a50fcb6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3d1a50fcb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3d1a50fcb6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3d1a50fcb6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d1a50fcb6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d1a50fcb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3d1a50fcb6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3d1a50fcb6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09881" y="1906355"/>
            <a:ext cx="7751100" cy="146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lt1"/>
              </a:buClr>
              <a:buSzPts val="4500"/>
              <a:buFont typeface="Arial"/>
              <a:buNone/>
              <a:defRPr sz="4500" b="1" i="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 name="Google Shape;11;p2"/>
          <p:cNvSpPr txBox="1">
            <a:spLocks noGrp="1"/>
          </p:cNvSpPr>
          <p:nvPr>
            <p:ph type="subTitle" idx="1"/>
          </p:nvPr>
        </p:nvSpPr>
        <p:spPr>
          <a:xfrm>
            <a:off x="609881" y="4329922"/>
            <a:ext cx="7751100" cy="559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chemeClr val="lt1"/>
              </a:buClr>
              <a:buSzPts val="1400"/>
              <a:buNone/>
              <a:defRPr sz="1400">
                <a:solidFill>
                  <a:schemeClr val="l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 name="Google Shape;12;p2"/>
          <p:cNvSpPr txBox="1">
            <a:spLocks noGrp="1"/>
          </p:cNvSpPr>
          <p:nvPr>
            <p:ph type="body" idx="2"/>
          </p:nvPr>
        </p:nvSpPr>
        <p:spPr>
          <a:xfrm>
            <a:off x="609881" y="3376083"/>
            <a:ext cx="7751100" cy="944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Font typeface="Arial"/>
              <a:buNone/>
              <a:defRPr sz="1800">
                <a:solidFill>
                  <a:schemeClr val="lt1"/>
                </a:solidFill>
              </a:defRPr>
            </a:lvl1pPr>
            <a:lvl2pPr marL="914400" lvl="1" indent="-228600" algn="l" rtl="0">
              <a:lnSpc>
                <a:spcPct val="90000"/>
              </a:lnSpc>
              <a:spcBef>
                <a:spcPts val="400"/>
              </a:spcBef>
              <a:spcAft>
                <a:spcPts val="0"/>
              </a:spcAft>
              <a:buClr>
                <a:schemeClr val="dk1"/>
              </a:buClr>
              <a:buSzPts val="1500"/>
              <a:buFont typeface="Arial"/>
              <a:buNone/>
              <a:defRPr sz="1500"/>
            </a:lvl2pPr>
            <a:lvl3pPr marL="1371600" lvl="2" indent="-228600" algn="l" rtl="0">
              <a:lnSpc>
                <a:spcPct val="90000"/>
              </a:lnSpc>
              <a:spcBef>
                <a:spcPts val="400"/>
              </a:spcBef>
              <a:spcAft>
                <a:spcPts val="0"/>
              </a:spcAft>
              <a:buClr>
                <a:schemeClr val="dk1"/>
              </a:buClr>
              <a:buSzPts val="1500"/>
              <a:buFont typeface="Arial"/>
              <a:buNone/>
              <a:defRPr sz="1500"/>
            </a:lvl3pPr>
            <a:lvl4pPr marL="1828800" lvl="3" indent="-228600" algn="l" rtl="0">
              <a:lnSpc>
                <a:spcPct val="90000"/>
              </a:lnSpc>
              <a:spcBef>
                <a:spcPts val="400"/>
              </a:spcBef>
              <a:spcAft>
                <a:spcPts val="0"/>
              </a:spcAft>
              <a:buClr>
                <a:schemeClr val="dk1"/>
              </a:buClr>
              <a:buSzPts val="1500"/>
              <a:buFont typeface="Arial"/>
              <a:buNone/>
              <a:defRPr sz="1500"/>
            </a:lvl4pPr>
            <a:lvl5pPr marL="2286000" lvl="4" indent="-228600" algn="l" rtl="0">
              <a:lnSpc>
                <a:spcPct val="90000"/>
              </a:lnSpc>
              <a:spcBef>
                <a:spcPts val="400"/>
              </a:spcBef>
              <a:spcAft>
                <a:spcPts val="0"/>
              </a:spcAft>
              <a:buClr>
                <a:schemeClr val="dk1"/>
              </a:buClr>
              <a:buSzPts val="1500"/>
              <a:buFont typeface="Arial"/>
              <a:buNone/>
              <a:defRPr sz="15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3" name="Google Shape;13;p2"/>
          <p:cNvPicPr preferRelativeResize="0"/>
          <p:nvPr/>
        </p:nvPicPr>
        <p:blipFill rotWithShape="1">
          <a:blip r:embed="rId3">
            <a:alphaModFix/>
          </a:blip>
          <a:srcRect/>
          <a:stretch/>
        </p:blipFill>
        <p:spPr>
          <a:xfrm>
            <a:off x="6289562" y="4316316"/>
            <a:ext cx="2428874" cy="314325"/>
          </a:xfrm>
          <a:prstGeom prst="rect">
            <a:avLst/>
          </a:prstGeom>
          <a:noFill/>
          <a:ln>
            <a:noFill/>
          </a:ln>
        </p:spPr>
      </p:pic>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0" tIns="0" rIns="34275" bIns="0" anchor="t" anchorCtr="0">
            <a:noAutofit/>
          </a:bodyPr>
          <a:lstStyle>
            <a:lvl1pPr lvl="0" rtl="0">
              <a:buNone/>
              <a:defRPr sz="1300">
                <a:solidFill>
                  <a:schemeClr val="lt1"/>
                </a:solidFill>
              </a:defRPr>
            </a:lvl1pPr>
            <a:lvl2pPr lvl="1" rtl="0">
              <a:buNone/>
              <a:defRPr sz="1300">
                <a:solidFill>
                  <a:schemeClr val="lt1"/>
                </a:solidFill>
              </a:defRPr>
            </a:lvl2pPr>
            <a:lvl3pPr lvl="2" rtl="0">
              <a:buNone/>
              <a:defRPr sz="1300">
                <a:solidFill>
                  <a:schemeClr val="lt1"/>
                </a:solidFill>
              </a:defRPr>
            </a:lvl3pPr>
            <a:lvl4pPr lvl="3" rtl="0">
              <a:buNone/>
              <a:defRPr sz="1300">
                <a:solidFill>
                  <a:schemeClr val="lt1"/>
                </a:solidFill>
              </a:defRPr>
            </a:lvl4pPr>
            <a:lvl5pPr lvl="4" rtl="0">
              <a:buNone/>
              <a:defRPr sz="1300">
                <a:solidFill>
                  <a:schemeClr val="lt1"/>
                </a:solidFill>
              </a:defRPr>
            </a:lvl5pPr>
            <a:lvl6pPr lvl="5" rtl="0">
              <a:buNone/>
              <a:defRPr sz="1300">
                <a:solidFill>
                  <a:schemeClr val="lt1"/>
                </a:solidFill>
              </a:defRPr>
            </a:lvl6pPr>
            <a:lvl7pPr lvl="6" rtl="0">
              <a:buNone/>
              <a:defRPr sz="1300">
                <a:solidFill>
                  <a:schemeClr val="lt1"/>
                </a:solidFill>
              </a:defRPr>
            </a:lvl7pPr>
            <a:lvl8pPr lvl="7" rtl="0">
              <a:buNone/>
              <a:defRPr sz="1300">
                <a:solidFill>
                  <a:schemeClr val="lt1"/>
                </a:solidFill>
              </a:defRPr>
            </a:lvl8pPr>
            <a:lvl9pPr lvl="8" rtl="0">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16">
          <p15:clr>
            <a:srgbClr val="FBAE40"/>
          </p15:clr>
        </p15:guide>
        <p15:guide id="4" pos="270">
          <p15:clr>
            <a:srgbClr val="FBAE40"/>
          </p15:clr>
        </p15:guide>
        <p15:guide id="5" pos="5490">
          <p15:clr>
            <a:srgbClr val="FBAE40"/>
          </p15:clr>
        </p15:guide>
        <p15:guide id="6" orient="horz" pos="29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 name="Google Shape;50;p11"/>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51" name="Google Shape;51;p11"/>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52" name="Google Shape;52;p11"/>
          <p:cNvSpPr txBox="1">
            <a:spLocks noGrp="1"/>
          </p:cNvSpPr>
          <p:nvPr>
            <p:ph type="sldNum" idx="12"/>
          </p:nvPr>
        </p:nvSpPr>
        <p:spPr>
          <a:xfrm>
            <a:off x="8391011" y="4737446"/>
            <a:ext cx="324300" cy="273900"/>
          </a:xfrm>
          <a:prstGeom prst="rect">
            <a:avLst/>
          </a:prstGeom>
          <a:noFill/>
          <a:ln>
            <a:noFill/>
          </a:ln>
        </p:spPr>
        <p:txBody>
          <a:bodyPr spcFirstLastPara="1" wrap="square" lIns="0" tIns="0" rIns="34275" bIns="0" anchor="ctr" anchorCtr="0">
            <a:noAutofit/>
          </a:bodyPr>
          <a:lstStyle>
            <a:lvl1pPr marL="0" lvl="0" indent="0" algn="r" rtl="0">
              <a:spcBef>
                <a:spcPts val="0"/>
              </a:spcBef>
              <a:buNone/>
              <a:defRPr sz="800" b="0" i="0" u="none" strike="noStrike" cap="none">
                <a:solidFill>
                  <a:schemeClr val="dk1"/>
                </a:solidFill>
                <a:latin typeface="Arial"/>
                <a:ea typeface="Arial"/>
                <a:cs typeface="Arial"/>
                <a:sym typeface="Arial"/>
              </a:defRPr>
            </a:lvl1pPr>
            <a:lvl2pPr marL="0" lvl="1" indent="0" algn="r" rtl="0">
              <a:spcBef>
                <a:spcPts val="0"/>
              </a:spcBef>
              <a:buNone/>
              <a:defRPr sz="800" b="0" i="0" u="none" strike="noStrike" cap="none">
                <a:solidFill>
                  <a:schemeClr val="dk1"/>
                </a:solidFill>
                <a:latin typeface="Arial"/>
                <a:ea typeface="Arial"/>
                <a:cs typeface="Arial"/>
                <a:sym typeface="Arial"/>
              </a:defRPr>
            </a:lvl2pPr>
            <a:lvl3pPr marL="0" lvl="2" indent="0" algn="r" rtl="0">
              <a:spcBef>
                <a:spcPts val="0"/>
              </a:spcBef>
              <a:buNone/>
              <a:defRPr sz="800" b="0" i="0" u="none" strike="noStrike" cap="none">
                <a:solidFill>
                  <a:schemeClr val="dk1"/>
                </a:solidFill>
                <a:latin typeface="Arial"/>
                <a:ea typeface="Arial"/>
                <a:cs typeface="Arial"/>
                <a:sym typeface="Arial"/>
              </a:defRPr>
            </a:lvl3pPr>
            <a:lvl4pPr marL="0" lvl="3" indent="0" algn="r" rtl="0">
              <a:spcBef>
                <a:spcPts val="0"/>
              </a:spcBef>
              <a:buNone/>
              <a:defRPr sz="800" b="0" i="0" u="none" strike="noStrike" cap="none">
                <a:solidFill>
                  <a:schemeClr val="dk1"/>
                </a:solidFill>
                <a:latin typeface="Arial"/>
                <a:ea typeface="Arial"/>
                <a:cs typeface="Arial"/>
                <a:sym typeface="Arial"/>
              </a:defRPr>
            </a:lvl4pPr>
            <a:lvl5pPr marL="0" lvl="4" indent="0" algn="r" rtl="0">
              <a:spcBef>
                <a:spcPts val="0"/>
              </a:spcBef>
              <a:buNone/>
              <a:defRPr sz="800" b="0" i="0" u="none" strike="noStrike" cap="none">
                <a:solidFill>
                  <a:schemeClr val="dk1"/>
                </a:solidFill>
                <a:latin typeface="Arial"/>
                <a:ea typeface="Arial"/>
                <a:cs typeface="Arial"/>
                <a:sym typeface="Arial"/>
              </a:defRPr>
            </a:lvl5pPr>
            <a:lvl6pPr marL="0" lvl="5" indent="0" algn="r" rtl="0">
              <a:spcBef>
                <a:spcPts val="0"/>
              </a:spcBef>
              <a:buNone/>
              <a:defRPr sz="800" b="0" i="0" u="none" strike="noStrike" cap="none">
                <a:solidFill>
                  <a:schemeClr val="dk1"/>
                </a:solidFill>
                <a:latin typeface="Arial"/>
                <a:ea typeface="Arial"/>
                <a:cs typeface="Arial"/>
                <a:sym typeface="Arial"/>
              </a:defRPr>
            </a:lvl6pPr>
            <a:lvl7pPr marL="0" lvl="6" indent="0" algn="r" rtl="0">
              <a:spcBef>
                <a:spcPts val="0"/>
              </a:spcBef>
              <a:buNone/>
              <a:defRPr sz="800" b="0" i="0" u="none" strike="noStrike" cap="none">
                <a:solidFill>
                  <a:schemeClr val="dk1"/>
                </a:solidFill>
                <a:latin typeface="Arial"/>
                <a:ea typeface="Arial"/>
                <a:cs typeface="Arial"/>
                <a:sym typeface="Arial"/>
              </a:defRPr>
            </a:lvl7pPr>
            <a:lvl8pPr marL="0" lvl="7" indent="0" algn="r" rtl="0">
              <a:spcBef>
                <a:spcPts val="0"/>
              </a:spcBef>
              <a:buNone/>
              <a:defRPr sz="800" b="0" i="0" u="none" strike="noStrike" cap="none">
                <a:solidFill>
                  <a:schemeClr val="dk1"/>
                </a:solidFill>
                <a:latin typeface="Arial"/>
                <a:ea typeface="Arial"/>
                <a:cs typeface="Arial"/>
                <a:sym typeface="Arial"/>
              </a:defRPr>
            </a:lvl8pPr>
            <a:lvl9pPr marL="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428625" y="45244"/>
            <a:ext cx="82869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 name="Google Shape;55;p12"/>
          <p:cNvSpPr txBox="1">
            <a:spLocks noGrp="1"/>
          </p:cNvSpPr>
          <p:nvPr>
            <p:ph type="body" idx="1"/>
          </p:nvPr>
        </p:nvSpPr>
        <p:spPr>
          <a:xfrm rot="5400000">
            <a:off x="2994225" y="-1196531"/>
            <a:ext cx="3155400" cy="8286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 name="Google Shape;56;p12"/>
          <p:cNvSpPr txBox="1">
            <a:spLocks noGrp="1"/>
          </p:cNvSpPr>
          <p:nvPr>
            <p:ph type="sldNum" idx="12"/>
          </p:nvPr>
        </p:nvSpPr>
        <p:spPr>
          <a:xfrm>
            <a:off x="8391011" y="4737446"/>
            <a:ext cx="324300" cy="273900"/>
          </a:xfrm>
          <a:prstGeom prst="rect">
            <a:avLst/>
          </a:prstGeom>
          <a:noFill/>
          <a:ln>
            <a:noFill/>
          </a:ln>
        </p:spPr>
        <p:txBody>
          <a:bodyPr spcFirstLastPara="1" wrap="square" lIns="0" tIns="0" rIns="34275" bIns="0" anchor="ctr" anchorCtr="0">
            <a:noAutofit/>
          </a:bodyPr>
          <a:lstStyle>
            <a:lvl1pPr marL="0" lvl="0" indent="0" algn="r" rtl="0">
              <a:spcBef>
                <a:spcPts val="0"/>
              </a:spcBef>
              <a:buNone/>
              <a:defRPr sz="800" b="0" i="0" u="none" strike="noStrike" cap="none">
                <a:solidFill>
                  <a:schemeClr val="dk1"/>
                </a:solidFill>
                <a:latin typeface="Arial"/>
                <a:ea typeface="Arial"/>
                <a:cs typeface="Arial"/>
                <a:sym typeface="Arial"/>
              </a:defRPr>
            </a:lvl1pPr>
            <a:lvl2pPr marL="0" lvl="1" indent="0" algn="r" rtl="0">
              <a:spcBef>
                <a:spcPts val="0"/>
              </a:spcBef>
              <a:buNone/>
              <a:defRPr sz="800" b="0" i="0" u="none" strike="noStrike" cap="none">
                <a:solidFill>
                  <a:schemeClr val="dk1"/>
                </a:solidFill>
                <a:latin typeface="Arial"/>
                <a:ea typeface="Arial"/>
                <a:cs typeface="Arial"/>
                <a:sym typeface="Arial"/>
              </a:defRPr>
            </a:lvl2pPr>
            <a:lvl3pPr marL="0" lvl="2" indent="0" algn="r" rtl="0">
              <a:spcBef>
                <a:spcPts val="0"/>
              </a:spcBef>
              <a:buNone/>
              <a:defRPr sz="800" b="0" i="0" u="none" strike="noStrike" cap="none">
                <a:solidFill>
                  <a:schemeClr val="dk1"/>
                </a:solidFill>
                <a:latin typeface="Arial"/>
                <a:ea typeface="Arial"/>
                <a:cs typeface="Arial"/>
                <a:sym typeface="Arial"/>
              </a:defRPr>
            </a:lvl3pPr>
            <a:lvl4pPr marL="0" lvl="3" indent="0" algn="r" rtl="0">
              <a:spcBef>
                <a:spcPts val="0"/>
              </a:spcBef>
              <a:buNone/>
              <a:defRPr sz="800" b="0" i="0" u="none" strike="noStrike" cap="none">
                <a:solidFill>
                  <a:schemeClr val="dk1"/>
                </a:solidFill>
                <a:latin typeface="Arial"/>
                <a:ea typeface="Arial"/>
                <a:cs typeface="Arial"/>
                <a:sym typeface="Arial"/>
              </a:defRPr>
            </a:lvl4pPr>
            <a:lvl5pPr marL="0" lvl="4" indent="0" algn="r" rtl="0">
              <a:spcBef>
                <a:spcPts val="0"/>
              </a:spcBef>
              <a:buNone/>
              <a:defRPr sz="800" b="0" i="0" u="none" strike="noStrike" cap="none">
                <a:solidFill>
                  <a:schemeClr val="dk1"/>
                </a:solidFill>
                <a:latin typeface="Arial"/>
                <a:ea typeface="Arial"/>
                <a:cs typeface="Arial"/>
                <a:sym typeface="Arial"/>
              </a:defRPr>
            </a:lvl5pPr>
            <a:lvl6pPr marL="0" lvl="5" indent="0" algn="r" rtl="0">
              <a:spcBef>
                <a:spcPts val="0"/>
              </a:spcBef>
              <a:buNone/>
              <a:defRPr sz="800" b="0" i="0" u="none" strike="noStrike" cap="none">
                <a:solidFill>
                  <a:schemeClr val="dk1"/>
                </a:solidFill>
                <a:latin typeface="Arial"/>
                <a:ea typeface="Arial"/>
                <a:cs typeface="Arial"/>
                <a:sym typeface="Arial"/>
              </a:defRPr>
            </a:lvl6pPr>
            <a:lvl7pPr marL="0" lvl="6" indent="0" algn="r" rtl="0">
              <a:spcBef>
                <a:spcPts val="0"/>
              </a:spcBef>
              <a:buNone/>
              <a:defRPr sz="800" b="0" i="0" u="none" strike="noStrike" cap="none">
                <a:solidFill>
                  <a:schemeClr val="dk1"/>
                </a:solidFill>
                <a:latin typeface="Arial"/>
                <a:ea typeface="Arial"/>
                <a:cs typeface="Arial"/>
                <a:sym typeface="Arial"/>
              </a:defRPr>
            </a:lvl7pPr>
            <a:lvl8pPr marL="0" lvl="7" indent="0" algn="r" rtl="0">
              <a:spcBef>
                <a:spcPts val="0"/>
              </a:spcBef>
              <a:buNone/>
              <a:defRPr sz="800" b="0" i="0" u="none" strike="noStrike" cap="none">
                <a:solidFill>
                  <a:schemeClr val="dk1"/>
                </a:solidFill>
                <a:latin typeface="Arial"/>
                <a:ea typeface="Arial"/>
                <a:cs typeface="Arial"/>
                <a:sym typeface="Arial"/>
              </a:defRPr>
            </a:lvl8pPr>
            <a:lvl9pPr marL="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 name="Google Shape;59;p13"/>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0" name="Google Shape;60;p13"/>
          <p:cNvSpPr txBox="1">
            <a:spLocks noGrp="1"/>
          </p:cNvSpPr>
          <p:nvPr>
            <p:ph type="sldNum" idx="12"/>
          </p:nvPr>
        </p:nvSpPr>
        <p:spPr>
          <a:xfrm>
            <a:off x="8391011" y="4737446"/>
            <a:ext cx="324300" cy="273900"/>
          </a:xfrm>
          <a:prstGeom prst="rect">
            <a:avLst/>
          </a:prstGeom>
          <a:noFill/>
          <a:ln>
            <a:noFill/>
          </a:ln>
        </p:spPr>
        <p:txBody>
          <a:bodyPr spcFirstLastPara="1" wrap="square" lIns="0" tIns="0" rIns="34275" bIns="0" anchor="ctr" anchorCtr="0">
            <a:noAutofit/>
          </a:bodyPr>
          <a:lstStyle>
            <a:lvl1pPr marL="0" lvl="0" indent="0" algn="r" rtl="0">
              <a:spcBef>
                <a:spcPts val="0"/>
              </a:spcBef>
              <a:buNone/>
              <a:defRPr sz="800" b="0" i="0" u="none" strike="noStrike" cap="none">
                <a:solidFill>
                  <a:schemeClr val="dk1"/>
                </a:solidFill>
                <a:latin typeface="Arial"/>
                <a:ea typeface="Arial"/>
                <a:cs typeface="Arial"/>
                <a:sym typeface="Arial"/>
              </a:defRPr>
            </a:lvl1pPr>
            <a:lvl2pPr marL="0" lvl="1" indent="0" algn="r" rtl="0">
              <a:spcBef>
                <a:spcPts val="0"/>
              </a:spcBef>
              <a:buNone/>
              <a:defRPr sz="800" b="0" i="0" u="none" strike="noStrike" cap="none">
                <a:solidFill>
                  <a:schemeClr val="dk1"/>
                </a:solidFill>
                <a:latin typeface="Arial"/>
                <a:ea typeface="Arial"/>
                <a:cs typeface="Arial"/>
                <a:sym typeface="Arial"/>
              </a:defRPr>
            </a:lvl2pPr>
            <a:lvl3pPr marL="0" lvl="2" indent="0" algn="r" rtl="0">
              <a:spcBef>
                <a:spcPts val="0"/>
              </a:spcBef>
              <a:buNone/>
              <a:defRPr sz="800" b="0" i="0" u="none" strike="noStrike" cap="none">
                <a:solidFill>
                  <a:schemeClr val="dk1"/>
                </a:solidFill>
                <a:latin typeface="Arial"/>
                <a:ea typeface="Arial"/>
                <a:cs typeface="Arial"/>
                <a:sym typeface="Arial"/>
              </a:defRPr>
            </a:lvl3pPr>
            <a:lvl4pPr marL="0" lvl="3" indent="0" algn="r" rtl="0">
              <a:spcBef>
                <a:spcPts val="0"/>
              </a:spcBef>
              <a:buNone/>
              <a:defRPr sz="800" b="0" i="0" u="none" strike="noStrike" cap="none">
                <a:solidFill>
                  <a:schemeClr val="dk1"/>
                </a:solidFill>
                <a:latin typeface="Arial"/>
                <a:ea typeface="Arial"/>
                <a:cs typeface="Arial"/>
                <a:sym typeface="Arial"/>
              </a:defRPr>
            </a:lvl4pPr>
            <a:lvl5pPr marL="0" lvl="4" indent="0" algn="r" rtl="0">
              <a:spcBef>
                <a:spcPts val="0"/>
              </a:spcBef>
              <a:buNone/>
              <a:defRPr sz="800" b="0" i="0" u="none" strike="noStrike" cap="none">
                <a:solidFill>
                  <a:schemeClr val="dk1"/>
                </a:solidFill>
                <a:latin typeface="Arial"/>
                <a:ea typeface="Arial"/>
                <a:cs typeface="Arial"/>
                <a:sym typeface="Arial"/>
              </a:defRPr>
            </a:lvl5pPr>
            <a:lvl6pPr marL="0" lvl="5" indent="0" algn="r" rtl="0">
              <a:spcBef>
                <a:spcPts val="0"/>
              </a:spcBef>
              <a:buNone/>
              <a:defRPr sz="800" b="0" i="0" u="none" strike="noStrike" cap="none">
                <a:solidFill>
                  <a:schemeClr val="dk1"/>
                </a:solidFill>
                <a:latin typeface="Arial"/>
                <a:ea typeface="Arial"/>
                <a:cs typeface="Arial"/>
                <a:sym typeface="Arial"/>
              </a:defRPr>
            </a:lvl6pPr>
            <a:lvl7pPr marL="0" lvl="6" indent="0" algn="r" rtl="0">
              <a:spcBef>
                <a:spcPts val="0"/>
              </a:spcBef>
              <a:buNone/>
              <a:defRPr sz="800" b="0" i="0" u="none" strike="noStrike" cap="none">
                <a:solidFill>
                  <a:schemeClr val="dk1"/>
                </a:solidFill>
                <a:latin typeface="Arial"/>
                <a:ea typeface="Arial"/>
                <a:cs typeface="Arial"/>
                <a:sym typeface="Arial"/>
              </a:defRPr>
            </a:lvl7pPr>
            <a:lvl8pPr marL="0" lvl="7" indent="0" algn="r" rtl="0">
              <a:spcBef>
                <a:spcPts val="0"/>
              </a:spcBef>
              <a:buNone/>
              <a:defRPr sz="800" b="0" i="0" u="none" strike="noStrike" cap="none">
                <a:solidFill>
                  <a:schemeClr val="dk1"/>
                </a:solidFill>
                <a:latin typeface="Arial"/>
                <a:ea typeface="Arial"/>
                <a:cs typeface="Arial"/>
                <a:sym typeface="Arial"/>
              </a:defRPr>
            </a:lvl8pPr>
            <a:lvl9pPr marL="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3" name="Google Shape;63;p14"/>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rm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0" tIns="0" rIns="34275"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7" name="Google Shape;67;p15"/>
          <p:cNvSpPr txBox="1">
            <a:spLocks noGrp="1"/>
          </p:cNvSpPr>
          <p:nvPr>
            <p:ph type="sldNum" idx="12"/>
          </p:nvPr>
        </p:nvSpPr>
        <p:spPr>
          <a:xfrm>
            <a:off x="7048500" y="4829026"/>
            <a:ext cx="2057400" cy="2739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68" name="Google Shape;68;p15"/>
          <p:cNvSpPr txBox="1">
            <a:spLocks noGrp="1"/>
          </p:cNvSpPr>
          <p:nvPr>
            <p:ph type="title"/>
          </p:nvPr>
        </p:nvSpPr>
        <p:spPr>
          <a:xfrm>
            <a:off x="357806" y="121444"/>
            <a:ext cx="8329200" cy="5934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type="secHead">
  <p:cSld name="SECTION_HEADER">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37930" y="1282305"/>
            <a:ext cx="8349000" cy="21396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dk1"/>
              </a:buClr>
              <a:buSzPts val="4500"/>
              <a:buFont typeface="Arial"/>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 name="Google Shape;71;p16"/>
          <p:cNvSpPr txBox="1">
            <a:spLocks noGrp="1"/>
          </p:cNvSpPr>
          <p:nvPr>
            <p:ph type="body" idx="1"/>
          </p:nvPr>
        </p:nvSpPr>
        <p:spPr>
          <a:xfrm>
            <a:off x="337930" y="3442099"/>
            <a:ext cx="8349000" cy="9261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800"/>
              </a:spcBef>
              <a:spcAft>
                <a:spcPts val="0"/>
              </a:spcAft>
              <a:buClr>
                <a:schemeClr val="dk1"/>
              </a:buClr>
              <a:buSzPts val="1800"/>
              <a:buNone/>
              <a:defRPr sz="1800">
                <a:solidFill>
                  <a:schemeClr val="dk1"/>
                </a:solidFill>
              </a:defRPr>
            </a:lvl1pPr>
            <a:lvl2pPr marL="914400" lvl="1" indent="-228600" algn="l" rtl="0">
              <a:lnSpc>
                <a:spcPct val="100000"/>
              </a:lnSpc>
              <a:spcBef>
                <a:spcPts val="400"/>
              </a:spcBef>
              <a:spcAft>
                <a:spcPts val="0"/>
              </a:spcAft>
              <a:buClr>
                <a:srgbClr val="888888"/>
              </a:buClr>
              <a:buSzPts val="1500"/>
              <a:buNone/>
              <a:defRPr sz="1500">
                <a:solidFill>
                  <a:srgbClr val="888888"/>
                </a:solidFill>
              </a:defRPr>
            </a:lvl2pPr>
            <a:lvl3pPr marL="1371600" lvl="2" indent="-228600" algn="l" rtl="0">
              <a:lnSpc>
                <a:spcPct val="100000"/>
              </a:lnSpc>
              <a:spcBef>
                <a:spcPts val="400"/>
              </a:spcBef>
              <a:spcAft>
                <a:spcPts val="0"/>
              </a:spcAft>
              <a:buClr>
                <a:srgbClr val="888888"/>
              </a:buClr>
              <a:buSzPts val="1400"/>
              <a:buNone/>
              <a:defRPr sz="1400">
                <a:solidFill>
                  <a:srgbClr val="888888"/>
                </a:solidFill>
              </a:defRPr>
            </a:lvl3pPr>
            <a:lvl4pPr marL="1828800" lvl="3" indent="-228600" algn="l" rtl="0">
              <a:lnSpc>
                <a:spcPct val="100000"/>
              </a:lnSpc>
              <a:spcBef>
                <a:spcPts val="400"/>
              </a:spcBef>
              <a:spcAft>
                <a:spcPts val="0"/>
              </a:spcAft>
              <a:buClr>
                <a:srgbClr val="888888"/>
              </a:buClr>
              <a:buSzPts val="1200"/>
              <a:buNone/>
              <a:defRPr sz="1200">
                <a:solidFill>
                  <a:srgbClr val="888888"/>
                </a:solidFill>
              </a:defRPr>
            </a:lvl4pPr>
            <a:lvl5pPr marL="2286000" lvl="4" indent="-228600" algn="l" rtl="0">
              <a:lnSpc>
                <a:spcPct val="10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2" name="Google Shape;72;p16"/>
          <p:cNvSpPr txBox="1">
            <a:spLocks noGrp="1"/>
          </p:cNvSpPr>
          <p:nvPr>
            <p:ph type="sldNum" idx="12"/>
          </p:nvPr>
        </p:nvSpPr>
        <p:spPr>
          <a:xfrm>
            <a:off x="3543300" y="4829026"/>
            <a:ext cx="2057400" cy="2739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73"/>
        <p:cNvGrpSpPr/>
        <p:nvPr/>
      </p:nvGrpSpPr>
      <p:grpSpPr>
        <a:xfrm>
          <a:off x="0" y="0"/>
          <a:ext cx="0" cy="0"/>
          <a:chOff x="0" y="0"/>
          <a:chExt cx="0" cy="0"/>
        </a:xfrm>
      </p:grpSpPr>
      <p:sp>
        <p:nvSpPr>
          <p:cNvPr id="74" name="Google Shape;74;p17"/>
          <p:cNvSpPr txBox="1">
            <a:spLocks noGrp="1"/>
          </p:cNvSpPr>
          <p:nvPr>
            <p:ph type="body" idx="1"/>
          </p:nvPr>
        </p:nvSpPr>
        <p:spPr>
          <a:xfrm>
            <a:off x="381000" y="228600"/>
            <a:ext cx="8382000" cy="4057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75" name="Google Shape;75;p17"/>
          <p:cNvSpPr txBox="1">
            <a:spLocks noGrp="1"/>
          </p:cNvSpPr>
          <p:nvPr>
            <p:ph type="sldNum" idx="12"/>
          </p:nvPr>
        </p:nvSpPr>
        <p:spPr>
          <a:xfrm>
            <a:off x="8556784" y="4749851"/>
            <a:ext cx="548700" cy="393600"/>
          </a:xfrm>
          <a:prstGeom prst="rect">
            <a:avLst/>
          </a:prstGeom>
        </p:spPr>
        <p:txBody>
          <a:bodyPr spcFirstLastPara="1" wrap="square" lIns="0" tIns="0" rIns="34275"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le Slide_Print-friendly">
  <p:cSld name="1_Title Slide_Print-friendl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09881" y="1906355"/>
            <a:ext cx="7751100" cy="146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Arial"/>
              <a:buNone/>
              <a:defRPr sz="4500" b="1" i="0">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 name="Google Shape;17;p3"/>
          <p:cNvSpPr txBox="1">
            <a:spLocks noGrp="1"/>
          </p:cNvSpPr>
          <p:nvPr>
            <p:ph type="subTitle" idx="1"/>
          </p:nvPr>
        </p:nvSpPr>
        <p:spPr>
          <a:xfrm>
            <a:off x="609881" y="4329922"/>
            <a:ext cx="7751100" cy="559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chemeClr val="dk1"/>
              </a:buClr>
              <a:buSzPts val="1400"/>
              <a:buNone/>
              <a:defRPr sz="1400">
                <a:solidFill>
                  <a:schemeClr val="dk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8" name="Google Shape;18;p3"/>
          <p:cNvSpPr txBox="1">
            <a:spLocks noGrp="1"/>
          </p:cNvSpPr>
          <p:nvPr>
            <p:ph type="body" idx="2"/>
          </p:nvPr>
        </p:nvSpPr>
        <p:spPr>
          <a:xfrm>
            <a:off x="609881" y="3376083"/>
            <a:ext cx="7751100" cy="944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800"/>
              <a:buFont typeface="Arial"/>
              <a:buNone/>
              <a:defRPr sz="1800">
                <a:solidFill>
                  <a:schemeClr val="dk1"/>
                </a:solidFill>
              </a:defRPr>
            </a:lvl1pPr>
            <a:lvl2pPr marL="914400" lvl="1" indent="-228600" algn="l" rtl="0">
              <a:lnSpc>
                <a:spcPct val="90000"/>
              </a:lnSpc>
              <a:spcBef>
                <a:spcPts val="400"/>
              </a:spcBef>
              <a:spcAft>
                <a:spcPts val="0"/>
              </a:spcAft>
              <a:buClr>
                <a:schemeClr val="dk1"/>
              </a:buClr>
              <a:buSzPts val="1500"/>
              <a:buFont typeface="Arial"/>
              <a:buNone/>
              <a:defRPr sz="1500"/>
            </a:lvl2pPr>
            <a:lvl3pPr marL="1371600" lvl="2" indent="-228600" algn="l" rtl="0">
              <a:lnSpc>
                <a:spcPct val="90000"/>
              </a:lnSpc>
              <a:spcBef>
                <a:spcPts val="400"/>
              </a:spcBef>
              <a:spcAft>
                <a:spcPts val="0"/>
              </a:spcAft>
              <a:buClr>
                <a:schemeClr val="dk1"/>
              </a:buClr>
              <a:buSzPts val="1500"/>
              <a:buFont typeface="Arial"/>
              <a:buNone/>
              <a:defRPr sz="1500"/>
            </a:lvl3pPr>
            <a:lvl4pPr marL="1828800" lvl="3" indent="-228600" algn="l" rtl="0">
              <a:lnSpc>
                <a:spcPct val="90000"/>
              </a:lnSpc>
              <a:spcBef>
                <a:spcPts val="400"/>
              </a:spcBef>
              <a:spcAft>
                <a:spcPts val="0"/>
              </a:spcAft>
              <a:buClr>
                <a:schemeClr val="dk1"/>
              </a:buClr>
              <a:buSzPts val="1500"/>
              <a:buFont typeface="Arial"/>
              <a:buNone/>
              <a:defRPr sz="1500"/>
            </a:lvl4pPr>
            <a:lvl5pPr marL="2286000" lvl="4" indent="-228600" algn="l" rtl="0">
              <a:lnSpc>
                <a:spcPct val="90000"/>
              </a:lnSpc>
              <a:spcBef>
                <a:spcPts val="400"/>
              </a:spcBef>
              <a:spcAft>
                <a:spcPts val="0"/>
              </a:spcAft>
              <a:buClr>
                <a:schemeClr val="dk1"/>
              </a:buClr>
              <a:buSzPts val="1500"/>
              <a:buFont typeface="Arial"/>
              <a:buNone/>
              <a:defRPr sz="15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9" name="Google Shape;19;p3"/>
          <p:cNvPicPr preferRelativeResize="0"/>
          <p:nvPr/>
        </p:nvPicPr>
        <p:blipFill rotWithShape="1">
          <a:blip r:embed="rId3">
            <a:alphaModFix/>
          </a:blip>
          <a:srcRect/>
          <a:stretch/>
        </p:blipFill>
        <p:spPr>
          <a:xfrm>
            <a:off x="6289562" y="4307183"/>
            <a:ext cx="2428874" cy="314325"/>
          </a:xfrm>
          <a:prstGeom prst="rect">
            <a:avLst/>
          </a:prstGeom>
          <a:noFill/>
          <a:ln>
            <a:noFill/>
          </a:ln>
        </p:spPr>
      </p:pic>
      <p:sp>
        <p:nvSpPr>
          <p:cNvPr id="20" name="Google Shape;20;p3"/>
          <p:cNvSpPr txBox="1">
            <a:spLocks noGrp="1"/>
          </p:cNvSpPr>
          <p:nvPr>
            <p:ph type="sldNum" idx="12"/>
          </p:nvPr>
        </p:nvSpPr>
        <p:spPr>
          <a:xfrm>
            <a:off x="8556784" y="4749851"/>
            <a:ext cx="548700" cy="393600"/>
          </a:xfrm>
          <a:prstGeom prst="rect">
            <a:avLst/>
          </a:prstGeom>
        </p:spPr>
        <p:txBody>
          <a:bodyPr spcFirstLastPara="1" wrap="square" lIns="0" tIns="0" rIns="34275" bIns="0" anchor="t"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16">
          <p15:clr>
            <a:srgbClr val="FBAE40"/>
          </p15:clr>
        </p15:guide>
        <p15:guide id="4" pos="270">
          <p15:clr>
            <a:srgbClr val="FBAE40"/>
          </p15:clr>
        </p15:guide>
        <p15:guide id="5" pos="5490">
          <p15:clr>
            <a:srgbClr val="FBAE40"/>
          </p15:clr>
        </p15:guide>
        <p15:guide id="6" orient="horz" pos="29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28625" y="45244"/>
            <a:ext cx="82869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 name="Google Shape;23;p4"/>
          <p:cNvSpPr txBox="1">
            <a:spLocks noGrp="1"/>
          </p:cNvSpPr>
          <p:nvPr>
            <p:ph type="body" idx="1"/>
          </p:nvPr>
        </p:nvSpPr>
        <p:spPr>
          <a:xfrm>
            <a:off x="428625" y="1369219"/>
            <a:ext cx="8286900" cy="3155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2100"/>
              <a:buFont typeface="Arial"/>
              <a:buNone/>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 name="Google Shape;24;p4"/>
          <p:cNvSpPr txBox="1">
            <a:spLocks noGrp="1"/>
          </p:cNvSpPr>
          <p:nvPr>
            <p:ph type="sldNum" idx="12"/>
          </p:nvPr>
        </p:nvSpPr>
        <p:spPr>
          <a:xfrm>
            <a:off x="8391011" y="4737446"/>
            <a:ext cx="324300" cy="273900"/>
          </a:xfrm>
          <a:prstGeom prst="rect">
            <a:avLst/>
          </a:prstGeom>
          <a:noFill/>
          <a:ln>
            <a:noFill/>
          </a:ln>
        </p:spPr>
        <p:txBody>
          <a:bodyPr spcFirstLastPara="1" wrap="square" lIns="0" tIns="0" rIns="34275" bIns="0" anchor="ctr" anchorCtr="0">
            <a:noAutofit/>
          </a:bodyPr>
          <a:lstStyle>
            <a:lvl1pPr marL="0" lvl="0" indent="0" algn="r" rtl="0">
              <a:spcBef>
                <a:spcPts val="0"/>
              </a:spcBef>
              <a:buNone/>
              <a:defRPr sz="800" b="0" i="0" u="none" strike="noStrike" cap="none">
                <a:solidFill>
                  <a:schemeClr val="dk1"/>
                </a:solidFill>
                <a:latin typeface="Arial"/>
                <a:ea typeface="Arial"/>
                <a:cs typeface="Arial"/>
                <a:sym typeface="Arial"/>
              </a:defRPr>
            </a:lvl1pPr>
            <a:lvl2pPr marL="0" lvl="1" indent="0" algn="r" rtl="0">
              <a:spcBef>
                <a:spcPts val="0"/>
              </a:spcBef>
              <a:buNone/>
              <a:defRPr sz="800" b="0" i="0" u="none" strike="noStrike" cap="none">
                <a:solidFill>
                  <a:schemeClr val="dk1"/>
                </a:solidFill>
                <a:latin typeface="Arial"/>
                <a:ea typeface="Arial"/>
                <a:cs typeface="Arial"/>
                <a:sym typeface="Arial"/>
              </a:defRPr>
            </a:lvl2pPr>
            <a:lvl3pPr marL="0" lvl="2" indent="0" algn="r" rtl="0">
              <a:spcBef>
                <a:spcPts val="0"/>
              </a:spcBef>
              <a:buNone/>
              <a:defRPr sz="800" b="0" i="0" u="none" strike="noStrike" cap="none">
                <a:solidFill>
                  <a:schemeClr val="dk1"/>
                </a:solidFill>
                <a:latin typeface="Arial"/>
                <a:ea typeface="Arial"/>
                <a:cs typeface="Arial"/>
                <a:sym typeface="Arial"/>
              </a:defRPr>
            </a:lvl3pPr>
            <a:lvl4pPr marL="0" lvl="3" indent="0" algn="r" rtl="0">
              <a:spcBef>
                <a:spcPts val="0"/>
              </a:spcBef>
              <a:buNone/>
              <a:defRPr sz="800" b="0" i="0" u="none" strike="noStrike" cap="none">
                <a:solidFill>
                  <a:schemeClr val="dk1"/>
                </a:solidFill>
                <a:latin typeface="Arial"/>
                <a:ea typeface="Arial"/>
                <a:cs typeface="Arial"/>
                <a:sym typeface="Arial"/>
              </a:defRPr>
            </a:lvl4pPr>
            <a:lvl5pPr marL="0" lvl="4" indent="0" algn="r" rtl="0">
              <a:spcBef>
                <a:spcPts val="0"/>
              </a:spcBef>
              <a:buNone/>
              <a:defRPr sz="800" b="0" i="0" u="none" strike="noStrike" cap="none">
                <a:solidFill>
                  <a:schemeClr val="dk1"/>
                </a:solidFill>
                <a:latin typeface="Arial"/>
                <a:ea typeface="Arial"/>
                <a:cs typeface="Arial"/>
                <a:sym typeface="Arial"/>
              </a:defRPr>
            </a:lvl5pPr>
            <a:lvl6pPr marL="0" lvl="5" indent="0" algn="r" rtl="0">
              <a:spcBef>
                <a:spcPts val="0"/>
              </a:spcBef>
              <a:buNone/>
              <a:defRPr sz="800" b="0" i="0" u="none" strike="noStrike" cap="none">
                <a:solidFill>
                  <a:schemeClr val="dk1"/>
                </a:solidFill>
                <a:latin typeface="Arial"/>
                <a:ea typeface="Arial"/>
                <a:cs typeface="Arial"/>
                <a:sym typeface="Arial"/>
              </a:defRPr>
            </a:lvl6pPr>
            <a:lvl7pPr marL="0" lvl="6" indent="0" algn="r" rtl="0">
              <a:spcBef>
                <a:spcPts val="0"/>
              </a:spcBef>
              <a:buNone/>
              <a:defRPr sz="800" b="0" i="0" u="none" strike="noStrike" cap="none">
                <a:solidFill>
                  <a:schemeClr val="dk1"/>
                </a:solidFill>
                <a:latin typeface="Arial"/>
                <a:ea typeface="Arial"/>
                <a:cs typeface="Arial"/>
                <a:sym typeface="Arial"/>
              </a:defRPr>
            </a:lvl7pPr>
            <a:lvl8pPr marL="0" lvl="7" indent="0" algn="r" rtl="0">
              <a:spcBef>
                <a:spcPts val="0"/>
              </a:spcBef>
              <a:buNone/>
              <a:defRPr sz="800" b="0" i="0" u="none" strike="noStrike" cap="none">
                <a:solidFill>
                  <a:schemeClr val="dk1"/>
                </a:solidFill>
                <a:latin typeface="Arial"/>
                <a:ea typeface="Arial"/>
                <a:cs typeface="Arial"/>
                <a:sym typeface="Arial"/>
              </a:defRPr>
            </a:lvl8pPr>
            <a:lvl9pPr marL="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28625" y="45244"/>
            <a:ext cx="82869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 name="Google Shape;27;p5"/>
          <p:cNvSpPr txBox="1">
            <a:spLocks noGrp="1"/>
          </p:cNvSpPr>
          <p:nvPr>
            <p:ph type="sldNum" idx="12"/>
          </p:nvPr>
        </p:nvSpPr>
        <p:spPr>
          <a:xfrm>
            <a:off x="8391011" y="4737446"/>
            <a:ext cx="324300" cy="273900"/>
          </a:xfrm>
          <a:prstGeom prst="rect">
            <a:avLst/>
          </a:prstGeom>
          <a:noFill/>
          <a:ln>
            <a:noFill/>
          </a:ln>
        </p:spPr>
        <p:txBody>
          <a:bodyPr spcFirstLastPara="1" wrap="square" lIns="0" tIns="0" rIns="34275" bIns="0" anchor="ctr" anchorCtr="0">
            <a:noAutofit/>
          </a:bodyPr>
          <a:lstStyle>
            <a:lvl1pPr marL="0" lvl="0" indent="0" algn="r" rtl="0">
              <a:spcBef>
                <a:spcPts val="0"/>
              </a:spcBef>
              <a:buNone/>
              <a:defRPr sz="800" b="0" i="0" u="none" strike="noStrike" cap="none">
                <a:solidFill>
                  <a:schemeClr val="dk1"/>
                </a:solidFill>
                <a:latin typeface="Arial"/>
                <a:ea typeface="Arial"/>
                <a:cs typeface="Arial"/>
                <a:sym typeface="Arial"/>
              </a:defRPr>
            </a:lvl1pPr>
            <a:lvl2pPr marL="0" lvl="1" indent="0" algn="r" rtl="0">
              <a:spcBef>
                <a:spcPts val="0"/>
              </a:spcBef>
              <a:buNone/>
              <a:defRPr sz="800" b="0" i="0" u="none" strike="noStrike" cap="none">
                <a:solidFill>
                  <a:schemeClr val="dk1"/>
                </a:solidFill>
                <a:latin typeface="Arial"/>
                <a:ea typeface="Arial"/>
                <a:cs typeface="Arial"/>
                <a:sym typeface="Arial"/>
              </a:defRPr>
            </a:lvl2pPr>
            <a:lvl3pPr marL="0" lvl="2" indent="0" algn="r" rtl="0">
              <a:spcBef>
                <a:spcPts val="0"/>
              </a:spcBef>
              <a:buNone/>
              <a:defRPr sz="800" b="0" i="0" u="none" strike="noStrike" cap="none">
                <a:solidFill>
                  <a:schemeClr val="dk1"/>
                </a:solidFill>
                <a:latin typeface="Arial"/>
                <a:ea typeface="Arial"/>
                <a:cs typeface="Arial"/>
                <a:sym typeface="Arial"/>
              </a:defRPr>
            </a:lvl3pPr>
            <a:lvl4pPr marL="0" lvl="3" indent="0" algn="r" rtl="0">
              <a:spcBef>
                <a:spcPts val="0"/>
              </a:spcBef>
              <a:buNone/>
              <a:defRPr sz="800" b="0" i="0" u="none" strike="noStrike" cap="none">
                <a:solidFill>
                  <a:schemeClr val="dk1"/>
                </a:solidFill>
                <a:latin typeface="Arial"/>
                <a:ea typeface="Arial"/>
                <a:cs typeface="Arial"/>
                <a:sym typeface="Arial"/>
              </a:defRPr>
            </a:lvl4pPr>
            <a:lvl5pPr marL="0" lvl="4" indent="0" algn="r" rtl="0">
              <a:spcBef>
                <a:spcPts val="0"/>
              </a:spcBef>
              <a:buNone/>
              <a:defRPr sz="800" b="0" i="0" u="none" strike="noStrike" cap="none">
                <a:solidFill>
                  <a:schemeClr val="dk1"/>
                </a:solidFill>
                <a:latin typeface="Arial"/>
                <a:ea typeface="Arial"/>
                <a:cs typeface="Arial"/>
                <a:sym typeface="Arial"/>
              </a:defRPr>
            </a:lvl5pPr>
            <a:lvl6pPr marL="0" lvl="5" indent="0" algn="r" rtl="0">
              <a:spcBef>
                <a:spcPts val="0"/>
              </a:spcBef>
              <a:buNone/>
              <a:defRPr sz="800" b="0" i="0" u="none" strike="noStrike" cap="none">
                <a:solidFill>
                  <a:schemeClr val="dk1"/>
                </a:solidFill>
                <a:latin typeface="Arial"/>
                <a:ea typeface="Arial"/>
                <a:cs typeface="Arial"/>
                <a:sym typeface="Arial"/>
              </a:defRPr>
            </a:lvl6pPr>
            <a:lvl7pPr marL="0" lvl="6" indent="0" algn="r" rtl="0">
              <a:spcBef>
                <a:spcPts val="0"/>
              </a:spcBef>
              <a:buNone/>
              <a:defRPr sz="800" b="0" i="0" u="none" strike="noStrike" cap="none">
                <a:solidFill>
                  <a:schemeClr val="dk1"/>
                </a:solidFill>
                <a:latin typeface="Arial"/>
                <a:ea typeface="Arial"/>
                <a:cs typeface="Arial"/>
                <a:sym typeface="Arial"/>
              </a:defRPr>
            </a:lvl7pPr>
            <a:lvl8pPr marL="0" lvl="7" indent="0" algn="r" rtl="0">
              <a:spcBef>
                <a:spcPts val="0"/>
              </a:spcBef>
              <a:buNone/>
              <a:defRPr sz="800" b="0" i="0" u="none" strike="noStrike" cap="none">
                <a:solidFill>
                  <a:schemeClr val="dk1"/>
                </a:solidFill>
                <a:latin typeface="Arial"/>
                <a:ea typeface="Arial"/>
                <a:cs typeface="Arial"/>
                <a:sym typeface="Arial"/>
              </a:defRPr>
            </a:lvl8pPr>
            <a:lvl9pPr marL="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txBox="1">
            <a:spLocks noGrp="1"/>
          </p:cNvSpPr>
          <p:nvPr>
            <p:ph type="sldNum" idx="12"/>
          </p:nvPr>
        </p:nvSpPr>
        <p:spPr>
          <a:xfrm>
            <a:off x="8391011" y="4737446"/>
            <a:ext cx="324300" cy="273900"/>
          </a:xfrm>
          <a:prstGeom prst="rect">
            <a:avLst/>
          </a:prstGeom>
          <a:noFill/>
          <a:ln>
            <a:noFill/>
          </a:ln>
        </p:spPr>
        <p:txBody>
          <a:bodyPr spcFirstLastPara="1" wrap="square" lIns="0" tIns="0" rIns="34275" bIns="0" anchor="ctr" anchorCtr="0">
            <a:noAutofit/>
          </a:bodyPr>
          <a:lstStyle>
            <a:lvl1pPr marL="0" lvl="0" indent="0" algn="r" rtl="0">
              <a:spcBef>
                <a:spcPts val="0"/>
              </a:spcBef>
              <a:buNone/>
              <a:defRPr sz="800" b="0" i="0" u="none" strike="noStrike" cap="none">
                <a:solidFill>
                  <a:schemeClr val="dk1"/>
                </a:solidFill>
                <a:latin typeface="Arial"/>
                <a:ea typeface="Arial"/>
                <a:cs typeface="Arial"/>
                <a:sym typeface="Arial"/>
              </a:defRPr>
            </a:lvl1pPr>
            <a:lvl2pPr marL="0" lvl="1" indent="0" algn="r" rtl="0">
              <a:spcBef>
                <a:spcPts val="0"/>
              </a:spcBef>
              <a:buNone/>
              <a:defRPr sz="800" b="0" i="0" u="none" strike="noStrike" cap="none">
                <a:solidFill>
                  <a:schemeClr val="dk1"/>
                </a:solidFill>
                <a:latin typeface="Arial"/>
                <a:ea typeface="Arial"/>
                <a:cs typeface="Arial"/>
                <a:sym typeface="Arial"/>
              </a:defRPr>
            </a:lvl2pPr>
            <a:lvl3pPr marL="0" lvl="2" indent="0" algn="r" rtl="0">
              <a:spcBef>
                <a:spcPts val="0"/>
              </a:spcBef>
              <a:buNone/>
              <a:defRPr sz="800" b="0" i="0" u="none" strike="noStrike" cap="none">
                <a:solidFill>
                  <a:schemeClr val="dk1"/>
                </a:solidFill>
                <a:latin typeface="Arial"/>
                <a:ea typeface="Arial"/>
                <a:cs typeface="Arial"/>
                <a:sym typeface="Arial"/>
              </a:defRPr>
            </a:lvl3pPr>
            <a:lvl4pPr marL="0" lvl="3" indent="0" algn="r" rtl="0">
              <a:spcBef>
                <a:spcPts val="0"/>
              </a:spcBef>
              <a:buNone/>
              <a:defRPr sz="800" b="0" i="0" u="none" strike="noStrike" cap="none">
                <a:solidFill>
                  <a:schemeClr val="dk1"/>
                </a:solidFill>
                <a:latin typeface="Arial"/>
                <a:ea typeface="Arial"/>
                <a:cs typeface="Arial"/>
                <a:sym typeface="Arial"/>
              </a:defRPr>
            </a:lvl4pPr>
            <a:lvl5pPr marL="0" lvl="4" indent="0" algn="r" rtl="0">
              <a:spcBef>
                <a:spcPts val="0"/>
              </a:spcBef>
              <a:buNone/>
              <a:defRPr sz="800" b="0" i="0" u="none" strike="noStrike" cap="none">
                <a:solidFill>
                  <a:schemeClr val="dk1"/>
                </a:solidFill>
                <a:latin typeface="Arial"/>
                <a:ea typeface="Arial"/>
                <a:cs typeface="Arial"/>
                <a:sym typeface="Arial"/>
              </a:defRPr>
            </a:lvl5pPr>
            <a:lvl6pPr marL="0" lvl="5" indent="0" algn="r" rtl="0">
              <a:spcBef>
                <a:spcPts val="0"/>
              </a:spcBef>
              <a:buNone/>
              <a:defRPr sz="800" b="0" i="0" u="none" strike="noStrike" cap="none">
                <a:solidFill>
                  <a:schemeClr val="dk1"/>
                </a:solidFill>
                <a:latin typeface="Arial"/>
                <a:ea typeface="Arial"/>
                <a:cs typeface="Arial"/>
                <a:sym typeface="Arial"/>
              </a:defRPr>
            </a:lvl6pPr>
            <a:lvl7pPr marL="0" lvl="6" indent="0" algn="r" rtl="0">
              <a:spcBef>
                <a:spcPts val="0"/>
              </a:spcBef>
              <a:buNone/>
              <a:defRPr sz="800" b="0" i="0" u="none" strike="noStrike" cap="none">
                <a:solidFill>
                  <a:schemeClr val="dk1"/>
                </a:solidFill>
                <a:latin typeface="Arial"/>
                <a:ea typeface="Arial"/>
                <a:cs typeface="Arial"/>
                <a:sym typeface="Arial"/>
              </a:defRPr>
            </a:lvl7pPr>
            <a:lvl8pPr marL="0" lvl="7" indent="0" algn="r" rtl="0">
              <a:spcBef>
                <a:spcPts val="0"/>
              </a:spcBef>
              <a:buNone/>
              <a:defRPr sz="800" b="0" i="0" u="none" strike="noStrike" cap="none">
                <a:solidFill>
                  <a:schemeClr val="dk1"/>
                </a:solidFill>
                <a:latin typeface="Arial"/>
                <a:ea typeface="Arial"/>
                <a:cs typeface="Arial"/>
                <a:sym typeface="Arial"/>
              </a:defRPr>
            </a:lvl8pPr>
            <a:lvl9pPr marL="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6"/>
          <p:cNvSpPr txBox="1">
            <a:spLocks noGrp="1"/>
          </p:cNvSpPr>
          <p:nvPr>
            <p:ph type="ctrTitle"/>
          </p:nvPr>
        </p:nvSpPr>
        <p:spPr>
          <a:xfrm>
            <a:off x="609881" y="1906355"/>
            <a:ext cx="7751100" cy="146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lt1"/>
              </a:buClr>
              <a:buSzPts val="4500"/>
              <a:buFont typeface="Arial"/>
              <a:buNone/>
              <a:defRPr sz="4500" b="1" i="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 name="Google Shape;31;p6"/>
          <p:cNvSpPr txBox="1">
            <a:spLocks noGrp="1"/>
          </p:cNvSpPr>
          <p:nvPr>
            <p:ph type="body" idx="1"/>
          </p:nvPr>
        </p:nvSpPr>
        <p:spPr>
          <a:xfrm>
            <a:off x="609881" y="3376083"/>
            <a:ext cx="7751100" cy="944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Font typeface="Arial"/>
              <a:buNone/>
              <a:defRPr sz="1800">
                <a:solidFill>
                  <a:schemeClr val="lt1"/>
                </a:solidFill>
              </a:defRPr>
            </a:lvl1pPr>
            <a:lvl2pPr marL="914400" lvl="1" indent="-228600" algn="l" rtl="0">
              <a:lnSpc>
                <a:spcPct val="90000"/>
              </a:lnSpc>
              <a:spcBef>
                <a:spcPts val="400"/>
              </a:spcBef>
              <a:spcAft>
                <a:spcPts val="0"/>
              </a:spcAft>
              <a:buClr>
                <a:schemeClr val="dk1"/>
              </a:buClr>
              <a:buSzPts val="1500"/>
              <a:buFont typeface="Arial"/>
              <a:buNone/>
              <a:defRPr sz="1500"/>
            </a:lvl2pPr>
            <a:lvl3pPr marL="1371600" lvl="2" indent="-228600" algn="l" rtl="0">
              <a:lnSpc>
                <a:spcPct val="90000"/>
              </a:lnSpc>
              <a:spcBef>
                <a:spcPts val="400"/>
              </a:spcBef>
              <a:spcAft>
                <a:spcPts val="0"/>
              </a:spcAft>
              <a:buClr>
                <a:schemeClr val="dk1"/>
              </a:buClr>
              <a:buSzPts val="1500"/>
              <a:buFont typeface="Arial"/>
              <a:buNone/>
              <a:defRPr sz="1500"/>
            </a:lvl3pPr>
            <a:lvl4pPr marL="1828800" lvl="3" indent="-228600" algn="l" rtl="0">
              <a:lnSpc>
                <a:spcPct val="90000"/>
              </a:lnSpc>
              <a:spcBef>
                <a:spcPts val="400"/>
              </a:spcBef>
              <a:spcAft>
                <a:spcPts val="0"/>
              </a:spcAft>
              <a:buClr>
                <a:schemeClr val="dk1"/>
              </a:buClr>
              <a:buSzPts val="1500"/>
              <a:buFont typeface="Arial"/>
              <a:buNone/>
              <a:defRPr sz="1500"/>
            </a:lvl4pPr>
            <a:lvl5pPr marL="2286000" lvl="4" indent="-228600" algn="l" rtl="0">
              <a:lnSpc>
                <a:spcPct val="90000"/>
              </a:lnSpc>
              <a:spcBef>
                <a:spcPts val="400"/>
              </a:spcBef>
              <a:spcAft>
                <a:spcPts val="0"/>
              </a:spcAft>
              <a:buClr>
                <a:schemeClr val="dk1"/>
              </a:buClr>
              <a:buSzPts val="1500"/>
              <a:buFont typeface="Arial"/>
              <a:buNone/>
              <a:defRPr sz="15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ction Header_Print-friendly">
  <p:cSld name="1_Section Header_Print-friendly">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8391011" y="4737446"/>
            <a:ext cx="324300" cy="273900"/>
          </a:xfrm>
          <a:prstGeom prst="rect">
            <a:avLst/>
          </a:prstGeom>
          <a:noFill/>
          <a:ln>
            <a:noFill/>
          </a:ln>
        </p:spPr>
        <p:txBody>
          <a:bodyPr spcFirstLastPara="1" wrap="square" lIns="0" tIns="0" rIns="34275" bIns="0" anchor="ctr" anchorCtr="0">
            <a:noAutofit/>
          </a:bodyPr>
          <a:lstStyle>
            <a:lvl1pPr marL="0" lvl="0" indent="0" algn="r" rtl="0">
              <a:spcBef>
                <a:spcPts val="0"/>
              </a:spcBef>
              <a:buNone/>
              <a:defRPr sz="800" b="0" i="0" u="none" strike="noStrike" cap="none">
                <a:solidFill>
                  <a:schemeClr val="dk1"/>
                </a:solidFill>
                <a:latin typeface="Arial"/>
                <a:ea typeface="Arial"/>
                <a:cs typeface="Arial"/>
                <a:sym typeface="Arial"/>
              </a:defRPr>
            </a:lvl1pPr>
            <a:lvl2pPr marL="0" lvl="1" indent="0" algn="r" rtl="0">
              <a:spcBef>
                <a:spcPts val="0"/>
              </a:spcBef>
              <a:buNone/>
              <a:defRPr sz="800" b="0" i="0" u="none" strike="noStrike" cap="none">
                <a:solidFill>
                  <a:schemeClr val="dk1"/>
                </a:solidFill>
                <a:latin typeface="Arial"/>
                <a:ea typeface="Arial"/>
                <a:cs typeface="Arial"/>
                <a:sym typeface="Arial"/>
              </a:defRPr>
            </a:lvl2pPr>
            <a:lvl3pPr marL="0" lvl="2" indent="0" algn="r" rtl="0">
              <a:spcBef>
                <a:spcPts val="0"/>
              </a:spcBef>
              <a:buNone/>
              <a:defRPr sz="800" b="0" i="0" u="none" strike="noStrike" cap="none">
                <a:solidFill>
                  <a:schemeClr val="dk1"/>
                </a:solidFill>
                <a:latin typeface="Arial"/>
                <a:ea typeface="Arial"/>
                <a:cs typeface="Arial"/>
                <a:sym typeface="Arial"/>
              </a:defRPr>
            </a:lvl3pPr>
            <a:lvl4pPr marL="0" lvl="3" indent="0" algn="r" rtl="0">
              <a:spcBef>
                <a:spcPts val="0"/>
              </a:spcBef>
              <a:buNone/>
              <a:defRPr sz="800" b="0" i="0" u="none" strike="noStrike" cap="none">
                <a:solidFill>
                  <a:schemeClr val="dk1"/>
                </a:solidFill>
                <a:latin typeface="Arial"/>
                <a:ea typeface="Arial"/>
                <a:cs typeface="Arial"/>
                <a:sym typeface="Arial"/>
              </a:defRPr>
            </a:lvl4pPr>
            <a:lvl5pPr marL="0" lvl="4" indent="0" algn="r" rtl="0">
              <a:spcBef>
                <a:spcPts val="0"/>
              </a:spcBef>
              <a:buNone/>
              <a:defRPr sz="800" b="0" i="0" u="none" strike="noStrike" cap="none">
                <a:solidFill>
                  <a:schemeClr val="dk1"/>
                </a:solidFill>
                <a:latin typeface="Arial"/>
                <a:ea typeface="Arial"/>
                <a:cs typeface="Arial"/>
                <a:sym typeface="Arial"/>
              </a:defRPr>
            </a:lvl5pPr>
            <a:lvl6pPr marL="0" lvl="5" indent="0" algn="r" rtl="0">
              <a:spcBef>
                <a:spcPts val="0"/>
              </a:spcBef>
              <a:buNone/>
              <a:defRPr sz="800" b="0" i="0" u="none" strike="noStrike" cap="none">
                <a:solidFill>
                  <a:schemeClr val="dk1"/>
                </a:solidFill>
                <a:latin typeface="Arial"/>
                <a:ea typeface="Arial"/>
                <a:cs typeface="Arial"/>
                <a:sym typeface="Arial"/>
              </a:defRPr>
            </a:lvl6pPr>
            <a:lvl7pPr marL="0" lvl="6" indent="0" algn="r" rtl="0">
              <a:spcBef>
                <a:spcPts val="0"/>
              </a:spcBef>
              <a:buNone/>
              <a:defRPr sz="800" b="0" i="0" u="none" strike="noStrike" cap="none">
                <a:solidFill>
                  <a:schemeClr val="dk1"/>
                </a:solidFill>
                <a:latin typeface="Arial"/>
                <a:ea typeface="Arial"/>
                <a:cs typeface="Arial"/>
                <a:sym typeface="Arial"/>
              </a:defRPr>
            </a:lvl7pPr>
            <a:lvl8pPr marL="0" lvl="7" indent="0" algn="r" rtl="0">
              <a:spcBef>
                <a:spcPts val="0"/>
              </a:spcBef>
              <a:buNone/>
              <a:defRPr sz="800" b="0" i="0" u="none" strike="noStrike" cap="none">
                <a:solidFill>
                  <a:schemeClr val="dk1"/>
                </a:solidFill>
                <a:latin typeface="Arial"/>
                <a:ea typeface="Arial"/>
                <a:cs typeface="Arial"/>
                <a:sym typeface="Arial"/>
              </a:defRPr>
            </a:lvl8pPr>
            <a:lvl9pPr marL="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7"/>
          <p:cNvSpPr txBox="1">
            <a:spLocks noGrp="1"/>
          </p:cNvSpPr>
          <p:nvPr>
            <p:ph type="ctrTitle"/>
          </p:nvPr>
        </p:nvSpPr>
        <p:spPr>
          <a:xfrm>
            <a:off x="609881" y="1906355"/>
            <a:ext cx="7751100" cy="146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Arial"/>
              <a:buNone/>
              <a:defRPr sz="4500" b="1" i="0">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 name="Google Shape;35;p7"/>
          <p:cNvSpPr txBox="1">
            <a:spLocks noGrp="1"/>
          </p:cNvSpPr>
          <p:nvPr>
            <p:ph type="body" idx="1"/>
          </p:nvPr>
        </p:nvSpPr>
        <p:spPr>
          <a:xfrm>
            <a:off x="609881" y="3376083"/>
            <a:ext cx="7751100" cy="944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800"/>
              <a:buFont typeface="Arial"/>
              <a:buNone/>
              <a:defRPr sz="1800">
                <a:solidFill>
                  <a:schemeClr val="dk1"/>
                </a:solidFill>
              </a:defRPr>
            </a:lvl1pPr>
            <a:lvl2pPr marL="914400" lvl="1" indent="-228600" algn="l" rtl="0">
              <a:lnSpc>
                <a:spcPct val="90000"/>
              </a:lnSpc>
              <a:spcBef>
                <a:spcPts val="400"/>
              </a:spcBef>
              <a:spcAft>
                <a:spcPts val="0"/>
              </a:spcAft>
              <a:buClr>
                <a:schemeClr val="dk1"/>
              </a:buClr>
              <a:buSzPts val="1500"/>
              <a:buFont typeface="Arial"/>
              <a:buNone/>
              <a:defRPr sz="1500"/>
            </a:lvl2pPr>
            <a:lvl3pPr marL="1371600" lvl="2" indent="-228600" algn="l" rtl="0">
              <a:lnSpc>
                <a:spcPct val="90000"/>
              </a:lnSpc>
              <a:spcBef>
                <a:spcPts val="400"/>
              </a:spcBef>
              <a:spcAft>
                <a:spcPts val="0"/>
              </a:spcAft>
              <a:buClr>
                <a:schemeClr val="dk1"/>
              </a:buClr>
              <a:buSzPts val="1500"/>
              <a:buFont typeface="Arial"/>
              <a:buNone/>
              <a:defRPr sz="1500"/>
            </a:lvl3pPr>
            <a:lvl4pPr marL="1828800" lvl="3" indent="-228600" algn="l" rtl="0">
              <a:lnSpc>
                <a:spcPct val="90000"/>
              </a:lnSpc>
              <a:spcBef>
                <a:spcPts val="400"/>
              </a:spcBef>
              <a:spcAft>
                <a:spcPts val="0"/>
              </a:spcAft>
              <a:buClr>
                <a:schemeClr val="dk1"/>
              </a:buClr>
              <a:buSzPts val="1500"/>
              <a:buFont typeface="Arial"/>
              <a:buNone/>
              <a:defRPr sz="1500"/>
            </a:lvl4pPr>
            <a:lvl5pPr marL="2286000" lvl="4" indent="-228600" algn="l" rtl="0">
              <a:lnSpc>
                <a:spcPct val="90000"/>
              </a:lnSpc>
              <a:spcBef>
                <a:spcPts val="400"/>
              </a:spcBef>
              <a:spcAft>
                <a:spcPts val="0"/>
              </a:spcAft>
              <a:buClr>
                <a:schemeClr val="dk1"/>
              </a:buClr>
              <a:buSzPts val="1500"/>
              <a:buFont typeface="Arial"/>
              <a:buNone/>
              <a:defRPr sz="15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28625" y="45244"/>
            <a:ext cx="82869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 name="Google Shape;38;p8"/>
          <p:cNvSpPr txBox="1">
            <a:spLocks noGrp="1"/>
          </p:cNvSpPr>
          <p:nvPr>
            <p:ph type="body" idx="1"/>
          </p:nvPr>
        </p:nvSpPr>
        <p:spPr>
          <a:xfrm>
            <a:off x="428625"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 name="Google Shape;39;p8"/>
          <p:cNvSpPr txBox="1">
            <a:spLocks noGrp="1"/>
          </p:cNvSpPr>
          <p:nvPr>
            <p:ph type="body" idx="2"/>
          </p:nvPr>
        </p:nvSpPr>
        <p:spPr>
          <a:xfrm>
            <a:off x="457200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 name="Google Shape;40;p8"/>
          <p:cNvSpPr txBox="1">
            <a:spLocks noGrp="1"/>
          </p:cNvSpPr>
          <p:nvPr>
            <p:ph type="sldNum" idx="12"/>
          </p:nvPr>
        </p:nvSpPr>
        <p:spPr>
          <a:xfrm>
            <a:off x="8391011" y="4737446"/>
            <a:ext cx="324300" cy="273900"/>
          </a:xfrm>
          <a:prstGeom prst="rect">
            <a:avLst/>
          </a:prstGeom>
          <a:noFill/>
          <a:ln>
            <a:noFill/>
          </a:ln>
        </p:spPr>
        <p:txBody>
          <a:bodyPr spcFirstLastPara="1" wrap="square" lIns="0" tIns="0" rIns="34275" bIns="0" anchor="ctr" anchorCtr="0">
            <a:noAutofit/>
          </a:bodyPr>
          <a:lstStyle>
            <a:lvl1pPr marL="0" lvl="0" indent="0" algn="r" rtl="0">
              <a:spcBef>
                <a:spcPts val="0"/>
              </a:spcBef>
              <a:buNone/>
              <a:defRPr sz="800" b="0" i="0" u="none" strike="noStrike" cap="none">
                <a:solidFill>
                  <a:schemeClr val="dk1"/>
                </a:solidFill>
                <a:latin typeface="Arial"/>
                <a:ea typeface="Arial"/>
                <a:cs typeface="Arial"/>
                <a:sym typeface="Arial"/>
              </a:defRPr>
            </a:lvl1pPr>
            <a:lvl2pPr marL="0" lvl="1" indent="0" algn="r" rtl="0">
              <a:spcBef>
                <a:spcPts val="0"/>
              </a:spcBef>
              <a:buNone/>
              <a:defRPr sz="800" b="0" i="0" u="none" strike="noStrike" cap="none">
                <a:solidFill>
                  <a:schemeClr val="dk1"/>
                </a:solidFill>
                <a:latin typeface="Arial"/>
                <a:ea typeface="Arial"/>
                <a:cs typeface="Arial"/>
                <a:sym typeface="Arial"/>
              </a:defRPr>
            </a:lvl2pPr>
            <a:lvl3pPr marL="0" lvl="2" indent="0" algn="r" rtl="0">
              <a:spcBef>
                <a:spcPts val="0"/>
              </a:spcBef>
              <a:buNone/>
              <a:defRPr sz="800" b="0" i="0" u="none" strike="noStrike" cap="none">
                <a:solidFill>
                  <a:schemeClr val="dk1"/>
                </a:solidFill>
                <a:latin typeface="Arial"/>
                <a:ea typeface="Arial"/>
                <a:cs typeface="Arial"/>
                <a:sym typeface="Arial"/>
              </a:defRPr>
            </a:lvl3pPr>
            <a:lvl4pPr marL="0" lvl="3" indent="0" algn="r" rtl="0">
              <a:spcBef>
                <a:spcPts val="0"/>
              </a:spcBef>
              <a:buNone/>
              <a:defRPr sz="800" b="0" i="0" u="none" strike="noStrike" cap="none">
                <a:solidFill>
                  <a:schemeClr val="dk1"/>
                </a:solidFill>
                <a:latin typeface="Arial"/>
                <a:ea typeface="Arial"/>
                <a:cs typeface="Arial"/>
                <a:sym typeface="Arial"/>
              </a:defRPr>
            </a:lvl4pPr>
            <a:lvl5pPr marL="0" lvl="4" indent="0" algn="r" rtl="0">
              <a:spcBef>
                <a:spcPts val="0"/>
              </a:spcBef>
              <a:buNone/>
              <a:defRPr sz="800" b="0" i="0" u="none" strike="noStrike" cap="none">
                <a:solidFill>
                  <a:schemeClr val="dk1"/>
                </a:solidFill>
                <a:latin typeface="Arial"/>
                <a:ea typeface="Arial"/>
                <a:cs typeface="Arial"/>
                <a:sym typeface="Arial"/>
              </a:defRPr>
            </a:lvl5pPr>
            <a:lvl6pPr marL="0" lvl="5" indent="0" algn="r" rtl="0">
              <a:spcBef>
                <a:spcPts val="0"/>
              </a:spcBef>
              <a:buNone/>
              <a:defRPr sz="800" b="0" i="0" u="none" strike="noStrike" cap="none">
                <a:solidFill>
                  <a:schemeClr val="dk1"/>
                </a:solidFill>
                <a:latin typeface="Arial"/>
                <a:ea typeface="Arial"/>
                <a:cs typeface="Arial"/>
                <a:sym typeface="Arial"/>
              </a:defRPr>
            </a:lvl6pPr>
            <a:lvl7pPr marL="0" lvl="6" indent="0" algn="r" rtl="0">
              <a:spcBef>
                <a:spcPts val="0"/>
              </a:spcBef>
              <a:buNone/>
              <a:defRPr sz="800" b="0" i="0" u="none" strike="noStrike" cap="none">
                <a:solidFill>
                  <a:schemeClr val="dk1"/>
                </a:solidFill>
                <a:latin typeface="Arial"/>
                <a:ea typeface="Arial"/>
                <a:cs typeface="Arial"/>
                <a:sym typeface="Arial"/>
              </a:defRPr>
            </a:lvl7pPr>
            <a:lvl8pPr marL="0" lvl="7" indent="0" algn="r" rtl="0">
              <a:spcBef>
                <a:spcPts val="0"/>
              </a:spcBef>
              <a:buNone/>
              <a:defRPr sz="800" b="0" i="0" u="none" strike="noStrike" cap="none">
                <a:solidFill>
                  <a:schemeClr val="dk1"/>
                </a:solidFill>
                <a:latin typeface="Arial"/>
                <a:ea typeface="Arial"/>
                <a:cs typeface="Arial"/>
                <a:sym typeface="Arial"/>
              </a:defRPr>
            </a:lvl8pPr>
            <a:lvl9pPr marL="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9"/>
          <p:cNvSpPr txBox="1">
            <a:spLocks noGrp="1"/>
          </p:cNvSpPr>
          <p:nvPr>
            <p:ph type="sldNum" idx="12"/>
          </p:nvPr>
        </p:nvSpPr>
        <p:spPr>
          <a:xfrm>
            <a:off x="8391011" y="4737446"/>
            <a:ext cx="324300" cy="273900"/>
          </a:xfrm>
          <a:prstGeom prst="rect">
            <a:avLst/>
          </a:prstGeom>
          <a:noFill/>
          <a:ln>
            <a:noFill/>
          </a:ln>
        </p:spPr>
        <p:txBody>
          <a:bodyPr spcFirstLastPara="1" wrap="square" lIns="0" tIns="0" rIns="34275" bIns="0" anchor="ctr" anchorCtr="0">
            <a:noAutofit/>
          </a:bodyPr>
          <a:lstStyle>
            <a:lvl1pPr marL="0" lvl="0" indent="0" algn="r" rtl="0">
              <a:spcBef>
                <a:spcPts val="0"/>
              </a:spcBef>
              <a:buNone/>
              <a:defRPr sz="800" b="0" i="0" u="none" strike="noStrike" cap="none">
                <a:solidFill>
                  <a:schemeClr val="dk1"/>
                </a:solidFill>
                <a:latin typeface="Arial"/>
                <a:ea typeface="Arial"/>
                <a:cs typeface="Arial"/>
                <a:sym typeface="Arial"/>
              </a:defRPr>
            </a:lvl1pPr>
            <a:lvl2pPr marL="0" lvl="1" indent="0" algn="r" rtl="0">
              <a:spcBef>
                <a:spcPts val="0"/>
              </a:spcBef>
              <a:buNone/>
              <a:defRPr sz="800" b="0" i="0" u="none" strike="noStrike" cap="none">
                <a:solidFill>
                  <a:schemeClr val="dk1"/>
                </a:solidFill>
                <a:latin typeface="Arial"/>
                <a:ea typeface="Arial"/>
                <a:cs typeface="Arial"/>
                <a:sym typeface="Arial"/>
              </a:defRPr>
            </a:lvl2pPr>
            <a:lvl3pPr marL="0" lvl="2" indent="0" algn="r" rtl="0">
              <a:spcBef>
                <a:spcPts val="0"/>
              </a:spcBef>
              <a:buNone/>
              <a:defRPr sz="800" b="0" i="0" u="none" strike="noStrike" cap="none">
                <a:solidFill>
                  <a:schemeClr val="dk1"/>
                </a:solidFill>
                <a:latin typeface="Arial"/>
                <a:ea typeface="Arial"/>
                <a:cs typeface="Arial"/>
                <a:sym typeface="Arial"/>
              </a:defRPr>
            </a:lvl3pPr>
            <a:lvl4pPr marL="0" lvl="3" indent="0" algn="r" rtl="0">
              <a:spcBef>
                <a:spcPts val="0"/>
              </a:spcBef>
              <a:buNone/>
              <a:defRPr sz="800" b="0" i="0" u="none" strike="noStrike" cap="none">
                <a:solidFill>
                  <a:schemeClr val="dk1"/>
                </a:solidFill>
                <a:latin typeface="Arial"/>
                <a:ea typeface="Arial"/>
                <a:cs typeface="Arial"/>
                <a:sym typeface="Arial"/>
              </a:defRPr>
            </a:lvl4pPr>
            <a:lvl5pPr marL="0" lvl="4" indent="0" algn="r" rtl="0">
              <a:spcBef>
                <a:spcPts val="0"/>
              </a:spcBef>
              <a:buNone/>
              <a:defRPr sz="800" b="0" i="0" u="none" strike="noStrike" cap="none">
                <a:solidFill>
                  <a:schemeClr val="dk1"/>
                </a:solidFill>
                <a:latin typeface="Arial"/>
                <a:ea typeface="Arial"/>
                <a:cs typeface="Arial"/>
                <a:sym typeface="Arial"/>
              </a:defRPr>
            </a:lvl5pPr>
            <a:lvl6pPr marL="0" lvl="5" indent="0" algn="r" rtl="0">
              <a:spcBef>
                <a:spcPts val="0"/>
              </a:spcBef>
              <a:buNone/>
              <a:defRPr sz="800" b="0" i="0" u="none" strike="noStrike" cap="none">
                <a:solidFill>
                  <a:schemeClr val="dk1"/>
                </a:solidFill>
                <a:latin typeface="Arial"/>
                <a:ea typeface="Arial"/>
                <a:cs typeface="Arial"/>
                <a:sym typeface="Arial"/>
              </a:defRPr>
            </a:lvl6pPr>
            <a:lvl7pPr marL="0" lvl="6" indent="0" algn="r" rtl="0">
              <a:spcBef>
                <a:spcPts val="0"/>
              </a:spcBef>
              <a:buNone/>
              <a:defRPr sz="800" b="0" i="0" u="none" strike="noStrike" cap="none">
                <a:solidFill>
                  <a:schemeClr val="dk1"/>
                </a:solidFill>
                <a:latin typeface="Arial"/>
                <a:ea typeface="Arial"/>
                <a:cs typeface="Arial"/>
                <a:sym typeface="Arial"/>
              </a:defRPr>
            </a:lvl7pPr>
            <a:lvl8pPr marL="0" lvl="7" indent="0" algn="r" rtl="0">
              <a:spcBef>
                <a:spcPts val="0"/>
              </a:spcBef>
              <a:buNone/>
              <a:defRPr sz="800" b="0" i="0" u="none" strike="noStrike" cap="none">
                <a:solidFill>
                  <a:schemeClr val="dk1"/>
                </a:solidFill>
                <a:latin typeface="Arial"/>
                <a:ea typeface="Arial"/>
                <a:cs typeface="Arial"/>
                <a:sym typeface="Arial"/>
              </a:defRPr>
            </a:lvl8pPr>
            <a:lvl9pPr marL="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 name="Google Shape;45;p10"/>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6" name="Google Shape;46;p10"/>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47" name="Google Shape;47;p10"/>
          <p:cNvSpPr txBox="1">
            <a:spLocks noGrp="1"/>
          </p:cNvSpPr>
          <p:nvPr>
            <p:ph type="sldNum" idx="12"/>
          </p:nvPr>
        </p:nvSpPr>
        <p:spPr>
          <a:xfrm>
            <a:off x="8391011" y="4737446"/>
            <a:ext cx="324300" cy="273900"/>
          </a:xfrm>
          <a:prstGeom prst="rect">
            <a:avLst/>
          </a:prstGeom>
          <a:noFill/>
          <a:ln>
            <a:noFill/>
          </a:ln>
        </p:spPr>
        <p:txBody>
          <a:bodyPr spcFirstLastPara="1" wrap="square" lIns="0" tIns="0" rIns="34275" bIns="0" anchor="ctr" anchorCtr="0">
            <a:noAutofit/>
          </a:bodyPr>
          <a:lstStyle>
            <a:lvl1pPr marL="0" lvl="0" indent="0" algn="r" rtl="0">
              <a:spcBef>
                <a:spcPts val="0"/>
              </a:spcBef>
              <a:buNone/>
              <a:defRPr sz="800" b="0" i="0" u="none" strike="noStrike" cap="none">
                <a:solidFill>
                  <a:schemeClr val="dk1"/>
                </a:solidFill>
                <a:latin typeface="Arial"/>
                <a:ea typeface="Arial"/>
                <a:cs typeface="Arial"/>
                <a:sym typeface="Arial"/>
              </a:defRPr>
            </a:lvl1pPr>
            <a:lvl2pPr marL="0" lvl="1" indent="0" algn="r" rtl="0">
              <a:spcBef>
                <a:spcPts val="0"/>
              </a:spcBef>
              <a:buNone/>
              <a:defRPr sz="800" b="0" i="0" u="none" strike="noStrike" cap="none">
                <a:solidFill>
                  <a:schemeClr val="dk1"/>
                </a:solidFill>
                <a:latin typeface="Arial"/>
                <a:ea typeface="Arial"/>
                <a:cs typeface="Arial"/>
                <a:sym typeface="Arial"/>
              </a:defRPr>
            </a:lvl2pPr>
            <a:lvl3pPr marL="0" lvl="2" indent="0" algn="r" rtl="0">
              <a:spcBef>
                <a:spcPts val="0"/>
              </a:spcBef>
              <a:buNone/>
              <a:defRPr sz="800" b="0" i="0" u="none" strike="noStrike" cap="none">
                <a:solidFill>
                  <a:schemeClr val="dk1"/>
                </a:solidFill>
                <a:latin typeface="Arial"/>
                <a:ea typeface="Arial"/>
                <a:cs typeface="Arial"/>
                <a:sym typeface="Arial"/>
              </a:defRPr>
            </a:lvl3pPr>
            <a:lvl4pPr marL="0" lvl="3" indent="0" algn="r" rtl="0">
              <a:spcBef>
                <a:spcPts val="0"/>
              </a:spcBef>
              <a:buNone/>
              <a:defRPr sz="800" b="0" i="0" u="none" strike="noStrike" cap="none">
                <a:solidFill>
                  <a:schemeClr val="dk1"/>
                </a:solidFill>
                <a:latin typeface="Arial"/>
                <a:ea typeface="Arial"/>
                <a:cs typeface="Arial"/>
                <a:sym typeface="Arial"/>
              </a:defRPr>
            </a:lvl4pPr>
            <a:lvl5pPr marL="0" lvl="4" indent="0" algn="r" rtl="0">
              <a:spcBef>
                <a:spcPts val="0"/>
              </a:spcBef>
              <a:buNone/>
              <a:defRPr sz="800" b="0" i="0" u="none" strike="noStrike" cap="none">
                <a:solidFill>
                  <a:schemeClr val="dk1"/>
                </a:solidFill>
                <a:latin typeface="Arial"/>
                <a:ea typeface="Arial"/>
                <a:cs typeface="Arial"/>
                <a:sym typeface="Arial"/>
              </a:defRPr>
            </a:lvl5pPr>
            <a:lvl6pPr marL="0" lvl="5" indent="0" algn="r" rtl="0">
              <a:spcBef>
                <a:spcPts val="0"/>
              </a:spcBef>
              <a:buNone/>
              <a:defRPr sz="800" b="0" i="0" u="none" strike="noStrike" cap="none">
                <a:solidFill>
                  <a:schemeClr val="dk1"/>
                </a:solidFill>
                <a:latin typeface="Arial"/>
                <a:ea typeface="Arial"/>
                <a:cs typeface="Arial"/>
                <a:sym typeface="Arial"/>
              </a:defRPr>
            </a:lvl6pPr>
            <a:lvl7pPr marL="0" lvl="6" indent="0" algn="r" rtl="0">
              <a:spcBef>
                <a:spcPts val="0"/>
              </a:spcBef>
              <a:buNone/>
              <a:defRPr sz="800" b="0" i="0" u="none" strike="noStrike" cap="none">
                <a:solidFill>
                  <a:schemeClr val="dk1"/>
                </a:solidFill>
                <a:latin typeface="Arial"/>
                <a:ea typeface="Arial"/>
                <a:cs typeface="Arial"/>
                <a:sym typeface="Arial"/>
              </a:defRPr>
            </a:lvl7pPr>
            <a:lvl8pPr marL="0" lvl="7" indent="0" algn="r" rtl="0">
              <a:spcBef>
                <a:spcPts val="0"/>
              </a:spcBef>
              <a:buNone/>
              <a:defRPr sz="800" b="0" i="0" u="none" strike="noStrike" cap="none">
                <a:solidFill>
                  <a:schemeClr val="dk1"/>
                </a:solidFill>
                <a:latin typeface="Arial"/>
                <a:ea typeface="Arial"/>
                <a:cs typeface="Arial"/>
                <a:sym typeface="Arial"/>
              </a:defRPr>
            </a:lvl8pPr>
            <a:lvl9pPr marL="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28625" y="45244"/>
            <a:ext cx="82869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428625" y="1369219"/>
            <a:ext cx="8286900" cy="3155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391011" y="4737446"/>
            <a:ext cx="324300" cy="273900"/>
          </a:xfrm>
          <a:prstGeom prst="rect">
            <a:avLst/>
          </a:prstGeom>
          <a:noFill/>
          <a:ln>
            <a:noFill/>
          </a:ln>
        </p:spPr>
        <p:txBody>
          <a:bodyPr spcFirstLastPara="1" wrap="square" lIns="0" tIns="0" rIns="34275" bIns="0" anchor="ctr" anchorCtr="0">
            <a:noAutofit/>
          </a:bodyPr>
          <a:lstStyle>
            <a:lvl1pPr marL="0" marR="0" lvl="0" indent="0" algn="r" rtl="0">
              <a:spcBef>
                <a:spcPts val="0"/>
              </a:spcBef>
              <a:buNone/>
              <a:defRPr sz="800" b="0" i="0" u="none" strike="noStrike" cap="none">
                <a:solidFill>
                  <a:schemeClr val="dk1"/>
                </a:solidFill>
                <a:latin typeface="Arial"/>
                <a:ea typeface="Arial"/>
                <a:cs typeface="Arial"/>
                <a:sym typeface="Arial"/>
              </a:defRPr>
            </a:lvl1pPr>
            <a:lvl2pPr marL="0" marR="0" lvl="1" indent="0" algn="r" rtl="0">
              <a:spcBef>
                <a:spcPts val="0"/>
              </a:spcBef>
              <a:buNone/>
              <a:defRPr sz="800" b="0" i="0" u="none" strike="noStrike" cap="none">
                <a:solidFill>
                  <a:schemeClr val="dk1"/>
                </a:solidFill>
                <a:latin typeface="Arial"/>
                <a:ea typeface="Arial"/>
                <a:cs typeface="Arial"/>
                <a:sym typeface="Arial"/>
              </a:defRPr>
            </a:lvl2pPr>
            <a:lvl3pPr marL="0" marR="0" lvl="2" indent="0" algn="r" rtl="0">
              <a:spcBef>
                <a:spcPts val="0"/>
              </a:spcBef>
              <a:buNone/>
              <a:defRPr sz="800" b="0" i="0" u="none" strike="noStrike" cap="none">
                <a:solidFill>
                  <a:schemeClr val="dk1"/>
                </a:solidFill>
                <a:latin typeface="Arial"/>
                <a:ea typeface="Arial"/>
                <a:cs typeface="Arial"/>
                <a:sym typeface="Arial"/>
              </a:defRPr>
            </a:lvl3pPr>
            <a:lvl4pPr marL="0" marR="0" lvl="3" indent="0" algn="r" rtl="0">
              <a:spcBef>
                <a:spcPts val="0"/>
              </a:spcBef>
              <a:buNone/>
              <a:defRPr sz="800" b="0" i="0" u="none" strike="noStrike" cap="none">
                <a:solidFill>
                  <a:schemeClr val="dk1"/>
                </a:solidFill>
                <a:latin typeface="Arial"/>
                <a:ea typeface="Arial"/>
                <a:cs typeface="Arial"/>
                <a:sym typeface="Arial"/>
              </a:defRPr>
            </a:lvl4pPr>
            <a:lvl5pPr marL="0" marR="0" lvl="4" indent="0" algn="r" rtl="0">
              <a:spcBef>
                <a:spcPts val="0"/>
              </a:spcBef>
              <a:buNone/>
              <a:defRPr sz="800" b="0" i="0" u="none" strike="noStrike" cap="none">
                <a:solidFill>
                  <a:schemeClr val="dk1"/>
                </a:solidFill>
                <a:latin typeface="Arial"/>
                <a:ea typeface="Arial"/>
                <a:cs typeface="Arial"/>
                <a:sym typeface="Arial"/>
              </a:defRPr>
            </a:lvl5pPr>
            <a:lvl6pPr marL="0" marR="0" lvl="5" indent="0" algn="r" rtl="0">
              <a:spcBef>
                <a:spcPts val="0"/>
              </a:spcBef>
              <a:buNone/>
              <a:defRPr sz="800" b="0" i="0" u="none" strike="noStrike" cap="none">
                <a:solidFill>
                  <a:schemeClr val="dk1"/>
                </a:solidFill>
                <a:latin typeface="Arial"/>
                <a:ea typeface="Arial"/>
                <a:cs typeface="Arial"/>
                <a:sym typeface="Arial"/>
              </a:defRPr>
            </a:lvl6pPr>
            <a:lvl7pPr marL="0" marR="0" lvl="6" indent="0" algn="r" rtl="0">
              <a:spcBef>
                <a:spcPts val="0"/>
              </a:spcBef>
              <a:buNone/>
              <a:defRPr sz="800" b="0" i="0" u="none" strike="noStrike" cap="none">
                <a:solidFill>
                  <a:schemeClr val="dk1"/>
                </a:solidFill>
                <a:latin typeface="Arial"/>
                <a:ea typeface="Arial"/>
                <a:cs typeface="Arial"/>
                <a:sym typeface="Arial"/>
              </a:defRPr>
            </a:lvl7pPr>
            <a:lvl8pPr marL="0" marR="0" lvl="7" indent="0" algn="r" rtl="0">
              <a:spcBef>
                <a:spcPts val="0"/>
              </a:spcBef>
              <a:buNone/>
              <a:defRPr sz="800" b="0" i="0" u="none" strike="noStrike" cap="none">
                <a:solidFill>
                  <a:schemeClr val="dk1"/>
                </a:solidFill>
                <a:latin typeface="Arial"/>
                <a:ea typeface="Arial"/>
                <a:cs typeface="Arial"/>
                <a:sym typeface="Arial"/>
              </a:defRPr>
            </a:lvl8pPr>
            <a:lvl9pPr marL="0" marR="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70">
          <p15:clr>
            <a:srgbClr val="F26B43"/>
          </p15:clr>
        </p15:guide>
        <p15:guide id="4" orient="horz" pos="2916">
          <p15:clr>
            <a:srgbClr val="F26B43"/>
          </p15:clr>
        </p15:guide>
        <p15:guide id="5" pos="5490">
          <p15:clr>
            <a:srgbClr val="F26B43"/>
          </p15:clr>
        </p15:guide>
        <p15:guide id="6" orient="horz" pos="30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35.jp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609875" y="1906350"/>
            <a:ext cx="8361900" cy="1460700"/>
          </a:xfrm>
          <a:prstGeom prst="rect">
            <a:avLst/>
          </a:prstGeom>
        </p:spPr>
        <p:txBody>
          <a:bodyPr spcFirstLastPara="1" wrap="square" lIns="68575" tIns="34275" rIns="68575" bIns="34275" anchor="t" anchorCtr="0">
            <a:noAutofit/>
          </a:bodyPr>
          <a:lstStyle/>
          <a:p>
            <a:r>
              <a:rPr lang="en" sz="3850" dirty="0"/>
              <a:t>Update on FY work at BNL</a:t>
            </a:r>
            <a:endParaRPr lang="en-US" dirty="0"/>
          </a:p>
        </p:txBody>
      </p:sp>
      <p:sp>
        <p:nvSpPr>
          <p:cNvPr id="81" name="Google Shape;81;p18"/>
          <p:cNvSpPr txBox="1">
            <a:spLocks noGrp="1"/>
          </p:cNvSpPr>
          <p:nvPr>
            <p:ph type="body" idx="2"/>
          </p:nvPr>
        </p:nvSpPr>
        <p:spPr>
          <a:xfrm>
            <a:off x="696456" y="3798758"/>
            <a:ext cx="7751100" cy="94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A. Mattera, A. Sonzogni, E. McCutchan, </a:t>
            </a:r>
            <a:endParaRPr/>
          </a:p>
          <a:p>
            <a:pPr marL="0" lvl="0" indent="0" algn="l" rtl="0">
              <a:spcBef>
                <a:spcPts val="800"/>
              </a:spcBef>
              <a:spcAft>
                <a:spcPts val="0"/>
              </a:spcAft>
              <a:buNone/>
            </a:pPr>
            <a:r>
              <a:rPr lang="en"/>
              <a:t>P. De-Sosoo, C. Sears, C. Billings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800"/>
              <a:t>Evaluation of Isomeric Yield Ratios</a:t>
            </a:r>
            <a:endParaRPr sz="2800"/>
          </a:p>
        </p:txBody>
      </p:sp>
      <p:pic>
        <p:nvPicPr>
          <p:cNvPr id="182" name="Google Shape;182;p27"/>
          <p:cNvPicPr preferRelativeResize="0"/>
          <p:nvPr/>
        </p:nvPicPr>
        <p:blipFill>
          <a:blip r:embed="rId3">
            <a:alphaModFix/>
          </a:blip>
          <a:stretch>
            <a:fillRect/>
          </a:stretch>
        </p:blipFill>
        <p:spPr>
          <a:xfrm>
            <a:off x="6721100" y="149788"/>
            <a:ext cx="2208900" cy="4913776"/>
          </a:xfrm>
          <a:prstGeom prst="rect">
            <a:avLst/>
          </a:prstGeom>
          <a:noFill/>
          <a:ln>
            <a:noFill/>
          </a:ln>
          <a:effectLst>
            <a:outerShdw blurRad="57150" dist="19050" dir="5400000" algn="bl" rotWithShape="0">
              <a:srgbClr val="000000">
                <a:alpha val="50000"/>
              </a:srgbClr>
            </a:outerShdw>
          </a:effectLst>
        </p:spPr>
      </p:pic>
      <p:sp>
        <p:nvSpPr>
          <p:cNvPr id="183" name="Google Shape;183;p27"/>
          <p:cNvSpPr txBox="1">
            <a:spLocks noGrp="1"/>
          </p:cNvSpPr>
          <p:nvPr>
            <p:ph type="body" idx="1"/>
          </p:nvPr>
        </p:nvSpPr>
        <p:spPr>
          <a:xfrm>
            <a:off x="126300" y="856050"/>
            <a:ext cx="6232500" cy="3846300"/>
          </a:xfrm>
          <a:prstGeom prst="rect">
            <a:avLst/>
          </a:prstGeom>
        </p:spPr>
        <p:txBody>
          <a:bodyPr spcFirstLastPara="1" wrap="square" lIns="68575" tIns="34275" rIns="68575" bIns="34275" anchor="t" anchorCtr="0">
            <a:normAutofit/>
          </a:bodyPr>
          <a:lstStyle/>
          <a:p>
            <a:pPr marL="457200" lvl="0" indent="-228600" algn="l" rtl="0">
              <a:spcBef>
                <a:spcPts val="800"/>
              </a:spcBef>
              <a:spcAft>
                <a:spcPts val="0"/>
              </a:spcAft>
              <a:buClr>
                <a:srgbClr val="1C4587"/>
              </a:buClr>
              <a:buSzPts val="2100"/>
              <a:buNone/>
            </a:pPr>
            <a:r>
              <a:rPr lang="en">
                <a:solidFill>
                  <a:srgbClr val="1C4587"/>
                </a:solidFill>
              </a:rPr>
              <a:t>We retrieved and compiled 538 independent isomeric yield ratios, from 39 compound nuclei, and 62 unique fission products.</a:t>
            </a:r>
            <a:endParaRPr>
              <a:solidFill>
                <a:srgbClr val="1C4587"/>
              </a:solidFill>
            </a:endParaRPr>
          </a:p>
          <a:p>
            <a:pPr marL="457200" lvl="0" indent="-228600" algn="l" rtl="0">
              <a:spcBef>
                <a:spcPts val="1000"/>
              </a:spcBef>
              <a:spcAft>
                <a:spcPts val="0"/>
              </a:spcAft>
              <a:buClr>
                <a:srgbClr val="1C4587"/>
              </a:buClr>
              <a:buSzPts val="2100"/>
              <a:buNone/>
            </a:pPr>
            <a:r>
              <a:rPr lang="en">
                <a:solidFill>
                  <a:srgbClr val="1C4587"/>
                </a:solidFill>
              </a:rPr>
              <a:t>5x the amount of data available to Madland &amp; England when they developed the model</a:t>
            </a:r>
            <a:endParaRPr>
              <a:solidFill>
                <a:srgbClr val="1C4587"/>
              </a:solidFill>
            </a:endParaRPr>
          </a:p>
          <a:p>
            <a:pPr marL="3371850" marR="0" lvl="0" indent="-228600" algn="l" rtl="0">
              <a:lnSpc>
                <a:spcPct val="100000"/>
              </a:lnSpc>
              <a:spcBef>
                <a:spcPts val="1000"/>
              </a:spcBef>
              <a:spcAft>
                <a:spcPts val="1000"/>
              </a:spcAft>
              <a:buClr>
                <a:srgbClr val="1C4587"/>
              </a:buClr>
              <a:buSzPts val="2100"/>
              <a:buNone/>
            </a:pPr>
            <a:r>
              <a:rPr lang="en">
                <a:solidFill>
                  <a:srgbClr val="1C4587"/>
                </a:solidFill>
              </a:rPr>
              <a:t>Wealth of new data can be used to </a:t>
            </a:r>
            <a:br>
              <a:rPr lang="en">
                <a:solidFill>
                  <a:srgbClr val="1C4587"/>
                </a:solidFill>
              </a:rPr>
            </a:br>
            <a:r>
              <a:rPr lang="en">
                <a:solidFill>
                  <a:srgbClr val="1C4587"/>
                </a:solidFill>
              </a:rPr>
              <a:t>benchmark new models for the prediction of IYRs</a:t>
            </a:r>
            <a:endParaRPr>
              <a:solidFill>
                <a:srgbClr val="1C4587"/>
              </a:solidFill>
            </a:endParaRPr>
          </a:p>
        </p:txBody>
      </p:sp>
      <p:sp>
        <p:nvSpPr>
          <p:cNvPr id="184" name="Google Shape;184;p27"/>
          <p:cNvSpPr txBox="1">
            <a:spLocks noGrp="1"/>
          </p:cNvSpPr>
          <p:nvPr>
            <p:ph type="sldNum" idx="12"/>
          </p:nvPr>
        </p:nvSpPr>
        <p:spPr>
          <a:xfrm>
            <a:off x="8391011" y="4737446"/>
            <a:ext cx="324300" cy="273900"/>
          </a:xfrm>
          <a:prstGeom prst="rect">
            <a:avLst/>
          </a:prstGeom>
        </p:spPr>
        <p:txBody>
          <a:bodyPr spcFirstLastPara="1" wrap="square" lIns="0" tIns="0" rIns="34275"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pic>
        <p:nvPicPr>
          <p:cNvPr id="185" name="Google Shape;185;p27"/>
          <p:cNvPicPr preferRelativeResize="0"/>
          <p:nvPr/>
        </p:nvPicPr>
        <p:blipFill>
          <a:blip r:embed="rId4">
            <a:alphaModFix/>
          </a:blip>
          <a:stretch>
            <a:fillRect/>
          </a:stretch>
        </p:blipFill>
        <p:spPr>
          <a:xfrm>
            <a:off x="222968" y="2839818"/>
            <a:ext cx="2811500" cy="20750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body" idx="1"/>
          </p:nvPr>
        </p:nvSpPr>
        <p:spPr>
          <a:xfrm>
            <a:off x="102625" y="1208275"/>
            <a:ext cx="5069700" cy="3288600"/>
          </a:xfrm>
          <a:prstGeom prst="rect">
            <a:avLst/>
          </a:prstGeom>
        </p:spPr>
        <p:txBody>
          <a:bodyPr spcFirstLastPara="1" wrap="square" lIns="68575" tIns="34275" rIns="68575" bIns="34275" anchor="ctr" anchorCtr="0">
            <a:normAutofit lnSpcReduction="10000"/>
          </a:bodyPr>
          <a:lstStyle/>
          <a:p>
            <a:pPr marL="457200" lvl="0" indent="-361950" algn="l" rtl="0">
              <a:spcBef>
                <a:spcPts val="800"/>
              </a:spcBef>
              <a:spcAft>
                <a:spcPts val="0"/>
              </a:spcAft>
              <a:buClr>
                <a:schemeClr val="accent1"/>
              </a:buClr>
              <a:buSzPts val="2100"/>
              <a:buChar char="•"/>
            </a:pPr>
            <a:r>
              <a:rPr lang="en" b="1">
                <a:solidFill>
                  <a:schemeClr val="accent1"/>
                </a:solidFill>
              </a:rPr>
              <a:t>averaging</a:t>
            </a:r>
            <a:r>
              <a:rPr lang="en">
                <a:solidFill>
                  <a:schemeClr val="accent1"/>
                </a:solidFill>
              </a:rPr>
              <a:t> of IYR for low-energy n-induced fission (E</a:t>
            </a:r>
            <a:r>
              <a:rPr lang="en" baseline="-25000">
                <a:solidFill>
                  <a:schemeClr val="accent1"/>
                </a:solidFill>
              </a:rPr>
              <a:t>n</a:t>
            </a:r>
            <a:r>
              <a:rPr lang="en">
                <a:solidFill>
                  <a:schemeClr val="accent1"/>
                </a:solidFill>
              </a:rPr>
              <a:t> &lt; 2 MeV)</a:t>
            </a:r>
            <a:endParaRPr>
              <a:solidFill>
                <a:schemeClr val="accent1"/>
              </a:solidFill>
            </a:endParaRPr>
          </a:p>
          <a:p>
            <a:pPr marL="457200" lvl="0" indent="-361950" algn="l" rtl="0">
              <a:spcBef>
                <a:spcPts val="1000"/>
              </a:spcBef>
              <a:spcAft>
                <a:spcPts val="0"/>
              </a:spcAft>
              <a:buClr>
                <a:schemeClr val="accent1"/>
              </a:buClr>
              <a:buSzPts val="2100"/>
              <a:buChar char="•"/>
            </a:pPr>
            <a:r>
              <a:rPr lang="en">
                <a:solidFill>
                  <a:schemeClr val="accent1"/>
                </a:solidFill>
              </a:rPr>
              <a:t>identification of </a:t>
            </a:r>
            <a:r>
              <a:rPr lang="en" b="1">
                <a:solidFill>
                  <a:schemeClr val="accent1"/>
                </a:solidFill>
              </a:rPr>
              <a:t>outliers</a:t>
            </a:r>
            <a:r>
              <a:rPr lang="en">
                <a:solidFill>
                  <a:schemeClr val="accent1"/>
                </a:solidFill>
              </a:rPr>
              <a:t> (decay data, isomeric state assignments, trends vs IYR in other measured systems)</a:t>
            </a:r>
            <a:endParaRPr>
              <a:solidFill>
                <a:schemeClr val="accent1"/>
              </a:solidFill>
            </a:endParaRPr>
          </a:p>
          <a:p>
            <a:pPr marL="457200" lvl="0" indent="-361950" algn="l" rtl="0">
              <a:spcBef>
                <a:spcPts val="1000"/>
              </a:spcBef>
              <a:spcAft>
                <a:spcPts val="0"/>
              </a:spcAft>
              <a:buClr>
                <a:schemeClr val="accent1"/>
              </a:buClr>
              <a:buSzPts val="2100"/>
              <a:buChar char="•"/>
            </a:pPr>
            <a:r>
              <a:rPr lang="en">
                <a:solidFill>
                  <a:schemeClr val="accent1"/>
                </a:solidFill>
              </a:rPr>
              <a:t>new </a:t>
            </a:r>
            <a:r>
              <a:rPr lang="en" b="1">
                <a:solidFill>
                  <a:schemeClr val="accent1"/>
                </a:solidFill>
              </a:rPr>
              <a:t>recommended</a:t>
            </a:r>
            <a:r>
              <a:rPr lang="en">
                <a:solidFill>
                  <a:schemeClr val="accent1"/>
                </a:solidFill>
              </a:rPr>
              <a:t> experimental yields often incompatible with the Madland &amp; England model</a:t>
            </a:r>
            <a:endParaRPr>
              <a:solidFill>
                <a:schemeClr val="accent1"/>
              </a:solidFill>
            </a:endParaRPr>
          </a:p>
          <a:p>
            <a:pPr marL="457200" lvl="0" indent="-361950" algn="l" rtl="0">
              <a:spcBef>
                <a:spcPts val="1000"/>
              </a:spcBef>
              <a:spcAft>
                <a:spcPts val="1000"/>
              </a:spcAft>
              <a:buClr>
                <a:schemeClr val="accent1"/>
              </a:buClr>
              <a:buSzPts val="2100"/>
              <a:buChar char="•"/>
            </a:pPr>
            <a:r>
              <a:rPr lang="en">
                <a:solidFill>
                  <a:schemeClr val="accent1"/>
                </a:solidFill>
              </a:rPr>
              <a:t>studied the </a:t>
            </a:r>
            <a:r>
              <a:rPr lang="en" b="1">
                <a:solidFill>
                  <a:schemeClr val="accent1"/>
                </a:solidFill>
              </a:rPr>
              <a:t>impact</a:t>
            </a:r>
            <a:r>
              <a:rPr lang="en">
                <a:solidFill>
                  <a:schemeClr val="accent1"/>
                </a:solidFill>
              </a:rPr>
              <a:t> of recommended IYRs on </a:t>
            </a:r>
            <a:r>
              <a:rPr lang="en" b="1">
                <a:solidFill>
                  <a:schemeClr val="accent1"/>
                </a:solidFill>
              </a:rPr>
              <a:t>antineutrino spectra</a:t>
            </a:r>
            <a:endParaRPr b="1">
              <a:solidFill>
                <a:schemeClr val="accent1"/>
              </a:solidFill>
            </a:endParaRPr>
          </a:p>
        </p:txBody>
      </p:sp>
      <p:sp>
        <p:nvSpPr>
          <p:cNvPr id="191" name="Google Shape;191;p28"/>
          <p:cNvSpPr txBox="1">
            <a:spLocks noGrp="1"/>
          </p:cNvSpPr>
          <p:nvPr>
            <p:ph type="title"/>
          </p:nvPr>
        </p:nvSpPr>
        <p:spPr>
          <a:xfrm>
            <a:off x="357806" y="121444"/>
            <a:ext cx="8329200" cy="5934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sz="2800"/>
              <a:t>Evaluation of </a:t>
            </a:r>
            <a:br>
              <a:rPr lang="en" sz="2800"/>
            </a:br>
            <a:r>
              <a:rPr lang="en" sz="2800"/>
              <a:t>Isomeric Yield Ratios</a:t>
            </a:r>
            <a:endParaRPr/>
          </a:p>
        </p:txBody>
      </p:sp>
      <p:pic>
        <p:nvPicPr>
          <p:cNvPr id="192" name="Google Shape;192;p28"/>
          <p:cNvPicPr preferRelativeResize="0"/>
          <p:nvPr/>
        </p:nvPicPr>
        <p:blipFill>
          <a:blip r:embed="rId3">
            <a:alphaModFix/>
          </a:blip>
          <a:stretch>
            <a:fillRect/>
          </a:stretch>
        </p:blipFill>
        <p:spPr>
          <a:xfrm>
            <a:off x="5686075" y="75400"/>
            <a:ext cx="3320474" cy="4989950"/>
          </a:xfrm>
          <a:prstGeom prst="rect">
            <a:avLst/>
          </a:prstGeom>
          <a:noFill/>
          <a:ln>
            <a:noFill/>
          </a:ln>
          <a:effectLst>
            <a:outerShdw blurRad="57150" dist="19050" dir="5400000" algn="bl" rotWithShape="0">
              <a:srgbClr val="000000">
                <a:alpha val="50000"/>
              </a:srgbClr>
            </a:outerShdw>
          </a:effectLst>
        </p:spPr>
      </p:pic>
      <p:sp>
        <p:nvSpPr>
          <p:cNvPr id="193" name="Google Shape;193;p28"/>
          <p:cNvSpPr txBox="1">
            <a:spLocks noGrp="1"/>
          </p:cNvSpPr>
          <p:nvPr>
            <p:ph type="sldNum" idx="12"/>
          </p:nvPr>
        </p:nvSpPr>
        <p:spPr>
          <a:xfrm>
            <a:off x="7048500" y="4829026"/>
            <a:ext cx="2057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11</a:t>
            </a:fld>
            <a:endParaRPr/>
          </a:p>
        </p:txBody>
      </p:sp>
      <p:pic>
        <p:nvPicPr>
          <p:cNvPr id="194" name="Google Shape;194;p28"/>
          <p:cNvPicPr preferRelativeResize="0"/>
          <p:nvPr/>
        </p:nvPicPr>
        <p:blipFill>
          <a:blip r:embed="rId4">
            <a:alphaModFix/>
          </a:blip>
          <a:stretch>
            <a:fillRect/>
          </a:stretch>
        </p:blipFill>
        <p:spPr>
          <a:xfrm>
            <a:off x="4069825" y="121451"/>
            <a:ext cx="2374099" cy="1225350"/>
          </a:xfrm>
          <a:prstGeom prst="rect">
            <a:avLst/>
          </a:prstGeom>
          <a:noFill/>
          <a:ln>
            <a:noFill/>
          </a:ln>
          <a:effectLst>
            <a:outerShdw blurRad="57150" dist="19050" dir="5400000" algn="bl" rotWithShape="0">
              <a:srgbClr val="000000">
                <a:alpha val="50000"/>
              </a:srgbClr>
            </a:outerShdw>
          </a:effectLst>
        </p:spPr>
      </p:pic>
      <p:pic>
        <p:nvPicPr>
          <p:cNvPr id="195" name="Google Shape;195;p28"/>
          <p:cNvPicPr preferRelativeResize="0"/>
          <p:nvPr/>
        </p:nvPicPr>
        <p:blipFill>
          <a:blip r:embed="rId5">
            <a:alphaModFix/>
          </a:blip>
          <a:stretch>
            <a:fillRect/>
          </a:stretch>
        </p:blipFill>
        <p:spPr>
          <a:xfrm>
            <a:off x="1921571" y="1878550"/>
            <a:ext cx="6135125" cy="13864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Revisiting E</a:t>
            </a:r>
            <a:r>
              <a:rPr lang="en" baseline="-25000"/>
              <a:t>n</a:t>
            </a:r>
            <a:endParaRPr baseline="-25000"/>
          </a:p>
        </p:txBody>
      </p:sp>
      <p:sp>
        <p:nvSpPr>
          <p:cNvPr id="211" name="Google Shape;211;p30"/>
          <p:cNvSpPr txBox="1">
            <a:spLocks noGrp="1"/>
          </p:cNvSpPr>
          <p:nvPr>
            <p:ph type="body" idx="1"/>
          </p:nvPr>
        </p:nvSpPr>
        <p:spPr>
          <a:xfrm>
            <a:off x="316925" y="1039450"/>
            <a:ext cx="3434700" cy="730500"/>
          </a:xfrm>
          <a:prstGeom prst="rect">
            <a:avLst/>
          </a:prstGeom>
        </p:spPr>
        <p:txBody>
          <a:bodyPr spcFirstLastPara="1" wrap="square" lIns="68575" tIns="34275" rIns="68575" bIns="34275" anchor="t" anchorCtr="0">
            <a:noAutofit/>
          </a:bodyPr>
          <a:lstStyle/>
          <a:p>
            <a:pPr marL="0" marR="0" lvl="0" indent="0" algn="l" rtl="0">
              <a:lnSpc>
                <a:spcPct val="90000"/>
              </a:lnSpc>
              <a:spcBef>
                <a:spcPts val="800"/>
              </a:spcBef>
              <a:spcAft>
                <a:spcPts val="0"/>
              </a:spcAft>
              <a:buNone/>
            </a:pPr>
            <a:r>
              <a:rPr lang="en">
                <a:solidFill>
                  <a:schemeClr val="accent1"/>
                </a:solidFill>
              </a:rPr>
              <a:t>how do we get the En for non-thermal fission?</a:t>
            </a:r>
            <a:endParaRPr>
              <a:solidFill>
                <a:schemeClr val="accent1"/>
              </a:solidFill>
            </a:endParaRPr>
          </a:p>
          <a:p>
            <a:pPr marL="0" lvl="0" indent="0" algn="l" rtl="0">
              <a:spcBef>
                <a:spcPts val="800"/>
              </a:spcBef>
              <a:spcAft>
                <a:spcPts val="0"/>
              </a:spcAft>
              <a:buNone/>
            </a:pPr>
            <a:endParaRPr>
              <a:solidFill>
                <a:schemeClr val="accent1"/>
              </a:solidFill>
            </a:endParaRPr>
          </a:p>
        </p:txBody>
      </p:sp>
      <p:pic>
        <p:nvPicPr>
          <p:cNvPr id="212" name="Google Shape;212;p30"/>
          <p:cNvPicPr preferRelativeResize="0"/>
          <p:nvPr/>
        </p:nvPicPr>
        <p:blipFill>
          <a:blip r:embed="rId3">
            <a:alphaModFix/>
          </a:blip>
          <a:stretch>
            <a:fillRect/>
          </a:stretch>
        </p:blipFill>
        <p:spPr>
          <a:xfrm>
            <a:off x="3751625" y="3100"/>
            <a:ext cx="5296299" cy="2107250"/>
          </a:xfrm>
          <a:prstGeom prst="rect">
            <a:avLst/>
          </a:prstGeom>
          <a:noFill/>
          <a:ln>
            <a:noFill/>
          </a:ln>
          <a:effectLst>
            <a:outerShdw blurRad="57150" dist="19050" dir="5400000" algn="bl" rotWithShape="0">
              <a:srgbClr val="000000">
                <a:alpha val="50000"/>
              </a:srgbClr>
            </a:outerShdw>
          </a:effectLst>
        </p:spPr>
      </p:pic>
      <p:sp>
        <p:nvSpPr>
          <p:cNvPr id="213" name="Google Shape;213;p30"/>
          <p:cNvSpPr txBox="1"/>
          <p:nvPr/>
        </p:nvSpPr>
        <p:spPr>
          <a:xfrm>
            <a:off x="5378375" y="2125225"/>
            <a:ext cx="3701100" cy="50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rPr>
              <a:t>compiled </a:t>
            </a:r>
            <a:r>
              <a:rPr lang="en" sz="1500" baseline="30000">
                <a:solidFill>
                  <a:schemeClr val="dk1"/>
                </a:solidFill>
              </a:rPr>
              <a:t>238</a:t>
            </a:r>
            <a:r>
              <a:rPr lang="en" sz="1500">
                <a:solidFill>
                  <a:schemeClr val="dk1"/>
                </a:solidFill>
              </a:rPr>
              <a:t>U data -- wealth of energy-dependent data</a:t>
            </a:r>
            <a:endParaRPr sz="1500">
              <a:solidFill>
                <a:schemeClr val="dk1"/>
              </a:solidFill>
            </a:endParaRPr>
          </a:p>
        </p:txBody>
      </p:sp>
      <p:pic>
        <p:nvPicPr>
          <p:cNvPr id="214" name="Google Shape;214;p30"/>
          <p:cNvPicPr preferRelativeResize="0"/>
          <p:nvPr/>
        </p:nvPicPr>
        <p:blipFill>
          <a:blip r:embed="rId4">
            <a:alphaModFix/>
          </a:blip>
          <a:stretch>
            <a:fillRect/>
          </a:stretch>
        </p:blipFill>
        <p:spPr>
          <a:xfrm>
            <a:off x="3919975" y="2825009"/>
            <a:ext cx="3333750" cy="790575"/>
          </a:xfrm>
          <a:prstGeom prst="rect">
            <a:avLst/>
          </a:prstGeom>
          <a:noFill/>
          <a:ln>
            <a:noFill/>
          </a:ln>
          <a:effectLst>
            <a:outerShdw blurRad="57150" dist="19050" dir="5400000" algn="bl" rotWithShape="0">
              <a:srgbClr val="000000">
                <a:alpha val="50000"/>
              </a:srgbClr>
            </a:outerShdw>
          </a:effectLst>
        </p:spPr>
      </p:pic>
      <p:grpSp>
        <p:nvGrpSpPr>
          <p:cNvPr id="215" name="Google Shape;215;p30"/>
          <p:cNvGrpSpPr/>
          <p:nvPr/>
        </p:nvGrpSpPr>
        <p:grpSpPr>
          <a:xfrm>
            <a:off x="485278" y="3550500"/>
            <a:ext cx="3434697" cy="1424500"/>
            <a:chOff x="666553" y="3527850"/>
            <a:chExt cx="3434697" cy="1424500"/>
          </a:xfrm>
        </p:grpSpPr>
        <p:pic>
          <p:nvPicPr>
            <p:cNvPr id="216" name="Google Shape;216;p30"/>
            <p:cNvPicPr preferRelativeResize="0"/>
            <p:nvPr/>
          </p:nvPicPr>
          <p:blipFill>
            <a:blip r:embed="rId5">
              <a:alphaModFix/>
            </a:blip>
            <a:stretch>
              <a:fillRect/>
            </a:stretch>
          </p:blipFill>
          <p:spPr>
            <a:xfrm>
              <a:off x="666553" y="3527850"/>
              <a:ext cx="3165025" cy="1424500"/>
            </a:xfrm>
            <a:prstGeom prst="rect">
              <a:avLst/>
            </a:prstGeom>
            <a:noFill/>
            <a:ln>
              <a:noFill/>
            </a:ln>
            <a:effectLst>
              <a:outerShdw blurRad="57150" dist="19050" dir="5400000" algn="bl" rotWithShape="0">
                <a:srgbClr val="000000">
                  <a:alpha val="50000"/>
                </a:srgbClr>
              </a:outerShdw>
            </a:effectLst>
          </p:spPr>
        </p:pic>
        <p:sp>
          <p:nvSpPr>
            <p:cNvPr id="217" name="Google Shape;217;p30"/>
            <p:cNvSpPr txBox="1"/>
            <p:nvPr/>
          </p:nvSpPr>
          <p:spPr>
            <a:xfrm>
              <a:off x="2432050" y="3986300"/>
              <a:ext cx="1669200" cy="5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a:solidFill>
                    <a:schemeClr val="dk1"/>
                  </a:solidFill>
                  <a:highlight>
                    <a:schemeClr val="accent6"/>
                  </a:highlight>
                  <a:latin typeface="Courier"/>
                  <a:ea typeface="Courier"/>
                  <a:cs typeface="Courier"/>
                  <a:sym typeface="Courier"/>
                </a:rPr>
                <a:t>EN-DUMMY</a:t>
              </a:r>
              <a:endParaRPr sz="2100">
                <a:solidFill>
                  <a:schemeClr val="dk1"/>
                </a:solidFill>
                <a:highlight>
                  <a:schemeClr val="accent6"/>
                </a:highlight>
                <a:latin typeface="Courier"/>
                <a:ea typeface="Courier"/>
                <a:cs typeface="Courier"/>
                <a:sym typeface="Courier"/>
              </a:endParaRPr>
            </a:p>
          </p:txBody>
        </p:sp>
      </p:grpSp>
      <p:sp>
        <p:nvSpPr>
          <p:cNvPr id="218" name="Google Shape;218;p30"/>
          <p:cNvSpPr txBox="1"/>
          <p:nvPr/>
        </p:nvSpPr>
        <p:spPr>
          <a:xfrm>
            <a:off x="428625" y="2148550"/>
            <a:ext cx="3098700" cy="11571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800"/>
              </a:spcBef>
              <a:spcAft>
                <a:spcPts val="0"/>
              </a:spcAft>
              <a:buNone/>
            </a:pPr>
            <a:r>
              <a:rPr lang="en" sz="2100">
                <a:solidFill>
                  <a:schemeClr val="accent1"/>
                </a:solidFill>
              </a:rPr>
              <a:t>Rao and Iyer measured at the same facility, but reported energy is different</a:t>
            </a:r>
            <a:endParaRPr sz="2100">
              <a:solidFill>
                <a:schemeClr val="accent1"/>
              </a:solidFill>
            </a:endParaRPr>
          </a:p>
        </p:txBody>
      </p:sp>
      <p:sp>
        <p:nvSpPr>
          <p:cNvPr id="219" name="Google Shape;219;p30"/>
          <p:cNvSpPr txBox="1"/>
          <p:nvPr/>
        </p:nvSpPr>
        <p:spPr>
          <a:xfrm>
            <a:off x="3919975" y="4261250"/>
            <a:ext cx="4018200" cy="7305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800"/>
              </a:spcBef>
              <a:spcAft>
                <a:spcPts val="0"/>
              </a:spcAft>
              <a:buNone/>
            </a:pPr>
            <a:r>
              <a:rPr lang="en" sz="1500">
                <a:solidFill>
                  <a:schemeClr val="dk1"/>
                </a:solidFill>
              </a:rPr>
              <a:t>checking all EN-DUMMY in EXFOR FYs, group by facility and include the energy spectrum and an average energy as En</a:t>
            </a:r>
            <a:endParaRPr sz="1500">
              <a:solidFill>
                <a:schemeClr val="dk1"/>
              </a:solidFill>
            </a:endParaRPr>
          </a:p>
        </p:txBody>
      </p:sp>
      <p:grpSp>
        <p:nvGrpSpPr>
          <p:cNvPr id="220" name="Google Shape;220;p30"/>
          <p:cNvGrpSpPr/>
          <p:nvPr/>
        </p:nvGrpSpPr>
        <p:grpSpPr>
          <a:xfrm>
            <a:off x="6483975" y="3128019"/>
            <a:ext cx="2462300" cy="1676580"/>
            <a:chOff x="6550950" y="3158519"/>
            <a:chExt cx="2462300" cy="1676580"/>
          </a:xfrm>
        </p:grpSpPr>
        <p:pic>
          <p:nvPicPr>
            <p:cNvPr id="221" name="Google Shape;221;p30"/>
            <p:cNvPicPr preferRelativeResize="0"/>
            <p:nvPr/>
          </p:nvPicPr>
          <p:blipFill rotWithShape="1">
            <a:blip r:embed="rId6">
              <a:alphaModFix/>
            </a:blip>
            <a:srcRect b="47553"/>
            <a:stretch/>
          </p:blipFill>
          <p:spPr>
            <a:xfrm>
              <a:off x="6550950" y="3158519"/>
              <a:ext cx="2462300" cy="167657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222" name="Google Shape;222;p30"/>
            <p:cNvPicPr preferRelativeResize="0"/>
            <p:nvPr/>
          </p:nvPicPr>
          <p:blipFill>
            <a:blip r:embed="rId7">
              <a:alphaModFix/>
            </a:blip>
            <a:stretch>
              <a:fillRect/>
            </a:stretch>
          </p:blipFill>
          <p:spPr>
            <a:xfrm>
              <a:off x="6671350" y="4543724"/>
              <a:ext cx="2152350" cy="29137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FYdb dashboard</a:t>
            </a:r>
            <a:endParaRPr/>
          </a:p>
        </p:txBody>
      </p:sp>
      <p:sp>
        <p:nvSpPr>
          <p:cNvPr id="228" name="Google Shape;228;p31"/>
          <p:cNvSpPr txBox="1">
            <a:spLocks noGrp="1"/>
          </p:cNvSpPr>
          <p:nvPr>
            <p:ph type="body" idx="1"/>
          </p:nvPr>
        </p:nvSpPr>
        <p:spPr>
          <a:xfrm>
            <a:off x="428625" y="981876"/>
            <a:ext cx="8286900" cy="3542700"/>
          </a:xfrm>
          <a:prstGeom prst="rect">
            <a:avLst/>
          </a:prstGeom>
        </p:spPr>
        <p:txBody>
          <a:bodyPr spcFirstLastPara="1" wrap="square" lIns="68575" tIns="34275" rIns="68575" bIns="34275" anchor="t" anchorCtr="0">
            <a:normAutofit/>
          </a:bodyPr>
          <a:lstStyle/>
          <a:p>
            <a:pPr marL="457200" lvl="0" indent="-361950" algn="l" rtl="0">
              <a:lnSpc>
                <a:spcPct val="100000"/>
              </a:lnSpc>
              <a:spcBef>
                <a:spcPts val="800"/>
              </a:spcBef>
              <a:spcAft>
                <a:spcPts val="0"/>
              </a:spcAft>
              <a:buClr>
                <a:schemeClr val="accent1"/>
              </a:buClr>
              <a:buSzPts val="2100"/>
              <a:buChar char="●"/>
            </a:pPr>
            <a:r>
              <a:rPr lang="en">
                <a:solidFill>
                  <a:schemeClr val="accent1"/>
                </a:solidFill>
              </a:rPr>
              <a:t>upload compiled data to NNDC gitlab</a:t>
            </a:r>
            <a:endParaRPr>
              <a:solidFill>
                <a:schemeClr val="accent1"/>
              </a:solidFill>
            </a:endParaRPr>
          </a:p>
          <a:p>
            <a:pPr marL="457200" lvl="0" indent="-361950" algn="l" rtl="0">
              <a:lnSpc>
                <a:spcPct val="100000"/>
              </a:lnSpc>
              <a:spcBef>
                <a:spcPts val="1000"/>
              </a:spcBef>
              <a:spcAft>
                <a:spcPts val="1000"/>
              </a:spcAft>
              <a:buClr>
                <a:schemeClr val="accent1"/>
              </a:buClr>
              <a:buSzPts val="2100"/>
              <a:buChar char="●"/>
            </a:pPr>
            <a:r>
              <a:rPr lang="en">
                <a:solidFill>
                  <a:schemeClr val="accent1"/>
                </a:solidFill>
              </a:rPr>
              <a:t>develop a dashboard to access, visualize and edit the FYdb</a:t>
            </a:r>
            <a:endParaRPr>
              <a:solidFill>
                <a:schemeClr val="accent1"/>
              </a:solidFill>
            </a:endParaRPr>
          </a:p>
        </p:txBody>
      </p:sp>
      <p:grpSp>
        <p:nvGrpSpPr>
          <p:cNvPr id="229" name="Google Shape;229;p31"/>
          <p:cNvGrpSpPr/>
          <p:nvPr/>
        </p:nvGrpSpPr>
        <p:grpSpPr>
          <a:xfrm>
            <a:off x="129425" y="3091054"/>
            <a:ext cx="1220476" cy="1544987"/>
            <a:chOff x="428640" y="2258350"/>
            <a:chExt cx="1646400" cy="2232962"/>
          </a:xfrm>
        </p:grpSpPr>
        <p:pic>
          <p:nvPicPr>
            <p:cNvPr id="230" name="Google Shape;230;p31"/>
            <p:cNvPicPr preferRelativeResize="0"/>
            <p:nvPr/>
          </p:nvPicPr>
          <p:blipFill rotWithShape="1">
            <a:blip r:embed="rId3">
              <a:alphaModFix/>
            </a:blip>
            <a:srcRect l="42528" t="15247"/>
            <a:stretch/>
          </p:blipFill>
          <p:spPr>
            <a:xfrm>
              <a:off x="541925" y="2258350"/>
              <a:ext cx="1313175" cy="1774925"/>
            </a:xfrm>
            <a:prstGeom prst="rect">
              <a:avLst/>
            </a:prstGeom>
            <a:noFill/>
            <a:ln>
              <a:noFill/>
            </a:ln>
            <a:effectLst>
              <a:outerShdw blurRad="57150" dist="19050" dir="5400000" algn="bl" rotWithShape="0">
                <a:srgbClr val="000000">
                  <a:alpha val="50000"/>
                </a:srgbClr>
              </a:outerShdw>
            </a:effectLst>
          </p:spPr>
        </p:pic>
        <p:sp>
          <p:nvSpPr>
            <p:cNvPr id="231" name="Google Shape;231;p31"/>
            <p:cNvSpPr txBox="1"/>
            <p:nvPr/>
          </p:nvSpPr>
          <p:spPr>
            <a:xfrm>
              <a:off x="428640" y="3984312"/>
              <a:ext cx="1646400" cy="50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chemeClr val="dk1"/>
                  </a:solidFill>
                </a:rPr>
                <a:t>Pedrocia De-Sosoo</a:t>
              </a:r>
              <a:endParaRPr sz="800">
                <a:solidFill>
                  <a:schemeClr val="dk1"/>
                </a:solidFill>
              </a:endParaRPr>
            </a:p>
          </p:txBody>
        </p:sp>
      </p:grpSp>
      <p:pic>
        <p:nvPicPr>
          <p:cNvPr id="232" name="Google Shape;232;p31"/>
          <p:cNvPicPr preferRelativeResize="0"/>
          <p:nvPr/>
        </p:nvPicPr>
        <p:blipFill>
          <a:blip r:embed="rId4">
            <a:alphaModFix/>
          </a:blip>
          <a:stretch>
            <a:fillRect/>
          </a:stretch>
        </p:blipFill>
        <p:spPr>
          <a:xfrm>
            <a:off x="1998125" y="1960150"/>
            <a:ext cx="6673050" cy="30230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FYdb</a:t>
            </a:r>
            <a:endParaRPr/>
          </a:p>
          <a:p>
            <a:pPr marL="0" lvl="0" indent="0" algn="l" rtl="0">
              <a:spcBef>
                <a:spcPts val="0"/>
              </a:spcBef>
              <a:spcAft>
                <a:spcPts val="0"/>
              </a:spcAft>
              <a:buNone/>
            </a:pPr>
            <a:r>
              <a:rPr lang="en"/>
              <a:t>dashboard</a:t>
            </a:r>
            <a:endParaRPr/>
          </a:p>
        </p:txBody>
      </p:sp>
      <p:pic>
        <p:nvPicPr>
          <p:cNvPr id="2" name="vokoscreenNG-2025-06-20_09-27-03">
            <a:hlinkClick r:id="" action="ppaction://media"/>
            <a:extLst>
              <a:ext uri="{FF2B5EF4-FFF2-40B4-BE49-F238E27FC236}">
                <a16:creationId xmlns:a16="http://schemas.microsoft.com/office/drawing/2014/main" id="{F33D0E88-159E-02C9-A3FB-48992969EA5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90946" y="1112694"/>
            <a:ext cx="8755082" cy="39868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Summary</a:t>
            </a:r>
            <a:endParaRPr/>
          </a:p>
        </p:txBody>
      </p:sp>
      <p:sp>
        <p:nvSpPr>
          <p:cNvPr id="244" name="Google Shape;244;p33"/>
          <p:cNvSpPr txBox="1">
            <a:spLocks noGrp="1"/>
          </p:cNvSpPr>
          <p:nvPr>
            <p:ph type="body" idx="1"/>
          </p:nvPr>
        </p:nvSpPr>
        <p:spPr>
          <a:xfrm>
            <a:off x="428625" y="1369219"/>
            <a:ext cx="8286900" cy="3155400"/>
          </a:xfrm>
          <a:prstGeom prst="rect">
            <a:avLst/>
          </a:prstGeom>
        </p:spPr>
        <p:txBody>
          <a:bodyPr spcFirstLastPara="1" wrap="square" lIns="68575" tIns="34275" rIns="68575" bIns="34275" anchor="t" anchorCtr="0">
            <a:normAutofit/>
          </a:bodyPr>
          <a:lstStyle/>
          <a:p>
            <a:pPr marL="457200" lvl="0" indent="-361950" algn="l" rtl="0">
              <a:lnSpc>
                <a:spcPct val="100000"/>
              </a:lnSpc>
              <a:spcBef>
                <a:spcPts val="800"/>
              </a:spcBef>
              <a:spcAft>
                <a:spcPts val="0"/>
              </a:spcAft>
              <a:buClr>
                <a:schemeClr val="accent1"/>
              </a:buClr>
              <a:buSzPts val="2100"/>
              <a:buChar char="●"/>
            </a:pPr>
            <a:r>
              <a:rPr lang="en">
                <a:solidFill>
                  <a:schemeClr val="accent1"/>
                </a:solidFill>
              </a:rPr>
              <a:t>Developed JSON_FY format from EXFOR</a:t>
            </a:r>
            <a:endParaRPr>
              <a:solidFill>
                <a:schemeClr val="accent1"/>
              </a:solidFill>
            </a:endParaRPr>
          </a:p>
          <a:p>
            <a:pPr marL="457200" lvl="0" indent="-361950" algn="l" rtl="0">
              <a:lnSpc>
                <a:spcPct val="100000"/>
              </a:lnSpc>
              <a:spcBef>
                <a:spcPts val="1000"/>
              </a:spcBef>
              <a:spcAft>
                <a:spcPts val="0"/>
              </a:spcAft>
              <a:buClr>
                <a:schemeClr val="accent1"/>
              </a:buClr>
              <a:buSzPts val="2100"/>
              <a:buChar char="●"/>
            </a:pPr>
            <a:r>
              <a:rPr lang="en">
                <a:solidFill>
                  <a:schemeClr val="accent1"/>
                </a:solidFill>
              </a:rPr>
              <a:t>Compiled and updated FY data for major actinides and </a:t>
            </a:r>
            <a:r>
              <a:rPr lang="en" baseline="30000">
                <a:solidFill>
                  <a:schemeClr val="accent1"/>
                </a:solidFill>
              </a:rPr>
              <a:t>252</a:t>
            </a:r>
            <a:r>
              <a:rPr lang="en">
                <a:solidFill>
                  <a:schemeClr val="accent1"/>
                </a:solidFill>
              </a:rPr>
              <a:t>Cf</a:t>
            </a:r>
            <a:endParaRPr>
              <a:solidFill>
                <a:schemeClr val="accent1"/>
              </a:solidFill>
            </a:endParaRPr>
          </a:p>
          <a:p>
            <a:pPr marL="457200" lvl="0" indent="-361950" algn="l" rtl="0">
              <a:lnSpc>
                <a:spcPct val="100000"/>
              </a:lnSpc>
              <a:spcBef>
                <a:spcPts val="1000"/>
              </a:spcBef>
              <a:spcAft>
                <a:spcPts val="0"/>
              </a:spcAft>
              <a:buClr>
                <a:schemeClr val="accent1"/>
              </a:buClr>
              <a:buSzPts val="2100"/>
              <a:buChar char="●"/>
            </a:pPr>
            <a:r>
              <a:rPr lang="en">
                <a:solidFill>
                  <a:schemeClr val="accent1"/>
                </a:solidFill>
              </a:rPr>
              <a:t>Compiled IYR and recommended values</a:t>
            </a:r>
            <a:endParaRPr>
              <a:solidFill>
                <a:schemeClr val="accent1"/>
              </a:solidFill>
            </a:endParaRPr>
          </a:p>
          <a:p>
            <a:pPr marL="457200" lvl="0" indent="-361950" algn="l" rtl="0">
              <a:lnSpc>
                <a:spcPct val="100000"/>
              </a:lnSpc>
              <a:spcBef>
                <a:spcPts val="1000"/>
              </a:spcBef>
              <a:spcAft>
                <a:spcPts val="0"/>
              </a:spcAft>
              <a:buClr>
                <a:schemeClr val="accent1"/>
              </a:buClr>
              <a:buSzPts val="2100"/>
              <a:buChar char="●"/>
            </a:pPr>
            <a:r>
              <a:rPr lang="en">
                <a:solidFill>
                  <a:schemeClr val="accent1"/>
                </a:solidFill>
              </a:rPr>
              <a:t>Corrected energy "EN-DUMMY" for </a:t>
            </a:r>
            <a:r>
              <a:rPr lang="en" baseline="30000">
                <a:solidFill>
                  <a:schemeClr val="accent1"/>
                </a:solidFill>
              </a:rPr>
              <a:t>238</a:t>
            </a:r>
            <a:r>
              <a:rPr lang="en">
                <a:solidFill>
                  <a:schemeClr val="accent1"/>
                </a:solidFill>
              </a:rPr>
              <a:t>U</a:t>
            </a:r>
            <a:endParaRPr>
              <a:solidFill>
                <a:schemeClr val="accent1"/>
              </a:solidFill>
            </a:endParaRPr>
          </a:p>
          <a:p>
            <a:pPr marL="457200" lvl="0" indent="-361950" algn="l" rtl="0">
              <a:lnSpc>
                <a:spcPct val="100000"/>
              </a:lnSpc>
              <a:spcBef>
                <a:spcPts val="1000"/>
              </a:spcBef>
              <a:spcAft>
                <a:spcPts val="0"/>
              </a:spcAft>
              <a:buClr>
                <a:schemeClr val="accent1"/>
              </a:buClr>
              <a:buSzPts val="2100"/>
              <a:buChar char="●"/>
            </a:pPr>
            <a:r>
              <a:rPr lang="en">
                <a:solidFill>
                  <a:schemeClr val="accent1"/>
                </a:solidFill>
              </a:rPr>
              <a:t>Developing a FY dashboard to access / visualize / edit FY data</a:t>
            </a:r>
            <a:endParaRPr>
              <a:solidFill>
                <a:schemeClr val="accent1"/>
              </a:solidFill>
            </a:endParaRPr>
          </a:p>
          <a:p>
            <a:pPr marL="0" lvl="0" indent="0" algn="l" rtl="0">
              <a:spcBef>
                <a:spcPts val="1000"/>
              </a:spcBef>
              <a:spcAft>
                <a:spcPts val="0"/>
              </a:spcAft>
              <a:buNone/>
            </a:pPr>
            <a:endParaRPr>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Acknowledgements</a:t>
            </a:r>
            <a:endParaRPr/>
          </a:p>
        </p:txBody>
      </p:sp>
      <p:sp>
        <p:nvSpPr>
          <p:cNvPr id="250" name="Google Shape;250;p34"/>
          <p:cNvSpPr txBox="1">
            <a:spLocks noGrp="1"/>
          </p:cNvSpPr>
          <p:nvPr>
            <p:ph type="body" idx="1"/>
          </p:nvPr>
        </p:nvSpPr>
        <p:spPr>
          <a:xfrm>
            <a:off x="428625" y="1369219"/>
            <a:ext cx="8286900" cy="3155400"/>
          </a:xfrm>
          <a:prstGeom prst="rect">
            <a:avLst/>
          </a:prstGeom>
        </p:spPr>
        <p:txBody>
          <a:bodyPr spcFirstLastPara="1" wrap="square" lIns="68575" tIns="34275" rIns="68575" bIns="34275" anchor="t" anchorCtr="0">
            <a:normAutofit/>
          </a:bodyPr>
          <a:lstStyle/>
          <a:p>
            <a:pPr marL="0" lvl="0" indent="0" algn="ctr" rtl="0">
              <a:lnSpc>
                <a:spcPct val="115000"/>
              </a:lnSpc>
              <a:spcBef>
                <a:spcPts val="0"/>
              </a:spcBef>
              <a:spcAft>
                <a:spcPts val="0"/>
              </a:spcAft>
              <a:buNone/>
            </a:pPr>
            <a:r>
              <a:rPr lang="en" sz="1600" i="1">
                <a:solidFill>
                  <a:schemeClr val="accent1"/>
                </a:solidFill>
                <a:highlight>
                  <a:srgbClr val="FFFFFF"/>
                </a:highlight>
              </a:rPr>
              <a:t>The work at Brookhaven National Laboratory was sponsored by the Office of Nuclear Physics, Office of Science of the U.S. Department of Energy under Contract No. DE-SC0012704 with Brookhaven Science Associates, LLC.  This research was also funded by the National Nuclear Security Administration, Defense Nuclear Nonproliferation Research and Development (NNSA DNN R&amp;D). This project was supported in part by the U.S. Department of Energy, Office of Science, Office of Workforce Development for Teachers and Scientists (WDTS) under the Community College Internships Program (CCI) and the </a:t>
            </a:r>
            <a:r>
              <a:rPr lang="en" sz="1600" i="1">
                <a:solidFill>
                  <a:schemeClr val="accent1"/>
                </a:solidFill>
              </a:rPr>
              <a:t>Science Undergraduate Laboratory Internships Program (SULI)</a:t>
            </a:r>
            <a:r>
              <a:rPr lang="en" sz="1600" i="1">
                <a:solidFill>
                  <a:schemeClr val="accent1"/>
                </a:solidFill>
                <a:highlight>
                  <a:srgbClr val="FFFFFF"/>
                </a:highlight>
              </a:rPr>
              <a:t>. </a:t>
            </a:r>
            <a:endParaRPr sz="1600" i="1">
              <a:solidFill>
                <a:schemeClr val="accent1"/>
              </a:solidFill>
              <a:highlight>
                <a:srgbClr val="FFFFFF"/>
              </a:highlight>
            </a:endParaRPr>
          </a:p>
          <a:p>
            <a:pPr marL="0" lvl="0" indent="0" algn="l" rtl="0">
              <a:lnSpc>
                <a:spcPct val="115000"/>
              </a:lnSpc>
              <a:spcBef>
                <a:spcPts val="0"/>
              </a:spcBef>
              <a:spcAft>
                <a:spcPts val="0"/>
              </a:spcAft>
              <a:buNone/>
            </a:pPr>
            <a:endParaRPr sz="1200">
              <a:solidFill>
                <a:schemeClr val="accent1"/>
              </a:solidFill>
              <a:highlight>
                <a:srgbClr val="FFFFFF"/>
              </a:highlight>
            </a:endParaRPr>
          </a:p>
          <a:p>
            <a:pPr marL="0" lvl="0" indent="0" algn="l" rtl="0">
              <a:lnSpc>
                <a:spcPct val="115000"/>
              </a:lnSpc>
              <a:spcBef>
                <a:spcPts val="0"/>
              </a:spcBef>
              <a:spcAft>
                <a:spcPts val="0"/>
              </a:spcAft>
              <a:buNone/>
            </a:pPr>
            <a:endParaRPr sz="1200">
              <a:solidFill>
                <a:schemeClr val="accent1"/>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sp>
        <p:nvSpPr>
          <p:cNvPr id="256" name="Google Shape;256;p35"/>
          <p:cNvSpPr txBox="1">
            <a:spLocks noGrp="1"/>
          </p:cNvSpPr>
          <p:nvPr>
            <p:ph type="body" idx="1"/>
          </p:nvPr>
        </p:nvSpPr>
        <p:spPr>
          <a:xfrm>
            <a:off x="428625" y="1369219"/>
            <a:ext cx="8286900" cy="3155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
        <p:nvSpPr>
          <p:cNvPr id="262" name="Google Shape;262;p36"/>
          <p:cNvSpPr txBox="1">
            <a:spLocks noGrp="1"/>
          </p:cNvSpPr>
          <p:nvPr>
            <p:ph type="title"/>
          </p:nvPr>
        </p:nvSpPr>
        <p:spPr>
          <a:xfrm>
            <a:off x="357806" y="121444"/>
            <a:ext cx="8329200" cy="5934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357806" y="121444"/>
            <a:ext cx="8329200" cy="5934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Recommended Experimental Yields</a:t>
            </a:r>
            <a:endParaRPr/>
          </a:p>
        </p:txBody>
      </p:sp>
      <p:pic>
        <p:nvPicPr>
          <p:cNvPr id="201" name="Google Shape;201;p29"/>
          <p:cNvPicPr preferRelativeResize="0"/>
          <p:nvPr/>
        </p:nvPicPr>
        <p:blipFill>
          <a:blip r:embed="rId3">
            <a:alphaModFix/>
          </a:blip>
          <a:stretch>
            <a:fillRect/>
          </a:stretch>
        </p:blipFill>
        <p:spPr>
          <a:xfrm>
            <a:off x="1729400" y="687550"/>
            <a:ext cx="4061801" cy="2096404"/>
          </a:xfrm>
          <a:prstGeom prst="rect">
            <a:avLst/>
          </a:prstGeom>
          <a:noFill/>
          <a:ln>
            <a:noFill/>
          </a:ln>
          <a:effectLst>
            <a:outerShdw blurRad="57150" dist="19050" dir="5400000" algn="bl" rotWithShape="0">
              <a:srgbClr val="000000">
                <a:alpha val="50000"/>
              </a:srgbClr>
            </a:outerShdw>
          </a:effectLst>
        </p:spPr>
      </p:pic>
      <p:pic>
        <p:nvPicPr>
          <p:cNvPr id="202" name="Google Shape;202;p29"/>
          <p:cNvPicPr preferRelativeResize="0"/>
          <p:nvPr/>
        </p:nvPicPr>
        <p:blipFill>
          <a:blip r:embed="rId4">
            <a:alphaModFix/>
          </a:blip>
          <a:stretch>
            <a:fillRect/>
          </a:stretch>
        </p:blipFill>
        <p:spPr>
          <a:xfrm>
            <a:off x="6213100" y="714850"/>
            <a:ext cx="2343975" cy="3984775"/>
          </a:xfrm>
          <a:prstGeom prst="rect">
            <a:avLst/>
          </a:prstGeom>
          <a:noFill/>
          <a:ln>
            <a:noFill/>
          </a:ln>
          <a:effectLst>
            <a:outerShdw blurRad="57150" dist="19050" dir="5400000" algn="bl" rotWithShape="0">
              <a:srgbClr val="000000">
                <a:alpha val="50000"/>
              </a:srgbClr>
            </a:outerShdw>
          </a:effectLst>
        </p:spPr>
      </p:pic>
      <p:sp>
        <p:nvSpPr>
          <p:cNvPr id="203" name="Google Shape;203;p29"/>
          <p:cNvSpPr txBox="1"/>
          <p:nvPr/>
        </p:nvSpPr>
        <p:spPr>
          <a:xfrm>
            <a:off x="357800" y="2833200"/>
            <a:ext cx="5015700" cy="2005500"/>
          </a:xfrm>
          <a:prstGeom prst="rect">
            <a:avLst/>
          </a:prstGeom>
          <a:solidFill>
            <a:srgbClr val="FFFFFF">
              <a:alpha val="50840"/>
            </a:srgbClr>
          </a:solidFill>
          <a:ln>
            <a:noFill/>
          </a:ln>
        </p:spPr>
        <p:txBody>
          <a:bodyPr spcFirstLastPara="1" wrap="square" lIns="91425" tIns="91425" rIns="91425" bIns="91425" anchor="t" anchorCtr="0">
            <a:noAutofit/>
          </a:bodyPr>
          <a:lstStyle/>
          <a:p>
            <a:pPr marL="171450" lvl="0" indent="-222250" algn="l" rtl="0">
              <a:spcBef>
                <a:spcPts val="800"/>
              </a:spcBef>
              <a:spcAft>
                <a:spcPts val="0"/>
              </a:spcAft>
              <a:buClr>
                <a:schemeClr val="accent1"/>
              </a:buClr>
              <a:buSzPts val="1700"/>
              <a:buChar char="●"/>
            </a:pPr>
            <a:r>
              <a:rPr lang="en" sz="1700" b="1">
                <a:solidFill>
                  <a:schemeClr val="accent1"/>
                </a:solidFill>
              </a:rPr>
              <a:t>Use the recommended experimental values</a:t>
            </a:r>
            <a:r>
              <a:rPr lang="en" sz="1700">
                <a:solidFill>
                  <a:schemeClr val="accent1"/>
                </a:solidFill>
              </a:rPr>
              <a:t> in evaluations for the available nuclides.</a:t>
            </a:r>
            <a:endParaRPr sz="1700">
              <a:solidFill>
                <a:schemeClr val="accent1"/>
              </a:solidFill>
            </a:endParaRPr>
          </a:p>
          <a:p>
            <a:pPr marL="171450" lvl="0" indent="-222250" algn="l" rtl="0">
              <a:spcBef>
                <a:spcPts val="1000"/>
              </a:spcBef>
              <a:spcAft>
                <a:spcPts val="0"/>
              </a:spcAft>
              <a:buClr>
                <a:schemeClr val="accent1"/>
              </a:buClr>
              <a:buSzPts val="1700"/>
              <a:buChar char="●"/>
            </a:pPr>
            <a:r>
              <a:rPr lang="en" sz="1700">
                <a:solidFill>
                  <a:schemeClr val="accent1"/>
                </a:solidFill>
              </a:rPr>
              <a:t>More experimental data needed for additional fission products and fissioning systems</a:t>
            </a:r>
            <a:endParaRPr sz="1700">
              <a:solidFill>
                <a:schemeClr val="accent1"/>
              </a:solidFill>
            </a:endParaRPr>
          </a:p>
          <a:p>
            <a:pPr marL="171450" lvl="0" indent="-222250" algn="l" rtl="0">
              <a:spcBef>
                <a:spcPts val="1000"/>
              </a:spcBef>
              <a:spcAft>
                <a:spcPts val="1000"/>
              </a:spcAft>
              <a:buClr>
                <a:schemeClr val="accent1"/>
              </a:buClr>
              <a:buSzPts val="1700"/>
              <a:buChar char="●"/>
            </a:pPr>
            <a:r>
              <a:rPr lang="en" sz="1700">
                <a:solidFill>
                  <a:schemeClr val="accent1"/>
                </a:solidFill>
              </a:rPr>
              <a:t>The evaluation can be the cornerstone for testing future theoretical models</a:t>
            </a:r>
            <a:endParaRPr sz="1700">
              <a:solidFill>
                <a:schemeClr val="accent1"/>
              </a:solidFill>
            </a:endParaRPr>
          </a:p>
        </p:txBody>
      </p:sp>
      <p:pic>
        <p:nvPicPr>
          <p:cNvPr id="204" name="Google Shape;204;p29"/>
          <p:cNvPicPr preferRelativeResize="0"/>
          <p:nvPr/>
        </p:nvPicPr>
        <p:blipFill rotWithShape="1">
          <a:blip r:embed="rId5">
            <a:alphaModFix/>
          </a:blip>
          <a:srcRect l="3653" r="14800"/>
          <a:stretch/>
        </p:blipFill>
        <p:spPr>
          <a:xfrm>
            <a:off x="358949" y="900275"/>
            <a:ext cx="1192275" cy="1003001"/>
          </a:xfrm>
          <a:prstGeom prst="rect">
            <a:avLst/>
          </a:prstGeom>
          <a:noFill/>
          <a:ln w="19050" cap="flat" cmpd="sng">
            <a:solidFill>
              <a:srgbClr val="073763"/>
            </a:solidFill>
            <a:prstDash val="solid"/>
            <a:round/>
            <a:headEnd type="none" w="sm" len="sm"/>
            <a:tailEnd type="none" w="sm" len="sm"/>
          </a:ln>
          <a:effectLst>
            <a:outerShdw blurRad="57150" dist="19050" dir="5400000" algn="bl" rotWithShape="0">
              <a:srgbClr val="000000">
                <a:alpha val="50000"/>
              </a:srgbClr>
            </a:outerShdw>
          </a:effectLst>
        </p:spPr>
      </p:pic>
      <p:sp>
        <p:nvSpPr>
          <p:cNvPr id="205" name="Google Shape;205;p29"/>
          <p:cNvSpPr txBox="1">
            <a:spLocks noGrp="1"/>
          </p:cNvSpPr>
          <p:nvPr>
            <p:ph type="sldNum" idx="12"/>
          </p:nvPr>
        </p:nvSpPr>
        <p:spPr>
          <a:xfrm>
            <a:off x="7048500" y="4829026"/>
            <a:ext cx="2057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Outline</a:t>
            </a:r>
            <a:endParaRPr/>
          </a:p>
        </p:txBody>
      </p:sp>
      <p:sp>
        <p:nvSpPr>
          <p:cNvPr id="87" name="Google Shape;87;p19"/>
          <p:cNvSpPr txBox="1">
            <a:spLocks noGrp="1"/>
          </p:cNvSpPr>
          <p:nvPr>
            <p:ph type="body" idx="1"/>
          </p:nvPr>
        </p:nvSpPr>
        <p:spPr>
          <a:xfrm>
            <a:off x="428625" y="1369219"/>
            <a:ext cx="8286900" cy="3155400"/>
          </a:xfrm>
          <a:prstGeom prst="rect">
            <a:avLst/>
          </a:prstGeom>
        </p:spPr>
        <p:txBody>
          <a:bodyPr spcFirstLastPara="1" wrap="square" lIns="68575" tIns="34275" rIns="68575" bIns="34275" anchor="t" anchorCtr="0">
            <a:normAutofit/>
          </a:bodyPr>
          <a:lstStyle/>
          <a:p>
            <a:pPr marL="457200" lvl="0" indent="-361950" algn="l" rtl="0">
              <a:lnSpc>
                <a:spcPct val="100000"/>
              </a:lnSpc>
              <a:spcBef>
                <a:spcPts val="800"/>
              </a:spcBef>
              <a:spcAft>
                <a:spcPts val="0"/>
              </a:spcAft>
              <a:buClr>
                <a:schemeClr val="accent1"/>
              </a:buClr>
              <a:buSzPts val="2100"/>
              <a:buChar char="●"/>
            </a:pPr>
            <a:r>
              <a:rPr lang="en">
                <a:solidFill>
                  <a:schemeClr val="accent1"/>
                </a:solidFill>
              </a:rPr>
              <a:t>Fission product yields compilation</a:t>
            </a:r>
            <a:endParaRPr>
              <a:solidFill>
                <a:schemeClr val="accent1"/>
              </a:solidFill>
            </a:endParaRPr>
          </a:p>
          <a:p>
            <a:pPr marL="457200" lvl="0" indent="-361950" algn="l" rtl="0">
              <a:lnSpc>
                <a:spcPct val="100000"/>
              </a:lnSpc>
              <a:spcBef>
                <a:spcPts val="1000"/>
              </a:spcBef>
              <a:spcAft>
                <a:spcPts val="0"/>
              </a:spcAft>
              <a:buClr>
                <a:schemeClr val="accent1"/>
              </a:buClr>
              <a:buSzPts val="2100"/>
              <a:buChar char="●"/>
            </a:pPr>
            <a:r>
              <a:rPr lang="en">
                <a:solidFill>
                  <a:schemeClr val="accent1"/>
                </a:solidFill>
              </a:rPr>
              <a:t>Isomeric yield ratios compilation / evaluation</a:t>
            </a:r>
            <a:endParaRPr>
              <a:solidFill>
                <a:schemeClr val="accent1"/>
              </a:solidFill>
            </a:endParaRPr>
          </a:p>
          <a:p>
            <a:pPr marL="457200" lvl="0" indent="-361950" algn="l" rtl="0">
              <a:lnSpc>
                <a:spcPct val="100000"/>
              </a:lnSpc>
              <a:spcBef>
                <a:spcPts val="1000"/>
              </a:spcBef>
              <a:spcAft>
                <a:spcPts val="0"/>
              </a:spcAft>
              <a:buClr>
                <a:schemeClr val="accent1"/>
              </a:buClr>
              <a:buSzPts val="2100"/>
              <a:buChar char="●"/>
            </a:pPr>
            <a:r>
              <a:rPr lang="en">
                <a:solidFill>
                  <a:schemeClr val="accent1"/>
                </a:solidFill>
              </a:rPr>
              <a:t>Revisiting E</a:t>
            </a:r>
            <a:r>
              <a:rPr lang="en" baseline="-25000">
                <a:solidFill>
                  <a:schemeClr val="accent1"/>
                </a:solidFill>
              </a:rPr>
              <a:t>n</a:t>
            </a:r>
            <a:endParaRPr>
              <a:solidFill>
                <a:schemeClr val="accent1"/>
              </a:solidFill>
            </a:endParaRPr>
          </a:p>
          <a:p>
            <a:pPr marL="457200" lvl="0" indent="-361950" algn="l" rtl="0">
              <a:lnSpc>
                <a:spcPct val="100000"/>
              </a:lnSpc>
              <a:spcBef>
                <a:spcPts val="1000"/>
              </a:spcBef>
              <a:spcAft>
                <a:spcPts val="0"/>
              </a:spcAft>
              <a:buClr>
                <a:schemeClr val="accent1"/>
              </a:buClr>
              <a:buSzPts val="2100"/>
              <a:buChar char="●"/>
            </a:pPr>
            <a:r>
              <a:rPr lang="en">
                <a:solidFill>
                  <a:schemeClr val="accent1"/>
                </a:solidFill>
              </a:rPr>
              <a:t>FY dashboard</a:t>
            </a:r>
            <a:endParaRPr>
              <a:solidFill>
                <a:schemeClr val="accent1"/>
              </a:solidFill>
            </a:endParaRPr>
          </a:p>
          <a:p>
            <a:pPr marL="457200" lvl="0" indent="-361950" algn="l" rtl="0">
              <a:lnSpc>
                <a:spcPct val="100000"/>
              </a:lnSpc>
              <a:spcBef>
                <a:spcPts val="1000"/>
              </a:spcBef>
              <a:spcAft>
                <a:spcPts val="1000"/>
              </a:spcAft>
              <a:buClr>
                <a:schemeClr val="accent1"/>
              </a:buClr>
              <a:buSzPts val="2100"/>
              <a:buChar char="●"/>
            </a:pPr>
            <a:r>
              <a:rPr lang="en">
                <a:solidFill>
                  <a:schemeClr val="accent1"/>
                </a:solidFill>
              </a:rPr>
              <a:t>Future work</a:t>
            </a:r>
            <a:endParaRPr>
              <a:solidFill>
                <a:schemeClr val="accent1"/>
              </a:solidFill>
            </a:endParaRPr>
          </a:p>
        </p:txBody>
      </p:sp>
      <p:sp>
        <p:nvSpPr>
          <p:cNvPr id="88" name="Google Shape;88;p19"/>
          <p:cNvSpPr txBox="1">
            <a:spLocks noGrp="1"/>
          </p:cNvSpPr>
          <p:nvPr>
            <p:ph type="sldNum" idx="12"/>
          </p:nvPr>
        </p:nvSpPr>
        <p:spPr>
          <a:xfrm>
            <a:off x="8391011" y="4737446"/>
            <a:ext cx="324300" cy="273900"/>
          </a:xfrm>
          <a:prstGeom prst="rect">
            <a:avLst/>
          </a:prstGeom>
        </p:spPr>
        <p:txBody>
          <a:bodyPr spcFirstLastPara="1" wrap="square" lIns="0" tIns="0" rIns="34275"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66"/>
        <p:cNvGrpSpPr/>
        <p:nvPr/>
      </p:nvGrpSpPr>
      <p:grpSpPr>
        <a:xfrm>
          <a:off x="0" y="0"/>
          <a:ext cx="0" cy="0"/>
          <a:chOff x="0" y="0"/>
          <a:chExt cx="0" cy="0"/>
        </a:xfrm>
      </p:grpSpPr>
      <p:sp>
        <p:nvSpPr>
          <p:cNvPr id="267" name="Google Shape;267;p37"/>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Revisiting E</a:t>
            </a:r>
            <a:r>
              <a:rPr lang="en" baseline="-25000"/>
              <a:t>n</a:t>
            </a:r>
            <a:endParaRPr baseline="-25000"/>
          </a:p>
        </p:txBody>
      </p:sp>
      <p:pic>
        <p:nvPicPr>
          <p:cNvPr id="268" name="Google Shape;268;p37"/>
          <p:cNvPicPr preferRelativeResize="0"/>
          <p:nvPr/>
        </p:nvPicPr>
        <p:blipFill>
          <a:blip r:embed="rId3">
            <a:alphaModFix/>
          </a:blip>
          <a:stretch>
            <a:fillRect/>
          </a:stretch>
        </p:blipFill>
        <p:spPr>
          <a:xfrm>
            <a:off x="3751625" y="3100"/>
            <a:ext cx="5296299" cy="2107250"/>
          </a:xfrm>
          <a:prstGeom prst="rect">
            <a:avLst/>
          </a:prstGeom>
          <a:noFill/>
          <a:ln>
            <a:noFill/>
          </a:ln>
          <a:effectLst>
            <a:outerShdw blurRad="57150" dist="19050" dir="5400000" algn="bl" rotWithShape="0">
              <a:srgbClr val="000000">
                <a:alpha val="50000"/>
              </a:srgbClr>
            </a:outerShdw>
          </a:effectLst>
        </p:spPr>
      </p:pic>
      <p:sp>
        <p:nvSpPr>
          <p:cNvPr id="269" name="Google Shape;269;p37"/>
          <p:cNvSpPr txBox="1"/>
          <p:nvPr/>
        </p:nvSpPr>
        <p:spPr>
          <a:xfrm>
            <a:off x="5378375" y="2125225"/>
            <a:ext cx="3701100" cy="50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rPr>
              <a:t>compiled </a:t>
            </a:r>
            <a:r>
              <a:rPr lang="en" sz="1500" baseline="30000">
                <a:solidFill>
                  <a:schemeClr val="dk1"/>
                </a:solidFill>
              </a:rPr>
              <a:t>238</a:t>
            </a:r>
            <a:r>
              <a:rPr lang="en" sz="1500">
                <a:solidFill>
                  <a:schemeClr val="dk1"/>
                </a:solidFill>
              </a:rPr>
              <a:t>U data -- we</a:t>
            </a:r>
            <a:endParaRPr sz="1500">
              <a:solidFill>
                <a:schemeClr val="dk1"/>
              </a:solidFill>
            </a:endParaRPr>
          </a:p>
          <a:p>
            <a:pPr marL="0" lvl="0" indent="0" algn="ctr" rtl="0">
              <a:spcBef>
                <a:spcPts val="0"/>
              </a:spcBef>
              <a:spcAft>
                <a:spcPts val="0"/>
              </a:spcAft>
              <a:buNone/>
            </a:pPr>
            <a:r>
              <a:rPr lang="en" sz="1500">
                <a:solidFill>
                  <a:schemeClr val="dk1"/>
                </a:solidFill>
              </a:rPr>
              <a:t>alth of energy-dependent data</a:t>
            </a:r>
            <a:endParaRPr sz="15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73"/>
        <p:cNvGrpSpPr/>
        <p:nvPr/>
      </p:nvGrpSpPr>
      <p:grpSpPr>
        <a:xfrm>
          <a:off x="0" y="0"/>
          <a:ext cx="0" cy="0"/>
          <a:chOff x="0" y="0"/>
          <a:chExt cx="0" cy="0"/>
        </a:xfrm>
      </p:grpSpPr>
      <p:sp>
        <p:nvSpPr>
          <p:cNvPr id="274" name="Google Shape;274;p38"/>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Revisiting E</a:t>
            </a:r>
            <a:r>
              <a:rPr lang="en" baseline="-25000"/>
              <a:t>n</a:t>
            </a:r>
            <a:endParaRPr baseline="-25000"/>
          </a:p>
        </p:txBody>
      </p:sp>
      <p:sp>
        <p:nvSpPr>
          <p:cNvPr id="275" name="Google Shape;275;p38"/>
          <p:cNvSpPr txBox="1">
            <a:spLocks noGrp="1"/>
          </p:cNvSpPr>
          <p:nvPr>
            <p:ph type="body" idx="1"/>
          </p:nvPr>
        </p:nvSpPr>
        <p:spPr>
          <a:xfrm>
            <a:off x="316925" y="1039450"/>
            <a:ext cx="3434700" cy="730500"/>
          </a:xfrm>
          <a:prstGeom prst="rect">
            <a:avLst/>
          </a:prstGeom>
        </p:spPr>
        <p:txBody>
          <a:bodyPr spcFirstLastPara="1" wrap="square" lIns="68575" tIns="34275" rIns="68575" bIns="34275" anchor="t" anchorCtr="0">
            <a:noAutofit/>
          </a:bodyPr>
          <a:lstStyle/>
          <a:p>
            <a:pPr marL="0" marR="0" lvl="0" indent="0" algn="l" rtl="0">
              <a:lnSpc>
                <a:spcPct val="90000"/>
              </a:lnSpc>
              <a:spcBef>
                <a:spcPts val="800"/>
              </a:spcBef>
              <a:spcAft>
                <a:spcPts val="0"/>
              </a:spcAft>
              <a:buNone/>
            </a:pPr>
            <a:r>
              <a:rPr lang="en"/>
              <a:t>how do we get the En for non-thermal fission?</a:t>
            </a:r>
            <a:endParaRPr/>
          </a:p>
          <a:p>
            <a:pPr marL="0" lvl="0" indent="0" algn="l" rtl="0">
              <a:spcBef>
                <a:spcPts val="800"/>
              </a:spcBef>
              <a:spcAft>
                <a:spcPts val="0"/>
              </a:spcAft>
              <a:buNone/>
            </a:pPr>
            <a:endParaRPr/>
          </a:p>
        </p:txBody>
      </p:sp>
      <p:pic>
        <p:nvPicPr>
          <p:cNvPr id="276" name="Google Shape;276;p38"/>
          <p:cNvPicPr preferRelativeResize="0"/>
          <p:nvPr/>
        </p:nvPicPr>
        <p:blipFill>
          <a:blip r:embed="rId3">
            <a:alphaModFix/>
          </a:blip>
          <a:stretch>
            <a:fillRect/>
          </a:stretch>
        </p:blipFill>
        <p:spPr>
          <a:xfrm>
            <a:off x="3751625" y="3100"/>
            <a:ext cx="5296299" cy="2107250"/>
          </a:xfrm>
          <a:prstGeom prst="rect">
            <a:avLst/>
          </a:prstGeom>
          <a:noFill/>
          <a:ln>
            <a:noFill/>
          </a:ln>
          <a:effectLst>
            <a:outerShdw blurRad="57150" dist="19050" dir="5400000" algn="bl" rotWithShape="0">
              <a:srgbClr val="000000">
                <a:alpha val="50000"/>
              </a:srgbClr>
            </a:outerShdw>
          </a:effectLst>
        </p:spPr>
      </p:pic>
      <p:sp>
        <p:nvSpPr>
          <p:cNvPr id="277" name="Google Shape;277;p38"/>
          <p:cNvSpPr txBox="1"/>
          <p:nvPr/>
        </p:nvSpPr>
        <p:spPr>
          <a:xfrm>
            <a:off x="5378375" y="2125225"/>
            <a:ext cx="3701100" cy="50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rPr>
              <a:t>compiled </a:t>
            </a:r>
            <a:r>
              <a:rPr lang="en" sz="1500" baseline="30000">
                <a:solidFill>
                  <a:schemeClr val="dk1"/>
                </a:solidFill>
              </a:rPr>
              <a:t>238</a:t>
            </a:r>
            <a:r>
              <a:rPr lang="en" sz="1500">
                <a:solidFill>
                  <a:schemeClr val="dk1"/>
                </a:solidFill>
              </a:rPr>
              <a:t>U data -- we</a:t>
            </a:r>
            <a:endParaRPr sz="1500">
              <a:solidFill>
                <a:schemeClr val="dk1"/>
              </a:solidFill>
            </a:endParaRPr>
          </a:p>
          <a:p>
            <a:pPr marL="0" lvl="0" indent="0" algn="ctr" rtl="0">
              <a:spcBef>
                <a:spcPts val="0"/>
              </a:spcBef>
              <a:spcAft>
                <a:spcPts val="0"/>
              </a:spcAft>
              <a:buNone/>
            </a:pPr>
            <a:r>
              <a:rPr lang="en" sz="1500">
                <a:solidFill>
                  <a:schemeClr val="dk1"/>
                </a:solidFill>
              </a:rPr>
              <a:t>alth of energy-dependent data</a:t>
            </a:r>
            <a:endParaRPr sz="15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81"/>
        <p:cNvGrpSpPr/>
        <p:nvPr/>
      </p:nvGrpSpPr>
      <p:grpSpPr>
        <a:xfrm>
          <a:off x="0" y="0"/>
          <a:ext cx="0" cy="0"/>
          <a:chOff x="0" y="0"/>
          <a:chExt cx="0" cy="0"/>
        </a:xfrm>
      </p:grpSpPr>
      <p:sp>
        <p:nvSpPr>
          <p:cNvPr id="282" name="Google Shape;282;p39"/>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Revisiting E</a:t>
            </a:r>
            <a:r>
              <a:rPr lang="en" baseline="-25000"/>
              <a:t>n</a:t>
            </a:r>
            <a:endParaRPr baseline="-25000"/>
          </a:p>
        </p:txBody>
      </p:sp>
      <p:sp>
        <p:nvSpPr>
          <p:cNvPr id="283" name="Google Shape;283;p39"/>
          <p:cNvSpPr txBox="1">
            <a:spLocks noGrp="1"/>
          </p:cNvSpPr>
          <p:nvPr>
            <p:ph type="body" idx="1"/>
          </p:nvPr>
        </p:nvSpPr>
        <p:spPr>
          <a:xfrm>
            <a:off x="316925" y="1039450"/>
            <a:ext cx="3434700" cy="730500"/>
          </a:xfrm>
          <a:prstGeom prst="rect">
            <a:avLst/>
          </a:prstGeom>
        </p:spPr>
        <p:txBody>
          <a:bodyPr spcFirstLastPara="1" wrap="square" lIns="68575" tIns="34275" rIns="68575" bIns="34275" anchor="t" anchorCtr="0">
            <a:noAutofit/>
          </a:bodyPr>
          <a:lstStyle/>
          <a:p>
            <a:pPr marL="0" marR="0" lvl="0" indent="0" algn="l" rtl="0">
              <a:lnSpc>
                <a:spcPct val="90000"/>
              </a:lnSpc>
              <a:spcBef>
                <a:spcPts val="800"/>
              </a:spcBef>
              <a:spcAft>
                <a:spcPts val="0"/>
              </a:spcAft>
              <a:buNone/>
            </a:pPr>
            <a:r>
              <a:rPr lang="en"/>
              <a:t>how do we get the En for non-thermal fission?</a:t>
            </a:r>
            <a:endParaRPr/>
          </a:p>
          <a:p>
            <a:pPr marL="0" lvl="0" indent="0" algn="l" rtl="0">
              <a:spcBef>
                <a:spcPts val="800"/>
              </a:spcBef>
              <a:spcAft>
                <a:spcPts val="0"/>
              </a:spcAft>
              <a:buNone/>
            </a:pPr>
            <a:endParaRPr/>
          </a:p>
        </p:txBody>
      </p:sp>
      <p:pic>
        <p:nvPicPr>
          <p:cNvPr id="284" name="Google Shape;284;p39"/>
          <p:cNvPicPr preferRelativeResize="0"/>
          <p:nvPr/>
        </p:nvPicPr>
        <p:blipFill>
          <a:blip r:embed="rId3">
            <a:alphaModFix/>
          </a:blip>
          <a:stretch>
            <a:fillRect/>
          </a:stretch>
        </p:blipFill>
        <p:spPr>
          <a:xfrm>
            <a:off x="3751625" y="3100"/>
            <a:ext cx="5296299" cy="2107250"/>
          </a:xfrm>
          <a:prstGeom prst="rect">
            <a:avLst/>
          </a:prstGeom>
          <a:noFill/>
          <a:ln>
            <a:noFill/>
          </a:ln>
          <a:effectLst>
            <a:outerShdw blurRad="57150" dist="19050" dir="5400000" algn="bl" rotWithShape="0">
              <a:srgbClr val="000000">
                <a:alpha val="50000"/>
              </a:srgbClr>
            </a:outerShdw>
          </a:effectLst>
        </p:spPr>
      </p:pic>
      <p:sp>
        <p:nvSpPr>
          <p:cNvPr id="285" name="Google Shape;285;p39"/>
          <p:cNvSpPr txBox="1"/>
          <p:nvPr/>
        </p:nvSpPr>
        <p:spPr>
          <a:xfrm>
            <a:off x="5378375" y="2125225"/>
            <a:ext cx="3701100" cy="50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rPr>
              <a:t>compiled </a:t>
            </a:r>
            <a:r>
              <a:rPr lang="en" sz="1500" baseline="30000">
                <a:solidFill>
                  <a:schemeClr val="dk1"/>
                </a:solidFill>
              </a:rPr>
              <a:t>238</a:t>
            </a:r>
            <a:r>
              <a:rPr lang="en" sz="1500">
                <a:solidFill>
                  <a:schemeClr val="dk1"/>
                </a:solidFill>
              </a:rPr>
              <a:t>U data -- we</a:t>
            </a:r>
            <a:endParaRPr sz="1500">
              <a:solidFill>
                <a:schemeClr val="dk1"/>
              </a:solidFill>
            </a:endParaRPr>
          </a:p>
          <a:p>
            <a:pPr marL="0" lvl="0" indent="0" algn="ctr" rtl="0">
              <a:spcBef>
                <a:spcPts val="0"/>
              </a:spcBef>
              <a:spcAft>
                <a:spcPts val="0"/>
              </a:spcAft>
              <a:buNone/>
            </a:pPr>
            <a:r>
              <a:rPr lang="en" sz="1500">
                <a:solidFill>
                  <a:schemeClr val="dk1"/>
                </a:solidFill>
              </a:rPr>
              <a:t>alth of energy-dependent data</a:t>
            </a:r>
            <a:endParaRPr sz="1500">
              <a:solidFill>
                <a:schemeClr val="dk1"/>
              </a:solidFill>
            </a:endParaRPr>
          </a:p>
        </p:txBody>
      </p:sp>
      <p:pic>
        <p:nvPicPr>
          <p:cNvPr id="286" name="Google Shape;286;p39"/>
          <p:cNvPicPr preferRelativeResize="0"/>
          <p:nvPr/>
        </p:nvPicPr>
        <p:blipFill>
          <a:blip r:embed="rId4">
            <a:alphaModFix/>
          </a:blip>
          <a:stretch>
            <a:fillRect/>
          </a:stretch>
        </p:blipFill>
        <p:spPr>
          <a:xfrm>
            <a:off x="3919975" y="1576750"/>
            <a:ext cx="3333750" cy="790575"/>
          </a:xfrm>
          <a:prstGeom prst="rect">
            <a:avLst/>
          </a:prstGeom>
          <a:noFill/>
          <a:ln>
            <a:noFill/>
          </a:ln>
          <a:effectLst>
            <a:outerShdw blurRad="57150" dist="19050" dir="5400000" algn="bl" rotWithShape="0">
              <a:srgbClr val="000000">
                <a:alpha val="50000"/>
              </a:srgbClr>
            </a:outerShdw>
          </a:effectLst>
        </p:spPr>
      </p:pic>
      <p:sp>
        <p:nvSpPr>
          <p:cNvPr id="287" name="Google Shape;287;p39"/>
          <p:cNvSpPr txBox="1"/>
          <p:nvPr/>
        </p:nvSpPr>
        <p:spPr>
          <a:xfrm>
            <a:off x="428625" y="2148550"/>
            <a:ext cx="3098700" cy="11571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800"/>
              </a:spcBef>
              <a:spcAft>
                <a:spcPts val="0"/>
              </a:spcAft>
              <a:buNone/>
            </a:pPr>
            <a:r>
              <a:rPr lang="en" sz="2100">
                <a:solidFill>
                  <a:schemeClr val="dk1"/>
                </a:solidFill>
              </a:rPr>
              <a:t>Rao and Iyer measured at the same facility, but reported energy is different</a:t>
            </a:r>
            <a:endParaRPr sz="21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91"/>
        <p:cNvGrpSpPr/>
        <p:nvPr/>
      </p:nvGrpSpPr>
      <p:grpSpPr>
        <a:xfrm>
          <a:off x="0" y="0"/>
          <a:ext cx="0" cy="0"/>
          <a:chOff x="0" y="0"/>
          <a:chExt cx="0" cy="0"/>
        </a:xfrm>
      </p:grpSpPr>
      <p:sp>
        <p:nvSpPr>
          <p:cNvPr id="292" name="Google Shape;292;p40"/>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Revisiting E</a:t>
            </a:r>
            <a:r>
              <a:rPr lang="en" baseline="-25000"/>
              <a:t>n</a:t>
            </a:r>
            <a:endParaRPr baseline="-25000"/>
          </a:p>
        </p:txBody>
      </p:sp>
      <p:sp>
        <p:nvSpPr>
          <p:cNvPr id="293" name="Google Shape;293;p40"/>
          <p:cNvSpPr txBox="1">
            <a:spLocks noGrp="1"/>
          </p:cNvSpPr>
          <p:nvPr>
            <p:ph type="body" idx="1"/>
          </p:nvPr>
        </p:nvSpPr>
        <p:spPr>
          <a:xfrm>
            <a:off x="316925" y="1039450"/>
            <a:ext cx="3434700" cy="730500"/>
          </a:xfrm>
          <a:prstGeom prst="rect">
            <a:avLst/>
          </a:prstGeom>
        </p:spPr>
        <p:txBody>
          <a:bodyPr spcFirstLastPara="1" wrap="square" lIns="68575" tIns="34275" rIns="68575" bIns="34275" anchor="t" anchorCtr="0">
            <a:noAutofit/>
          </a:bodyPr>
          <a:lstStyle/>
          <a:p>
            <a:pPr marL="0" marR="0" lvl="0" indent="0" algn="l" rtl="0">
              <a:lnSpc>
                <a:spcPct val="90000"/>
              </a:lnSpc>
              <a:spcBef>
                <a:spcPts val="800"/>
              </a:spcBef>
              <a:spcAft>
                <a:spcPts val="0"/>
              </a:spcAft>
              <a:buNone/>
            </a:pPr>
            <a:r>
              <a:rPr lang="en"/>
              <a:t>how do we get the En for non-thermal fission?</a:t>
            </a:r>
            <a:endParaRPr/>
          </a:p>
          <a:p>
            <a:pPr marL="0" lvl="0" indent="0" algn="l" rtl="0">
              <a:spcBef>
                <a:spcPts val="800"/>
              </a:spcBef>
              <a:spcAft>
                <a:spcPts val="0"/>
              </a:spcAft>
              <a:buNone/>
            </a:pPr>
            <a:endParaRPr/>
          </a:p>
        </p:txBody>
      </p:sp>
      <p:pic>
        <p:nvPicPr>
          <p:cNvPr id="294" name="Google Shape;294;p40"/>
          <p:cNvPicPr preferRelativeResize="0"/>
          <p:nvPr/>
        </p:nvPicPr>
        <p:blipFill>
          <a:blip r:embed="rId3">
            <a:alphaModFix/>
          </a:blip>
          <a:stretch>
            <a:fillRect/>
          </a:stretch>
        </p:blipFill>
        <p:spPr>
          <a:xfrm>
            <a:off x="3751625" y="3100"/>
            <a:ext cx="5296299" cy="2107250"/>
          </a:xfrm>
          <a:prstGeom prst="rect">
            <a:avLst/>
          </a:prstGeom>
          <a:noFill/>
          <a:ln>
            <a:noFill/>
          </a:ln>
          <a:effectLst>
            <a:outerShdw blurRad="57150" dist="19050" dir="5400000" algn="bl" rotWithShape="0">
              <a:srgbClr val="000000">
                <a:alpha val="50000"/>
              </a:srgbClr>
            </a:outerShdw>
          </a:effectLst>
        </p:spPr>
      </p:pic>
      <p:sp>
        <p:nvSpPr>
          <p:cNvPr id="295" name="Google Shape;295;p40"/>
          <p:cNvSpPr txBox="1"/>
          <p:nvPr/>
        </p:nvSpPr>
        <p:spPr>
          <a:xfrm>
            <a:off x="5378375" y="2125225"/>
            <a:ext cx="3701100" cy="50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rPr>
              <a:t>compiled </a:t>
            </a:r>
            <a:r>
              <a:rPr lang="en" sz="1500" baseline="30000">
                <a:solidFill>
                  <a:schemeClr val="dk1"/>
                </a:solidFill>
              </a:rPr>
              <a:t>238</a:t>
            </a:r>
            <a:r>
              <a:rPr lang="en" sz="1500">
                <a:solidFill>
                  <a:schemeClr val="dk1"/>
                </a:solidFill>
              </a:rPr>
              <a:t>U data -- we</a:t>
            </a:r>
            <a:endParaRPr sz="1500">
              <a:solidFill>
                <a:schemeClr val="dk1"/>
              </a:solidFill>
            </a:endParaRPr>
          </a:p>
          <a:p>
            <a:pPr marL="0" lvl="0" indent="0" algn="ctr" rtl="0">
              <a:spcBef>
                <a:spcPts val="0"/>
              </a:spcBef>
              <a:spcAft>
                <a:spcPts val="0"/>
              </a:spcAft>
              <a:buNone/>
            </a:pPr>
            <a:r>
              <a:rPr lang="en" sz="1500">
                <a:solidFill>
                  <a:schemeClr val="dk1"/>
                </a:solidFill>
              </a:rPr>
              <a:t>alth of energy-dependent data</a:t>
            </a:r>
            <a:endParaRPr sz="1500">
              <a:solidFill>
                <a:schemeClr val="dk1"/>
              </a:solidFill>
            </a:endParaRPr>
          </a:p>
        </p:txBody>
      </p:sp>
      <p:pic>
        <p:nvPicPr>
          <p:cNvPr id="296" name="Google Shape;296;p40"/>
          <p:cNvPicPr preferRelativeResize="0"/>
          <p:nvPr/>
        </p:nvPicPr>
        <p:blipFill>
          <a:blip r:embed="rId4">
            <a:alphaModFix/>
          </a:blip>
          <a:stretch>
            <a:fillRect/>
          </a:stretch>
        </p:blipFill>
        <p:spPr>
          <a:xfrm>
            <a:off x="3919975" y="1576750"/>
            <a:ext cx="3333750" cy="790575"/>
          </a:xfrm>
          <a:prstGeom prst="rect">
            <a:avLst/>
          </a:prstGeom>
          <a:noFill/>
          <a:ln>
            <a:noFill/>
          </a:ln>
          <a:effectLst>
            <a:outerShdw blurRad="57150" dist="19050" dir="5400000" algn="bl" rotWithShape="0">
              <a:srgbClr val="000000">
                <a:alpha val="50000"/>
              </a:srgbClr>
            </a:outerShdw>
          </a:effectLst>
        </p:spPr>
      </p:pic>
      <p:pic>
        <p:nvPicPr>
          <p:cNvPr id="297" name="Google Shape;297;p40"/>
          <p:cNvPicPr preferRelativeResize="0"/>
          <p:nvPr/>
        </p:nvPicPr>
        <p:blipFill>
          <a:blip r:embed="rId5">
            <a:alphaModFix/>
          </a:blip>
          <a:stretch>
            <a:fillRect/>
          </a:stretch>
        </p:blipFill>
        <p:spPr>
          <a:xfrm>
            <a:off x="485278" y="3550500"/>
            <a:ext cx="3165025" cy="1424500"/>
          </a:xfrm>
          <a:prstGeom prst="rect">
            <a:avLst/>
          </a:prstGeom>
          <a:noFill/>
          <a:ln>
            <a:noFill/>
          </a:ln>
          <a:effectLst>
            <a:outerShdw blurRad="57150" dist="19050" dir="5400000" algn="bl" rotWithShape="0">
              <a:srgbClr val="000000">
                <a:alpha val="50000"/>
              </a:srgbClr>
            </a:outerShdw>
          </a:effectLst>
        </p:spPr>
      </p:pic>
      <p:sp>
        <p:nvSpPr>
          <p:cNvPr id="298" name="Google Shape;298;p40"/>
          <p:cNvSpPr txBox="1"/>
          <p:nvPr/>
        </p:nvSpPr>
        <p:spPr>
          <a:xfrm>
            <a:off x="428625" y="2148550"/>
            <a:ext cx="3098700" cy="11571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800"/>
              </a:spcBef>
              <a:spcAft>
                <a:spcPts val="0"/>
              </a:spcAft>
              <a:buNone/>
            </a:pPr>
            <a:r>
              <a:rPr lang="en" sz="2100">
                <a:solidFill>
                  <a:schemeClr val="dk1"/>
                </a:solidFill>
              </a:rPr>
              <a:t>Rao and Iyer measured at the same facility, but reported energy is different</a:t>
            </a:r>
            <a:endParaRPr sz="21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302"/>
        <p:cNvGrpSpPr/>
        <p:nvPr/>
      </p:nvGrpSpPr>
      <p:grpSpPr>
        <a:xfrm>
          <a:off x="0" y="0"/>
          <a:ext cx="0" cy="0"/>
          <a:chOff x="0" y="0"/>
          <a:chExt cx="0" cy="0"/>
        </a:xfrm>
      </p:grpSpPr>
      <p:sp>
        <p:nvSpPr>
          <p:cNvPr id="303" name="Google Shape;303;p41"/>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Revisiting E</a:t>
            </a:r>
            <a:r>
              <a:rPr lang="en" baseline="-25000"/>
              <a:t>n</a:t>
            </a:r>
            <a:endParaRPr baseline="-25000"/>
          </a:p>
        </p:txBody>
      </p:sp>
      <p:sp>
        <p:nvSpPr>
          <p:cNvPr id="304" name="Google Shape;304;p41"/>
          <p:cNvSpPr txBox="1">
            <a:spLocks noGrp="1"/>
          </p:cNvSpPr>
          <p:nvPr>
            <p:ph type="body" idx="1"/>
          </p:nvPr>
        </p:nvSpPr>
        <p:spPr>
          <a:xfrm>
            <a:off x="316925" y="1039450"/>
            <a:ext cx="3434700" cy="730500"/>
          </a:xfrm>
          <a:prstGeom prst="rect">
            <a:avLst/>
          </a:prstGeom>
        </p:spPr>
        <p:txBody>
          <a:bodyPr spcFirstLastPara="1" wrap="square" lIns="68575" tIns="34275" rIns="68575" bIns="34275" anchor="t" anchorCtr="0">
            <a:noAutofit/>
          </a:bodyPr>
          <a:lstStyle/>
          <a:p>
            <a:pPr marL="0" marR="0" lvl="0" indent="0" algn="l" rtl="0">
              <a:lnSpc>
                <a:spcPct val="90000"/>
              </a:lnSpc>
              <a:spcBef>
                <a:spcPts val="800"/>
              </a:spcBef>
              <a:spcAft>
                <a:spcPts val="0"/>
              </a:spcAft>
              <a:buNone/>
            </a:pPr>
            <a:r>
              <a:rPr lang="en"/>
              <a:t>how do we get the En for non-thermal fission?</a:t>
            </a:r>
            <a:endParaRPr/>
          </a:p>
          <a:p>
            <a:pPr marL="0" lvl="0" indent="0" algn="l" rtl="0">
              <a:spcBef>
                <a:spcPts val="800"/>
              </a:spcBef>
              <a:spcAft>
                <a:spcPts val="0"/>
              </a:spcAft>
              <a:buNone/>
            </a:pPr>
            <a:endParaRPr/>
          </a:p>
        </p:txBody>
      </p:sp>
      <p:pic>
        <p:nvPicPr>
          <p:cNvPr id="305" name="Google Shape;305;p41"/>
          <p:cNvPicPr preferRelativeResize="0"/>
          <p:nvPr/>
        </p:nvPicPr>
        <p:blipFill>
          <a:blip r:embed="rId3">
            <a:alphaModFix/>
          </a:blip>
          <a:stretch>
            <a:fillRect/>
          </a:stretch>
        </p:blipFill>
        <p:spPr>
          <a:xfrm>
            <a:off x="3751625" y="3100"/>
            <a:ext cx="5296299" cy="2107250"/>
          </a:xfrm>
          <a:prstGeom prst="rect">
            <a:avLst/>
          </a:prstGeom>
          <a:noFill/>
          <a:ln>
            <a:noFill/>
          </a:ln>
          <a:effectLst>
            <a:outerShdw blurRad="57150" dist="19050" dir="5400000" algn="bl" rotWithShape="0">
              <a:srgbClr val="000000">
                <a:alpha val="50000"/>
              </a:srgbClr>
            </a:outerShdw>
          </a:effectLst>
        </p:spPr>
      </p:pic>
      <p:sp>
        <p:nvSpPr>
          <p:cNvPr id="306" name="Google Shape;306;p41"/>
          <p:cNvSpPr txBox="1"/>
          <p:nvPr/>
        </p:nvSpPr>
        <p:spPr>
          <a:xfrm>
            <a:off x="5378375" y="2125225"/>
            <a:ext cx="3701100" cy="50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rPr>
              <a:t>compiled </a:t>
            </a:r>
            <a:r>
              <a:rPr lang="en" sz="1500" baseline="30000">
                <a:solidFill>
                  <a:schemeClr val="dk1"/>
                </a:solidFill>
              </a:rPr>
              <a:t>238</a:t>
            </a:r>
            <a:r>
              <a:rPr lang="en" sz="1500">
                <a:solidFill>
                  <a:schemeClr val="dk1"/>
                </a:solidFill>
              </a:rPr>
              <a:t>U data -- we</a:t>
            </a:r>
            <a:endParaRPr sz="1500">
              <a:solidFill>
                <a:schemeClr val="dk1"/>
              </a:solidFill>
            </a:endParaRPr>
          </a:p>
          <a:p>
            <a:pPr marL="0" lvl="0" indent="0" algn="ctr" rtl="0">
              <a:spcBef>
                <a:spcPts val="0"/>
              </a:spcBef>
              <a:spcAft>
                <a:spcPts val="0"/>
              </a:spcAft>
              <a:buNone/>
            </a:pPr>
            <a:r>
              <a:rPr lang="en" sz="1500">
                <a:solidFill>
                  <a:schemeClr val="dk1"/>
                </a:solidFill>
              </a:rPr>
              <a:t>alth of energy-dependent data</a:t>
            </a:r>
            <a:endParaRPr sz="1500">
              <a:solidFill>
                <a:schemeClr val="dk1"/>
              </a:solidFill>
            </a:endParaRPr>
          </a:p>
        </p:txBody>
      </p:sp>
      <p:pic>
        <p:nvPicPr>
          <p:cNvPr id="307" name="Google Shape;307;p41"/>
          <p:cNvPicPr preferRelativeResize="0"/>
          <p:nvPr/>
        </p:nvPicPr>
        <p:blipFill>
          <a:blip r:embed="rId4">
            <a:alphaModFix/>
          </a:blip>
          <a:stretch>
            <a:fillRect/>
          </a:stretch>
        </p:blipFill>
        <p:spPr>
          <a:xfrm>
            <a:off x="3919975" y="1576750"/>
            <a:ext cx="3333750" cy="790575"/>
          </a:xfrm>
          <a:prstGeom prst="rect">
            <a:avLst/>
          </a:prstGeom>
          <a:noFill/>
          <a:ln>
            <a:noFill/>
          </a:ln>
          <a:effectLst>
            <a:outerShdw blurRad="57150" dist="19050" dir="5400000" algn="bl" rotWithShape="0">
              <a:srgbClr val="000000">
                <a:alpha val="50000"/>
              </a:srgbClr>
            </a:outerShdw>
          </a:effectLst>
        </p:spPr>
      </p:pic>
      <p:grpSp>
        <p:nvGrpSpPr>
          <p:cNvPr id="308" name="Google Shape;308;p41"/>
          <p:cNvGrpSpPr/>
          <p:nvPr/>
        </p:nvGrpSpPr>
        <p:grpSpPr>
          <a:xfrm>
            <a:off x="485278" y="3550500"/>
            <a:ext cx="3434697" cy="1424500"/>
            <a:chOff x="666553" y="3527850"/>
            <a:chExt cx="3434697" cy="1424500"/>
          </a:xfrm>
        </p:grpSpPr>
        <p:pic>
          <p:nvPicPr>
            <p:cNvPr id="309" name="Google Shape;309;p41"/>
            <p:cNvPicPr preferRelativeResize="0"/>
            <p:nvPr/>
          </p:nvPicPr>
          <p:blipFill>
            <a:blip r:embed="rId5">
              <a:alphaModFix/>
            </a:blip>
            <a:stretch>
              <a:fillRect/>
            </a:stretch>
          </p:blipFill>
          <p:spPr>
            <a:xfrm>
              <a:off x="666553" y="3527850"/>
              <a:ext cx="3165025" cy="1424500"/>
            </a:xfrm>
            <a:prstGeom prst="rect">
              <a:avLst/>
            </a:prstGeom>
            <a:noFill/>
            <a:ln>
              <a:noFill/>
            </a:ln>
            <a:effectLst>
              <a:outerShdw blurRad="57150" dist="19050" dir="5400000" algn="bl" rotWithShape="0">
                <a:srgbClr val="000000">
                  <a:alpha val="50000"/>
                </a:srgbClr>
              </a:outerShdw>
            </a:effectLst>
          </p:spPr>
        </p:pic>
        <p:sp>
          <p:nvSpPr>
            <p:cNvPr id="310" name="Google Shape;310;p41"/>
            <p:cNvSpPr txBox="1"/>
            <p:nvPr/>
          </p:nvSpPr>
          <p:spPr>
            <a:xfrm>
              <a:off x="2432050" y="3986300"/>
              <a:ext cx="1669200" cy="5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a:solidFill>
                    <a:schemeClr val="dk1"/>
                  </a:solidFill>
                  <a:highlight>
                    <a:schemeClr val="accent6"/>
                  </a:highlight>
                  <a:latin typeface="Courier"/>
                  <a:ea typeface="Courier"/>
                  <a:cs typeface="Courier"/>
                  <a:sym typeface="Courier"/>
                </a:rPr>
                <a:t>EN-DUMMY</a:t>
              </a:r>
              <a:endParaRPr sz="2100">
                <a:solidFill>
                  <a:schemeClr val="dk1"/>
                </a:solidFill>
                <a:highlight>
                  <a:schemeClr val="accent6"/>
                </a:highlight>
                <a:latin typeface="Courier"/>
                <a:ea typeface="Courier"/>
                <a:cs typeface="Courier"/>
                <a:sym typeface="Courier"/>
              </a:endParaRPr>
            </a:p>
          </p:txBody>
        </p:sp>
      </p:grpSp>
      <p:sp>
        <p:nvSpPr>
          <p:cNvPr id="311" name="Google Shape;311;p41"/>
          <p:cNvSpPr txBox="1"/>
          <p:nvPr/>
        </p:nvSpPr>
        <p:spPr>
          <a:xfrm>
            <a:off x="428625" y="2148550"/>
            <a:ext cx="3098700" cy="11571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800"/>
              </a:spcBef>
              <a:spcAft>
                <a:spcPts val="0"/>
              </a:spcAft>
              <a:buNone/>
            </a:pPr>
            <a:r>
              <a:rPr lang="en" sz="2100">
                <a:solidFill>
                  <a:schemeClr val="dk1"/>
                </a:solidFill>
              </a:rPr>
              <a:t>Rao and Iyer measured at the same facility, but reported energy is different</a:t>
            </a:r>
            <a:endParaRPr sz="21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15"/>
        <p:cNvGrpSpPr/>
        <p:nvPr/>
      </p:nvGrpSpPr>
      <p:grpSpPr>
        <a:xfrm>
          <a:off x="0" y="0"/>
          <a:ext cx="0" cy="0"/>
          <a:chOff x="0" y="0"/>
          <a:chExt cx="0" cy="0"/>
        </a:xfrm>
      </p:grpSpPr>
      <p:sp>
        <p:nvSpPr>
          <p:cNvPr id="316" name="Google Shape;316;p42"/>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Revisiting E</a:t>
            </a:r>
            <a:r>
              <a:rPr lang="en" baseline="-25000"/>
              <a:t>n</a:t>
            </a:r>
            <a:endParaRPr baseline="-25000"/>
          </a:p>
        </p:txBody>
      </p:sp>
      <p:sp>
        <p:nvSpPr>
          <p:cNvPr id="317" name="Google Shape;317;p42"/>
          <p:cNvSpPr txBox="1">
            <a:spLocks noGrp="1"/>
          </p:cNvSpPr>
          <p:nvPr>
            <p:ph type="body" idx="1"/>
          </p:nvPr>
        </p:nvSpPr>
        <p:spPr>
          <a:xfrm>
            <a:off x="316925" y="1039450"/>
            <a:ext cx="3434700" cy="730500"/>
          </a:xfrm>
          <a:prstGeom prst="rect">
            <a:avLst/>
          </a:prstGeom>
        </p:spPr>
        <p:txBody>
          <a:bodyPr spcFirstLastPara="1" wrap="square" lIns="68575" tIns="34275" rIns="68575" bIns="34275" anchor="t" anchorCtr="0">
            <a:noAutofit/>
          </a:bodyPr>
          <a:lstStyle/>
          <a:p>
            <a:pPr marL="0" marR="0" lvl="0" indent="0" algn="l" rtl="0">
              <a:lnSpc>
                <a:spcPct val="90000"/>
              </a:lnSpc>
              <a:spcBef>
                <a:spcPts val="800"/>
              </a:spcBef>
              <a:spcAft>
                <a:spcPts val="0"/>
              </a:spcAft>
              <a:buNone/>
            </a:pPr>
            <a:r>
              <a:rPr lang="en"/>
              <a:t>how do we get the En for non-thermal fission?</a:t>
            </a:r>
            <a:endParaRPr/>
          </a:p>
          <a:p>
            <a:pPr marL="0" lvl="0" indent="0" algn="l" rtl="0">
              <a:spcBef>
                <a:spcPts val="800"/>
              </a:spcBef>
              <a:spcAft>
                <a:spcPts val="0"/>
              </a:spcAft>
              <a:buNone/>
            </a:pPr>
            <a:endParaRPr/>
          </a:p>
        </p:txBody>
      </p:sp>
      <p:pic>
        <p:nvPicPr>
          <p:cNvPr id="318" name="Google Shape;318;p42"/>
          <p:cNvPicPr preferRelativeResize="0"/>
          <p:nvPr/>
        </p:nvPicPr>
        <p:blipFill>
          <a:blip r:embed="rId3">
            <a:alphaModFix/>
          </a:blip>
          <a:stretch>
            <a:fillRect/>
          </a:stretch>
        </p:blipFill>
        <p:spPr>
          <a:xfrm>
            <a:off x="3751625" y="3100"/>
            <a:ext cx="5296299" cy="2107250"/>
          </a:xfrm>
          <a:prstGeom prst="rect">
            <a:avLst/>
          </a:prstGeom>
          <a:noFill/>
          <a:ln>
            <a:noFill/>
          </a:ln>
          <a:effectLst>
            <a:outerShdw blurRad="57150" dist="19050" dir="5400000" algn="bl" rotWithShape="0">
              <a:srgbClr val="000000">
                <a:alpha val="50000"/>
              </a:srgbClr>
            </a:outerShdw>
          </a:effectLst>
        </p:spPr>
      </p:pic>
      <p:sp>
        <p:nvSpPr>
          <p:cNvPr id="319" name="Google Shape;319;p42"/>
          <p:cNvSpPr txBox="1"/>
          <p:nvPr/>
        </p:nvSpPr>
        <p:spPr>
          <a:xfrm>
            <a:off x="5378375" y="2125225"/>
            <a:ext cx="3701100" cy="50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rPr>
              <a:t>compiled </a:t>
            </a:r>
            <a:r>
              <a:rPr lang="en" sz="1500" baseline="30000">
                <a:solidFill>
                  <a:schemeClr val="dk1"/>
                </a:solidFill>
              </a:rPr>
              <a:t>238</a:t>
            </a:r>
            <a:r>
              <a:rPr lang="en" sz="1500">
                <a:solidFill>
                  <a:schemeClr val="dk1"/>
                </a:solidFill>
              </a:rPr>
              <a:t>U data -- we</a:t>
            </a:r>
            <a:endParaRPr sz="1500">
              <a:solidFill>
                <a:schemeClr val="dk1"/>
              </a:solidFill>
            </a:endParaRPr>
          </a:p>
          <a:p>
            <a:pPr marL="0" lvl="0" indent="0" algn="ctr" rtl="0">
              <a:spcBef>
                <a:spcPts val="0"/>
              </a:spcBef>
              <a:spcAft>
                <a:spcPts val="0"/>
              </a:spcAft>
              <a:buNone/>
            </a:pPr>
            <a:r>
              <a:rPr lang="en" sz="1500">
                <a:solidFill>
                  <a:schemeClr val="dk1"/>
                </a:solidFill>
              </a:rPr>
              <a:t>alth of energy-dependent data</a:t>
            </a:r>
            <a:endParaRPr sz="1500">
              <a:solidFill>
                <a:schemeClr val="dk1"/>
              </a:solidFill>
            </a:endParaRPr>
          </a:p>
        </p:txBody>
      </p:sp>
      <p:pic>
        <p:nvPicPr>
          <p:cNvPr id="320" name="Google Shape;320;p42"/>
          <p:cNvPicPr preferRelativeResize="0"/>
          <p:nvPr/>
        </p:nvPicPr>
        <p:blipFill>
          <a:blip r:embed="rId4">
            <a:alphaModFix/>
          </a:blip>
          <a:stretch>
            <a:fillRect/>
          </a:stretch>
        </p:blipFill>
        <p:spPr>
          <a:xfrm>
            <a:off x="3919975" y="1576750"/>
            <a:ext cx="3333750" cy="790575"/>
          </a:xfrm>
          <a:prstGeom prst="rect">
            <a:avLst/>
          </a:prstGeom>
          <a:noFill/>
          <a:ln>
            <a:noFill/>
          </a:ln>
          <a:effectLst>
            <a:outerShdw blurRad="57150" dist="19050" dir="5400000" algn="bl" rotWithShape="0">
              <a:srgbClr val="000000">
                <a:alpha val="50000"/>
              </a:srgbClr>
            </a:outerShdw>
          </a:effectLst>
        </p:spPr>
      </p:pic>
      <p:grpSp>
        <p:nvGrpSpPr>
          <p:cNvPr id="321" name="Google Shape;321;p42"/>
          <p:cNvGrpSpPr/>
          <p:nvPr/>
        </p:nvGrpSpPr>
        <p:grpSpPr>
          <a:xfrm>
            <a:off x="485278" y="3550500"/>
            <a:ext cx="3434697" cy="1424500"/>
            <a:chOff x="666553" y="3527850"/>
            <a:chExt cx="3434697" cy="1424500"/>
          </a:xfrm>
        </p:grpSpPr>
        <p:pic>
          <p:nvPicPr>
            <p:cNvPr id="322" name="Google Shape;322;p42"/>
            <p:cNvPicPr preferRelativeResize="0"/>
            <p:nvPr/>
          </p:nvPicPr>
          <p:blipFill>
            <a:blip r:embed="rId5">
              <a:alphaModFix/>
            </a:blip>
            <a:stretch>
              <a:fillRect/>
            </a:stretch>
          </p:blipFill>
          <p:spPr>
            <a:xfrm>
              <a:off x="666553" y="3527850"/>
              <a:ext cx="3165025" cy="1424500"/>
            </a:xfrm>
            <a:prstGeom prst="rect">
              <a:avLst/>
            </a:prstGeom>
            <a:noFill/>
            <a:ln>
              <a:noFill/>
            </a:ln>
            <a:effectLst>
              <a:outerShdw blurRad="57150" dist="19050" dir="5400000" algn="bl" rotWithShape="0">
                <a:srgbClr val="000000">
                  <a:alpha val="50000"/>
                </a:srgbClr>
              </a:outerShdw>
            </a:effectLst>
          </p:spPr>
        </p:pic>
        <p:sp>
          <p:nvSpPr>
            <p:cNvPr id="323" name="Google Shape;323;p42"/>
            <p:cNvSpPr txBox="1"/>
            <p:nvPr/>
          </p:nvSpPr>
          <p:spPr>
            <a:xfrm>
              <a:off x="2432050" y="3986300"/>
              <a:ext cx="1669200" cy="5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a:solidFill>
                    <a:schemeClr val="dk1"/>
                  </a:solidFill>
                  <a:highlight>
                    <a:schemeClr val="accent6"/>
                  </a:highlight>
                  <a:latin typeface="Courier"/>
                  <a:ea typeface="Courier"/>
                  <a:cs typeface="Courier"/>
                  <a:sym typeface="Courier"/>
                </a:rPr>
                <a:t>EN-DUMMY</a:t>
              </a:r>
              <a:endParaRPr sz="2100">
                <a:solidFill>
                  <a:schemeClr val="dk1"/>
                </a:solidFill>
                <a:highlight>
                  <a:schemeClr val="accent6"/>
                </a:highlight>
                <a:latin typeface="Courier"/>
                <a:ea typeface="Courier"/>
                <a:cs typeface="Courier"/>
                <a:sym typeface="Courier"/>
              </a:endParaRPr>
            </a:p>
          </p:txBody>
        </p:sp>
      </p:grpSp>
      <p:pic>
        <p:nvPicPr>
          <p:cNvPr id="324" name="Google Shape;324;p42"/>
          <p:cNvPicPr preferRelativeResize="0"/>
          <p:nvPr/>
        </p:nvPicPr>
        <p:blipFill>
          <a:blip r:embed="rId6">
            <a:alphaModFix/>
          </a:blip>
          <a:stretch>
            <a:fillRect/>
          </a:stretch>
        </p:blipFill>
        <p:spPr>
          <a:xfrm>
            <a:off x="3649650" y="2700375"/>
            <a:ext cx="1905000" cy="1047750"/>
          </a:xfrm>
          <a:prstGeom prst="rect">
            <a:avLst/>
          </a:prstGeom>
          <a:noFill/>
          <a:ln>
            <a:noFill/>
          </a:ln>
          <a:effectLst>
            <a:outerShdw blurRad="57150" dist="19050" dir="5400000" algn="bl" rotWithShape="0">
              <a:srgbClr val="000000">
                <a:alpha val="50000"/>
              </a:srgbClr>
            </a:outerShdw>
          </a:effectLst>
        </p:spPr>
      </p:pic>
      <p:sp>
        <p:nvSpPr>
          <p:cNvPr id="325" name="Google Shape;325;p42"/>
          <p:cNvSpPr txBox="1"/>
          <p:nvPr/>
        </p:nvSpPr>
        <p:spPr>
          <a:xfrm>
            <a:off x="428625" y="2148550"/>
            <a:ext cx="3098700" cy="11571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800"/>
              </a:spcBef>
              <a:spcAft>
                <a:spcPts val="0"/>
              </a:spcAft>
              <a:buNone/>
            </a:pPr>
            <a:r>
              <a:rPr lang="en" sz="2100">
                <a:solidFill>
                  <a:schemeClr val="dk1"/>
                </a:solidFill>
              </a:rPr>
              <a:t>Rao and Iyer measured at the same facility, but reported energy is different</a:t>
            </a:r>
            <a:endParaRPr sz="21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29"/>
        <p:cNvGrpSpPr/>
        <p:nvPr/>
      </p:nvGrpSpPr>
      <p:grpSpPr>
        <a:xfrm>
          <a:off x="0" y="0"/>
          <a:ext cx="0" cy="0"/>
          <a:chOff x="0" y="0"/>
          <a:chExt cx="0" cy="0"/>
        </a:xfrm>
      </p:grpSpPr>
      <p:sp>
        <p:nvSpPr>
          <p:cNvPr id="330" name="Google Shape;330;p43"/>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Revisiting E</a:t>
            </a:r>
            <a:r>
              <a:rPr lang="en" baseline="-25000"/>
              <a:t>n</a:t>
            </a:r>
            <a:endParaRPr baseline="-25000"/>
          </a:p>
        </p:txBody>
      </p:sp>
      <p:sp>
        <p:nvSpPr>
          <p:cNvPr id="331" name="Google Shape;331;p43"/>
          <p:cNvSpPr txBox="1">
            <a:spLocks noGrp="1"/>
          </p:cNvSpPr>
          <p:nvPr>
            <p:ph type="body" idx="1"/>
          </p:nvPr>
        </p:nvSpPr>
        <p:spPr>
          <a:xfrm>
            <a:off x="316925" y="1039450"/>
            <a:ext cx="3434700" cy="730500"/>
          </a:xfrm>
          <a:prstGeom prst="rect">
            <a:avLst/>
          </a:prstGeom>
        </p:spPr>
        <p:txBody>
          <a:bodyPr spcFirstLastPara="1" wrap="square" lIns="68575" tIns="34275" rIns="68575" bIns="34275" anchor="t" anchorCtr="0">
            <a:noAutofit/>
          </a:bodyPr>
          <a:lstStyle/>
          <a:p>
            <a:pPr marL="0" marR="0" lvl="0" indent="0" algn="l" rtl="0">
              <a:lnSpc>
                <a:spcPct val="90000"/>
              </a:lnSpc>
              <a:spcBef>
                <a:spcPts val="800"/>
              </a:spcBef>
              <a:spcAft>
                <a:spcPts val="0"/>
              </a:spcAft>
              <a:buNone/>
            </a:pPr>
            <a:r>
              <a:rPr lang="en"/>
              <a:t>how do we get the En for non-thermal fission?</a:t>
            </a:r>
            <a:endParaRPr/>
          </a:p>
          <a:p>
            <a:pPr marL="0" lvl="0" indent="0" algn="l" rtl="0">
              <a:spcBef>
                <a:spcPts val="800"/>
              </a:spcBef>
              <a:spcAft>
                <a:spcPts val="0"/>
              </a:spcAft>
              <a:buNone/>
            </a:pPr>
            <a:endParaRPr/>
          </a:p>
        </p:txBody>
      </p:sp>
      <p:pic>
        <p:nvPicPr>
          <p:cNvPr id="332" name="Google Shape;332;p43"/>
          <p:cNvPicPr preferRelativeResize="0"/>
          <p:nvPr/>
        </p:nvPicPr>
        <p:blipFill>
          <a:blip r:embed="rId3">
            <a:alphaModFix/>
          </a:blip>
          <a:stretch>
            <a:fillRect/>
          </a:stretch>
        </p:blipFill>
        <p:spPr>
          <a:xfrm>
            <a:off x="3751625" y="3100"/>
            <a:ext cx="5296299" cy="2107250"/>
          </a:xfrm>
          <a:prstGeom prst="rect">
            <a:avLst/>
          </a:prstGeom>
          <a:noFill/>
          <a:ln>
            <a:noFill/>
          </a:ln>
          <a:effectLst>
            <a:outerShdw blurRad="57150" dist="19050" dir="5400000" algn="bl" rotWithShape="0">
              <a:srgbClr val="000000">
                <a:alpha val="50000"/>
              </a:srgbClr>
            </a:outerShdw>
          </a:effectLst>
        </p:spPr>
      </p:pic>
      <p:sp>
        <p:nvSpPr>
          <p:cNvPr id="333" name="Google Shape;333;p43"/>
          <p:cNvSpPr txBox="1"/>
          <p:nvPr/>
        </p:nvSpPr>
        <p:spPr>
          <a:xfrm>
            <a:off x="5378375" y="2125225"/>
            <a:ext cx="3701100" cy="50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rPr>
              <a:t>compiled </a:t>
            </a:r>
            <a:r>
              <a:rPr lang="en" sz="1500" baseline="30000">
                <a:solidFill>
                  <a:schemeClr val="dk1"/>
                </a:solidFill>
              </a:rPr>
              <a:t>238</a:t>
            </a:r>
            <a:r>
              <a:rPr lang="en" sz="1500">
                <a:solidFill>
                  <a:schemeClr val="dk1"/>
                </a:solidFill>
              </a:rPr>
              <a:t>U data -- we</a:t>
            </a:r>
            <a:endParaRPr sz="1500">
              <a:solidFill>
                <a:schemeClr val="dk1"/>
              </a:solidFill>
            </a:endParaRPr>
          </a:p>
          <a:p>
            <a:pPr marL="0" lvl="0" indent="0" algn="ctr" rtl="0">
              <a:spcBef>
                <a:spcPts val="0"/>
              </a:spcBef>
              <a:spcAft>
                <a:spcPts val="0"/>
              </a:spcAft>
              <a:buNone/>
            </a:pPr>
            <a:r>
              <a:rPr lang="en" sz="1500">
                <a:solidFill>
                  <a:schemeClr val="dk1"/>
                </a:solidFill>
              </a:rPr>
              <a:t>alth of energy-dependent data</a:t>
            </a:r>
            <a:endParaRPr sz="1500">
              <a:solidFill>
                <a:schemeClr val="dk1"/>
              </a:solidFill>
            </a:endParaRPr>
          </a:p>
        </p:txBody>
      </p:sp>
      <p:pic>
        <p:nvPicPr>
          <p:cNvPr id="334" name="Google Shape;334;p43"/>
          <p:cNvPicPr preferRelativeResize="0"/>
          <p:nvPr/>
        </p:nvPicPr>
        <p:blipFill>
          <a:blip r:embed="rId4">
            <a:alphaModFix/>
          </a:blip>
          <a:stretch>
            <a:fillRect/>
          </a:stretch>
        </p:blipFill>
        <p:spPr>
          <a:xfrm>
            <a:off x="3919975" y="1576750"/>
            <a:ext cx="3333750" cy="790575"/>
          </a:xfrm>
          <a:prstGeom prst="rect">
            <a:avLst/>
          </a:prstGeom>
          <a:noFill/>
          <a:ln>
            <a:noFill/>
          </a:ln>
          <a:effectLst>
            <a:outerShdw blurRad="57150" dist="19050" dir="5400000" algn="bl" rotWithShape="0">
              <a:srgbClr val="000000">
                <a:alpha val="50000"/>
              </a:srgbClr>
            </a:outerShdw>
          </a:effectLst>
        </p:spPr>
      </p:pic>
      <p:grpSp>
        <p:nvGrpSpPr>
          <p:cNvPr id="335" name="Google Shape;335;p43"/>
          <p:cNvGrpSpPr/>
          <p:nvPr/>
        </p:nvGrpSpPr>
        <p:grpSpPr>
          <a:xfrm>
            <a:off x="485278" y="3550500"/>
            <a:ext cx="3434697" cy="1424500"/>
            <a:chOff x="666553" y="3527850"/>
            <a:chExt cx="3434697" cy="1424500"/>
          </a:xfrm>
        </p:grpSpPr>
        <p:pic>
          <p:nvPicPr>
            <p:cNvPr id="336" name="Google Shape;336;p43"/>
            <p:cNvPicPr preferRelativeResize="0"/>
            <p:nvPr/>
          </p:nvPicPr>
          <p:blipFill>
            <a:blip r:embed="rId5">
              <a:alphaModFix/>
            </a:blip>
            <a:stretch>
              <a:fillRect/>
            </a:stretch>
          </p:blipFill>
          <p:spPr>
            <a:xfrm>
              <a:off x="666553" y="3527850"/>
              <a:ext cx="3165025" cy="1424500"/>
            </a:xfrm>
            <a:prstGeom prst="rect">
              <a:avLst/>
            </a:prstGeom>
            <a:noFill/>
            <a:ln>
              <a:noFill/>
            </a:ln>
            <a:effectLst>
              <a:outerShdw blurRad="57150" dist="19050" dir="5400000" algn="bl" rotWithShape="0">
                <a:srgbClr val="000000">
                  <a:alpha val="50000"/>
                </a:srgbClr>
              </a:outerShdw>
            </a:effectLst>
          </p:spPr>
        </p:pic>
        <p:sp>
          <p:nvSpPr>
            <p:cNvPr id="337" name="Google Shape;337;p43"/>
            <p:cNvSpPr txBox="1"/>
            <p:nvPr/>
          </p:nvSpPr>
          <p:spPr>
            <a:xfrm>
              <a:off x="2432050" y="3986300"/>
              <a:ext cx="1669200" cy="5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a:solidFill>
                    <a:schemeClr val="dk1"/>
                  </a:solidFill>
                  <a:highlight>
                    <a:schemeClr val="accent6"/>
                  </a:highlight>
                  <a:latin typeface="Courier"/>
                  <a:ea typeface="Courier"/>
                  <a:cs typeface="Courier"/>
                  <a:sym typeface="Courier"/>
                </a:rPr>
                <a:t>EN-DUMMY</a:t>
              </a:r>
              <a:endParaRPr sz="2100">
                <a:solidFill>
                  <a:schemeClr val="dk1"/>
                </a:solidFill>
                <a:highlight>
                  <a:schemeClr val="accent6"/>
                </a:highlight>
                <a:latin typeface="Courier"/>
                <a:ea typeface="Courier"/>
                <a:cs typeface="Courier"/>
                <a:sym typeface="Courier"/>
              </a:endParaRPr>
            </a:p>
          </p:txBody>
        </p:sp>
      </p:grpSp>
      <p:pic>
        <p:nvPicPr>
          <p:cNvPr id="338" name="Google Shape;338;p43"/>
          <p:cNvPicPr preferRelativeResize="0"/>
          <p:nvPr/>
        </p:nvPicPr>
        <p:blipFill>
          <a:blip r:embed="rId6">
            <a:alphaModFix/>
          </a:blip>
          <a:stretch>
            <a:fillRect/>
          </a:stretch>
        </p:blipFill>
        <p:spPr>
          <a:xfrm>
            <a:off x="3649650" y="2700375"/>
            <a:ext cx="1905000" cy="1047750"/>
          </a:xfrm>
          <a:prstGeom prst="rect">
            <a:avLst/>
          </a:prstGeom>
          <a:noFill/>
          <a:ln>
            <a:noFill/>
          </a:ln>
          <a:effectLst>
            <a:outerShdw blurRad="57150" dist="19050" dir="5400000" algn="bl" rotWithShape="0">
              <a:srgbClr val="000000">
                <a:alpha val="50000"/>
              </a:srgbClr>
            </a:outerShdw>
          </a:effectLst>
        </p:spPr>
      </p:pic>
      <p:sp>
        <p:nvSpPr>
          <p:cNvPr id="339" name="Google Shape;339;p43"/>
          <p:cNvSpPr txBox="1"/>
          <p:nvPr/>
        </p:nvSpPr>
        <p:spPr>
          <a:xfrm>
            <a:off x="428625" y="2148550"/>
            <a:ext cx="3098700" cy="11571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800"/>
              </a:spcBef>
              <a:spcAft>
                <a:spcPts val="0"/>
              </a:spcAft>
              <a:buNone/>
            </a:pPr>
            <a:r>
              <a:rPr lang="en" sz="2100">
                <a:solidFill>
                  <a:schemeClr val="dk1"/>
                </a:solidFill>
              </a:rPr>
              <a:t>Rao and Iyer measured at the same facility, but reported energy is different</a:t>
            </a:r>
            <a:endParaRPr sz="2100">
              <a:solidFill>
                <a:schemeClr val="dk1"/>
              </a:solidFill>
            </a:endParaRPr>
          </a:p>
        </p:txBody>
      </p:sp>
      <p:pic>
        <p:nvPicPr>
          <p:cNvPr id="340" name="Google Shape;340;p43"/>
          <p:cNvPicPr preferRelativeResize="0"/>
          <p:nvPr/>
        </p:nvPicPr>
        <p:blipFill>
          <a:blip r:embed="rId7">
            <a:alphaModFix/>
          </a:blip>
          <a:stretch>
            <a:fillRect/>
          </a:stretch>
        </p:blipFill>
        <p:spPr>
          <a:xfrm>
            <a:off x="5676977" y="2700373"/>
            <a:ext cx="1964830" cy="89465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44"/>
        <p:cNvGrpSpPr/>
        <p:nvPr/>
      </p:nvGrpSpPr>
      <p:grpSpPr>
        <a:xfrm>
          <a:off x="0" y="0"/>
          <a:ext cx="0" cy="0"/>
          <a:chOff x="0" y="0"/>
          <a:chExt cx="0" cy="0"/>
        </a:xfrm>
      </p:grpSpPr>
      <p:sp>
        <p:nvSpPr>
          <p:cNvPr id="345" name="Google Shape;345;p44"/>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Revisiting E</a:t>
            </a:r>
            <a:r>
              <a:rPr lang="en" baseline="-25000"/>
              <a:t>n</a:t>
            </a:r>
            <a:endParaRPr baseline="-25000"/>
          </a:p>
        </p:txBody>
      </p:sp>
      <p:sp>
        <p:nvSpPr>
          <p:cNvPr id="346" name="Google Shape;346;p44"/>
          <p:cNvSpPr txBox="1">
            <a:spLocks noGrp="1"/>
          </p:cNvSpPr>
          <p:nvPr>
            <p:ph type="body" idx="1"/>
          </p:nvPr>
        </p:nvSpPr>
        <p:spPr>
          <a:xfrm>
            <a:off x="316925" y="1039450"/>
            <a:ext cx="3434700" cy="730500"/>
          </a:xfrm>
          <a:prstGeom prst="rect">
            <a:avLst/>
          </a:prstGeom>
        </p:spPr>
        <p:txBody>
          <a:bodyPr spcFirstLastPara="1" wrap="square" lIns="68575" tIns="34275" rIns="68575" bIns="34275" anchor="t" anchorCtr="0">
            <a:noAutofit/>
          </a:bodyPr>
          <a:lstStyle/>
          <a:p>
            <a:pPr marL="0" marR="0" lvl="0" indent="0" algn="l" rtl="0">
              <a:lnSpc>
                <a:spcPct val="90000"/>
              </a:lnSpc>
              <a:spcBef>
                <a:spcPts val="800"/>
              </a:spcBef>
              <a:spcAft>
                <a:spcPts val="0"/>
              </a:spcAft>
              <a:buNone/>
            </a:pPr>
            <a:r>
              <a:rPr lang="en"/>
              <a:t>how do we get the En for non-thermal fission?</a:t>
            </a:r>
            <a:endParaRPr/>
          </a:p>
          <a:p>
            <a:pPr marL="0" lvl="0" indent="0" algn="l" rtl="0">
              <a:spcBef>
                <a:spcPts val="800"/>
              </a:spcBef>
              <a:spcAft>
                <a:spcPts val="0"/>
              </a:spcAft>
              <a:buNone/>
            </a:pPr>
            <a:endParaRPr/>
          </a:p>
        </p:txBody>
      </p:sp>
      <p:pic>
        <p:nvPicPr>
          <p:cNvPr id="347" name="Google Shape;347;p44"/>
          <p:cNvPicPr preferRelativeResize="0"/>
          <p:nvPr/>
        </p:nvPicPr>
        <p:blipFill>
          <a:blip r:embed="rId3">
            <a:alphaModFix/>
          </a:blip>
          <a:stretch>
            <a:fillRect/>
          </a:stretch>
        </p:blipFill>
        <p:spPr>
          <a:xfrm>
            <a:off x="3751625" y="3100"/>
            <a:ext cx="5296299" cy="2107250"/>
          </a:xfrm>
          <a:prstGeom prst="rect">
            <a:avLst/>
          </a:prstGeom>
          <a:noFill/>
          <a:ln>
            <a:noFill/>
          </a:ln>
          <a:effectLst>
            <a:outerShdw blurRad="57150" dist="19050" dir="5400000" algn="bl" rotWithShape="0">
              <a:srgbClr val="000000">
                <a:alpha val="50000"/>
              </a:srgbClr>
            </a:outerShdw>
          </a:effectLst>
        </p:spPr>
      </p:pic>
      <p:sp>
        <p:nvSpPr>
          <p:cNvPr id="348" name="Google Shape;348;p44"/>
          <p:cNvSpPr txBox="1"/>
          <p:nvPr/>
        </p:nvSpPr>
        <p:spPr>
          <a:xfrm>
            <a:off x="5378375" y="2125225"/>
            <a:ext cx="3701100" cy="50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rPr>
              <a:t>compiled </a:t>
            </a:r>
            <a:r>
              <a:rPr lang="en" sz="1500" baseline="30000">
                <a:solidFill>
                  <a:schemeClr val="dk1"/>
                </a:solidFill>
              </a:rPr>
              <a:t>238</a:t>
            </a:r>
            <a:r>
              <a:rPr lang="en" sz="1500">
                <a:solidFill>
                  <a:schemeClr val="dk1"/>
                </a:solidFill>
              </a:rPr>
              <a:t>U data -- we</a:t>
            </a:r>
            <a:endParaRPr sz="1500">
              <a:solidFill>
                <a:schemeClr val="dk1"/>
              </a:solidFill>
            </a:endParaRPr>
          </a:p>
          <a:p>
            <a:pPr marL="0" lvl="0" indent="0" algn="ctr" rtl="0">
              <a:spcBef>
                <a:spcPts val="0"/>
              </a:spcBef>
              <a:spcAft>
                <a:spcPts val="0"/>
              </a:spcAft>
              <a:buNone/>
            </a:pPr>
            <a:r>
              <a:rPr lang="en" sz="1500">
                <a:solidFill>
                  <a:schemeClr val="dk1"/>
                </a:solidFill>
              </a:rPr>
              <a:t>alth of energy-dependent data</a:t>
            </a:r>
            <a:endParaRPr sz="1500">
              <a:solidFill>
                <a:schemeClr val="dk1"/>
              </a:solidFill>
            </a:endParaRPr>
          </a:p>
        </p:txBody>
      </p:sp>
      <p:pic>
        <p:nvPicPr>
          <p:cNvPr id="349" name="Google Shape;349;p44"/>
          <p:cNvPicPr preferRelativeResize="0"/>
          <p:nvPr/>
        </p:nvPicPr>
        <p:blipFill>
          <a:blip r:embed="rId4">
            <a:alphaModFix/>
          </a:blip>
          <a:stretch>
            <a:fillRect/>
          </a:stretch>
        </p:blipFill>
        <p:spPr>
          <a:xfrm>
            <a:off x="3919975" y="1576750"/>
            <a:ext cx="3333750" cy="790575"/>
          </a:xfrm>
          <a:prstGeom prst="rect">
            <a:avLst/>
          </a:prstGeom>
          <a:noFill/>
          <a:ln>
            <a:noFill/>
          </a:ln>
          <a:effectLst>
            <a:outerShdw blurRad="57150" dist="19050" dir="5400000" algn="bl" rotWithShape="0">
              <a:srgbClr val="000000">
                <a:alpha val="50000"/>
              </a:srgbClr>
            </a:outerShdw>
          </a:effectLst>
        </p:spPr>
      </p:pic>
      <p:grpSp>
        <p:nvGrpSpPr>
          <p:cNvPr id="350" name="Google Shape;350;p44"/>
          <p:cNvGrpSpPr/>
          <p:nvPr/>
        </p:nvGrpSpPr>
        <p:grpSpPr>
          <a:xfrm>
            <a:off x="485278" y="3550500"/>
            <a:ext cx="3434697" cy="1424500"/>
            <a:chOff x="666553" y="3527850"/>
            <a:chExt cx="3434697" cy="1424500"/>
          </a:xfrm>
        </p:grpSpPr>
        <p:pic>
          <p:nvPicPr>
            <p:cNvPr id="351" name="Google Shape;351;p44"/>
            <p:cNvPicPr preferRelativeResize="0"/>
            <p:nvPr/>
          </p:nvPicPr>
          <p:blipFill>
            <a:blip r:embed="rId5">
              <a:alphaModFix/>
            </a:blip>
            <a:stretch>
              <a:fillRect/>
            </a:stretch>
          </p:blipFill>
          <p:spPr>
            <a:xfrm>
              <a:off x="666553" y="3527850"/>
              <a:ext cx="3165025" cy="1424500"/>
            </a:xfrm>
            <a:prstGeom prst="rect">
              <a:avLst/>
            </a:prstGeom>
            <a:noFill/>
            <a:ln>
              <a:noFill/>
            </a:ln>
            <a:effectLst>
              <a:outerShdw blurRad="57150" dist="19050" dir="5400000" algn="bl" rotWithShape="0">
                <a:srgbClr val="000000">
                  <a:alpha val="50000"/>
                </a:srgbClr>
              </a:outerShdw>
            </a:effectLst>
          </p:spPr>
        </p:pic>
        <p:sp>
          <p:nvSpPr>
            <p:cNvPr id="352" name="Google Shape;352;p44"/>
            <p:cNvSpPr txBox="1"/>
            <p:nvPr/>
          </p:nvSpPr>
          <p:spPr>
            <a:xfrm>
              <a:off x="2432050" y="3986300"/>
              <a:ext cx="1669200" cy="5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a:solidFill>
                    <a:schemeClr val="dk1"/>
                  </a:solidFill>
                  <a:highlight>
                    <a:schemeClr val="accent6"/>
                  </a:highlight>
                  <a:latin typeface="Courier"/>
                  <a:ea typeface="Courier"/>
                  <a:cs typeface="Courier"/>
                  <a:sym typeface="Courier"/>
                </a:rPr>
                <a:t>EN-DUMMY</a:t>
              </a:r>
              <a:endParaRPr sz="2100">
                <a:solidFill>
                  <a:schemeClr val="dk1"/>
                </a:solidFill>
                <a:highlight>
                  <a:schemeClr val="accent6"/>
                </a:highlight>
                <a:latin typeface="Courier"/>
                <a:ea typeface="Courier"/>
                <a:cs typeface="Courier"/>
                <a:sym typeface="Courier"/>
              </a:endParaRPr>
            </a:p>
          </p:txBody>
        </p:sp>
      </p:grpSp>
      <p:pic>
        <p:nvPicPr>
          <p:cNvPr id="353" name="Google Shape;353;p44"/>
          <p:cNvPicPr preferRelativeResize="0"/>
          <p:nvPr/>
        </p:nvPicPr>
        <p:blipFill>
          <a:blip r:embed="rId6">
            <a:alphaModFix/>
          </a:blip>
          <a:stretch>
            <a:fillRect/>
          </a:stretch>
        </p:blipFill>
        <p:spPr>
          <a:xfrm>
            <a:off x="3649650" y="2700375"/>
            <a:ext cx="1905000" cy="1047750"/>
          </a:xfrm>
          <a:prstGeom prst="rect">
            <a:avLst/>
          </a:prstGeom>
          <a:noFill/>
          <a:ln>
            <a:noFill/>
          </a:ln>
          <a:effectLst>
            <a:outerShdw blurRad="57150" dist="19050" dir="5400000" algn="bl" rotWithShape="0">
              <a:srgbClr val="000000">
                <a:alpha val="50000"/>
              </a:srgbClr>
            </a:outerShdw>
          </a:effectLst>
        </p:spPr>
      </p:pic>
      <p:sp>
        <p:nvSpPr>
          <p:cNvPr id="354" name="Google Shape;354;p44"/>
          <p:cNvSpPr txBox="1"/>
          <p:nvPr/>
        </p:nvSpPr>
        <p:spPr>
          <a:xfrm>
            <a:off x="428625" y="2148550"/>
            <a:ext cx="3098700" cy="11571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800"/>
              </a:spcBef>
              <a:spcAft>
                <a:spcPts val="0"/>
              </a:spcAft>
              <a:buNone/>
            </a:pPr>
            <a:r>
              <a:rPr lang="en" sz="2100">
                <a:solidFill>
                  <a:schemeClr val="dk1"/>
                </a:solidFill>
              </a:rPr>
              <a:t>Rao and Iyer measured at the same facility, but reported energy is different</a:t>
            </a:r>
            <a:endParaRPr sz="2100">
              <a:solidFill>
                <a:schemeClr val="dk1"/>
              </a:solidFill>
            </a:endParaRPr>
          </a:p>
        </p:txBody>
      </p:sp>
      <p:pic>
        <p:nvPicPr>
          <p:cNvPr id="355" name="Google Shape;355;p44"/>
          <p:cNvPicPr preferRelativeResize="0"/>
          <p:nvPr/>
        </p:nvPicPr>
        <p:blipFill>
          <a:blip r:embed="rId7">
            <a:alphaModFix/>
          </a:blip>
          <a:stretch>
            <a:fillRect/>
          </a:stretch>
        </p:blipFill>
        <p:spPr>
          <a:xfrm>
            <a:off x="5676977" y="2700373"/>
            <a:ext cx="1964830" cy="894650"/>
          </a:xfrm>
          <a:prstGeom prst="rect">
            <a:avLst/>
          </a:prstGeom>
          <a:noFill/>
          <a:ln>
            <a:noFill/>
          </a:ln>
          <a:effectLst>
            <a:outerShdw blurRad="57150" dist="19050" dir="5400000" algn="bl" rotWithShape="0">
              <a:srgbClr val="000000">
                <a:alpha val="50000"/>
              </a:srgbClr>
            </a:outerShdw>
          </a:effectLst>
        </p:spPr>
      </p:pic>
      <p:pic>
        <p:nvPicPr>
          <p:cNvPr id="356" name="Google Shape;356;p44"/>
          <p:cNvPicPr preferRelativeResize="0"/>
          <p:nvPr/>
        </p:nvPicPr>
        <p:blipFill>
          <a:blip r:embed="rId8">
            <a:alphaModFix/>
          </a:blip>
          <a:stretch>
            <a:fillRect/>
          </a:stretch>
        </p:blipFill>
        <p:spPr>
          <a:xfrm>
            <a:off x="5511575" y="3595014"/>
            <a:ext cx="3434700" cy="585972"/>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60"/>
        <p:cNvGrpSpPr/>
        <p:nvPr/>
      </p:nvGrpSpPr>
      <p:grpSpPr>
        <a:xfrm>
          <a:off x="0" y="0"/>
          <a:ext cx="0" cy="0"/>
          <a:chOff x="0" y="0"/>
          <a:chExt cx="0" cy="0"/>
        </a:xfrm>
      </p:grpSpPr>
      <p:sp>
        <p:nvSpPr>
          <p:cNvPr id="361" name="Google Shape;361;p45"/>
          <p:cNvSpPr txBox="1">
            <a:spLocks noGrp="1"/>
          </p:cNvSpPr>
          <p:nvPr>
            <p:ph type="title"/>
          </p:nvPr>
        </p:nvSpPr>
        <p:spPr>
          <a:xfrm>
            <a:off x="357806" y="121444"/>
            <a:ext cx="8329200" cy="5934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Modern tools to update old data </a:t>
            </a:r>
            <a:endParaRPr/>
          </a:p>
        </p:txBody>
      </p:sp>
      <p:pic>
        <p:nvPicPr>
          <p:cNvPr id="362" name="Google Shape;362;p45"/>
          <p:cNvPicPr preferRelativeResize="0"/>
          <p:nvPr/>
        </p:nvPicPr>
        <p:blipFill rotWithShape="1">
          <a:blip r:embed="rId3">
            <a:alphaModFix/>
          </a:blip>
          <a:srcRect r="20191"/>
          <a:stretch/>
        </p:blipFill>
        <p:spPr>
          <a:xfrm>
            <a:off x="968825" y="1085175"/>
            <a:ext cx="6845527" cy="3430351"/>
          </a:xfrm>
          <a:prstGeom prst="rect">
            <a:avLst/>
          </a:prstGeom>
          <a:noFill/>
          <a:ln>
            <a:noFill/>
          </a:ln>
        </p:spPr>
      </p:pic>
      <p:sp>
        <p:nvSpPr>
          <p:cNvPr id="363" name="Google Shape;363;p45"/>
          <p:cNvSpPr/>
          <p:nvPr/>
        </p:nvSpPr>
        <p:spPr>
          <a:xfrm>
            <a:off x="5281125" y="791050"/>
            <a:ext cx="2483100" cy="3561000"/>
          </a:xfrm>
          <a:prstGeom prst="rect">
            <a:avLst/>
          </a:prstGeom>
          <a:solidFill>
            <a:srgbClr val="FFFFFF">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4" name="Google Shape;364;p45"/>
          <p:cNvSpPr/>
          <p:nvPr/>
        </p:nvSpPr>
        <p:spPr>
          <a:xfrm>
            <a:off x="3125625" y="1085800"/>
            <a:ext cx="2155500" cy="723000"/>
          </a:xfrm>
          <a:prstGeom prst="rect">
            <a:avLst/>
          </a:prstGeom>
          <a:solidFill>
            <a:srgbClr val="FFFFFF">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5" name="Google Shape;365;p45"/>
          <p:cNvSpPr/>
          <p:nvPr/>
        </p:nvSpPr>
        <p:spPr>
          <a:xfrm>
            <a:off x="5714675" y="3006700"/>
            <a:ext cx="2243100" cy="1176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Evaluation</a:t>
            </a:r>
            <a:endParaRPr/>
          </a:p>
        </p:txBody>
      </p:sp>
      <p:sp>
        <p:nvSpPr>
          <p:cNvPr id="366" name="Google Shape;366;p45"/>
          <p:cNvSpPr txBox="1">
            <a:spLocks noGrp="1"/>
          </p:cNvSpPr>
          <p:nvPr>
            <p:ph type="sldNum" idx="12"/>
          </p:nvPr>
        </p:nvSpPr>
        <p:spPr>
          <a:xfrm>
            <a:off x="7048500" y="4829026"/>
            <a:ext cx="2057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
                                        <p:tgtEl>
                                          <p:spTgt spid="363"/>
                                        </p:tgtEl>
                                      </p:cBhvr>
                                    </p:animEffect>
                                    <p:set>
                                      <p:cBhvr>
                                        <p:cTn id="7" dur="1" fill="hold">
                                          <p:stCondLst>
                                            <p:cond delay="300"/>
                                          </p:stCondLst>
                                        </p:cTn>
                                        <p:tgtEl>
                                          <p:spTgt spid="36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
                                        <p:tgtEl>
                                          <p:spTgt spid="364"/>
                                        </p:tgtEl>
                                      </p:cBhvr>
                                    </p:animEffect>
                                    <p:set>
                                      <p:cBhvr>
                                        <p:cTn id="10" dur="1" fill="hold">
                                          <p:stCondLst>
                                            <p:cond delay="100"/>
                                          </p:stCondLst>
                                        </p:cTn>
                                        <p:tgtEl>
                                          <p:spTgt spid="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70"/>
        <p:cNvGrpSpPr/>
        <p:nvPr/>
      </p:nvGrpSpPr>
      <p:grpSpPr>
        <a:xfrm>
          <a:off x="0" y="0"/>
          <a:ext cx="0" cy="0"/>
          <a:chOff x="0" y="0"/>
          <a:chExt cx="0" cy="0"/>
        </a:xfrm>
      </p:grpSpPr>
      <p:sp>
        <p:nvSpPr>
          <p:cNvPr id="371" name="Google Shape;371;p46"/>
          <p:cNvSpPr txBox="1">
            <a:spLocks noGrp="1"/>
          </p:cNvSpPr>
          <p:nvPr>
            <p:ph type="title"/>
          </p:nvPr>
        </p:nvSpPr>
        <p:spPr>
          <a:xfrm>
            <a:off x="357806" y="121444"/>
            <a:ext cx="8329200" cy="5934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Modern tools to update old data </a:t>
            </a:r>
            <a:endParaRPr/>
          </a:p>
        </p:txBody>
      </p:sp>
      <p:pic>
        <p:nvPicPr>
          <p:cNvPr id="372" name="Google Shape;372;p46"/>
          <p:cNvPicPr preferRelativeResize="0"/>
          <p:nvPr/>
        </p:nvPicPr>
        <p:blipFill rotWithShape="1">
          <a:blip r:embed="rId3">
            <a:alphaModFix/>
          </a:blip>
          <a:srcRect r="20191"/>
          <a:stretch/>
        </p:blipFill>
        <p:spPr>
          <a:xfrm>
            <a:off x="968825" y="1085175"/>
            <a:ext cx="6845527" cy="3430351"/>
          </a:xfrm>
          <a:prstGeom prst="rect">
            <a:avLst/>
          </a:prstGeom>
          <a:noFill/>
          <a:ln>
            <a:noFill/>
          </a:ln>
        </p:spPr>
      </p:pic>
      <p:sp>
        <p:nvSpPr>
          <p:cNvPr id="373" name="Google Shape;373;p46"/>
          <p:cNvSpPr/>
          <p:nvPr/>
        </p:nvSpPr>
        <p:spPr>
          <a:xfrm>
            <a:off x="5714675" y="3006700"/>
            <a:ext cx="2243100" cy="1176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Evaluation</a:t>
            </a:r>
            <a:endParaRPr/>
          </a:p>
        </p:txBody>
      </p:sp>
      <p:sp>
        <p:nvSpPr>
          <p:cNvPr id="374" name="Google Shape;374;p46"/>
          <p:cNvSpPr txBox="1">
            <a:spLocks noGrp="1"/>
          </p:cNvSpPr>
          <p:nvPr>
            <p:ph type="sldNum" idx="12"/>
          </p:nvPr>
        </p:nvSpPr>
        <p:spPr>
          <a:xfrm>
            <a:off x="7048500" y="4829026"/>
            <a:ext cx="2057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Fission Yield Compilation</a:t>
            </a:r>
            <a:endParaRPr/>
          </a:p>
        </p:txBody>
      </p:sp>
      <p:grpSp>
        <p:nvGrpSpPr>
          <p:cNvPr id="94" name="Google Shape;94;p20"/>
          <p:cNvGrpSpPr/>
          <p:nvPr/>
        </p:nvGrpSpPr>
        <p:grpSpPr>
          <a:xfrm>
            <a:off x="347175" y="1606700"/>
            <a:ext cx="8602212" cy="2556850"/>
            <a:chOff x="270975" y="1835300"/>
            <a:chExt cx="8602212" cy="2556850"/>
          </a:xfrm>
        </p:grpSpPr>
        <p:pic>
          <p:nvPicPr>
            <p:cNvPr id="95" name="Google Shape;95;p20"/>
            <p:cNvPicPr preferRelativeResize="0"/>
            <p:nvPr/>
          </p:nvPicPr>
          <p:blipFill rotWithShape="1">
            <a:blip r:embed="rId3">
              <a:alphaModFix/>
            </a:blip>
            <a:srcRect l="10267" t="27506" r="3159" b="62250"/>
            <a:stretch/>
          </p:blipFill>
          <p:spPr>
            <a:xfrm>
              <a:off x="5091888" y="2521100"/>
              <a:ext cx="3781299" cy="1006450"/>
            </a:xfrm>
            <a:prstGeom prst="rect">
              <a:avLst/>
            </a:prstGeom>
            <a:noFill/>
            <a:ln>
              <a:noFill/>
            </a:ln>
          </p:spPr>
        </p:pic>
        <p:pic>
          <p:nvPicPr>
            <p:cNvPr id="96" name="Google Shape;96;p20"/>
            <p:cNvPicPr preferRelativeResize="0"/>
            <p:nvPr/>
          </p:nvPicPr>
          <p:blipFill rotWithShape="1">
            <a:blip r:embed="rId3">
              <a:alphaModFix/>
            </a:blip>
            <a:srcRect l="3156" t="39168" r="5619" b="49319"/>
            <a:stretch/>
          </p:blipFill>
          <p:spPr>
            <a:xfrm>
              <a:off x="319138" y="3261000"/>
              <a:ext cx="3984225" cy="1131150"/>
            </a:xfrm>
            <a:prstGeom prst="rect">
              <a:avLst/>
            </a:prstGeom>
            <a:noFill/>
            <a:ln>
              <a:noFill/>
            </a:ln>
          </p:spPr>
        </p:pic>
        <p:cxnSp>
          <p:nvCxnSpPr>
            <p:cNvPr id="97" name="Google Shape;97;p20"/>
            <p:cNvCxnSpPr/>
            <p:nvPr/>
          </p:nvCxnSpPr>
          <p:spPr>
            <a:xfrm>
              <a:off x="4254225" y="2294775"/>
              <a:ext cx="635700" cy="708000"/>
            </a:xfrm>
            <a:prstGeom prst="straightConnector1">
              <a:avLst/>
            </a:prstGeom>
            <a:noFill/>
            <a:ln w="28575" cap="flat" cmpd="sng">
              <a:solidFill>
                <a:srgbClr val="00B6DE"/>
              </a:solidFill>
              <a:prstDash val="solid"/>
              <a:round/>
              <a:headEnd type="oval" w="med" len="med"/>
              <a:tailEnd type="none" w="med" len="med"/>
            </a:ln>
          </p:spPr>
        </p:cxnSp>
        <p:cxnSp>
          <p:nvCxnSpPr>
            <p:cNvPr id="98" name="Google Shape;98;p20"/>
            <p:cNvCxnSpPr>
              <a:endCxn id="96" idx="3"/>
            </p:cNvCxnSpPr>
            <p:nvPr/>
          </p:nvCxnSpPr>
          <p:spPr>
            <a:xfrm flipH="1">
              <a:off x="4303362" y="3002775"/>
              <a:ext cx="672300" cy="823800"/>
            </a:xfrm>
            <a:prstGeom prst="straightConnector1">
              <a:avLst/>
            </a:prstGeom>
            <a:noFill/>
            <a:ln w="28575" cap="flat" cmpd="sng">
              <a:solidFill>
                <a:srgbClr val="00B6DE"/>
              </a:solidFill>
              <a:prstDash val="solid"/>
              <a:round/>
              <a:headEnd type="oval" w="med" len="med"/>
              <a:tailEnd type="oval" w="med" len="med"/>
            </a:ln>
          </p:spPr>
        </p:cxnSp>
        <p:grpSp>
          <p:nvGrpSpPr>
            <p:cNvPr id="99" name="Google Shape;99;p20"/>
            <p:cNvGrpSpPr/>
            <p:nvPr/>
          </p:nvGrpSpPr>
          <p:grpSpPr>
            <a:xfrm>
              <a:off x="270975" y="1835300"/>
              <a:ext cx="3879600" cy="1006450"/>
              <a:chOff x="270975" y="1835300"/>
              <a:chExt cx="3879600" cy="1006450"/>
            </a:xfrm>
          </p:grpSpPr>
          <p:pic>
            <p:nvPicPr>
              <p:cNvPr id="100" name="Google Shape;100;p20"/>
              <p:cNvPicPr preferRelativeResize="0"/>
              <p:nvPr/>
            </p:nvPicPr>
            <p:blipFill rotWithShape="1">
              <a:blip r:embed="rId3">
                <a:alphaModFix/>
              </a:blip>
              <a:srcRect l="3162" t="15765" r="8012" b="73991"/>
              <a:stretch/>
            </p:blipFill>
            <p:spPr>
              <a:xfrm>
                <a:off x="270975" y="1835300"/>
                <a:ext cx="3879600" cy="1006450"/>
              </a:xfrm>
              <a:prstGeom prst="rect">
                <a:avLst/>
              </a:prstGeom>
              <a:noFill/>
              <a:ln>
                <a:noFill/>
              </a:ln>
            </p:spPr>
          </p:pic>
          <p:sp>
            <p:nvSpPr>
              <p:cNvPr id="101" name="Google Shape;101;p20"/>
              <p:cNvSpPr txBox="1"/>
              <p:nvPr/>
            </p:nvSpPr>
            <p:spPr>
              <a:xfrm>
                <a:off x="1382175" y="2160100"/>
                <a:ext cx="2768400" cy="566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chemeClr val="dk1"/>
                    </a:solidFill>
                    <a:latin typeface="Helvetica Neue"/>
                    <a:ea typeface="Helvetica Neue"/>
                    <a:cs typeface="Helvetica Neue"/>
                    <a:sym typeface="Helvetica Neue"/>
                  </a:rPr>
                  <a:t>The NSR database is used as the starting point of the compilation to collect bib information on all experiments measuring Fission Yields.</a:t>
                </a:r>
                <a:endParaRPr sz="900">
                  <a:solidFill>
                    <a:schemeClr val="dk1"/>
                  </a:solidFill>
                  <a:latin typeface="Helvetica Neue"/>
                  <a:ea typeface="Helvetica Neue"/>
                  <a:cs typeface="Helvetica Neue"/>
                  <a:sym typeface="Helvetica Neue"/>
                </a:endParaRPr>
              </a:p>
            </p:txBody>
          </p:sp>
        </p:grpSp>
        <p:sp>
          <p:nvSpPr>
            <p:cNvPr id="102" name="Google Shape;102;p20"/>
            <p:cNvSpPr txBox="1"/>
            <p:nvPr/>
          </p:nvSpPr>
          <p:spPr>
            <a:xfrm>
              <a:off x="1546819" y="3630047"/>
              <a:ext cx="2426100" cy="607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chemeClr val="dk1"/>
                  </a:solidFill>
                  <a:latin typeface="Helvetica Neue"/>
                  <a:ea typeface="Helvetica Neue"/>
                  <a:cs typeface="Helvetica Neue"/>
                  <a:sym typeface="Helvetica Neue"/>
                </a:rPr>
                <a:t>All experimental data that used decay data have been updated to reflect the most current values available</a:t>
              </a:r>
              <a:endParaRPr sz="900">
                <a:solidFill>
                  <a:schemeClr val="dk1"/>
                </a:solidFill>
                <a:latin typeface="Helvetica Neue"/>
                <a:ea typeface="Helvetica Neue"/>
                <a:cs typeface="Helvetica Neue"/>
                <a:sym typeface="Helvetica Neue"/>
              </a:endParaRPr>
            </a:p>
          </p:txBody>
        </p:sp>
        <p:sp>
          <p:nvSpPr>
            <p:cNvPr id="103" name="Google Shape;103;p20"/>
            <p:cNvSpPr txBox="1"/>
            <p:nvPr/>
          </p:nvSpPr>
          <p:spPr>
            <a:xfrm>
              <a:off x="5166150" y="2949900"/>
              <a:ext cx="2492700" cy="566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chemeClr val="dk1"/>
                  </a:solidFill>
                  <a:latin typeface="Helvetica Neue"/>
                  <a:ea typeface="Helvetica Neue"/>
                  <a:cs typeface="Helvetica Neue"/>
                  <a:sym typeface="Helvetica Neue"/>
                </a:rPr>
                <a:t>V. Zerkin developed an EXFOR-to-JSON conversion tool (online). We developed a working format based on this </a:t>
              </a:r>
              <a:endParaRPr sz="900">
                <a:solidFill>
                  <a:schemeClr val="dk1"/>
                </a:solidFill>
                <a:latin typeface="Helvetica Neue"/>
                <a:ea typeface="Helvetica Neue"/>
                <a:cs typeface="Helvetica Neue"/>
                <a:sym typeface="Helvetica Neue"/>
              </a:endParaRPr>
            </a:p>
          </p:txBody>
        </p:sp>
      </p:grpSp>
      <p:sp>
        <p:nvSpPr>
          <p:cNvPr id="104" name="Google Shape;104;p20"/>
          <p:cNvSpPr txBox="1">
            <a:spLocks noGrp="1"/>
          </p:cNvSpPr>
          <p:nvPr>
            <p:ph type="sldNum" idx="12"/>
          </p:nvPr>
        </p:nvSpPr>
        <p:spPr>
          <a:xfrm>
            <a:off x="8391011" y="4737446"/>
            <a:ext cx="324300" cy="273900"/>
          </a:xfrm>
          <a:prstGeom prst="rect">
            <a:avLst/>
          </a:prstGeom>
        </p:spPr>
        <p:txBody>
          <a:bodyPr spcFirstLastPara="1" wrap="square" lIns="0" tIns="0" rIns="34275"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268350" y="91075"/>
            <a:ext cx="8689200" cy="588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 working format for experimental FY data</a:t>
            </a:r>
            <a:endParaRPr/>
          </a:p>
        </p:txBody>
      </p:sp>
      <p:sp>
        <p:nvSpPr>
          <p:cNvPr id="110" name="Google Shape;110;p21"/>
          <p:cNvSpPr txBox="1">
            <a:spLocks noGrp="1"/>
          </p:cNvSpPr>
          <p:nvPr>
            <p:ph type="body" idx="1"/>
          </p:nvPr>
        </p:nvSpPr>
        <p:spPr>
          <a:xfrm>
            <a:off x="233775" y="864350"/>
            <a:ext cx="7198200" cy="1952700"/>
          </a:xfrm>
          <a:prstGeom prst="rect">
            <a:avLst/>
          </a:prstGeom>
        </p:spPr>
        <p:txBody>
          <a:bodyPr spcFirstLastPara="1" wrap="square" lIns="68575" tIns="34275" rIns="68575" bIns="34275" anchor="t" anchorCtr="0">
            <a:normAutofit/>
          </a:bodyPr>
          <a:lstStyle/>
          <a:p>
            <a:pPr marL="342900" lvl="0" indent="-298450" algn="l" rtl="0">
              <a:spcBef>
                <a:spcPts val="800"/>
              </a:spcBef>
              <a:spcAft>
                <a:spcPts val="0"/>
              </a:spcAft>
              <a:buClr>
                <a:schemeClr val="accent1"/>
              </a:buClr>
              <a:buSzPts val="2100"/>
              <a:buChar char="•"/>
            </a:pPr>
            <a:r>
              <a:rPr lang="en">
                <a:solidFill>
                  <a:schemeClr val="accent1"/>
                </a:solidFill>
              </a:rPr>
              <a:t>Adapting the format of experimental files to the needs of FY compilation (simpler, lighter, more intuitive)</a:t>
            </a:r>
            <a:endParaRPr>
              <a:solidFill>
                <a:schemeClr val="accent1"/>
              </a:solidFill>
            </a:endParaRPr>
          </a:p>
          <a:p>
            <a:pPr marL="342900" lvl="0" indent="-298450" algn="l" rtl="0">
              <a:spcBef>
                <a:spcPts val="800"/>
              </a:spcBef>
              <a:spcAft>
                <a:spcPts val="0"/>
              </a:spcAft>
              <a:buClr>
                <a:schemeClr val="accent1"/>
              </a:buClr>
              <a:buSzPts val="2100"/>
              <a:buChar char="•"/>
            </a:pPr>
            <a:r>
              <a:rPr lang="en">
                <a:solidFill>
                  <a:schemeClr val="accent1"/>
                </a:solidFill>
              </a:rPr>
              <a:t>Make it easier to access, plot, verify and update experimental values currently stored in EXFOR</a:t>
            </a:r>
            <a:endParaRPr>
              <a:solidFill>
                <a:schemeClr val="accent1"/>
              </a:solidFill>
            </a:endParaRPr>
          </a:p>
          <a:p>
            <a:pPr marL="342900" lvl="0" indent="-298450" algn="l" rtl="0">
              <a:spcBef>
                <a:spcPts val="800"/>
              </a:spcBef>
              <a:spcAft>
                <a:spcPts val="800"/>
              </a:spcAft>
              <a:buClr>
                <a:schemeClr val="accent1"/>
              </a:buClr>
              <a:buSzPts val="2100"/>
              <a:buChar char="•"/>
            </a:pPr>
            <a:r>
              <a:rPr lang="en">
                <a:solidFill>
                  <a:schemeClr val="accent1"/>
                </a:solidFill>
              </a:rPr>
              <a:t>Standardized units &amp; uncertainties</a:t>
            </a:r>
            <a:endParaRPr>
              <a:solidFill>
                <a:schemeClr val="accent1"/>
              </a:solidFill>
            </a:endParaRPr>
          </a:p>
        </p:txBody>
      </p:sp>
      <p:sp>
        <p:nvSpPr>
          <p:cNvPr id="111" name="Google Shape;111;p21"/>
          <p:cNvSpPr txBox="1"/>
          <p:nvPr/>
        </p:nvSpPr>
        <p:spPr>
          <a:xfrm>
            <a:off x="1456713" y="3868381"/>
            <a:ext cx="2322000" cy="358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t>V. Zerkin</a:t>
            </a:r>
            <a:endParaRPr sz="1200"/>
          </a:p>
        </p:txBody>
      </p:sp>
      <p:grpSp>
        <p:nvGrpSpPr>
          <p:cNvPr id="112" name="Google Shape;112;p21"/>
          <p:cNvGrpSpPr/>
          <p:nvPr/>
        </p:nvGrpSpPr>
        <p:grpSpPr>
          <a:xfrm>
            <a:off x="616497" y="2871881"/>
            <a:ext cx="8160753" cy="1040250"/>
            <a:chOff x="415596" y="3651375"/>
            <a:chExt cx="10881004" cy="1387000"/>
          </a:xfrm>
        </p:grpSpPr>
        <p:pic>
          <p:nvPicPr>
            <p:cNvPr id="113" name="Google Shape;113;p21"/>
            <p:cNvPicPr preferRelativeResize="0"/>
            <p:nvPr/>
          </p:nvPicPr>
          <p:blipFill>
            <a:blip r:embed="rId3">
              <a:alphaModFix/>
            </a:blip>
            <a:stretch>
              <a:fillRect/>
            </a:stretch>
          </p:blipFill>
          <p:spPr>
            <a:xfrm>
              <a:off x="415596" y="3861200"/>
              <a:ext cx="5388549" cy="967350"/>
            </a:xfrm>
            <a:prstGeom prst="rect">
              <a:avLst/>
            </a:prstGeom>
            <a:noFill/>
            <a:ln w="9525" cap="flat" cmpd="sng">
              <a:solidFill>
                <a:srgbClr val="000000"/>
              </a:solidFill>
              <a:prstDash val="solid"/>
              <a:round/>
              <a:headEnd type="none" w="sm" len="sm"/>
              <a:tailEnd type="none" w="sm" len="sm"/>
            </a:ln>
          </p:spPr>
        </p:pic>
        <p:pic>
          <p:nvPicPr>
            <p:cNvPr id="114" name="Google Shape;114;p21"/>
            <p:cNvPicPr preferRelativeResize="0"/>
            <p:nvPr/>
          </p:nvPicPr>
          <p:blipFill>
            <a:blip r:embed="rId4">
              <a:alphaModFix/>
            </a:blip>
            <a:stretch>
              <a:fillRect/>
            </a:stretch>
          </p:blipFill>
          <p:spPr>
            <a:xfrm>
              <a:off x="7798300" y="3651375"/>
              <a:ext cx="3498300" cy="1387000"/>
            </a:xfrm>
            <a:prstGeom prst="rect">
              <a:avLst/>
            </a:prstGeom>
            <a:noFill/>
            <a:ln>
              <a:noFill/>
            </a:ln>
          </p:spPr>
        </p:pic>
        <p:sp>
          <p:nvSpPr>
            <p:cNvPr id="115" name="Google Shape;115;p21"/>
            <p:cNvSpPr/>
            <p:nvPr/>
          </p:nvSpPr>
          <p:spPr>
            <a:xfrm>
              <a:off x="5967225" y="4082525"/>
              <a:ext cx="1668000" cy="524700"/>
            </a:xfrm>
            <a:prstGeom prst="rightArrow">
              <a:avLst>
                <a:gd name="adj1" fmla="val 50000"/>
                <a:gd name="adj2" fmla="val 50000"/>
              </a:avLst>
            </a:prstGeom>
            <a:solidFill>
              <a:srgbClr val="666666"/>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16" name="Google Shape;116;p21"/>
          <p:cNvSpPr txBox="1">
            <a:spLocks noGrp="1"/>
          </p:cNvSpPr>
          <p:nvPr>
            <p:ph type="sldNum" idx="12"/>
          </p:nvPr>
        </p:nvSpPr>
        <p:spPr>
          <a:xfrm>
            <a:off x="7048500" y="4829026"/>
            <a:ext cx="2057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sldNum" idx="12"/>
          </p:nvPr>
        </p:nvSpPr>
        <p:spPr>
          <a:xfrm>
            <a:off x="8391011" y="4737446"/>
            <a:ext cx="324300" cy="273900"/>
          </a:xfrm>
          <a:prstGeom prst="rect">
            <a:avLst/>
          </a:prstGeom>
        </p:spPr>
        <p:txBody>
          <a:bodyPr spcFirstLastPara="1" wrap="square" lIns="0" tIns="0" rIns="34275"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pic>
        <p:nvPicPr>
          <p:cNvPr id="122" name="Google Shape;122;p22"/>
          <p:cNvPicPr preferRelativeResize="0"/>
          <p:nvPr/>
        </p:nvPicPr>
        <p:blipFill>
          <a:blip r:embed="rId3">
            <a:alphaModFix/>
          </a:blip>
          <a:stretch>
            <a:fillRect/>
          </a:stretch>
        </p:blipFill>
        <p:spPr>
          <a:xfrm>
            <a:off x="215500" y="656350"/>
            <a:ext cx="4275650" cy="4338476"/>
          </a:xfrm>
          <a:prstGeom prst="rect">
            <a:avLst/>
          </a:prstGeom>
          <a:noFill/>
          <a:ln>
            <a:noFill/>
          </a:ln>
        </p:spPr>
      </p:pic>
      <p:sp>
        <p:nvSpPr>
          <p:cNvPr id="123" name="Google Shape;123;p22"/>
          <p:cNvSpPr txBox="1"/>
          <p:nvPr/>
        </p:nvSpPr>
        <p:spPr>
          <a:xfrm>
            <a:off x="5448625" y="1181750"/>
            <a:ext cx="3617100" cy="3119100"/>
          </a:xfrm>
          <a:prstGeom prst="rect">
            <a:avLst/>
          </a:prstGeom>
          <a:noFill/>
          <a:ln>
            <a:noFill/>
          </a:ln>
        </p:spPr>
        <p:txBody>
          <a:bodyPr spcFirstLastPara="1" wrap="square" lIns="91425" tIns="91425" rIns="91425" bIns="91425" anchor="t" anchorCtr="0">
            <a:noAutofit/>
          </a:bodyPr>
          <a:lstStyle/>
          <a:p>
            <a:pPr marL="171450" lvl="0" indent="-146050" algn="l" rtl="0">
              <a:spcBef>
                <a:spcPts val="1000"/>
              </a:spcBef>
              <a:spcAft>
                <a:spcPts val="0"/>
              </a:spcAft>
              <a:buClr>
                <a:schemeClr val="accent1"/>
              </a:buClr>
              <a:buSzPts val="1400"/>
              <a:buAutoNum type="arabicPeriod"/>
            </a:pPr>
            <a:r>
              <a:rPr lang="en">
                <a:solidFill>
                  <a:schemeClr val="accent1"/>
                </a:solidFill>
              </a:rPr>
              <a:t>Simpler data: </a:t>
            </a:r>
            <a:endParaRPr>
              <a:solidFill>
                <a:schemeClr val="accent1"/>
              </a:solidFill>
            </a:endParaRPr>
          </a:p>
          <a:p>
            <a:pPr marL="457200" marR="0" lvl="1" indent="-203200" algn="l" rtl="0">
              <a:spcBef>
                <a:spcPts val="1000"/>
              </a:spcBef>
              <a:spcAft>
                <a:spcPts val="0"/>
              </a:spcAft>
              <a:buClr>
                <a:schemeClr val="accent1"/>
              </a:buClr>
              <a:buSzPts val="1400"/>
              <a:buAutoNum type="alphaLcPeriod"/>
            </a:pPr>
            <a:r>
              <a:rPr lang="en">
                <a:solidFill>
                  <a:schemeClr val="accent1"/>
                </a:solidFill>
              </a:rPr>
              <a:t>less information</a:t>
            </a:r>
            <a:endParaRPr sz="1200">
              <a:solidFill>
                <a:schemeClr val="accent1"/>
              </a:solidFill>
            </a:endParaRPr>
          </a:p>
          <a:p>
            <a:pPr marL="457200" lvl="1" indent="-203200" algn="l" rtl="0">
              <a:spcBef>
                <a:spcPts val="1000"/>
              </a:spcBef>
              <a:spcAft>
                <a:spcPts val="0"/>
              </a:spcAft>
              <a:buClr>
                <a:schemeClr val="accent1"/>
              </a:buClr>
              <a:buSzPts val="1400"/>
              <a:buAutoNum type="alphaLcPeriod"/>
            </a:pPr>
            <a:r>
              <a:rPr lang="en">
                <a:solidFill>
                  <a:schemeClr val="accent1"/>
                </a:solidFill>
              </a:rPr>
              <a:t>uniform units &amp; uncertainties</a:t>
            </a:r>
            <a:endParaRPr>
              <a:solidFill>
                <a:schemeClr val="accent1"/>
              </a:solidFill>
            </a:endParaRPr>
          </a:p>
          <a:p>
            <a:pPr marL="457200" lvl="1" indent="-203200" algn="l" rtl="0">
              <a:spcBef>
                <a:spcPts val="1000"/>
              </a:spcBef>
              <a:spcAft>
                <a:spcPts val="0"/>
              </a:spcAft>
              <a:buClr>
                <a:schemeClr val="accent1"/>
              </a:buClr>
              <a:buSzPts val="1400"/>
              <a:buAutoNum type="alphaLcPeriod"/>
            </a:pPr>
            <a:r>
              <a:rPr lang="en">
                <a:solidFill>
                  <a:schemeClr val="accent1"/>
                </a:solidFill>
              </a:rPr>
              <a:t>uniform nuclide ID</a:t>
            </a:r>
            <a:endParaRPr>
              <a:solidFill>
                <a:schemeClr val="accent1"/>
              </a:solidFill>
            </a:endParaRPr>
          </a:p>
          <a:p>
            <a:pPr marL="457200" lvl="1" indent="-203200" algn="l" rtl="0">
              <a:spcBef>
                <a:spcPts val="1000"/>
              </a:spcBef>
              <a:spcAft>
                <a:spcPts val="0"/>
              </a:spcAft>
              <a:buClr>
                <a:schemeClr val="accent1"/>
              </a:buClr>
              <a:buSzPts val="1400"/>
              <a:buAutoNum type="alphaLcPeriod"/>
            </a:pPr>
            <a:r>
              <a:rPr lang="en">
                <a:solidFill>
                  <a:schemeClr val="accent1"/>
                </a:solidFill>
              </a:rPr>
              <a:t>decay data easier to access</a:t>
            </a:r>
            <a:endParaRPr>
              <a:solidFill>
                <a:schemeClr val="accent1"/>
              </a:solidFill>
            </a:endParaRPr>
          </a:p>
          <a:p>
            <a:pPr marL="171450" marR="0" lvl="0" indent="-146050" algn="l" rtl="0">
              <a:lnSpc>
                <a:spcPct val="100000"/>
              </a:lnSpc>
              <a:spcBef>
                <a:spcPts val="1000"/>
              </a:spcBef>
              <a:spcAft>
                <a:spcPts val="0"/>
              </a:spcAft>
              <a:buClr>
                <a:schemeClr val="accent1"/>
              </a:buClr>
              <a:buSzPts val="1400"/>
              <a:buAutoNum type="arabicPeriod"/>
            </a:pPr>
            <a:r>
              <a:rPr lang="en">
                <a:solidFill>
                  <a:schemeClr val="accent1"/>
                </a:solidFill>
              </a:rPr>
              <a:t>modern </a:t>
            </a:r>
            <a:r>
              <a:rPr lang="en" i="1">
                <a:solidFill>
                  <a:schemeClr val="accent1"/>
                </a:solidFill>
              </a:rPr>
              <a:t>DB-ready</a:t>
            </a:r>
            <a:r>
              <a:rPr lang="en">
                <a:solidFill>
                  <a:schemeClr val="accent1"/>
                </a:solidFill>
              </a:rPr>
              <a:t> format</a:t>
            </a:r>
            <a:endParaRPr>
              <a:solidFill>
                <a:schemeClr val="accent1"/>
              </a:solidFill>
            </a:endParaRPr>
          </a:p>
          <a:p>
            <a:pPr marL="171450" marR="0" lvl="0" indent="-146050" algn="l" rtl="0">
              <a:lnSpc>
                <a:spcPct val="100000"/>
              </a:lnSpc>
              <a:spcBef>
                <a:spcPts val="1000"/>
              </a:spcBef>
              <a:spcAft>
                <a:spcPts val="0"/>
              </a:spcAft>
              <a:buClr>
                <a:schemeClr val="accent1"/>
              </a:buClr>
              <a:buSzPts val="1400"/>
              <a:buAutoNum type="arabicPeriod"/>
            </a:pPr>
            <a:r>
              <a:rPr lang="en">
                <a:solidFill>
                  <a:schemeClr val="accent1"/>
                </a:solidFill>
              </a:rPr>
              <a:t>can store additional information</a:t>
            </a:r>
            <a:endParaRPr>
              <a:solidFill>
                <a:schemeClr val="accent1"/>
              </a:solidFill>
            </a:endParaRPr>
          </a:p>
          <a:p>
            <a:pPr marL="171450" marR="0" lvl="0" indent="-146050" algn="l" rtl="0">
              <a:lnSpc>
                <a:spcPct val="100000"/>
              </a:lnSpc>
              <a:spcBef>
                <a:spcPts val="1000"/>
              </a:spcBef>
              <a:spcAft>
                <a:spcPts val="1000"/>
              </a:spcAft>
              <a:buClr>
                <a:schemeClr val="accent1"/>
              </a:buClr>
              <a:buSzPts val="1400"/>
              <a:buAutoNum type="arabicPeriod"/>
            </a:pPr>
            <a:r>
              <a:rPr lang="en">
                <a:solidFill>
                  <a:schemeClr val="accent1"/>
                </a:solidFill>
              </a:rPr>
              <a:t>keeps history of changes</a:t>
            </a:r>
            <a:endParaRPr>
              <a:solidFill>
                <a:schemeClr val="accent1"/>
              </a:solidFill>
            </a:endParaRPr>
          </a:p>
        </p:txBody>
      </p:sp>
      <p:pic>
        <p:nvPicPr>
          <p:cNvPr id="124" name="Google Shape;124;p22"/>
          <p:cNvPicPr preferRelativeResize="0"/>
          <p:nvPr/>
        </p:nvPicPr>
        <p:blipFill rotWithShape="1">
          <a:blip r:embed="rId4">
            <a:alphaModFix/>
          </a:blip>
          <a:srcRect t="1039"/>
          <a:stretch/>
        </p:blipFill>
        <p:spPr>
          <a:xfrm>
            <a:off x="297625" y="674650"/>
            <a:ext cx="4553699" cy="4133301"/>
          </a:xfrm>
          <a:prstGeom prst="rect">
            <a:avLst/>
          </a:prstGeom>
          <a:noFill/>
          <a:ln>
            <a:noFill/>
          </a:ln>
          <a:effectLst>
            <a:outerShdw blurRad="57150" dist="19050" dir="5400000" algn="bl" rotWithShape="0">
              <a:srgbClr val="000000">
                <a:alpha val="50000"/>
              </a:srgbClr>
            </a:outerShdw>
          </a:effectLst>
        </p:spPr>
      </p:pic>
      <p:sp>
        <p:nvSpPr>
          <p:cNvPr id="125" name="Google Shape;125;p22"/>
          <p:cNvSpPr txBox="1">
            <a:spLocks noGrp="1"/>
          </p:cNvSpPr>
          <p:nvPr>
            <p:ph type="title"/>
          </p:nvPr>
        </p:nvSpPr>
        <p:spPr>
          <a:xfrm>
            <a:off x="268350" y="91075"/>
            <a:ext cx="8689200" cy="588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 working format for experimental FY data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168200" y="1137375"/>
            <a:ext cx="5066100" cy="2938200"/>
          </a:xfrm>
          <a:prstGeom prst="rect">
            <a:avLst/>
          </a:prstGeom>
        </p:spPr>
        <p:txBody>
          <a:bodyPr spcFirstLastPara="1" wrap="square" lIns="68575" tIns="34275" rIns="68575" bIns="34275" anchor="t" anchorCtr="0">
            <a:normAutofit/>
          </a:bodyPr>
          <a:lstStyle/>
          <a:p>
            <a:pPr marL="285750" lvl="0" indent="-247650" algn="l" rtl="0">
              <a:lnSpc>
                <a:spcPct val="100000"/>
              </a:lnSpc>
              <a:spcBef>
                <a:spcPts val="1000"/>
              </a:spcBef>
              <a:spcAft>
                <a:spcPts val="0"/>
              </a:spcAft>
              <a:buClr>
                <a:schemeClr val="accent1"/>
              </a:buClr>
              <a:buSzPts val="2100"/>
              <a:buChar char="•"/>
            </a:pPr>
            <a:r>
              <a:rPr lang="en">
                <a:solidFill>
                  <a:schemeClr val="accent1"/>
                </a:solidFill>
              </a:rPr>
              <a:t>reads and cleans JSON from EXFOR </a:t>
            </a:r>
            <a:endParaRPr>
              <a:solidFill>
                <a:schemeClr val="accent1"/>
              </a:solidFill>
            </a:endParaRPr>
          </a:p>
          <a:p>
            <a:pPr marL="285750" lvl="0" indent="-247650" algn="l" rtl="0">
              <a:lnSpc>
                <a:spcPct val="100000"/>
              </a:lnSpc>
              <a:spcBef>
                <a:spcPts val="1500"/>
              </a:spcBef>
              <a:spcAft>
                <a:spcPts val="0"/>
              </a:spcAft>
              <a:buClr>
                <a:schemeClr val="accent1"/>
              </a:buClr>
              <a:buSzPts val="2100"/>
              <a:buChar char="•"/>
            </a:pPr>
            <a:r>
              <a:rPr lang="en">
                <a:solidFill>
                  <a:schemeClr val="accent1"/>
                </a:solidFill>
              </a:rPr>
              <a:t>implements checks and corrections:</a:t>
            </a:r>
            <a:endParaRPr>
              <a:solidFill>
                <a:schemeClr val="accent1"/>
              </a:solidFill>
            </a:endParaRPr>
          </a:p>
          <a:p>
            <a:pPr marL="628650" lvl="1" indent="-228600" algn="l" rtl="0">
              <a:lnSpc>
                <a:spcPct val="100000"/>
              </a:lnSpc>
              <a:spcBef>
                <a:spcPts val="0"/>
              </a:spcBef>
              <a:spcAft>
                <a:spcPts val="0"/>
              </a:spcAft>
              <a:buClr>
                <a:schemeClr val="accent1"/>
              </a:buClr>
              <a:buSzPts val="1800"/>
              <a:buChar char="•"/>
            </a:pPr>
            <a:r>
              <a:rPr lang="en">
                <a:solidFill>
                  <a:schemeClr val="accent1"/>
                </a:solidFill>
              </a:rPr>
              <a:t>values (outliers / wrong units)</a:t>
            </a:r>
            <a:endParaRPr>
              <a:solidFill>
                <a:schemeClr val="accent1"/>
              </a:solidFill>
            </a:endParaRPr>
          </a:p>
          <a:p>
            <a:pPr marL="628650" lvl="1" indent="-228600" algn="l" rtl="0">
              <a:lnSpc>
                <a:spcPct val="100000"/>
              </a:lnSpc>
              <a:spcBef>
                <a:spcPts val="600"/>
              </a:spcBef>
              <a:spcAft>
                <a:spcPts val="0"/>
              </a:spcAft>
              <a:buClr>
                <a:schemeClr val="accent1"/>
              </a:buClr>
              <a:buSzPts val="1800"/>
              <a:buChar char="•"/>
            </a:pPr>
            <a:r>
              <a:rPr lang="en">
                <a:solidFill>
                  <a:schemeClr val="accent1"/>
                </a:solidFill>
              </a:rPr>
              <a:t>uncertainties (too low / not reported / …)</a:t>
            </a:r>
            <a:endParaRPr>
              <a:solidFill>
                <a:schemeClr val="accent1"/>
              </a:solidFill>
            </a:endParaRPr>
          </a:p>
          <a:p>
            <a:pPr marL="628650" lvl="1" indent="-228600" algn="l" rtl="0">
              <a:lnSpc>
                <a:spcPct val="100000"/>
              </a:lnSpc>
              <a:spcBef>
                <a:spcPts val="600"/>
              </a:spcBef>
              <a:spcAft>
                <a:spcPts val="0"/>
              </a:spcAft>
              <a:buClr>
                <a:schemeClr val="accent1"/>
              </a:buClr>
              <a:buSzPts val="1800"/>
              <a:buChar char="•"/>
            </a:pPr>
            <a:r>
              <a:rPr lang="en">
                <a:solidFill>
                  <a:schemeClr val="accent1"/>
                </a:solidFill>
              </a:rPr>
              <a:t>corrections for decay data</a:t>
            </a:r>
            <a:endParaRPr>
              <a:solidFill>
                <a:schemeClr val="accent1"/>
              </a:solidFill>
            </a:endParaRPr>
          </a:p>
          <a:p>
            <a:pPr marL="285750" lvl="0" indent="-247650" algn="l" rtl="0">
              <a:lnSpc>
                <a:spcPct val="100000"/>
              </a:lnSpc>
              <a:spcBef>
                <a:spcPts val="1000"/>
              </a:spcBef>
              <a:spcAft>
                <a:spcPts val="1500"/>
              </a:spcAft>
              <a:buClr>
                <a:schemeClr val="accent1"/>
              </a:buClr>
              <a:buSzPts val="2100"/>
              <a:buChar char="•"/>
            </a:pPr>
            <a:r>
              <a:rPr lang="en">
                <a:solidFill>
                  <a:schemeClr val="accent1"/>
                </a:solidFill>
              </a:rPr>
              <a:t>produce plots to study, check and correct data</a:t>
            </a:r>
            <a:endParaRPr>
              <a:solidFill>
                <a:schemeClr val="accent1"/>
              </a:solidFill>
            </a:endParaRPr>
          </a:p>
        </p:txBody>
      </p:sp>
      <p:sp>
        <p:nvSpPr>
          <p:cNvPr id="131" name="Google Shape;131;p23"/>
          <p:cNvSpPr txBox="1">
            <a:spLocks noGrp="1"/>
          </p:cNvSpPr>
          <p:nvPr>
            <p:ph type="title"/>
          </p:nvPr>
        </p:nvSpPr>
        <p:spPr>
          <a:xfrm>
            <a:off x="311700" y="257401"/>
            <a:ext cx="8329200" cy="7017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JSON_FY python package</a:t>
            </a:r>
            <a:endParaRPr/>
          </a:p>
        </p:txBody>
      </p:sp>
      <p:pic>
        <p:nvPicPr>
          <p:cNvPr id="132" name="Google Shape;132;p23"/>
          <p:cNvPicPr preferRelativeResize="0"/>
          <p:nvPr/>
        </p:nvPicPr>
        <p:blipFill>
          <a:blip r:embed="rId3">
            <a:alphaModFix/>
          </a:blip>
          <a:stretch>
            <a:fillRect/>
          </a:stretch>
        </p:blipFill>
        <p:spPr>
          <a:xfrm>
            <a:off x="5265850" y="998226"/>
            <a:ext cx="3604901" cy="3485137"/>
          </a:xfrm>
          <a:prstGeom prst="rect">
            <a:avLst/>
          </a:prstGeom>
          <a:noFill/>
          <a:ln>
            <a:noFill/>
          </a:ln>
          <a:effectLst>
            <a:outerShdw blurRad="57150" dist="19050" dir="5400000" algn="bl" rotWithShape="0">
              <a:srgbClr val="000000">
                <a:alpha val="50000"/>
              </a:srgbClr>
            </a:outerShdw>
          </a:effectLst>
        </p:spPr>
      </p:pic>
      <p:sp>
        <p:nvSpPr>
          <p:cNvPr id="133" name="Google Shape;133;p23"/>
          <p:cNvSpPr txBox="1">
            <a:spLocks noGrp="1"/>
          </p:cNvSpPr>
          <p:nvPr>
            <p:ph type="sldNum" idx="12"/>
          </p:nvPr>
        </p:nvSpPr>
        <p:spPr>
          <a:xfrm>
            <a:off x="7048500" y="4829026"/>
            <a:ext cx="2057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57806" y="121444"/>
            <a:ext cx="8329200" cy="5934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Modern tools to update old data </a:t>
            </a:r>
            <a:endParaRPr/>
          </a:p>
        </p:txBody>
      </p:sp>
      <p:pic>
        <p:nvPicPr>
          <p:cNvPr id="139" name="Google Shape;139;p24"/>
          <p:cNvPicPr preferRelativeResize="0"/>
          <p:nvPr/>
        </p:nvPicPr>
        <p:blipFill rotWithShape="1">
          <a:blip r:embed="rId3">
            <a:alphaModFix/>
          </a:blip>
          <a:srcRect r="20191"/>
          <a:stretch/>
        </p:blipFill>
        <p:spPr>
          <a:xfrm>
            <a:off x="968825" y="1085175"/>
            <a:ext cx="6845527" cy="3430351"/>
          </a:xfrm>
          <a:prstGeom prst="rect">
            <a:avLst/>
          </a:prstGeom>
          <a:noFill/>
          <a:ln>
            <a:noFill/>
          </a:ln>
        </p:spPr>
      </p:pic>
      <p:sp>
        <p:nvSpPr>
          <p:cNvPr id="140" name="Google Shape;140;p24"/>
          <p:cNvSpPr/>
          <p:nvPr/>
        </p:nvSpPr>
        <p:spPr>
          <a:xfrm>
            <a:off x="5281125" y="791050"/>
            <a:ext cx="2483100" cy="3561000"/>
          </a:xfrm>
          <a:prstGeom prst="rect">
            <a:avLst/>
          </a:prstGeom>
          <a:solidFill>
            <a:srgbClr val="FFFFFF">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24"/>
          <p:cNvSpPr/>
          <p:nvPr/>
        </p:nvSpPr>
        <p:spPr>
          <a:xfrm>
            <a:off x="3125625" y="1085800"/>
            <a:ext cx="2155500" cy="723000"/>
          </a:xfrm>
          <a:prstGeom prst="rect">
            <a:avLst/>
          </a:prstGeom>
          <a:solidFill>
            <a:srgbClr val="FFFFFF">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2" name="Google Shape;142;p24"/>
          <p:cNvSpPr/>
          <p:nvPr/>
        </p:nvSpPr>
        <p:spPr>
          <a:xfrm>
            <a:off x="3071050" y="1808900"/>
            <a:ext cx="2210100" cy="2373900"/>
          </a:xfrm>
          <a:prstGeom prst="rect">
            <a:avLst/>
          </a:prstGeom>
          <a:solidFill>
            <a:srgbClr val="FFFFFF">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3" name="Google Shape;143;p24"/>
          <p:cNvSpPr/>
          <p:nvPr/>
        </p:nvSpPr>
        <p:spPr>
          <a:xfrm>
            <a:off x="5714675" y="3006700"/>
            <a:ext cx="2243100" cy="1176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Evaluation</a:t>
            </a:r>
            <a:endParaRPr/>
          </a:p>
        </p:txBody>
      </p:sp>
      <p:sp>
        <p:nvSpPr>
          <p:cNvPr id="144" name="Google Shape;144;p24"/>
          <p:cNvSpPr txBox="1">
            <a:spLocks noGrp="1"/>
          </p:cNvSpPr>
          <p:nvPr>
            <p:ph type="sldNum" idx="12"/>
          </p:nvPr>
        </p:nvSpPr>
        <p:spPr>
          <a:xfrm>
            <a:off x="7048500" y="4829026"/>
            <a:ext cx="2057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300"/>
                                        <p:tgtEl>
                                          <p:spTgt spid="140"/>
                                        </p:tgtEl>
                                      </p:cBhvr>
                                    </p:animEffect>
                                    <p:set>
                                      <p:cBhvr>
                                        <p:cTn id="11" dur="1" fill="hold">
                                          <p:stCondLst>
                                            <p:cond delay="300"/>
                                          </p:stCondLst>
                                        </p:cTn>
                                        <p:tgtEl>
                                          <p:spTgt spid="140"/>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100"/>
                                        <p:tgtEl>
                                          <p:spTgt spid="141"/>
                                        </p:tgtEl>
                                      </p:cBhvr>
                                    </p:animEffect>
                                    <p:set>
                                      <p:cBhvr>
                                        <p:cTn id="14" dur="1" fill="hold">
                                          <p:stCondLst>
                                            <p:cond delay="100"/>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cxnSp>
        <p:nvCxnSpPr>
          <p:cNvPr id="149" name="Google Shape;149;p25"/>
          <p:cNvCxnSpPr>
            <a:stCxn id="150" idx="3"/>
            <a:endCxn id="151" idx="0"/>
          </p:cNvCxnSpPr>
          <p:nvPr/>
        </p:nvCxnSpPr>
        <p:spPr>
          <a:xfrm>
            <a:off x="5496517" y="1731701"/>
            <a:ext cx="1521300" cy="154800"/>
          </a:xfrm>
          <a:prstGeom prst="bentConnector2">
            <a:avLst/>
          </a:prstGeom>
          <a:noFill/>
          <a:ln w="76200" cap="flat" cmpd="sng">
            <a:solidFill>
              <a:srgbClr val="C2C2C2"/>
            </a:solidFill>
            <a:prstDash val="solid"/>
            <a:round/>
            <a:headEnd type="none" w="sm" len="sm"/>
            <a:tailEnd type="none" w="sm" len="sm"/>
          </a:ln>
        </p:spPr>
      </p:cxnSp>
      <p:sp>
        <p:nvSpPr>
          <p:cNvPr id="152" name="Google Shape;152;p25"/>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Decay data corrections</a:t>
            </a:r>
            <a:endParaRPr/>
          </a:p>
        </p:txBody>
      </p:sp>
      <p:sp>
        <p:nvSpPr>
          <p:cNvPr id="153" name="Google Shape;153;p25"/>
          <p:cNvSpPr txBox="1">
            <a:spLocks noGrp="1"/>
          </p:cNvSpPr>
          <p:nvPr>
            <p:ph type="sldNum" idx="12"/>
          </p:nvPr>
        </p:nvSpPr>
        <p:spPr>
          <a:xfrm>
            <a:off x="8391011" y="4737446"/>
            <a:ext cx="324300" cy="273900"/>
          </a:xfrm>
          <a:prstGeom prst="rect">
            <a:avLst/>
          </a:prstGeom>
        </p:spPr>
        <p:txBody>
          <a:bodyPr spcFirstLastPara="1" wrap="square" lIns="0" tIns="0" rIns="34275"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
        <p:nvSpPr>
          <p:cNvPr id="151" name="Google Shape;151;p25">
            <a:hlinkClick r:id="" action="ppaction://noaction"/>
          </p:cNvPr>
          <p:cNvSpPr/>
          <p:nvPr/>
        </p:nvSpPr>
        <p:spPr>
          <a:xfrm>
            <a:off x="6065775" y="1886478"/>
            <a:ext cx="1903800" cy="7350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Correction of .json files -- ORG values and new decay data stored in the db entry</a:t>
            </a:r>
            <a:endParaRPr sz="1100">
              <a:solidFill>
                <a:srgbClr val="FFFFFF"/>
              </a:solidFill>
              <a:latin typeface="Roboto"/>
              <a:ea typeface="Roboto"/>
              <a:cs typeface="Roboto"/>
              <a:sym typeface="Roboto"/>
            </a:endParaRPr>
          </a:p>
        </p:txBody>
      </p:sp>
      <p:sp>
        <p:nvSpPr>
          <p:cNvPr id="154" name="Google Shape;154;p25"/>
          <p:cNvSpPr/>
          <p:nvPr/>
        </p:nvSpPr>
        <p:spPr>
          <a:xfrm>
            <a:off x="6065785" y="3971394"/>
            <a:ext cx="1903800" cy="4782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Create FY plots</a:t>
            </a:r>
            <a:endParaRPr sz="1100">
              <a:solidFill>
                <a:srgbClr val="FFFFFF"/>
              </a:solidFill>
              <a:latin typeface="Roboto"/>
              <a:ea typeface="Roboto"/>
              <a:cs typeface="Roboto"/>
              <a:sym typeface="Roboto"/>
            </a:endParaRPr>
          </a:p>
        </p:txBody>
      </p:sp>
      <p:cxnSp>
        <p:nvCxnSpPr>
          <p:cNvPr id="155" name="Google Shape;155;p25"/>
          <p:cNvCxnSpPr>
            <a:stCxn id="154" idx="0"/>
            <a:endCxn id="151" idx="2"/>
          </p:cNvCxnSpPr>
          <p:nvPr/>
        </p:nvCxnSpPr>
        <p:spPr>
          <a:xfrm rot="-5400000">
            <a:off x="6342985" y="3296094"/>
            <a:ext cx="1350000" cy="600"/>
          </a:xfrm>
          <a:prstGeom prst="bentConnector3">
            <a:avLst>
              <a:gd name="adj1" fmla="val 49997"/>
            </a:avLst>
          </a:prstGeom>
          <a:noFill/>
          <a:ln w="76200" cap="flat" cmpd="sng">
            <a:solidFill>
              <a:srgbClr val="C2C2C2"/>
            </a:solidFill>
            <a:prstDash val="solid"/>
            <a:round/>
            <a:headEnd type="none" w="sm" len="sm"/>
            <a:tailEnd type="none" w="sm" len="sm"/>
          </a:ln>
        </p:spPr>
      </p:cxnSp>
      <p:cxnSp>
        <p:nvCxnSpPr>
          <p:cNvPr id="156" name="Google Shape;156;p25"/>
          <p:cNvCxnSpPr>
            <a:stCxn id="157" idx="3"/>
            <a:endCxn id="150" idx="1"/>
          </p:cNvCxnSpPr>
          <p:nvPr/>
        </p:nvCxnSpPr>
        <p:spPr>
          <a:xfrm rot="10800000" flipH="1">
            <a:off x="940919" y="1731338"/>
            <a:ext cx="2651700" cy="600"/>
          </a:xfrm>
          <a:prstGeom prst="bentConnector3">
            <a:avLst>
              <a:gd name="adj1" fmla="val 50002"/>
            </a:avLst>
          </a:prstGeom>
          <a:noFill/>
          <a:ln w="28575" cap="flat" cmpd="sng">
            <a:solidFill>
              <a:srgbClr val="434343"/>
            </a:solidFill>
            <a:prstDash val="solid"/>
            <a:round/>
            <a:headEnd type="none" w="sm" len="sm"/>
            <a:tailEnd type="none" w="sm" len="sm"/>
          </a:ln>
        </p:spPr>
      </p:cxnSp>
      <p:sp>
        <p:nvSpPr>
          <p:cNvPr id="150" name="Google Shape;150;p25"/>
          <p:cNvSpPr/>
          <p:nvPr/>
        </p:nvSpPr>
        <p:spPr>
          <a:xfrm rot="542">
            <a:off x="3592717" y="1492451"/>
            <a:ext cx="1903800" cy="4782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Fill JSON_FY class with decay data from NuDat</a:t>
            </a:r>
            <a:endParaRPr sz="1100">
              <a:solidFill>
                <a:srgbClr val="FFFFFF"/>
              </a:solidFill>
              <a:latin typeface="Roboto"/>
              <a:ea typeface="Roboto"/>
              <a:cs typeface="Roboto"/>
              <a:sym typeface="Roboto"/>
            </a:endParaRPr>
          </a:p>
        </p:txBody>
      </p:sp>
      <p:sp>
        <p:nvSpPr>
          <p:cNvPr id="158" name="Google Shape;158;p25"/>
          <p:cNvSpPr/>
          <p:nvPr/>
        </p:nvSpPr>
        <p:spPr>
          <a:xfrm>
            <a:off x="436626" y="2396250"/>
            <a:ext cx="980100" cy="478200"/>
          </a:xfrm>
          <a:prstGeom prst="roundRect">
            <a:avLst>
              <a:gd name="adj" fmla="val 16667"/>
            </a:avLst>
          </a:prstGeom>
          <a:solidFill>
            <a:srgbClr val="840D35"/>
          </a:solidFill>
          <a:ln w="9525" cap="flat" cmpd="sng">
            <a:solidFill>
              <a:srgbClr val="840D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ORIGINAL PAPER</a:t>
            </a:r>
            <a:endParaRPr sz="1100">
              <a:solidFill>
                <a:srgbClr val="FFFFFF"/>
              </a:solidFill>
              <a:latin typeface="Roboto"/>
              <a:ea typeface="Roboto"/>
              <a:cs typeface="Roboto"/>
              <a:sym typeface="Roboto"/>
            </a:endParaRPr>
          </a:p>
        </p:txBody>
      </p:sp>
      <p:cxnSp>
        <p:nvCxnSpPr>
          <p:cNvPr id="159" name="Google Shape;159;p25"/>
          <p:cNvCxnSpPr>
            <a:stCxn id="158" idx="3"/>
            <a:endCxn id="150" idx="1"/>
          </p:cNvCxnSpPr>
          <p:nvPr/>
        </p:nvCxnSpPr>
        <p:spPr>
          <a:xfrm rot="10800000" flipH="1">
            <a:off x="1416726" y="1731450"/>
            <a:ext cx="2175900" cy="903900"/>
          </a:xfrm>
          <a:prstGeom prst="bentConnector3">
            <a:avLst>
              <a:gd name="adj1" fmla="val 50002"/>
            </a:avLst>
          </a:prstGeom>
          <a:noFill/>
          <a:ln w="9525" cap="flat" cmpd="sng">
            <a:solidFill>
              <a:schemeClr val="dk2"/>
            </a:solidFill>
            <a:prstDash val="solid"/>
            <a:round/>
            <a:headEnd type="none" w="med" len="med"/>
            <a:tailEnd type="none" w="med" len="med"/>
          </a:ln>
        </p:spPr>
      </p:cxnSp>
      <p:pic>
        <p:nvPicPr>
          <p:cNvPr id="160" name="Google Shape;160;p25"/>
          <p:cNvPicPr preferRelativeResize="0"/>
          <p:nvPr/>
        </p:nvPicPr>
        <p:blipFill>
          <a:blip r:embed="rId3">
            <a:alphaModFix/>
          </a:blip>
          <a:stretch>
            <a:fillRect/>
          </a:stretch>
        </p:blipFill>
        <p:spPr>
          <a:xfrm>
            <a:off x="1589675" y="2271477"/>
            <a:ext cx="569400" cy="398586"/>
          </a:xfrm>
          <a:prstGeom prst="rect">
            <a:avLst/>
          </a:prstGeom>
          <a:noFill/>
          <a:ln>
            <a:noFill/>
          </a:ln>
        </p:spPr>
      </p:pic>
      <p:sp>
        <p:nvSpPr>
          <p:cNvPr id="157" name="Google Shape;157;p25"/>
          <p:cNvSpPr/>
          <p:nvPr/>
        </p:nvSpPr>
        <p:spPr>
          <a:xfrm>
            <a:off x="425519" y="1492838"/>
            <a:ext cx="515400" cy="478200"/>
          </a:xfrm>
          <a:prstGeom prst="roundRect">
            <a:avLst>
              <a:gd name="adj" fmla="val 16667"/>
            </a:avLst>
          </a:prstGeom>
          <a:solidFill>
            <a:srgbClr val="840D35"/>
          </a:solidFill>
          <a:ln w="9525" cap="flat" cmpd="sng">
            <a:solidFill>
              <a:srgbClr val="840D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X4</a:t>
            </a:r>
            <a:endParaRPr sz="1100">
              <a:solidFill>
                <a:srgbClr val="FFFFFF"/>
              </a:solidFill>
              <a:latin typeface="Roboto"/>
              <a:ea typeface="Roboto"/>
              <a:cs typeface="Roboto"/>
              <a:sym typeface="Roboto"/>
            </a:endParaRPr>
          </a:p>
        </p:txBody>
      </p:sp>
      <p:pic>
        <p:nvPicPr>
          <p:cNvPr id="161" name="Google Shape;161;p25"/>
          <p:cNvPicPr preferRelativeResize="0"/>
          <p:nvPr/>
        </p:nvPicPr>
        <p:blipFill>
          <a:blip r:embed="rId4">
            <a:alphaModFix/>
          </a:blip>
          <a:stretch>
            <a:fillRect/>
          </a:stretch>
        </p:blipFill>
        <p:spPr>
          <a:xfrm flipH="1">
            <a:off x="1117700" y="1401884"/>
            <a:ext cx="743742" cy="347700"/>
          </a:xfrm>
          <a:prstGeom prst="rect">
            <a:avLst/>
          </a:prstGeom>
          <a:noFill/>
          <a:ln>
            <a:noFill/>
          </a:ln>
        </p:spPr>
      </p:pic>
      <p:pic>
        <p:nvPicPr>
          <p:cNvPr id="162" name="Google Shape;162;p25"/>
          <p:cNvPicPr preferRelativeResize="0"/>
          <p:nvPr/>
        </p:nvPicPr>
        <p:blipFill rotWithShape="1">
          <a:blip r:embed="rId5">
            <a:alphaModFix/>
          </a:blip>
          <a:srcRect l="3158" t="39168" r="66532" b="49319"/>
          <a:stretch/>
        </p:blipFill>
        <p:spPr>
          <a:xfrm>
            <a:off x="8031250" y="112150"/>
            <a:ext cx="860001" cy="734850"/>
          </a:xfrm>
          <a:prstGeom prst="rect">
            <a:avLst/>
          </a:prstGeom>
          <a:noFill/>
          <a:ln>
            <a:noFill/>
          </a:ln>
        </p:spPr>
      </p:pic>
      <p:pic>
        <p:nvPicPr>
          <p:cNvPr id="163" name="Google Shape;163;p25"/>
          <p:cNvPicPr preferRelativeResize="0"/>
          <p:nvPr/>
        </p:nvPicPr>
        <p:blipFill rotWithShape="1">
          <a:blip r:embed="rId5">
            <a:alphaModFix/>
          </a:blip>
          <a:srcRect l="31405" t="40695" r="20609" b="57227"/>
          <a:stretch/>
        </p:blipFill>
        <p:spPr>
          <a:xfrm>
            <a:off x="7744700" y="11100"/>
            <a:ext cx="1361499" cy="132550"/>
          </a:xfrm>
          <a:prstGeom prst="rect">
            <a:avLst/>
          </a:prstGeom>
          <a:noFill/>
          <a:ln>
            <a:noFill/>
          </a:ln>
        </p:spPr>
      </p:pic>
      <p:pic>
        <p:nvPicPr>
          <p:cNvPr id="164" name="Google Shape;164;p25"/>
          <p:cNvPicPr preferRelativeResize="0"/>
          <p:nvPr/>
        </p:nvPicPr>
        <p:blipFill>
          <a:blip r:embed="rId6">
            <a:alphaModFix/>
          </a:blip>
          <a:stretch>
            <a:fillRect/>
          </a:stretch>
        </p:blipFill>
        <p:spPr>
          <a:xfrm>
            <a:off x="2723581" y="2068700"/>
            <a:ext cx="2834839" cy="1421400"/>
          </a:xfrm>
          <a:prstGeom prst="rect">
            <a:avLst/>
          </a:prstGeom>
          <a:noFill/>
          <a:ln>
            <a:noFill/>
          </a:ln>
          <a:effectLst>
            <a:outerShdw blurRad="57150" dist="19050" dir="5400000" algn="bl" rotWithShape="0">
              <a:srgbClr val="000000">
                <a:alpha val="50000"/>
              </a:srgbClr>
            </a:outerShdw>
          </a:effectLst>
        </p:spPr>
      </p:pic>
      <p:sp>
        <p:nvSpPr>
          <p:cNvPr id="165" name="Google Shape;165;p25"/>
          <p:cNvSpPr/>
          <p:nvPr/>
        </p:nvSpPr>
        <p:spPr>
          <a:xfrm rot="509">
            <a:off x="6004700" y="2963849"/>
            <a:ext cx="2026500" cy="6003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Roboto"/>
                <a:ea typeface="Roboto"/>
                <a:cs typeface="Roboto"/>
                <a:sym typeface="Roboto"/>
              </a:rPr>
              <a:t>check that uncertainty on the FY is compatible with uncertainty on DD</a:t>
            </a:r>
            <a:endParaRPr sz="1100">
              <a:solidFill>
                <a:srgbClr val="FFFFFF"/>
              </a:solidFill>
              <a:latin typeface="Roboto"/>
              <a:ea typeface="Roboto"/>
              <a:cs typeface="Roboto"/>
              <a:sym typeface="Roboto"/>
            </a:endParaRPr>
          </a:p>
        </p:txBody>
      </p:sp>
      <p:sp>
        <p:nvSpPr>
          <p:cNvPr id="166" name="Google Shape;166;p25"/>
          <p:cNvSpPr txBox="1"/>
          <p:nvPr/>
        </p:nvSpPr>
        <p:spPr>
          <a:xfrm>
            <a:off x="581450" y="3588000"/>
            <a:ext cx="3245100" cy="1210200"/>
          </a:xfrm>
          <a:prstGeom prst="rect">
            <a:avLst/>
          </a:prstGeom>
          <a:solidFill>
            <a:srgbClr val="F4CCCC"/>
          </a:solidFill>
          <a:ln w="38100"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660000"/>
                </a:solidFill>
              </a:rPr>
              <a:t>WITH NO EXPLICIT MENTION OF THE NUCLEAR DATA VALUES IN THE ORIGINAL PAPER, IT IS ALMOST IMPOSSIBLE TO CORRECT AND USE RESULTS FROM DECADES-OLD PAPERS WITH THEIR REPORTED UNCERTAINTY</a:t>
            </a:r>
            <a:endParaRPr sz="1000">
              <a:solidFill>
                <a:srgbClr val="66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428625" y="45244"/>
            <a:ext cx="82869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Data cleanup / annotation / flagging</a:t>
            </a:r>
            <a:endParaRPr/>
          </a:p>
        </p:txBody>
      </p:sp>
      <p:pic>
        <p:nvPicPr>
          <p:cNvPr id="172" name="Google Shape;172;p26"/>
          <p:cNvPicPr preferRelativeResize="0"/>
          <p:nvPr/>
        </p:nvPicPr>
        <p:blipFill>
          <a:blip r:embed="rId3">
            <a:alphaModFix/>
          </a:blip>
          <a:stretch>
            <a:fillRect/>
          </a:stretch>
        </p:blipFill>
        <p:spPr>
          <a:xfrm>
            <a:off x="4719550" y="1039450"/>
            <a:ext cx="4286700" cy="3365200"/>
          </a:xfrm>
          <a:prstGeom prst="rect">
            <a:avLst/>
          </a:prstGeom>
          <a:noFill/>
          <a:ln>
            <a:noFill/>
          </a:ln>
          <a:effectLst>
            <a:outerShdw blurRad="57150" dist="19050" dir="5400000" algn="bl" rotWithShape="0">
              <a:srgbClr val="000000">
                <a:alpha val="50000"/>
              </a:srgbClr>
            </a:outerShdw>
          </a:effectLst>
        </p:spPr>
      </p:pic>
      <p:pic>
        <p:nvPicPr>
          <p:cNvPr id="173" name="Google Shape;173;p26"/>
          <p:cNvPicPr preferRelativeResize="0"/>
          <p:nvPr/>
        </p:nvPicPr>
        <p:blipFill>
          <a:blip r:embed="rId4">
            <a:alphaModFix/>
          </a:blip>
          <a:stretch>
            <a:fillRect/>
          </a:stretch>
        </p:blipFill>
        <p:spPr>
          <a:xfrm>
            <a:off x="343550" y="1039450"/>
            <a:ext cx="4140575" cy="2220926"/>
          </a:xfrm>
          <a:prstGeom prst="rect">
            <a:avLst/>
          </a:prstGeom>
          <a:noFill/>
          <a:ln>
            <a:noFill/>
          </a:ln>
          <a:effectLst>
            <a:outerShdw blurRad="57150" dist="19050" dir="5400000" algn="bl" rotWithShape="0">
              <a:srgbClr val="000000">
                <a:alpha val="50000"/>
              </a:srgbClr>
            </a:outerShdw>
          </a:effectLst>
        </p:spPr>
      </p:pic>
      <p:sp>
        <p:nvSpPr>
          <p:cNvPr id="174" name="Google Shape;174;p26"/>
          <p:cNvSpPr txBox="1"/>
          <p:nvPr/>
        </p:nvSpPr>
        <p:spPr>
          <a:xfrm>
            <a:off x="293050" y="3451650"/>
            <a:ext cx="4350300" cy="86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a:solidFill>
                  <a:schemeClr val="accent1"/>
                </a:solidFill>
              </a:rPr>
              <a:t>A distributions / Z distributions</a:t>
            </a:r>
            <a:endParaRPr sz="2100">
              <a:solidFill>
                <a:schemeClr val="accent1"/>
              </a:solidFill>
            </a:endParaRPr>
          </a:p>
          <a:p>
            <a:pPr marL="0" lvl="0" indent="0" algn="ctr" rtl="0">
              <a:spcBef>
                <a:spcPts val="0"/>
              </a:spcBef>
              <a:spcAft>
                <a:spcPts val="0"/>
              </a:spcAft>
              <a:buNone/>
            </a:pPr>
            <a:r>
              <a:rPr lang="en" sz="2100">
                <a:solidFill>
                  <a:schemeClr val="accent1"/>
                </a:solidFill>
              </a:rPr>
              <a:t>FY as a function of incident energy</a:t>
            </a:r>
            <a:endParaRPr sz="2100">
              <a:solidFill>
                <a:schemeClr val="accent1"/>
              </a:solidFill>
            </a:endParaRPr>
          </a:p>
        </p:txBody>
      </p:sp>
      <p:sp>
        <p:nvSpPr>
          <p:cNvPr id="175" name="Google Shape;175;p26"/>
          <p:cNvSpPr txBox="1"/>
          <p:nvPr/>
        </p:nvSpPr>
        <p:spPr>
          <a:xfrm>
            <a:off x="2280975" y="2054375"/>
            <a:ext cx="4455900" cy="12687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800"/>
              </a:spcBef>
              <a:spcAft>
                <a:spcPts val="0"/>
              </a:spcAft>
              <a:buNone/>
            </a:pPr>
            <a:r>
              <a:rPr lang="en" sz="2100">
                <a:solidFill>
                  <a:schemeClr val="dk1"/>
                </a:solidFill>
              </a:rPr>
              <a:t> COMPILATION, CLEANUP, CORRECTION OF:</a:t>
            </a:r>
            <a:endParaRPr sz="2100">
              <a:solidFill>
                <a:schemeClr val="dk1"/>
              </a:solidFill>
            </a:endParaRPr>
          </a:p>
          <a:p>
            <a:pPr marL="0" lvl="0" indent="0" algn="ctr" rtl="0">
              <a:lnSpc>
                <a:spcPct val="90000"/>
              </a:lnSpc>
              <a:spcBef>
                <a:spcPts val="800"/>
              </a:spcBef>
              <a:spcAft>
                <a:spcPts val="0"/>
              </a:spcAft>
              <a:buNone/>
            </a:pPr>
            <a:r>
              <a:rPr lang="en" sz="2100" baseline="30000">
                <a:solidFill>
                  <a:schemeClr val="dk1"/>
                </a:solidFill>
              </a:rPr>
              <a:t>238</a:t>
            </a:r>
            <a:r>
              <a:rPr lang="en" sz="2100">
                <a:solidFill>
                  <a:schemeClr val="dk1"/>
                </a:solidFill>
              </a:rPr>
              <a:t>U, </a:t>
            </a:r>
            <a:r>
              <a:rPr lang="en" sz="2100" baseline="30000">
                <a:solidFill>
                  <a:schemeClr val="dk1"/>
                </a:solidFill>
              </a:rPr>
              <a:t>239,241</a:t>
            </a:r>
            <a:r>
              <a:rPr lang="en" sz="2100">
                <a:solidFill>
                  <a:schemeClr val="dk1"/>
                </a:solidFill>
              </a:rPr>
              <a:t>Pu, </a:t>
            </a:r>
            <a:r>
              <a:rPr lang="en" sz="2100" baseline="30000">
                <a:solidFill>
                  <a:schemeClr val="dk1"/>
                </a:solidFill>
              </a:rPr>
              <a:t>235</a:t>
            </a:r>
            <a:r>
              <a:rPr lang="en" sz="2100">
                <a:solidFill>
                  <a:schemeClr val="dk1"/>
                </a:solidFill>
              </a:rPr>
              <a:t>U, </a:t>
            </a:r>
            <a:r>
              <a:rPr lang="en" sz="2100" baseline="30000">
                <a:solidFill>
                  <a:schemeClr val="dk1"/>
                </a:solidFill>
              </a:rPr>
              <a:t>252</a:t>
            </a:r>
            <a:r>
              <a:rPr lang="en" sz="2100">
                <a:solidFill>
                  <a:schemeClr val="dk1"/>
                </a:solidFill>
              </a:rPr>
              <a:t>Cf</a:t>
            </a:r>
            <a:endParaRPr sz="2100">
              <a:solidFill>
                <a:schemeClr val="dk1"/>
              </a:solidFill>
            </a:endParaRPr>
          </a:p>
        </p:txBody>
      </p:sp>
      <p:sp>
        <p:nvSpPr>
          <p:cNvPr id="176" name="Google Shape;176;p26"/>
          <p:cNvSpPr txBox="1">
            <a:spLocks noGrp="1"/>
          </p:cNvSpPr>
          <p:nvPr>
            <p:ph type="sldNum" idx="12"/>
          </p:nvPr>
        </p:nvSpPr>
        <p:spPr>
          <a:xfrm>
            <a:off x="8391011" y="4737446"/>
            <a:ext cx="324300" cy="273900"/>
          </a:xfrm>
          <a:prstGeom prst="rect">
            <a:avLst/>
          </a:prstGeom>
        </p:spPr>
        <p:txBody>
          <a:bodyPr spcFirstLastPara="1" wrap="square" lIns="0" tIns="0" rIns="34275"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29</Slides>
  <Notes>29</Notes>
  <HiddenSlides>11</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BNL</vt:lpstr>
      <vt:lpstr>Update on FY work at BNL</vt:lpstr>
      <vt:lpstr>Outline</vt:lpstr>
      <vt:lpstr>Fission Yield Compilation</vt:lpstr>
      <vt:lpstr>A working format for experimental FY data</vt:lpstr>
      <vt:lpstr>A working format for experimental FY data</vt:lpstr>
      <vt:lpstr>JSON_FY python package</vt:lpstr>
      <vt:lpstr>Modern tools to update old data </vt:lpstr>
      <vt:lpstr>Decay data corrections</vt:lpstr>
      <vt:lpstr>Data cleanup / annotation / flagging</vt:lpstr>
      <vt:lpstr>Evaluation of Isomeric Yield Ratios</vt:lpstr>
      <vt:lpstr>Evaluation of  Isomeric Yield Ratios</vt:lpstr>
      <vt:lpstr>Revisiting En</vt:lpstr>
      <vt:lpstr>FYdb dashboard</vt:lpstr>
      <vt:lpstr>FYdb dashboard</vt:lpstr>
      <vt:lpstr>Summary</vt:lpstr>
      <vt:lpstr>Acknowledgements</vt:lpstr>
      <vt:lpstr>PowerPoint Presentation</vt:lpstr>
      <vt:lpstr>PowerPoint Presentation</vt:lpstr>
      <vt:lpstr>Recommended Experimental Yields</vt:lpstr>
      <vt:lpstr>Revisiting En</vt:lpstr>
      <vt:lpstr>Revisiting En</vt:lpstr>
      <vt:lpstr>Revisiting En</vt:lpstr>
      <vt:lpstr>Revisiting En</vt:lpstr>
      <vt:lpstr>Revisiting En</vt:lpstr>
      <vt:lpstr>Revisiting En</vt:lpstr>
      <vt:lpstr>Revisiting En</vt:lpstr>
      <vt:lpstr>Revisiting En</vt:lpstr>
      <vt:lpstr>Modern tools to update old data </vt:lpstr>
      <vt:lpstr>Modern tools to update old data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12</cp:revision>
  <dcterms:modified xsi:type="dcterms:W3CDTF">2026-01-06T14:30:40Z</dcterms:modified>
</cp:coreProperties>
</file>