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363" r:id="rId1"/>
    <p:sldMasterId id="2147485452" r:id="rId2"/>
    <p:sldMasterId id="2147485392" r:id="rId3"/>
    <p:sldMasterId id="2147485428" r:id="rId4"/>
    <p:sldMasterId id="2147485440" r:id="rId5"/>
    <p:sldMasterId id="2147485403" r:id="rId6"/>
    <p:sldMasterId id="2147485414" r:id="rId7"/>
    <p:sldMasterId id="2147485464" r:id="rId8"/>
    <p:sldMasterId id="2147485478" r:id="rId9"/>
  </p:sldMasterIdLst>
  <p:notesMasterIdLst>
    <p:notesMasterId r:id="rId41"/>
  </p:notesMasterIdLst>
  <p:handoutMasterIdLst>
    <p:handoutMasterId r:id="rId42"/>
  </p:handoutMasterIdLst>
  <p:sldIdLst>
    <p:sldId id="1022" r:id="rId10"/>
    <p:sldId id="1047" r:id="rId11"/>
    <p:sldId id="1023" r:id="rId12"/>
    <p:sldId id="260" r:id="rId13"/>
    <p:sldId id="987" r:id="rId14"/>
    <p:sldId id="1050" r:id="rId15"/>
    <p:sldId id="1038" r:id="rId16"/>
    <p:sldId id="1026" r:id="rId17"/>
    <p:sldId id="1027" r:id="rId18"/>
    <p:sldId id="259" r:id="rId19"/>
    <p:sldId id="946" r:id="rId20"/>
    <p:sldId id="908" r:id="rId21"/>
    <p:sldId id="1045" r:id="rId22"/>
    <p:sldId id="932" r:id="rId23"/>
    <p:sldId id="1048" r:id="rId24"/>
    <p:sldId id="1052" r:id="rId25"/>
    <p:sldId id="1049" r:id="rId26"/>
    <p:sldId id="984" r:id="rId27"/>
    <p:sldId id="1031" r:id="rId28"/>
    <p:sldId id="1021" r:id="rId29"/>
    <p:sldId id="853" r:id="rId30"/>
    <p:sldId id="1051" r:id="rId31"/>
    <p:sldId id="973" r:id="rId32"/>
    <p:sldId id="1041" r:id="rId33"/>
    <p:sldId id="978" r:id="rId34"/>
    <p:sldId id="967" r:id="rId35"/>
    <p:sldId id="968" r:id="rId36"/>
    <p:sldId id="951" r:id="rId37"/>
    <p:sldId id="258" r:id="rId38"/>
    <p:sldId id="257" r:id="rId39"/>
    <p:sldId id="1043" r:id="rId40"/>
  </p:sldIdLst>
  <p:sldSz cx="9144000" cy="6858000" type="screen4x3"/>
  <p:notesSz cx="7008813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32"/>
    <p:restoredTop sz="97284"/>
  </p:normalViewPr>
  <p:slideViewPr>
    <p:cSldViewPr snapToGrid="0" snapToObjects="1">
      <p:cViewPr varScale="1">
        <p:scale>
          <a:sx n="136" d="100"/>
          <a:sy n="136" d="100"/>
        </p:scale>
        <p:origin x="1624" y="200"/>
      </p:cViewPr>
      <p:guideLst/>
    </p:cSldViewPr>
  </p:slideViewPr>
  <p:notesTextViewPr>
    <p:cViewPr>
      <p:scale>
        <a:sx n="140" d="100"/>
        <a:sy n="140" d="100"/>
      </p:scale>
      <p:origin x="0" y="0"/>
    </p:cViewPr>
  </p:notesTextViewPr>
  <p:notesViewPr>
    <p:cSldViewPr snapToGrid="0" snapToObjects="1">
      <p:cViewPr varScale="1">
        <p:scale>
          <a:sx n="131" d="100"/>
          <a:sy n="131" d="100"/>
        </p:scale>
        <p:origin x="4736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ableStyles" Target="tableStyles.xml"/><Relationship Id="rId20" Type="http://schemas.openxmlformats.org/officeDocument/2006/relationships/slide" Target="slides/slide11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0C7B701-C074-6C04-091F-1EDA59B683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688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0FF1B-C21C-77A0-4920-7331A65101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6887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C3C4F2-1368-3848-B605-879D20052A89}" type="datetimeFigureOut">
              <a:rPr lang="en-US" smtClean="0"/>
              <a:t>1/1/26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C5909-EBA8-8949-D5AC-EAB576DBA2F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688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A61BA5-79EE-FE15-A328-5EEF081DA9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6887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63F946-674D-CB42-88DF-772B9C75C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00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688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6887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6117EF-E8FD-6C42-A63E-54438824BEAC}" type="datetimeFigureOut">
              <a:rPr lang="en-US" smtClean="0"/>
              <a:t>1/1/26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688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6887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C7AEB-AF3A-3C4E-B38E-DA9DC7443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28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349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We also obtained FPY data from 46 FPs from short-lived fission isotopes using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JackRabbit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 technique.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DF800-FE0E-A944-8AC1-D57C07B352F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8915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4B477D-AEDA-04B5-F1ED-239EEB08F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9ED11AE2-F81F-5398-74E8-760240C67C1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45CD52-F245-C643-88D4-EE8639714B36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905" name="Text Box 1">
            <a:extLst>
              <a:ext uri="{FF2B5EF4-FFF2-40B4-BE49-F238E27FC236}">
                <a16:creationId xmlns:a16="http://schemas.microsoft.com/office/drawing/2014/main" id="{4D887225-1315-C69B-4528-C563752E7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5112" y="8684848"/>
            <a:ext cx="2969780" cy="456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113" tIns="45233" rIns="90113" bIns="45233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F8F38EA4-3207-FE4E-A58F-D79DF24ABCD2}" type="slidenum"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11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23906" name="Text Box 2">
            <a:extLst>
              <a:ext uri="{FF2B5EF4-FFF2-40B4-BE49-F238E27FC236}">
                <a16:creationId xmlns:a16="http://schemas.microsoft.com/office/drawing/2014/main" id="{81C98923-72CF-DED0-19EF-33E353037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7900" y="721526"/>
            <a:ext cx="4360650" cy="33702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760" tIns="44879" rIns="89760" bIns="44879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sp>
        <p:nvSpPr>
          <p:cNvPr id="123907" name="Text Box 3">
            <a:extLst>
              <a:ext uri="{FF2B5EF4-FFF2-40B4-BE49-F238E27FC236}">
                <a16:creationId xmlns:a16="http://schemas.microsoft.com/office/drawing/2014/main" id="{1699023A-CFA0-3A25-9C56-7A73286DEBF1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686889" y="4343207"/>
            <a:ext cx="5478008" cy="410894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156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B4F745-811B-EC5D-448A-02BB9DE8C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B041D8A4-4961-F51A-0858-9F565EDC461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45CD52-F245-C643-88D4-EE8639714B36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905" name="Text Box 1">
            <a:extLst>
              <a:ext uri="{FF2B5EF4-FFF2-40B4-BE49-F238E27FC236}">
                <a16:creationId xmlns:a16="http://schemas.microsoft.com/office/drawing/2014/main" id="{BB2CBE14-DECA-8A27-2ED6-4089841A5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5112" y="8684848"/>
            <a:ext cx="2969780" cy="456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113" tIns="45233" rIns="90113" bIns="45233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F8F38EA4-3207-FE4E-A58F-D79DF24ABCD2}" type="slidenum"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12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23906" name="Text Box 2">
            <a:extLst>
              <a:ext uri="{FF2B5EF4-FFF2-40B4-BE49-F238E27FC236}">
                <a16:creationId xmlns:a16="http://schemas.microsoft.com/office/drawing/2014/main" id="{8E1607F3-0AA2-B186-CD12-3AB972B82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7900" y="721526"/>
            <a:ext cx="4360650" cy="33702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760" tIns="44879" rIns="89760" bIns="44879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sp>
        <p:nvSpPr>
          <p:cNvPr id="123907" name="Text Box 3">
            <a:extLst>
              <a:ext uri="{FF2B5EF4-FFF2-40B4-BE49-F238E27FC236}">
                <a16:creationId xmlns:a16="http://schemas.microsoft.com/office/drawing/2014/main" id="{307C690B-295A-34EC-57E3-42C34AE8621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686889" y="4343207"/>
            <a:ext cx="5478008" cy="410894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64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And now we demonstrated measurements of 87 FPs using RABITT system.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This project will give a complete picture of the fission product yield landscape; from the initial distribution produced directly by fission, through the complex, time-dependent evolution of the yields from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  <a:sym typeface="Symbol" pitchFamily="2" charset="2"/>
              </a:rPr>
              <a:t>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-decay and neutron emission, and finally the “end of the road” of the decay, the final distribution of stable nuclei.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DF800-FE0E-A944-8AC1-D57C07B352F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0615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DF800-FE0E-A944-8AC1-D57C07B352F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0915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F8EF9-1C0F-DFBA-5034-242B65296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CBAABB-F159-02BF-D6E6-82D01324DA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CFC548-2799-80CD-98BE-C73F7959F6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17611-8899-12AF-B57D-F6D635B8FD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7317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24E49-B01D-0951-E188-3A8F84C9F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EA4E2E-A709-54A1-8406-BEDFED208C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D8A8CF-0864-A108-3B5D-675A27BC71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AC97B6-B276-F822-3997-0DB9EF8CA7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4589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C8A74-503B-A0C6-4BCE-4F063770F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F67684-FCC2-8291-57F5-23D1D49BBC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B14EE8-92A8-DD95-3BE7-FE335D8D01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6C990-305B-6245-456F-5643C27C0F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2815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2081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FDF800-FE0E-A944-8AC1-D57C07B352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051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2E9B2-3C6C-D9BE-028A-F81BB2695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6A7EB7-4C83-FCC8-C2E1-391504D189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A5A3AB-FE26-0709-ED28-151661D7BF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A74C8D-E6E2-14F1-2448-BE5E094724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FDF800-FE0E-A944-8AC1-D57C07B352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0900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4920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CB937-2E21-80E4-70BE-4EDC48728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444411-B3E1-6418-31DF-921D1E0407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9BA0B8-E428-2000-CDE2-5560417694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C5FDD-41D1-DDDB-D457-38029CA619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4439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4005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DCFD7-8469-CBAB-0163-6C3360B6F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84B288-1356-05B7-7C7D-C24F1CD28D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4EF565-2388-3AA4-42AC-A4A30C0A53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9ABD0F-5AC5-C484-3509-D476D26C1B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3958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7205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6144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6181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1297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30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0D9AFA59-4141-D849-8407-CF365A89E3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30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63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5325"/>
            <a:ext cx="4648200" cy="3486150"/>
          </a:xfrm>
          <a:solidFill>
            <a:srgbClr val="FFFFFF"/>
          </a:solidFill>
          <a:ln/>
        </p:spPr>
      </p:sp>
      <p:sp>
        <p:nvSpPr>
          <p:cNvPr id="163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675" y="4414838"/>
            <a:ext cx="5607050" cy="4186237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normAutofit/>
          </a:bodyPr>
          <a:lstStyle/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4260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27A2D-1B9D-D609-1F86-0C9CA5BF9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166E72-5217-DC9E-4EA8-0DD348FDBA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2AA960-50AB-8771-62DA-4F886AB3FF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Let me summarize the outcome of these measurements. This figure represents the FPY real estate. The data is from England and Rider.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5599DA-BA9F-E98B-C582-E4DE17E619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DF800-FE0E-A944-8AC1-D57C07B352F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510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C7AEB-AF3A-3C4E-B38E-DA9DC74435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5109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00A3B-3E7B-CF0E-935E-90FFE6454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D7EB9D-22DA-31DD-E850-1DA6C9F026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817FDE-8F0B-D38F-E3AF-20A4578A90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4F0507-93CA-C584-034C-01CF11F0F1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201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We complete the measurements of 16 cumulative FPYs from the three actinides.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DF800-FE0E-A944-8AC1-D57C07B352F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691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244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C5F74-AE1D-86A9-C50E-EE276C14D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6134FA-9361-FAA9-FAD6-1EE7AC5072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713543-31ED-C89F-8369-088C6E7A84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E9BFF3-C795-9000-28BA-1E46A9CB79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097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D6678-A470-D33D-42C4-9BD1362A6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3E22BB-0A74-775C-4534-2323C090D6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AC2189-5D99-D4D9-91DF-1927BF540B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6674F-D892-BD2B-FD35-61E332CD15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FDF800-FE0E-A944-8AC1-D57C07B352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634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C7AEB-AF3A-3C4E-B38E-DA9DC744358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3449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198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side-text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381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662AC-DD1C-A9F3-EA5A-A7AE9E5BF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731B01-C468-F113-AE2C-1DDC257884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8B716-8D44-D569-358D-59E740AFA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78460-9D82-5B8C-9120-82E7D690B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354B0-784D-F417-F88F-969F6E2E1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A0044-6DDF-A34B-B9CF-2F7347774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15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9EF78-1CB2-1C34-56A5-220A89E6B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80182-042D-44D8-4A46-D68658BF02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784A9F-92D5-22B9-6601-851703713A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6DC05B-4DA0-B160-E43F-CBD09F714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4B6C25-EEA1-55A5-0242-CFCC4E6C9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EF81B6-20A8-B6F5-853E-9C87F27E2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A0044-6DDF-A34B-B9CF-2F7347774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682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6C6F9-F300-BCEE-B942-3D4186B9D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DB572B-DACF-AFB2-BC40-47E2ADF00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D740CB-DC2F-507C-8A76-09B575F1D7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421BC2-7536-665C-6420-7480FC6EC1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F22BFB-15F5-5016-9B85-FC778EF263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DE89C1-C6A3-3826-DDF5-579DDD3ED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4957F8-A2D5-0693-5AC9-0F782D903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34F126-C7D3-4122-217C-F8624385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A0044-6DDF-A34B-B9CF-2F7347774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099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81C21-D44C-17CB-2FFF-4360BF338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3FDA6F-18C9-5D33-150A-D95ABFF80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E45AAC-6231-2A0B-4A77-5550BD198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DF197F-4E9D-36E9-425F-8153B2918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A0044-6DDF-A34B-B9CF-2F7347774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13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ACC2A3-517C-8A4D-E0B9-641855BAC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CC45BE-E79E-84FC-DC0E-5D366AC4E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50FBBC-9601-2875-B170-96F07920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A0044-6DDF-A34B-B9CF-2F7347774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19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8FBA1-29DB-5C73-8869-DC348C89D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E9C5C-F15D-F19F-945F-AEE9138A2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9DB060-3030-7A55-0D62-B519A4B03E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015C80-ACE5-06F8-0706-D2005DB3D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74BD5A-2E97-EAB9-9702-4E673FD4E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2CFF36-CE74-D653-CEDF-131F9C786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A0044-6DDF-A34B-B9CF-2F7347774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91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3249C-8C40-56FD-499B-96A842443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A46A30-C4CB-03D1-B190-40212F66B3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96D54D-00EC-CB30-C8B0-B7FA11022B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8D67B1-D09F-6EB2-4E7D-36768E867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958DAE-2424-4B7B-D0C2-EBBADD07C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AA5947-235A-C774-3390-AAD222F15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A0044-6DDF-A34B-B9CF-2F7347774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751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4DFA0-B1D1-A3DA-C1CB-338E0573A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EA5053-AE20-53D9-8EC6-ECD3748EC6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354C5-107C-3007-94FD-E62B6306F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3618E-FD3D-3420-0620-AFC8D86AC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9E6EDC-F990-D6CF-0281-AE128B44E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A0044-6DDF-A34B-B9CF-2F7347774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8398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CD7562-8D70-167C-0B6A-0C69FAA78D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A94725-9F92-6382-8D17-39AA42F420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5B32E-B01C-7086-49F6-82A1CA5E2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5628B-533E-E2B7-B6FB-88D0DB60D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9BD07-2543-564C-CD69-20B95339A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A0044-6DDF-A34B-B9CF-2F7347774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757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A3D2A3-E316-5B4D-B559-0EBDF6B137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575304"/>
            <a:ext cx="9144000" cy="27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D9C9D9-72EC-6D46-9AAD-E59A139F1299}"/>
              </a:ext>
            </a:extLst>
          </p:cNvPr>
          <p:cNvSpPr/>
          <p:nvPr userDrawn="1"/>
        </p:nvSpPr>
        <p:spPr bwMode="auto">
          <a:xfrm>
            <a:off x="-378" y="3193257"/>
            <a:ext cx="9144378" cy="102842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0"/>
                  <a:lumOff val="100000"/>
                </a:schemeClr>
              </a:gs>
              <a:gs pos="51000">
                <a:schemeClr val="bg1"/>
              </a:gs>
            </a:gsLst>
            <a:lin ang="16200000" scaled="1"/>
            <a:tileRect/>
          </a:gra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-378" y="6316956"/>
            <a:ext cx="9144000" cy="544880"/>
          </a:xfrm>
          <a:prstGeom prst="rect">
            <a:avLst/>
          </a:prstGeom>
          <a:gradFill flip="none" rotWithShape="1">
            <a:gsLst>
              <a:gs pos="0">
                <a:srgbClr val="294861"/>
              </a:gs>
              <a:gs pos="46000">
                <a:schemeClr val="accent1">
                  <a:lumMod val="50000"/>
                </a:schemeClr>
              </a:gs>
              <a:gs pos="100000">
                <a:srgbClr val="4388B8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800" dirty="0">
              <a:latin typeface="Arial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457200" y="565126"/>
            <a:ext cx="8229600" cy="1447576"/>
          </a:xfrm>
        </p:spPr>
        <p:txBody>
          <a:bodyPr anchor="b" anchorCtr="0"/>
          <a:lstStyle>
            <a:lvl1pPr>
              <a:lnSpc>
                <a:spcPts val="3800"/>
              </a:lnSpc>
              <a:defRPr sz="3600" b="1" i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201" y="2024863"/>
            <a:ext cx="5629274" cy="369888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buNone/>
              <a:defRPr sz="2000" b="0"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8386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LLNL-PRES-XXXXXX</a:t>
            </a: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600"/>
              </a:spcAft>
            </a:pP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  <p:pic>
        <p:nvPicPr>
          <p:cNvPr id="18" name="Picture 17" descr="LLNL_Logo_WHT-LR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062" y="6446832"/>
            <a:ext cx="1865376" cy="314705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0"/>
            <a:ext cx="9144000" cy="1128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800" dirty="0">
              <a:latin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1" y="3096715"/>
            <a:ext cx="4572000" cy="477838"/>
          </a:xfrm>
        </p:spPr>
        <p:txBody>
          <a:bodyPr rIns="182880" anchor="b" anchorCtr="0">
            <a:noAutofit/>
          </a:bodyPr>
          <a:lstStyle>
            <a:lvl1pPr marL="57150" indent="0" algn="r">
              <a:spcBef>
                <a:spcPts val="0"/>
              </a:spcBef>
              <a:buNone/>
              <a:defRPr sz="1600" b="0"/>
            </a:lvl1pPr>
            <a:lvl2pPr marL="342900" indent="0" algn="r">
              <a:buNone/>
              <a:defRPr sz="1600" b="0"/>
            </a:lvl2pPr>
            <a:lvl3pPr marL="628650" indent="0" algn="r">
              <a:buNone/>
              <a:defRPr sz="1600" b="0"/>
            </a:lvl3pPr>
            <a:lvl4pPr marL="857250" indent="0" algn="r">
              <a:buNone/>
              <a:defRPr sz="1600" b="0"/>
            </a:lvl4pPr>
            <a:lvl5pPr marL="1085850" indent="0" algn="r">
              <a:buNone/>
              <a:defRPr sz="1600" b="0"/>
            </a:lvl5pPr>
          </a:lstStyle>
          <a:p>
            <a:pPr lvl="0"/>
            <a:r>
              <a:rPr lang="en-US" dirty="0"/>
              <a:t>Authors Name</a:t>
            </a:r>
          </a:p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604165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4489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4501178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bIns="0"/>
          <a:lstStyle>
            <a:lvl1pPr eaLnBrk="1" latinLnBrk="0" hangingPunct="1">
              <a:spcBef>
                <a:spcPts val="1800"/>
              </a:spcBef>
              <a:spcAft>
                <a:spcPts val="0"/>
              </a:spcAft>
              <a:defRPr/>
            </a:lvl1pPr>
            <a:lvl2pPr eaLnBrk="1" latinLnBrk="0" hangingPunct="1">
              <a:spcAft>
                <a:spcPts val="0"/>
              </a:spcAft>
              <a:defRPr/>
            </a:lvl2pPr>
            <a:lvl3pPr eaLnBrk="1" latinLnBrk="0" hangingPunct="1">
              <a:spcAft>
                <a:spcPts val="0"/>
              </a:spcAft>
              <a:defRPr/>
            </a:lvl3pPr>
            <a:lvl4pPr eaLnBrk="1" latinLnBrk="0" hangingPunct="1">
              <a:spcAft>
                <a:spcPts val="0"/>
              </a:spcAft>
              <a:defRPr/>
            </a:lvl4pPr>
            <a:lvl5pPr eaLnBrk="1" latinLnBrk="0" hangingPunct="1">
              <a:spcAft>
                <a:spcPts val="0"/>
              </a:spcAft>
              <a:defRPr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219509"/>
            <a:ext cx="8229600" cy="1008771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4894928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side-text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436688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4979616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side-text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26214" y="1436688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1766595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436688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718649" y="1436688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3758952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" y="2"/>
            <a:ext cx="9143999" cy="1228907"/>
          </a:xfrm>
          <a:solidFill>
            <a:schemeClr val="bg1"/>
          </a:solidFill>
          <a:effectLst/>
        </p:spPr>
        <p:txBody>
          <a:bodyPr vert="horz" lIns="457200" rIns="45720" rtlCol="0" anchor="ctr" anchorCtr="0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marL="233363" indent="0"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3200" b="1" kern="12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7930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274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3064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end page">
    <p:bg>
      <p:bgPr>
        <a:solidFill>
          <a:srgbClr val="0F4F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NL_Logo_WHT-LR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852" y="5437487"/>
            <a:ext cx="3602736" cy="60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249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37981-FA06-4DB0-5291-8C33A9F45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1C2DC1-3DF7-AB7E-581E-BBF00A2A41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F23CD3-9EA4-3913-6B8A-03D3F75C5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A9527-23F3-BABB-1D88-D21660F41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B6310-1721-FD0B-4967-3C0F2D0AA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7C0C0-0C67-6B4E-A2C7-06C2B011F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410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1251062"/>
          </a:xfrm>
          <a:prstGeom prst="rect">
            <a:avLst/>
          </a:prstGeom>
          <a:effectLst/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76881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AEC45-35DF-389B-CB66-FC03349F6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4D75F-711B-B566-01E4-B6C53C2D01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3B089-1055-1FAB-ED25-FD2D00217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D5A7B-B91A-DC3D-B3C9-B8BCB5213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FC0F4-59E6-218B-CFCD-39EF2BE7F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7C0C0-0C67-6B4E-A2C7-06C2B011F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517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347-DD0D-1149-CEE5-D924C15B4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14C1E7-F9C7-1017-2321-DDE2D20E9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0464E-EB00-2145-091B-508CFDF7F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2E2840-AB17-FBD1-8C3B-F516BEF40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F0BB4-9EB6-354A-5AE8-40598509B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7C0C0-0C67-6B4E-A2C7-06C2B011F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2966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3E229-A71B-9A18-A783-78D64B9DA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49162-4230-1A2F-528C-AFF9FAEC23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C39F54-9DBA-5F08-D4C6-E17E34C044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8A39E9-50F4-CBAE-7654-A252E82B6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C051DB-314C-4858-5600-54B2EE1E1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D609FA-9341-8FED-D929-F1B00414D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7C0C0-0C67-6B4E-A2C7-06C2B011F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8181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FF685-CA04-8177-2D41-CF2B9A063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1AFD57-BBD9-21AB-107C-20BD4601B1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4DC701-8D05-C5BB-47AB-79B5C3FB2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8D55B8-85CD-144D-786F-ACE7CE703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0A83F6-590D-ABA8-E98A-2F8D105EE4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FF808F-8830-01EC-3D08-EFB12FF12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46B203-6F35-5379-A916-749E6F648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3E300D-E13D-0539-149D-820629EF3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7C0C0-0C67-6B4E-A2C7-06C2B011F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757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3A549-7718-8ADC-3377-027B85214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2E6E80-23E7-5F37-5497-014CAA02F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7175C0-1933-07B5-7B56-85256BAF2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C94ACA-001E-DCCE-193A-4C50254F3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7C0C0-0C67-6B4E-A2C7-06C2B011F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4052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4688A6-456B-EB18-B12D-4539E4178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79B899-B1B4-DF0F-73FD-F502D345A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2DEFC-BE52-B31B-606A-1EFB8F2CB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7C0C0-0C67-6B4E-A2C7-06C2B011F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9728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270F0-F25F-2A1E-C502-8AC12AA35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C819D-91F1-4DFA-8A16-132E38163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DB48A2-12B5-E8DA-33AB-A6E5F9195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27803-7043-D94F-6A26-CBB9E914C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6DE050-4A40-67E4-E6FD-235944A10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746AAD-EA00-A2D8-7D64-42DA665EE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7C0C0-0C67-6B4E-A2C7-06C2B011F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6985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A3019-900B-4E92-9D11-420756282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5B9517-24CE-DA15-05D5-1AB9124FE4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6E08C-308D-CCA3-2C9E-98A4CBF3A9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267CAE-AE75-3271-0019-5520A9644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CBF5D3-03E6-E0E2-59EB-127DC0CA4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7FB8CC-D7EB-A11B-B257-305D1FB2B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7C0C0-0C67-6B4E-A2C7-06C2B011F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7568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D4EB4-02B3-1385-9E6F-B75369B0B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56AF99-5EDE-6D55-991F-488D0E361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A4A2B-5711-E640-F4A7-499284B9D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99CF2-19D7-909E-00F3-103FEBD85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C1772-45C9-ABEE-684F-128E9547F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7C0C0-0C67-6B4E-A2C7-06C2B011F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037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F857EE-8CC7-6FFB-C632-F51F981565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C1E688-300A-6294-D872-2CEA710D4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F7879-ABB9-7709-9E27-8FEF0FA9E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B43D3B-6DFC-8448-2F73-B4902E909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6770B-F4F1-EA19-B666-D2B8AB63F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7C0C0-0C67-6B4E-A2C7-06C2B011F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278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12823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14B05-1134-858D-FD76-9BBACD885E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290A12-2EFC-2DA3-5663-20CEB3100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F751B5-1E5B-57E2-2B69-9F2AFCC31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27AF4-6C16-09A8-8DC3-395D806D2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36B34-A1FA-9461-C0D1-B18B55FE7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808C7-C7E3-8F42-B702-B96B000B7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2214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E622B-1EA5-3FAB-A46D-5D374B09C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79003-58ED-124B-90F5-3EE811699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9E710-0DA8-A32E-C098-F86A41842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C49B4-3352-74CE-4B5D-5F88A8E08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06C4C-AE9C-7C23-2026-A5ED78ACF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808C7-C7E3-8F42-B702-B96B000B7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3527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F4099-A7D0-A91B-011C-79D81C5E8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7B200-65B2-7D3E-D16D-62C9F04C5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D4BF1-5592-560B-4BE2-6544516EF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69F08-F540-3746-6192-F37B5993B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DE8B7C-F5DD-B589-13FF-7ABAE92D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808C7-C7E3-8F42-B702-B96B000B7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9085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3BFBA-1AAA-227A-8115-D0B3044EB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629FC-2C43-F619-003A-9CB45EE48F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D5A123-49EF-656A-BA36-054E6CEBA4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C8470D-15BF-0780-4B02-832AB05E4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C4B76D-DD6D-ED1D-D45A-CB63F897C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C29F7B-6C0C-36B9-2BC5-BC5E569F4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808C7-C7E3-8F42-B702-B96B000B7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1523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0ECD8-F3A6-55DD-F196-7CCB6C47C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CE4A9-5935-C148-040D-C4C01C0FC4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5AE0FB-1C3B-48DA-C9DE-D3E6BBAF45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33B2C1-2AA5-3ADB-FE6A-59567344F1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CD0C69-3A98-ECAF-026C-E9A05FF5C7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FE2A1-CBDE-F8B6-5B49-0733E9CCE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E6D5C7-6887-8266-78D0-B9F5A3DDE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24EE6A-232A-0C26-CC10-5E316B188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808C7-C7E3-8F42-B702-B96B000B7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648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16168-3A5C-26C8-7CAC-62B817D3C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AE91C3-994B-716A-F37A-1DEA698ED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E5F24F-9D15-427E-1183-9150AC3A9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1016DC-614C-309D-A536-7B80535A1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808C7-C7E3-8F42-B702-B96B000B7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580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D89278-CEFB-D088-781D-97C52153A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96D058-75F8-4561-B0E5-B0A0F92FC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A093F5-9FE0-3CA4-664E-EA108B596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808C7-C7E3-8F42-B702-B96B000B7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020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93BC8-0DF1-B9D9-FD83-C30D04B13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34D57-FCD0-C0F7-AF26-4F3DA600F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9FD5F6-77E9-3E49-1451-1D20D41F72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2F828D-C807-CE10-0FCF-A7D53CA74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B5DB2-E046-3723-F69E-24E9EB8C5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674107-44AA-9EE5-FA15-747187039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808C7-C7E3-8F42-B702-B96B000B7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947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4486F-E372-3E62-B41F-38A535D3B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884577-DBDF-A217-7099-375AE8E648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1D2FA1-FC66-782F-23D7-B3252B01AC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1E1648-8EF7-44D0-9B4F-BD5A50727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CC3110-DD98-3D15-9DA7-472E6B0B0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7D0D5B-B339-3A82-232D-FEF11E330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808C7-C7E3-8F42-B702-B96B000B7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2043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6C422-1A7B-CDAC-B558-7E76B361A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19A4C1-5CF1-05ED-FDFF-5706D8151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C6BA4F-5E4D-9A40-02D5-80FBA495E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6F588-B1A1-D463-74DB-A25F1455A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EA0C7-72C9-DE4D-E082-C141E6577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808C7-C7E3-8F42-B702-B96B000B7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88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2541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5D4F95-743F-E9FB-30C9-24A10A6F24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644DBE-0340-8E5E-6ED0-2E88831B1C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1CC26-692E-0626-4609-87B3A96A7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43368-1F0A-5B98-7569-199EB9C83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A561A-ECF2-67EE-354F-B1AE92585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808C7-C7E3-8F42-B702-B96B000B7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4619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A3D2A3-E316-5B4D-B559-0EBDF6B137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575304"/>
            <a:ext cx="9144000" cy="27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D9C9D9-72EC-6D46-9AAD-E59A139F1299}"/>
              </a:ext>
            </a:extLst>
          </p:cNvPr>
          <p:cNvSpPr/>
          <p:nvPr userDrawn="1"/>
        </p:nvSpPr>
        <p:spPr bwMode="auto">
          <a:xfrm>
            <a:off x="-378" y="3193257"/>
            <a:ext cx="9144378" cy="102842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0"/>
                  <a:lumOff val="100000"/>
                </a:schemeClr>
              </a:gs>
              <a:gs pos="51000">
                <a:schemeClr val="bg1"/>
              </a:gs>
            </a:gsLst>
            <a:lin ang="16200000" scaled="1"/>
            <a:tileRect/>
          </a:gra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-378" y="6316956"/>
            <a:ext cx="9144000" cy="544880"/>
          </a:xfrm>
          <a:prstGeom prst="rect">
            <a:avLst/>
          </a:prstGeom>
          <a:gradFill flip="none" rotWithShape="1">
            <a:gsLst>
              <a:gs pos="0">
                <a:srgbClr val="294861"/>
              </a:gs>
              <a:gs pos="46000">
                <a:schemeClr val="accent1">
                  <a:lumMod val="50000"/>
                </a:schemeClr>
              </a:gs>
              <a:gs pos="100000">
                <a:srgbClr val="4388B8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800" dirty="0">
              <a:latin typeface="Arial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457200" y="565126"/>
            <a:ext cx="8229600" cy="1447576"/>
          </a:xfrm>
        </p:spPr>
        <p:txBody>
          <a:bodyPr anchor="b" anchorCtr="0"/>
          <a:lstStyle>
            <a:lvl1pPr>
              <a:lnSpc>
                <a:spcPts val="3800"/>
              </a:lnSpc>
              <a:defRPr sz="3600" b="1" i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201" y="2024863"/>
            <a:ext cx="5629274" cy="369888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buNone/>
              <a:defRPr sz="2000" b="0"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8386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LLNL-PRES-820980</a:t>
            </a: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600"/>
              </a:spcAft>
            </a:pP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  <p:pic>
        <p:nvPicPr>
          <p:cNvPr id="18" name="Picture 17" descr="LLNL_Logo_WHT-LR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062" y="6446832"/>
            <a:ext cx="1865376" cy="314705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0"/>
            <a:ext cx="9144000" cy="1128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800" dirty="0">
              <a:latin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1" y="3096715"/>
            <a:ext cx="4572000" cy="477838"/>
          </a:xfrm>
        </p:spPr>
        <p:txBody>
          <a:bodyPr rIns="182880" anchor="b" anchorCtr="0">
            <a:noAutofit/>
          </a:bodyPr>
          <a:lstStyle>
            <a:lvl1pPr marL="57150" indent="0" algn="r">
              <a:spcBef>
                <a:spcPts val="0"/>
              </a:spcBef>
              <a:buNone/>
              <a:defRPr sz="1600" b="0"/>
            </a:lvl1pPr>
            <a:lvl2pPr marL="342900" indent="0" algn="r">
              <a:buNone/>
              <a:defRPr sz="1600" b="0"/>
            </a:lvl2pPr>
            <a:lvl3pPr marL="628650" indent="0" algn="r">
              <a:buNone/>
              <a:defRPr sz="1600" b="0"/>
            </a:lvl3pPr>
            <a:lvl4pPr marL="857250" indent="0" algn="r">
              <a:buNone/>
              <a:defRPr sz="1600" b="0"/>
            </a:lvl4pPr>
            <a:lvl5pPr marL="1085850" indent="0" algn="r">
              <a:buNone/>
              <a:defRPr sz="1600" b="0"/>
            </a:lvl5pPr>
          </a:lstStyle>
          <a:p>
            <a:pPr lvl="0"/>
            <a:r>
              <a:rPr lang="en-US" dirty="0"/>
              <a:t>Authors Name</a:t>
            </a:r>
          </a:p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7170291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0779178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bIns="0"/>
          <a:lstStyle>
            <a:lvl1pPr eaLnBrk="1" latinLnBrk="0" hangingPunct="1">
              <a:spcBef>
                <a:spcPts val="1800"/>
              </a:spcBef>
              <a:spcAft>
                <a:spcPts val="0"/>
              </a:spcAft>
              <a:defRPr/>
            </a:lvl1pPr>
            <a:lvl2pPr eaLnBrk="1" latinLnBrk="0" hangingPunct="1">
              <a:spcAft>
                <a:spcPts val="0"/>
              </a:spcAft>
              <a:defRPr/>
            </a:lvl2pPr>
            <a:lvl3pPr eaLnBrk="1" latinLnBrk="0" hangingPunct="1">
              <a:spcAft>
                <a:spcPts val="0"/>
              </a:spcAft>
              <a:defRPr/>
            </a:lvl3pPr>
            <a:lvl4pPr eaLnBrk="1" latinLnBrk="0" hangingPunct="1">
              <a:spcAft>
                <a:spcPts val="0"/>
              </a:spcAft>
              <a:defRPr/>
            </a:lvl4pPr>
            <a:lvl5pPr eaLnBrk="1" latinLnBrk="0" hangingPunct="1">
              <a:spcAft>
                <a:spcPts val="0"/>
              </a:spcAft>
              <a:defRPr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219509"/>
            <a:ext cx="8229600" cy="1008771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1801443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side-text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436688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5937043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side-text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26214" y="1436688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2793151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436688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718649" y="1436688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0309348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" y="2"/>
            <a:ext cx="9143999" cy="1228907"/>
          </a:xfrm>
          <a:solidFill>
            <a:schemeClr val="bg1"/>
          </a:solidFill>
          <a:effectLst/>
        </p:spPr>
        <p:txBody>
          <a:bodyPr vert="horz" lIns="457200" rIns="45720" rtlCol="0" anchor="ctr" anchorCtr="0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marL="233363" indent="0"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3200" b="1" kern="12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4758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3454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356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with side-text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436688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1422674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end page">
    <p:bg>
      <p:bgPr>
        <a:solidFill>
          <a:srgbClr val="0F4F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NL_Logo_WHT-LR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852" y="5437487"/>
            <a:ext cx="3602736" cy="60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925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378" y="6316956"/>
            <a:ext cx="9144000" cy="544880"/>
          </a:xfrm>
          <a:prstGeom prst="rect">
            <a:avLst/>
          </a:prstGeom>
          <a:gradFill flip="none" rotWithShape="1">
            <a:gsLst>
              <a:gs pos="0">
                <a:srgbClr val="294861"/>
              </a:gs>
              <a:gs pos="46000">
                <a:schemeClr val="accent1">
                  <a:lumMod val="50000"/>
                </a:schemeClr>
              </a:gs>
              <a:gs pos="100000">
                <a:srgbClr val="4388B8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3574553"/>
            <a:ext cx="9143245" cy="2742973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457200" y="565126"/>
            <a:ext cx="8229600" cy="1447576"/>
          </a:xfrm>
        </p:spPr>
        <p:txBody>
          <a:bodyPr anchor="b" anchorCtr="0"/>
          <a:lstStyle>
            <a:lvl1pPr>
              <a:lnSpc>
                <a:spcPts val="3800"/>
              </a:lnSpc>
              <a:defRPr sz="3600" b="1" i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201" y="2024863"/>
            <a:ext cx="5629274" cy="369888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buNone/>
              <a:defRPr sz="2000" b="0"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1" y="3096715"/>
            <a:ext cx="4572000" cy="477838"/>
          </a:xfrm>
        </p:spPr>
        <p:txBody>
          <a:bodyPr rIns="182880" anchor="b" anchorCtr="0">
            <a:noAutofit/>
          </a:bodyPr>
          <a:lstStyle>
            <a:lvl1pPr marL="57150" indent="0" algn="r">
              <a:spcBef>
                <a:spcPts val="0"/>
              </a:spcBef>
              <a:buNone/>
              <a:defRPr sz="1600" b="0"/>
            </a:lvl1pPr>
            <a:lvl2pPr marL="342900" indent="0" algn="r">
              <a:buNone/>
              <a:defRPr sz="1600" b="0"/>
            </a:lvl2pPr>
            <a:lvl3pPr marL="628650" indent="0" algn="r">
              <a:buNone/>
              <a:defRPr sz="1600" b="0"/>
            </a:lvl3pPr>
            <a:lvl4pPr marL="857250" indent="0" algn="r">
              <a:buNone/>
              <a:defRPr sz="1600" b="0"/>
            </a:lvl4pPr>
            <a:lvl5pPr marL="1085850" indent="0" algn="r">
              <a:buNone/>
              <a:defRPr sz="1600" b="0"/>
            </a:lvl5pPr>
          </a:lstStyle>
          <a:p>
            <a:pPr lvl="0"/>
            <a:r>
              <a:rPr lang="en-US" dirty="0"/>
              <a:t>Authors 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8385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LLNL-PRES-</a:t>
            </a:r>
            <a:r>
              <a:rPr lang="is-IS" sz="8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Arial"/>
              </a:rPr>
              <a:t>XXXXXX</a:t>
            </a:r>
            <a:endParaRPr lang="en-US" sz="800" kern="1200" dirty="0">
              <a:solidFill>
                <a:schemeClr val="bg1"/>
              </a:solidFill>
              <a:effectLst/>
              <a:latin typeface="Arial"/>
              <a:ea typeface="+mn-ea"/>
              <a:cs typeface="Arial"/>
            </a:endParaRP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600"/>
              </a:spcAft>
            </a:pP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  <p:pic>
        <p:nvPicPr>
          <p:cNvPr id="18" name="Picture 17" descr="LLNL_Logo_WHT-LRG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57061" y="6446832"/>
            <a:ext cx="1865206" cy="314676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0"/>
            <a:ext cx="9144000" cy="1128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31333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0693177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bIns="0"/>
          <a:lstStyle>
            <a:lvl1pPr eaLnBrk="1" latinLnBrk="0" hangingPunct="1">
              <a:spcBef>
                <a:spcPts val="1800"/>
              </a:spcBef>
              <a:spcAft>
                <a:spcPts val="0"/>
              </a:spcAft>
              <a:defRPr/>
            </a:lvl1pPr>
            <a:lvl2pPr eaLnBrk="1" latinLnBrk="0" hangingPunct="1">
              <a:spcAft>
                <a:spcPts val="0"/>
              </a:spcAft>
              <a:defRPr/>
            </a:lvl2pPr>
            <a:lvl3pPr eaLnBrk="1" latinLnBrk="0" hangingPunct="1">
              <a:spcAft>
                <a:spcPts val="0"/>
              </a:spcAft>
              <a:defRPr/>
            </a:lvl3pPr>
            <a:lvl4pPr eaLnBrk="1" latinLnBrk="0" hangingPunct="1">
              <a:spcAft>
                <a:spcPts val="0"/>
              </a:spcAft>
              <a:defRPr/>
            </a:lvl4pPr>
            <a:lvl5pPr eaLnBrk="1" latinLnBrk="0" hangingPunct="1">
              <a:spcAft>
                <a:spcPts val="0"/>
              </a:spcAft>
              <a:defRPr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219507"/>
            <a:ext cx="8229600" cy="1008771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833704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side-text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436688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8400834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side-text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26214" y="1436688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3891970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436688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718649" y="1436688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786026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228907"/>
          </a:xfrm>
          <a:solidFill>
            <a:schemeClr val="bg1"/>
          </a:solidFill>
          <a:effectLst/>
        </p:spPr>
        <p:txBody>
          <a:bodyPr vert="horz" lIns="457200" rIns="45720" rtlCol="0" anchor="ctr" anchorCtr="0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marL="233363" indent="0"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3200" b="1" kern="12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7188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2427665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032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A3D2A3-E316-5B4D-B559-0EBDF6B137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575304"/>
            <a:ext cx="9144000" cy="27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D9C9D9-72EC-6D46-9AAD-E59A139F1299}"/>
              </a:ext>
            </a:extLst>
          </p:cNvPr>
          <p:cNvSpPr/>
          <p:nvPr userDrawn="1"/>
        </p:nvSpPr>
        <p:spPr bwMode="auto">
          <a:xfrm>
            <a:off x="-378" y="3193257"/>
            <a:ext cx="9144378" cy="102842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0"/>
                  <a:lumOff val="100000"/>
                </a:schemeClr>
              </a:gs>
              <a:gs pos="51000">
                <a:schemeClr val="bg1"/>
              </a:gs>
            </a:gsLst>
            <a:lin ang="16200000" scaled="1"/>
            <a:tileRect/>
          </a:gra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-378" y="6306281"/>
            <a:ext cx="9144000" cy="544880"/>
          </a:xfrm>
          <a:prstGeom prst="rect">
            <a:avLst/>
          </a:prstGeom>
          <a:gradFill flip="none" rotWithShape="1">
            <a:gsLst>
              <a:gs pos="0">
                <a:srgbClr val="294861"/>
              </a:gs>
              <a:gs pos="46000">
                <a:schemeClr val="accent1">
                  <a:lumMod val="50000"/>
                </a:schemeClr>
              </a:gs>
              <a:gs pos="100000">
                <a:srgbClr val="4388B8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800" dirty="0">
              <a:latin typeface="Arial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201" y="2024863"/>
            <a:ext cx="5629274" cy="369888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buNone/>
              <a:defRPr sz="2000" b="0"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8386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LLNL-CFPRES-2007872</a:t>
            </a: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600"/>
              </a:spcAft>
            </a:pP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  <p:pic>
        <p:nvPicPr>
          <p:cNvPr id="18" name="Picture 17" descr="LLNL_Logo_WHT-LR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062" y="6446832"/>
            <a:ext cx="1865376" cy="314705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0"/>
            <a:ext cx="9144000" cy="1128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800" dirty="0">
              <a:latin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1" y="3096715"/>
            <a:ext cx="4572000" cy="477838"/>
          </a:xfrm>
        </p:spPr>
        <p:txBody>
          <a:bodyPr rIns="182880" anchor="b" anchorCtr="0">
            <a:noAutofit/>
          </a:bodyPr>
          <a:lstStyle>
            <a:lvl1pPr marL="57150" indent="0" algn="r">
              <a:spcBef>
                <a:spcPts val="0"/>
              </a:spcBef>
              <a:buNone/>
              <a:defRPr sz="1600" b="0"/>
            </a:lvl1pPr>
            <a:lvl2pPr marL="342900" indent="0" algn="r">
              <a:buNone/>
              <a:defRPr sz="1600" b="0"/>
            </a:lvl2pPr>
            <a:lvl3pPr marL="628650" indent="0" algn="r">
              <a:buNone/>
              <a:defRPr sz="1600" b="0"/>
            </a:lvl3pPr>
            <a:lvl4pPr marL="857250" indent="0" algn="r">
              <a:buNone/>
              <a:defRPr sz="1600" b="0"/>
            </a:lvl4pPr>
            <a:lvl5pPr marL="1085850" indent="0" algn="r">
              <a:buNone/>
              <a:defRPr sz="1600" b="0"/>
            </a:lvl5pPr>
          </a:lstStyle>
          <a:p>
            <a:pPr lvl="0"/>
            <a:r>
              <a:rPr lang="en-US" dirty="0"/>
              <a:t>Authors Name</a:t>
            </a:r>
          </a:p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4394238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end page">
    <p:bg>
      <p:bgPr>
        <a:solidFill>
          <a:srgbClr val="0F4F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NL_Logo_WHT-LR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852" y="5437487"/>
            <a:ext cx="3602498" cy="60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223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72590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3065028"/>
            <a:ext cx="3417506" cy="3792972"/>
          </a:xfrm>
          <a:prstGeom prst="rect">
            <a:avLst/>
          </a:prstGeom>
          <a:solidFill>
            <a:srgbClr val="0F4F97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Arial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743918"/>
            <a:ext cx="8229600" cy="986725"/>
          </a:xfrm>
        </p:spPr>
        <p:txBody>
          <a:bodyPr/>
          <a:lstStyle>
            <a:lvl1pPr>
              <a:lnSpc>
                <a:spcPts val="3800"/>
              </a:lnSpc>
              <a:defRPr b="0" i="1">
                <a:solidFill>
                  <a:srgbClr val="0F4F97"/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52275" y="1733685"/>
            <a:ext cx="5434199" cy="369888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buNone/>
              <a:defRPr sz="2000"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/>
          <a:srcRect l="949"/>
          <a:stretch/>
        </p:blipFill>
        <p:spPr bwMode="auto">
          <a:xfrm>
            <a:off x="3497385" y="3062287"/>
            <a:ext cx="5646615" cy="379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 userDrawn="1"/>
        </p:nvSpPr>
        <p:spPr>
          <a:xfrm>
            <a:off x="68385" y="5974520"/>
            <a:ext cx="3327957" cy="603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10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LLNL-PRES-XXXXXX</a:t>
            </a: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600"/>
              </a:spcAft>
            </a:pPr>
            <a:r>
              <a:rPr lang="en-US" sz="8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800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8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U.S. Department </a:t>
            </a:r>
            <a:br>
              <a:rPr lang="en-US" sz="8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</a:br>
            <a:r>
              <a:rPr lang="en-US" sz="8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of Energy by Lawrence Livermore National Laboratory under contract </a:t>
            </a:r>
            <a:br>
              <a:rPr lang="en-US" sz="8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</a:br>
            <a:r>
              <a:rPr lang="en-US" sz="8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DE-AC52-07NA27344.</a:t>
            </a:r>
            <a:r>
              <a:rPr lang="en-US" sz="800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8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  <p:pic>
        <p:nvPicPr>
          <p:cNvPr id="16" name="Picture 15" descr="LLNL_Logo_WHT-LRG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876" y="3220532"/>
            <a:ext cx="2240285" cy="37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7949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5682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1251062"/>
          </a:xfrm>
          <a:prstGeom prst="rect">
            <a:avLst/>
          </a:prstGeom>
          <a:effectLst/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58028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left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800"/>
              </a:lnSpc>
              <a:defRPr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0501593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right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800"/>
              </a:lnSpc>
              <a:defRPr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27275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8039367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800"/>
              </a:lnSpc>
              <a:defRPr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718649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2540316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with Qua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4575089" y="1653591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/>
          <p:cNvCxnSpPr/>
          <p:nvPr userDrawn="1"/>
        </p:nvCxnSpPr>
        <p:spPr bwMode="auto">
          <a:xfrm rot="5400000">
            <a:off x="2153528" y="3920602"/>
            <a:ext cx="4722647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3961A7">
                <a:alpha val="43000"/>
              </a:srgbClr>
            </a:outerShdw>
          </a:effectLst>
        </p:spPr>
      </p:cxnSp>
      <p:cxnSp>
        <p:nvCxnSpPr>
          <p:cNvPr id="6" name="Straight Connector 5"/>
          <p:cNvCxnSpPr/>
          <p:nvPr userDrawn="1"/>
        </p:nvCxnSpPr>
        <p:spPr bwMode="auto">
          <a:xfrm>
            <a:off x="469900" y="3873981"/>
            <a:ext cx="82296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3961A7">
                <a:alpha val="43000"/>
              </a:srgbClr>
            </a:outerShdw>
          </a:effectLst>
        </p:spPr>
      </p:cxnSp>
      <p:sp>
        <p:nvSpPr>
          <p:cNvPr id="7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69900" y="1653591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4575089" y="4021969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69900" y="4021969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43362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220136"/>
            <a:ext cx="9143999" cy="1251062"/>
          </a:xfr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000000">
                  <a:alpha val="0"/>
                </a:srgbClr>
              </a:gs>
              <a:gs pos="78000">
                <a:srgbClr val="FFFFFF">
                  <a:alpha val="59000"/>
                </a:srgbClr>
              </a:gs>
            </a:gsLst>
            <a:lin ang="0" scaled="1"/>
            <a:tileRect/>
          </a:gradFill>
          <a:effectLst/>
        </p:spPr>
        <p:txBody>
          <a:bodyPr vert="horz" lIns="45720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marL="233363" indent="0">
              <a:lnSpc>
                <a:spcPts val="3800"/>
              </a:lnSpc>
              <a:def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14A8F"/>
                </a:solidFill>
                <a:effectLst/>
                <a:uLnTx/>
                <a:uFillTx/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8836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6D96B-75AE-2CF3-7BF1-27BB4C3D5E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4EDF02-6231-BD25-99CF-D986462989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D3721-0605-27BC-B56B-20C3E6D07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4D0BE-836E-2BB2-D193-7A3FF7B04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8E4506-C54D-DE95-FFEF-98757236D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A0044-6DDF-A34B-B9CF-2F7347774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965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18942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7078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NL_Logo_WHT-LR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852" y="5437487"/>
            <a:ext cx="3602498" cy="60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82762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2CE6E-140A-5D42-85B5-4985F5865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CEE87-3483-AD4D-88FE-AE76D47133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444B78-8694-5847-8996-F75B9E0C3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5EE79-E50F-174F-8CAF-909CDA1E572D}" type="datetimeFigureOut">
              <a:rPr lang="en-US" smtClean="0"/>
              <a:t>1/1/26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2D0C5-C22F-4046-B486-ACFD2FCA8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0E09B-1EB8-0946-B746-D4D9FA171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0ED53-D49D-7C47-98EF-1C96C3F0D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69066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side-text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3712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62271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1251062"/>
          </a:xfrm>
          <a:prstGeom prst="rect">
            <a:avLst/>
          </a:prstGeom>
          <a:effectLst/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193662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94843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with side-text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26214" y="1436688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5305795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A3D2A3-E316-5B4D-B559-0EBDF6B137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575304"/>
            <a:ext cx="9144000" cy="27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D9C9D9-72EC-6D46-9AAD-E59A139F1299}"/>
              </a:ext>
            </a:extLst>
          </p:cNvPr>
          <p:cNvSpPr/>
          <p:nvPr userDrawn="1"/>
        </p:nvSpPr>
        <p:spPr bwMode="auto">
          <a:xfrm>
            <a:off x="-378" y="3193257"/>
            <a:ext cx="9144378" cy="102842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0"/>
                  <a:lumOff val="100000"/>
                </a:schemeClr>
              </a:gs>
              <a:gs pos="51000">
                <a:schemeClr val="bg1"/>
              </a:gs>
            </a:gsLst>
            <a:lin ang="16200000" scaled="1"/>
            <a:tileRect/>
          </a:gra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-378" y="6316956"/>
            <a:ext cx="9144000" cy="544880"/>
          </a:xfrm>
          <a:prstGeom prst="rect">
            <a:avLst/>
          </a:prstGeom>
          <a:gradFill flip="none" rotWithShape="1">
            <a:gsLst>
              <a:gs pos="0">
                <a:srgbClr val="294861"/>
              </a:gs>
              <a:gs pos="46000">
                <a:schemeClr val="accent1">
                  <a:lumMod val="50000"/>
                </a:schemeClr>
              </a:gs>
              <a:gs pos="100000">
                <a:srgbClr val="4388B8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800" dirty="0">
              <a:latin typeface="Arial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457200" y="565126"/>
            <a:ext cx="8229600" cy="1447576"/>
          </a:xfrm>
        </p:spPr>
        <p:txBody>
          <a:bodyPr anchor="b" anchorCtr="0"/>
          <a:lstStyle>
            <a:lvl1pPr>
              <a:lnSpc>
                <a:spcPts val="3800"/>
              </a:lnSpc>
              <a:defRPr sz="3600" b="1" i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201" y="2024863"/>
            <a:ext cx="5629274" cy="369888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buNone/>
              <a:defRPr sz="2000" b="0"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8386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LLNL-PRES- 868965</a:t>
            </a: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600"/>
              </a:spcAft>
            </a:pP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  <p:pic>
        <p:nvPicPr>
          <p:cNvPr id="18" name="Picture 17" descr="LLNL_Logo_WHT-LR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062" y="6446832"/>
            <a:ext cx="1865376" cy="314705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0"/>
            <a:ext cx="9144000" cy="1128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800" dirty="0">
              <a:latin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1" y="3096715"/>
            <a:ext cx="4572000" cy="477838"/>
          </a:xfrm>
        </p:spPr>
        <p:txBody>
          <a:bodyPr rIns="182880" anchor="b" anchorCtr="0">
            <a:noAutofit/>
          </a:bodyPr>
          <a:lstStyle>
            <a:lvl1pPr marL="57150" indent="0" algn="r">
              <a:spcBef>
                <a:spcPts val="0"/>
              </a:spcBef>
              <a:buNone/>
              <a:defRPr sz="1600" b="0"/>
            </a:lvl1pPr>
            <a:lvl2pPr marL="342900" indent="0" algn="r">
              <a:buNone/>
              <a:defRPr sz="1600" b="0"/>
            </a:lvl2pPr>
            <a:lvl3pPr marL="628650" indent="0" algn="r">
              <a:buNone/>
              <a:defRPr sz="1600" b="0"/>
            </a:lvl3pPr>
            <a:lvl4pPr marL="857250" indent="0" algn="r">
              <a:buNone/>
              <a:defRPr sz="1600" b="0"/>
            </a:lvl4pPr>
            <a:lvl5pPr marL="1085850" indent="0" algn="r">
              <a:buNone/>
              <a:defRPr sz="1600" b="0"/>
            </a:lvl5pPr>
          </a:lstStyle>
          <a:p>
            <a:pPr lvl="0"/>
            <a:r>
              <a:rPr lang="en-US" dirty="0"/>
              <a:t>Authors Name</a:t>
            </a:r>
          </a:p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956973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EA91E-2042-EC90-E938-2AD8738CB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5D14F-8E2D-13E5-02E4-F5C4A10D44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C087C-DDD0-62B0-3FF8-B97CCE423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A75B6-1CFF-88D5-4124-852A62D3F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BBA3D-8F07-BF44-FD78-05703D73D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A0044-6DDF-A34B-B9CF-2F7347774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4282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defRPr/>
            </a:lvl1pPr>
            <a:lvl2pPr eaLnBrk="1" latinLnBrk="0" hangingPunct="1">
              <a:spcAft>
                <a:spcPts val="0"/>
              </a:spcAft>
              <a:defRPr/>
            </a:lvl2pPr>
            <a:lvl3pPr eaLnBrk="1" latinLnBrk="0" hangingPunct="1">
              <a:spcAft>
                <a:spcPts val="0"/>
              </a:spcAft>
              <a:defRPr/>
            </a:lvl3pPr>
            <a:lvl4pPr eaLnBrk="1" latinLnBrk="0" hangingPunct="1">
              <a:spcAft>
                <a:spcPts val="0"/>
              </a:spcAft>
              <a:defRPr/>
            </a:lvl4pPr>
            <a:lvl5pPr eaLnBrk="1" latinLnBrk="0" hangingPunct="1">
              <a:spcAft>
                <a:spcPts val="0"/>
              </a:spcAft>
              <a:defRPr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219509"/>
            <a:ext cx="8229600" cy="1008771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064577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microsoft.com/office/2007/relationships/hdphoto" Target="../media/hdphoto1.wdp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9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8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87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6355080"/>
            <a:ext cx="9144000" cy="5029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sz="1350" dirty="0"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590909-6878-E44E-9AA0-07880FBE8AE0}"/>
              </a:ext>
            </a:extLst>
          </p:cNvPr>
          <p:cNvPicPr>
            <a:picLocks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016" y="6492240"/>
            <a:ext cx="2057400" cy="2834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invGray">
          <a:xfrm>
            <a:off x="1" y="635508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 dirty="0">
              <a:latin typeface="Arial"/>
            </a:endParaRPr>
          </a:p>
        </p:txBody>
      </p:sp>
      <p:sp>
        <p:nvSpPr>
          <p:cNvPr id="19" name="Slide Number Placeholder 7"/>
          <p:cNvSpPr txBox="1">
            <a:spLocks/>
          </p:cNvSpPr>
          <p:nvPr/>
        </p:nvSpPr>
        <p:spPr>
          <a:xfrm>
            <a:off x="8826125" y="6403260"/>
            <a:ext cx="317877" cy="454747"/>
          </a:xfrm>
          <a:prstGeom prst="rect">
            <a:avLst/>
          </a:prstGeom>
        </p:spPr>
        <p:txBody>
          <a:bodyPr rIns="34290" anchor="ctr" anchorCtr="0"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4957" y="6721736"/>
            <a:ext cx="873871" cy="6925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450" dirty="0">
                <a:latin typeface="Arial"/>
                <a:cs typeface="Arial"/>
              </a:rPr>
              <a:t>LLNL-PRES-868963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1005840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 dirty="0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4311BD-8720-D040-927F-1192591CB67C}"/>
              </a:ext>
            </a:extLst>
          </p:cNvPr>
          <p:cNvPicPr>
            <a:picLocks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8011" y="6446520"/>
            <a:ext cx="733806" cy="37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74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67" r:id="rId1"/>
    <p:sldLayoutId id="2147485372" r:id="rId2"/>
    <p:sldLayoutId id="2147485373" r:id="rId3"/>
    <p:sldLayoutId id="2147485374" r:id="rId4"/>
    <p:sldLayoutId id="2147485377" r:id="rId5"/>
    <p:sldLayoutId id="2147485426" r:id="rId6"/>
    <p:sldLayoutId id="2147485427" r:id="rId7"/>
  </p:sldLayoutIdLst>
  <p:hf sldNum="0" hdr="0" dt="0"/>
  <p:txStyles>
    <p:titleStyle>
      <a:lvl1pPr algn="l" rtl="0" eaLnBrk="1" latinLnBrk="0" hangingPunct="1">
        <a:lnSpc>
          <a:spcPct val="90000"/>
        </a:lnSpc>
        <a:spcBef>
          <a:spcPct val="0"/>
        </a:spcBef>
        <a:buNone/>
        <a:defRPr kumimoji="0" sz="2400" b="1" kern="1200">
          <a:solidFill>
            <a:schemeClr val="accent1">
              <a:lumMod val="75000"/>
            </a:schemeClr>
          </a:solidFill>
          <a:effectLst/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14313" indent="-171450" algn="l" rtl="0" eaLnBrk="1" latinLnBrk="0" hangingPunct="1">
        <a:spcBef>
          <a:spcPts val="1350"/>
        </a:spcBef>
        <a:spcAft>
          <a:spcPts val="0"/>
        </a:spcAft>
        <a:buClr>
          <a:schemeClr val="accent1">
            <a:lumMod val="75000"/>
          </a:schemeClr>
        </a:buClr>
        <a:buSzPct val="90000"/>
        <a:buFont typeface="Wingdings" charset="2"/>
        <a:buChar char="§"/>
        <a:tabLst/>
        <a:defRPr kumimoji="0" sz="1800" b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71488" indent="-214313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Calibri" panose="020F0502020204030204" pitchFamily="34" charset="0"/>
        <a:buChar char="—"/>
        <a:defRPr kumimoji="0" sz="15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600075" indent="-128588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defRPr kumimoji="0" sz="135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771525" indent="-128588" algn="l" rtl="0" eaLnBrk="1" latinLnBrk="0" hangingPunct="1">
        <a:spcBef>
          <a:spcPts val="0"/>
        </a:spcBef>
        <a:spcAft>
          <a:spcPts val="0"/>
        </a:spcAft>
        <a:buClrTx/>
        <a:buSzPct val="100000"/>
        <a:buFont typeface="Lucida Grande"/>
        <a:buChar char="–"/>
        <a:defRPr kumimoji="0" sz="12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942975" indent="-128588" algn="l" rtl="0" eaLnBrk="1" latinLnBrk="0" hangingPunct="1">
        <a:spcBef>
          <a:spcPts val="0"/>
        </a:spcBef>
        <a:spcAft>
          <a:spcPts val="0"/>
        </a:spcAft>
        <a:buClrTx/>
        <a:buFont typeface="Arial"/>
        <a:buChar char="•"/>
        <a:tabLst>
          <a:tab pos="900113" algn="l"/>
        </a:tabLst>
        <a:defRPr kumimoji="0" lang="en-US" sz="1200" kern="120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220724" indent="-13716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indent="-13716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1522476" indent="-13716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1673352" indent="-13716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0539D4-5AE6-D119-5EBF-C17387263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21773A-EB5A-CB17-2BF2-30DA0E101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5C8F7-4BD1-BAB4-9878-9DEEC473F8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80734-5C3F-C07B-8703-9964C9865A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57E34-FB30-9252-6942-BFB33BDDA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EA0044-6DDF-A34B-B9CF-2F7347774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94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53" r:id="rId1"/>
    <p:sldLayoutId id="2147485454" r:id="rId2"/>
    <p:sldLayoutId id="2147485455" r:id="rId3"/>
    <p:sldLayoutId id="2147485456" r:id="rId4"/>
    <p:sldLayoutId id="2147485457" r:id="rId5"/>
    <p:sldLayoutId id="2147485458" r:id="rId6"/>
    <p:sldLayoutId id="2147485459" r:id="rId7"/>
    <p:sldLayoutId id="2147485460" r:id="rId8"/>
    <p:sldLayoutId id="2147485461" r:id="rId9"/>
    <p:sldLayoutId id="2147485462" r:id="rId10"/>
    <p:sldLayoutId id="214748546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6355080"/>
            <a:ext cx="9144000" cy="5029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sz="1800" dirty="0"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590909-6878-E44E-9AA0-07880FBE8A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016" y="6492240"/>
            <a:ext cx="2743200" cy="28346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1524"/>
            <a:ext cx="8229600" cy="49068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1" y="635508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 dirty="0">
              <a:latin typeface="Arial"/>
            </a:endParaRPr>
          </a:p>
        </p:txBody>
      </p:sp>
      <p:sp>
        <p:nvSpPr>
          <p:cNvPr id="19" name="Slide Number Placeholder 7"/>
          <p:cNvSpPr txBox="1">
            <a:spLocks/>
          </p:cNvSpPr>
          <p:nvPr/>
        </p:nvSpPr>
        <p:spPr>
          <a:xfrm>
            <a:off x="8826124" y="6403254"/>
            <a:ext cx="317877" cy="454747"/>
          </a:xfrm>
          <a:prstGeom prst="rect">
            <a:avLst/>
          </a:prstGeom>
        </p:spPr>
        <p:txBody>
          <a:bodyPr rIns="45720" anchor="ctr" anchorCtr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4954" y="6698648"/>
            <a:ext cx="873871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600" dirty="0">
                <a:latin typeface="Arial"/>
                <a:cs typeface="Arial"/>
              </a:rPr>
              <a:t>LLNL-PRES-xxxxxx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1005840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-6058" y="1267155"/>
            <a:ext cx="9150059" cy="0"/>
          </a:xfrm>
          <a:prstGeom prst="line">
            <a:avLst/>
          </a:prstGeom>
          <a:ln w="3810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54311BD-8720-D040-927F-1192591CB6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9560" y="6446520"/>
            <a:ext cx="978408" cy="37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55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93" r:id="rId1"/>
    <p:sldLayoutId id="2147485394" r:id="rId2"/>
    <p:sldLayoutId id="2147485395" r:id="rId3"/>
    <p:sldLayoutId id="2147485396" r:id="rId4"/>
    <p:sldLayoutId id="2147485397" r:id="rId5"/>
    <p:sldLayoutId id="2147485398" r:id="rId6"/>
    <p:sldLayoutId id="2147485399" r:id="rId7"/>
    <p:sldLayoutId id="2147485400" r:id="rId8"/>
    <p:sldLayoutId id="2147485401" r:id="rId9"/>
    <p:sldLayoutId id="2147485402" r:id="rId10"/>
  </p:sldLayoutIdLst>
  <p:hf sldNum="0" hdr="0" dt="0"/>
  <p:txStyles>
    <p:titleStyle>
      <a:lvl1pPr algn="l" rtl="0" eaLnBrk="1" latinLnBrk="0" hangingPunct="1">
        <a:lnSpc>
          <a:spcPct val="90000"/>
        </a:lnSpc>
        <a:spcBef>
          <a:spcPct val="0"/>
        </a:spcBef>
        <a:buNone/>
        <a:defRPr kumimoji="0" sz="3200" b="1" kern="1200">
          <a:solidFill>
            <a:schemeClr val="accent1">
              <a:lumMod val="75000"/>
            </a:schemeClr>
          </a:solidFill>
          <a:effectLst/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85750" indent="-228600" algn="l" rtl="0" eaLnBrk="1" latinLnBrk="0" hangingPunct="1">
        <a:spcBef>
          <a:spcPts val="1800"/>
        </a:spcBef>
        <a:spcAft>
          <a:spcPts val="0"/>
        </a:spcAft>
        <a:buClr>
          <a:schemeClr val="accent1">
            <a:lumMod val="75000"/>
          </a:schemeClr>
        </a:buClr>
        <a:buSzPct val="90000"/>
        <a:buFont typeface="Wingdings" charset="2"/>
        <a:buChar char="§"/>
        <a:tabLst/>
        <a:defRPr kumimoji="0" sz="2400" b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28650" indent="-285750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Calibri" panose="020F0502020204030204" pitchFamily="34" charset="0"/>
        <a:buChar char="—"/>
        <a:defRPr kumimoji="0"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0100" indent="-171450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defRPr kumimoji="0"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28700" indent="-171450" algn="l" rtl="0" eaLnBrk="1" latinLnBrk="0" hangingPunct="1">
        <a:spcBef>
          <a:spcPts val="0"/>
        </a:spcBef>
        <a:spcAft>
          <a:spcPts val="0"/>
        </a:spcAft>
        <a:buClrTx/>
        <a:buSzPct val="100000"/>
        <a:buFont typeface="Lucida Grande"/>
        <a:buChar char="–"/>
        <a:defRPr kumimoji="0"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257300" indent="-171450" algn="l" rtl="0" eaLnBrk="1" latinLnBrk="0" hangingPunct="1">
        <a:spcBef>
          <a:spcPts val="0"/>
        </a:spcBef>
        <a:spcAft>
          <a:spcPts val="0"/>
        </a:spcAft>
        <a:buClrTx/>
        <a:buFont typeface="Arial"/>
        <a:buChar char="•"/>
        <a:tabLst>
          <a:tab pos="1200150" algn="l"/>
        </a:tabLst>
        <a:defRPr kumimoji="0" lang="en-US" sz="1600" kern="120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63D00A-72C0-35E4-2F34-109817799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B304E5-E583-38FB-4188-5AB7D7E498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66ABAB-5853-42B3-EC7F-6622110EE3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71E02-05B8-C3A8-5DFF-B7BB9494C3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FDB5E-031E-540C-C7C1-2ACF3856CF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57C0C0-0C67-6B4E-A2C7-06C2B011F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824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29" r:id="rId1"/>
    <p:sldLayoutId id="2147485430" r:id="rId2"/>
    <p:sldLayoutId id="2147485431" r:id="rId3"/>
    <p:sldLayoutId id="2147485432" r:id="rId4"/>
    <p:sldLayoutId id="2147485433" r:id="rId5"/>
    <p:sldLayoutId id="2147485434" r:id="rId6"/>
    <p:sldLayoutId id="2147485435" r:id="rId7"/>
    <p:sldLayoutId id="2147485436" r:id="rId8"/>
    <p:sldLayoutId id="2147485437" r:id="rId9"/>
    <p:sldLayoutId id="2147485438" r:id="rId10"/>
    <p:sldLayoutId id="214748543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D9A1F9-01F7-125F-ED83-0F05ADA92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CF7620-61D4-AF38-F4F4-6DC1BD407F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70A93E-4453-AF5C-C50B-ED5D41626D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C090C-B9A4-1120-53BC-738524B4FA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408E4-5A06-096C-4857-9966B96260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4808C7-C7E3-8F42-B702-B96B000B7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42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41" r:id="rId1"/>
    <p:sldLayoutId id="2147485442" r:id="rId2"/>
    <p:sldLayoutId id="2147485443" r:id="rId3"/>
    <p:sldLayoutId id="2147485444" r:id="rId4"/>
    <p:sldLayoutId id="2147485445" r:id="rId5"/>
    <p:sldLayoutId id="2147485446" r:id="rId6"/>
    <p:sldLayoutId id="2147485447" r:id="rId7"/>
    <p:sldLayoutId id="2147485448" r:id="rId8"/>
    <p:sldLayoutId id="2147485449" r:id="rId9"/>
    <p:sldLayoutId id="2147485450" r:id="rId10"/>
    <p:sldLayoutId id="214748545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6355080"/>
            <a:ext cx="9144000" cy="5029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sz="1800" dirty="0"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590909-6878-E44E-9AA0-07880FBE8A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016" y="6492240"/>
            <a:ext cx="2743200" cy="28346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1524"/>
            <a:ext cx="8229600" cy="49068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1" y="635508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 dirty="0">
              <a:latin typeface="Arial"/>
            </a:endParaRPr>
          </a:p>
        </p:txBody>
      </p:sp>
      <p:sp>
        <p:nvSpPr>
          <p:cNvPr id="19" name="Slide Number Placeholder 7"/>
          <p:cNvSpPr txBox="1">
            <a:spLocks/>
          </p:cNvSpPr>
          <p:nvPr/>
        </p:nvSpPr>
        <p:spPr>
          <a:xfrm>
            <a:off x="8826124" y="6403254"/>
            <a:ext cx="317877" cy="454747"/>
          </a:xfrm>
          <a:prstGeom prst="rect">
            <a:avLst/>
          </a:prstGeom>
        </p:spPr>
        <p:txBody>
          <a:bodyPr rIns="45720" anchor="ctr" anchorCtr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4954" y="6698648"/>
            <a:ext cx="873871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latin typeface="Arial"/>
                <a:cs typeface="Arial"/>
              </a:rPr>
              <a:t>LLNL-PRES-820980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1005840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-6058" y="1267155"/>
            <a:ext cx="9150059" cy="0"/>
          </a:xfrm>
          <a:prstGeom prst="line">
            <a:avLst/>
          </a:prstGeom>
          <a:ln w="3810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54311BD-8720-D040-927F-1192591CB6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9560" y="6446520"/>
            <a:ext cx="978408" cy="37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04" r:id="rId1"/>
    <p:sldLayoutId id="2147485405" r:id="rId2"/>
    <p:sldLayoutId id="2147485406" r:id="rId3"/>
    <p:sldLayoutId id="2147485407" r:id="rId4"/>
    <p:sldLayoutId id="2147485408" r:id="rId5"/>
    <p:sldLayoutId id="2147485409" r:id="rId6"/>
    <p:sldLayoutId id="2147485410" r:id="rId7"/>
    <p:sldLayoutId id="2147485411" r:id="rId8"/>
    <p:sldLayoutId id="2147485412" r:id="rId9"/>
    <p:sldLayoutId id="2147485413" r:id="rId10"/>
  </p:sldLayoutIdLst>
  <p:hf sldNum="0" hdr="0" dt="0"/>
  <p:txStyles>
    <p:titleStyle>
      <a:lvl1pPr algn="l" rtl="0" eaLnBrk="1" latinLnBrk="0" hangingPunct="1">
        <a:lnSpc>
          <a:spcPct val="90000"/>
        </a:lnSpc>
        <a:spcBef>
          <a:spcPct val="0"/>
        </a:spcBef>
        <a:buNone/>
        <a:defRPr kumimoji="0" sz="3200" b="1" kern="1200">
          <a:solidFill>
            <a:schemeClr val="accent1">
              <a:lumMod val="75000"/>
            </a:schemeClr>
          </a:solidFill>
          <a:effectLst/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85750" indent="-228600" algn="l" rtl="0" eaLnBrk="1" latinLnBrk="0" hangingPunct="1">
        <a:spcBef>
          <a:spcPts val="1800"/>
        </a:spcBef>
        <a:spcAft>
          <a:spcPts val="0"/>
        </a:spcAft>
        <a:buClr>
          <a:schemeClr val="accent1">
            <a:lumMod val="75000"/>
          </a:schemeClr>
        </a:buClr>
        <a:buSzPct val="90000"/>
        <a:buFont typeface="Wingdings" charset="2"/>
        <a:buChar char="§"/>
        <a:tabLst/>
        <a:defRPr kumimoji="0" sz="2400" b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28650" indent="-285750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Calibri" panose="020F0502020204030204" pitchFamily="34" charset="0"/>
        <a:buChar char="—"/>
        <a:defRPr kumimoji="0"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0100" indent="-171450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defRPr kumimoji="0"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28700" indent="-171450" algn="l" rtl="0" eaLnBrk="1" latinLnBrk="0" hangingPunct="1">
        <a:spcBef>
          <a:spcPts val="0"/>
        </a:spcBef>
        <a:spcAft>
          <a:spcPts val="0"/>
        </a:spcAft>
        <a:buClrTx/>
        <a:buSzPct val="100000"/>
        <a:buFont typeface="Lucida Grande"/>
        <a:buChar char="–"/>
        <a:defRPr kumimoji="0"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257300" indent="-171450" algn="l" rtl="0" eaLnBrk="1" latinLnBrk="0" hangingPunct="1">
        <a:spcBef>
          <a:spcPts val="0"/>
        </a:spcBef>
        <a:spcAft>
          <a:spcPts val="0"/>
        </a:spcAft>
        <a:buClrTx/>
        <a:buFont typeface="Arial"/>
        <a:buChar char="•"/>
        <a:tabLst>
          <a:tab pos="1200150" algn="l"/>
        </a:tabLst>
        <a:defRPr kumimoji="0" lang="en-US" sz="1600" kern="120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6355080"/>
            <a:ext cx="9144000" cy="5029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1005840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1524"/>
            <a:ext cx="8229600" cy="49068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1" y="635508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4953" y="6698646"/>
            <a:ext cx="873871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600" dirty="0">
                <a:latin typeface="Arial"/>
                <a:cs typeface="Arial"/>
              </a:rPr>
              <a:t>LLNL-PRES-</a:t>
            </a:r>
            <a:r>
              <a:rPr lang="is-IS" sz="600" dirty="0">
                <a:latin typeface="+mn-lt"/>
                <a:cs typeface="Arial"/>
              </a:rPr>
              <a:t>XXXXXX</a:t>
            </a:r>
            <a:endParaRPr lang="en-US" sz="600" dirty="0">
              <a:latin typeface="Arial"/>
              <a:cs typeface="Arial"/>
            </a:endParaRPr>
          </a:p>
        </p:txBody>
      </p:sp>
      <p:sp>
        <p:nvSpPr>
          <p:cNvPr id="19" name="Slide Number Placeholder 7"/>
          <p:cNvSpPr txBox="1">
            <a:spLocks/>
          </p:cNvSpPr>
          <p:nvPr/>
        </p:nvSpPr>
        <p:spPr>
          <a:xfrm>
            <a:off x="8826123" y="6403252"/>
            <a:ext cx="317877" cy="454747"/>
          </a:xfrm>
          <a:prstGeom prst="rect">
            <a:avLst/>
          </a:prstGeom>
        </p:spPr>
        <p:txBody>
          <a:bodyPr rIns="45720" anchor="ctr" anchorCtr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6059" y="1267155"/>
            <a:ext cx="9150059" cy="0"/>
          </a:xfrm>
          <a:prstGeom prst="line">
            <a:avLst/>
          </a:prstGeom>
          <a:ln w="3810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NNSA_trans.png"/>
          <p:cNvPicPr>
            <a:picLocks noChangeAspect="1"/>
          </p:cNvPicPr>
          <p:nvPr/>
        </p:nvPicPr>
        <p:blipFill>
          <a:blip r:embed="rId13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8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268" y="6449398"/>
            <a:ext cx="1012806" cy="390396"/>
          </a:xfrm>
          <a:prstGeom prst="rect">
            <a:avLst/>
          </a:prstGeom>
        </p:spPr>
      </p:pic>
      <p:pic>
        <p:nvPicPr>
          <p:cNvPr id="17" name="Picture 16" descr="lab_icon_text_no_background_rgb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28" y="6496327"/>
            <a:ext cx="2731791" cy="27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81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15" r:id="rId1"/>
    <p:sldLayoutId id="2147485416" r:id="rId2"/>
    <p:sldLayoutId id="2147485417" r:id="rId3"/>
    <p:sldLayoutId id="2147485418" r:id="rId4"/>
    <p:sldLayoutId id="2147485419" r:id="rId5"/>
    <p:sldLayoutId id="2147485420" r:id="rId6"/>
    <p:sldLayoutId id="2147485421" r:id="rId7"/>
    <p:sldLayoutId id="2147485422" r:id="rId8"/>
    <p:sldLayoutId id="2147485423" r:id="rId9"/>
    <p:sldLayoutId id="2147485424" r:id="rId10"/>
    <p:sldLayoutId id="2147485425" r:id="rId11"/>
  </p:sldLayoutIdLst>
  <p:hf sldNum="0" hdr="0" dt="0"/>
  <p:txStyles>
    <p:titleStyle>
      <a:lvl1pPr algn="l" rtl="0" eaLnBrk="1" latinLnBrk="0" hangingPunct="1">
        <a:lnSpc>
          <a:spcPct val="90000"/>
        </a:lnSpc>
        <a:spcBef>
          <a:spcPct val="0"/>
        </a:spcBef>
        <a:buNone/>
        <a:defRPr kumimoji="0" sz="3200" b="1" kern="1200">
          <a:solidFill>
            <a:schemeClr val="accent1">
              <a:lumMod val="75000"/>
            </a:schemeClr>
          </a:solidFill>
          <a:effectLst/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85750" indent="-228600" algn="l" rtl="0" eaLnBrk="1" latinLnBrk="0" hangingPunct="1">
        <a:spcBef>
          <a:spcPts val="1800"/>
        </a:spcBef>
        <a:spcAft>
          <a:spcPts val="0"/>
        </a:spcAft>
        <a:buClr>
          <a:schemeClr val="accent1">
            <a:lumMod val="75000"/>
          </a:schemeClr>
        </a:buClr>
        <a:buSzPct val="90000"/>
        <a:buFont typeface="Wingdings" charset="2"/>
        <a:buChar char="§"/>
        <a:tabLst/>
        <a:defRPr kumimoji="0" sz="2400" b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28650" indent="-285750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Calibri" panose="020F0502020204030204" pitchFamily="34" charset="0"/>
        <a:buChar char="—"/>
        <a:defRPr kumimoji="0"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0100" indent="-171450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defRPr kumimoji="0"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28700" indent="-171450" algn="l" rtl="0" eaLnBrk="1" latinLnBrk="0" hangingPunct="1">
        <a:spcBef>
          <a:spcPts val="0"/>
        </a:spcBef>
        <a:spcAft>
          <a:spcPts val="0"/>
        </a:spcAft>
        <a:buClrTx/>
        <a:buSzPct val="100000"/>
        <a:buFont typeface="Lucida Grande"/>
        <a:buChar char="–"/>
        <a:defRPr kumimoji="0"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257300" indent="-171450" algn="l" rtl="0" eaLnBrk="1" latinLnBrk="0" hangingPunct="1">
        <a:spcBef>
          <a:spcPts val="0"/>
        </a:spcBef>
        <a:spcAft>
          <a:spcPts val="0"/>
        </a:spcAft>
        <a:buClrTx/>
        <a:buFont typeface="Arial"/>
        <a:buChar char="•"/>
        <a:tabLst>
          <a:tab pos="1200150" algn="l"/>
        </a:tabLst>
        <a:defRPr kumimoji="0" lang="en-US" sz="1600" kern="120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0" y="6355080"/>
            <a:ext cx="9144000" cy="5029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1251062"/>
          </a:xfrm>
          <a:prstGeom prst="rect">
            <a:avLst/>
          </a:prstGeom>
          <a:effectLst/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66863"/>
            <a:ext cx="8229600" cy="4751357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0" name="Rectangle 9"/>
          <p:cNvSpPr/>
          <p:nvPr/>
        </p:nvSpPr>
        <p:spPr bwMode="invGray">
          <a:xfrm>
            <a:off x="1" y="635508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Arial"/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379731" y="6492857"/>
            <a:ext cx="30525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124A91"/>
                </a:solidFill>
                <a:latin typeface="Arial Narrow" pitchFamily="-80" charset="0"/>
              </a:rPr>
              <a:t>Lawrence Livermore National Laboratory</a:t>
            </a:r>
          </a:p>
        </p:txBody>
      </p:sp>
      <p:pic>
        <p:nvPicPr>
          <p:cNvPr id="13" name="Picture 21" descr="lab_icon_no_box_blue_rgb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480166" y="6535024"/>
            <a:ext cx="231880" cy="211357"/>
          </a:xfrm>
          <a:prstGeom prst="rect">
            <a:avLst/>
          </a:prstGeom>
          <a:noFill/>
          <a:effectLst/>
        </p:spPr>
      </p:pic>
      <p:sp>
        <p:nvSpPr>
          <p:cNvPr id="14" name="TextBox 13"/>
          <p:cNvSpPr txBox="1"/>
          <p:nvPr userDrawn="1"/>
        </p:nvSpPr>
        <p:spPr>
          <a:xfrm>
            <a:off x="7808114" y="6591164"/>
            <a:ext cx="772006" cy="138499"/>
          </a:xfrm>
          <a:prstGeom prst="rect">
            <a:avLst/>
          </a:prstGeom>
          <a:noFill/>
        </p:spPr>
        <p:txBody>
          <a:bodyPr wrap="none" lIns="0" bIns="0" rtlCol="0" anchor="b" anchorCtr="0">
            <a:spAutoFit/>
          </a:bodyPr>
          <a:lstStyle/>
          <a:p>
            <a:pPr algn="r"/>
            <a:r>
              <a:rPr lang="en-US" sz="600" dirty="0">
                <a:latin typeface="Arial"/>
                <a:cs typeface="Arial"/>
              </a:rPr>
              <a:t>LLNL-PRES-</a:t>
            </a:r>
            <a:r>
              <a:rPr lang="en-US" sz="600" dirty="0" err="1">
                <a:latin typeface="Arial"/>
                <a:cs typeface="Arial"/>
              </a:rPr>
              <a:t>xxxxxx</a:t>
            </a:r>
            <a:endParaRPr lang="en-US" sz="600" dirty="0">
              <a:latin typeface="Arial"/>
              <a:cs typeface="Arial"/>
            </a:endParaRPr>
          </a:p>
        </p:txBody>
      </p:sp>
      <p:sp>
        <p:nvSpPr>
          <p:cNvPr id="19" name="Slide Number Placeholder 7"/>
          <p:cNvSpPr txBox="1">
            <a:spLocks/>
          </p:cNvSpPr>
          <p:nvPr userDrawn="1"/>
        </p:nvSpPr>
        <p:spPr>
          <a:xfrm>
            <a:off x="8212821" y="6493079"/>
            <a:ext cx="360727" cy="15939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42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65" r:id="rId1"/>
    <p:sldLayoutId id="2147485466" r:id="rId2"/>
    <p:sldLayoutId id="2147485467" r:id="rId3"/>
    <p:sldLayoutId id="2147485468" r:id="rId4"/>
    <p:sldLayoutId id="2147485469" r:id="rId5"/>
    <p:sldLayoutId id="2147485470" r:id="rId6"/>
    <p:sldLayoutId id="2147485471" r:id="rId7"/>
    <p:sldLayoutId id="2147485472" r:id="rId8"/>
    <p:sldLayoutId id="2147485473" r:id="rId9"/>
    <p:sldLayoutId id="2147485474" r:id="rId10"/>
    <p:sldLayoutId id="2147485475" r:id="rId11"/>
    <p:sldLayoutId id="2147485476" r:id="rId12"/>
  </p:sldLayoutIdLst>
  <p:hf hdr="0" ftr="0" dt="0"/>
  <p:txStyles>
    <p:titleStyle>
      <a:lvl1pPr algn="l" rtl="0" eaLnBrk="1" latinLnBrk="0" hangingPunct="1">
        <a:lnSpc>
          <a:spcPct val="100000"/>
        </a:lnSpc>
        <a:spcBef>
          <a:spcPct val="0"/>
        </a:spcBef>
        <a:buNone/>
        <a:defRPr kumimoji="0" sz="3600" b="1" kern="1200">
          <a:solidFill>
            <a:srgbClr val="214A8F"/>
          </a:solidFill>
          <a:effectLst/>
          <a:latin typeface="Arial"/>
          <a:ea typeface="+mj-ea"/>
          <a:cs typeface="Arial"/>
        </a:defRPr>
      </a:lvl1pPr>
    </p:titleStyle>
    <p:bodyStyle>
      <a:lvl1pPr marL="400050" indent="-280988" algn="l" rtl="0" eaLnBrk="1" latinLnBrk="0" hangingPunct="1">
        <a:spcBef>
          <a:spcPts val="1200"/>
        </a:spcBef>
        <a:spcAft>
          <a:spcPts val="600"/>
        </a:spcAft>
        <a:buClr>
          <a:srgbClr val="0D5097"/>
        </a:buClr>
        <a:buSzPct val="90000"/>
        <a:buFont typeface="Wingdings" charset="2"/>
        <a:buChar char="§"/>
        <a:defRPr kumimoji="0"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685800" indent="-273050" algn="l" rtl="0" eaLnBrk="1" latinLnBrk="0" hangingPunct="1">
        <a:spcBef>
          <a:spcPts val="0"/>
        </a:spcBef>
        <a:spcAft>
          <a:spcPts val="600"/>
        </a:spcAft>
        <a:buClrTx/>
        <a:buSzPct val="90000"/>
        <a:buFont typeface="Arial"/>
        <a:buChar char="•"/>
        <a:defRPr kumimoji="0"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085850" indent="-401638" algn="l" rtl="0" eaLnBrk="1" latinLnBrk="0" hangingPunct="1">
        <a:spcBef>
          <a:spcPts val="0"/>
        </a:spcBef>
        <a:spcAft>
          <a:spcPts val="600"/>
        </a:spcAft>
        <a:buClrTx/>
        <a:buSzPct val="90000"/>
        <a:buFont typeface="Lucida Grande"/>
        <a:buChar char="—"/>
        <a:defRPr kumimoji="0"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314450" indent="-242888" algn="l" rtl="0" eaLnBrk="1" latinLnBrk="0" hangingPunct="1">
        <a:spcBef>
          <a:spcPts val="0"/>
        </a:spcBef>
        <a:spcAft>
          <a:spcPts val="600"/>
        </a:spcAft>
        <a:buClrTx/>
        <a:buSzPct val="100000"/>
        <a:buFont typeface="Lucida Grande"/>
        <a:buChar char="–"/>
        <a:defRPr kumimoji="0"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1543050" indent="-242888" algn="l" rtl="0" eaLnBrk="1" latinLnBrk="0" hangingPunct="1">
        <a:spcBef>
          <a:spcPts val="0"/>
        </a:spcBef>
        <a:spcAft>
          <a:spcPts val="600"/>
        </a:spcAft>
        <a:buClrTx/>
        <a:buFont typeface="Arial"/>
        <a:buChar char="•"/>
        <a:defRPr kumimoji="0" lang="en-US" sz="1800" kern="1200" smtClean="0">
          <a:solidFill>
            <a:schemeClr val="tx1"/>
          </a:solidFill>
          <a:latin typeface="Arial"/>
          <a:ea typeface="+mn-ea"/>
          <a:cs typeface="Arial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6355080"/>
            <a:ext cx="9144000" cy="5029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sz="1350" dirty="0"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590909-6878-E44E-9AA0-07880FBE8AE0}"/>
              </a:ext>
            </a:extLst>
          </p:cNvPr>
          <p:cNvPicPr>
            <a:picLocks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016" y="6492240"/>
            <a:ext cx="2057400" cy="2834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invGray">
          <a:xfrm>
            <a:off x="1" y="635508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 dirty="0">
              <a:latin typeface="Arial"/>
            </a:endParaRPr>
          </a:p>
        </p:txBody>
      </p:sp>
      <p:sp>
        <p:nvSpPr>
          <p:cNvPr id="19" name="Slide Number Placeholder 7"/>
          <p:cNvSpPr txBox="1">
            <a:spLocks/>
          </p:cNvSpPr>
          <p:nvPr/>
        </p:nvSpPr>
        <p:spPr>
          <a:xfrm>
            <a:off x="8826125" y="6403260"/>
            <a:ext cx="317877" cy="454747"/>
          </a:xfrm>
          <a:prstGeom prst="rect">
            <a:avLst/>
          </a:prstGeom>
        </p:spPr>
        <p:txBody>
          <a:bodyPr rIns="34290" anchor="ctr" anchorCtr="0"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4957" y="6721736"/>
            <a:ext cx="873871" cy="6925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450" dirty="0">
                <a:latin typeface="Arial"/>
                <a:cs typeface="Arial"/>
              </a:rPr>
              <a:t>LLNL-PRES-753150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1005840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 dirty="0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4311BD-8720-D040-927F-1192591CB67C}"/>
              </a:ext>
            </a:extLst>
          </p:cNvPr>
          <p:cNvPicPr>
            <a:picLocks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8011" y="6446520"/>
            <a:ext cx="733806" cy="37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5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79" r:id="rId1"/>
    <p:sldLayoutId id="2147485480" r:id="rId2"/>
    <p:sldLayoutId id="2147485481" r:id="rId3"/>
    <p:sldLayoutId id="2147485482" r:id="rId4"/>
    <p:sldLayoutId id="2147485483" r:id="rId5"/>
    <p:sldLayoutId id="2147485484" r:id="rId6"/>
    <p:sldLayoutId id="2147485485" r:id="rId7"/>
  </p:sldLayoutIdLst>
  <p:hf hdr="0" ftr="0" dt="0"/>
  <p:txStyles>
    <p:titleStyle>
      <a:lvl1pPr algn="l" rtl="0" eaLnBrk="1" latinLnBrk="0" hangingPunct="1">
        <a:lnSpc>
          <a:spcPct val="90000"/>
        </a:lnSpc>
        <a:spcBef>
          <a:spcPct val="0"/>
        </a:spcBef>
        <a:buNone/>
        <a:defRPr kumimoji="0" sz="2400" b="1" kern="1200">
          <a:solidFill>
            <a:schemeClr val="accent1">
              <a:lumMod val="75000"/>
            </a:schemeClr>
          </a:solidFill>
          <a:effectLst/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14313" indent="-171450" algn="l" rtl="0" eaLnBrk="1" latinLnBrk="0" hangingPunct="1">
        <a:spcBef>
          <a:spcPts val="1350"/>
        </a:spcBef>
        <a:spcAft>
          <a:spcPts val="0"/>
        </a:spcAft>
        <a:buClr>
          <a:schemeClr val="accent1">
            <a:lumMod val="75000"/>
          </a:schemeClr>
        </a:buClr>
        <a:buSzPct val="90000"/>
        <a:buFont typeface="Wingdings" charset="2"/>
        <a:buChar char="§"/>
        <a:tabLst/>
        <a:defRPr kumimoji="0" sz="1800" b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71488" indent="-214313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Calibri" panose="020F0502020204030204" pitchFamily="34" charset="0"/>
        <a:buChar char="—"/>
        <a:defRPr kumimoji="0" sz="15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600075" indent="-128588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defRPr kumimoji="0" sz="135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771525" indent="-128588" algn="l" rtl="0" eaLnBrk="1" latinLnBrk="0" hangingPunct="1">
        <a:spcBef>
          <a:spcPts val="0"/>
        </a:spcBef>
        <a:spcAft>
          <a:spcPts val="0"/>
        </a:spcAft>
        <a:buClrTx/>
        <a:buSzPct val="100000"/>
        <a:buFont typeface="Lucida Grande"/>
        <a:buChar char="–"/>
        <a:defRPr kumimoji="0" sz="12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942975" indent="-128588" algn="l" rtl="0" eaLnBrk="1" latinLnBrk="0" hangingPunct="1">
        <a:spcBef>
          <a:spcPts val="0"/>
        </a:spcBef>
        <a:spcAft>
          <a:spcPts val="0"/>
        </a:spcAft>
        <a:buClrTx/>
        <a:buFont typeface="Arial"/>
        <a:buChar char="•"/>
        <a:tabLst>
          <a:tab pos="900113" algn="l"/>
        </a:tabLst>
        <a:defRPr kumimoji="0" lang="en-US" sz="1200" kern="120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220724" indent="-13716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indent="-13716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1522476" indent="-13716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1673352" indent="-13716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tiff"/><Relationship Id="rId5" Type="http://schemas.openxmlformats.org/officeDocument/2006/relationships/image" Target="../media/image34.jpg"/><Relationship Id="rId4" Type="http://schemas.openxmlformats.org/officeDocument/2006/relationships/image" Target="../media/image3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A4890C4-BA14-DFB6-60B1-DEC370607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87599"/>
          </a:xfrm>
          <a:prstGeom prst="rect">
            <a:avLst/>
          </a:prstGeom>
        </p:spPr>
      </p:pic>
      <p:sp>
        <p:nvSpPr>
          <p:cNvPr id="2" name="Title 11">
            <a:extLst>
              <a:ext uri="{FF2B5EF4-FFF2-40B4-BE49-F238E27FC236}">
                <a16:creationId xmlns:a16="http://schemas.microsoft.com/office/drawing/2014/main" id="{D9F3B6CE-25E6-4AFF-3722-352F288E68E2}"/>
              </a:ext>
            </a:extLst>
          </p:cNvPr>
          <p:cNvSpPr txBox="1">
            <a:spLocks/>
          </p:cNvSpPr>
          <p:nvPr/>
        </p:nvSpPr>
        <p:spPr>
          <a:xfrm>
            <a:off x="204801" y="834143"/>
            <a:ext cx="8681525" cy="1370214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2400" b="1" kern="120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chemeClr val="bg2"/>
                </a:solidFill>
              </a:rPr>
              <a:t>Fission product yield data </a:t>
            </a:r>
          </a:p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chemeClr val="bg2"/>
                </a:solidFill>
              </a:rPr>
              <a:t>for basic physics research and applications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207BA7-F26F-CC6D-F076-249456B88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" y="2387599"/>
            <a:ext cx="9128450" cy="1971870"/>
          </a:xfrm>
          <a:prstGeom prst="rect">
            <a:avLst/>
          </a:prstGeom>
        </p:spPr>
      </p:pic>
      <p:sp>
        <p:nvSpPr>
          <p:cNvPr id="3" name="Title 11">
            <a:extLst>
              <a:ext uri="{FF2B5EF4-FFF2-40B4-BE49-F238E27FC236}">
                <a16:creationId xmlns:a16="http://schemas.microsoft.com/office/drawing/2014/main" id="{23B6806A-96E5-A267-D60C-9B40C48FF3C8}"/>
              </a:ext>
            </a:extLst>
          </p:cNvPr>
          <p:cNvSpPr txBox="1">
            <a:spLocks/>
          </p:cNvSpPr>
          <p:nvPr/>
        </p:nvSpPr>
        <p:spPr>
          <a:xfrm>
            <a:off x="341" y="3427524"/>
            <a:ext cx="9128450" cy="99241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2400" b="1" kern="120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 fontAlgn="auto">
              <a:spcAft>
                <a:spcPts val="0"/>
              </a:spcAft>
            </a:pPr>
            <a:endParaRPr lang="en-US" sz="2000" dirty="0">
              <a:solidFill>
                <a:schemeClr val="bg2"/>
              </a:solidFill>
            </a:endParaRPr>
          </a:p>
          <a:p>
            <a:pPr algn="ctr" fontAlgn="auto">
              <a:spcAft>
                <a:spcPts val="0"/>
              </a:spcAft>
            </a:pPr>
            <a:endParaRPr lang="en-US" sz="2000" dirty="0">
              <a:solidFill>
                <a:schemeClr val="bg2"/>
              </a:solidFill>
            </a:endParaRPr>
          </a:p>
          <a:p>
            <a:pPr algn="ctr" fontAlgn="auto">
              <a:spcAft>
                <a:spcPts val="0"/>
              </a:spcAft>
            </a:pPr>
            <a:r>
              <a:rPr lang="en-US" sz="2000" dirty="0">
                <a:solidFill>
                  <a:schemeClr val="bg2"/>
                </a:solidFill>
              </a:rPr>
              <a:t>Nuclear Data Week, Jan 6 – 9, 2026, Brookhaven National Laboratory</a:t>
            </a:r>
          </a:p>
          <a:p>
            <a:pPr algn="ctr" fontAlgn="auto">
              <a:spcAft>
                <a:spcPts val="0"/>
              </a:spcAft>
            </a:pP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5" name="Title 11">
            <a:extLst>
              <a:ext uri="{FF2B5EF4-FFF2-40B4-BE49-F238E27FC236}">
                <a16:creationId xmlns:a16="http://schemas.microsoft.com/office/drawing/2014/main" id="{2EA4E2C1-8D9B-0678-E4D4-6627803AC1A2}"/>
              </a:ext>
            </a:extLst>
          </p:cNvPr>
          <p:cNvSpPr txBox="1">
            <a:spLocks/>
          </p:cNvSpPr>
          <p:nvPr/>
        </p:nvSpPr>
        <p:spPr>
          <a:xfrm>
            <a:off x="22984" y="2229332"/>
            <a:ext cx="9128450" cy="99241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2400" b="1" kern="120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dirty="0">
                <a:solidFill>
                  <a:schemeClr val="bg2"/>
                </a:solidFill>
              </a:rPr>
              <a:t>Anton Tonchev</a:t>
            </a:r>
          </a:p>
          <a:p>
            <a:pPr algn="ctr" fontAlgn="auto">
              <a:spcAft>
                <a:spcPts val="0"/>
              </a:spcAft>
            </a:pPr>
            <a:endParaRPr lang="en-US" sz="2000" dirty="0">
              <a:solidFill>
                <a:schemeClr val="bg2"/>
              </a:solidFill>
            </a:endParaRPr>
          </a:p>
          <a:p>
            <a:pPr algn="ctr" fontAlgn="auto">
              <a:spcAft>
                <a:spcPts val="0"/>
              </a:spcAft>
            </a:pPr>
            <a:r>
              <a:rPr lang="en-US" sz="2000" dirty="0">
                <a:solidFill>
                  <a:schemeClr val="bg2"/>
                </a:solidFill>
              </a:rPr>
              <a:t>on behalf of the LLNL-LANL-TUNL collaboration</a:t>
            </a:r>
          </a:p>
          <a:p>
            <a:pPr algn="ctr" fontAlgn="auto">
              <a:spcAft>
                <a:spcPts val="0"/>
              </a:spcAft>
            </a:pPr>
            <a:endParaRPr lang="en-US" sz="2000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941E99-1548-BF45-8BAA-5D36C86925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415" r="6944" b="18049"/>
          <a:stretch/>
        </p:blipFill>
        <p:spPr>
          <a:xfrm>
            <a:off x="1073422" y="1346198"/>
            <a:ext cx="5786148" cy="4710228"/>
          </a:xfrm>
          <a:prstGeom prst="rect">
            <a:avLst/>
          </a:prstGeom>
        </p:spPr>
      </p:pic>
      <p:sp>
        <p:nvSpPr>
          <p:cNvPr id="26" name="Title 5">
            <a:extLst>
              <a:ext uri="{FF2B5EF4-FFF2-40B4-BE49-F238E27FC236}">
                <a16:creationId xmlns:a16="http://schemas.microsoft.com/office/drawing/2014/main" id="{4EA4587E-04E5-5641-A4E6-0698CAD21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1069"/>
            <a:ext cx="8229600" cy="364064"/>
          </a:xfrm>
        </p:spPr>
        <p:txBody>
          <a:bodyPr/>
          <a:lstStyle/>
          <a:p>
            <a:pPr algn="ctr"/>
            <a:r>
              <a:rPr lang="en-US" sz="2400" dirty="0"/>
              <a:t>Short-Lived Fission Product </a:t>
            </a:r>
            <a:r>
              <a:rPr lang="en-US" dirty="0"/>
              <a:t>Yields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ED6E6A-233D-A9FC-01FB-DBE89C0E5778}"/>
              </a:ext>
            </a:extLst>
          </p:cNvPr>
          <p:cNvSpPr txBox="1"/>
          <p:nvPr/>
        </p:nvSpPr>
        <p:spPr>
          <a:xfrm>
            <a:off x="6519742" y="2842940"/>
            <a:ext cx="262425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Primary Fission Distribution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B33D98-DAFC-0CCC-BE88-34AF42378A6D}"/>
              </a:ext>
            </a:extLst>
          </p:cNvPr>
          <p:cNvSpPr/>
          <p:nvPr/>
        </p:nvSpPr>
        <p:spPr bwMode="auto">
          <a:xfrm>
            <a:off x="5699840" y="3372362"/>
            <a:ext cx="228600" cy="228609"/>
          </a:xfrm>
          <a:prstGeom prst="rect">
            <a:avLst/>
          </a:prstGeom>
          <a:solidFill>
            <a:srgbClr val="FF00FF"/>
          </a:solidFill>
          <a:ln w="9525">
            <a:noFill/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7D7BBC-D167-D927-0B22-CF46B6470856}"/>
              </a:ext>
            </a:extLst>
          </p:cNvPr>
          <p:cNvSpPr/>
          <p:nvPr/>
        </p:nvSpPr>
        <p:spPr bwMode="auto">
          <a:xfrm>
            <a:off x="6262143" y="2877163"/>
            <a:ext cx="228600" cy="228609"/>
          </a:xfrm>
          <a:prstGeom prst="rect">
            <a:avLst/>
          </a:prstGeom>
          <a:solidFill>
            <a:srgbClr val="0BD0D9">
              <a:lumMod val="40000"/>
              <a:lumOff val="60000"/>
            </a:srgbClr>
          </a:solidFill>
          <a:ln w="9525">
            <a:noFill/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4EC469-0AA7-015A-9703-7562E0A50529}"/>
              </a:ext>
            </a:extLst>
          </p:cNvPr>
          <p:cNvSpPr/>
          <p:nvPr/>
        </p:nvSpPr>
        <p:spPr bwMode="auto">
          <a:xfrm>
            <a:off x="5066671" y="4036923"/>
            <a:ext cx="228600" cy="228609"/>
          </a:xfrm>
          <a:prstGeom prst="rect">
            <a:avLst/>
          </a:prstGeom>
          <a:solidFill>
            <a:srgbClr val="73FA41"/>
          </a:solidFill>
          <a:ln w="9525">
            <a:noFill/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B69141-598A-6744-2FD1-124852C5F5C1}"/>
              </a:ext>
            </a:extLst>
          </p:cNvPr>
          <p:cNvSpPr txBox="1"/>
          <p:nvPr/>
        </p:nvSpPr>
        <p:spPr>
          <a:xfrm>
            <a:off x="5370103" y="3973144"/>
            <a:ext cx="353536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Measured: &gt; 40 FPYs @ 8 energies</a:t>
            </a:r>
          </a:p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lang="en-US" sz="1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235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U, </a:t>
            </a:r>
            <a:r>
              <a:rPr lang="en-US" sz="1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238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U, and </a:t>
            </a:r>
            <a:r>
              <a:rPr lang="en-US" sz="1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239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Pu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D747DF-68FB-E63D-3DCE-30FEA792728A}"/>
              </a:ext>
            </a:extLst>
          </p:cNvPr>
          <p:cNvSpPr txBox="1"/>
          <p:nvPr/>
        </p:nvSpPr>
        <p:spPr>
          <a:xfrm>
            <a:off x="5994118" y="3311480"/>
            <a:ext cx="303508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Completed: 18 FPYs @ 11energies from </a:t>
            </a:r>
            <a:r>
              <a:rPr lang="en-US" sz="1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235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U, </a:t>
            </a:r>
            <a:r>
              <a:rPr lang="en-US" sz="1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238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U, and </a:t>
            </a:r>
            <a:r>
              <a:rPr lang="en-US" sz="1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239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Pu  </a:t>
            </a:r>
          </a:p>
        </p:txBody>
      </p:sp>
    </p:spTree>
    <p:extLst>
      <p:ext uri="{BB962C8B-B14F-4D97-AF65-F5344CB8AC3E}">
        <p14:creationId xmlns:p14="http://schemas.microsoft.com/office/powerpoint/2010/main" val="3700625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6D7FA-4AAE-C31F-F4D2-B61823609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ext Box 1">
            <a:extLst>
              <a:ext uri="{FF2B5EF4-FFF2-40B4-BE49-F238E27FC236}">
                <a16:creationId xmlns:a16="http://schemas.microsoft.com/office/drawing/2014/main" id="{B0D7D97F-7F5F-CC1F-0DD0-55B4A763D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45" y="335757"/>
            <a:ext cx="875338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"/>
                <a:cs typeface="Arial"/>
              </a:rPr>
              <a:t>FPYs from Neutron Induced Fission of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"/>
                <a:cs typeface="Arial"/>
              </a:rPr>
              <a:t>235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"/>
                <a:cs typeface="Arial"/>
              </a:rPr>
              <a:t>U, 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"/>
                <a:cs typeface="Arial"/>
              </a:rPr>
              <a:t>238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"/>
                <a:cs typeface="Arial"/>
              </a:rPr>
              <a:t>U, and 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"/>
                <a:cs typeface="Arial"/>
              </a:rPr>
              <a:t>239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"/>
                <a:cs typeface="Arial"/>
              </a:rPr>
              <a:t>Pu at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"/>
                <a:cs typeface="Arial"/>
              </a:rPr>
              <a:t>E</a:t>
            </a:r>
            <a:r>
              <a:rPr kumimoji="0" lang="en-US" sz="2400" b="1" i="0" u="none" strike="noStrike" kern="1200" cap="none" spc="0" normalizeH="0" baseline="-2500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"/>
                <a:cs typeface="Arial"/>
              </a:rPr>
              <a:t>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"/>
                <a:cs typeface="Arial"/>
              </a:rPr>
              <a:t>= 4.6 MeV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4E2E92-DA97-7115-1FC1-7628C1AC29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414" b="28623"/>
          <a:stretch/>
        </p:blipFill>
        <p:spPr>
          <a:xfrm>
            <a:off x="713401" y="1789398"/>
            <a:ext cx="7315200" cy="40671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D7B628-01C3-FEE9-4705-C0D4674AA8DA}"/>
              </a:ext>
            </a:extLst>
          </p:cNvPr>
          <p:cNvSpPr txBox="1"/>
          <p:nvPr/>
        </p:nvSpPr>
        <p:spPr>
          <a:xfrm>
            <a:off x="1139013" y="1525896"/>
            <a:ext cx="679360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Fission product yield data with half-lives from minutes to hours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6FEEF2-4C63-14A2-7AB6-852ADB88F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399" y="3724238"/>
            <a:ext cx="1185333" cy="10518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33DB70-04A7-1A33-CB01-7ED3B80B4054}"/>
              </a:ext>
            </a:extLst>
          </p:cNvPr>
          <p:cNvSpPr txBox="1"/>
          <p:nvPr/>
        </p:nvSpPr>
        <p:spPr>
          <a:xfrm>
            <a:off x="6395788" y="3616516"/>
            <a:ext cx="1185333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588297-B832-78A5-C75F-C27732A5665B}"/>
              </a:ext>
            </a:extLst>
          </p:cNvPr>
          <p:cNvSpPr txBox="1"/>
          <p:nvPr/>
        </p:nvSpPr>
        <p:spPr>
          <a:xfrm>
            <a:off x="3203126" y="5941193"/>
            <a:ext cx="3068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Ramirez et al.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107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05408 (2023)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A1BE6B-41C9-20AA-7440-6DCDBC2B89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294" y="3827288"/>
            <a:ext cx="3296321" cy="101231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C560010-2E05-34B9-38A5-F32E7AD47968}"/>
              </a:ext>
            </a:extLst>
          </p:cNvPr>
          <p:cNvSpPr/>
          <p:nvPr/>
        </p:nvSpPr>
        <p:spPr bwMode="auto">
          <a:xfrm>
            <a:off x="5513034" y="4357797"/>
            <a:ext cx="514904" cy="537523"/>
          </a:xfrm>
          <a:prstGeom prst="ellipse">
            <a:avLst/>
          </a:prstGeom>
          <a:noFill/>
          <a:ln w="25400"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BA0474B-2BE5-6FFE-1038-8B509E85C5FB}"/>
              </a:ext>
            </a:extLst>
          </p:cNvPr>
          <p:cNvSpPr/>
          <p:nvPr/>
        </p:nvSpPr>
        <p:spPr bwMode="auto">
          <a:xfrm>
            <a:off x="6026299" y="4353933"/>
            <a:ext cx="514904" cy="537523"/>
          </a:xfrm>
          <a:prstGeom prst="ellipse">
            <a:avLst/>
          </a:prstGeom>
          <a:noFill/>
          <a:ln w="25400"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C074992-832F-0866-A49F-173BCFA21B30}"/>
              </a:ext>
            </a:extLst>
          </p:cNvPr>
          <p:cNvSpPr/>
          <p:nvPr/>
        </p:nvSpPr>
        <p:spPr bwMode="auto">
          <a:xfrm>
            <a:off x="6036894" y="3771570"/>
            <a:ext cx="514904" cy="544631"/>
          </a:xfrm>
          <a:prstGeom prst="ellipse">
            <a:avLst/>
          </a:prstGeom>
          <a:noFill/>
          <a:ln w="25400"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71648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C8EF3-87F4-7227-0E4F-4F375A1E7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ext Box 1">
            <a:extLst>
              <a:ext uri="{FF2B5EF4-FFF2-40B4-BE49-F238E27FC236}">
                <a16:creationId xmlns:a16="http://schemas.microsoft.com/office/drawing/2014/main" id="{294A281E-0418-BE61-EC1F-CBC9064BC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45" y="335757"/>
            <a:ext cx="875338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"/>
                <a:cs typeface="Arial"/>
              </a:rPr>
              <a:t>FPYs from Neutron Induced Fission of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"/>
                <a:cs typeface="Arial"/>
              </a:rPr>
              <a:t>235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"/>
                <a:cs typeface="Arial"/>
              </a:rPr>
              <a:t>U, 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"/>
                <a:cs typeface="Arial"/>
              </a:rPr>
              <a:t>238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"/>
                <a:cs typeface="Arial"/>
              </a:rPr>
              <a:t>U, and 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"/>
                <a:cs typeface="Arial"/>
              </a:rPr>
              <a:t>239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"/>
                <a:cs typeface="Arial"/>
              </a:rPr>
              <a:t>Pu at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"/>
                <a:cs typeface="Arial"/>
              </a:rPr>
              <a:t>E</a:t>
            </a:r>
            <a:r>
              <a:rPr kumimoji="0" lang="en-US" sz="2400" b="1" i="0" u="none" strike="noStrike" kern="1200" cap="none" spc="0" normalizeH="0" baseline="-2500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"/>
                <a:cs typeface="Arial"/>
              </a:rPr>
              <a:t>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"/>
                <a:cs typeface="Arial"/>
              </a:rPr>
              <a:t>= 9.0 MeV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E21A7E-0E98-8797-72B6-FCAE6457C9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" t="28518" r="-479" b="28518"/>
          <a:stretch/>
        </p:blipFill>
        <p:spPr>
          <a:xfrm>
            <a:off x="745066" y="1792977"/>
            <a:ext cx="7301653" cy="40672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93A9F9-09DE-D425-D815-65E22692CEE1}"/>
              </a:ext>
            </a:extLst>
          </p:cNvPr>
          <p:cNvSpPr txBox="1"/>
          <p:nvPr/>
        </p:nvSpPr>
        <p:spPr>
          <a:xfrm>
            <a:off x="3106737" y="5967577"/>
            <a:ext cx="3308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J. Silano et al. Prepared for publication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602E1A-0082-4826-0BA9-F6FAC4C7DD79}"/>
              </a:ext>
            </a:extLst>
          </p:cNvPr>
          <p:cNvSpPr txBox="1"/>
          <p:nvPr/>
        </p:nvSpPr>
        <p:spPr>
          <a:xfrm>
            <a:off x="1139013" y="1525896"/>
            <a:ext cx="679360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Fission product yield data with half-lives from minutes to hours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9ABE9D-28D5-E232-BB74-A1E0B4471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816" y="3586664"/>
            <a:ext cx="1197370" cy="10625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939B2E-69B1-4FB1-CA60-696C464F1CE2}"/>
              </a:ext>
            </a:extLst>
          </p:cNvPr>
          <p:cNvSpPr txBox="1"/>
          <p:nvPr/>
        </p:nvSpPr>
        <p:spPr>
          <a:xfrm>
            <a:off x="6341534" y="3606481"/>
            <a:ext cx="119737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68930C-7406-5851-ACAF-D7A3DBB389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294" y="3827288"/>
            <a:ext cx="3296321" cy="101231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4EBC893-B185-B123-6414-2E2FA96DD63B}"/>
              </a:ext>
            </a:extLst>
          </p:cNvPr>
          <p:cNvSpPr/>
          <p:nvPr/>
        </p:nvSpPr>
        <p:spPr bwMode="auto">
          <a:xfrm>
            <a:off x="5513034" y="4357797"/>
            <a:ext cx="514904" cy="545990"/>
          </a:xfrm>
          <a:prstGeom prst="ellipse">
            <a:avLst/>
          </a:prstGeom>
          <a:noFill/>
          <a:ln w="25400"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73F33CC-E579-0432-29AF-F8D6AE748BC3}"/>
              </a:ext>
            </a:extLst>
          </p:cNvPr>
          <p:cNvSpPr/>
          <p:nvPr/>
        </p:nvSpPr>
        <p:spPr bwMode="auto">
          <a:xfrm>
            <a:off x="6034766" y="4353933"/>
            <a:ext cx="514904" cy="545990"/>
          </a:xfrm>
          <a:prstGeom prst="ellipse">
            <a:avLst/>
          </a:prstGeom>
          <a:noFill/>
          <a:ln w="25400"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70F13E1-986A-4C41-FCA0-ABB380C1D64A}"/>
              </a:ext>
            </a:extLst>
          </p:cNvPr>
          <p:cNvSpPr/>
          <p:nvPr/>
        </p:nvSpPr>
        <p:spPr bwMode="auto">
          <a:xfrm>
            <a:off x="6036894" y="3757722"/>
            <a:ext cx="514904" cy="563419"/>
          </a:xfrm>
          <a:prstGeom prst="ellipse">
            <a:avLst/>
          </a:prstGeom>
          <a:noFill/>
          <a:ln w="25400"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12764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C09F8E-8CFD-6940-8C5D-2B7FDDB18B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22928" r="5996" b="18902"/>
          <a:stretch/>
        </p:blipFill>
        <p:spPr>
          <a:xfrm>
            <a:off x="1063483" y="1308098"/>
            <a:ext cx="5845031" cy="4680777"/>
          </a:xfrm>
          <a:prstGeom prst="rect">
            <a:avLst/>
          </a:prstGeom>
        </p:spPr>
      </p:pic>
      <p:sp>
        <p:nvSpPr>
          <p:cNvPr id="13" name="Title 5">
            <a:extLst>
              <a:ext uri="{FF2B5EF4-FFF2-40B4-BE49-F238E27FC236}">
                <a16:creationId xmlns:a16="http://schemas.microsoft.com/office/drawing/2014/main" id="{2CC33189-BC2F-6B42-84F5-82D59DB3A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1069"/>
            <a:ext cx="8229600" cy="364064"/>
          </a:xfrm>
        </p:spPr>
        <p:txBody>
          <a:bodyPr/>
          <a:lstStyle/>
          <a:p>
            <a:pPr algn="ctr"/>
            <a:r>
              <a:rPr lang="en-US" sz="2400" dirty="0"/>
              <a:t>Very Short-Lived Fission Product </a:t>
            </a:r>
            <a:r>
              <a:rPr lang="en-US" dirty="0"/>
              <a:t>Yields</a:t>
            </a:r>
            <a:endParaRPr lang="en-US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C92F3A-A998-044B-AA91-4327964DE4F5}"/>
              </a:ext>
            </a:extLst>
          </p:cNvPr>
          <p:cNvSpPr/>
          <p:nvPr/>
        </p:nvSpPr>
        <p:spPr bwMode="auto">
          <a:xfrm>
            <a:off x="5066671" y="4036923"/>
            <a:ext cx="228600" cy="228609"/>
          </a:xfrm>
          <a:prstGeom prst="rect">
            <a:avLst/>
          </a:prstGeom>
          <a:solidFill>
            <a:srgbClr val="73FA41"/>
          </a:solidFill>
          <a:ln w="9525">
            <a:noFill/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AC40DF4-C4AC-7445-B9B5-4E266EE7F601}"/>
              </a:ext>
            </a:extLst>
          </p:cNvPr>
          <p:cNvSpPr/>
          <p:nvPr/>
        </p:nvSpPr>
        <p:spPr bwMode="auto">
          <a:xfrm>
            <a:off x="4234598" y="4639766"/>
            <a:ext cx="228600" cy="228609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D1D0B5-80DD-F75E-B431-58FFD1D373F7}"/>
              </a:ext>
            </a:extLst>
          </p:cNvPr>
          <p:cNvSpPr txBox="1"/>
          <p:nvPr/>
        </p:nvSpPr>
        <p:spPr>
          <a:xfrm>
            <a:off x="6519742" y="2842940"/>
            <a:ext cx="262425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Primary Fission Distribution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6D3657-5A22-0D2D-4EF2-A5C632A08558}"/>
              </a:ext>
            </a:extLst>
          </p:cNvPr>
          <p:cNvSpPr/>
          <p:nvPr/>
        </p:nvSpPr>
        <p:spPr bwMode="auto">
          <a:xfrm>
            <a:off x="6262143" y="2877163"/>
            <a:ext cx="228600" cy="228609"/>
          </a:xfrm>
          <a:prstGeom prst="rect">
            <a:avLst/>
          </a:prstGeom>
          <a:solidFill>
            <a:srgbClr val="0BD0D9">
              <a:lumMod val="40000"/>
              <a:lumOff val="60000"/>
            </a:srgbClr>
          </a:solidFill>
          <a:ln w="9525">
            <a:noFill/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C57DEE-22FD-BEB5-8F8A-5CE0EA376F7F}"/>
              </a:ext>
            </a:extLst>
          </p:cNvPr>
          <p:cNvSpPr txBox="1"/>
          <p:nvPr/>
        </p:nvSpPr>
        <p:spPr>
          <a:xfrm>
            <a:off x="4617959" y="4600264"/>
            <a:ext cx="388346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Measured: &gt; 50 FPYs @ 6 energies</a:t>
            </a:r>
          </a:p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lang="en-US" sz="1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235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U, </a:t>
            </a:r>
            <a:r>
              <a:rPr lang="en-US" sz="1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238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U, and </a:t>
            </a:r>
            <a:r>
              <a:rPr lang="en-US" sz="1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239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Pu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60A6BB-971F-A857-E7D7-F6002CDBAD44}"/>
              </a:ext>
            </a:extLst>
          </p:cNvPr>
          <p:cNvSpPr/>
          <p:nvPr/>
        </p:nvSpPr>
        <p:spPr bwMode="auto">
          <a:xfrm>
            <a:off x="5699840" y="3372362"/>
            <a:ext cx="228600" cy="228609"/>
          </a:xfrm>
          <a:prstGeom prst="rect">
            <a:avLst/>
          </a:prstGeom>
          <a:solidFill>
            <a:srgbClr val="FF00FF"/>
          </a:solidFill>
          <a:ln w="9525">
            <a:noFill/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1BAFD6-C600-F297-95C6-BD7A0D602B85}"/>
              </a:ext>
            </a:extLst>
          </p:cNvPr>
          <p:cNvSpPr txBox="1"/>
          <p:nvPr/>
        </p:nvSpPr>
        <p:spPr>
          <a:xfrm>
            <a:off x="5370103" y="3973144"/>
            <a:ext cx="353536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Measured: &gt; 40 FPYs @ 8 energies</a:t>
            </a:r>
          </a:p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lang="en-US" sz="1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235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U, </a:t>
            </a:r>
            <a:r>
              <a:rPr lang="en-US" sz="1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238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U, and </a:t>
            </a:r>
            <a:r>
              <a:rPr lang="en-US" sz="1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239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Pu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44A4D5-6A5B-76AD-1A6C-ACE27B6DCB03}"/>
              </a:ext>
            </a:extLst>
          </p:cNvPr>
          <p:cNvSpPr txBox="1"/>
          <p:nvPr/>
        </p:nvSpPr>
        <p:spPr>
          <a:xfrm>
            <a:off x="5994118" y="3311480"/>
            <a:ext cx="303508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Completed: 18 FPYs @ 11energies from </a:t>
            </a:r>
            <a:r>
              <a:rPr lang="en-US" sz="1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235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U, </a:t>
            </a:r>
            <a:r>
              <a:rPr lang="en-US" sz="1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238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U, and </a:t>
            </a:r>
            <a:r>
              <a:rPr lang="en-US" sz="1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239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Pu  </a:t>
            </a:r>
          </a:p>
        </p:txBody>
      </p:sp>
    </p:spTree>
    <p:extLst>
      <p:ext uri="{BB962C8B-B14F-4D97-AF65-F5344CB8AC3E}">
        <p14:creationId xmlns:p14="http://schemas.microsoft.com/office/powerpoint/2010/main" val="2258798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3BF734-F54F-0014-E03F-630E6F916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7" y="3853950"/>
            <a:ext cx="5007442" cy="1311994"/>
          </a:xfrm>
          <a:prstGeom prst="rect">
            <a:avLst/>
          </a:prstGeom>
        </p:spPr>
      </p:pic>
      <p:pic>
        <p:nvPicPr>
          <p:cNvPr id="4" name="Picture 3" descr="A black and white drawing of a dog&#10;&#10;Description automatically generated with low confidence">
            <a:extLst>
              <a:ext uri="{FF2B5EF4-FFF2-40B4-BE49-F238E27FC236}">
                <a16:creationId xmlns:a16="http://schemas.microsoft.com/office/drawing/2014/main" id="{E4E60BB5-5722-D54B-8824-5E2E57B37D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5739" y="3480246"/>
            <a:ext cx="4107619" cy="845774"/>
          </a:xfrm>
          <a:prstGeom prst="rect">
            <a:avLst/>
          </a:prstGeom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95479" y="1489290"/>
            <a:ext cx="1390482" cy="198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6550" indent="-33655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/>
            </a:pPr>
            <a:r>
              <a:rPr kumimoji="0" lang="en-US" sz="1600" b="1" i="0" u="none" strike="noStrike" kern="1200" cap="none" spc="1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RA</a:t>
            </a:r>
            <a:r>
              <a:rPr kumimoji="0" lang="en-US" sz="1600" b="1" i="0" u="none" strike="noStrike" kern="120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pid</a:t>
            </a:r>
            <a:r>
              <a:rPr kumimoji="0" lang="en-US" sz="1600" b="1" i="0" u="none" strike="noStrike" kern="120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/>
            </a:pPr>
            <a:r>
              <a:rPr kumimoji="0" lang="en-US" sz="1600" b="1" i="0" u="none" strike="noStrike" kern="1200" cap="none" spc="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</a:t>
            </a:r>
            <a:r>
              <a:rPr kumimoji="0" lang="en-US" sz="1600" b="1" i="0" u="none" strike="noStrike" kern="120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elt-driven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/>
            </a:pPr>
            <a:r>
              <a:rPr kumimoji="0" lang="en-US" sz="1600" b="1" i="0" u="none" strike="noStrike" kern="1200" cap="none" spc="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</a:t>
            </a:r>
            <a:r>
              <a:rPr kumimoji="0" lang="en-US" sz="16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rradiated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/>
            </a:pPr>
            <a:r>
              <a:rPr kumimoji="0" lang="en-US" sz="1600" b="1" i="0" u="none" strike="noStrike" kern="1200" cap="none" spc="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</a:t>
            </a:r>
            <a:r>
              <a:rPr kumimoji="0" lang="en-US" sz="16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arget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/>
            </a:pPr>
            <a:r>
              <a:rPr kumimoji="0" lang="en-US" sz="1600" b="1" i="0" u="none" strike="noStrike" kern="1200" cap="none" spc="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</a:t>
            </a:r>
            <a:r>
              <a:rPr kumimoji="0" lang="en-US" sz="16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ransfer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/>
            </a:pPr>
            <a:r>
              <a:rPr kumimoji="0" lang="en-US" sz="1600" b="1" i="0" u="none" strike="noStrike" kern="1200" cap="none" spc="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</a:t>
            </a:r>
            <a:r>
              <a:rPr kumimoji="0" lang="en-US" sz="16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ystem</a:t>
            </a:r>
            <a:r>
              <a:rPr kumimoji="0" lang="en-US" sz="1600" b="1" i="0" u="none" strike="noStrike" kern="120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/>
            </a:pPr>
            <a:endParaRPr kumimoji="0" lang="en-US" sz="1600" b="1" i="0" u="none" strike="noStrike" kern="1200" cap="none" spc="1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AC2C5B-F401-4A4E-AAB0-6564D8B47B48}"/>
              </a:ext>
            </a:extLst>
          </p:cNvPr>
          <p:cNvSpPr txBox="1"/>
          <p:nvPr/>
        </p:nvSpPr>
        <p:spPr>
          <a:xfrm>
            <a:off x="5098888" y="3891054"/>
            <a:ext cx="40421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Fully automated system moves targets between irradiation and counting positions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spc="10" dirty="0">
                <a:solidFill>
                  <a:srgbClr val="000000"/>
                </a:solidFill>
                <a:latin typeface="Arial"/>
                <a:cs typeface="Arial" charset="0"/>
              </a:rPr>
              <a:t>Maximum speed 10 m/s</a:t>
            </a:r>
            <a:endParaRPr kumimoji="0" lang="en-US" sz="1400" b="0" i="0" u="none" strike="noStrike" kern="1200" cap="none" spc="1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FPY data for FPs with half-lives of sub-second to a few minutes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Developed analytical methods to process complex gamma-ray spectra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C6FE8B-C397-4B4F-A29F-ACF835D1F7B4}"/>
              </a:ext>
            </a:extLst>
          </p:cNvPr>
          <p:cNvGrpSpPr/>
          <p:nvPr/>
        </p:nvGrpSpPr>
        <p:grpSpPr>
          <a:xfrm>
            <a:off x="1860071" y="1500979"/>
            <a:ext cx="2763565" cy="1969947"/>
            <a:chOff x="5116201" y="1124139"/>
            <a:chExt cx="3597418" cy="269806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33B3D4B-1269-484C-829D-6BC5A3F61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16201" y="1124139"/>
              <a:ext cx="3597418" cy="2698063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D22A6B8-5554-ED4A-8D48-95B0DAF232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77392" y="2802678"/>
              <a:ext cx="219469" cy="503616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926FF94-F1D0-E54C-BAA7-61E0FC84C2A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69537" y="2759376"/>
              <a:ext cx="295664" cy="559618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B4E2830-19D0-1E4D-A032-91EF8C93FE69}"/>
                </a:ext>
              </a:extLst>
            </p:cNvPr>
            <p:cNvSpPr txBox="1"/>
            <p:nvPr/>
          </p:nvSpPr>
          <p:spPr>
            <a:xfrm>
              <a:off x="6324600" y="3273125"/>
              <a:ext cx="825582" cy="396335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BEGe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03379DD-D39B-3F4C-9F57-DF25B91E274A}"/>
                </a:ext>
              </a:extLst>
            </p:cNvPr>
            <p:cNvSpPr txBox="1"/>
            <p:nvPr/>
          </p:nvSpPr>
          <p:spPr>
            <a:xfrm>
              <a:off x="5295900" y="1380824"/>
              <a:ext cx="821595" cy="396335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CeBr</a:t>
              </a:r>
              <a:r>
                <a:rPr kumimoji="0" lang="en-US" sz="1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FF92C12-0351-AF45-B340-7B5E494AD0E0}"/>
                </a:ext>
              </a:extLst>
            </p:cNvPr>
            <p:cNvSpPr txBox="1"/>
            <p:nvPr/>
          </p:nvSpPr>
          <p:spPr>
            <a:xfrm>
              <a:off x="5116201" y="1697835"/>
              <a:ext cx="873418" cy="396335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Clover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FC3785A-9CB9-7245-88A8-5990FCBF8F1E}"/>
                </a:ext>
              </a:extLst>
            </p:cNvPr>
            <p:cNvCxnSpPr>
              <a:cxnSpLocks/>
            </p:cNvCxnSpPr>
            <p:nvPr/>
          </p:nvCxnSpPr>
          <p:spPr>
            <a:xfrm>
              <a:off x="5900767" y="1926077"/>
              <a:ext cx="823942" cy="714787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E5486C3-AE6C-6541-A450-3E31D4FFB8BC}"/>
              </a:ext>
            </a:extLst>
          </p:cNvPr>
          <p:cNvCxnSpPr>
            <a:cxnSpLocks/>
          </p:cNvCxnSpPr>
          <p:nvPr/>
        </p:nvCxnSpPr>
        <p:spPr>
          <a:xfrm>
            <a:off x="2567082" y="1935403"/>
            <a:ext cx="528657" cy="27382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05CCB83-0600-0A41-8028-8DAB9BCBDB2F}"/>
              </a:ext>
            </a:extLst>
          </p:cNvPr>
          <p:cNvCxnSpPr>
            <a:cxnSpLocks/>
          </p:cNvCxnSpPr>
          <p:nvPr/>
        </p:nvCxnSpPr>
        <p:spPr>
          <a:xfrm flipV="1">
            <a:off x="3122007" y="3471700"/>
            <a:ext cx="0" cy="52887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8259C98-4147-504D-B1E2-D8EDF4AA730E}"/>
              </a:ext>
            </a:extLst>
          </p:cNvPr>
          <p:cNvCxnSpPr>
            <a:cxnSpLocks/>
          </p:cNvCxnSpPr>
          <p:nvPr/>
        </p:nvCxnSpPr>
        <p:spPr>
          <a:xfrm>
            <a:off x="3139327" y="4011994"/>
            <a:ext cx="1696063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A587A51-EACE-9E4B-91F3-2A09244835CA}"/>
              </a:ext>
            </a:extLst>
          </p:cNvPr>
          <p:cNvCxnSpPr>
            <a:cxnSpLocks/>
          </p:cNvCxnSpPr>
          <p:nvPr/>
        </p:nvCxnSpPr>
        <p:spPr>
          <a:xfrm>
            <a:off x="5518002" y="4010938"/>
            <a:ext cx="1651821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9B7506FB-67B6-5E4A-B46C-50D1741D5027}"/>
              </a:ext>
            </a:extLst>
          </p:cNvPr>
          <p:cNvSpPr txBox="1"/>
          <p:nvPr/>
        </p:nvSpPr>
        <p:spPr>
          <a:xfrm>
            <a:off x="4883382" y="3857840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A78EC92-7723-EF48-A3FE-698C20FD6738}"/>
              </a:ext>
            </a:extLst>
          </p:cNvPr>
          <p:cNvSpPr txBox="1"/>
          <p:nvPr/>
        </p:nvSpPr>
        <p:spPr>
          <a:xfrm>
            <a:off x="2531149" y="1162080"/>
            <a:ext cx="15406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Counting Area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16DA515-2B67-4740-84C8-E59635297E52}"/>
              </a:ext>
            </a:extLst>
          </p:cNvPr>
          <p:cNvSpPr txBox="1"/>
          <p:nvPr/>
        </p:nvSpPr>
        <p:spPr>
          <a:xfrm>
            <a:off x="6502267" y="1144834"/>
            <a:ext cx="1633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Irradiation Area 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3F1334B0-BFB8-4F48-8806-1A46ACB15D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4548" y="1499704"/>
            <a:ext cx="2684001" cy="201300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A3E581FE-EDDC-E940-93FE-9E2E29629F41}"/>
              </a:ext>
            </a:extLst>
          </p:cNvPr>
          <p:cNvSpPr txBox="1"/>
          <p:nvPr/>
        </p:nvSpPr>
        <p:spPr>
          <a:xfrm>
            <a:off x="-2968" y="6372428"/>
            <a:ext cx="9143999" cy="5078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  <a:latin typeface="Arial"/>
              </a:rPr>
              <a:t>Reaching the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very short-lived </a:t>
            </a:r>
            <a:r>
              <a:rPr lang="en-US" b="1" dirty="0">
                <a:solidFill>
                  <a:prstClr val="white"/>
                </a:solidFill>
                <a:latin typeface="Arial"/>
              </a:rPr>
              <a:t>fission product yields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B7F2B6C-5690-AE45-9CD0-F682ABB784CA}"/>
              </a:ext>
            </a:extLst>
          </p:cNvPr>
          <p:cNvCxnSpPr>
            <a:cxnSpLocks/>
          </p:cNvCxnSpPr>
          <p:nvPr/>
        </p:nvCxnSpPr>
        <p:spPr>
          <a:xfrm flipV="1">
            <a:off x="7169823" y="3488018"/>
            <a:ext cx="0" cy="52887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6A70D5-996C-1344-B416-F3DA039C1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7434"/>
            <a:ext cx="8229600" cy="364064"/>
          </a:xfrm>
        </p:spPr>
        <p:txBody>
          <a:bodyPr/>
          <a:lstStyle/>
          <a:p>
            <a:pPr algn="ctr"/>
            <a:r>
              <a:rPr lang="en-US" dirty="0"/>
              <a:t>Measurement of Short-Lived Fission Products </a:t>
            </a:r>
            <a:br>
              <a:rPr lang="en-US" dirty="0"/>
            </a:br>
            <a:r>
              <a:rPr lang="en-US" sz="2400" dirty="0"/>
              <a:t>Using RABITTS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85DC609-574E-B443-8E79-C863E378922B}"/>
              </a:ext>
            </a:extLst>
          </p:cNvPr>
          <p:cNvSpPr txBox="1"/>
          <p:nvPr/>
        </p:nvSpPr>
        <p:spPr>
          <a:xfrm>
            <a:off x="1446407" y="5994864"/>
            <a:ext cx="30535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S. Finch </a:t>
            </a:r>
            <a:r>
              <a:rPr lang="en-US" sz="1200" i="1" dirty="0"/>
              <a:t>et al. </a:t>
            </a:r>
            <a:r>
              <a:rPr lang="en-US" sz="1200" dirty="0"/>
              <a:t> NIMA </a:t>
            </a:r>
            <a:r>
              <a:rPr lang="en-US" sz="1200" b="1" dirty="0"/>
              <a:t>1025</a:t>
            </a:r>
            <a:r>
              <a:rPr lang="en-US" sz="1200" dirty="0"/>
              <a:t>, 166127 (2022)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8D7FB37D-9ACB-738D-326E-2DEEB21FAE76}"/>
              </a:ext>
            </a:extLst>
          </p:cNvPr>
          <p:cNvSpPr/>
          <p:nvPr/>
        </p:nvSpPr>
        <p:spPr>
          <a:xfrm rot="5400000" flipH="1">
            <a:off x="2101686" y="4663439"/>
            <a:ext cx="185197" cy="1188173"/>
          </a:xfrm>
          <a:prstGeom prst="leftBrace">
            <a:avLst>
              <a:gd name="adj1" fmla="val 8333"/>
              <a:gd name="adj2" fmla="val 49399"/>
            </a:avLst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93ECCE-EBD8-3494-774D-7DE659587502}"/>
              </a:ext>
            </a:extLst>
          </p:cNvPr>
          <p:cNvSpPr txBox="1"/>
          <p:nvPr/>
        </p:nvSpPr>
        <p:spPr>
          <a:xfrm>
            <a:off x="1457328" y="5368710"/>
            <a:ext cx="1533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JACK-RABBIT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D8144B-A61B-2D5D-C41D-63159AAC265F}"/>
              </a:ext>
            </a:extLst>
          </p:cNvPr>
          <p:cNvSpPr txBox="1"/>
          <p:nvPr/>
        </p:nvSpPr>
        <p:spPr>
          <a:xfrm>
            <a:off x="0" y="4372514"/>
            <a:ext cx="639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A=133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BAD2D8-011B-7E98-81D6-16B56EABDE64}"/>
              </a:ext>
            </a:extLst>
          </p:cNvPr>
          <p:cNvSpPr/>
          <p:nvPr/>
        </p:nvSpPr>
        <p:spPr bwMode="auto">
          <a:xfrm>
            <a:off x="3076076" y="5323988"/>
            <a:ext cx="86191" cy="213244"/>
          </a:xfrm>
          <a:prstGeom prst="rect">
            <a:avLst/>
          </a:prstGeom>
          <a:solidFill>
            <a:srgbClr val="0432FF"/>
          </a:soli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634231-3C68-7951-713B-AD55C702C9A2}"/>
              </a:ext>
            </a:extLst>
          </p:cNvPr>
          <p:cNvSpPr txBox="1"/>
          <p:nvPr/>
        </p:nvSpPr>
        <p:spPr>
          <a:xfrm>
            <a:off x="3207118" y="5312968"/>
            <a:ext cx="158729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Independent yields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5E178E-1C2E-C2D4-95CB-8A278F50342D}"/>
              </a:ext>
            </a:extLst>
          </p:cNvPr>
          <p:cNvSpPr/>
          <p:nvPr/>
        </p:nvSpPr>
        <p:spPr bwMode="auto">
          <a:xfrm flipH="1">
            <a:off x="3078131" y="5623576"/>
            <a:ext cx="84135" cy="235428"/>
          </a:xfrm>
          <a:prstGeom prst="rect">
            <a:avLst/>
          </a:prstGeom>
          <a:solidFill>
            <a:srgbClr val="FF0000"/>
          </a:soli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C533DD-8911-3ED7-1A0A-AFD67357A1DA}"/>
              </a:ext>
            </a:extLst>
          </p:cNvPr>
          <p:cNvSpPr txBox="1"/>
          <p:nvPr/>
        </p:nvSpPr>
        <p:spPr>
          <a:xfrm>
            <a:off x="3173934" y="5614901"/>
            <a:ext cx="149271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Cumulative yields</a:t>
            </a:r>
          </a:p>
        </p:txBody>
      </p:sp>
    </p:spTree>
    <p:extLst>
      <p:ext uri="{BB962C8B-B14F-4D97-AF65-F5344CB8AC3E}">
        <p14:creationId xmlns:p14="http://schemas.microsoft.com/office/powerpoint/2010/main" val="2560755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0E5281-00A2-4B96-6812-E1E5871C3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67E76C4-0789-B1A3-2EC4-87C63CE0E000}"/>
              </a:ext>
            </a:extLst>
          </p:cNvPr>
          <p:cNvSpPr/>
          <p:nvPr/>
        </p:nvSpPr>
        <p:spPr bwMode="auto">
          <a:xfrm>
            <a:off x="4885266" y="3818466"/>
            <a:ext cx="143933" cy="10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EC6C6F24-91EF-34D5-ECE0-A5376C962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3037"/>
            <a:ext cx="8229600" cy="364064"/>
          </a:xfrm>
        </p:spPr>
        <p:txBody>
          <a:bodyPr/>
          <a:lstStyle/>
          <a:p>
            <a:pPr algn="ctr"/>
            <a:r>
              <a:rPr lang="en-US" sz="2400" dirty="0"/>
              <a:t>FPYs</a:t>
            </a:r>
            <a:r>
              <a:rPr lang="en-US" dirty="0"/>
              <a:t> </a:t>
            </a:r>
            <a:r>
              <a:rPr lang="en-US" sz="2400" dirty="0"/>
              <a:t>to Support Reactor Anti-Neutrino Anomaly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3BE077-E960-E90A-EEF6-429DCAF696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887" y="903815"/>
            <a:ext cx="6545222" cy="59308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096792-BE2A-6E60-AFA9-B75472A5E6B6}"/>
              </a:ext>
            </a:extLst>
          </p:cNvPr>
          <p:cNvSpPr txBox="1"/>
          <p:nvPr/>
        </p:nvSpPr>
        <p:spPr>
          <a:xfrm>
            <a:off x="620891" y="1284017"/>
            <a:ext cx="1490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/>
              <a:t>238</a:t>
            </a:r>
            <a:r>
              <a:rPr lang="en-US" b="1" dirty="0"/>
              <a:t>U(</a:t>
            </a:r>
            <a:r>
              <a:rPr lang="en-US" b="1" dirty="0" err="1"/>
              <a:t>n,f</a:t>
            </a:r>
            <a:r>
              <a:rPr lang="en-US" b="1" dirty="0"/>
              <a:t>) </a:t>
            </a:r>
          </a:p>
          <a:p>
            <a:r>
              <a:rPr lang="en-US" b="1" dirty="0" err="1"/>
              <a:t>E</a:t>
            </a:r>
            <a:r>
              <a:rPr lang="en-US" b="1" baseline="-25000" dirty="0" err="1"/>
              <a:t>n</a:t>
            </a:r>
            <a:r>
              <a:rPr lang="en-US" b="1" dirty="0"/>
              <a:t>= 2 MeV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53F8E1-4615-798A-29FB-AB09E91BD47E}"/>
              </a:ext>
            </a:extLst>
          </p:cNvPr>
          <p:cNvSpPr txBox="1"/>
          <p:nvPr/>
        </p:nvSpPr>
        <p:spPr>
          <a:xfrm>
            <a:off x="620891" y="3273734"/>
            <a:ext cx="1490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/>
              <a:t>235</a:t>
            </a:r>
            <a:r>
              <a:rPr lang="en-US" b="1" dirty="0"/>
              <a:t>U(</a:t>
            </a:r>
            <a:r>
              <a:rPr lang="en-US" b="1" dirty="0" err="1"/>
              <a:t>n,f</a:t>
            </a:r>
            <a:r>
              <a:rPr lang="en-US" b="1" dirty="0"/>
              <a:t>) </a:t>
            </a:r>
          </a:p>
          <a:p>
            <a:r>
              <a:rPr lang="en-US" b="1" dirty="0" err="1"/>
              <a:t>E</a:t>
            </a:r>
            <a:r>
              <a:rPr lang="en-US" b="1" baseline="-25000" dirty="0" err="1"/>
              <a:t>n</a:t>
            </a:r>
            <a:r>
              <a:rPr lang="en-US" b="1" dirty="0"/>
              <a:t>= 2 MeV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ADFF70-7EEC-F596-877C-3800F04A806A}"/>
              </a:ext>
            </a:extLst>
          </p:cNvPr>
          <p:cNvSpPr txBox="1"/>
          <p:nvPr/>
        </p:nvSpPr>
        <p:spPr>
          <a:xfrm>
            <a:off x="620891" y="5250817"/>
            <a:ext cx="1490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/>
              <a:t>239</a:t>
            </a:r>
            <a:r>
              <a:rPr lang="en-US" b="1" dirty="0"/>
              <a:t>Pu(</a:t>
            </a:r>
            <a:r>
              <a:rPr lang="en-US" b="1" dirty="0" err="1"/>
              <a:t>n,f</a:t>
            </a:r>
            <a:r>
              <a:rPr lang="en-US" b="1" dirty="0"/>
              <a:t>) </a:t>
            </a:r>
          </a:p>
          <a:p>
            <a:r>
              <a:rPr lang="en-US" b="1" dirty="0" err="1"/>
              <a:t>E</a:t>
            </a:r>
            <a:r>
              <a:rPr lang="en-US" b="1" baseline="-25000" dirty="0" err="1"/>
              <a:t>n</a:t>
            </a:r>
            <a:r>
              <a:rPr lang="en-US" b="1" dirty="0"/>
              <a:t>= 2 MeV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658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98678-4CCA-E657-DE28-403127CBB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>
            <a:extLst>
              <a:ext uri="{FF2B5EF4-FFF2-40B4-BE49-F238E27FC236}">
                <a16:creationId xmlns:a16="http://schemas.microsoft.com/office/drawing/2014/main" id="{BB5A4BAC-5395-DE90-DD1F-70212A985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1733"/>
            <a:ext cx="8229600" cy="509983"/>
          </a:xfrm>
        </p:spPr>
        <p:txBody>
          <a:bodyPr/>
          <a:lstStyle/>
          <a:p>
            <a:pPr algn="ctr"/>
            <a:r>
              <a:rPr lang="en-US" dirty="0"/>
              <a:t>Isomeric Fission Yield Ratios at E</a:t>
            </a:r>
            <a:r>
              <a:rPr lang="en-US" baseline="-25000" dirty="0"/>
              <a:t>n</a:t>
            </a:r>
            <a:r>
              <a:rPr lang="en-US" dirty="0"/>
              <a:t> = 2 MeV</a:t>
            </a:r>
            <a:endParaRPr lang="en-US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89CADB-740A-DCF0-6B29-CE78A7AF55B7}"/>
              </a:ext>
            </a:extLst>
          </p:cNvPr>
          <p:cNvSpPr/>
          <p:nvPr/>
        </p:nvSpPr>
        <p:spPr bwMode="auto">
          <a:xfrm>
            <a:off x="4885266" y="3818466"/>
            <a:ext cx="143933" cy="10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51F3E7-B3FD-42B9-86FE-BC00A42FDAEC}"/>
              </a:ext>
            </a:extLst>
          </p:cNvPr>
          <p:cNvSpPr txBox="1"/>
          <p:nvPr/>
        </p:nvSpPr>
        <p:spPr>
          <a:xfrm>
            <a:off x="5032746" y="5861542"/>
            <a:ext cx="41112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O.J. Sears, A. </a:t>
            </a:r>
            <a:r>
              <a:rPr lang="en-US" sz="1400" dirty="0" err="1"/>
              <a:t>Mattera</a:t>
            </a:r>
            <a:r>
              <a:rPr lang="en-US" sz="1400" dirty="0"/>
              <a:t> </a:t>
            </a:r>
            <a:r>
              <a:rPr lang="en-US" sz="1400" i="1" dirty="0"/>
              <a:t>et al. </a:t>
            </a:r>
            <a:r>
              <a:rPr lang="en-US" sz="1400" dirty="0"/>
              <a:t>NDS, </a:t>
            </a:r>
            <a:r>
              <a:rPr lang="en-US" sz="1400" b="1" dirty="0"/>
              <a:t>173</a:t>
            </a:r>
            <a:r>
              <a:rPr lang="en-US" sz="1400" dirty="0"/>
              <a:t> 118 (2021)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16989B-C96C-3CEA-CF22-91B10D14F8F9}"/>
              </a:ext>
            </a:extLst>
          </p:cNvPr>
          <p:cNvSpPr txBox="1"/>
          <p:nvPr/>
        </p:nvSpPr>
        <p:spPr>
          <a:xfrm>
            <a:off x="68386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LLNL-PRES-868963</a:t>
            </a: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600"/>
              </a:spcAft>
            </a:pP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  <p:pic>
        <p:nvPicPr>
          <p:cNvPr id="11" name="Picture 10" descr="LLNL_Logo_WHT-LRG.png">
            <a:extLst>
              <a:ext uri="{FF2B5EF4-FFF2-40B4-BE49-F238E27FC236}">
                <a16:creationId xmlns:a16="http://schemas.microsoft.com/office/drawing/2014/main" id="{CE391C13-5BE7-E99E-969B-AF1F392CB6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062" y="6446832"/>
            <a:ext cx="1865376" cy="3147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4E7FEC-75D9-DF8A-CE18-8CE8CE6AE63F}"/>
              </a:ext>
            </a:extLst>
          </p:cNvPr>
          <p:cNvSpPr txBox="1"/>
          <p:nvPr/>
        </p:nvSpPr>
        <p:spPr>
          <a:xfrm>
            <a:off x="1" y="6406719"/>
            <a:ext cx="9143999" cy="5078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Isomeric Fission Yield Ratios – the Larger Discrepancy from the Evaluation</a:t>
            </a:r>
          </a:p>
          <a:p>
            <a:pPr algn="ctr"/>
            <a:endParaRPr lang="en-US" sz="9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630B02-1E78-B790-14E0-6E986D252DA9}"/>
              </a:ext>
            </a:extLst>
          </p:cNvPr>
          <p:cNvSpPr txBox="1"/>
          <p:nvPr/>
        </p:nvSpPr>
        <p:spPr>
          <a:xfrm>
            <a:off x="4230559" y="6088497"/>
            <a:ext cx="459187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                  A. Mattera </a:t>
            </a:r>
            <a:r>
              <a:rPr lang="en-US" sz="1400" i="1" dirty="0"/>
              <a:t>et al</a:t>
            </a:r>
            <a:r>
              <a:rPr lang="en-US" sz="1400" dirty="0"/>
              <a:t>. PRC </a:t>
            </a:r>
            <a:r>
              <a:rPr lang="en-US" sz="1400" b="1" dirty="0"/>
              <a:t>111</a:t>
            </a:r>
            <a:r>
              <a:rPr lang="en-US" sz="1400" dirty="0"/>
              <a:t>, L061601 (2025)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B97951F-C020-DD8C-87C5-428B9E3EDFCC}"/>
              </a:ext>
            </a:extLst>
          </p:cNvPr>
          <p:cNvGrpSpPr/>
          <p:nvPr/>
        </p:nvGrpSpPr>
        <p:grpSpPr>
          <a:xfrm>
            <a:off x="1431333" y="996458"/>
            <a:ext cx="6289220" cy="4772746"/>
            <a:chOff x="1431333" y="996458"/>
            <a:chExt cx="6289220" cy="477274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0D7488B-13F5-D746-5EE4-EF13E470D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333" y="996458"/>
              <a:ext cx="6289220" cy="4772746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97073FE-D873-72D8-BE43-47C4C78A3001}"/>
                </a:ext>
              </a:extLst>
            </p:cNvPr>
            <p:cNvSpPr txBox="1"/>
            <p:nvPr/>
          </p:nvSpPr>
          <p:spPr>
            <a:xfrm>
              <a:off x="2743200" y="1461155"/>
              <a:ext cx="1376314" cy="4336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69041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528D7-E3FA-2F00-5870-BE46AAF3F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CB7BCF6-9254-4331-692E-58CBFBF4CFC6}"/>
              </a:ext>
            </a:extLst>
          </p:cNvPr>
          <p:cNvSpPr/>
          <p:nvPr/>
        </p:nvSpPr>
        <p:spPr bwMode="auto">
          <a:xfrm>
            <a:off x="4885266" y="3818466"/>
            <a:ext cx="143933" cy="10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FB5B1076-AB9B-691D-8EA1-85DEC394C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3037"/>
            <a:ext cx="8229600" cy="364064"/>
          </a:xfrm>
        </p:spPr>
        <p:txBody>
          <a:bodyPr/>
          <a:lstStyle/>
          <a:p>
            <a:pPr algn="ctr"/>
            <a:r>
              <a:rPr lang="en-US" sz="2400" dirty="0"/>
              <a:t>FPYs to Support Reactor Anti-Neutrino Anomaly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6946DA-2570-5E28-8954-8ED5F65C0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39212"/>
            <a:ext cx="7772400" cy="24674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3B1303-6E2E-8F15-7449-6EB4DBDD42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604752"/>
            <a:ext cx="7772400" cy="2490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9C14AF-EBB2-2CBA-109A-F8725F0288E0}"/>
              </a:ext>
            </a:extLst>
          </p:cNvPr>
          <p:cNvSpPr txBox="1"/>
          <p:nvPr/>
        </p:nvSpPr>
        <p:spPr>
          <a:xfrm>
            <a:off x="5505216" y="6106878"/>
            <a:ext cx="30257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W. Tornow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 al. </a:t>
            </a:r>
            <a:r>
              <a:rPr lang="en-US" sz="1200" dirty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submitted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for publication </a:t>
            </a:r>
          </a:p>
        </p:txBody>
      </p:sp>
    </p:spTree>
    <p:extLst>
      <p:ext uri="{BB962C8B-B14F-4D97-AF65-F5344CB8AC3E}">
        <p14:creationId xmlns:p14="http://schemas.microsoft.com/office/powerpoint/2010/main" val="3610676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>
            <a:extLst>
              <a:ext uri="{FF2B5EF4-FFF2-40B4-BE49-F238E27FC236}">
                <a16:creationId xmlns:a16="http://schemas.microsoft.com/office/drawing/2014/main" id="{8211E734-45B5-E348-A70E-392AEE2B8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3037"/>
            <a:ext cx="8229600" cy="364064"/>
          </a:xfrm>
        </p:spPr>
        <p:txBody>
          <a:bodyPr/>
          <a:lstStyle/>
          <a:p>
            <a:pPr algn="ctr"/>
            <a:r>
              <a:rPr lang="en-US" sz="2400" dirty="0"/>
              <a:t>Short-Lived FPYs from </a:t>
            </a:r>
            <a:r>
              <a:rPr lang="en-US" sz="2400" baseline="30000" dirty="0"/>
              <a:t>238</a:t>
            </a:r>
            <a:r>
              <a:rPr lang="en-US" sz="2400" dirty="0"/>
              <a:t>U(</a:t>
            </a:r>
            <a:r>
              <a:rPr lang="en-US" sz="2400" dirty="0" err="1"/>
              <a:t>n,f</a:t>
            </a:r>
            <a:r>
              <a:rPr lang="en-US" sz="2400" dirty="0"/>
              <a:t>) at </a:t>
            </a:r>
            <a:r>
              <a:rPr lang="en-US" sz="2400" dirty="0" err="1"/>
              <a:t>E</a:t>
            </a:r>
            <a:r>
              <a:rPr lang="en-US" sz="2400" baseline="-25000" dirty="0" err="1"/>
              <a:t>n</a:t>
            </a:r>
            <a:r>
              <a:rPr lang="en-US" sz="2400" dirty="0"/>
              <a:t>=4.6 MeV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6AE3DE-3845-2A48-8DF3-13E821EF0684}"/>
              </a:ext>
            </a:extLst>
          </p:cNvPr>
          <p:cNvSpPr/>
          <p:nvPr/>
        </p:nvSpPr>
        <p:spPr bwMode="auto">
          <a:xfrm>
            <a:off x="4885266" y="3818466"/>
            <a:ext cx="143933" cy="10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CFF9FB-B71C-0399-D05B-57823B02FBAF}"/>
              </a:ext>
            </a:extLst>
          </p:cNvPr>
          <p:cNvSpPr txBox="1"/>
          <p:nvPr/>
        </p:nvSpPr>
        <p:spPr>
          <a:xfrm>
            <a:off x="5742189" y="6017964"/>
            <a:ext cx="2659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Ramirez et al.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107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05408 (2023)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917D60-9C71-1686-8624-415B7DABB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99" y="1163420"/>
            <a:ext cx="8100585" cy="24187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3D0A20-1395-6C00-AF9F-AB6828335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26" y="3582147"/>
            <a:ext cx="8146023" cy="23729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190B5A-6058-65C0-00CB-7DD7826CABC8}"/>
              </a:ext>
            </a:extLst>
          </p:cNvPr>
          <p:cNvSpPr txBox="1"/>
          <p:nvPr/>
        </p:nvSpPr>
        <p:spPr>
          <a:xfrm>
            <a:off x="0" y="6413415"/>
            <a:ext cx="9144000" cy="4308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The RABITTS is Broadening the Fission Product Yield Experimental Data</a:t>
            </a:r>
          </a:p>
          <a:p>
            <a:pPr algn="ctr"/>
            <a:r>
              <a:rPr lang="en-US" sz="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0632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199" y="219507"/>
            <a:ext cx="8530683" cy="1008771"/>
          </a:xfrm>
        </p:spPr>
        <p:txBody>
          <a:bodyPr/>
          <a:lstStyle/>
          <a:p>
            <a:pPr algn="ctr"/>
            <a:r>
              <a:rPr lang="en-US" spc="-1" dirty="0">
                <a:solidFill>
                  <a:srgbClr val="376092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Comparison between HIGS cumulative and </a:t>
            </a:r>
            <a:br>
              <a:rPr lang="en-US" spc="-1" dirty="0">
                <a:solidFill>
                  <a:srgbClr val="376092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</a:br>
            <a:r>
              <a:rPr lang="en-US" spc="-1" dirty="0">
                <a:solidFill>
                  <a:srgbClr val="376092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SOFIA and VAMOS independent FPY measurements </a:t>
            </a:r>
            <a:endParaRPr lang="en-US" b="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6D79923-2DCD-014C-954B-0CCC335EB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012" y="1675081"/>
            <a:ext cx="2728155" cy="20869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4280E1D-1527-CB49-ADE7-A9C412965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7782" y="3729202"/>
            <a:ext cx="2608888" cy="2088447"/>
          </a:xfrm>
          <a:prstGeom prst="rect">
            <a:avLst/>
          </a:prstGeom>
        </p:spPr>
      </p:pic>
      <p:sp>
        <p:nvSpPr>
          <p:cNvPr id="2" name="Arrow: Down 3">
            <a:extLst>
              <a:ext uri="{FF2B5EF4-FFF2-40B4-BE49-F238E27FC236}">
                <a16:creationId xmlns:a16="http://schemas.microsoft.com/office/drawing/2014/main" id="{9B95F34D-CA17-0E60-2232-E9C6F1F05256}"/>
              </a:ext>
            </a:extLst>
          </p:cNvPr>
          <p:cNvSpPr/>
          <p:nvPr/>
        </p:nvSpPr>
        <p:spPr bwMode="auto">
          <a:xfrm>
            <a:off x="7834786" y="2999145"/>
            <a:ext cx="223709" cy="730057"/>
          </a:xfrm>
          <a:prstGeom prst="downArrow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2E2B87-3267-6AF2-0305-0253600D7721}"/>
              </a:ext>
            </a:extLst>
          </p:cNvPr>
          <p:cNvSpPr txBox="1"/>
          <p:nvPr/>
        </p:nvSpPr>
        <p:spPr>
          <a:xfrm>
            <a:off x="6833678" y="193819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SOFIA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29868C-F07E-E25A-CF47-B70E81482C90}"/>
              </a:ext>
            </a:extLst>
          </p:cNvPr>
          <p:cNvSpPr txBox="1"/>
          <p:nvPr/>
        </p:nvSpPr>
        <p:spPr>
          <a:xfrm>
            <a:off x="6833678" y="41042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HIGS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99DADF-81DB-DD9D-D38C-020FFCC8B49E}"/>
              </a:ext>
            </a:extLst>
          </p:cNvPr>
          <p:cNvSpPr txBox="1"/>
          <p:nvPr/>
        </p:nvSpPr>
        <p:spPr>
          <a:xfrm>
            <a:off x="6833678" y="2201942"/>
            <a:ext cx="1001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VAMOS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E37C35-9B6A-C3DF-7BA0-0A5881CFB89C}"/>
              </a:ext>
            </a:extLst>
          </p:cNvPr>
          <p:cNvSpPr txBox="1"/>
          <p:nvPr/>
        </p:nvSpPr>
        <p:spPr>
          <a:xfrm>
            <a:off x="1387795" y="5276995"/>
            <a:ext cx="4413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SOFIA</a:t>
            </a:r>
            <a:r>
              <a:rPr lang="en-US" sz="1400" dirty="0"/>
              <a:t> 2017: </a:t>
            </a:r>
            <a:r>
              <a:rPr lang="en-US" sz="1400" dirty="0" err="1"/>
              <a:t>Pellereau</a:t>
            </a:r>
            <a:r>
              <a:rPr lang="en-US" sz="1400" dirty="0"/>
              <a:t> </a:t>
            </a:r>
            <a:r>
              <a:rPr lang="en-US" sz="1400" i="1" dirty="0"/>
              <a:t>et al.</a:t>
            </a:r>
            <a:r>
              <a:rPr lang="en-US" sz="1400" dirty="0"/>
              <a:t> PRC 95, 054603 (2017)</a:t>
            </a:r>
          </a:p>
          <a:p>
            <a:r>
              <a:rPr lang="en-US" sz="1400" b="1" dirty="0"/>
              <a:t>VAMOS</a:t>
            </a:r>
            <a:r>
              <a:rPr lang="en-US" sz="1400" dirty="0"/>
              <a:t> 2018: Ramos </a:t>
            </a:r>
            <a:r>
              <a:rPr lang="en-US" sz="1400" i="1" dirty="0"/>
              <a:t>et al.</a:t>
            </a:r>
            <a:r>
              <a:rPr lang="en-US" sz="1400" dirty="0"/>
              <a:t> PRC 97, 054612 92018)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209CDD-EF9E-3F41-5310-54A32331F799}"/>
              </a:ext>
            </a:extLst>
          </p:cNvPr>
          <p:cNvSpPr txBox="1"/>
          <p:nvPr/>
        </p:nvSpPr>
        <p:spPr>
          <a:xfrm>
            <a:off x="1387795" y="4926354"/>
            <a:ext cx="44779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I. </a:t>
            </a:r>
            <a:r>
              <a:rPr lang="en-US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Tsorxe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Accepted in Phys. Rev. C (2026)</a:t>
            </a:r>
            <a:endParaRPr lang="en-US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46E96A5-BCCC-D0BF-6822-53DA8943FBC3}"/>
              </a:ext>
            </a:extLst>
          </p:cNvPr>
          <p:cNvSpPr/>
          <p:nvPr/>
        </p:nvSpPr>
        <p:spPr bwMode="auto">
          <a:xfrm>
            <a:off x="1541956" y="5041249"/>
            <a:ext cx="116340" cy="98717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7FF2F9-53E6-4DA3-44FD-193093B5D8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1" y="1640100"/>
            <a:ext cx="6259725" cy="316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35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DAA33-7196-4FC9-2405-73E8A50B1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24B5C89-DE73-7545-7190-D2B14E8CA474}"/>
              </a:ext>
            </a:extLst>
          </p:cNvPr>
          <p:cNvGrpSpPr/>
          <p:nvPr/>
        </p:nvGrpSpPr>
        <p:grpSpPr>
          <a:xfrm>
            <a:off x="843666" y="938002"/>
            <a:ext cx="5302853" cy="3450068"/>
            <a:chOff x="555031" y="1160786"/>
            <a:chExt cx="5865020" cy="391766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A0F39A4-1740-374D-22A4-A206E1FB2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5031" y="1292347"/>
              <a:ext cx="5699186" cy="378610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E7404D2-66A4-6813-00E4-35D7411587E6}"/>
                </a:ext>
              </a:extLst>
            </p:cNvPr>
            <p:cNvSpPr txBox="1"/>
            <p:nvPr/>
          </p:nvSpPr>
          <p:spPr>
            <a:xfrm>
              <a:off x="564309" y="2784481"/>
              <a:ext cx="529765" cy="238505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239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Pu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950E9F9-913B-834F-DBE8-BFEDD9502A6B}"/>
                </a:ext>
              </a:extLst>
            </p:cNvPr>
            <p:cNvSpPr txBox="1"/>
            <p:nvPr/>
          </p:nvSpPr>
          <p:spPr>
            <a:xfrm>
              <a:off x="1987175" y="2347588"/>
              <a:ext cx="674036" cy="297066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240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Pu</a:t>
              </a:r>
              <a:r>
                <a:rPr kumimoji="0" lang="en-US" sz="1100" b="1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*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703E1B3-1CA3-6EBC-5607-B7262E573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23773" y="2191716"/>
              <a:ext cx="924379" cy="76310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9CEBB03-E25D-7DC3-5042-6F3C1BE75070}"/>
                </a:ext>
              </a:extLst>
            </p:cNvPr>
            <p:cNvSpPr txBox="1"/>
            <p:nvPr/>
          </p:nvSpPr>
          <p:spPr>
            <a:xfrm>
              <a:off x="5080240" y="1819249"/>
              <a:ext cx="529766" cy="238505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148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Ce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449D637-D34E-1DD1-35DA-2A743236FAF2}"/>
                </a:ext>
              </a:extLst>
            </p:cNvPr>
            <p:cNvSpPr txBox="1"/>
            <p:nvPr/>
          </p:nvSpPr>
          <p:spPr>
            <a:xfrm>
              <a:off x="5319828" y="3187707"/>
              <a:ext cx="529766" cy="238505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147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Ce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862D9B2-1370-DB93-8CF4-0EFFCE4A9FCD}"/>
                </a:ext>
              </a:extLst>
            </p:cNvPr>
            <p:cNvSpPr txBox="1"/>
            <p:nvPr/>
          </p:nvSpPr>
          <p:spPr>
            <a:xfrm>
              <a:off x="4167636" y="2843272"/>
              <a:ext cx="574788" cy="349490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92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Kr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AE26093-7C80-2D23-6E2F-73540349E2A5}"/>
                </a:ext>
              </a:extLst>
            </p:cNvPr>
            <p:cNvSpPr txBox="1"/>
            <p:nvPr/>
          </p:nvSpPr>
          <p:spPr>
            <a:xfrm>
              <a:off x="4684052" y="3266645"/>
              <a:ext cx="574788" cy="349490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90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Kr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08C8FAB-20BD-1C98-D0F7-01F0BFBFA9CE}"/>
                </a:ext>
              </a:extLst>
            </p:cNvPr>
            <p:cNvSpPr txBox="1"/>
            <p:nvPr/>
          </p:nvSpPr>
          <p:spPr>
            <a:xfrm>
              <a:off x="5138157" y="3792698"/>
              <a:ext cx="466708" cy="440010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93A81A8-C5F3-4EDD-F315-EA0BEB2A1ED9}"/>
                </a:ext>
              </a:extLst>
            </p:cNvPr>
            <p:cNvSpPr/>
            <p:nvPr/>
          </p:nvSpPr>
          <p:spPr bwMode="auto">
            <a:xfrm>
              <a:off x="4624449" y="3818646"/>
              <a:ext cx="748333" cy="1259804"/>
            </a:xfrm>
            <a:custGeom>
              <a:avLst/>
              <a:gdLst>
                <a:gd name="connsiteX0" fmla="*/ 760491 w 771010"/>
                <a:gd name="connsiteY0" fmla="*/ 0 h 1321806"/>
                <a:gd name="connsiteX1" fmla="*/ 769545 w 771010"/>
                <a:gd name="connsiteY1" fmla="*/ 253497 h 1321806"/>
                <a:gd name="connsiteX2" fmla="*/ 733331 w 771010"/>
                <a:gd name="connsiteY2" fmla="*/ 525101 h 1321806"/>
                <a:gd name="connsiteX3" fmla="*/ 633743 w 771010"/>
                <a:gd name="connsiteY3" fmla="*/ 841972 h 1321806"/>
                <a:gd name="connsiteX4" fmla="*/ 443620 w 771010"/>
                <a:gd name="connsiteY4" fmla="*/ 1050202 h 1321806"/>
                <a:gd name="connsiteX5" fmla="*/ 172016 w 771010"/>
                <a:gd name="connsiteY5" fmla="*/ 1258432 h 1321806"/>
                <a:gd name="connsiteX6" fmla="*/ 0 w 771010"/>
                <a:gd name="connsiteY6" fmla="*/ 1321806 h 132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1010" h="1321806">
                  <a:moveTo>
                    <a:pt x="760491" y="0"/>
                  </a:moveTo>
                  <a:cubicBezTo>
                    <a:pt x="767281" y="82990"/>
                    <a:pt x="774072" y="165980"/>
                    <a:pt x="769545" y="253497"/>
                  </a:cubicBezTo>
                  <a:cubicBezTo>
                    <a:pt x="765018" y="341014"/>
                    <a:pt x="755965" y="427022"/>
                    <a:pt x="733331" y="525101"/>
                  </a:cubicBezTo>
                  <a:cubicBezTo>
                    <a:pt x="710697" y="623180"/>
                    <a:pt x="682028" y="754455"/>
                    <a:pt x="633743" y="841972"/>
                  </a:cubicBezTo>
                  <a:cubicBezTo>
                    <a:pt x="585458" y="929489"/>
                    <a:pt x="520574" y="980792"/>
                    <a:pt x="443620" y="1050202"/>
                  </a:cubicBezTo>
                  <a:cubicBezTo>
                    <a:pt x="366666" y="1119612"/>
                    <a:pt x="245953" y="1213165"/>
                    <a:pt x="172016" y="1258432"/>
                  </a:cubicBezTo>
                  <a:cubicBezTo>
                    <a:pt x="98079" y="1303699"/>
                    <a:pt x="49039" y="1312752"/>
                    <a:pt x="0" y="1321806"/>
                  </a:cubicBezTo>
                </a:path>
              </a:pathLst>
            </a:custGeom>
            <a:noFill/>
            <a:ln w="9525">
              <a:noFill/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0745B8B-8FB9-CDB4-D0F3-CBB5834FEBD8}"/>
                </a:ext>
              </a:extLst>
            </p:cNvPr>
            <p:cNvSpPr txBox="1"/>
            <p:nvPr/>
          </p:nvSpPr>
          <p:spPr>
            <a:xfrm>
              <a:off x="5956858" y="2906151"/>
              <a:ext cx="2584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itchFamily="2" charset="2"/>
                  <a:ea typeface="ＭＳ Ｐゴシック" charset="0"/>
                </a:rPr>
                <a:t>g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A719D96-913C-F177-8068-12BC98EF051A}"/>
                </a:ext>
              </a:extLst>
            </p:cNvPr>
            <p:cNvSpPr txBox="1"/>
            <p:nvPr/>
          </p:nvSpPr>
          <p:spPr>
            <a:xfrm>
              <a:off x="5779932" y="4103667"/>
              <a:ext cx="2584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itchFamily="2" charset="2"/>
                  <a:ea typeface="ＭＳ Ｐゴシック" charset="0"/>
                </a:rPr>
                <a:t>g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88A263A-6A72-A4AE-C0B0-A713FCB99734}"/>
                </a:ext>
              </a:extLst>
            </p:cNvPr>
            <p:cNvSpPr txBox="1"/>
            <p:nvPr/>
          </p:nvSpPr>
          <p:spPr>
            <a:xfrm>
              <a:off x="4167636" y="3729147"/>
              <a:ext cx="269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itchFamily="2" charset="2"/>
                  <a:ea typeface="ＭＳ Ｐゴシック" charset="0"/>
                </a:rPr>
                <a:t>g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DD3658C-502C-AD69-A9C7-C1E8AB3A6A64}"/>
                </a:ext>
              </a:extLst>
            </p:cNvPr>
            <p:cNvSpPr txBox="1"/>
            <p:nvPr/>
          </p:nvSpPr>
          <p:spPr>
            <a:xfrm>
              <a:off x="6013692" y="3763672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pitchFamily="2" charset="0"/>
                  <a:ea typeface="ＭＳ Ｐゴシック" charset="0"/>
                </a:rPr>
                <a:t>n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CA4F76F-7A0C-63D4-2B6A-0E95C0650EB7}"/>
                </a:ext>
              </a:extLst>
            </p:cNvPr>
            <p:cNvSpPr txBox="1"/>
            <p:nvPr/>
          </p:nvSpPr>
          <p:spPr>
            <a:xfrm>
              <a:off x="4322528" y="3342748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pitchFamily="2" charset="0"/>
                  <a:ea typeface="ＭＳ Ｐゴシック" charset="0"/>
                </a:rPr>
                <a:t>n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952E123-F4D6-8241-2FC2-EEDBB534934B}"/>
                </a:ext>
              </a:extLst>
            </p:cNvPr>
            <p:cNvSpPr txBox="1"/>
            <p:nvPr/>
          </p:nvSpPr>
          <p:spPr>
            <a:xfrm>
              <a:off x="4658044" y="4037078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pitchFamily="2" charset="0"/>
                  <a:ea typeface="ＭＳ Ｐゴシック" charset="0"/>
                </a:rPr>
                <a:t>n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8612DB2-4DC3-F013-C8D0-85D0585CF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9876" y="2831250"/>
              <a:ext cx="889021" cy="78062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3F30A5D-8A91-E23B-482A-2CF98E456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71082" y="3885811"/>
              <a:ext cx="898649" cy="7651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2166F9D-BD45-F139-D24D-55073E759AEB}"/>
                </a:ext>
              </a:extLst>
            </p:cNvPr>
            <p:cNvSpPr txBox="1"/>
            <p:nvPr/>
          </p:nvSpPr>
          <p:spPr>
            <a:xfrm>
              <a:off x="1444201" y="3378924"/>
              <a:ext cx="715915" cy="1967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T</a:t>
              </a:r>
              <a:r>
                <a:rPr kumimoji="0" lang="en-US" sz="1050" b="1" i="0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1/2 </a:t>
              </a: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= 1.8 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1B0FF62-6FEE-1A96-CAE7-D874B20F4029}"/>
                </a:ext>
              </a:extLst>
            </p:cNvPr>
            <p:cNvSpPr txBox="1"/>
            <p:nvPr/>
          </p:nvSpPr>
          <p:spPr>
            <a:xfrm>
              <a:off x="2978306" y="4432373"/>
              <a:ext cx="684202" cy="1967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T</a:t>
              </a:r>
              <a:r>
                <a:rPr kumimoji="0" lang="en-US" sz="1050" b="1" i="0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1/2 </a:t>
              </a: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= 56 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4BF211A-A066-5E98-9A89-B6D357839DA3}"/>
                </a:ext>
              </a:extLst>
            </p:cNvPr>
            <p:cNvSpPr txBox="1"/>
            <p:nvPr/>
          </p:nvSpPr>
          <p:spPr>
            <a:xfrm>
              <a:off x="3296386" y="1160786"/>
              <a:ext cx="756676" cy="314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10</a:t>
              </a:r>
              <a:r>
                <a:rPr kumimoji="0" lang="en-US" sz="1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-21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s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57352DE-0817-9011-E971-665ADB3BE81B}"/>
                </a:ext>
              </a:extLst>
            </p:cNvPr>
            <p:cNvSpPr txBox="1"/>
            <p:nvPr/>
          </p:nvSpPr>
          <p:spPr>
            <a:xfrm>
              <a:off x="1415726" y="1581555"/>
              <a:ext cx="756676" cy="314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10</a:t>
              </a:r>
              <a:r>
                <a:rPr kumimoji="0" lang="en-US" sz="1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-22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s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02C40A0-263D-DAA7-6350-6F3D33A56C53}"/>
                </a:ext>
              </a:extLst>
            </p:cNvPr>
            <p:cNvSpPr txBox="1"/>
            <p:nvPr/>
          </p:nvSpPr>
          <p:spPr>
            <a:xfrm>
              <a:off x="5111474" y="1517154"/>
              <a:ext cx="756676" cy="314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10</a:t>
              </a:r>
              <a:r>
                <a:rPr kumimoji="0" lang="en-US" sz="1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-20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s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AF8A705-AF5F-94CA-74C9-5815C39F2230}"/>
                </a:ext>
              </a:extLst>
            </p:cNvPr>
            <p:cNvSpPr txBox="1"/>
            <p:nvPr/>
          </p:nvSpPr>
          <p:spPr>
            <a:xfrm>
              <a:off x="5246804" y="2804023"/>
              <a:ext cx="1123750" cy="314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10</a:t>
              </a:r>
              <a:r>
                <a:rPr kumimoji="0" lang="en-US" sz="1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-18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-10</a:t>
              </a:r>
              <a:r>
                <a:rPr kumimoji="0" lang="en-US" sz="1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-10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s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FB1025D-D623-AEC6-A8DD-A3BA13FB9B38}"/>
                </a:ext>
              </a:extLst>
            </p:cNvPr>
            <p:cNvSpPr txBox="1"/>
            <p:nvPr/>
          </p:nvSpPr>
          <p:spPr>
            <a:xfrm>
              <a:off x="5496744" y="4488257"/>
              <a:ext cx="923307" cy="314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0.1-10</a:t>
              </a:r>
              <a:r>
                <a:rPr kumimoji="0" lang="en-US" sz="1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6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s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9D45DB5-DFB0-00C3-2F7E-A9EA9AEE8263}"/>
                </a:ext>
              </a:extLst>
            </p:cNvPr>
            <p:cNvSpPr txBox="1"/>
            <p:nvPr/>
          </p:nvSpPr>
          <p:spPr>
            <a:xfrm>
              <a:off x="5180918" y="4115430"/>
              <a:ext cx="282809" cy="349490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6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6D2F71B2-C8D2-327D-EA52-CAC4DA4E94F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15" t="41917" r="4167" b="42371"/>
          <a:stretch/>
        </p:blipFill>
        <p:spPr>
          <a:xfrm>
            <a:off x="254901" y="4679063"/>
            <a:ext cx="5832845" cy="1138837"/>
          </a:xfrm>
          <a:prstGeom prst="rect">
            <a:avLst/>
          </a:prstGeom>
        </p:spPr>
      </p:pic>
      <p:sp>
        <p:nvSpPr>
          <p:cNvPr id="40" name="Freeform 39">
            <a:extLst>
              <a:ext uri="{FF2B5EF4-FFF2-40B4-BE49-F238E27FC236}">
                <a16:creationId xmlns:a16="http://schemas.microsoft.com/office/drawing/2014/main" id="{B835F631-3783-C92B-0770-09120EFC6758}"/>
              </a:ext>
            </a:extLst>
          </p:cNvPr>
          <p:cNvSpPr/>
          <p:nvPr/>
        </p:nvSpPr>
        <p:spPr bwMode="auto">
          <a:xfrm>
            <a:off x="4028061" y="3265129"/>
            <a:ext cx="1167736" cy="1682411"/>
          </a:xfrm>
          <a:custGeom>
            <a:avLst/>
            <a:gdLst>
              <a:gd name="connsiteX0" fmla="*/ 1032095 w 1036450"/>
              <a:gd name="connsiteY0" fmla="*/ 0 h 1339913"/>
              <a:gd name="connsiteX1" fmla="*/ 1032095 w 1036450"/>
              <a:gd name="connsiteY1" fmla="*/ 199176 h 1339913"/>
              <a:gd name="connsiteX2" fmla="*/ 986828 w 1036450"/>
              <a:gd name="connsiteY2" fmla="*/ 434567 h 1339913"/>
              <a:gd name="connsiteX3" fmla="*/ 878186 w 1036450"/>
              <a:gd name="connsiteY3" fmla="*/ 642796 h 1339913"/>
              <a:gd name="connsiteX4" fmla="*/ 679010 w 1036450"/>
              <a:gd name="connsiteY4" fmla="*/ 941561 h 1339913"/>
              <a:gd name="connsiteX5" fmla="*/ 344031 w 1036450"/>
              <a:gd name="connsiteY5" fmla="*/ 1176951 h 1339913"/>
              <a:gd name="connsiteX6" fmla="*/ 0 w 1036450"/>
              <a:gd name="connsiteY6" fmla="*/ 1339913 h 1339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6450" h="1339913">
                <a:moveTo>
                  <a:pt x="1032095" y="0"/>
                </a:moveTo>
                <a:cubicBezTo>
                  <a:pt x="1035867" y="63374"/>
                  <a:pt x="1039640" y="126748"/>
                  <a:pt x="1032095" y="199176"/>
                </a:cubicBezTo>
                <a:cubicBezTo>
                  <a:pt x="1024550" y="271604"/>
                  <a:pt x="1012480" y="360630"/>
                  <a:pt x="986828" y="434567"/>
                </a:cubicBezTo>
                <a:cubicBezTo>
                  <a:pt x="961176" y="508504"/>
                  <a:pt x="929489" y="558297"/>
                  <a:pt x="878186" y="642796"/>
                </a:cubicBezTo>
                <a:cubicBezTo>
                  <a:pt x="826883" y="727295"/>
                  <a:pt x="768036" y="852535"/>
                  <a:pt x="679010" y="941561"/>
                </a:cubicBezTo>
                <a:cubicBezTo>
                  <a:pt x="589984" y="1030587"/>
                  <a:pt x="457199" y="1110559"/>
                  <a:pt x="344031" y="1176951"/>
                </a:cubicBezTo>
                <a:cubicBezTo>
                  <a:pt x="230863" y="1243343"/>
                  <a:pt x="115431" y="1291628"/>
                  <a:pt x="0" y="1339913"/>
                </a:cubicBezTo>
              </a:path>
            </a:pathLst>
          </a:custGeom>
          <a:noFill/>
          <a:ln w="31750">
            <a:solidFill>
              <a:srgbClr val="537EFF"/>
            </a:solidFill>
            <a:prstDash val="dash"/>
            <a:miter lim="800000"/>
            <a:headEnd/>
            <a:tailEnd type="stealth"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E6633611-2978-7DC2-CA7B-9526795E1110}"/>
              </a:ext>
            </a:extLst>
          </p:cNvPr>
          <p:cNvSpPr/>
          <p:nvPr/>
        </p:nvSpPr>
        <p:spPr bwMode="auto">
          <a:xfrm>
            <a:off x="4855116" y="3250667"/>
            <a:ext cx="344190" cy="1689580"/>
          </a:xfrm>
          <a:custGeom>
            <a:avLst/>
            <a:gdLst>
              <a:gd name="connsiteX0" fmla="*/ 1032095 w 1036450"/>
              <a:gd name="connsiteY0" fmla="*/ 0 h 1339913"/>
              <a:gd name="connsiteX1" fmla="*/ 1032095 w 1036450"/>
              <a:gd name="connsiteY1" fmla="*/ 199176 h 1339913"/>
              <a:gd name="connsiteX2" fmla="*/ 986828 w 1036450"/>
              <a:gd name="connsiteY2" fmla="*/ 434567 h 1339913"/>
              <a:gd name="connsiteX3" fmla="*/ 878186 w 1036450"/>
              <a:gd name="connsiteY3" fmla="*/ 642796 h 1339913"/>
              <a:gd name="connsiteX4" fmla="*/ 679010 w 1036450"/>
              <a:gd name="connsiteY4" fmla="*/ 941561 h 1339913"/>
              <a:gd name="connsiteX5" fmla="*/ 344031 w 1036450"/>
              <a:gd name="connsiteY5" fmla="*/ 1176951 h 1339913"/>
              <a:gd name="connsiteX6" fmla="*/ 0 w 1036450"/>
              <a:gd name="connsiteY6" fmla="*/ 1339913 h 1339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6450" h="1339913">
                <a:moveTo>
                  <a:pt x="1032095" y="0"/>
                </a:moveTo>
                <a:cubicBezTo>
                  <a:pt x="1035867" y="63374"/>
                  <a:pt x="1039640" y="126748"/>
                  <a:pt x="1032095" y="199176"/>
                </a:cubicBezTo>
                <a:cubicBezTo>
                  <a:pt x="1024550" y="271604"/>
                  <a:pt x="1012480" y="360630"/>
                  <a:pt x="986828" y="434567"/>
                </a:cubicBezTo>
                <a:cubicBezTo>
                  <a:pt x="961176" y="508504"/>
                  <a:pt x="929489" y="558297"/>
                  <a:pt x="878186" y="642796"/>
                </a:cubicBezTo>
                <a:cubicBezTo>
                  <a:pt x="826883" y="727295"/>
                  <a:pt x="768036" y="852535"/>
                  <a:pt x="679010" y="941561"/>
                </a:cubicBezTo>
                <a:cubicBezTo>
                  <a:pt x="589984" y="1030587"/>
                  <a:pt x="457199" y="1110559"/>
                  <a:pt x="344031" y="1176951"/>
                </a:cubicBezTo>
                <a:cubicBezTo>
                  <a:pt x="230863" y="1243343"/>
                  <a:pt x="115431" y="1291628"/>
                  <a:pt x="0" y="1339913"/>
                </a:cubicBezTo>
              </a:path>
            </a:pathLst>
          </a:custGeom>
          <a:noFill/>
          <a:ln w="41275">
            <a:solidFill>
              <a:srgbClr val="537EFF"/>
            </a:solidFill>
            <a:prstDash val="dash"/>
            <a:miter lim="800000"/>
            <a:headEnd/>
            <a:tailEnd type="stealth"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CF6774B4-A79B-67C7-8633-388862BFBFBC}"/>
              </a:ext>
            </a:extLst>
          </p:cNvPr>
          <p:cNvSpPr/>
          <p:nvPr/>
        </p:nvSpPr>
        <p:spPr bwMode="auto">
          <a:xfrm flipH="1">
            <a:off x="5199301" y="3282386"/>
            <a:ext cx="501336" cy="1668662"/>
          </a:xfrm>
          <a:custGeom>
            <a:avLst/>
            <a:gdLst>
              <a:gd name="connsiteX0" fmla="*/ 1032095 w 1036450"/>
              <a:gd name="connsiteY0" fmla="*/ 0 h 1339913"/>
              <a:gd name="connsiteX1" fmla="*/ 1032095 w 1036450"/>
              <a:gd name="connsiteY1" fmla="*/ 199176 h 1339913"/>
              <a:gd name="connsiteX2" fmla="*/ 986828 w 1036450"/>
              <a:gd name="connsiteY2" fmla="*/ 434567 h 1339913"/>
              <a:gd name="connsiteX3" fmla="*/ 878186 w 1036450"/>
              <a:gd name="connsiteY3" fmla="*/ 642796 h 1339913"/>
              <a:gd name="connsiteX4" fmla="*/ 679010 w 1036450"/>
              <a:gd name="connsiteY4" fmla="*/ 941561 h 1339913"/>
              <a:gd name="connsiteX5" fmla="*/ 344031 w 1036450"/>
              <a:gd name="connsiteY5" fmla="*/ 1176951 h 1339913"/>
              <a:gd name="connsiteX6" fmla="*/ 0 w 1036450"/>
              <a:gd name="connsiteY6" fmla="*/ 1339913 h 1339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6450" h="1339913">
                <a:moveTo>
                  <a:pt x="1032095" y="0"/>
                </a:moveTo>
                <a:cubicBezTo>
                  <a:pt x="1035867" y="63374"/>
                  <a:pt x="1039640" y="126748"/>
                  <a:pt x="1032095" y="199176"/>
                </a:cubicBezTo>
                <a:cubicBezTo>
                  <a:pt x="1024550" y="271604"/>
                  <a:pt x="1012480" y="360630"/>
                  <a:pt x="986828" y="434567"/>
                </a:cubicBezTo>
                <a:cubicBezTo>
                  <a:pt x="961176" y="508504"/>
                  <a:pt x="929489" y="558297"/>
                  <a:pt x="878186" y="642796"/>
                </a:cubicBezTo>
                <a:cubicBezTo>
                  <a:pt x="826883" y="727295"/>
                  <a:pt x="768036" y="852535"/>
                  <a:pt x="679010" y="941561"/>
                </a:cubicBezTo>
                <a:cubicBezTo>
                  <a:pt x="589984" y="1030587"/>
                  <a:pt x="457199" y="1110559"/>
                  <a:pt x="344031" y="1176951"/>
                </a:cubicBezTo>
                <a:cubicBezTo>
                  <a:pt x="230863" y="1243343"/>
                  <a:pt x="115431" y="1291628"/>
                  <a:pt x="0" y="1339913"/>
                </a:cubicBezTo>
              </a:path>
            </a:pathLst>
          </a:custGeom>
          <a:noFill/>
          <a:ln w="50800">
            <a:solidFill>
              <a:srgbClr val="537EFF"/>
            </a:solidFill>
            <a:prstDash val="dash"/>
            <a:miter lim="800000"/>
            <a:headEnd/>
            <a:tailEnd type="stealth"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F13343B7-F6A7-CBEE-9835-2F93BAC7F3B6}"/>
              </a:ext>
            </a:extLst>
          </p:cNvPr>
          <p:cNvSpPr/>
          <p:nvPr/>
        </p:nvSpPr>
        <p:spPr bwMode="auto">
          <a:xfrm>
            <a:off x="3125965" y="3258818"/>
            <a:ext cx="2069831" cy="1662997"/>
          </a:xfrm>
          <a:custGeom>
            <a:avLst/>
            <a:gdLst>
              <a:gd name="connsiteX0" fmla="*/ 1032095 w 1036450"/>
              <a:gd name="connsiteY0" fmla="*/ 0 h 1339913"/>
              <a:gd name="connsiteX1" fmla="*/ 1032095 w 1036450"/>
              <a:gd name="connsiteY1" fmla="*/ 199176 h 1339913"/>
              <a:gd name="connsiteX2" fmla="*/ 986828 w 1036450"/>
              <a:gd name="connsiteY2" fmla="*/ 434567 h 1339913"/>
              <a:gd name="connsiteX3" fmla="*/ 878186 w 1036450"/>
              <a:gd name="connsiteY3" fmla="*/ 642796 h 1339913"/>
              <a:gd name="connsiteX4" fmla="*/ 679010 w 1036450"/>
              <a:gd name="connsiteY4" fmla="*/ 941561 h 1339913"/>
              <a:gd name="connsiteX5" fmla="*/ 344031 w 1036450"/>
              <a:gd name="connsiteY5" fmla="*/ 1176951 h 1339913"/>
              <a:gd name="connsiteX6" fmla="*/ 0 w 1036450"/>
              <a:gd name="connsiteY6" fmla="*/ 1339913 h 1339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6450" h="1339913">
                <a:moveTo>
                  <a:pt x="1032095" y="0"/>
                </a:moveTo>
                <a:cubicBezTo>
                  <a:pt x="1035867" y="63374"/>
                  <a:pt x="1039640" y="126748"/>
                  <a:pt x="1032095" y="199176"/>
                </a:cubicBezTo>
                <a:cubicBezTo>
                  <a:pt x="1024550" y="271604"/>
                  <a:pt x="1012480" y="360630"/>
                  <a:pt x="986828" y="434567"/>
                </a:cubicBezTo>
                <a:cubicBezTo>
                  <a:pt x="961176" y="508504"/>
                  <a:pt x="929489" y="558297"/>
                  <a:pt x="878186" y="642796"/>
                </a:cubicBezTo>
                <a:cubicBezTo>
                  <a:pt x="826883" y="727295"/>
                  <a:pt x="768036" y="852535"/>
                  <a:pt x="679010" y="941561"/>
                </a:cubicBezTo>
                <a:cubicBezTo>
                  <a:pt x="589984" y="1030587"/>
                  <a:pt x="457199" y="1110559"/>
                  <a:pt x="344031" y="1176951"/>
                </a:cubicBezTo>
                <a:cubicBezTo>
                  <a:pt x="230863" y="1243343"/>
                  <a:pt x="115431" y="1291628"/>
                  <a:pt x="0" y="1339913"/>
                </a:cubicBezTo>
              </a:path>
            </a:pathLst>
          </a:custGeom>
          <a:noFill/>
          <a:ln w="22225">
            <a:solidFill>
              <a:srgbClr val="537EFF"/>
            </a:solidFill>
            <a:prstDash val="dash"/>
            <a:miter lim="800000"/>
            <a:headEnd/>
            <a:tailEnd type="stealth"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0C6AB4A4-0616-1FEA-A8D9-D6BC84E7CA9B}"/>
              </a:ext>
            </a:extLst>
          </p:cNvPr>
          <p:cNvSpPr/>
          <p:nvPr/>
        </p:nvSpPr>
        <p:spPr bwMode="auto">
          <a:xfrm>
            <a:off x="2373013" y="3307553"/>
            <a:ext cx="2826290" cy="1624853"/>
          </a:xfrm>
          <a:custGeom>
            <a:avLst/>
            <a:gdLst>
              <a:gd name="connsiteX0" fmla="*/ 1032095 w 1036450"/>
              <a:gd name="connsiteY0" fmla="*/ 0 h 1339913"/>
              <a:gd name="connsiteX1" fmla="*/ 1032095 w 1036450"/>
              <a:gd name="connsiteY1" fmla="*/ 199176 h 1339913"/>
              <a:gd name="connsiteX2" fmla="*/ 986828 w 1036450"/>
              <a:gd name="connsiteY2" fmla="*/ 434567 h 1339913"/>
              <a:gd name="connsiteX3" fmla="*/ 878186 w 1036450"/>
              <a:gd name="connsiteY3" fmla="*/ 642796 h 1339913"/>
              <a:gd name="connsiteX4" fmla="*/ 679010 w 1036450"/>
              <a:gd name="connsiteY4" fmla="*/ 941561 h 1339913"/>
              <a:gd name="connsiteX5" fmla="*/ 344031 w 1036450"/>
              <a:gd name="connsiteY5" fmla="*/ 1176951 h 1339913"/>
              <a:gd name="connsiteX6" fmla="*/ 0 w 1036450"/>
              <a:gd name="connsiteY6" fmla="*/ 1339913 h 1339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6450" h="1339913">
                <a:moveTo>
                  <a:pt x="1032095" y="0"/>
                </a:moveTo>
                <a:cubicBezTo>
                  <a:pt x="1035867" y="63374"/>
                  <a:pt x="1039640" y="126748"/>
                  <a:pt x="1032095" y="199176"/>
                </a:cubicBezTo>
                <a:cubicBezTo>
                  <a:pt x="1024550" y="271604"/>
                  <a:pt x="1012480" y="360630"/>
                  <a:pt x="986828" y="434567"/>
                </a:cubicBezTo>
                <a:cubicBezTo>
                  <a:pt x="961176" y="508504"/>
                  <a:pt x="929489" y="558297"/>
                  <a:pt x="878186" y="642796"/>
                </a:cubicBezTo>
                <a:cubicBezTo>
                  <a:pt x="826883" y="727295"/>
                  <a:pt x="768036" y="852535"/>
                  <a:pt x="679010" y="941561"/>
                </a:cubicBezTo>
                <a:cubicBezTo>
                  <a:pt x="589984" y="1030587"/>
                  <a:pt x="457199" y="1110559"/>
                  <a:pt x="344031" y="1176951"/>
                </a:cubicBezTo>
                <a:cubicBezTo>
                  <a:pt x="230863" y="1243343"/>
                  <a:pt x="115431" y="1291628"/>
                  <a:pt x="0" y="1339913"/>
                </a:cubicBezTo>
              </a:path>
            </a:pathLst>
          </a:custGeom>
          <a:noFill/>
          <a:ln w="19050">
            <a:solidFill>
              <a:srgbClr val="537EFF"/>
            </a:solidFill>
            <a:prstDash val="dash"/>
            <a:miter lim="800000"/>
            <a:headEnd/>
            <a:tailEnd type="stealth"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394776A2-6899-C90B-CB6B-1A752667829F}"/>
              </a:ext>
            </a:extLst>
          </p:cNvPr>
          <p:cNvSpPr/>
          <p:nvPr/>
        </p:nvSpPr>
        <p:spPr bwMode="auto">
          <a:xfrm>
            <a:off x="1387583" y="3294260"/>
            <a:ext cx="3811719" cy="1634848"/>
          </a:xfrm>
          <a:custGeom>
            <a:avLst/>
            <a:gdLst>
              <a:gd name="connsiteX0" fmla="*/ 1032095 w 1036450"/>
              <a:gd name="connsiteY0" fmla="*/ 0 h 1339913"/>
              <a:gd name="connsiteX1" fmla="*/ 1032095 w 1036450"/>
              <a:gd name="connsiteY1" fmla="*/ 199176 h 1339913"/>
              <a:gd name="connsiteX2" fmla="*/ 986828 w 1036450"/>
              <a:gd name="connsiteY2" fmla="*/ 434567 h 1339913"/>
              <a:gd name="connsiteX3" fmla="*/ 878186 w 1036450"/>
              <a:gd name="connsiteY3" fmla="*/ 642796 h 1339913"/>
              <a:gd name="connsiteX4" fmla="*/ 679010 w 1036450"/>
              <a:gd name="connsiteY4" fmla="*/ 941561 h 1339913"/>
              <a:gd name="connsiteX5" fmla="*/ 344031 w 1036450"/>
              <a:gd name="connsiteY5" fmla="*/ 1176951 h 1339913"/>
              <a:gd name="connsiteX6" fmla="*/ 0 w 1036450"/>
              <a:gd name="connsiteY6" fmla="*/ 1339913 h 1339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6450" h="1339913">
                <a:moveTo>
                  <a:pt x="1032095" y="0"/>
                </a:moveTo>
                <a:cubicBezTo>
                  <a:pt x="1035867" y="63374"/>
                  <a:pt x="1039640" y="126748"/>
                  <a:pt x="1032095" y="199176"/>
                </a:cubicBezTo>
                <a:cubicBezTo>
                  <a:pt x="1024550" y="271604"/>
                  <a:pt x="1012480" y="360630"/>
                  <a:pt x="986828" y="434567"/>
                </a:cubicBezTo>
                <a:cubicBezTo>
                  <a:pt x="961176" y="508504"/>
                  <a:pt x="929489" y="558297"/>
                  <a:pt x="878186" y="642796"/>
                </a:cubicBezTo>
                <a:cubicBezTo>
                  <a:pt x="826883" y="727295"/>
                  <a:pt x="768036" y="852535"/>
                  <a:pt x="679010" y="941561"/>
                </a:cubicBezTo>
                <a:cubicBezTo>
                  <a:pt x="589984" y="1030587"/>
                  <a:pt x="457199" y="1110559"/>
                  <a:pt x="344031" y="1176951"/>
                </a:cubicBezTo>
                <a:cubicBezTo>
                  <a:pt x="230863" y="1243343"/>
                  <a:pt x="115431" y="1291628"/>
                  <a:pt x="0" y="1339913"/>
                </a:cubicBezTo>
              </a:path>
            </a:pathLst>
          </a:custGeom>
          <a:noFill/>
          <a:ln w="15875">
            <a:solidFill>
              <a:srgbClr val="537EFF"/>
            </a:solidFill>
            <a:prstDash val="dash"/>
            <a:miter lim="800000"/>
            <a:headEnd/>
            <a:tailEnd type="stealth"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AD81B2C-DCDB-A87D-941C-CCA572E729FE}"/>
              </a:ext>
            </a:extLst>
          </p:cNvPr>
          <p:cNvCxnSpPr>
            <a:cxnSpLocks/>
          </p:cNvCxnSpPr>
          <p:nvPr/>
        </p:nvCxnSpPr>
        <p:spPr>
          <a:xfrm flipH="1">
            <a:off x="5076034" y="5258051"/>
            <a:ext cx="362603" cy="10801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ADBF430-483B-AD9B-AE1C-60209EC7BF9A}"/>
              </a:ext>
            </a:extLst>
          </p:cNvPr>
          <p:cNvCxnSpPr>
            <a:cxnSpLocks/>
          </p:cNvCxnSpPr>
          <p:nvPr/>
        </p:nvCxnSpPr>
        <p:spPr>
          <a:xfrm flipH="1">
            <a:off x="4249474" y="5259607"/>
            <a:ext cx="362603" cy="10801"/>
          </a:xfrm>
          <a:prstGeom prst="straightConnector1">
            <a:avLst/>
          </a:prstGeom>
          <a:ln w="22225" cmpd="sng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128B7A3-2727-6550-5C4A-30CD1ED64235}"/>
              </a:ext>
            </a:extLst>
          </p:cNvPr>
          <p:cNvCxnSpPr>
            <a:cxnSpLocks/>
          </p:cNvCxnSpPr>
          <p:nvPr/>
        </p:nvCxnSpPr>
        <p:spPr>
          <a:xfrm flipH="1">
            <a:off x="1701074" y="5266762"/>
            <a:ext cx="362603" cy="10801"/>
          </a:xfrm>
          <a:prstGeom prst="straightConnector1">
            <a:avLst/>
          </a:prstGeom>
          <a:ln w="31750" cmpd="sng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E9436FF-D8D6-589A-0A84-FFC6E05040FC}"/>
              </a:ext>
            </a:extLst>
          </p:cNvPr>
          <p:cNvSpPr txBox="1"/>
          <p:nvPr/>
        </p:nvSpPr>
        <p:spPr>
          <a:xfrm>
            <a:off x="877885" y="5256167"/>
            <a:ext cx="447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ＭＳ Ｐゴシック" charset="0"/>
              </a:rPr>
              <a:t>b</a:t>
            </a:r>
            <a:r>
              <a:rPr kumimoji="0" lang="en-US" sz="14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ＭＳ Ｐゴシック" charset="0"/>
              </a:rPr>
              <a:t>-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itchFamily="2" charset="2"/>
              <a:ea typeface="ＭＳ Ｐゴシック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447ECDD-55F8-5826-CA54-CE901C88D7D6}"/>
              </a:ext>
            </a:extLst>
          </p:cNvPr>
          <p:cNvSpPr txBox="1"/>
          <p:nvPr/>
        </p:nvSpPr>
        <p:spPr>
          <a:xfrm>
            <a:off x="1729529" y="5252629"/>
            <a:ext cx="447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ＭＳ Ｐゴシック" charset="0"/>
              </a:rPr>
              <a:t>b</a:t>
            </a:r>
            <a:r>
              <a:rPr kumimoji="0" lang="en-US" sz="14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ＭＳ Ｐゴシック" charset="0"/>
              </a:rPr>
              <a:t>-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itchFamily="2" charset="2"/>
              <a:ea typeface="ＭＳ Ｐゴシック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8E3B159-C7EA-55C0-520E-3119D94A8DA3}"/>
              </a:ext>
            </a:extLst>
          </p:cNvPr>
          <p:cNvSpPr txBox="1"/>
          <p:nvPr/>
        </p:nvSpPr>
        <p:spPr>
          <a:xfrm>
            <a:off x="2571799" y="5239625"/>
            <a:ext cx="447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ＭＳ Ｐゴシック" charset="0"/>
              </a:rPr>
              <a:t>b</a:t>
            </a:r>
            <a:r>
              <a:rPr kumimoji="0" lang="en-US" sz="14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ＭＳ Ｐゴシック" charset="0"/>
              </a:rPr>
              <a:t>-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itchFamily="2" charset="2"/>
              <a:ea typeface="ＭＳ Ｐゴシック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0A1B97B-64CD-615F-F5DE-32E32C3812D4}"/>
              </a:ext>
            </a:extLst>
          </p:cNvPr>
          <p:cNvSpPr txBox="1"/>
          <p:nvPr/>
        </p:nvSpPr>
        <p:spPr>
          <a:xfrm>
            <a:off x="3411221" y="5230863"/>
            <a:ext cx="447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ＭＳ Ｐゴシック" charset="0"/>
              </a:rPr>
              <a:t>b</a:t>
            </a:r>
            <a:r>
              <a:rPr kumimoji="0" lang="en-US" sz="14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ＭＳ Ｐゴシック" charset="0"/>
              </a:rPr>
              <a:t>-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itchFamily="2" charset="2"/>
              <a:ea typeface="ＭＳ Ｐゴシック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1D625E7-D2B6-2292-42B8-E60C36C0D20A}"/>
              </a:ext>
            </a:extLst>
          </p:cNvPr>
          <p:cNvSpPr txBox="1"/>
          <p:nvPr/>
        </p:nvSpPr>
        <p:spPr>
          <a:xfrm>
            <a:off x="4254317" y="5258020"/>
            <a:ext cx="447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ＭＳ Ｐゴシック" charset="0"/>
              </a:rPr>
              <a:t>b</a:t>
            </a:r>
            <a:r>
              <a:rPr kumimoji="0" lang="en-US" sz="14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ＭＳ Ｐゴシック" charset="0"/>
              </a:rPr>
              <a:t>-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itchFamily="2" charset="2"/>
              <a:ea typeface="ＭＳ Ｐゴシック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DE26FFC-A3F7-A1EC-D17A-A776AECAFA21}"/>
              </a:ext>
            </a:extLst>
          </p:cNvPr>
          <p:cNvSpPr txBox="1"/>
          <p:nvPr/>
        </p:nvSpPr>
        <p:spPr>
          <a:xfrm>
            <a:off x="5100871" y="5276145"/>
            <a:ext cx="447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ＭＳ Ｐゴシック" charset="0"/>
              </a:rPr>
              <a:t>b</a:t>
            </a:r>
            <a:r>
              <a:rPr kumimoji="0" lang="en-US" sz="14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ＭＳ Ｐゴシック" charset="0"/>
              </a:rPr>
              <a:t>-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itchFamily="2" charset="2"/>
              <a:ea typeface="ＭＳ Ｐゴシック" charset="0"/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86586B3D-882E-D0F3-4126-BBD0800EAA7F}"/>
              </a:ext>
            </a:extLst>
          </p:cNvPr>
          <p:cNvCxnSpPr>
            <a:cxnSpLocks/>
          </p:cNvCxnSpPr>
          <p:nvPr/>
        </p:nvCxnSpPr>
        <p:spPr>
          <a:xfrm flipH="1">
            <a:off x="862440" y="5258942"/>
            <a:ext cx="362603" cy="1080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D832CAF7-A0E7-E6B2-38FE-2C6940252C8D}"/>
              </a:ext>
            </a:extLst>
          </p:cNvPr>
          <p:cNvCxnSpPr>
            <a:cxnSpLocks/>
          </p:cNvCxnSpPr>
          <p:nvPr/>
        </p:nvCxnSpPr>
        <p:spPr>
          <a:xfrm flipH="1">
            <a:off x="2544291" y="5257291"/>
            <a:ext cx="362603" cy="10801"/>
          </a:xfrm>
          <a:prstGeom prst="straightConnector1">
            <a:avLst/>
          </a:prstGeom>
          <a:ln w="25400" cmpd="sng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360B5EBC-4117-DED1-0BBA-ECED801D27F0}"/>
              </a:ext>
            </a:extLst>
          </p:cNvPr>
          <p:cNvCxnSpPr>
            <a:cxnSpLocks/>
          </p:cNvCxnSpPr>
          <p:nvPr/>
        </p:nvCxnSpPr>
        <p:spPr>
          <a:xfrm flipH="1">
            <a:off x="3385217" y="5250076"/>
            <a:ext cx="362603" cy="10801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D144C810-8728-5F0F-9589-D1DDC5BAEDCD}"/>
              </a:ext>
            </a:extLst>
          </p:cNvPr>
          <p:cNvSpPr txBox="1"/>
          <p:nvPr/>
        </p:nvSpPr>
        <p:spPr>
          <a:xfrm>
            <a:off x="5032311" y="3578009"/>
            <a:ext cx="266323" cy="30777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6</a:t>
            </a:r>
          </a:p>
        </p:txBody>
      </p:sp>
      <p:sp>
        <p:nvSpPr>
          <p:cNvPr id="70" name="Donut 69">
            <a:extLst>
              <a:ext uri="{FF2B5EF4-FFF2-40B4-BE49-F238E27FC236}">
                <a16:creationId xmlns:a16="http://schemas.microsoft.com/office/drawing/2014/main" id="{B8CF66EA-3309-FEFD-FB85-C06A49D22117}"/>
              </a:ext>
            </a:extLst>
          </p:cNvPr>
          <p:cNvSpPr/>
          <p:nvPr/>
        </p:nvSpPr>
        <p:spPr bwMode="auto">
          <a:xfrm>
            <a:off x="5032311" y="3596087"/>
            <a:ext cx="266324" cy="276441"/>
          </a:xfrm>
          <a:prstGeom prst="donut">
            <a:avLst>
              <a:gd name="adj" fmla="val 4352"/>
            </a:avLst>
          </a:prstGeom>
          <a:solidFill>
            <a:sysClr val="windowText" lastClr="00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6" name="Text Box 1">
            <a:extLst>
              <a:ext uri="{FF2B5EF4-FFF2-40B4-BE49-F238E27FC236}">
                <a16:creationId xmlns:a16="http://schemas.microsoft.com/office/drawing/2014/main" id="{0DBB032D-D3B7-8DB5-BD3A-D9D7CA175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241" y="300264"/>
            <a:ext cx="8930759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4F81BD">
                    <a:lumMod val="75000"/>
                  </a:srgbClr>
                </a:solidFill>
                <a:latin typeface="Arial"/>
                <a:ea typeface=""/>
                <a:cs typeface="Arial"/>
              </a:rPr>
              <a:t>The Fission Process and its Observables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4D5266-F431-BFEC-27E4-213E24F31DF3}"/>
              </a:ext>
            </a:extLst>
          </p:cNvPr>
          <p:cNvSpPr txBox="1"/>
          <p:nvPr/>
        </p:nvSpPr>
        <p:spPr>
          <a:xfrm>
            <a:off x="1602045" y="2411195"/>
            <a:ext cx="354584" cy="276999"/>
          </a:xfrm>
          <a:prstGeom prst="rect">
            <a:avLst/>
          </a:prstGeom>
          <a:solidFill>
            <a:srgbClr val="0600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92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2F9B65-A0F3-7003-2FBC-F4D1EEDA7DA7}"/>
              </a:ext>
            </a:extLst>
          </p:cNvPr>
          <p:cNvSpPr txBox="1"/>
          <p:nvPr/>
        </p:nvSpPr>
        <p:spPr>
          <a:xfrm>
            <a:off x="194392" y="4617982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A=147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E8BBAC-C0DA-461B-39F5-632FB941CB2F}"/>
              </a:ext>
            </a:extLst>
          </p:cNvPr>
          <p:cNvSpPr txBox="1"/>
          <p:nvPr/>
        </p:nvSpPr>
        <p:spPr>
          <a:xfrm>
            <a:off x="6100022" y="1396267"/>
            <a:ext cx="2912851" cy="32932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1    A neutron captures on 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239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Pu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2    Compound nucleus of 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240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Pu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lain" startAt="3"/>
              <a:tabLst/>
              <a:defRPr/>
            </a:pP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240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Pu deforms and elongates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4    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240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Pu scissions into two FFs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5    Independent yields: FPs de-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      excite by prompt n and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ＭＳ Ｐゴシック" charset="0"/>
              </a:rPr>
              <a:t>g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6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C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umulative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 yields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6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5A632A7-48B6-2089-A761-82F9468609FD}"/>
              </a:ext>
            </a:extLst>
          </p:cNvPr>
          <p:cNvSpPr/>
          <p:nvPr/>
        </p:nvSpPr>
        <p:spPr bwMode="auto">
          <a:xfrm>
            <a:off x="6119857" y="4138568"/>
            <a:ext cx="243840" cy="250781"/>
          </a:xfrm>
          <a:prstGeom prst="ellipse">
            <a:avLst/>
          </a:prstGeom>
          <a:noFill/>
          <a:ln>
            <a:solidFill>
              <a:schemeClr val="tx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32AF7DB-A51F-5A9F-0745-20182EA5B232}"/>
              </a:ext>
            </a:extLst>
          </p:cNvPr>
          <p:cNvSpPr/>
          <p:nvPr/>
        </p:nvSpPr>
        <p:spPr bwMode="auto">
          <a:xfrm>
            <a:off x="6121454" y="1441786"/>
            <a:ext cx="243840" cy="250781"/>
          </a:xfrm>
          <a:prstGeom prst="ellipse">
            <a:avLst/>
          </a:prstGeom>
          <a:noFill/>
          <a:ln>
            <a:solidFill>
              <a:schemeClr val="tx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95D12B-7117-5494-2051-444B6D557215}"/>
              </a:ext>
            </a:extLst>
          </p:cNvPr>
          <p:cNvSpPr/>
          <p:nvPr/>
        </p:nvSpPr>
        <p:spPr bwMode="auto">
          <a:xfrm>
            <a:off x="6112503" y="1929780"/>
            <a:ext cx="243840" cy="250781"/>
          </a:xfrm>
          <a:prstGeom prst="ellipse">
            <a:avLst/>
          </a:prstGeom>
          <a:noFill/>
          <a:ln>
            <a:solidFill>
              <a:schemeClr val="tx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11D6810-A93D-4DE7-EB82-9400A727ACE6}"/>
              </a:ext>
            </a:extLst>
          </p:cNvPr>
          <p:cNvSpPr/>
          <p:nvPr/>
        </p:nvSpPr>
        <p:spPr bwMode="auto">
          <a:xfrm>
            <a:off x="6115992" y="2425541"/>
            <a:ext cx="243840" cy="250781"/>
          </a:xfrm>
          <a:prstGeom prst="ellipse">
            <a:avLst/>
          </a:prstGeom>
          <a:noFill/>
          <a:ln>
            <a:solidFill>
              <a:schemeClr val="tx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7BE12C2-E588-7082-52B6-EB6722828CCA}"/>
              </a:ext>
            </a:extLst>
          </p:cNvPr>
          <p:cNvSpPr/>
          <p:nvPr/>
        </p:nvSpPr>
        <p:spPr bwMode="auto">
          <a:xfrm>
            <a:off x="6115888" y="2912311"/>
            <a:ext cx="243840" cy="250781"/>
          </a:xfrm>
          <a:prstGeom prst="ellipse">
            <a:avLst/>
          </a:prstGeom>
          <a:noFill/>
          <a:ln>
            <a:solidFill>
              <a:schemeClr val="tx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7D20EDA-B47F-1FD0-29B1-503D16C7F5B8}"/>
              </a:ext>
            </a:extLst>
          </p:cNvPr>
          <p:cNvSpPr/>
          <p:nvPr/>
        </p:nvSpPr>
        <p:spPr bwMode="auto">
          <a:xfrm>
            <a:off x="6115888" y="3393206"/>
            <a:ext cx="243840" cy="250781"/>
          </a:xfrm>
          <a:prstGeom prst="ellipse">
            <a:avLst/>
          </a:prstGeom>
          <a:noFill/>
          <a:ln>
            <a:solidFill>
              <a:schemeClr val="tx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745B8F6-E0A1-1898-A8AF-49B986EA1E1B}"/>
              </a:ext>
            </a:extLst>
          </p:cNvPr>
          <p:cNvSpPr/>
          <p:nvPr/>
        </p:nvSpPr>
        <p:spPr bwMode="auto">
          <a:xfrm>
            <a:off x="6108726" y="4965906"/>
            <a:ext cx="86192" cy="278551"/>
          </a:xfrm>
          <a:prstGeom prst="rect">
            <a:avLst/>
          </a:prstGeom>
          <a:solidFill>
            <a:srgbClr val="0432FF"/>
          </a:soli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FCE8BBD-C778-E98A-9C3C-0575A37C015D}"/>
              </a:ext>
            </a:extLst>
          </p:cNvPr>
          <p:cNvSpPr txBox="1"/>
          <p:nvPr/>
        </p:nvSpPr>
        <p:spPr>
          <a:xfrm>
            <a:off x="6234423" y="4959148"/>
            <a:ext cx="1686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Independent yields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7D09D3F-F663-8BC7-6BB1-3131CF6DB988}"/>
              </a:ext>
            </a:extLst>
          </p:cNvPr>
          <p:cNvSpPr/>
          <p:nvPr/>
        </p:nvSpPr>
        <p:spPr bwMode="auto">
          <a:xfrm flipH="1">
            <a:off x="6110782" y="5293954"/>
            <a:ext cx="86191" cy="272275"/>
          </a:xfrm>
          <a:prstGeom prst="rect">
            <a:avLst/>
          </a:prstGeom>
          <a:solidFill>
            <a:srgbClr val="FF0000"/>
          </a:soli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608FCC6-34AD-BBBE-23A8-C580D8FF4A80}"/>
              </a:ext>
            </a:extLst>
          </p:cNvPr>
          <p:cNvSpPr txBox="1"/>
          <p:nvPr/>
        </p:nvSpPr>
        <p:spPr>
          <a:xfrm>
            <a:off x="6220126" y="5293954"/>
            <a:ext cx="1588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Cumulative yields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E66732C-D26E-414B-864A-BC675EEDB48F}"/>
              </a:ext>
            </a:extLst>
          </p:cNvPr>
          <p:cNvSpPr txBox="1"/>
          <p:nvPr/>
        </p:nvSpPr>
        <p:spPr>
          <a:xfrm>
            <a:off x="68386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LLNL-PRES-868963</a:t>
            </a:r>
          </a:p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This work was performed under the auspices of the U.S. Department of Energy by Lawrence Livermore National Laboratory under contract DE-AC52-07NA27344. Lawrence Livermore National Security, LLC</a:t>
            </a:r>
          </a:p>
        </p:txBody>
      </p:sp>
      <p:pic>
        <p:nvPicPr>
          <p:cNvPr id="75" name="Picture 74" descr="LLNL_Logo_WHT-LRG.png">
            <a:extLst>
              <a:ext uri="{FF2B5EF4-FFF2-40B4-BE49-F238E27FC236}">
                <a16:creationId xmlns:a16="http://schemas.microsoft.com/office/drawing/2014/main" id="{B14A4268-1ABF-461C-ABC1-C17BF715E9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062" y="6446832"/>
            <a:ext cx="1865376" cy="314705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13FFFFA1-F96B-9BA2-534D-9223969A5781}"/>
              </a:ext>
            </a:extLst>
          </p:cNvPr>
          <p:cNvSpPr txBox="1"/>
          <p:nvPr/>
        </p:nvSpPr>
        <p:spPr>
          <a:xfrm>
            <a:off x="-1348" y="6398013"/>
            <a:ext cx="9143999" cy="61555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Developed different activation techniques to access a wide range of isobaric members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ACD32D80-BB04-431D-FA5D-9888B8BE771A}"/>
              </a:ext>
            </a:extLst>
          </p:cNvPr>
          <p:cNvSpPr/>
          <p:nvPr/>
        </p:nvSpPr>
        <p:spPr>
          <a:xfrm rot="16200000">
            <a:off x="4708161" y="4567522"/>
            <a:ext cx="258588" cy="2247808"/>
          </a:xfrm>
          <a:prstGeom prst="leftBrace">
            <a:avLst/>
          </a:prstGeom>
          <a:ln w="222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D1F0DA-EB60-A71E-38FC-5AE99AC16C02}"/>
              </a:ext>
            </a:extLst>
          </p:cNvPr>
          <p:cNvSpPr txBox="1"/>
          <p:nvPr/>
        </p:nvSpPr>
        <p:spPr>
          <a:xfrm>
            <a:off x="4048316" y="5772221"/>
            <a:ext cx="1639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very short-lived</a:t>
            </a:r>
          </a:p>
          <a:p>
            <a:pPr algn="ctr"/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RABITTS</a:t>
            </a:r>
            <a:r>
              <a:rPr lang="en-US" dirty="0"/>
              <a:t>)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B4A5FB9B-33E9-7D43-468E-005A838B074D}"/>
              </a:ext>
            </a:extLst>
          </p:cNvPr>
          <p:cNvSpPr/>
          <p:nvPr/>
        </p:nvSpPr>
        <p:spPr>
          <a:xfrm rot="16200000">
            <a:off x="1767063" y="5015772"/>
            <a:ext cx="258588" cy="1341036"/>
          </a:xfrm>
          <a:prstGeom prst="leftBrace">
            <a:avLst/>
          </a:prstGeom>
          <a:ln w="222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D10916-8C57-D0D2-B1EB-6D692A49A5D4}"/>
              </a:ext>
            </a:extLst>
          </p:cNvPr>
          <p:cNvSpPr txBox="1"/>
          <p:nvPr/>
        </p:nvSpPr>
        <p:spPr>
          <a:xfrm>
            <a:off x="1293741" y="5790136"/>
            <a:ext cx="1150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long-lived</a:t>
            </a:r>
          </a:p>
          <a:p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standard</a:t>
            </a:r>
            <a:r>
              <a:rPr lang="en-US" dirty="0"/>
              <a:t>)</a:t>
            </a:r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17EF5F26-D7EC-5CDE-71A1-D44505107F54}"/>
              </a:ext>
            </a:extLst>
          </p:cNvPr>
          <p:cNvSpPr/>
          <p:nvPr/>
        </p:nvSpPr>
        <p:spPr>
          <a:xfrm rot="16200000">
            <a:off x="3020904" y="5272951"/>
            <a:ext cx="258588" cy="808070"/>
          </a:xfrm>
          <a:prstGeom prst="leftBrace">
            <a:avLst/>
          </a:prstGeom>
          <a:ln w="222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C503BA-BDD4-10BD-23FD-125558D52C44}"/>
              </a:ext>
            </a:extLst>
          </p:cNvPr>
          <p:cNvSpPr txBox="1"/>
          <p:nvPr/>
        </p:nvSpPr>
        <p:spPr>
          <a:xfrm>
            <a:off x="2566875" y="5764698"/>
            <a:ext cx="1259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short-lived</a:t>
            </a:r>
          </a:p>
          <a:p>
            <a:pPr algn="ctr"/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jackrabbit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120929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6127144" y="1141317"/>
            <a:ext cx="1471617" cy="21852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endParaRPr lang="en-US" sz="17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17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S. FINCH</a:t>
            </a:r>
          </a:p>
          <a:p>
            <a:pPr>
              <a:defRPr/>
            </a:pP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BRACHO </a:t>
            </a:r>
          </a:p>
          <a:p>
            <a:pPr>
              <a:defRPr/>
            </a:pP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I. TSORXE </a:t>
            </a:r>
          </a:p>
          <a:p>
            <a:pPr>
              <a:defRPr/>
            </a:pP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F. KRISHI</a:t>
            </a:r>
          </a:p>
          <a:p>
            <a:pPr>
              <a:defRPr/>
            </a:pP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HOWELL</a:t>
            </a:r>
          </a:p>
          <a:p>
            <a:pPr>
              <a:defRPr/>
            </a:pP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W. TORNOW</a:t>
            </a:r>
            <a:endParaRPr lang="en-US" sz="1700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886818" y="1141317"/>
            <a:ext cx="1549720" cy="247760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endParaRPr lang="en-US" sz="1800" b="1" dirty="0">
              <a:solidFill>
                <a:srgbClr val="FF0000"/>
              </a:solidFill>
            </a:endParaRPr>
          </a:p>
          <a:p>
            <a:pPr>
              <a:defRPr/>
            </a:pPr>
            <a:endParaRPr lang="en-US" sz="1800" b="1" dirty="0">
              <a:solidFill>
                <a:srgbClr val="FF0000"/>
              </a:solidFill>
            </a:endParaRPr>
          </a:p>
          <a:p>
            <a:pPr marL="342900" indent="-342900">
              <a:defRPr/>
            </a:pPr>
            <a:r>
              <a:rPr lang="en-US" sz="1700" dirty="0">
                <a:solidFill>
                  <a:srgbClr val="000000"/>
                </a:solidFill>
              </a:rPr>
              <a:t>R. MALONE</a:t>
            </a:r>
          </a:p>
          <a:p>
            <a:pPr marL="342900" indent="-342900">
              <a:defRPr/>
            </a:pPr>
            <a:r>
              <a:rPr lang="en-US" sz="1700" dirty="0">
                <a:solidFill>
                  <a:srgbClr val="000000"/>
                </a:solidFill>
              </a:rPr>
              <a:t>A. RAMIREZ </a:t>
            </a:r>
          </a:p>
          <a:p>
            <a:pPr>
              <a:defRPr/>
            </a:pPr>
            <a:r>
              <a:rPr lang="en-US" sz="1700" dirty="0">
                <a:solidFill>
                  <a:schemeClr val="tx1"/>
                </a:solidFill>
              </a:rPr>
              <a:t>N. SCHUNCK</a:t>
            </a:r>
          </a:p>
          <a:p>
            <a:pPr>
              <a:defRPr/>
            </a:pPr>
            <a:r>
              <a:rPr lang="en-US" sz="1700" dirty="0">
                <a:solidFill>
                  <a:schemeClr val="tx1"/>
                </a:solidFill>
              </a:rPr>
              <a:t>J. SILANO</a:t>
            </a:r>
          </a:p>
          <a:p>
            <a:pPr>
              <a:defRPr/>
            </a:pPr>
            <a:r>
              <a:rPr lang="en-US" sz="1700" dirty="0">
                <a:solidFill>
                  <a:schemeClr val="tx1"/>
                </a:solidFill>
              </a:rPr>
              <a:t>M. STOYER</a:t>
            </a:r>
          </a:p>
          <a:p>
            <a:pPr>
              <a:defRPr/>
            </a:pPr>
            <a:r>
              <a:rPr lang="en-US" sz="1700" dirty="0">
                <a:solidFill>
                  <a:schemeClr val="tx1"/>
                </a:solidFill>
              </a:rPr>
              <a:t>A. TONCHEV</a:t>
            </a:r>
          </a:p>
          <a:p>
            <a:pPr>
              <a:defRPr/>
            </a:pPr>
            <a:r>
              <a:rPr lang="en-US" sz="1700" dirty="0">
                <a:solidFill>
                  <a:schemeClr val="tx1"/>
                </a:solidFill>
              </a:rPr>
              <a:t>M. VERRIERE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918935" y="1242076"/>
            <a:ext cx="1685077" cy="218521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endParaRPr lang="en-US" sz="1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17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T. BREDEWEG</a:t>
            </a:r>
          </a:p>
          <a:p>
            <a:pPr eaLnBrk="0" hangingPunct="0">
              <a:defRPr/>
            </a:pP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M. CHADWICK</a:t>
            </a:r>
          </a:p>
          <a:p>
            <a:pPr eaLnBrk="0" hangingPunct="0">
              <a:defRPr/>
            </a:pP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M. GOODEN</a:t>
            </a:r>
          </a:p>
          <a:p>
            <a:pPr eaLnBrk="0" hangingPunct="0">
              <a:defRPr/>
            </a:pP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VIEIRA</a:t>
            </a:r>
          </a:p>
          <a:p>
            <a:pPr eaLnBrk="0" hangingPunct="0">
              <a:defRPr/>
            </a:pP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J. WILHELMY</a:t>
            </a:r>
          </a:p>
          <a:p>
            <a:pPr eaLnBrk="0" hangingPunct="0">
              <a:defRPr/>
            </a:pPr>
            <a:r>
              <a:rPr lang="en-US" sz="1700" kern="0" dirty="0">
                <a:solidFill>
                  <a:schemeClr val="tx1"/>
                </a:solidFill>
                <a:latin typeface="Arial" charset="0"/>
              </a:rPr>
              <a:t>	</a:t>
            </a:r>
          </a:p>
        </p:txBody>
      </p:sp>
      <p:sp>
        <p:nvSpPr>
          <p:cNvPr id="10" name="Text Box 1"/>
          <p:cNvSpPr txBox="1">
            <a:spLocks noChangeArrowheads="1"/>
          </p:cNvSpPr>
          <p:nvPr/>
        </p:nvSpPr>
        <p:spPr bwMode="auto">
          <a:xfrm>
            <a:off x="228600" y="228600"/>
            <a:ext cx="8305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214A8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Acknowledgements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827C4D-5F90-4743-B2C3-62DA13E3A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3176" y="1011009"/>
            <a:ext cx="1150539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4CE2E1-40B9-7C4F-A0AD-5C88E5B8AF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1113" y="1017227"/>
            <a:ext cx="1171030" cy="4963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819A44-4A64-824C-AF64-DDF3FA222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7431" y="1085712"/>
            <a:ext cx="513269" cy="47592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E51EC14-14AA-08D4-DF6B-F894684A1E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5002" y="3280529"/>
            <a:ext cx="6255252" cy="302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19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364064"/>
          </a:xfrm>
        </p:spPr>
        <p:txBody>
          <a:bodyPr/>
          <a:lstStyle/>
          <a:p>
            <a:r>
              <a:rPr lang="en-US" sz="2400" dirty="0"/>
              <a:t>Error estimation on the FPY Measurements: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893231"/>
            <a:ext cx="8458200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  Relative FPY Ratio </a:t>
            </a:r>
          </a:p>
          <a:p>
            <a:r>
              <a:rPr lang="en-US" b="1" dirty="0">
                <a:solidFill>
                  <a:srgbClr val="FF0000"/>
                </a:solidFill>
              </a:rPr>
              <a:t>      </a:t>
            </a:r>
            <a:r>
              <a:rPr lang="en-US" dirty="0"/>
              <a:t>1. Statistical uncertainties of </a:t>
            </a:r>
            <a:r>
              <a:rPr lang="en-US" dirty="0">
                <a:latin typeface="Symbol" charset="2"/>
                <a:cs typeface="Symbol" charset="2"/>
              </a:rPr>
              <a:t>g</a:t>
            </a:r>
            <a:r>
              <a:rPr lang="en-US" dirty="0"/>
              <a:t>-ray peak counts (1-2%)</a:t>
            </a:r>
          </a:p>
          <a:p>
            <a:pPr lvl="1"/>
            <a:r>
              <a:rPr lang="en-US" dirty="0"/>
              <a:t>2. Relative </a:t>
            </a:r>
            <a:r>
              <a:rPr lang="en-US" dirty="0" err="1"/>
              <a:t>HPGe</a:t>
            </a:r>
            <a:r>
              <a:rPr lang="en-US" dirty="0"/>
              <a:t> detector efficiency (1-2% including the fit)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   Absolute FPY energy dependency:</a:t>
            </a:r>
            <a:endParaRPr lang="en-US" dirty="0"/>
          </a:p>
          <a:p>
            <a:pPr marL="800100" lvl="1" indent="-342900">
              <a:buAutoNum type="arabicPeriod"/>
            </a:pPr>
            <a:r>
              <a:rPr lang="en-US" dirty="0"/>
              <a:t>Statistical error of </a:t>
            </a:r>
            <a:r>
              <a:rPr lang="en-US" dirty="0">
                <a:latin typeface="Symbol" charset="2"/>
                <a:cs typeface="Symbol" charset="2"/>
              </a:rPr>
              <a:t>g</a:t>
            </a:r>
            <a:r>
              <a:rPr lang="en-US" dirty="0"/>
              <a:t>-ray peak counts (1-3%)</a:t>
            </a:r>
          </a:p>
          <a:p>
            <a:pPr marL="800100" lvl="1" indent="-342900">
              <a:buAutoNum type="arabicPeriod"/>
            </a:pPr>
            <a:r>
              <a:rPr lang="en-US" dirty="0"/>
              <a:t>Absolute detector efficiency (2-3% including the fit)</a:t>
            </a:r>
          </a:p>
          <a:p>
            <a:pPr marL="800100" lvl="1" indent="-342900">
              <a:buAutoNum type="arabicPeriod"/>
            </a:pPr>
            <a:r>
              <a:rPr lang="en-US" dirty="0"/>
              <a:t>Branching ratios (0.2 – 8% (</a:t>
            </a:r>
            <a:r>
              <a:rPr lang="en-US" baseline="30000" dirty="0"/>
              <a:t>147</a:t>
            </a:r>
            <a:r>
              <a:rPr lang="en-US" dirty="0"/>
              <a:t>Nd))</a:t>
            </a:r>
          </a:p>
          <a:p>
            <a:pPr marL="800100" lvl="1" indent="-342900">
              <a:buAutoNum type="arabicPeriod"/>
            </a:pPr>
            <a:r>
              <a:rPr lang="en-US" dirty="0"/>
              <a:t>Absolute FC efficiency (3% experimentally, 0.5% simulation)</a:t>
            </a:r>
          </a:p>
          <a:p>
            <a:pPr marL="800100" lvl="1" indent="-342900">
              <a:buAutoNum type="arabicPeriod"/>
            </a:pPr>
            <a:r>
              <a:rPr lang="en-US" dirty="0"/>
              <a:t>Kinematic focusing (up to 1.4%)</a:t>
            </a:r>
          </a:p>
          <a:p>
            <a:pPr marL="800100" lvl="1" indent="-342900">
              <a:buAutoNum type="arabicPeriod"/>
            </a:pPr>
            <a:r>
              <a:rPr lang="en-US" dirty="0"/>
              <a:t>Isotopic corrections (0.2% for </a:t>
            </a:r>
            <a:r>
              <a:rPr lang="en-US" baseline="30000" dirty="0"/>
              <a:t>239</a:t>
            </a:r>
            <a:r>
              <a:rPr lang="en-US" dirty="0"/>
              <a:t>Pu, larger for </a:t>
            </a:r>
            <a:r>
              <a:rPr lang="en-US" baseline="30000" dirty="0"/>
              <a:t>235</a:t>
            </a:r>
            <a:r>
              <a:rPr lang="en-US" dirty="0"/>
              <a:t>U)</a:t>
            </a:r>
          </a:p>
          <a:p>
            <a:pPr marL="800100" lvl="1" indent="-342900">
              <a:buAutoNum type="arabicPeriod"/>
            </a:pPr>
            <a:r>
              <a:rPr lang="en-US" dirty="0"/>
              <a:t>Low energy neutrons (&lt;1%)</a:t>
            </a:r>
          </a:p>
          <a:p>
            <a:pPr marL="800100" lvl="1" indent="-342900">
              <a:buAutoNum type="arabicPeriod"/>
            </a:pPr>
            <a:r>
              <a:rPr lang="en-US" dirty="0"/>
              <a:t>Neutron flux fluctuation correction (&lt;0.3%)</a:t>
            </a:r>
          </a:p>
          <a:p>
            <a:pPr marL="800100" lvl="1" indent="-342900">
              <a:buAutoNum type="arabicPeriod"/>
            </a:pPr>
            <a:r>
              <a:rPr lang="en-US" dirty="0"/>
              <a:t>Efficiency conversion ratio between close and standard geometry (&lt;1%)</a:t>
            </a:r>
          </a:p>
          <a:p>
            <a:pPr marL="800100" lvl="1" indent="-342900">
              <a:buAutoNum type="arabicPeriod"/>
            </a:pPr>
            <a:r>
              <a:rPr lang="en-US" dirty="0"/>
              <a:t>True coincidence summing (&lt;1.5%)</a:t>
            </a:r>
          </a:p>
          <a:p>
            <a:pPr marL="800100" lvl="1" indent="-342900">
              <a:buAutoNum type="arabicPeriod"/>
            </a:pPr>
            <a:r>
              <a:rPr lang="en-US" dirty="0"/>
              <a:t>Random coincidence summing (&lt;0.2%)</a:t>
            </a:r>
          </a:p>
          <a:p>
            <a:pPr marL="800100" lvl="1" indent="-342900">
              <a:buAutoNum type="arabicPeriod"/>
            </a:pPr>
            <a:r>
              <a:rPr lang="en-US" dirty="0"/>
              <a:t> Sample weight (&lt;0.4%)</a:t>
            </a:r>
          </a:p>
          <a:p>
            <a:pPr marL="800100" lvl="1" indent="-342900">
              <a:buAutoNum type="arabicPeriod"/>
            </a:pPr>
            <a:r>
              <a:rPr lang="en-US" dirty="0"/>
              <a:t> Self-absorption of </a:t>
            </a:r>
            <a:r>
              <a:rPr lang="en-US" dirty="0">
                <a:latin typeface="Symbol" charset="2"/>
                <a:cs typeface="Symbol" charset="2"/>
              </a:rPr>
              <a:t>g</a:t>
            </a:r>
            <a:r>
              <a:rPr lang="en-US" dirty="0"/>
              <a:t>-ray (0.3 – 3%)</a:t>
            </a:r>
          </a:p>
        </p:txBody>
      </p:sp>
    </p:spTree>
    <p:extLst>
      <p:ext uri="{BB962C8B-B14F-4D97-AF65-F5344CB8AC3E}">
        <p14:creationId xmlns:p14="http://schemas.microsoft.com/office/powerpoint/2010/main" val="41940191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DEA25-BF69-6E85-9618-3035FA105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2FB96AB-27B0-9138-396A-161D64E89F48}"/>
              </a:ext>
            </a:extLst>
          </p:cNvPr>
          <p:cNvSpPr/>
          <p:nvPr/>
        </p:nvSpPr>
        <p:spPr bwMode="auto">
          <a:xfrm>
            <a:off x="4885266" y="3818466"/>
            <a:ext cx="143933" cy="10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017AF380-8438-E5D0-0CC0-3F1A7FE2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3037"/>
            <a:ext cx="8229600" cy="364064"/>
          </a:xfrm>
        </p:spPr>
        <p:txBody>
          <a:bodyPr/>
          <a:lstStyle/>
          <a:p>
            <a:pPr algn="ctr"/>
            <a:br>
              <a:rPr lang="en-US" dirty="0"/>
            </a:br>
            <a:r>
              <a:rPr lang="en-US" dirty="0"/>
              <a:t>Summary of all FPY measurements at TUNL on </a:t>
            </a:r>
            <a:br>
              <a:rPr lang="en-US" dirty="0"/>
            </a:br>
            <a:r>
              <a:rPr lang="en-US" baseline="30000" dirty="0"/>
              <a:t>239</a:t>
            </a:r>
            <a:r>
              <a:rPr lang="en-US" dirty="0"/>
              <a:t>Pu, </a:t>
            </a:r>
            <a:r>
              <a:rPr lang="en-US" baseline="30000" dirty="0"/>
              <a:t>235</a:t>
            </a:r>
            <a:r>
              <a:rPr lang="en-US" dirty="0"/>
              <a:t>U, and </a:t>
            </a:r>
            <a:r>
              <a:rPr lang="en-US" baseline="30000" dirty="0"/>
              <a:t>238</a:t>
            </a:r>
            <a:r>
              <a:rPr lang="en-US" dirty="0"/>
              <a:t>U (1/1/2013 - 11/30/2024) 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3E1644-52A8-6330-3E2D-DEF35C21A3E5}"/>
              </a:ext>
            </a:extLst>
          </p:cNvPr>
          <p:cNvSpPr txBox="1"/>
          <p:nvPr/>
        </p:nvSpPr>
        <p:spPr>
          <a:xfrm>
            <a:off x="1018096" y="1698987"/>
            <a:ext cx="727749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00FF"/>
                </a:solidFill>
                <a:latin typeface="Arial"/>
                <a:cs typeface="+mn-cs"/>
              </a:rPr>
              <a:t>18 Cumulative FPYs at 11 neutron energies: </a:t>
            </a:r>
            <a:r>
              <a:rPr lang="en-US" sz="1600" b="1" dirty="0">
                <a:solidFill>
                  <a:prstClr val="black"/>
                </a:solidFill>
                <a:latin typeface="Arial"/>
                <a:cs typeface="+mn-cs"/>
              </a:rPr>
              <a:t>days &lt; T</a:t>
            </a:r>
            <a:r>
              <a:rPr lang="en-US" sz="1600" b="1" baseline="-25000" dirty="0">
                <a:solidFill>
                  <a:prstClr val="black"/>
                </a:solidFill>
                <a:latin typeface="Arial"/>
                <a:cs typeface="+mn-cs"/>
              </a:rPr>
              <a:t>1/2</a:t>
            </a:r>
            <a:r>
              <a:rPr lang="en-US" sz="1600" b="1" dirty="0">
                <a:solidFill>
                  <a:prstClr val="black"/>
                </a:solidFill>
                <a:latin typeface="Arial"/>
                <a:cs typeface="+mn-cs"/>
              </a:rPr>
              <a:t> &lt; weeks</a:t>
            </a:r>
            <a:r>
              <a:rPr lang="en-US" sz="1600" b="1" dirty="0">
                <a:solidFill>
                  <a:srgbClr val="0600FF"/>
                </a:solidFill>
                <a:latin typeface="Arial"/>
                <a:cs typeface="+mn-cs"/>
              </a:rPr>
              <a:t> </a:t>
            </a:r>
            <a:r>
              <a:rPr lang="en-US" sz="1600" dirty="0">
                <a:solidFill>
                  <a:srgbClr val="0600FF"/>
                </a:solidFill>
                <a:latin typeface="Arial"/>
                <a:cs typeface="+mn-cs"/>
              </a:rPr>
              <a:t>	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600FF"/>
                </a:solidFill>
                <a:latin typeface="Arial"/>
                <a:cs typeface="+mn-cs"/>
              </a:rPr>
              <a:t>40 Jack-Rabbit FPYs at 8 neutron energies: </a:t>
            </a:r>
            <a:r>
              <a:rPr lang="en-US" sz="1600" b="1" dirty="0">
                <a:solidFill>
                  <a:prstClr val="black"/>
                </a:solidFill>
                <a:latin typeface="Arial"/>
                <a:cs typeface="+mn-cs"/>
              </a:rPr>
              <a:t>hour&lt; T</a:t>
            </a:r>
            <a:r>
              <a:rPr lang="en-US" sz="1600" b="1" baseline="-25000" dirty="0">
                <a:solidFill>
                  <a:prstClr val="black"/>
                </a:solidFill>
                <a:latin typeface="Arial"/>
                <a:cs typeface="+mn-cs"/>
              </a:rPr>
              <a:t>1/2</a:t>
            </a:r>
            <a:r>
              <a:rPr lang="en-US" sz="1600" b="1" dirty="0">
                <a:solidFill>
                  <a:prstClr val="black"/>
                </a:solidFill>
                <a:latin typeface="Arial"/>
                <a:cs typeface="+mn-cs"/>
              </a:rPr>
              <a:t> &lt;day</a:t>
            </a:r>
            <a:r>
              <a:rPr lang="en-US" sz="1600" b="1" dirty="0">
                <a:solidFill>
                  <a:srgbClr val="0600FF"/>
                </a:solidFill>
                <a:latin typeface="Arial"/>
                <a:cs typeface="+mn-cs"/>
              </a:rPr>
              <a:t> </a:t>
            </a:r>
            <a:endParaRPr lang="en-US" sz="1600" b="1" dirty="0">
              <a:solidFill>
                <a:srgbClr val="FF0000"/>
              </a:solidFill>
              <a:latin typeface="Arial"/>
              <a:cs typeface="+mn-cs"/>
            </a:endParaRP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0000"/>
                </a:solidFill>
                <a:latin typeface="Arial"/>
                <a:cs typeface="+mn-cs"/>
              </a:rPr>
              <a:t>60 RABITTS FPYs at 7 neutron energies: </a:t>
            </a:r>
            <a:r>
              <a:rPr lang="en-US" sz="1600" b="1" dirty="0">
                <a:solidFill>
                  <a:prstClr val="black"/>
                </a:solidFill>
                <a:latin typeface="Arial"/>
                <a:cs typeface="+mn-cs"/>
              </a:rPr>
              <a:t> sub-second &lt; T</a:t>
            </a:r>
            <a:r>
              <a:rPr lang="en-US" sz="1600" b="1" baseline="-25000" dirty="0">
                <a:solidFill>
                  <a:prstClr val="black"/>
                </a:solidFill>
                <a:latin typeface="Arial"/>
                <a:cs typeface="+mn-cs"/>
              </a:rPr>
              <a:t>1/2</a:t>
            </a:r>
            <a:r>
              <a:rPr lang="en-US" sz="1600" b="1" dirty="0">
                <a:solidFill>
                  <a:prstClr val="black"/>
                </a:solidFill>
                <a:latin typeface="Arial"/>
                <a:cs typeface="+mn-cs"/>
              </a:rPr>
              <a:t> &lt; 5 minutes</a:t>
            </a:r>
            <a:r>
              <a:rPr lang="en-US" sz="1600" b="1" dirty="0">
                <a:solidFill>
                  <a:srgbClr val="0600FF"/>
                </a:solidFill>
                <a:latin typeface="Arial"/>
                <a:cs typeface="+mn-cs"/>
              </a:rPr>
              <a:t> </a:t>
            </a:r>
            <a:endParaRPr lang="en-US" sz="1600" b="1" dirty="0">
              <a:solidFill>
                <a:prstClr val="black"/>
              </a:solidFill>
              <a:latin typeface="Arial"/>
              <a:cs typeface="+mn-cs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AA97BEF-2861-8A7B-E472-9D58FB582F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33024"/>
              </p:ext>
            </p:extLst>
          </p:nvPr>
        </p:nvGraphicFramePr>
        <p:xfrm>
          <a:off x="290945" y="2737733"/>
          <a:ext cx="8569039" cy="3184305"/>
        </p:xfrm>
        <a:graphic>
          <a:graphicData uri="http://schemas.openxmlformats.org/drawingml/2006/table">
            <a:tbl>
              <a:tblPr firstRow="1" bandRow="1"/>
              <a:tblGrid>
                <a:gridCol w="976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0503">
                  <a:extLst>
                    <a:ext uri="{9D8B030D-6E8A-4147-A177-3AD203B41FA5}">
                      <a16:colId xmlns:a16="http://schemas.microsoft.com/office/drawing/2014/main" val="570812723"/>
                    </a:ext>
                  </a:extLst>
                </a:gridCol>
                <a:gridCol w="520503">
                  <a:extLst>
                    <a:ext uri="{9D8B030D-6E8A-4147-A177-3AD203B41FA5}">
                      <a16:colId xmlns:a16="http://schemas.microsoft.com/office/drawing/2014/main" val="2039599393"/>
                    </a:ext>
                  </a:extLst>
                </a:gridCol>
                <a:gridCol w="622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03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7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06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992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7170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201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53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6153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7629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9750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5933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319185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b="1" dirty="0" err="1">
                          <a:latin typeface="Arial" charset="0"/>
                          <a:ea typeface="Arial" charset="0"/>
                          <a:cs typeface="Arial" charset="0"/>
                        </a:rPr>
                        <a:t>E</a:t>
                      </a:r>
                      <a:r>
                        <a:rPr lang="en-US" sz="900" b="1" baseline="-25000" dirty="0" err="1">
                          <a:latin typeface="Arial" charset="0"/>
                          <a:ea typeface="Arial" charset="0"/>
                          <a:cs typeface="Arial" charset="0"/>
                        </a:rPr>
                        <a:t>n</a:t>
                      </a:r>
                      <a:r>
                        <a:rPr lang="en-US" sz="900" b="1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 (MeV)</a:t>
                      </a:r>
                      <a:endParaRPr lang="en-US" sz="900" b="1" baseline="-25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CA6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b="1" dirty="0">
                          <a:latin typeface="Arial" charset="0"/>
                          <a:ea typeface="Arial" charset="0"/>
                          <a:cs typeface="Arial" charset="0"/>
                        </a:rPr>
                        <a:t>n</a:t>
                      </a:r>
                      <a:r>
                        <a:rPr lang="en-US" sz="900" b="1" baseline="-25000" dirty="0">
                          <a:latin typeface="Arial" charset="0"/>
                          <a:ea typeface="Arial" charset="0"/>
                          <a:cs typeface="Arial" charset="0"/>
                        </a:rPr>
                        <a:t>th</a:t>
                      </a:r>
                      <a:endParaRPr lang="en-US" sz="9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CA6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b="1" dirty="0">
                          <a:latin typeface="Arial" charset="0"/>
                          <a:ea typeface="Arial" charset="0"/>
                          <a:cs typeface="Arial" charset="0"/>
                        </a:rPr>
                        <a:t>0.060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CA6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b="1" dirty="0">
                          <a:latin typeface="Arial" charset="0"/>
                          <a:ea typeface="Arial" charset="0"/>
                          <a:cs typeface="Arial" charset="0"/>
                        </a:rPr>
                        <a:t>0.56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CA6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b="1" dirty="0">
                          <a:latin typeface="Arial" charset="0"/>
                          <a:ea typeface="Arial" charset="0"/>
                          <a:cs typeface="Arial" charset="0"/>
                        </a:rPr>
                        <a:t>1.37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CA6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b="1" dirty="0">
                          <a:latin typeface="Arial" charset="0"/>
                          <a:ea typeface="Arial" charset="0"/>
                          <a:cs typeface="Arial" charset="0"/>
                        </a:rPr>
                        <a:t>2.37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CA6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b="1" dirty="0">
                          <a:latin typeface="Arial" charset="0"/>
                          <a:ea typeface="Arial" charset="0"/>
                          <a:cs typeface="Arial" charset="0"/>
                        </a:rPr>
                        <a:t>3.6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CA6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b="1" dirty="0">
                          <a:latin typeface="Arial" charset="0"/>
                          <a:ea typeface="Arial" charset="0"/>
                          <a:cs typeface="Arial" charset="0"/>
                        </a:rPr>
                        <a:t>4.6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CA6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b="1" dirty="0">
                          <a:latin typeface="Arial" charset="0"/>
                          <a:ea typeface="Arial" charset="0"/>
                          <a:cs typeface="Arial" charset="0"/>
                        </a:rPr>
                        <a:t>5.5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CA6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b="1" dirty="0">
                          <a:latin typeface="Arial" charset="0"/>
                          <a:ea typeface="Arial" charset="0"/>
                          <a:cs typeface="Arial" charset="0"/>
                        </a:rPr>
                        <a:t>7.5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CA6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b="1" dirty="0">
                          <a:latin typeface="Arial" charset="0"/>
                          <a:ea typeface="Arial" charset="0"/>
                          <a:cs typeface="Arial" charset="0"/>
                        </a:rPr>
                        <a:t>6.5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CA6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b="1" dirty="0">
                          <a:latin typeface="Arial" charset="0"/>
                          <a:ea typeface="Arial" charset="0"/>
                          <a:cs typeface="Arial" charset="0"/>
                        </a:rPr>
                        <a:t>9.0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CA6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b="1" dirty="0">
                          <a:latin typeface="Arial" charset="0"/>
                          <a:ea typeface="Arial" charset="0"/>
                          <a:cs typeface="Arial" charset="0"/>
                        </a:rPr>
                        <a:t>11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CA6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b="1" dirty="0">
                          <a:latin typeface="Arial" charset="0"/>
                          <a:ea typeface="Arial" charset="0"/>
                          <a:cs typeface="Arial" charset="0"/>
                        </a:rPr>
                        <a:t>13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CA6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900" b="1" dirty="0">
                          <a:latin typeface="Arial" charset="0"/>
                          <a:ea typeface="Arial" charset="0"/>
                          <a:cs typeface="Arial" charset="0"/>
                        </a:rPr>
                        <a:t>14.8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CA62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088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1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Cumulative </a:t>
                      </a:r>
                    </a:p>
                    <a:p>
                      <a:pPr algn="ctr"/>
                      <a:r>
                        <a:rPr lang="en-US" sz="800" b="1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Data Taken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CA6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700" b="1" dirty="0">
                          <a:solidFill>
                            <a:srgbClr val="FF27FA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2016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700" b="1" dirty="0">
                        <a:solidFill>
                          <a:srgbClr val="FF27FA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700" b="1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235U</a:t>
                      </a: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239Pu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700" b="1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235U</a:t>
                      </a: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238U</a:t>
                      </a: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239Pu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700" b="1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235U</a:t>
                      </a: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238U</a:t>
                      </a: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239Pu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700" b="1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235U</a:t>
                      </a: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238U</a:t>
                      </a: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239Pu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700" b="1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235U</a:t>
                      </a: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238U</a:t>
                      </a: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239Pu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700" b="1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235U</a:t>
                      </a: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238U</a:t>
                      </a: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239Pu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700" b="1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235U</a:t>
                      </a: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238U</a:t>
                      </a: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239Pu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700" b="1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235U</a:t>
                      </a: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238U</a:t>
                      </a: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239Pu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700" b="1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235U</a:t>
                      </a: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238U</a:t>
                      </a: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239Pu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700" b="1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235U</a:t>
                      </a: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238U</a:t>
                      </a: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239Pu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700" b="1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NOT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700" b="1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235U</a:t>
                      </a: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238U</a:t>
                      </a: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239Pu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8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1" baseline="0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Cumulative </a:t>
                      </a:r>
                    </a:p>
                    <a:p>
                      <a:pPr algn="ctr"/>
                      <a:r>
                        <a:rPr lang="en-US" sz="800" b="1" baseline="0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Data Analysis</a:t>
                      </a:r>
                    </a:p>
                    <a:p>
                      <a:pPr algn="ctr"/>
                      <a:r>
                        <a:rPr lang="en-US" sz="800" b="1" baseline="0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and Publication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CA6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700" b="1" dirty="0">
                        <a:solidFill>
                          <a:srgbClr val="FF27FA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FF27FA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Analyzed</a:t>
                      </a: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FF27FA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for 235U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700" b="1" dirty="0">
                        <a:solidFill>
                          <a:srgbClr val="FF27FA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700" b="1" dirty="0">
                        <a:solidFill>
                          <a:srgbClr val="FF00FF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r>
                        <a:rPr lang="en-US" sz="700" b="1" dirty="0" err="1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Publi</a:t>
                      </a:r>
                      <a:endParaRPr lang="en-US" sz="700" b="1" dirty="0">
                        <a:solidFill>
                          <a:srgbClr val="FF00FF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shed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700" b="1" dirty="0">
                        <a:solidFill>
                          <a:srgbClr val="FF00FF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r>
                        <a:rPr lang="en-US" sz="700" b="1" dirty="0" err="1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Publi</a:t>
                      </a:r>
                      <a:endParaRPr lang="en-US" sz="700" b="1" dirty="0">
                        <a:solidFill>
                          <a:srgbClr val="FF00FF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shed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>
                        <a:solidFill>
                          <a:srgbClr val="FF00FF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 err="1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Publi</a:t>
                      </a:r>
                      <a:endParaRPr lang="en-US" sz="700" b="1" dirty="0">
                        <a:solidFill>
                          <a:srgbClr val="FF00FF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shed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>
                        <a:solidFill>
                          <a:srgbClr val="FF00FF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 err="1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Publi</a:t>
                      </a:r>
                      <a:endParaRPr lang="en-US" sz="700" b="1" dirty="0">
                        <a:solidFill>
                          <a:srgbClr val="FF00FF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shed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>
                        <a:solidFill>
                          <a:srgbClr val="FF00FF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 err="1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Publi</a:t>
                      </a:r>
                      <a:endParaRPr lang="en-US" sz="700" b="1" dirty="0">
                        <a:solidFill>
                          <a:srgbClr val="FF00FF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shed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>
                        <a:solidFill>
                          <a:srgbClr val="FF00FF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 err="1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Publi</a:t>
                      </a:r>
                      <a:endParaRPr lang="en-US" sz="700" b="1" dirty="0">
                        <a:solidFill>
                          <a:srgbClr val="FF00FF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shed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700" b="1" dirty="0">
                        <a:solidFill>
                          <a:srgbClr val="FF00FF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r>
                        <a:rPr lang="en-US" sz="700" b="1" dirty="0" err="1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Publi</a:t>
                      </a:r>
                      <a:endParaRPr lang="en-US" sz="700" b="1" dirty="0">
                        <a:solidFill>
                          <a:srgbClr val="FF00FF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shed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700" b="1" dirty="0">
                        <a:solidFill>
                          <a:srgbClr val="FF00FF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r>
                        <a:rPr lang="en-US" sz="700" b="1" dirty="0" err="1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Publi</a:t>
                      </a:r>
                      <a:endParaRPr lang="en-US" sz="700" b="1" dirty="0">
                        <a:solidFill>
                          <a:srgbClr val="FF00FF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shed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700" b="1" dirty="0">
                        <a:solidFill>
                          <a:srgbClr val="FF00FF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r>
                        <a:rPr lang="en-US" sz="700" b="1" dirty="0" err="1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Publi</a:t>
                      </a:r>
                      <a:endParaRPr lang="en-US" sz="700" b="1" dirty="0">
                        <a:solidFill>
                          <a:srgbClr val="FF00FF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shed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700" b="1" dirty="0">
                        <a:solidFill>
                          <a:srgbClr val="FF00FF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r>
                        <a:rPr lang="en-US" sz="700" b="1" dirty="0" err="1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Publi</a:t>
                      </a:r>
                      <a:endParaRPr lang="en-US" sz="700" b="1" dirty="0">
                        <a:solidFill>
                          <a:srgbClr val="FF00FF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shed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To be </a:t>
                      </a:r>
                      <a:r>
                        <a:rPr lang="en-US" sz="700" b="1" dirty="0" err="1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measu</a:t>
                      </a:r>
                      <a:r>
                        <a:rPr lang="en-US" sz="700" b="1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-red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>
                        <a:solidFill>
                          <a:srgbClr val="FF00FF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 err="1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Publi</a:t>
                      </a:r>
                      <a:endParaRPr lang="en-US" sz="700" b="1" dirty="0">
                        <a:solidFill>
                          <a:srgbClr val="FF00FF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solidFill>
                            <a:srgbClr val="FF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shed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0860631"/>
                  </a:ext>
                </a:extLst>
              </a:tr>
              <a:tr h="37719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Jack-Rabbit Data Taken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CA6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NOT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NOT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235U</a:t>
                      </a: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239Pu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235U</a:t>
                      </a: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238U</a:t>
                      </a: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239Pu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235U</a:t>
                      </a: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238U</a:t>
                      </a: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239Pu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235U</a:t>
                      </a: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238U</a:t>
                      </a: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239Pu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235U</a:t>
                      </a: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238U</a:t>
                      </a: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239Pu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NOT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NOT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235U</a:t>
                      </a: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238U</a:t>
                      </a: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239Pu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235U</a:t>
                      </a: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238U</a:t>
                      </a: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239Pu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NOT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NOT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235U</a:t>
                      </a: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238U</a:t>
                      </a: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239Pu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0948359"/>
                  </a:ext>
                </a:extLst>
              </a:tr>
              <a:tr h="64008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Jack-Rabbit Data Analysis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CA6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700" b="1" dirty="0">
                        <a:solidFill>
                          <a:srgbClr val="00B05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endParaRPr lang="en-US" sz="700" b="1" dirty="0">
                        <a:solidFill>
                          <a:srgbClr val="00B05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endParaRPr lang="en-US" sz="700" b="1" dirty="0">
                        <a:solidFill>
                          <a:srgbClr val="00B05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endParaRPr lang="en-US" sz="700" b="1" dirty="0">
                        <a:solidFill>
                          <a:srgbClr val="00B05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NOT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700" b="1" dirty="0">
                        <a:solidFill>
                          <a:srgbClr val="00B05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endParaRPr lang="en-US" sz="700" b="1" dirty="0">
                        <a:solidFill>
                          <a:srgbClr val="00B05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endParaRPr lang="en-US" sz="700" b="1" dirty="0">
                        <a:solidFill>
                          <a:srgbClr val="00B05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endParaRPr lang="en-US" sz="700" b="1" dirty="0">
                        <a:solidFill>
                          <a:srgbClr val="00B05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NOT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235U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239Pu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>
                        <a:solidFill>
                          <a:srgbClr val="00B05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NOT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235U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238U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239Pu</a:t>
                      </a:r>
                    </a:p>
                    <a:p>
                      <a:pPr algn="ctr"/>
                      <a:endParaRPr lang="en-US" sz="700" b="1" dirty="0">
                        <a:solidFill>
                          <a:srgbClr val="00B05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NOT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In progress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>
                        <a:solidFill>
                          <a:srgbClr val="00B05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(Berkeley GS)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NOT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235U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238U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239Pu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>
                        <a:solidFill>
                          <a:srgbClr val="00B05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Published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700" b="1" dirty="0">
                        <a:solidFill>
                          <a:srgbClr val="00B05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700" b="1" dirty="0">
                        <a:solidFill>
                          <a:srgbClr val="00B05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In progress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1" dirty="0">
                        <a:solidFill>
                          <a:srgbClr val="00B05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1" dirty="0">
                        <a:solidFill>
                          <a:srgbClr val="00B05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(Berkeley GS)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235U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238U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239Pu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>
                        <a:solidFill>
                          <a:srgbClr val="00B05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Analyzed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700" b="1" dirty="0">
                        <a:solidFill>
                          <a:srgbClr val="00B05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700" b="1" dirty="0">
                        <a:solidFill>
                          <a:srgbClr val="00B05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235U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238U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239Pu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solidFill>
                            <a:srgbClr val="00B05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In progress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0564099"/>
                  </a:ext>
                </a:extLst>
              </a:tr>
              <a:tr h="37719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1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RABITTS </a:t>
                      </a:r>
                    </a:p>
                    <a:p>
                      <a:pPr algn="ctr"/>
                      <a:r>
                        <a:rPr lang="en-US" sz="800" b="1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Data Taken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CA6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700" b="1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NOT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700" b="1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235U</a:t>
                      </a: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239Pu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235U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239Pu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235U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238U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239Pu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235U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238U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239Pu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700" b="1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NOT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235U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238U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239Pu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700" b="1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NOT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700" b="1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NOT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700" b="1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NOT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235U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238U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239Pu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700" b="1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NOT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700" b="1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NOT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235U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238U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239Pu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3749216"/>
                  </a:ext>
                </a:extLst>
              </a:tr>
              <a:tr h="37719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1" baseline="0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RABITTS </a:t>
                      </a:r>
                    </a:p>
                    <a:p>
                      <a:pPr algn="ctr"/>
                      <a:r>
                        <a:rPr lang="en-US" sz="800" b="1" baseline="0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Data Analysis</a:t>
                      </a:r>
                      <a:endParaRPr lang="en-US" sz="800" b="1" dirty="0">
                        <a:solidFill>
                          <a:srgbClr val="FF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CA6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7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700" b="1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In progress</a:t>
                      </a: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Duke GS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700" b="1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In progress</a:t>
                      </a:r>
                    </a:p>
                    <a:p>
                      <a:pPr algn="ctr"/>
                      <a:endParaRPr lang="en-US" sz="700" b="1" dirty="0">
                        <a:solidFill>
                          <a:srgbClr val="FF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Duke GS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700" b="1" dirty="0">
                        <a:solidFill>
                          <a:srgbClr val="FF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endParaRPr lang="en-US" sz="700" b="1" dirty="0">
                        <a:solidFill>
                          <a:srgbClr val="FF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NOT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>
                        <a:solidFill>
                          <a:srgbClr val="FF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>
                        <a:solidFill>
                          <a:srgbClr val="FF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NOT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700" b="1" dirty="0">
                        <a:solidFill>
                          <a:srgbClr val="FF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700" b="1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238U</a:t>
                      </a:r>
                    </a:p>
                    <a:p>
                      <a:pPr algn="ctr"/>
                      <a:endParaRPr lang="en-US" sz="700" b="1" dirty="0">
                        <a:solidFill>
                          <a:srgbClr val="FF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r>
                        <a:rPr lang="en-US" sz="700" b="1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Published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700" b="1" dirty="0">
                        <a:solidFill>
                          <a:srgbClr val="FF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700" b="1" dirty="0">
                        <a:solidFill>
                          <a:srgbClr val="FF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700" b="1" dirty="0">
                        <a:solidFill>
                          <a:srgbClr val="FF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>
                        <a:solidFill>
                          <a:srgbClr val="FF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>
                        <a:solidFill>
                          <a:srgbClr val="FF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NOT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>
                        <a:solidFill>
                          <a:srgbClr val="FF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>
                        <a:solidFill>
                          <a:srgbClr val="FF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>
                        <a:solidFill>
                          <a:srgbClr val="FF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>
                        <a:solidFill>
                          <a:srgbClr val="FF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NOT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59186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>
            <a:extLst>
              <a:ext uri="{FF2B5EF4-FFF2-40B4-BE49-F238E27FC236}">
                <a16:creationId xmlns:a16="http://schemas.microsoft.com/office/drawing/2014/main" id="{8211E734-45B5-E348-A70E-392AEE2B8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1733"/>
            <a:ext cx="8229600" cy="509983"/>
          </a:xfrm>
        </p:spPr>
        <p:txBody>
          <a:bodyPr/>
          <a:lstStyle/>
          <a:p>
            <a:pPr algn="ctr"/>
            <a:r>
              <a:rPr lang="en-US" dirty="0"/>
              <a:t>Isomeric Fission Yield Ratios</a:t>
            </a:r>
            <a:endParaRPr lang="en-US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6AE3DE-3845-2A48-8DF3-13E821EF0684}"/>
              </a:ext>
            </a:extLst>
          </p:cNvPr>
          <p:cNvSpPr/>
          <p:nvPr/>
        </p:nvSpPr>
        <p:spPr bwMode="auto">
          <a:xfrm>
            <a:off x="4885266" y="3818466"/>
            <a:ext cx="143933" cy="10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85BD3B-EEE8-9E10-B364-D981A79E62FB}"/>
              </a:ext>
            </a:extLst>
          </p:cNvPr>
          <p:cNvSpPr txBox="1"/>
          <p:nvPr/>
        </p:nvSpPr>
        <p:spPr>
          <a:xfrm>
            <a:off x="5032746" y="5861542"/>
            <a:ext cx="41112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O.J. Sears, A. </a:t>
            </a:r>
            <a:r>
              <a:rPr lang="en-US" sz="1400" dirty="0" err="1"/>
              <a:t>Mattera</a:t>
            </a:r>
            <a:r>
              <a:rPr lang="en-US" sz="1400" dirty="0"/>
              <a:t> </a:t>
            </a:r>
            <a:r>
              <a:rPr lang="en-US" sz="1400" i="1" dirty="0"/>
              <a:t>et al. </a:t>
            </a:r>
            <a:r>
              <a:rPr lang="en-US" sz="1400" dirty="0"/>
              <a:t>NDS, </a:t>
            </a:r>
            <a:r>
              <a:rPr lang="en-US" sz="1400" b="1" dirty="0"/>
              <a:t>173</a:t>
            </a:r>
            <a:r>
              <a:rPr lang="en-US" sz="1400" dirty="0"/>
              <a:t> 118 (2021)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3A372F-A758-FFB7-3C47-ADB1542BB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333" y="996458"/>
            <a:ext cx="5922613" cy="46451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E84BEE-BE26-431D-BAEF-73DD59AAD902}"/>
              </a:ext>
            </a:extLst>
          </p:cNvPr>
          <p:cNvSpPr txBox="1"/>
          <p:nvPr/>
        </p:nvSpPr>
        <p:spPr>
          <a:xfrm>
            <a:off x="68386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LLNL-PRES-868963</a:t>
            </a: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600"/>
              </a:spcAft>
            </a:pP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  <p:pic>
        <p:nvPicPr>
          <p:cNvPr id="11" name="Picture 10" descr="LLNL_Logo_WHT-LRG.png">
            <a:extLst>
              <a:ext uri="{FF2B5EF4-FFF2-40B4-BE49-F238E27FC236}">
                <a16:creationId xmlns:a16="http://schemas.microsoft.com/office/drawing/2014/main" id="{5E0D0F42-6B3B-4DD7-81A8-6D78D964FC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062" y="6446832"/>
            <a:ext cx="1865376" cy="3147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6B4217-454F-454E-B110-CA3E36962F40}"/>
              </a:ext>
            </a:extLst>
          </p:cNvPr>
          <p:cNvSpPr txBox="1"/>
          <p:nvPr/>
        </p:nvSpPr>
        <p:spPr>
          <a:xfrm>
            <a:off x="1" y="6406719"/>
            <a:ext cx="9143999" cy="5078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Isomeric Fission Yield Ratios – the Larger Discrepancy from the Evaluation</a:t>
            </a:r>
          </a:p>
          <a:p>
            <a:pPr algn="ctr"/>
            <a:endParaRPr lang="en-US" sz="9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1C1115-CBC9-8D06-9E15-65848160B1D0}"/>
              </a:ext>
            </a:extLst>
          </p:cNvPr>
          <p:cNvSpPr txBox="1"/>
          <p:nvPr/>
        </p:nvSpPr>
        <p:spPr>
          <a:xfrm>
            <a:off x="4230559" y="6088497"/>
            <a:ext cx="459187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                  A. Mattera </a:t>
            </a:r>
            <a:r>
              <a:rPr lang="en-US" sz="1400" i="1" dirty="0"/>
              <a:t>et al</a:t>
            </a:r>
            <a:r>
              <a:rPr lang="en-US" sz="1400" dirty="0"/>
              <a:t>. PRC </a:t>
            </a:r>
            <a:r>
              <a:rPr lang="en-US" sz="1400" b="1" dirty="0"/>
              <a:t>111</a:t>
            </a:r>
            <a:r>
              <a:rPr lang="en-US" sz="1400" dirty="0"/>
              <a:t>, L061601 (2025)</a:t>
            </a:r>
          </a:p>
        </p:txBody>
      </p:sp>
    </p:spTree>
    <p:extLst>
      <p:ext uri="{BB962C8B-B14F-4D97-AF65-F5344CB8AC3E}">
        <p14:creationId xmlns:p14="http://schemas.microsoft.com/office/powerpoint/2010/main" val="17049555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2403E-7730-FCE7-596B-BB72C32AA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B5B3B584-1D33-713C-FDA8-A7B506345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1005840"/>
          </a:xfrm>
        </p:spPr>
        <p:txBody>
          <a:bodyPr/>
          <a:lstStyle/>
          <a:p>
            <a:pPr algn="ctr"/>
            <a:r>
              <a:rPr lang="en-US" dirty="0"/>
              <a:t>Isomeric Fission Yield Ratios from </a:t>
            </a:r>
            <a:r>
              <a:rPr lang="en-US" baseline="30000" dirty="0"/>
              <a:t>238</a:t>
            </a:r>
            <a:r>
              <a:rPr lang="en-US" dirty="0"/>
              <a:t>U(</a:t>
            </a:r>
            <a:r>
              <a:rPr lang="en-US" dirty="0" err="1"/>
              <a:t>n,f</a:t>
            </a:r>
            <a:r>
              <a:rPr lang="en-US" dirty="0"/>
              <a:t>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2B4456-0D24-E39B-D68A-2F933DFB4437}"/>
              </a:ext>
            </a:extLst>
          </p:cNvPr>
          <p:cNvSpPr/>
          <p:nvPr/>
        </p:nvSpPr>
        <p:spPr bwMode="auto">
          <a:xfrm>
            <a:off x="4885266" y="3818466"/>
            <a:ext cx="143933" cy="10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E9F1EE-6C61-0F78-5486-FE8521151D08}"/>
              </a:ext>
            </a:extLst>
          </p:cNvPr>
          <p:cNvSpPr txBox="1"/>
          <p:nvPr/>
        </p:nvSpPr>
        <p:spPr>
          <a:xfrm>
            <a:off x="4786603" y="1619617"/>
            <a:ext cx="2183363" cy="11196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A06526-06DF-8FA3-4BE3-E29C1B0EE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66" y="994305"/>
            <a:ext cx="7772400" cy="51440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CA386E-E6B3-10E6-D6FA-8843B289B058}"/>
              </a:ext>
            </a:extLst>
          </p:cNvPr>
          <p:cNvSpPr txBox="1"/>
          <p:nvPr/>
        </p:nvSpPr>
        <p:spPr>
          <a:xfrm>
            <a:off x="4442791" y="5830580"/>
            <a:ext cx="459187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                  A. Mattera </a:t>
            </a:r>
            <a:r>
              <a:rPr lang="en-US" sz="1400" i="1" dirty="0"/>
              <a:t>et al</a:t>
            </a:r>
            <a:r>
              <a:rPr lang="en-US" sz="1400" dirty="0"/>
              <a:t>. PRC </a:t>
            </a:r>
            <a:r>
              <a:rPr lang="en-US" sz="1400" b="1" dirty="0"/>
              <a:t>111</a:t>
            </a:r>
            <a:r>
              <a:rPr lang="en-US" sz="1400" dirty="0"/>
              <a:t>, L061601, 2025</a:t>
            </a:r>
          </a:p>
        </p:txBody>
      </p:sp>
    </p:spTree>
    <p:extLst>
      <p:ext uri="{BB962C8B-B14F-4D97-AF65-F5344CB8AC3E}">
        <p14:creationId xmlns:p14="http://schemas.microsoft.com/office/powerpoint/2010/main" val="9335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212845EA-958B-5E95-2576-A32E3555E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20136"/>
            <a:ext cx="8369559" cy="1005840"/>
          </a:xfrm>
        </p:spPr>
        <p:txBody>
          <a:bodyPr/>
          <a:lstStyle/>
          <a:p>
            <a:pPr algn="ctr"/>
            <a:r>
              <a:rPr lang="en-US" dirty="0"/>
              <a:t>Isomeric Fission Yield Ratios from </a:t>
            </a:r>
            <a:r>
              <a:rPr lang="en-US" baseline="30000" dirty="0"/>
              <a:t>235</a:t>
            </a:r>
            <a:r>
              <a:rPr lang="en-US" dirty="0"/>
              <a:t>U(</a:t>
            </a:r>
            <a:r>
              <a:rPr lang="en-US" dirty="0" err="1"/>
              <a:t>n,f</a:t>
            </a:r>
            <a:r>
              <a:rPr lang="en-US" dirty="0"/>
              <a:t>), </a:t>
            </a:r>
            <a:r>
              <a:rPr lang="en-US" baseline="30000" dirty="0"/>
              <a:t>238</a:t>
            </a:r>
            <a:r>
              <a:rPr lang="en-US" dirty="0"/>
              <a:t>U(</a:t>
            </a:r>
            <a:r>
              <a:rPr lang="en-US" dirty="0" err="1"/>
              <a:t>n,f</a:t>
            </a:r>
            <a:r>
              <a:rPr lang="en-US" dirty="0"/>
              <a:t>) and </a:t>
            </a:r>
            <a:r>
              <a:rPr lang="en-US" baseline="30000" dirty="0"/>
              <a:t>239</a:t>
            </a:r>
            <a:r>
              <a:rPr lang="en-US" dirty="0"/>
              <a:t>Pu(</a:t>
            </a:r>
            <a:r>
              <a:rPr lang="en-US" dirty="0" err="1"/>
              <a:t>n,f</a:t>
            </a:r>
            <a:r>
              <a:rPr lang="en-US" dirty="0"/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F12D32-C0FD-E1CE-CAFB-DB0C7C583344}"/>
              </a:ext>
            </a:extLst>
          </p:cNvPr>
          <p:cNvSpPr txBox="1"/>
          <p:nvPr/>
        </p:nvSpPr>
        <p:spPr>
          <a:xfrm>
            <a:off x="1399592" y="4902296"/>
            <a:ext cx="607895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There is no strong correlation between IRs and FPs spin differences for even-odd target nucleus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F876DE-2695-711B-BA35-C331CE9CF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02" y="1112018"/>
            <a:ext cx="8803341" cy="36769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3FE6FA-F9A9-47FF-9FAB-2FCEC00DAC0D}"/>
              </a:ext>
            </a:extLst>
          </p:cNvPr>
          <p:cNvSpPr txBox="1"/>
          <p:nvPr/>
        </p:nvSpPr>
        <p:spPr>
          <a:xfrm>
            <a:off x="68386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LLNL-PRES-868963</a:t>
            </a: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600"/>
              </a:spcAft>
            </a:pP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  <p:pic>
        <p:nvPicPr>
          <p:cNvPr id="9" name="Picture 8" descr="LLNL_Logo_WHT-LRG.png">
            <a:extLst>
              <a:ext uri="{FF2B5EF4-FFF2-40B4-BE49-F238E27FC236}">
                <a16:creationId xmlns:a16="http://schemas.microsoft.com/office/drawing/2014/main" id="{AAA1BA4D-AD74-4B50-9F3B-55D40B4BD4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062" y="6446832"/>
            <a:ext cx="1865376" cy="3147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E04030-837F-14F6-E75D-DE047BDDACE5}"/>
              </a:ext>
            </a:extLst>
          </p:cNvPr>
          <p:cNvSpPr txBox="1"/>
          <p:nvPr/>
        </p:nvSpPr>
        <p:spPr>
          <a:xfrm>
            <a:off x="1" y="6392205"/>
            <a:ext cx="9143999" cy="5078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Deduce the average spin &lt;</a:t>
            </a:r>
            <a:r>
              <a:rPr lang="en-US" i="1" dirty="0"/>
              <a:t>I</a:t>
            </a:r>
            <a:r>
              <a:rPr lang="en-US" dirty="0"/>
              <a:t>&gt; of the fragment</a:t>
            </a:r>
          </a:p>
          <a:p>
            <a:pPr algn="ctr"/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5727415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DD7E0C-5389-078B-A4FD-1D66BAB432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87" y="1222060"/>
            <a:ext cx="8715415" cy="2764364"/>
          </a:xfrm>
          <a:prstGeom prst="rect">
            <a:avLst/>
          </a:prstGeom>
        </p:spPr>
      </p:pic>
      <p:sp>
        <p:nvSpPr>
          <p:cNvPr id="8" name="Title 5">
            <a:extLst>
              <a:ext uri="{FF2B5EF4-FFF2-40B4-BE49-F238E27FC236}">
                <a16:creationId xmlns:a16="http://schemas.microsoft.com/office/drawing/2014/main" id="{8211E734-45B5-E348-A70E-392AEE2B8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3037"/>
            <a:ext cx="8229600" cy="364064"/>
          </a:xfrm>
        </p:spPr>
        <p:txBody>
          <a:bodyPr/>
          <a:lstStyle/>
          <a:p>
            <a:pPr algn="ctr"/>
            <a:r>
              <a:rPr lang="en-US" sz="2400" dirty="0"/>
              <a:t>FPYs from </a:t>
            </a:r>
            <a:r>
              <a:rPr lang="en-US" baseline="30000" dirty="0"/>
              <a:t>238</a:t>
            </a:r>
            <a:r>
              <a:rPr lang="en-US" dirty="0"/>
              <a:t>U(</a:t>
            </a:r>
            <a:r>
              <a:rPr lang="en-US" dirty="0" err="1"/>
              <a:t>n,f</a:t>
            </a:r>
            <a:r>
              <a:rPr lang="en-US" dirty="0"/>
              <a:t>) </a:t>
            </a:r>
            <a:r>
              <a:rPr lang="en-US" sz="2400" dirty="0"/>
              <a:t>to Support Reactor Anti-Neutrino Anomaly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EFA251-7FBA-0E47-A0FE-B33B8ED42E87}"/>
              </a:ext>
            </a:extLst>
          </p:cNvPr>
          <p:cNvSpPr txBox="1"/>
          <p:nvPr/>
        </p:nvSpPr>
        <p:spPr>
          <a:xfrm>
            <a:off x="908290" y="4118227"/>
            <a:ext cx="5591907" cy="19697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SzPct val="90000"/>
              <a:buFont typeface="Wingdings" pitchFamily="2" charset="2"/>
              <a:buChar char="§"/>
            </a:pPr>
            <a:r>
              <a:rPr lang="en-US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short-lived fission products with half-lives from second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minutes on </a:t>
            </a:r>
            <a:r>
              <a:rPr lang="en-US" sz="1400" b="1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235</a:t>
            </a:r>
            <a:r>
              <a:rPr lang="en-US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U, </a:t>
            </a:r>
            <a:r>
              <a:rPr lang="en-US" sz="1400" b="1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238</a:t>
            </a:r>
            <a:r>
              <a:rPr lang="en-US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U, and </a:t>
            </a:r>
            <a:r>
              <a:rPr lang="en-US" sz="1400" b="1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239</a:t>
            </a:r>
            <a:r>
              <a:rPr lang="en-US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 at </a:t>
            </a:r>
            <a:r>
              <a:rPr lang="en-US" sz="1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400" b="1" baseline="-25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0.06, 0.5, 2.0, 4.6, 9.0, and 14.8 MeV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SzPct val="90000"/>
              <a:buFont typeface="Wingdings" pitchFamily="2" charset="2"/>
              <a:buChar char="§"/>
            </a:pPr>
            <a:r>
              <a:rPr lang="en-US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 nuclear data evaluation groups to identify the most important  FPs contributing to the reactor anti-neutrino anomaly and the so called “bump”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SzPct val="90000"/>
              <a:buFont typeface="Wingdings" pitchFamily="2" charset="2"/>
              <a:buChar char="§"/>
            </a:pPr>
            <a:r>
              <a:rPr lang="en-US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Isomeric fission-yield or isomeric ratios are the largest source of discrepancy from evaluations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6AE3DE-3845-2A48-8DF3-13E821EF0684}"/>
              </a:ext>
            </a:extLst>
          </p:cNvPr>
          <p:cNvSpPr/>
          <p:nvPr/>
        </p:nvSpPr>
        <p:spPr bwMode="auto">
          <a:xfrm>
            <a:off x="4885266" y="3818466"/>
            <a:ext cx="143933" cy="10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7D4960-D412-EA47-8EFA-12EC8ECC4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2525" y="4118227"/>
            <a:ext cx="2552987" cy="19594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86F1E0-A5B9-BC4D-B941-2C87EBCC44BF}"/>
              </a:ext>
            </a:extLst>
          </p:cNvPr>
          <p:cNvSpPr txBox="1"/>
          <p:nvPr/>
        </p:nvSpPr>
        <p:spPr>
          <a:xfrm>
            <a:off x="1299448" y="1440457"/>
            <a:ext cx="1490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/>
              <a:t>238</a:t>
            </a:r>
            <a:r>
              <a:rPr lang="en-US" b="1" dirty="0"/>
              <a:t>U(</a:t>
            </a:r>
            <a:r>
              <a:rPr lang="en-US" b="1" dirty="0" err="1"/>
              <a:t>n,f</a:t>
            </a:r>
            <a:r>
              <a:rPr lang="en-US" b="1" dirty="0"/>
              <a:t>) </a:t>
            </a:r>
          </a:p>
          <a:p>
            <a:r>
              <a:rPr lang="en-US" b="1" dirty="0" err="1"/>
              <a:t>E</a:t>
            </a:r>
            <a:r>
              <a:rPr lang="en-US" b="1" baseline="-25000" dirty="0" err="1"/>
              <a:t>n</a:t>
            </a:r>
            <a:r>
              <a:rPr lang="en-US" b="1" dirty="0"/>
              <a:t>= 2 MeV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BED5C9-281B-DE22-591B-B6B64F81E891}"/>
              </a:ext>
            </a:extLst>
          </p:cNvPr>
          <p:cNvSpPr txBox="1"/>
          <p:nvPr/>
        </p:nvSpPr>
        <p:spPr>
          <a:xfrm>
            <a:off x="6171134" y="6067122"/>
            <a:ext cx="2972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Tornow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al. prepared for publication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8F374F-AA31-5634-2ED9-E82079A4DC14}"/>
              </a:ext>
            </a:extLst>
          </p:cNvPr>
          <p:cNvSpPr txBox="1"/>
          <p:nvPr/>
        </p:nvSpPr>
        <p:spPr>
          <a:xfrm>
            <a:off x="6951907" y="1393802"/>
            <a:ext cx="1175056" cy="1538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AB250D-CC8C-BDAF-BF3B-F7D04E1AB54D}"/>
              </a:ext>
            </a:extLst>
          </p:cNvPr>
          <p:cNvSpPr txBox="1"/>
          <p:nvPr/>
        </p:nvSpPr>
        <p:spPr>
          <a:xfrm>
            <a:off x="7657567" y="1548402"/>
            <a:ext cx="727788" cy="1538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400" dirty="0"/>
          </a:p>
        </p:txBody>
      </p:sp>
    </p:spTree>
    <p:extLst>
      <p:ext uri="{BB962C8B-B14F-4D97-AF65-F5344CB8AC3E}">
        <p14:creationId xmlns:p14="http://schemas.microsoft.com/office/powerpoint/2010/main" val="34245992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>
            <a:extLst>
              <a:ext uri="{FF2B5EF4-FFF2-40B4-BE49-F238E27FC236}">
                <a16:creationId xmlns:a16="http://schemas.microsoft.com/office/drawing/2014/main" id="{8211E734-45B5-E348-A70E-392AEE2B8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3037"/>
            <a:ext cx="8229600" cy="364064"/>
          </a:xfrm>
        </p:spPr>
        <p:txBody>
          <a:bodyPr/>
          <a:lstStyle/>
          <a:p>
            <a:pPr algn="ctr"/>
            <a:r>
              <a:rPr lang="en-US" sz="2400" dirty="0"/>
              <a:t>Short-Lived FPYs from </a:t>
            </a:r>
            <a:r>
              <a:rPr lang="en-US" sz="2400" baseline="30000" dirty="0"/>
              <a:t>238</a:t>
            </a:r>
            <a:r>
              <a:rPr lang="en-US" sz="2400" dirty="0"/>
              <a:t>U(</a:t>
            </a:r>
            <a:r>
              <a:rPr lang="en-US" sz="2400" dirty="0" err="1"/>
              <a:t>n,f</a:t>
            </a:r>
            <a:r>
              <a:rPr lang="en-US" sz="2400" dirty="0"/>
              <a:t>) at </a:t>
            </a:r>
            <a:r>
              <a:rPr lang="en-US" sz="2400" dirty="0" err="1"/>
              <a:t>E</a:t>
            </a:r>
            <a:r>
              <a:rPr lang="en-US" sz="2400" baseline="-25000" dirty="0" err="1"/>
              <a:t>n</a:t>
            </a:r>
            <a:r>
              <a:rPr lang="en-US" sz="2400" dirty="0"/>
              <a:t>=4.6 MeV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6AE3DE-3845-2A48-8DF3-13E821EF0684}"/>
              </a:ext>
            </a:extLst>
          </p:cNvPr>
          <p:cNvSpPr/>
          <p:nvPr/>
        </p:nvSpPr>
        <p:spPr bwMode="auto">
          <a:xfrm>
            <a:off x="4885266" y="3818466"/>
            <a:ext cx="143933" cy="10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CFF9FB-B71C-0399-D05B-57823B02FBAF}"/>
              </a:ext>
            </a:extLst>
          </p:cNvPr>
          <p:cNvSpPr txBox="1"/>
          <p:nvPr/>
        </p:nvSpPr>
        <p:spPr>
          <a:xfrm>
            <a:off x="5742189" y="6017964"/>
            <a:ext cx="2659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Ramirez et al.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107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05408 (2023)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6C155B-0291-6A3D-9025-6A3B1C779C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27271"/>
            <a:ext cx="8127194" cy="2309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5B73B8-851F-F62F-B6DA-FD70A2F481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31" y="1191855"/>
            <a:ext cx="8127194" cy="23542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608EEA2-792C-E519-2D6C-1EAAC06A7E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094" y="1298828"/>
            <a:ext cx="2106599" cy="3846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BE8B800-2679-57A9-DE15-A4F2A1754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631" y="3716613"/>
            <a:ext cx="2222299" cy="35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407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5048E4-675B-FBC3-838C-8CF5759B3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7" y="1207438"/>
            <a:ext cx="8729676" cy="2796603"/>
          </a:xfrm>
          <a:prstGeom prst="rect">
            <a:avLst/>
          </a:prstGeom>
        </p:spPr>
      </p:pic>
      <p:sp>
        <p:nvSpPr>
          <p:cNvPr id="8" name="Title 5">
            <a:extLst>
              <a:ext uri="{FF2B5EF4-FFF2-40B4-BE49-F238E27FC236}">
                <a16:creationId xmlns:a16="http://schemas.microsoft.com/office/drawing/2014/main" id="{8211E734-45B5-E348-A70E-392AEE2B8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4328"/>
            <a:ext cx="8229600" cy="364064"/>
          </a:xfrm>
        </p:spPr>
        <p:txBody>
          <a:bodyPr/>
          <a:lstStyle/>
          <a:p>
            <a:pPr algn="ctr"/>
            <a:r>
              <a:rPr lang="en-US" sz="2400" dirty="0"/>
              <a:t>FPYs from </a:t>
            </a:r>
            <a:r>
              <a:rPr lang="en-US" baseline="30000" dirty="0"/>
              <a:t>235</a:t>
            </a:r>
            <a:r>
              <a:rPr lang="en-US" dirty="0"/>
              <a:t>U(</a:t>
            </a:r>
            <a:r>
              <a:rPr lang="en-US" dirty="0" err="1"/>
              <a:t>n,f</a:t>
            </a:r>
            <a:r>
              <a:rPr lang="en-US" dirty="0"/>
              <a:t>) </a:t>
            </a:r>
            <a:r>
              <a:rPr lang="en-US" sz="2400" dirty="0"/>
              <a:t>to Support Reactor Anti-Neutrino Anomaly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6AE3DE-3845-2A48-8DF3-13E821EF0684}"/>
              </a:ext>
            </a:extLst>
          </p:cNvPr>
          <p:cNvSpPr/>
          <p:nvPr/>
        </p:nvSpPr>
        <p:spPr bwMode="auto">
          <a:xfrm>
            <a:off x="4885266" y="3818466"/>
            <a:ext cx="143933" cy="10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6F4073-D5C5-A94A-8C8B-F05EBEAB89DA}"/>
              </a:ext>
            </a:extLst>
          </p:cNvPr>
          <p:cNvSpPr txBox="1"/>
          <p:nvPr/>
        </p:nvSpPr>
        <p:spPr>
          <a:xfrm>
            <a:off x="1361922" y="4342760"/>
            <a:ext cx="7190620" cy="984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ヒラギノ明朝 ProN W3" charset="-128"/>
                <a:cs typeface="Calibri" panose="020F0502020204030204" pitchFamily="34" charset="0"/>
              </a:rPr>
              <a:t>More than 50 FPYs for </a:t>
            </a:r>
            <a:r>
              <a:rPr lang="en-US" sz="1600" b="1" baseline="30000" dirty="0">
                <a:solidFill>
                  <a:srgbClr val="000000"/>
                </a:solidFill>
                <a:latin typeface="Calibri" panose="020F0502020204030204" pitchFamily="34" charset="0"/>
                <a:ea typeface="ヒラギノ明朝 ProN W3" charset="-128"/>
                <a:cs typeface="Calibri" panose="020F0502020204030204" pitchFamily="34" charset="0"/>
              </a:rPr>
              <a:t>235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ヒラギノ明朝 ProN W3" charset="-128"/>
                <a:cs typeface="Calibri" panose="020F0502020204030204" pitchFamily="34" charset="0"/>
              </a:rPr>
              <a:t>U(</a:t>
            </a:r>
            <a:r>
              <a:rPr lang="en-US" sz="1600" b="1" dirty="0" err="1">
                <a:solidFill>
                  <a:srgbClr val="000000"/>
                </a:solidFill>
                <a:latin typeface="Calibri" panose="020F0502020204030204" pitchFamily="34" charset="0"/>
                <a:ea typeface="ヒラギノ明朝 ProN W3" charset="-128"/>
                <a:cs typeface="Calibri" panose="020F0502020204030204" pitchFamily="34" charset="0"/>
              </a:rPr>
              <a:t>n,f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ヒラギノ明朝 ProN W3" charset="-128"/>
                <a:cs typeface="Calibri" panose="020F0502020204030204" pitchFamily="34" charset="0"/>
              </a:rPr>
              <a:t>) at </a:t>
            </a:r>
            <a:r>
              <a:rPr lang="en-US" sz="1600" b="1" dirty="0" err="1">
                <a:solidFill>
                  <a:srgbClr val="000000"/>
                </a:solidFill>
                <a:latin typeface="Calibri" panose="020F0502020204030204" pitchFamily="34" charset="0"/>
                <a:ea typeface="ヒラギノ明朝 ProN W3" charset="-128"/>
                <a:cs typeface="Calibri" panose="020F0502020204030204" pitchFamily="34" charset="0"/>
              </a:rPr>
              <a:t>E</a:t>
            </a:r>
            <a:r>
              <a:rPr lang="en-US" sz="1600" b="1" baseline="-25000" dirty="0" err="1">
                <a:solidFill>
                  <a:srgbClr val="000000"/>
                </a:solidFill>
                <a:latin typeface="Calibri" panose="020F0502020204030204" pitchFamily="34" charset="0"/>
                <a:ea typeface="ヒラギノ明朝 ProN W3" charset="-128"/>
                <a:cs typeface="Calibri" panose="020F0502020204030204" pitchFamily="34" charset="0"/>
              </a:rPr>
              <a:t>n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ヒラギノ明朝 ProN W3" charset="-128"/>
                <a:cs typeface="Calibri" panose="020F0502020204030204" pitchFamily="34" charset="0"/>
              </a:rPr>
              <a:t> = 2.0 MeV</a:t>
            </a:r>
          </a:p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ヒラギノ明朝 ProN W3" charset="-128"/>
                <a:cs typeface="Calibri" panose="020F0502020204030204" pitchFamily="34" charset="0"/>
              </a:rPr>
              <a:t>Technique can measure fission products in both isomeric state and ground state</a:t>
            </a:r>
          </a:p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ヒラギノ明朝 ProN W3" charset="-128"/>
                <a:cs typeface="Calibri" panose="020F0502020204030204" pitchFamily="34" charset="0"/>
              </a:rPr>
              <a:t>Largest source of discrepancy from evaluations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C63F63-AC25-F34D-A232-69772F49C741}"/>
              </a:ext>
            </a:extLst>
          </p:cNvPr>
          <p:cNvSpPr txBox="1"/>
          <p:nvPr/>
        </p:nvSpPr>
        <p:spPr>
          <a:xfrm>
            <a:off x="1264614" y="1329371"/>
            <a:ext cx="1459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/>
              <a:t>235</a:t>
            </a:r>
            <a:r>
              <a:rPr lang="en-US" b="1" dirty="0"/>
              <a:t>U(</a:t>
            </a:r>
            <a:r>
              <a:rPr lang="en-US" b="1" dirty="0" err="1"/>
              <a:t>n,f</a:t>
            </a:r>
            <a:r>
              <a:rPr lang="en-US" b="1" dirty="0"/>
              <a:t>) </a:t>
            </a:r>
          </a:p>
          <a:p>
            <a:r>
              <a:rPr lang="en-US" b="1" dirty="0" err="1"/>
              <a:t>E</a:t>
            </a:r>
            <a:r>
              <a:rPr lang="en-US" b="1" baseline="-25000" dirty="0" err="1"/>
              <a:t>n</a:t>
            </a:r>
            <a:r>
              <a:rPr lang="en-US" b="1" dirty="0"/>
              <a:t>= 2 MeV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406387-D307-14EE-6C95-5F99F0AB7EFB}"/>
              </a:ext>
            </a:extLst>
          </p:cNvPr>
          <p:cNvSpPr txBox="1"/>
          <p:nvPr/>
        </p:nvSpPr>
        <p:spPr>
          <a:xfrm>
            <a:off x="6849269" y="1384471"/>
            <a:ext cx="1175056" cy="1538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9D8971-6795-7F75-21D1-3E94CFF6C293}"/>
              </a:ext>
            </a:extLst>
          </p:cNvPr>
          <p:cNvSpPr txBox="1"/>
          <p:nvPr/>
        </p:nvSpPr>
        <p:spPr>
          <a:xfrm>
            <a:off x="6171135" y="5988303"/>
            <a:ext cx="2972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Tornow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al. prepared for publication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AD67B7-7B7B-8787-3B4D-E47B8439722F}"/>
              </a:ext>
            </a:extLst>
          </p:cNvPr>
          <p:cNvSpPr txBox="1"/>
          <p:nvPr/>
        </p:nvSpPr>
        <p:spPr>
          <a:xfrm>
            <a:off x="7620243" y="1529740"/>
            <a:ext cx="727788" cy="1538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400" dirty="0"/>
          </a:p>
        </p:txBody>
      </p:sp>
    </p:spTree>
    <p:extLst>
      <p:ext uri="{BB962C8B-B14F-4D97-AF65-F5344CB8AC3E}">
        <p14:creationId xmlns:p14="http://schemas.microsoft.com/office/powerpoint/2010/main" val="23262445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AB75DFD3-96B2-6FAF-D2AD-052E0C1F2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65" y="1323730"/>
            <a:ext cx="2504596" cy="2006888"/>
          </a:xfrm>
          <a:prstGeom prst="rect">
            <a:avLst/>
          </a:prstGeom>
        </p:spPr>
      </p:pic>
      <p:sp>
        <p:nvSpPr>
          <p:cNvPr id="162818" name="Text Box 2"/>
          <p:cNvSpPr txBox="1">
            <a:spLocks noChangeArrowheads="1"/>
          </p:cNvSpPr>
          <p:nvPr/>
        </p:nvSpPr>
        <p:spPr bwMode="auto">
          <a:xfrm>
            <a:off x="228600" y="248984"/>
            <a:ext cx="8686800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1125"/>
              </a:spcBef>
              <a:spcAft>
                <a:spcPts val="0"/>
              </a:spcAft>
              <a:buClr>
                <a:srgbClr val="0000FF"/>
              </a:buClr>
              <a:buSzPct val="100000"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F4F9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Fission Product Yield Observables in a Broader Context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346" y="2616035"/>
            <a:ext cx="4223208" cy="27640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865" y="5172123"/>
            <a:ext cx="1778293" cy="1151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837" y="1073458"/>
            <a:ext cx="2328421" cy="1500414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 bwMode="auto">
          <a:xfrm>
            <a:off x="4041616" y="3331542"/>
            <a:ext cx="1301900" cy="1213455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800" b="1" dirty="0">
              <a:solidFill>
                <a:prstClr val="black"/>
              </a:solidFill>
              <a:latin typeface="Helvetica" pitchFamily="32" charset="0"/>
              <a:ea typeface="ＭＳ Ｐゴシック" pitchFamily="32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2" charset="0"/>
                <a:ea typeface="ＭＳ Ｐゴシック" pitchFamily="32" charset="-128"/>
                <a:cs typeface="+mn-cs"/>
              </a:rPr>
              <a:t>Fission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="1" dirty="0">
                <a:solidFill>
                  <a:prstClr val="black"/>
                </a:solidFill>
                <a:latin typeface="Helvetica" pitchFamily="32" charset="0"/>
                <a:ea typeface="ＭＳ Ｐゴシック" pitchFamily="32" charset="-128"/>
                <a:cs typeface="+mn-cs"/>
              </a:rPr>
              <a:t>Yields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32" charset="0"/>
              <a:ea typeface="ＭＳ Ｐゴシック" pitchFamily="32" charset="-128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16DC15-9DA1-074D-AF04-54212D740608}"/>
              </a:ext>
            </a:extLst>
          </p:cNvPr>
          <p:cNvSpPr txBox="1"/>
          <p:nvPr/>
        </p:nvSpPr>
        <p:spPr>
          <a:xfrm>
            <a:off x="2695771" y="4238500"/>
            <a:ext cx="101988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Nuclear </a:t>
            </a:r>
            <a:r>
              <a:rPr lang="en-US" sz="1200" b="1" dirty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F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orensics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E6E695-15E6-514C-8842-7276544CB602}"/>
              </a:ext>
            </a:extLst>
          </p:cNvPr>
          <p:cNvSpPr txBox="1"/>
          <p:nvPr/>
        </p:nvSpPr>
        <p:spPr>
          <a:xfrm>
            <a:off x="3744229" y="4903173"/>
            <a:ext cx="212103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Radiosotope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US" sz="1200" b="1" dirty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P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roduction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E4CE265-E692-B044-9C41-D65C92894EF2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189" y="1282991"/>
            <a:ext cx="2453906" cy="19006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977648-47B8-904C-80CA-C8F88CEE49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908" y="4048530"/>
            <a:ext cx="2386646" cy="18352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E275F9-9793-B043-AD8C-D142CDB5AA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6694" y="4969814"/>
            <a:ext cx="794313" cy="564456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1B40426-85DB-8B42-BEEA-EE4B790375D6}"/>
              </a:ext>
            </a:extLst>
          </p:cNvPr>
          <p:cNvCxnSpPr>
            <a:cxnSpLocks/>
          </p:cNvCxnSpPr>
          <p:nvPr/>
        </p:nvCxnSpPr>
        <p:spPr>
          <a:xfrm flipV="1">
            <a:off x="313039" y="741677"/>
            <a:ext cx="0" cy="3043621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EBCAFFB-4D7D-C14E-A6B2-56DAE2CB6DEB}"/>
              </a:ext>
            </a:extLst>
          </p:cNvPr>
          <p:cNvCxnSpPr>
            <a:cxnSpLocks/>
          </p:cNvCxnSpPr>
          <p:nvPr/>
        </p:nvCxnSpPr>
        <p:spPr>
          <a:xfrm flipH="1">
            <a:off x="313039" y="3806687"/>
            <a:ext cx="2059" cy="2439368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C5A8858-C581-2F45-8728-B3994ECD28B4}"/>
              </a:ext>
            </a:extLst>
          </p:cNvPr>
          <p:cNvSpPr txBox="1"/>
          <p:nvPr/>
        </p:nvSpPr>
        <p:spPr>
          <a:xfrm rot="16200000">
            <a:off x="-521485" y="2075916"/>
            <a:ext cx="13612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Basic </a:t>
            </a:r>
            <a:r>
              <a:rPr lang="en-US" sz="1400" dirty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Science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C458C8-0B69-A946-B737-22CF4C52CCA1}"/>
              </a:ext>
            </a:extLst>
          </p:cNvPr>
          <p:cNvSpPr txBox="1"/>
          <p:nvPr/>
        </p:nvSpPr>
        <p:spPr>
          <a:xfrm rot="16200000">
            <a:off x="-379842" y="5343013"/>
            <a:ext cx="1061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Application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2727F4-7FF5-A140-A07A-A47F7EBC6CE8}"/>
              </a:ext>
            </a:extLst>
          </p:cNvPr>
          <p:cNvSpPr txBox="1"/>
          <p:nvPr/>
        </p:nvSpPr>
        <p:spPr>
          <a:xfrm rot="19335637">
            <a:off x="2432649" y="3091770"/>
            <a:ext cx="126167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 </a:t>
            </a:r>
            <a:r>
              <a:rPr lang="en-US" sz="1200" b="1" dirty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fission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Database</a:t>
            </a:r>
            <a:endParaRPr lang="en-US" sz="800" b="1" dirty="0">
              <a:solidFill>
                <a:prstClr val="black"/>
              </a:solidFill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1D16BED-E17D-E7DF-F595-4A50833931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166" y="692363"/>
            <a:ext cx="3293803" cy="219452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AA407BE-CE69-A5D3-95B3-022CCE6602F7}"/>
              </a:ext>
            </a:extLst>
          </p:cNvPr>
          <p:cNvSpPr txBox="1"/>
          <p:nvPr/>
        </p:nvSpPr>
        <p:spPr>
          <a:xfrm>
            <a:off x="5755086" y="4093770"/>
            <a:ext cx="83254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Nuclear </a:t>
            </a:r>
            <a:r>
              <a:rPr lang="en-US" sz="1200" b="1" dirty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Energy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CC3A86-B2CF-43F2-461A-887ABD5AB542}"/>
              </a:ext>
            </a:extLst>
          </p:cNvPr>
          <p:cNvSpPr txBox="1"/>
          <p:nvPr/>
        </p:nvSpPr>
        <p:spPr>
          <a:xfrm>
            <a:off x="5659158" y="3164393"/>
            <a:ext cx="83254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4085E6-3882-E044-B87C-ED8DA1BBFDC3}"/>
              </a:ext>
            </a:extLst>
          </p:cNvPr>
          <p:cNvSpPr txBox="1"/>
          <p:nvPr/>
        </p:nvSpPr>
        <p:spPr>
          <a:xfrm rot="3068164">
            <a:off x="5743032" y="3008729"/>
            <a:ext cx="127278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Reactor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N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eutrino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Study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7C78FF3-A0FA-B40B-4015-08FDDC61DE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81189" y="741677"/>
            <a:ext cx="885831" cy="7261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BF6DD3-3435-500D-4054-B9BED4BDC12F}"/>
              </a:ext>
            </a:extLst>
          </p:cNvPr>
          <p:cNvSpPr txBox="1"/>
          <p:nvPr/>
        </p:nvSpPr>
        <p:spPr>
          <a:xfrm>
            <a:off x="3531977" y="1408128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NSM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2B9657-482E-C98B-0EBF-E991C202BC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037" y="4026254"/>
            <a:ext cx="2435622" cy="198433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2542C9F-9182-EB34-AB57-BC8723163A96}"/>
              </a:ext>
            </a:extLst>
          </p:cNvPr>
          <p:cNvSpPr txBox="1"/>
          <p:nvPr/>
        </p:nvSpPr>
        <p:spPr>
          <a:xfrm>
            <a:off x="3660899" y="2706566"/>
            <a:ext cx="209172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Nuclear Astrophysics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423702E-3EB7-4F4E-B505-203C15067745}"/>
              </a:ext>
            </a:extLst>
          </p:cNvPr>
          <p:cNvSpPr txBox="1"/>
          <p:nvPr/>
        </p:nvSpPr>
        <p:spPr>
          <a:xfrm rot="19335637">
            <a:off x="2975862" y="3584780"/>
            <a:ext cx="65474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36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E54C4A-5936-1B44-932A-32BD33996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52" y="1225976"/>
            <a:ext cx="7252282" cy="41965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32970C-1703-A246-8822-AABE996EA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647" y="220136"/>
            <a:ext cx="8560340" cy="1005840"/>
          </a:xfrm>
        </p:spPr>
        <p:txBody>
          <a:bodyPr/>
          <a:lstStyle/>
          <a:p>
            <a:pPr lvl="0" algn="ctr">
              <a:defRPr/>
            </a:pPr>
            <a:r>
              <a:rPr lang="en-US" dirty="0"/>
              <a:t>Measurement of Long-Lived Fission Products </a:t>
            </a:r>
            <a:br>
              <a:rPr lang="en-US" dirty="0"/>
            </a:br>
            <a:r>
              <a:rPr lang="en-US" dirty="0"/>
              <a:t>Using Monoenergetic Neutron Beams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F839AE-0539-99CF-D11C-9C7A74028F0E}"/>
              </a:ext>
            </a:extLst>
          </p:cNvPr>
          <p:cNvSpPr/>
          <p:nvPr/>
        </p:nvSpPr>
        <p:spPr>
          <a:xfrm>
            <a:off x="1222658" y="5432757"/>
            <a:ext cx="6654799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5875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+mn-lt"/>
                <a:ea typeface="ＭＳ Ｐゴシック" charset="0"/>
                <a:cs typeface="+mn-cs"/>
              </a:rPr>
              <a:t>Fission Product Yield </a:t>
            </a:r>
            <a:r>
              <a:rPr lang="mr-IN" sz="1600" b="1" dirty="0">
                <a:latin typeface="+mn-lt"/>
                <a:cs typeface="+mn-cs"/>
              </a:rPr>
              <a:t>= N</a:t>
            </a:r>
            <a:r>
              <a:rPr lang="mr-IN" sz="1600" b="1" baseline="-25000" dirty="0">
                <a:latin typeface="+mn-lt"/>
                <a:cs typeface="+mn-cs"/>
              </a:rPr>
              <a:t>X</a:t>
            </a:r>
            <a:r>
              <a:rPr lang="en-US" sz="1600" b="1" baseline="-25000" dirty="0">
                <a:latin typeface="+mn-lt"/>
                <a:cs typeface="+mn-cs"/>
              </a:rPr>
              <a:t> </a:t>
            </a:r>
            <a:r>
              <a:rPr lang="mr-IN" sz="1600" b="1" dirty="0">
                <a:latin typeface="+mn-lt"/>
                <a:cs typeface="+mn-cs"/>
              </a:rPr>
              <a:t>/</a:t>
            </a:r>
            <a:r>
              <a:rPr lang="en-US" sz="1600" b="1" dirty="0">
                <a:latin typeface="+mn-lt"/>
                <a:cs typeface="+mn-cs"/>
              </a:rPr>
              <a:t> </a:t>
            </a:r>
            <a:r>
              <a:rPr lang="mr-IN" sz="1600" b="1" dirty="0" err="1">
                <a:latin typeface="+mn-lt"/>
                <a:cs typeface="+mn-cs"/>
              </a:rPr>
              <a:t>N</a:t>
            </a:r>
            <a:r>
              <a:rPr lang="en-US" sz="1600" b="1" baseline="-25000" dirty="0" err="1">
                <a:latin typeface="+mn-lt"/>
                <a:cs typeface="+mn-cs"/>
              </a:rPr>
              <a:t>fis</a:t>
            </a:r>
            <a:endParaRPr lang="en-US" sz="1600" b="1" baseline="-25000" dirty="0">
              <a:latin typeface="+mn-lt"/>
              <a:cs typeface="+mn-cs"/>
            </a:endParaRPr>
          </a:p>
          <a:p>
            <a:pPr lvl="1"/>
            <a:r>
              <a:rPr lang="en-US" sz="1600" b="1" dirty="0">
                <a:latin typeface="+mn-lt"/>
                <a:cs typeface="+mn-cs"/>
              </a:rPr>
              <a:t>        </a:t>
            </a:r>
            <a:r>
              <a:rPr lang="mr-IN" sz="1600" b="1" dirty="0">
                <a:latin typeface="+mn-lt"/>
                <a:cs typeface="+mn-cs"/>
              </a:rPr>
              <a:t>N</a:t>
            </a:r>
            <a:r>
              <a:rPr lang="mr-IN" sz="1600" b="1" baseline="-25000" dirty="0">
                <a:latin typeface="+mn-lt"/>
                <a:cs typeface="+mn-cs"/>
              </a:rPr>
              <a:t>X</a:t>
            </a:r>
            <a:r>
              <a:rPr lang="mr-IN" sz="1600" baseline="-25000" dirty="0">
                <a:latin typeface="+mn-lt"/>
                <a:cs typeface="+mn-cs"/>
              </a:rPr>
              <a:t> </a:t>
            </a:r>
            <a:r>
              <a:rPr lang="en-US" sz="1600" baseline="-25000" dirty="0">
                <a:latin typeface="+mn-lt"/>
                <a:cs typeface="+mn-cs"/>
              </a:rPr>
              <a:t> </a:t>
            </a:r>
            <a:r>
              <a:rPr lang="en-US" sz="1600" dirty="0">
                <a:latin typeface="+mn-lt"/>
                <a:cs typeface="+mn-cs"/>
              </a:rPr>
              <a:t>= number of atoms of a specific fission product</a:t>
            </a:r>
          </a:p>
          <a:p>
            <a:pPr lvl="1"/>
            <a:r>
              <a:rPr lang="en-US" sz="1600" b="1" dirty="0">
                <a:latin typeface="+mn-lt"/>
                <a:cs typeface="+mn-cs"/>
              </a:rPr>
              <a:t>        </a:t>
            </a:r>
            <a:r>
              <a:rPr lang="mr-IN" sz="1600" b="1" dirty="0" err="1">
                <a:latin typeface="+mn-lt"/>
                <a:cs typeface="+mn-cs"/>
              </a:rPr>
              <a:t>N</a:t>
            </a:r>
            <a:r>
              <a:rPr lang="mr-IN" sz="1600" b="1" baseline="-25000" dirty="0" err="1">
                <a:latin typeface="+mn-lt"/>
                <a:cs typeface="+mn-cs"/>
              </a:rPr>
              <a:t>f</a:t>
            </a:r>
            <a:r>
              <a:rPr lang="en-US" sz="1600" b="1" baseline="-25000" dirty="0">
                <a:latin typeface="+mn-lt"/>
                <a:cs typeface="+mn-cs"/>
              </a:rPr>
              <a:t>is</a:t>
            </a:r>
            <a:r>
              <a:rPr lang="mr-IN" sz="1600" b="1" baseline="-25000" dirty="0">
                <a:latin typeface="+mn-lt"/>
                <a:cs typeface="+mn-cs"/>
              </a:rPr>
              <a:t> </a:t>
            </a:r>
            <a:r>
              <a:rPr lang="en-US" sz="1600" dirty="0">
                <a:latin typeface="+mn-lt"/>
                <a:cs typeface="+mn-cs"/>
              </a:rPr>
              <a:t>= total number of fissions</a:t>
            </a:r>
            <a:endParaRPr lang="en-US" sz="1600" b="1" baseline="-25000" dirty="0">
              <a:solidFill>
                <a:srgbClr val="FF0000"/>
              </a:solidFill>
              <a:latin typeface="+mn-lt"/>
              <a:cs typeface="+mn-cs"/>
              <a:sym typeface="Wingding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751DC2-6A50-BB7A-2B7F-0CC60A03F537}"/>
              </a:ext>
            </a:extLst>
          </p:cNvPr>
          <p:cNvSpPr txBox="1"/>
          <p:nvPr/>
        </p:nvSpPr>
        <p:spPr>
          <a:xfrm>
            <a:off x="4866967" y="1599906"/>
            <a:ext cx="159691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(</a:t>
            </a:r>
            <a:r>
              <a:rPr lang="en-US" sz="1400" b="1" baseline="30000" dirty="0"/>
              <a:t>235</a:t>
            </a:r>
            <a:r>
              <a:rPr lang="en-US" sz="1400" b="1" dirty="0"/>
              <a:t>U, </a:t>
            </a:r>
            <a:r>
              <a:rPr lang="en-US" sz="1400" b="1" baseline="30000" dirty="0"/>
              <a:t>238</a:t>
            </a:r>
            <a:r>
              <a:rPr lang="en-US" sz="1400" b="1" dirty="0"/>
              <a:t>U, </a:t>
            </a:r>
            <a:r>
              <a:rPr lang="en-US" sz="1400" b="1" baseline="30000" dirty="0"/>
              <a:t>239</a:t>
            </a:r>
            <a:r>
              <a:rPr lang="en-US" sz="1400" b="1" dirty="0"/>
              <a:t>Pu)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B9DDFA-162F-26F7-2498-95C0CD5F5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292" y="1387661"/>
            <a:ext cx="1252344" cy="53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353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1903E-3B1F-B64E-0F58-B9FEA01BD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DA086D-46B1-45EB-3797-2D41663C53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81" r="7418" b="17805"/>
          <a:stretch/>
        </p:blipFill>
        <p:spPr>
          <a:xfrm>
            <a:off x="1063491" y="1371600"/>
            <a:ext cx="5756674" cy="4700411"/>
          </a:xfrm>
          <a:prstGeom prst="rect">
            <a:avLst/>
          </a:prstGeom>
        </p:spPr>
      </p:pic>
      <p:sp>
        <p:nvSpPr>
          <p:cNvPr id="8" name="Title 5">
            <a:extLst>
              <a:ext uri="{FF2B5EF4-FFF2-40B4-BE49-F238E27FC236}">
                <a16:creationId xmlns:a16="http://schemas.microsoft.com/office/drawing/2014/main" id="{21B7D62A-9923-862E-5D1F-A67CF76A3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9676"/>
            <a:ext cx="8229600" cy="364064"/>
          </a:xfrm>
        </p:spPr>
        <p:txBody>
          <a:bodyPr/>
          <a:lstStyle/>
          <a:p>
            <a:pPr algn="ctr"/>
            <a:r>
              <a:rPr lang="en-US" sz="2400" dirty="0"/>
              <a:t>Fission Fragment Distribution*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0EE3D2-6F8B-AF21-90E4-09562F0CE776}"/>
              </a:ext>
            </a:extLst>
          </p:cNvPr>
          <p:cNvSpPr txBox="1"/>
          <p:nvPr/>
        </p:nvSpPr>
        <p:spPr>
          <a:xfrm>
            <a:off x="5854134" y="6084711"/>
            <a:ext cx="3308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*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T.R. England and B.F. Rider LA-SUB-94-170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69FDFA-E2DE-85A2-4C2F-3BFD4963CD81}"/>
              </a:ext>
            </a:extLst>
          </p:cNvPr>
          <p:cNvSpPr/>
          <p:nvPr/>
        </p:nvSpPr>
        <p:spPr bwMode="auto">
          <a:xfrm>
            <a:off x="6262143" y="2877163"/>
            <a:ext cx="228600" cy="22860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9A0274-90AE-0BB0-CDDB-549704AFE168}"/>
              </a:ext>
            </a:extLst>
          </p:cNvPr>
          <p:cNvSpPr txBox="1"/>
          <p:nvPr/>
        </p:nvSpPr>
        <p:spPr>
          <a:xfrm>
            <a:off x="6519742" y="2842940"/>
            <a:ext cx="262425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Primary Fission Distribution</a:t>
            </a:r>
          </a:p>
        </p:txBody>
      </p:sp>
    </p:spTree>
    <p:extLst>
      <p:ext uri="{BB962C8B-B14F-4D97-AF65-F5344CB8AC3E}">
        <p14:creationId xmlns:p14="http://schemas.microsoft.com/office/powerpoint/2010/main" val="15949353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2FD45-04FC-BF2C-7156-0A6DEEECC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9F2A7FC-83FC-AF7C-5FA5-70130A07F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822" y="558178"/>
            <a:ext cx="8229600" cy="364064"/>
          </a:xfrm>
        </p:spPr>
        <p:txBody>
          <a:bodyPr/>
          <a:lstStyle/>
          <a:p>
            <a:pPr algn="ctr"/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Open Problem with Energy Dependent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FPY Prediction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6F1486-150E-CB47-5916-848AFCFF6EA4}"/>
              </a:ext>
            </a:extLst>
          </p:cNvPr>
          <p:cNvSpPr/>
          <p:nvPr/>
        </p:nvSpPr>
        <p:spPr>
          <a:xfrm>
            <a:off x="-378" y="6306281"/>
            <a:ext cx="9144000" cy="544880"/>
          </a:xfrm>
          <a:prstGeom prst="rect">
            <a:avLst/>
          </a:prstGeom>
          <a:gradFill flip="none" rotWithShape="1">
            <a:gsLst>
              <a:gs pos="0">
                <a:srgbClr val="294861"/>
              </a:gs>
              <a:gs pos="46000">
                <a:schemeClr val="accent1">
                  <a:lumMod val="50000"/>
                </a:schemeClr>
              </a:gs>
              <a:gs pos="100000">
                <a:srgbClr val="4388B8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800" dirty="0"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22BC4E-570F-1C4E-99BA-9C154953902F}"/>
              </a:ext>
            </a:extLst>
          </p:cNvPr>
          <p:cNvSpPr txBox="1"/>
          <p:nvPr/>
        </p:nvSpPr>
        <p:spPr>
          <a:xfrm>
            <a:off x="68386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LLNL-PRES-868963</a:t>
            </a: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600"/>
              </a:spcAft>
            </a:pP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  <p:pic>
        <p:nvPicPr>
          <p:cNvPr id="15" name="Picture 14" descr="LLNL_Logo_WHT-LRG.png">
            <a:extLst>
              <a:ext uri="{FF2B5EF4-FFF2-40B4-BE49-F238E27FC236}">
                <a16:creationId xmlns:a16="http://schemas.microsoft.com/office/drawing/2014/main" id="{A94C5EC7-8A7C-6112-CBB4-BCE3CEC564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062" y="6446832"/>
            <a:ext cx="1865376" cy="3147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CCC245E-E8F1-35BB-CEEE-D106AAC12F5A}"/>
              </a:ext>
            </a:extLst>
          </p:cNvPr>
          <p:cNvSpPr txBox="1"/>
          <p:nvPr/>
        </p:nvSpPr>
        <p:spPr>
          <a:xfrm>
            <a:off x="414339" y="1285875"/>
            <a:ext cx="815816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existing measurements of energy dependencies are too scarce for deriving systematics which are complete enough to develop a semi-empirical model for reliable predictions.</a:t>
            </a:r>
          </a:p>
          <a:p>
            <a:endParaRPr lang="en-US" sz="1400" dirty="0"/>
          </a:p>
          <a:p>
            <a:r>
              <a:rPr lang="en-US" sz="1400" dirty="0"/>
              <a:t>The dependence of fission yields on neutron energy is a quite complex and theoretical predictions of the energy dependence of fission product yields are not accurate and reliable enough for applications purposes. </a:t>
            </a:r>
          </a:p>
          <a:p>
            <a:endParaRPr lang="en-US" sz="1400" dirty="0"/>
          </a:p>
          <a:p>
            <a:r>
              <a:rPr lang="en-US" sz="1400" dirty="0"/>
              <a:t>Systematic studies of fission probability and fragment yields as function of E for various compound nuclei across the nuclear chart are fundamental to constrain theoretical models of fission.</a:t>
            </a:r>
          </a:p>
          <a:p>
            <a:endParaRPr lang="en-US" sz="1400" dirty="0"/>
          </a:p>
          <a:p>
            <a:r>
              <a:rPr lang="en-US" sz="1400" dirty="0"/>
              <a:t>The isomeric yield model in its present form can produce reliable estimates only where sufficient experimental data are available.</a:t>
            </a:r>
          </a:p>
          <a:p>
            <a:endParaRPr lang="en-US" sz="1400" dirty="0"/>
          </a:p>
          <a:p>
            <a:r>
              <a:rPr lang="en-US" sz="1400" dirty="0"/>
              <a:t>Measurements of fission observables as a function of E provide crucial insights into the interplay between nuclear structure effects, dissipation, and the dynamics of the large-amplitude deformation process leading to scission.</a:t>
            </a:r>
          </a:p>
          <a:p>
            <a:endParaRPr lang="en-US" sz="1400" dirty="0"/>
          </a:p>
          <a:p>
            <a:r>
              <a:rPr lang="en-US" sz="1400" dirty="0"/>
              <a:t>The control of the properties of the compound nuclei populated allows disentangling the entrance channel effects from intrinsic properties of the fissioning system, and it provides a means to benchmark energy dependent model ingredients such as level densities, barrier heights, and the role of shell </a:t>
            </a:r>
            <a:r>
              <a:rPr lang="en-US" sz="1400" dirty="0" err="1"/>
              <a:t>ects</a:t>
            </a:r>
            <a:r>
              <a:rPr lang="en-US" sz="1400" dirty="0"/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1B17EA-2C1D-3B1A-33CB-BD057E8F96D0}"/>
              </a:ext>
            </a:extLst>
          </p:cNvPr>
          <p:cNvSpPr txBox="1"/>
          <p:nvPr/>
        </p:nvSpPr>
        <p:spPr>
          <a:xfrm>
            <a:off x="1" y="6251168"/>
            <a:ext cx="9143999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Many More Experimental Data are Necessary to Develop the Systematics Needed for the Derivation of Appropriate Model Parameters</a:t>
            </a:r>
          </a:p>
        </p:txBody>
      </p:sp>
    </p:spTree>
    <p:extLst>
      <p:ext uri="{BB962C8B-B14F-4D97-AF65-F5344CB8AC3E}">
        <p14:creationId xmlns:p14="http://schemas.microsoft.com/office/powerpoint/2010/main" val="2243093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6307E2-1171-4243-BDCF-F7E498F1D4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294" r="5524" b="18292"/>
          <a:stretch/>
        </p:blipFill>
        <p:spPr>
          <a:xfrm>
            <a:off x="1073425" y="1333491"/>
            <a:ext cx="5874442" cy="4700411"/>
          </a:xfrm>
          <a:prstGeom prst="rect">
            <a:avLst/>
          </a:prstGeom>
        </p:spPr>
      </p:pic>
      <p:sp>
        <p:nvSpPr>
          <p:cNvPr id="13" name="Title 5">
            <a:extLst>
              <a:ext uri="{FF2B5EF4-FFF2-40B4-BE49-F238E27FC236}">
                <a16:creationId xmlns:a16="http://schemas.microsoft.com/office/drawing/2014/main" id="{51DBF65B-CC6F-754A-875B-69C4F452C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1069"/>
            <a:ext cx="8229600" cy="364064"/>
          </a:xfrm>
        </p:spPr>
        <p:txBody>
          <a:bodyPr/>
          <a:lstStyle/>
          <a:p>
            <a:pPr algn="ctr"/>
            <a:r>
              <a:rPr lang="en-US" sz="2400" dirty="0"/>
              <a:t>Long-Lived Fission Product Yields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1C2D18E-A836-F040-B4D0-F0651C346F0E}"/>
              </a:ext>
            </a:extLst>
          </p:cNvPr>
          <p:cNvSpPr/>
          <p:nvPr/>
        </p:nvSpPr>
        <p:spPr bwMode="auto">
          <a:xfrm>
            <a:off x="5699840" y="3372362"/>
            <a:ext cx="228600" cy="228609"/>
          </a:xfrm>
          <a:prstGeom prst="rect">
            <a:avLst/>
          </a:prstGeom>
          <a:solidFill>
            <a:srgbClr val="FF00FF"/>
          </a:solidFill>
          <a:ln w="9525">
            <a:noFill/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E68AA60-F0DE-214A-AEB4-94BDE04AA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875" y="1575236"/>
            <a:ext cx="1806744" cy="179712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77FC0A-3F96-4F4C-82B3-04ED59F7CC95}"/>
              </a:ext>
            </a:extLst>
          </p:cNvPr>
          <p:cNvSpPr/>
          <p:nvPr/>
        </p:nvSpPr>
        <p:spPr bwMode="auto">
          <a:xfrm>
            <a:off x="6262143" y="2877163"/>
            <a:ext cx="228600" cy="22860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rtlCol="0" anchor="b">
            <a:prstTxWarp prst="textNoShape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0A7030-5773-DE4E-8DA6-B078341B3F09}"/>
              </a:ext>
            </a:extLst>
          </p:cNvPr>
          <p:cNvSpPr txBox="1"/>
          <p:nvPr/>
        </p:nvSpPr>
        <p:spPr>
          <a:xfrm>
            <a:off x="6519742" y="2842940"/>
            <a:ext cx="262425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Primary Fission Distribution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9B2F82-F56D-F7C6-85B2-62C14DE5D838}"/>
              </a:ext>
            </a:extLst>
          </p:cNvPr>
          <p:cNvSpPr txBox="1"/>
          <p:nvPr/>
        </p:nvSpPr>
        <p:spPr>
          <a:xfrm>
            <a:off x="5994118" y="3311480"/>
            <a:ext cx="303508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Completed: 18 FPYs @ 11energies from </a:t>
            </a:r>
            <a:r>
              <a:rPr lang="en-US" sz="1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235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U, </a:t>
            </a:r>
            <a:r>
              <a:rPr lang="en-US" sz="1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238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U, and </a:t>
            </a:r>
            <a:r>
              <a:rPr lang="en-US" sz="1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239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Pu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AF3871-FAF4-9344-7A4C-3C065A0CF799}"/>
              </a:ext>
            </a:extLst>
          </p:cNvPr>
          <p:cNvSpPr txBox="1"/>
          <p:nvPr/>
        </p:nvSpPr>
        <p:spPr>
          <a:xfrm>
            <a:off x="5154446" y="6079564"/>
            <a:ext cx="398955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A. Tonchev </a:t>
            </a:r>
            <a:r>
              <a:rPr lang="en-US" sz="1300" i="1" dirty="0"/>
              <a:t>et al</a:t>
            </a:r>
            <a:r>
              <a:rPr lang="en-US" sz="1300" dirty="0"/>
              <a:t>. </a:t>
            </a:r>
            <a:r>
              <a:rPr lang="en-US" sz="1300" dirty="0" err="1"/>
              <a:t>Nucl</a:t>
            </a:r>
            <a:r>
              <a:rPr lang="en-US" sz="1300" dirty="0"/>
              <a:t>. Data Sheets, </a:t>
            </a:r>
            <a:r>
              <a:rPr lang="en-US" sz="1300" b="1" dirty="0"/>
              <a:t>202</a:t>
            </a:r>
            <a:r>
              <a:rPr lang="en-US" sz="1300" dirty="0"/>
              <a:t>, 12 (2025)</a:t>
            </a:r>
          </a:p>
        </p:txBody>
      </p:sp>
    </p:spTree>
    <p:extLst>
      <p:ext uri="{BB962C8B-B14F-4D97-AF65-F5344CB8AC3E}">
        <p14:creationId xmlns:p14="http://schemas.microsoft.com/office/powerpoint/2010/main" val="2775150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69488"/>
            <a:ext cx="8229600" cy="364064"/>
          </a:xfrm>
        </p:spPr>
        <p:txBody>
          <a:bodyPr/>
          <a:lstStyle/>
          <a:p>
            <a:pPr algn="ctr"/>
            <a:r>
              <a:rPr lang="en-US" baseline="30000" dirty="0"/>
              <a:t>147</a:t>
            </a:r>
            <a:r>
              <a:rPr lang="en-US" dirty="0"/>
              <a:t>Nd FPY from Neutron-Induced Fission of </a:t>
            </a:r>
            <a:r>
              <a:rPr lang="en-US" baseline="30000" dirty="0"/>
              <a:t>235</a:t>
            </a:r>
            <a:r>
              <a:rPr lang="en-US" dirty="0"/>
              <a:t>U, </a:t>
            </a:r>
            <a:r>
              <a:rPr lang="en-US" baseline="30000" dirty="0"/>
              <a:t>238</a:t>
            </a:r>
            <a:r>
              <a:rPr lang="en-US" dirty="0"/>
              <a:t>U, and </a:t>
            </a:r>
            <a:r>
              <a:rPr lang="en-US" baseline="30000" dirty="0"/>
              <a:t>239</a:t>
            </a:r>
            <a:r>
              <a:rPr lang="en-US" dirty="0"/>
              <a:t>Pu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54129" y="1292459"/>
            <a:ext cx="3329421" cy="33316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9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1700" dirty="0">
                <a:solidFill>
                  <a:prstClr val="black"/>
                </a:solidFill>
                <a:latin typeface="+mn-lt"/>
              </a:rPr>
              <a:t>At higher energies (</a:t>
            </a:r>
            <a:r>
              <a:rPr lang="en-US" sz="1700" dirty="0">
                <a:solidFill>
                  <a:prstClr val="black"/>
                </a:solidFill>
              </a:rPr>
              <a:t>~5.0 to 14.8 MeV), t</a:t>
            </a:r>
            <a:r>
              <a:rPr lang="en-US" sz="1700" dirty="0">
                <a:solidFill>
                  <a:prstClr val="black"/>
                </a:solidFill>
                <a:latin typeface="+mn-lt"/>
              </a:rPr>
              <a:t>he slope of </a:t>
            </a:r>
            <a:r>
              <a:rPr lang="en-US" sz="1700" baseline="30000" dirty="0">
                <a:solidFill>
                  <a:prstClr val="black"/>
                </a:solidFill>
                <a:latin typeface="+mn-lt"/>
              </a:rPr>
              <a:t>147</a:t>
            </a:r>
            <a:r>
              <a:rPr lang="en-US" sz="1700" dirty="0">
                <a:solidFill>
                  <a:prstClr val="black"/>
                </a:solidFill>
                <a:latin typeface="+mn-lt"/>
              </a:rPr>
              <a:t>Nd is negative for all three fissile actinides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At lower energies (0.5 </a:t>
            </a:r>
            <a:r>
              <a:rPr lang="en-US" sz="17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to 5 MeV), there is a slight positive slope for </a:t>
            </a:r>
            <a:r>
              <a:rPr lang="en-US" sz="1700" baseline="300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239</a:t>
            </a:r>
            <a:r>
              <a:rPr lang="en-US" sz="17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 and </a:t>
            </a:r>
            <a:r>
              <a:rPr lang="en-US" sz="1700" baseline="300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238</a:t>
            </a:r>
            <a:r>
              <a:rPr lang="en-US" sz="17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U, and constant for </a:t>
            </a:r>
            <a:r>
              <a:rPr lang="en-US" sz="1700" baseline="300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235</a:t>
            </a:r>
            <a:r>
              <a:rPr lang="en-US" sz="17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17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overturn, occurring around 5 MeV, take place below the second-chance fission threshold</a:t>
            </a:r>
            <a:endParaRPr lang="en-US" sz="17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defTabSz="914400">
              <a:spcBef>
                <a:spcPts val="900"/>
              </a:spcBef>
              <a:defRPr/>
            </a:pPr>
            <a:endParaRPr lang="en-US" sz="100" kern="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5F0426-5269-562A-49EA-F8B884CF0B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50" y="1118285"/>
            <a:ext cx="5407459" cy="42026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03DABC-95AA-8A3C-FB11-78E57D9B0DA0}"/>
              </a:ext>
            </a:extLst>
          </p:cNvPr>
          <p:cNvSpPr txBox="1"/>
          <p:nvPr/>
        </p:nvSpPr>
        <p:spPr>
          <a:xfrm>
            <a:off x="2802221" y="4163707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</a:t>
            </a:r>
            <a:r>
              <a:rPr lang="en-US" i="1" baseline="-25000" dirty="0"/>
              <a:t>f2</a:t>
            </a:r>
            <a:endParaRPr lang="en-US" i="1" dirty="0"/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68B96EF4-D2F3-33C2-ED7D-4D7F7662A906}"/>
              </a:ext>
            </a:extLst>
          </p:cNvPr>
          <p:cNvSpPr/>
          <p:nvPr/>
        </p:nvSpPr>
        <p:spPr bwMode="auto">
          <a:xfrm>
            <a:off x="2895601" y="4479014"/>
            <a:ext cx="162732" cy="131735"/>
          </a:xfrm>
          <a:prstGeom prst="downArrow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48284B-E016-46B3-6750-F808384A85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30" y="1152940"/>
            <a:ext cx="5282142" cy="431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56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4E4DB-2DDC-9A08-2AAA-48578C846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B4449D3-64FE-420C-9780-DCC70645C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99" y="393872"/>
            <a:ext cx="8410793" cy="364064"/>
          </a:xfrm>
        </p:spPr>
        <p:txBody>
          <a:bodyPr/>
          <a:lstStyle/>
          <a:p>
            <a:pPr algn="ctr"/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FPYs from 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235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n,f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[  ], 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n,f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[  ], and 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239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Pu(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n,f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[. ]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627EF47-BE79-4FC6-6E04-B649923DF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600"/>
            <a:ext cx="9144000" cy="6131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6CD57C9-1689-8BC8-8721-F6CCCF1A9795}"/>
              </a:ext>
            </a:extLst>
          </p:cNvPr>
          <p:cNvSpPr txBox="1"/>
          <p:nvPr/>
        </p:nvSpPr>
        <p:spPr>
          <a:xfrm>
            <a:off x="4071787" y="5922592"/>
            <a:ext cx="405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P</a:t>
            </a:r>
            <a:r>
              <a:rPr lang="en-US" sz="1400" i="1" baseline="-25000" dirty="0"/>
              <a:t>f3</a:t>
            </a:r>
            <a:endParaRPr lang="en-US" sz="1400" i="1" dirty="0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2D9770D6-71A3-AEB6-69FC-C742AA1AADBC}"/>
              </a:ext>
            </a:extLst>
          </p:cNvPr>
          <p:cNvSpPr/>
          <p:nvPr/>
        </p:nvSpPr>
        <p:spPr bwMode="auto">
          <a:xfrm>
            <a:off x="4072347" y="6169337"/>
            <a:ext cx="162732" cy="131735"/>
          </a:xfrm>
          <a:prstGeom prst="downArrow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73226C-D8CF-2F47-6E29-51C3D8D99882}"/>
              </a:ext>
            </a:extLst>
          </p:cNvPr>
          <p:cNvSpPr txBox="1"/>
          <p:nvPr/>
        </p:nvSpPr>
        <p:spPr>
          <a:xfrm>
            <a:off x="3407833" y="5872899"/>
            <a:ext cx="405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</a:t>
            </a:r>
            <a:r>
              <a:rPr lang="en-US" sz="1400" i="1" baseline="-25000" dirty="0"/>
              <a:t>f2</a:t>
            </a:r>
            <a:endParaRPr lang="en-US" sz="1400" i="1" dirty="0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8E161A71-02D4-14D6-3B41-97A59BA32D66}"/>
              </a:ext>
            </a:extLst>
          </p:cNvPr>
          <p:cNvSpPr/>
          <p:nvPr/>
        </p:nvSpPr>
        <p:spPr bwMode="auto">
          <a:xfrm>
            <a:off x="3521091" y="6159400"/>
            <a:ext cx="162732" cy="131735"/>
          </a:xfrm>
          <a:prstGeom prst="downArrow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745B0DE-03EF-2233-D547-5E658CA68914}"/>
              </a:ext>
            </a:extLst>
          </p:cNvPr>
          <p:cNvSpPr txBox="1"/>
          <p:nvPr/>
        </p:nvSpPr>
        <p:spPr>
          <a:xfrm>
            <a:off x="1858677" y="5915968"/>
            <a:ext cx="405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P</a:t>
            </a:r>
            <a:r>
              <a:rPr lang="en-US" sz="1400" i="1" baseline="-25000" dirty="0"/>
              <a:t>f3</a:t>
            </a:r>
            <a:endParaRPr lang="en-US" sz="1400" i="1" dirty="0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60D41728-56F1-FBB5-946F-FAC9173A4FAD}"/>
              </a:ext>
            </a:extLst>
          </p:cNvPr>
          <p:cNvSpPr/>
          <p:nvPr/>
        </p:nvSpPr>
        <p:spPr bwMode="auto">
          <a:xfrm>
            <a:off x="1859237" y="6162713"/>
            <a:ext cx="162732" cy="131735"/>
          </a:xfrm>
          <a:prstGeom prst="downArrow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AA2E54-79AD-96E0-8475-CA86B918E33C}"/>
              </a:ext>
            </a:extLst>
          </p:cNvPr>
          <p:cNvSpPr txBox="1"/>
          <p:nvPr/>
        </p:nvSpPr>
        <p:spPr>
          <a:xfrm>
            <a:off x="1194723" y="5866275"/>
            <a:ext cx="405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</a:t>
            </a:r>
            <a:r>
              <a:rPr lang="en-US" sz="1400" i="1" baseline="-25000" dirty="0"/>
              <a:t>f2</a:t>
            </a:r>
            <a:endParaRPr lang="en-US" sz="1400" i="1" dirty="0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04438288-6985-FC6B-ACFB-D74E097A8A10}"/>
              </a:ext>
            </a:extLst>
          </p:cNvPr>
          <p:cNvSpPr/>
          <p:nvPr/>
        </p:nvSpPr>
        <p:spPr bwMode="auto">
          <a:xfrm>
            <a:off x="1307981" y="6152776"/>
            <a:ext cx="162732" cy="131735"/>
          </a:xfrm>
          <a:prstGeom prst="downArrow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659CAA-D91F-3B4E-2845-3A463410B7FC}"/>
              </a:ext>
            </a:extLst>
          </p:cNvPr>
          <p:cNvSpPr txBox="1"/>
          <p:nvPr/>
        </p:nvSpPr>
        <p:spPr>
          <a:xfrm>
            <a:off x="6265017" y="5899404"/>
            <a:ext cx="405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P</a:t>
            </a:r>
            <a:r>
              <a:rPr lang="en-US" sz="1400" i="1" baseline="-25000" dirty="0"/>
              <a:t>f3</a:t>
            </a:r>
            <a:endParaRPr lang="en-US" sz="1400" i="1" dirty="0"/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26366310-D5EB-0584-4DC9-8902EE1A2C2C}"/>
              </a:ext>
            </a:extLst>
          </p:cNvPr>
          <p:cNvSpPr/>
          <p:nvPr/>
        </p:nvSpPr>
        <p:spPr bwMode="auto">
          <a:xfrm>
            <a:off x="6265577" y="6146149"/>
            <a:ext cx="162732" cy="131735"/>
          </a:xfrm>
          <a:prstGeom prst="downArrow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121FC1-C49E-89F0-17F0-744A6BE73E03}"/>
              </a:ext>
            </a:extLst>
          </p:cNvPr>
          <p:cNvSpPr txBox="1"/>
          <p:nvPr/>
        </p:nvSpPr>
        <p:spPr>
          <a:xfrm>
            <a:off x="5601063" y="5849711"/>
            <a:ext cx="405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</a:t>
            </a:r>
            <a:r>
              <a:rPr lang="en-US" sz="1400" i="1" baseline="-25000" dirty="0"/>
              <a:t>f2</a:t>
            </a:r>
            <a:endParaRPr lang="en-US" sz="1400" i="1" dirty="0"/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B9ECF1ED-A7F3-96F6-C5FD-2C54E9670A09}"/>
              </a:ext>
            </a:extLst>
          </p:cNvPr>
          <p:cNvSpPr/>
          <p:nvPr/>
        </p:nvSpPr>
        <p:spPr bwMode="auto">
          <a:xfrm>
            <a:off x="5714321" y="6136212"/>
            <a:ext cx="162732" cy="131735"/>
          </a:xfrm>
          <a:prstGeom prst="downArrow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269A428-B4FC-9CB2-40DE-1A2DE5498E84}"/>
              </a:ext>
            </a:extLst>
          </p:cNvPr>
          <p:cNvSpPr txBox="1"/>
          <p:nvPr/>
        </p:nvSpPr>
        <p:spPr>
          <a:xfrm>
            <a:off x="8474813" y="5902718"/>
            <a:ext cx="405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P</a:t>
            </a:r>
            <a:r>
              <a:rPr lang="en-US" sz="1400" i="1" baseline="-25000" dirty="0"/>
              <a:t>f3</a:t>
            </a:r>
            <a:endParaRPr lang="en-US" sz="1400" i="1" dirty="0"/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id="{B608F9AF-D401-1E47-1956-5212B3F5A78A}"/>
              </a:ext>
            </a:extLst>
          </p:cNvPr>
          <p:cNvSpPr/>
          <p:nvPr/>
        </p:nvSpPr>
        <p:spPr bwMode="auto">
          <a:xfrm>
            <a:off x="8475373" y="6149463"/>
            <a:ext cx="162732" cy="131735"/>
          </a:xfrm>
          <a:prstGeom prst="downArrow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FAD72FD-8E5A-1FC6-9F60-F343D73B4F51}"/>
              </a:ext>
            </a:extLst>
          </p:cNvPr>
          <p:cNvSpPr txBox="1"/>
          <p:nvPr/>
        </p:nvSpPr>
        <p:spPr>
          <a:xfrm>
            <a:off x="7810859" y="5853025"/>
            <a:ext cx="405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</a:t>
            </a:r>
            <a:r>
              <a:rPr lang="en-US" sz="1400" i="1" baseline="-25000" dirty="0"/>
              <a:t>f2</a:t>
            </a:r>
            <a:endParaRPr lang="en-US" sz="1400" i="1" dirty="0"/>
          </a:p>
        </p:txBody>
      </p:sp>
      <p:sp>
        <p:nvSpPr>
          <p:cNvPr id="32" name="Down Arrow 31">
            <a:extLst>
              <a:ext uri="{FF2B5EF4-FFF2-40B4-BE49-F238E27FC236}">
                <a16:creationId xmlns:a16="http://schemas.microsoft.com/office/drawing/2014/main" id="{76C754A6-0F5D-F9C8-D7C2-1D7B49C1F449}"/>
              </a:ext>
            </a:extLst>
          </p:cNvPr>
          <p:cNvSpPr/>
          <p:nvPr/>
        </p:nvSpPr>
        <p:spPr bwMode="auto">
          <a:xfrm>
            <a:off x="7924117" y="6139526"/>
            <a:ext cx="162732" cy="131735"/>
          </a:xfrm>
          <a:prstGeom prst="downArrow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21A165B-62F5-0233-6D39-FEA1D3975D5D}"/>
              </a:ext>
            </a:extLst>
          </p:cNvPr>
          <p:cNvSpPr/>
          <p:nvPr/>
        </p:nvSpPr>
        <p:spPr bwMode="auto">
          <a:xfrm>
            <a:off x="3871799" y="461869"/>
            <a:ext cx="134593" cy="1469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5" name="Triangle 34">
            <a:extLst>
              <a:ext uri="{FF2B5EF4-FFF2-40B4-BE49-F238E27FC236}">
                <a16:creationId xmlns:a16="http://schemas.microsoft.com/office/drawing/2014/main" id="{6EE85424-A6A5-153C-BD17-C1278646859F}"/>
              </a:ext>
            </a:extLst>
          </p:cNvPr>
          <p:cNvSpPr/>
          <p:nvPr/>
        </p:nvSpPr>
        <p:spPr bwMode="auto">
          <a:xfrm rot="10800000">
            <a:off x="5604157" y="480723"/>
            <a:ext cx="202940" cy="159026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4E071E4-C792-4459-B7BB-90881785955C}"/>
              </a:ext>
            </a:extLst>
          </p:cNvPr>
          <p:cNvSpPr/>
          <p:nvPr/>
        </p:nvSpPr>
        <p:spPr bwMode="auto">
          <a:xfrm>
            <a:off x="8172035" y="468605"/>
            <a:ext cx="177617" cy="159026"/>
          </a:xfrm>
          <a:prstGeom prst="ellipse">
            <a:avLst/>
          </a:prstGeom>
          <a:solidFill>
            <a:srgbClr val="0432FF"/>
          </a:solidFill>
          <a:ln>
            <a:solidFill>
              <a:srgbClr val="0432FF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9A14EC-854B-0C7E-84A7-A3CAA56C1B6D}"/>
              </a:ext>
            </a:extLst>
          </p:cNvPr>
          <p:cNvSpPr txBox="1"/>
          <p:nvPr/>
        </p:nvSpPr>
        <p:spPr>
          <a:xfrm>
            <a:off x="6800089" y="6586338"/>
            <a:ext cx="23439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A. Tonchev </a:t>
            </a:r>
            <a:r>
              <a:rPr lang="en-US" sz="1000" i="1" dirty="0"/>
              <a:t>et al</a:t>
            </a:r>
            <a:r>
              <a:rPr lang="en-US" sz="1000" dirty="0"/>
              <a:t>. NDS, </a:t>
            </a:r>
            <a:r>
              <a:rPr lang="en-US" sz="1000" b="1" dirty="0"/>
              <a:t>202</a:t>
            </a:r>
            <a:r>
              <a:rPr lang="en-US" sz="1000" dirty="0"/>
              <a:t>, 12 (2025)</a:t>
            </a:r>
          </a:p>
        </p:txBody>
      </p:sp>
    </p:spTree>
    <p:extLst>
      <p:ext uri="{BB962C8B-B14F-4D97-AF65-F5344CB8AC3E}">
        <p14:creationId xmlns:p14="http://schemas.microsoft.com/office/powerpoint/2010/main" val="1092570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55549-C616-B331-5DBF-42708E52C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3063F17-7A04-9D59-7B63-A2025415F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393872"/>
            <a:ext cx="8229600" cy="364064"/>
          </a:xfrm>
        </p:spPr>
        <p:txBody>
          <a:bodyPr/>
          <a:lstStyle/>
          <a:p>
            <a:pPr algn="ctr"/>
            <a:br>
              <a:rPr lang="en-US" b="1" kern="1200" dirty="0">
                <a:solidFill>
                  <a:srgbClr val="376092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b="1" kern="1200" dirty="0">
                <a:solidFill>
                  <a:srgbClr val="376092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Comparison with GEF and </a:t>
            </a:r>
            <a:r>
              <a:rPr lang="en-US" b="1" kern="1200" dirty="0" err="1">
                <a:solidFill>
                  <a:srgbClr val="376092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BeoH</a:t>
            </a:r>
            <a:r>
              <a:rPr lang="en-US" b="1" kern="1200" dirty="0">
                <a:solidFill>
                  <a:srgbClr val="376092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D16E48-6FE9-06CC-9FC0-CAD9C2EFB41B}"/>
              </a:ext>
            </a:extLst>
          </p:cNvPr>
          <p:cNvSpPr txBox="1"/>
          <p:nvPr/>
        </p:nvSpPr>
        <p:spPr>
          <a:xfrm>
            <a:off x="5850467" y="3801533"/>
            <a:ext cx="203200" cy="1538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0B4CB3-0414-803B-2586-ABDB893A9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59" y="1168779"/>
            <a:ext cx="8749077" cy="43773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58C3C8-FC6F-FBC2-60DB-F6291AEB4077}"/>
              </a:ext>
            </a:extLst>
          </p:cNvPr>
          <p:cNvSpPr txBox="1"/>
          <p:nvPr/>
        </p:nvSpPr>
        <p:spPr>
          <a:xfrm>
            <a:off x="2035741" y="5622647"/>
            <a:ext cx="5287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A.E. Lovell, T. Kawano,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et 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. Phys. Rev. C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103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, 014615 (2021)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A.E. Lovell, T. Kawano,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et al.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EPJ Web of Conferences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284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, 04015 (2023)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K.H. Schmidt,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et 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., Nuclear Data Sheets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131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, 107 (2016) </a:t>
            </a:r>
          </a:p>
        </p:txBody>
      </p:sp>
    </p:spTree>
    <p:extLst>
      <p:ext uri="{BB962C8B-B14F-4D97-AF65-F5344CB8AC3E}">
        <p14:creationId xmlns:p14="http://schemas.microsoft.com/office/powerpoint/2010/main" val="3445820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E4508DD7-ED86-BF5E-E8B3-E01D899CE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68" y="1313898"/>
            <a:ext cx="4665132" cy="380087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9900" y="601136"/>
            <a:ext cx="8229600" cy="364064"/>
          </a:xfrm>
        </p:spPr>
        <p:txBody>
          <a:bodyPr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Fission Product Mass Distribution: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Have We Learned So Far?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27560" y="1375450"/>
            <a:ext cx="3727903" cy="22313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b="1" dirty="0">
                <a:solidFill>
                  <a:srgbClr val="FF0000"/>
                </a:solidFill>
                <a:ea typeface="ＭＳ Ｐゴシック" charset="0"/>
              </a:rPr>
              <a:t>At higher energies</a:t>
            </a:r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, 5 – 15 MeV:</a:t>
            </a:r>
          </a:p>
          <a:p>
            <a:pPr lvl="0">
              <a:defRPr/>
            </a:pPr>
            <a:endParaRPr lang="en-US" sz="1000" dirty="0">
              <a:solidFill>
                <a:prstClr val="black"/>
              </a:solidFill>
              <a:ea typeface="ＭＳ Ｐゴシック" charset="0"/>
            </a:endParaRPr>
          </a:p>
          <a:p>
            <a:pPr lvl="0">
              <a:defRPr/>
            </a:pPr>
            <a:r>
              <a:rPr lang="en-US" sz="1500" b="1" dirty="0">
                <a:solidFill>
                  <a:prstClr val="black"/>
                </a:solidFill>
                <a:ea typeface="ＭＳ Ｐゴシック" charset="0"/>
              </a:rPr>
              <a:t>All is consistent with what we know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ea typeface="ＭＳ Ｐゴシック" charset="0"/>
              </a:rPr>
              <a:t>The symmetric FPYs steeply increase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ea typeface="ＭＳ Ｐゴシック" charset="0"/>
              </a:rPr>
              <a:t>The two asymmetric FPY’s slightly decrease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ea typeface="ＭＳ Ｐゴシック" charset="0"/>
              </a:rPr>
              <a:t>The very asymmetric FPY’s (the wings) slightly increase</a:t>
            </a:r>
          </a:p>
        </p:txBody>
      </p:sp>
      <p:cxnSp>
        <p:nvCxnSpPr>
          <p:cNvPr id="18" name="Straight Arrow Connector 17"/>
          <p:cNvCxnSpPr>
            <a:cxnSpLocks/>
          </p:cNvCxnSpPr>
          <p:nvPr/>
        </p:nvCxnSpPr>
        <p:spPr>
          <a:xfrm>
            <a:off x="2040222" y="2020658"/>
            <a:ext cx="0" cy="287869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ys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517957" y="3416451"/>
            <a:ext cx="8467" cy="211668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1650272" y="2946406"/>
            <a:ext cx="0" cy="321729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</p:cNvCxnSpPr>
          <p:nvPr/>
        </p:nvCxnSpPr>
        <p:spPr>
          <a:xfrm flipV="1">
            <a:off x="2978573" y="2421956"/>
            <a:ext cx="0" cy="1048900"/>
          </a:xfrm>
          <a:prstGeom prst="straightConnector1">
            <a:avLst/>
          </a:prstGeom>
          <a:ln w="57150" cmpd="sng">
            <a:solidFill>
              <a:srgbClr val="FF0000"/>
            </a:solidFill>
            <a:prstDash val="sys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E6252FB-0837-8934-D9A7-88EA8BECC2BA}"/>
              </a:ext>
            </a:extLst>
          </p:cNvPr>
          <p:cNvCxnSpPr>
            <a:cxnSpLocks/>
          </p:cNvCxnSpPr>
          <p:nvPr/>
        </p:nvCxnSpPr>
        <p:spPr>
          <a:xfrm>
            <a:off x="2262290" y="1799786"/>
            <a:ext cx="0" cy="287869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ys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B711DFF-9275-FE49-9774-33DE2286F84C}"/>
              </a:ext>
            </a:extLst>
          </p:cNvPr>
          <p:cNvCxnSpPr>
            <a:cxnSpLocks/>
          </p:cNvCxnSpPr>
          <p:nvPr/>
        </p:nvCxnSpPr>
        <p:spPr>
          <a:xfrm>
            <a:off x="2462588" y="1830509"/>
            <a:ext cx="0" cy="287869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ys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D52B51C-D2E9-FF61-14FC-931F168B2BA3}"/>
              </a:ext>
            </a:extLst>
          </p:cNvPr>
          <p:cNvCxnSpPr>
            <a:cxnSpLocks/>
          </p:cNvCxnSpPr>
          <p:nvPr/>
        </p:nvCxnSpPr>
        <p:spPr>
          <a:xfrm>
            <a:off x="3616477" y="1757206"/>
            <a:ext cx="0" cy="287869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ys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3D4F3D2-A43A-27E8-7F9C-A7950600EA17}"/>
              </a:ext>
            </a:extLst>
          </p:cNvPr>
          <p:cNvCxnSpPr>
            <a:cxnSpLocks/>
          </p:cNvCxnSpPr>
          <p:nvPr/>
        </p:nvCxnSpPr>
        <p:spPr>
          <a:xfrm>
            <a:off x="3836853" y="1830509"/>
            <a:ext cx="0" cy="287869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ysDot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E4E0A04-C434-E387-6121-94E07745F80F}"/>
              </a:ext>
            </a:extLst>
          </p:cNvPr>
          <p:cNvCxnSpPr>
            <a:cxnSpLocks/>
          </p:cNvCxnSpPr>
          <p:nvPr/>
        </p:nvCxnSpPr>
        <p:spPr>
          <a:xfrm>
            <a:off x="4003283" y="2045075"/>
            <a:ext cx="0" cy="287869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ysDot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D95D777-114D-6E84-4EA5-6CAF947B55CC}"/>
              </a:ext>
            </a:extLst>
          </p:cNvPr>
          <p:cNvCxnSpPr/>
          <p:nvPr/>
        </p:nvCxnSpPr>
        <p:spPr>
          <a:xfrm flipV="1">
            <a:off x="4406537" y="2905152"/>
            <a:ext cx="0" cy="321729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72A6923-0E13-0C6A-1D07-E3571CDF3D17}"/>
              </a:ext>
            </a:extLst>
          </p:cNvPr>
          <p:cNvCxnSpPr/>
          <p:nvPr/>
        </p:nvCxnSpPr>
        <p:spPr>
          <a:xfrm flipV="1">
            <a:off x="4471850" y="3268135"/>
            <a:ext cx="0" cy="321729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B9FE872F-BF00-A2DD-4EAC-57534E5D7A98}"/>
              </a:ext>
            </a:extLst>
          </p:cNvPr>
          <p:cNvSpPr txBox="1"/>
          <p:nvPr/>
        </p:nvSpPr>
        <p:spPr>
          <a:xfrm>
            <a:off x="2372477" y="1384650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30000" dirty="0"/>
              <a:t>235</a:t>
            </a:r>
            <a:r>
              <a:rPr lang="en-US" b="1" dirty="0"/>
              <a:t>U(</a:t>
            </a:r>
            <a:r>
              <a:rPr lang="en-US" b="1" dirty="0" err="1"/>
              <a:t>n,f</a:t>
            </a:r>
            <a:r>
              <a:rPr lang="en-US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21857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E1CADCC-A8C1-6586-E2A2-013F86D7E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59" y="1315237"/>
            <a:ext cx="4750241" cy="3622523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9900" y="601136"/>
            <a:ext cx="8229600" cy="364064"/>
          </a:xfrm>
        </p:spPr>
        <p:txBody>
          <a:bodyPr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Fission Product Mass Distribution: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Have We Learned So Far?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16395" y="1374378"/>
            <a:ext cx="3767349" cy="41703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At higher energies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, 5 – 15 MeV: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>
                <a:solidFill>
                  <a:prstClr val="black"/>
                </a:solidFill>
                <a:latin typeface="Arial"/>
                <a:ea typeface="ＭＳ Ｐゴシック" charset="0"/>
              </a:rPr>
              <a:t>A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ll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 is consistent with what we know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The symmetric FPYs steeply increase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The two asymmetric FPY’s slightly decrease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The very asymmetric FPY’s (the wings) slightly increase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00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At </a:t>
            </a:r>
            <a:r>
              <a:rPr lang="en-US" b="1" dirty="0">
                <a:solidFill>
                  <a:srgbClr val="0600FF"/>
                </a:solidFill>
                <a:latin typeface="Arial"/>
                <a:cs typeface="+mn-cs"/>
              </a:rPr>
              <a:t>intermediate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00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 energies,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0.5 – 5 MeV: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>
                <a:solidFill>
                  <a:prstClr val="black"/>
                </a:solidFill>
                <a:latin typeface="Arial"/>
                <a:ea typeface="ＭＳ Ｐゴシック" charset="0"/>
              </a:rPr>
              <a:t>A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 new phenomenon!</a:t>
            </a:r>
            <a:endParaRPr lang="en-US" sz="1500" b="1" dirty="0">
              <a:solidFill>
                <a:prstClr val="black"/>
              </a:solidFill>
              <a:latin typeface="Arial"/>
              <a:ea typeface="ＭＳ Ｐゴシック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Some high yields from the two asymmetric mass distributions increase 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cxnSp>
        <p:nvCxnSpPr>
          <p:cNvPr id="18" name="Straight Arrow Connector 17"/>
          <p:cNvCxnSpPr>
            <a:cxnSpLocks/>
          </p:cNvCxnSpPr>
          <p:nvPr/>
        </p:nvCxnSpPr>
        <p:spPr>
          <a:xfrm flipV="1">
            <a:off x="1999101" y="1754783"/>
            <a:ext cx="0" cy="339628"/>
          </a:xfrm>
          <a:prstGeom prst="straightConnector1">
            <a:avLst/>
          </a:prstGeom>
          <a:ln w="38100" cmpd="sng">
            <a:solidFill>
              <a:srgbClr val="0600FF"/>
            </a:solidFill>
            <a:prstDash val="sysDot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E293EEA-4970-8764-D2A9-D12C7DE81C9C}"/>
              </a:ext>
            </a:extLst>
          </p:cNvPr>
          <p:cNvCxnSpPr>
            <a:cxnSpLocks/>
          </p:cNvCxnSpPr>
          <p:nvPr/>
        </p:nvCxnSpPr>
        <p:spPr>
          <a:xfrm flipV="1">
            <a:off x="2229878" y="1637217"/>
            <a:ext cx="0" cy="339628"/>
          </a:xfrm>
          <a:prstGeom prst="straightConnector1">
            <a:avLst/>
          </a:prstGeom>
          <a:ln w="38100" cmpd="sng">
            <a:solidFill>
              <a:srgbClr val="0600FF"/>
            </a:solidFill>
            <a:prstDash val="sysDot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DD40666-FD86-6391-286B-9709074B5AFE}"/>
              </a:ext>
            </a:extLst>
          </p:cNvPr>
          <p:cNvCxnSpPr>
            <a:cxnSpLocks/>
          </p:cNvCxnSpPr>
          <p:nvPr/>
        </p:nvCxnSpPr>
        <p:spPr>
          <a:xfrm flipV="1">
            <a:off x="2447593" y="1754783"/>
            <a:ext cx="0" cy="339628"/>
          </a:xfrm>
          <a:prstGeom prst="straightConnector1">
            <a:avLst/>
          </a:prstGeom>
          <a:ln w="38100" cmpd="sng">
            <a:solidFill>
              <a:srgbClr val="0600FF"/>
            </a:solidFill>
            <a:prstDash val="sysDot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AD33461-2D2F-938E-0ED9-DF43C72CD2D1}"/>
              </a:ext>
            </a:extLst>
          </p:cNvPr>
          <p:cNvCxnSpPr>
            <a:cxnSpLocks/>
          </p:cNvCxnSpPr>
          <p:nvPr/>
        </p:nvCxnSpPr>
        <p:spPr>
          <a:xfrm flipV="1">
            <a:off x="3692918" y="1637217"/>
            <a:ext cx="0" cy="339628"/>
          </a:xfrm>
          <a:prstGeom prst="straightConnector1">
            <a:avLst/>
          </a:prstGeom>
          <a:ln w="38100" cmpd="sng">
            <a:solidFill>
              <a:srgbClr val="0600FF"/>
            </a:solidFill>
            <a:prstDash val="sysDot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35670A4-D553-C3BF-0473-EF57432F0F0B}"/>
              </a:ext>
            </a:extLst>
          </p:cNvPr>
          <p:cNvCxnSpPr>
            <a:cxnSpLocks/>
          </p:cNvCxnSpPr>
          <p:nvPr/>
        </p:nvCxnSpPr>
        <p:spPr>
          <a:xfrm flipV="1">
            <a:off x="3919340" y="1637217"/>
            <a:ext cx="0" cy="339628"/>
          </a:xfrm>
          <a:prstGeom prst="straightConnector1">
            <a:avLst/>
          </a:prstGeom>
          <a:ln w="38100" cmpd="sng">
            <a:solidFill>
              <a:srgbClr val="0600FF"/>
            </a:solidFill>
            <a:prstDash val="sysDot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C12C8EC-6263-4F4A-0605-9402114858FA}"/>
              </a:ext>
            </a:extLst>
          </p:cNvPr>
          <p:cNvCxnSpPr>
            <a:cxnSpLocks/>
          </p:cNvCxnSpPr>
          <p:nvPr/>
        </p:nvCxnSpPr>
        <p:spPr>
          <a:xfrm flipV="1">
            <a:off x="4137055" y="1959427"/>
            <a:ext cx="0" cy="339628"/>
          </a:xfrm>
          <a:prstGeom prst="straightConnector1">
            <a:avLst/>
          </a:prstGeom>
          <a:ln w="38100" cmpd="sng">
            <a:solidFill>
              <a:srgbClr val="0600FF"/>
            </a:solidFill>
            <a:prstDash val="sysDot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4A73E81-1B75-41FA-0E52-FE628F640024}"/>
              </a:ext>
            </a:extLst>
          </p:cNvPr>
          <p:cNvSpPr txBox="1"/>
          <p:nvPr/>
        </p:nvSpPr>
        <p:spPr>
          <a:xfrm>
            <a:off x="2520056" y="1392749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30000" dirty="0"/>
              <a:t>235</a:t>
            </a:r>
            <a:r>
              <a:rPr lang="en-US" b="1" dirty="0"/>
              <a:t>U(</a:t>
            </a:r>
            <a:r>
              <a:rPr lang="en-US" b="1" dirty="0" err="1"/>
              <a:t>n,f</a:t>
            </a:r>
            <a:r>
              <a:rPr lang="en-US" b="1" dirty="0"/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58079A-AAE9-E291-9491-837C6D008D67}"/>
              </a:ext>
            </a:extLst>
          </p:cNvPr>
          <p:cNvSpPr txBox="1"/>
          <p:nvPr/>
        </p:nvSpPr>
        <p:spPr>
          <a:xfrm>
            <a:off x="2818214" y="3701142"/>
            <a:ext cx="4459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AC9BEF-EAF4-6DB9-2B52-5139DA247293}"/>
              </a:ext>
            </a:extLst>
          </p:cNvPr>
          <p:cNvSpPr txBox="1"/>
          <p:nvPr/>
        </p:nvSpPr>
        <p:spPr>
          <a:xfrm>
            <a:off x="3455630" y="2734707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387635-E0A3-AC01-E1E9-65F9C1694F5A}"/>
              </a:ext>
            </a:extLst>
          </p:cNvPr>
          <p:cNvSpPr txBox="1"/>
          <p:nvPr/>
        </p:nvSpPr>
        <p:spPr>
          <a:xfrm>
            <a:off x="3876538" y="2295319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FD6D20-38C5-4A8A-42FE-A2E7C300E1FE}"/>
              </a:ext>
            </a:extLst>
          </p:cNvPr>
          <p:cNvSpPr txBox="1"/>
          <p:nvPr/>
        </p:nvSpPr>
        <p:spPr>
          <a:xfrm>
            <a:off x="1999101" y="5157474"/>
            <a:ext cx="18774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GEF 3.1 Calculations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A8683E-AE3F-B9E3-0517-0BA4C5C6523B}"/>
              </a:ext>
            </a:extLst>
          </p:cNvPr>
          <p:cNvSpPr txBox="1"/>
          <p:nvPr/>
        </p:nvSpPr>
        <p:spPr>
          <a:xfrm>
            <a:off x="2229878" y="2734707"/>
            <a:ext cx="434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A71EE5-07E4-A4F3-B764-8329E5FEEFAB}"/>
              </a:ext>
            </a:extLst>
          </p:cNvPr>
          <p:cNvSpPr txBox="1"/>
          <p:nvPr/>
        </p:nvSpPr>
        <p:spPr>
          <a:xfrm>
            <a:off x="1873082" y="2144848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S2</a:t>
            </a:r>
          </a:p>
        </p:txBody>
      </p:sp>
      <p:pic>
        <p:nvPicPr>
          <p:cNvPr id="22" name="Picture 21" descr="LLNL_Logo_WHT-LRG.png">
            <a:extLst>
              <a:ext uri="{FF2B5EF4-FFF2-40B4-BE49-F238E27FC236}">
                <a16:creationId xmlns:a16="http://schemas.microsoft.com/office/drawing/2014/main" id="{1FE0452E-D9D1-4D7B-938B-4821421560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062" y="6446832"/>
            <a:ext cx="1865376" cy="31470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49A0CB-42FC-4D7E-96EA-FE9BEE10A991}"/>
              </a:ext>
            </a:extLst>
          </p:cNvPr>
          <p:cNvSpPr txBox="1"/>
          <p:nvPr/>
        </p:nvSpPr>
        <p:spPr>
          <a:xfrm>
            <a:off x="68386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LLNL-PRES-868963</a:t>
            </a: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600"/>
              </a:spcAft>
            </a:pP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365E03-FA70-344C-B6DF-14D42AFF6512}"/>
              </a:ext>
            </a:extLst>
          </p:cNvPr>
          <p:cNvSpPr txBox="1"/>
          <p:nvPr/>
        </p:nvSpPr>
        <p:spPr>
          <a:xfrm>
            <a:off x="0" y="6398637"/>
            <a:ext cx="9143315" cy="5078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 the theoretical capabilities to understand the evolution of the FPY at low neutron energies</a:t>
            </a:r>
          </a:p>
          <a:p>
            <a:pPr algn="ctr"/>
            <a:endParaRPr lang="en-US" sz="9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356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015_PPT_UNC_V7.06 (1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gradFill flip="none" rotWithShape="1">
          <a:gsLst>
            <a:gs pos="0">
              <a:schemeClr val="bg1">
                <a:lumMod val="65000"/>
                <a:tint val="66000"/>
                <a:satMod val="160000"/>
              </a:schemeClr>
            </a:gs>
            <a:gs pos="50000">
              <a:schemeClr val="bg1">
                <a:lumMod val="65000"/>
                <a:tint val="44500"/>
                <a:satMod val="160000"/>
              </a:schemeClr>
            </a:gs>
            <a:gs pos="100000">
              <a:schemeClr val="bg1">
                <a:lumMod val="65000"/>
                <a:tint val="23500"/>
                <a:satMod val="160000"/>
              </a:schemeClr>
            </a:gs>
          </a:gsLst>
          <a:lin ang="16200000" scaled="1"/>
          <a:tileRect/>
        </a:gradFill>
        <a:ln>
          <a:solidFill>
            <a:schemeClr val="accent1">
              <a:lumMod val="75000"/>
            </a:schemeClr>
          </a:solidFill>
          <a:headEnd/>
          <a:tailEnd/>
        </a:ln>
      </a:spPr>
      <a:bodyPr rtlCol="0"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 w="28575" cmpd="sng">
          <a:solidFill>
            <a:schemeClr val="accent1">
              <a:lumMod val="7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7" id="{6B7DACE4-6BB4-0541-BB83-1168BB4B973E}" vid="{52811E09-2D81-7645-A48A-CD6C8CD704A6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2015_PPT_UNC_V7.06 (1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gradFill flip="none" rotWithShape="1">
          <a:gsLst>
            <a:gs pos="0">
              <a:schemeClr val="bg1">
                <a:lumMod val="65000"/>
                <a:tint val="66000"/>
                <a:satMod val="160000"/>
              </a:schemeClr>
            </a:gs>
            <a:gs pos="50000">
              <a:schemeClr val="bg1">
                <a:lumMod val="65000"/>
                <a:tint val="44500"/>
                <a:satMod val="160000"/>
              </a:schemeClr>
            </a:gs>
            <a:gs pos="100000">
              <a:schemeClr val="bg1">
                <a:lumMod val="65000"/>
                <a:tint val="23500"/>
                <a:satMod val="160000"/>
              </a:schemeClr>
            </a:gs>
          </a:gsLst>
          <a:lin ang="16200000" scaled="1"/>
          <a:tileRect/>
        </a:gradFill>
        <a:ln>
          <a:solidFill>
            <a:schemeClr val="accent1">
              <a:lumMod val="75000"/>
            </a:schemeClr>
          </a:solidFill>
          <a:headEnd/>
          <a:tailEnd/>
        </a:ln>
      </a:spPr>
      <a:bodyPr rtlCol="0"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 w="28575" cmpd="sng">
          <a:solidFill>
            <a:schemeClr val="accent1">
              <a:lumMod val="7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87FAF430-2839-4B42-A53B-6D8CEEF3107E}" vid="{257CD1C0-56CC-3042-89F0-42BC999D7B0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2_2015_PPT_UNC_V7.06 (1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gradFill flip="none" rotWithShape="1">
          <a:gsLst>
            <a:gs pos="0">
              <a:schemeClr val="bg1">
                <a:lumMod val="65000"/>
                <a:tint val="66000"/>
                <a:satMod val="160000"/>
              </a:schemeClr>
            </a:gs>
            <a:gs pos="50000">
              <a:schemeClr val="bg1">
                <a:lumMod val="65000"/>
                <a:tint val="44500"/>
                <a:satMod val="160000"/>
              </a:schemeClr>
            </a:gs>
            <a:gs pos="100000">
              <a:schemeClr val="bg1">
                <a:lumMod val="65000"/>
                <a:tint val="23500"/>
                <a:satMod val="160000"/>
              </a:schemeClr>
            </a:gs>
          </a:gsLst>
          <a:lin ang="16200000" scaled="1"/>
          <a:tileRect/>
        </a:gradFill>
        <a:ln>
          <a:solidFill>
            <a:schemeClr val="accent1">
              <a:lumMod val="75000"/>
            </a:schemeClr>
          </a:solidFill>
          <a:headEnd/>
          <a:tailEnd/>
        </a:ln>
      </a:spPr>
      <a:bodyPr rtlCol="0"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 w="28575" cmpd="sng">
          <a:solidFill>
            <a:schemeClr val="accent1">
              <a:lumMod val="7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D114F82E-376B-4ACC-A94E-6CC45E223DFA}" vid="{F6807AF6-4644-4B72-BCA3-01426733BEE2}"/>
    </a:ext>
  </a:extLst>
</a:theme>
</file>

<file path=ppt/theme/theme7.xml><?xml version="1.0" encoding="utf-8"?>
<a:theme xmlns:a="http://schemas.openxmlformats.org/drawingml/2006/main" name="3_2015_PPT_UNC_V7.06 (1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gradFill flip="none" rotWithShape="1">
          <a:gsLst>
            <a:gs pos="0">
              <a:schemeClr val="bg1">
                <a:lumMod val="65000"/>
                <a:tint val="66000"/>
                <a:satMod val="160000"/>
              </a:schemeClr>
            </a:gs>
            <a:gs pos="50000">
              <a:schemeClr val="bg1">
                <a:lumMod val="65000"/>
                <a:tint val="44500"/>
                <a:satMod val="160000"/>
              </a:schemeClr>
            </a:gs>
            <a:gs pos="100000">
              <a:schemeClr val="bg1">
                <a:lumMod val="65000"/>
                <a:tint val="23500"/>
                <a:satMod val="160000"/>
              </a:schemeClr>
            </a:gs>
          </a:gsLst>
          <a:lin ang="16200000" scaled="1"/>
          <a:tileRect/>
        </a:gradFill>
        <a:ln>
          <a:solidFill>
            <a:schemeClr val="accent1">
              <a:lumMod val="75000"/>
            </a:schemeClr>
          </a:solidFill>
          <a:headEnd/>
          <a:tailEnd/>
        </a:ln>
      </a:spPr>
      <a:bodyPr rtlCol="0"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 w="28575" cmpd="sng">
          <a:solidFill>
            <a:schemeClr val="accent1">
              <a:lumMod val="7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Standard Background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noFill/>
        <a:ln w="9525">
          <a:noFill/>
          <a:miter lim="800000"/>
          <a:headEnd/>
          <a:tailEnd/>
        </a:ln>
      </a:spPr>
      <a:bodyPr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4_2015_PPT_UNC_V7.06 (1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gradFill flip="none" rotWithShape="1">
          <a:gsLst>
            <a:gs pos="0">
              <a:schemeClr val="bg1">
                <a:lumMod val="65000"/>
                <a:tint val="66000"/>
                <a:satMod val="160000"/>
              </a:schemeClr>
            </a:gs>
            <a:gs pos="50000">
              <a:schemeClr val="bg1">
                <a:lumMod val="65000"/>
                <a:tint val="44500"/>
                <a:satMod val="160000"/>
              </a:schemeClr>
            </a:gs>
            <a:gs pos="100000">
              <a:schemeClr val="bg1">
                <a:lumMod val="65000"/>
                <a:tint val="23500"/>
                <a:satMod val="160000"/>
              </a:schemeClr>
            </a:gs>
          </a:gsLst>
          <a:lin ang="16200000" scaled="1"/>
          <a:tileRect/>
        </a:gradFill>
        <a:ln>
          <a:solidFill>
            <a:schemeClr val="accent1">
              <a:lumMod val="75000"/>
            </a:schemeClr>
          </a:solidFill>
          <a:headEnd/>
          <a:tailEnd/>
        </a:ln>
      </a:spPr>
      <a:bodyPr rtlCol="0"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 w="28575" cmpd="sng">
          <a:solidFill>
            <a:schemeClr val="accent1">
              <a:lumMod val="7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7" id="{6B7DACE4-6BB4-0541-BB83-1168BB4B973E}" vid="{52811E09-2D81-7645-A48A-CD6C8CD704A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Design</Template>
  <TotalTime>108858</TotalTime>
  <Words>2438</Words>
  <Application>Microsoft Macintosh PowerPoint</Application>
  <PresentationFormat>On-screen Show (4:3)</PresentationFormat>
  <Paragraphs>557</Paragraphs>
  <Slides>31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31</vt:i4>
      </vt:variant>
    </vt:vector>
  </HeadingPairs>
  <TitlesOfParts>
    <vt:vector size="53" baseType="lpstr">
      <vt:lpstr>ＭＳ Ｐゴシック</vt:lpstr>
      <vt:lpstr>Aptos</vt:lpstr>
      <vt:lpstr>Aptos Display</vt:lpstr>
      <vt:lpstr>Arial</vt:lpstr>
      <vt:lpstr>Arial Narrow</vt:lpstr>
      <vt:lpstr>Calibri</vt:lpstr>
      <vt:lpstr>Helvetica</vt:lpstr>
      <vt:lpstr>Lucida Grande</vt:lpstr>
      <vt:lpstr>Symbol</vt:lpstr>
      <vt:lpstr>Times</vt:lpstr>
      <vt:lpstr>Times New Roman</vt:lpstr>
      <vt:lpstr>Wingdings</vt:lpstr>
      <vt:lpstr>Wingdings 2</vt:lpstr>
      <vt:lpstr>2015_PPT_UNC_V7.06 (1)</vt:lpstr>
      <vt:lpstr>2_Custom Design</vt:lpstr>
      <vt:lpstr>1_2015_PPT_UNC_V7.06 (1)</vt:lpstr>
      <vt:lpstr>Custom Design</vt:lpstr>
      <vt:lpstr>1_Custom Design</vt:lpstr>
      <vt:lpstr>2_2015_PPT_UNC_V7.06 (1)</vt:lpstr>
      <vt:lpstr>3_2015_PPT_UNC_V7.06 (1)</vt:lpstr>
      <vt:lpstr>Standard Background</vt:lpstr>
      <vt:lpstr>4_2015_PPT_UNC_V7.06 (1)</vt:lpstr>
      <vt:lpstr>PowerPoint Presentation</vt:lpstr>
      <vt:lpstr>PowerPoint Presentation</vt:lpstr>
      <vt:lpstr>Measurement of Long-Lived Fission Products  Using Monoenergetic Neutron Beams</vt:lpstr>
      <vt:lpstr>Long-Lived Fission Product Yields</vt:lpstr>
      <vt:lpstr>147Nd FPY from Neutron-Induced Fission of 235U, 238U, and 239Pu</vt:lpstr>
      <vt:lpstr> FPYs from 235U(n,f) [  ], 238U(n,f) [  ], and 239Pu(n,f) [. ]</vt:lpstr>
      <vt:lpstr> Comparison with GEF and BeoH </vt:lpstr>
      <vt:lpstr>Fission Product Mass Distribution: What Have We Learned So Far?</vt:lpstr>
      <vt:lpstr>Fission Product Mass Distribution: What Have We Learned So Far?</vt:lpstr>
      <vt:lpstr>Short-Lived Fission Product Yields</vt:lpstr>
      <vt:lpstr>PowerPoint Presentation</vt:lpstr>
      <vt:lpstr>PowerPoint Presentation</vt:lpstr>
      <vt:lpstr>Very Short-Lived Fission Product Yields</vt:lpstr>
      <vt:lpstr>Measurement of Short-Lived Fission Products  Using RABITTS</vt:lpstr>
      <vt:lpstr>FPYs to Support Reactor Anti-Neutrino Anomaly </vt:lpstr>
      <vt:lpstr>Isomeric Fission Yield Ratios at En = 2 MeV</vt:lpstr>
      <vt:lpstr>FPYs to Support Reactor Anti-Neutrino Anomaly </vt:lpstr>
      <vt:lpstr>Short-Lived FPYs from 238U(n,f) at En=4.6 MeV</vt:lpstr>
      <vt:lpstr>Comparison between HIGS cumulative and  SOFIA and VAMOS independent FPY measurements </vt:lpstr>
      <vt:lpstr>PowerPoint Presentation</vt:lpstr>
      <vt:lpstr>Error estimation on the FPY Measurements:</vt:lpstr>
      <vt:lpstr> Summary of all FPY measurements at TUNL on  239Pu, 235U, and 238U (1/1/2013 - 11/30/2024) </vt:lpstr>
      <vt:lpstr>Isomeric Fission Yield Ratios</vt:lpstr>
      <vt:lpstr>Isomeric Fission Yield Ratios from 238U(n,f)</vt:lpstr>
      <vt:lpstr>Isomeric Fission Yield Ratios from 235U(n,f), 238U(n,f) and 239Pu(n,f)</vt:lpstr>
      <vt:lpstr>FPYs from 238U(n,f) to Support Reactor Anti-Neutrino Anomaly </vt:lpstr>
      <vt:lpstr>Short-Lived FPYs from 238U(n,f) at En=4.6 MeV</vt:lpstr>
      <vt:lpstr>FPYs from 235U(n,f) to Support Reactor Anti-Neutrino Anomaly </vt:lpstr>
      <vt:lpstr>PowerPoint Presentation</vt:lpstr>
      <vt:lpstr>Fission Fragment Distribution*</vt:lpstr>
      <vt:lpstr>  The Open Problem with Energy Dependent  FPY Prediction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Fission studies: Current status and future directions </dc:title>
  <dc:creator>Tonchev, Anton P.</dc:creator>
  <cp:lastModifiedBy>Tonchev, Anton P.</cp:lastModifiedBy>
  <cp:revision>545</cp:revision>
  <cp:lastPrinted>2025-06-17T18:00:20Z</cp:lastPrinted>
  <dcterms:created xsi:type="dcterms:W3CDTF">2019-07-30T03:48:12Z</dcterms:created>
  <dcterms:modified xsi:type="dcterms:W3CDTF">2026-01-06T15:09:51Z</dcterms:modified>
</cp:coreProperties>
</file>