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3" r:id="rId2"/>
    <p:sldMasterId id="2147483712" r:id="rId3"/>
  </p:sldMasterIdLst>
  <p:notesMasterIdLst>
    <p:notesMasterId r:id="rId32"/>
  </p:notesMasterIdLst>
  <p:sldIdLst>
    <p:sldId id="321" r:id="rId4"/>
    <p:sldId id="317" r:id="rId5"/>
    <p:sldId id="331" r:id="rId6"/>
    <p:sldId id="532" r:id="rId7"/>
    <p:sldId id="538" r:id="rId8"/>
    <p:sldId id="527" r:id="rId9"/>
    <p:sldId id="551" r:id="rId10"/>
    <p:sldId id="553" r:id="rId11"/>
    <p:sldId id="581" r:id="rId12"/>
    <p:sldId id="582" r:id="rId13"/>
    <p:sldId id="583" r:id="rId14"/>
    <p:sldId id="584" r:id="rId15"/>
    <p:sldId id="585" r:id="rId16"/>
    <p:sldId id="586" r:id="rId17"/>
    <p:sldId id="587" r:id="rId18"/>
    <p:sldId id="588" r:id="rId19"/>
    <p:sldId id="589" r:id="rId20"/>
    <p:sldId id="593" r:id="rId21"/>
    <p:sldId id="594" r:id="rId22"/>
    <p:sldId id="590" r:id="rId23"/>
    <p:sldId id="591" r:id="rId24"/>
    <p:sldId id="592" r:id="rId25"/>
    <p:sldId id="580" r:id="rId26"/>
    <p:sldId id="340" r:id="rId27"/>
    <p:sldId id="334" r:id="rId28"/>
    <p:sldId id="520" r:id="rId29"/>
    <p:sldId id="530" r:id="rId30"/>
    <p:sldId id="54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userDrawn="1">
          <p15:clr>
            <a:srgbClr val="A4A3A4"/>
          </p15:clr>
        </p15:guide>
        <p15:guide id="3" orient="horz" pos="180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CC6C89-899B-3640-CB08-73B991E553EB}" name="Koehler, Paul E" initials="KPE" userId="S::098088@win.lanl.gov::a11cc458-4cbb-49f3-b72d-a089aa0760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9198D"/>
    <a:srgbClr val="00AA64"/>
    <a:srgbClr val="69C3FF"/>
    <a:srgbClr val="000000"/>
    <a:srgbClr val="1A70B8"/>
    <a:srgbClr val="EB0F1E"/>
    <a:srgbClr val="FF9129"/>
    <a:srgbClr val="0070C1"/>
    <a:srgbClr val="000F7E"/>
    <a:srgbClr val="0A19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80"/>
    <p:restoredTop sz="95672"/>
  </p:normalViewPr>
  <p:slideViewPr>
    <p:cSldViewPr snapToGrid="0" snapToObjects="1" showGuides="1">
      <p:cViewPr varScale="1">
        <p:scale>
          <a:sx n="102" d="100"/>
          <a:sy n="102" d="100"/>
        </p:scale>
        <p:origin x="952" y="184"/>
      </p:cViewPr>
      <p:guideLst>
        <p:guide/>
        <p:guide orient="horz" pos="1800"/>
      </p:guideLst>
    </p:cSldViewPr>
  </p:slideViewPr>
  <p:outlineViewPr>
    <p:cViewPr>
      <p:scale>
        <a:sx n="33" d="100"/>
        <a:sy n="33" d="100"/>
      </p:scale>
      <p:origin x="0" y="-38112"/>
    </p:cViewPr>
  </p:outlin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F264E-8066-E947-B6B5-B5BD434D7B6B}" type="datetimeFigureOut">
              <a:rPr lang="en-US" smtClean="0"/>
              <a:t>1/7/26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8D52D-A3F1-4B43-9554-93E43582DB8E}" type="slidenum">
              <a:rPr lang="en-US" smtClean="0"/>
              <a:t>‹#›</a:t>
            </a:fld>
            <a:endParaRPr lang="en-US"/>
          </a:p>
        </p:txBody>
      </p:sp>
    </p:spTree>
    <p:extLst>
      <p:ext uri="{BB962C8B-B14F-4D97-AF65-F5344CB8AC3E}">
        <p14:creationId xmlns:p14="http://schemas.microsoft.com/office/powerpoint/2010/main" val="79383948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the Hauser-</a:t>
            </a:r>
            <a:r>
              <a:rPr lang="en-US" dirty="0" err="1"/>
              <a:t>Feshbach</a:t>
            </a:r>
            <a:r>
              <a:rPr lang="en-US" dirty="0"/>
              <a:t> formalism, the width fluctuation factor represents the effect of the statistical fluctuations in the nuclear levels on the width (or probability) of a particular reaction channel. It accounts for the fact that the widths of these levels are not fixed values but can vary due to the uncertainty principle of quantum mechanics. Essentially, it helps to adjust the predicted cross sections for nuclear reactions to better match experimental data.</a:t>
            </a:r>
          </a:p>
        </p:txBody>
      </p:sp>
      <p:sp>
        <p:nvSpPr>
          <p:cNvPr id="4" name="Slide Number Placeholder 3"/>
          <p:cNvSpPr>
            <a:spLocks noGrp="1"/>
          </p:cNvSpPr>
          <p:nvPr>
            <p:ph type="sldNum" sz="quarter" idx="5"/>
          </p:nvPr>
        </p:nvSpPr>
        <p:spPr/>
        <p:txBody>
          <a:bodyPr/>
          <a:lstStyle/>
          <a:p>
            <a:fld id="{BAD8D52D-A3F1-4B43-9554-93E43582DB8E}" type="slidenum">
              <a:rPr lang="en-US" smtClean="0"/>
              <a:t>26</a:t>
            </a:fld>
            <a:endParaRPr lang="en-US"/>
          </a:p>
        </p:txBody>
      </p:sp>
    </p:spTree>
    <p:extLst>
      <p:ext uri="{BB962C8B-B14F-4D97-AF65-F5344CB8AC3E}">
        <p14:creationId xmlns:p14="http://schemas.microsoft.com/office/powerpoint/2010/main" val="1032966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F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A88CB3-351F-294D-B203-3E3755AD914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 b="-5861"/>
          <a:stretch/>
        </p:blipFill>
        <p:spPr>
          <a:xfrm>
            <a:off x="2800593" y="298702"/>
            <a:ext cx="6343408" cy="6925058"/>
          </a:xfrm>
          <a:prstGeom prst="rect">
            <a:avLst/>
          </a:prstGeom>
        </p:spPr>
      </p:pic>
      <p:sp>
        <p:nvSpPr>
          <p:cNvPr id="2" name="Title 1"/>
          <p:cNvSpPr>
            <a:spLocks noGrp="1"/>
          </p:cNvSpPr>
          <p:nvPr>
            <p:ph type="ctrTitle" hasCustomPrompt="1"/>
          </p:nvPr>
        </p:nvSpPr>
        <p:spPr>
          <a:xfrm>
            <a:off x="594360" y="1981872"/>
            <a:ext cx="3830320" cy="155940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of presentation</a:t>
            </a:r>
          </a:p>
        </p:txBody>
      </p:sp>
      <p:sp>
        <p:nvSpPr>
          <p:cNvPr id="3" name="Subtitle 2"/>
          <p:cNvSpPr>
            <a:spLocks noGrp="1"/>
          </p:cNvSpPr>
          <p:nvPr>
            <p:ph type="subTitle" idx="1" hasCustomPrompt="1"/>
          </p:nvPr>
        </p:nvSpPr>
        <p:spPr>
          <a:xfrm>
            <a:off x="594360" y="3561746"/>
            <a:ext cx="3830320" cy="646853"/>
          </a:xfrm>
        </p:spPr>
        <p:txBody>
          <a:bodyPr lIns="0" tIns="0" rIns="0" bIns="0"/>
          <a:lstStyle>
            <a:lvl1pPr marL="0" indent="0" algn="l">
              <a:buNone/>
              <a:defRPr sz="160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presenter or presenting org</a:t>
            </a:r>
          </a:p>
        </p:txBody>
      </p:sp>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594360" y="4396170"/>
            <a:ext cx="2714105" cy="324812"/>
          </a:xfrm>
        </p:spPr>
        <p:txBody>
          <a:bodyPr lIns="0" tIns="0" rIns="0" bIns="0"/>
          <a:lstStyle>
            <a:lvl1pPr>
              <a:buNone/>
              <a:defRPr sz="1200" b="0" i="0">
                <a:solidFill>
                  <a:schemeClr val="bg1"/>
                </a:solidFill>
                <a:latin typeface="Arial" panose="020B0604020202020204" pitchFamily="34" charset="0"/>
                <a:cs typeface="Arial" panose="020B0604020202020204" pitchFamily="34" charset="0"/>
              </a:defRPr>
            </a:lvl1pPr>
          </a:lstStyle>
          <a:p>
            <a:pPr lvl="0"/>
            <a:r>
              <a:rPr lang="en-US" dirty="0"/>
              <a:t>Click to add the date of the presentation</a:t>
            </a:r>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594360" y="5520163"/>
            <a:ext cx="2597150" cy="505883"/>
          </a:xfrm>
        </p:spPr>
        <p:txBody>
          <a:bodyPr lIns="0" tIns="0" rIns="0" bIns="0" anchor="t" anchorCtr="0"/>
          <a:lstStyle>
            <a:lvl1pPr>
              <a:buFontTx/>
              <a:buNone/>
              <a:defRPr sz="1000">
                <a:solidFill>
                  <a:schemeClr val="bg1">
                    <a:lumMod val="65000"/>
                  </a:schemeClr>
                </a:solidFill>
              </a:defRPr>
            </a:lvl1pPr>
            <a:lvl2pPr>
              <a:buFontTx/>
              <a:buNone/>
              <a:defRPr sz="1200">
                <a:solidFill>
                  <a:schemeClr val="bg1">
                    <a:lumMod val="65000"/>
                  </a:schemeClr>
                </a:solidFill>
              </a:defRPr>
            </a:lvl2pPr>
            <a:lvl3pPr>
              <a:buFontTx/>
              <a:buNone/>
              <a:defRPr sz="1200">
                <a:solidFill>
                  <a:schemeClr val="bg1">
                    <a:lumMod val="65000"/>
                  </a:schemeClr>
                </a:solidFill>
              </a:defRPr>
            </a:lvl3pPr>
            <a:lvl4pPr>
              <a:buFontTx/>
              <a:buNone/>
              <a:defRPr sz="1200">
                <a:solidFill>
                  <a:schemeClr val="bg1">
                    <a:lumMod val="65000"/>
                  </a:schemeClr>
                </a:solidFill>
              </a:defRPr>
            </a:lvl4pPr>
            <a:lvl5pPr>
              <a:buFontTx/>
              <a:buNone/>
              <a:defRPr sz="1200">
                <a:solidFill>
                  <a:schemeClr val="bg1">
                    <a:lumMod val="65000"/>
                  </a:schemeClr>
                </a:solidFill>
              </a:defRPr>
            </a:lvl5pPr>
          </a:lstStyle>
          <a:p>
            <a:pPr lvl="0"/>
            <a:r>
              <a:rPr lang="en-US" dirty="0"/>
              <a:t>Click to add LA-UR number</a:t>
            </a:r>
          </a:p>
        </p:txBody>
      </p:sp>
      <p:sp>
        <p:nvSpPr>
          <p:cNvPr id="15" name="TextBox 14">
            <a:extLst>
              <a:ext uri="{FF2B5EF4-FFF2-40B4-BE49-F238E27FC236}">
                <a16:creationId xmlns:a16="http://schemas.microsoft.com/office/drawing/2014/main" id="{B45E8F88-2F04-A24D-B64D-D31A64C16106}"/>
              </a:ext>
            </a:extLst>
          </p:cNvPr>
          <p:cNvSpPr txBox="1"/>
          <p:nvPr userDrawn="1"/>
        </p:nvSpPr>
        <p:spPr>
          <a:xfrm>
            <a:off x="1247380" y="6504590"/>
            <a:ext cx="3888259" cy="76944"/>
          </a:xfrm>
          <a:prstGeom prst="rect">
            <a:avLst/>
          </a:prstGeom>
          <a:noFill/>
        </p:spPr>
        <p:txBody>
          <a:bodyPr wrap="square" lIns="0" tIns="0" rIns="0" bIns="0" rtlCol="0">
            <a:spAutoFit/>
          </a:bodyPr>
          <a:lstStyle/>
          <a:p>
            <a:r>
              <a:rPr lang="en-US" sz="500" dirty="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pic>
        <p:nvPicPr>
          <p:cNvPr id="17" name="Picture 16">
            <a:extLst>
              <a:ext uri="{FF2B5EF4-FFF2-40B4-BE49-F238E27FC236}">
                <a16:creationId xmlns:a16="http://schemas.microsoft.com/office/drawing/2014/main" id="{7CA5E6A1-8400-5543-A539-750F492A4E9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7266" y="466724"/>
            <a:ext cx="2957369" cy="865846"/>
          </a:xfrm>
          <a:prstGeom prst="rect">
            <a:avLst/>
          </a:prstGeom>
        </p:spPr>
      </p:pic>
      <p:sp>
        <p:nvSpPr>
          <p:cNvPr id="4" name="Rectangle 3">
            <a:extLst>
              <a:ext uri="{FF2B5EF4-FFF2-40B4-BE49-F238E27FC236}">
                <a16:creationId xmlns:a16="http://schemas.microsoft.com/office/drawing/2014/main" id="{6CC4CCD8-670C-C247-A670-D2A0A7CC0B40}"/>
              </a:ext>
            </a:extLst>
          </p:cNvPr>
          <p:cNvSpPr/>
          <p:nvPr userDrawn="1"/>
        </p:nvSpPr>
        <p:spPr>
          <a:xfrm>
            <a:off x="323850" y="6138506"/>
            <a:ext cx="923530" cy="570027"/>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B31FDCC-6089-9549-867D-AA161AFF694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94360" y="6376337"/>
            <a:ext cx="590382" cy="283004"/>
          </a:xfrm>
          <a:prstGeom prst="rect">
            <a:avLst/>
          </a:prstGeom>
        </p:spPr>
      </p:pic>
      <p:sp>
        <p:nvSpPr>
          <p:cNvPr id="23" name="Slide Number Placeholder 3">
            <a:extLst>
              <a:ext uri="{FF2B5EF4-FFF2-40B4-BE49-F238E27FC236}">
                <a16:creationId xmlns:a16="http://schemas.microsoft.com/office/drawing/2014/main" id="{D7CC174E-53C7-1C49-8CF1-B008CEDC8F3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13" name="Date Placeholder 3">
            <a:extLst>
              <a:ext uri="{FF2B5EF4-FFF2-40B4-BE49-F238E27FC236}">
                <a16:creationId xmlns:a16="http://schemas.microsoft.com/office/drawing/2014/main" id="{7064C590-9A87-3D4E-AB4F-7D32D78B18F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11320531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Text Areas_White Background">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D46214E2-32D4-424B-9DE1-4EDE4429688D}"/>
              </a:ext>
            </a:extLst>
          </p:cNvPr>
          <p:cNvSpPr>
            <a:spLocks noGrp="1"/>
          </p:cNvSpPr>
          <p:nvPr>
            <p:ph type="body" sz="quarter" idx="15" hasCustomPrompt="1"/>
          </p:nvPr>
        </p:nvSpPr>
        <p:spPr>
          <a:xfrm>
            <a:off x="594360" y="1524001"/>
            <a:ext cx="3840480"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3" name="Text Placeholder 9">
            <a:extLst>
              <a:ext uri="{FF2B5EF4-FFF2-40B4-BE49-F238E27FC236}">
                <a16:creationId xmlns:a16="http://schemas.microsoft.com/office/drawing/2014/main" id="{240E4E95-1B27-5348-9471-7BB69800EDD4}"/>
              </a:ext>
            </a:extLst>
          </p:cNvPr>
          <p:cNvSpPr>
            <a:spLocks noGrp="1"/>
          </p:cNvSpPr>
          <p:nvPr>
            <p:ph type="body" sz="quarter" idx="14" hasCustomPrompt="1"/>
          </p:nvPr>
        </p:nvSpPr>
        <p:spPr>
          <a:xfrm>
            <a:off x="594360" y="609600"/>
            <a:ext cx="7991856" cy="88696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8" name="Text Placeholder 12">
            <a:extLst>
              <a:ext uri="{FF2B5EF4-FFF2-40B4-BE49-F238E27FC236}">
                <a16:creationId xmlns:a16="http://schemas.microsoft.com/office/drawing/2014/main" id="{1B65E676-959E-0E41-8EAD-45D6F7E076BD}"/>
              </a:ext>
            </a:extLst>
          </p:cNvPr>
          <p:cNvSpPr>
            <a:spLocks noGrp="1"/>
          </p:cNvSpPr>
          <p:nvPr>
            <p:ph type="body" sz="quarter" idx="18" hasCustomPrompt="1"/>
          </p:nvPr>
        </p:nvSpPr>
        <p:spPr>
          <a:xfrm>
            <a:off x="4749800" y="1524001"/>
            <a:ext cx="3840480"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8" name="Text Placeholder 2">
            <a:extLst>
              <a:ext uri="{FF2B5EF4-FFF2-40B4-BE49-F238E27FC236}">
                <a16:creationId xmlns:a16="http://schemas.microsoft.com/office/drawing/2014/main" id="{181900B1-3D44-764E-9A42-70386E05E549}"/>
              </a:ext>
            </a:extLst>
          </p:cNvPr>
          <p:cNvSpPr>
            <a:spLocks noGrp="1"/>
          </p:cNvSpPr>
          <p:nvPr>
            <p:ph type="body" sz="quarter" idx="20" hasCustomPrompt="1"/>
          </p:nvPr>
        </p:nvSpPr>
        <p:spPr>
          <a:xfrm>
            <a:off x="594360" y="2011679"/>
            <a:ext cx="3840480" cy="4076605"/>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28685422-C0F4-174C-BFA6-015246A3D42C}"/>
              </a:ext>
            </a:extLst>
          </p:cNvPr>
          <p:cNvSpPr>
            <a:spLocks noGrp="1"/>
          </p:cNvSpPr>
          <p:nvPr>
            <p:ph type="body" sz="quarter" idx="21" hasCustomPrompt="1"/>
          </p:nvPr>
        </p:nvSpPr>
        <p:spPr>
          <a:xfrm>
            <a:off x="4749800" y="2011679"/>
            <a:ext cx="3840480" cy="4076605"/>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781090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hotos and Text_White Backgroun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D7D689-7F2D-0348-816C-97C77A8DA13C}"/>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4" name="Picture Placeholder 9">
            <a:extLst>
              <a:ext uri="{FF2B5EF4-FFF2-40B4-BE49-F238E27FC236}">
                <a16:creationId xmlns:a16="http://schemas.microsoft.com/office/drawing/2014/main" id="{DB2A39F7-5A62-2B4C-A657-BD57B5768EF5}"/>
              </a:ext>
            </a:extLst>
          </p:cNvPr>
          <p:cNvSpPr>
            <a:spLocks noGrp="1"/>
          </p:cNvSpPr>
          <p:nvPr>
            <p:ph type="pic" sz="quarter" idx="32"/>
          </p:nvPr>
        </p:nvSpPr>
        <p:spPr>
          <a:xfrm>
            <a:off x="594360" y="1524000"/>
            <a:ext cx="368503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6CCEB416-B433-8F46-8DFF-FFAC7ACCA5F6}"/>
              </a:ext>
            </a:extLst>
          </p:cNvPr>
          <p:cNvSpPr>
            <a:spLocks noGrp="1"/>
          </p:cNvSpPr>
          <p:nvPr>
            <p:ph type="body" sz="quarter" idx="33" hasCustomPrompt="1"/>
          </p:nvPr>
        </p:nvSpPr>
        <p:spPr>
          <a:xfrm>
            <a:off x="594360" y="4693920"/>
            <a:ext cx="3685032" cy="241445"/>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66B16311-DD9F-7D43-964B-E92B217DC39E}"/>
              </a:ext>
            </a:extLst>
          </p:cNvPr>
          <p:cNvSpPr>
            <a:spLocks noGrp="1"/>
          </p:cNvSpPr>
          <p:nvPr>
            <p:ph type="body" sz="quarter" idx="34" hasCustomPrompt="1"/>
          </p:nvPr>
        </p:nvSpPr>
        <p:spPr>
          <a:xfrm>
            <a:off x="594360" y="5120640"/>
            <a:ext cx="3685032" cy="97536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023AA45D-8199-F644-847B-E64A5EC3FB87}"/>
              </a:ext>
            </a:extLst>
          </p:cNvPr>
          <p:cNvSpPr>
            <a:spLocks noGrp="1"/>
          </p:cNvSpPr>
          <p:nvPr>
            <p:ph type="body" sz="quarter" idx="18" hasCustomPrompt="1"/>
          </p:nvPr>
        </p:nvSpPr>
        <p:spPr>
          <a:xfrm>
            <a:off x="594360" y="4328160"/>
            <a:ext cx="3685032"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3" name="Picture Placeholder 9">
            <a:extLst>
              <a:ext uri="{FF2B5EF4-FFF2-40B4-BE49-F238E27FC236}">
                <a16:creationId xmlns:a16="http://schemas.microsoft.com/office/drawing/2014/main" id="{2652C890-3579-2E47-9AB6-1D78A5E47643}"/>
              </a:ext>
            </a:extLst>
          </p:cNvPr>
          <p:cNvSpPr>
            <a:spLocks noGrp="1"/>
          </p:cNvSpPr>
          <p:nvPr>
            <p:ph type="pic" sz="quarter" idx="36"/>
          </p:nvPr>
        </p:nvSpPr>
        <p:spPr>
          <a:xfrm>
            <a:off x="4901184" y="1524000"/>
            <a:ext cx="368503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4" name="Text Placeholder 12">
            <a:extLst>
              <a:ext uri="{FF2B5EF4-FFF2-40B4-BE49-F238E27FC236}">
                <a16:creationId xmlns:a16="http://schemas.microsoft.com/office/drawing/2014/main" id="{DD1D0C09-D811-144F-BEBD-275B6A12072D}"/>
              </a:ext>
            </a:extLst>
          </p:cNvPr>
          <p:cNvSpPr>
            <a:spLocks noGrp="1"/>
          </p:cNvSpPr>
          <p:nvPr>
            <p:ph type="body" sz="quarter" idx="37" hasCustomPrompt="1"/>
          </p:nvPr>
        </p:nvSpPr>
        <p:spPr>
          <a:xfrm>
            <a:off x="4901184" y="4693920"/>
            <a:ext cx="3685032" cy="241445"/>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2213ED2D-D77F-7D49-9E2D-96B09A5A751F}"/>
              </a:ext>
            </a:extLst>
          </p:cNvPr>
          <p:cNvSpPr>
            <a:spLocks noGrp="1"/>
          </p:cNvSpPr>
          <p:nvPr>
            <p:ph type="body" sz="quarter" idx="38" hasCustomPrompt="1"/>
          </p:nvPr>
        </p:nvSpPr>
        <p:spPr>
          <a:xfrm>
            <a:off x="4901184" y="5120640"/>
            <a:ext cx="3685032" cy="97536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6" name="Text Placeholder 13">
            <a:extLst>
              <a:ext uri="{FF2B5EF4-FFF2-40B4-BE49-F238E27FC236}">
                <a16:creationId xmlns:a16="http://schemas.microsoft.com/office/drawing/2014/main" id="{5AA83665-F240-0345-B903-C8950DEFAF0A}"/>
              </a:ext>
            </a:extLst>
          </p:cNvPr>
          <p:cNvSpPr>
            <a:spLocks noGrp="1"/>
          </p:cNvSpPr>
          <p:nvPr>
            <p:ph type="body" sz="quarter" idx="39" hasCustomPrompt="1"/>
          </p:nvPr>
        </p:nvSpPr>
        <p:spPr>
          <a:xfrm>
            <a:off x="4901184" y="4328160"/>
            <a:ext cx="3685032"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35206463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s_Whit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13F276B-7B5E-4A45-AB9F-2B475F2AEAB2}"/>
              </a:ext>
            </a:extLst>
          </p:cNvPr>
          <p:cNvSpPr>
            <a:spLocks noGrp="1"/>
          </p:cNvSpPr>
          <p:nvPr>
            <p:ph type="pic" sz="quarter" idx="13"/>
          </p:nvPr>
        </p:nvSpPr>
        <p:spPr>
          <a:xfrm>
            <a:off x="594360" y="1524000"/>
            <a:ext cx="249328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594360" y="4693920"/>
            <a:ext cx="2496312"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4" name="Text Placeholder 12">
            <a:extLst>
              <a:ext uri="{FF2B5EF4-FFF2-40B4-BE49-F238E27FC236}">
                <a16:creationId xmlns:a16="http://schemas.microsoft.com/office/drawing/2014/main" id="{3F0E9DEE-404F-3B49-8159-94FE1CD3739D}"/>
              </a:ext>
            </a:extLst>
          </p:cNvPr>
          <p:cNvSpPr>
            <a:spLocks noGrp="1"/>
          </p:cNvSpPr>
          <p:nvPr>
            <p:ph type="body" sz="quarter" idx="30" hasCustomPrompt="1"/>
          </p:nvPr>
        </p:nvSpPr>
        <p:spPr>
          <a:xfrm>
            <a:off x="594360"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2" name="Title 1">
            <a:extLst>
              <a:ext uri="{FF2B5EF4-FFF2-40B4-BE49-F238E27FC236}">
                <a16:creationId xmlns:a16="http://schemas.microsoft.com/office/drawing/2014/main" id="{F7A3DBA4-BE0E-254D-B5C0-8A64DDD66A6B}"/>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33" name="Text Placeholder 13">
            <a:extLst>
              <a:ext uri="{FF2B5EF4-FFF2-40B4-BE49-F238E27FC236}">
                <a16:creationId xmlns:a16="http://schemas.microsoft.com/office/drawing/2014/main" id="{41D2BBC2-2746-3640-A719-673E2A8446C3}"/>
              </a:ext>
            </a:extLst>
          </p:cNvPr>
          <p:cNvSpPr>
            <a:spLocks noGrp="1"/>
          </p:cNvSpPr>
          <p:nvPr>
            <p:ph type="body" sz="quarter" idx="33" hasCustomPrompt="1"/>
          </p:nvPr>
        </p:nvSpPr>
        <p:spPr>
          <a:xfrm>
            <a:off x="594360"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4" name="Picture Placeholder 9">
            <a:extLst>
              <a:ext uri="{FF2B5EF4-FFF2-40B4-BE49-F238E27FC236}">
                <a16:creationId xmlns:a16="http://schemas.microsoft.com/office/drawing/2014/main" id="{89502A4B-C79D-094E-AB5C-63DF6E12EF81}"/>
              </a:ext>
            </a:extLst>
          </p:cNvPr>
          <p:cNvSpPr>
            <a:spLocks noGrp="1"/>
          </p:cNvSpPr>
          <p:nvPr>
            <p:ph type="pic" sz="quarter" idx="34"/>
          </p:nvPr>
        </p:nvSpPr>
        <p:spPr>
          <a:xfrm>
            <a:off x="3354540" y="1524000"/>
            <a:ext cx="249631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5" name="Text Placeholder 12">
            <a:extLst>
              <a:ext uri="{FF2B5EF4-FFF2-40B4-BE49-F238E27FC236}">
                <a16:creationId xmlns:a16="http://schemas.microsoft.com/office/drawing/2014/main" id="{5EAC29D9-3DBA-0242-8290-359D5CA84B64}"/>
              </a:ext>
            </a:extLst>
          </p:cNvPr>
          <p:cNvSpPr>
            <a:spLocks noGrp="1"/>
          </p:cNvSpPr>
          <p:nvPr>
            <p:ph type="body" sz="quarter" idx="35" hasCustomPrompt="1"/>
          </p:nvPr>
        </p:nvSpPr>
        <p:spPr>
          <a:xfrm>
            <a:off x="3363132" y="4693920"/>
            <a:ext cx="2496312"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6" name="Text Placeholder 12">
            <a:extLst>
              <a:ext uri="{FF2B5EF4-FFF2-40B4-BE49-F238E27FC236}">
                <a16:creationId xmlns:a16="http://schemas.microsoft.com/office/drawing/2014/main" id="{3F9A309D-AA80-C54C-9A92-012D53D91C2B}"/>
              </a:ext>
            </a:extLst>
          </p:cNvPr>
          <p:cNvSpPr>
            <a:spLocks noGrp="1"/>
          </p:cNvSpPr>
          <p:nvPr>
            <p:ph type="body" sz="quarter" idx="36" hasCustomPrompt="1"/>
          </p:nvPr>
        </p:nvSpPr>
        <p:spPr>
          <a:xfrm>
            <a:off x="3363132"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7" name="Text Placeholder 13">
            <a:extLst>
              <a:ext uri="{FF2B5EF4-FFF2-40B4-BE49-F238E27FC236}">
                <a16:creationId xmlns:a16="http://schemas.microsoft.com/office/drawing/2014/main" id="{03EA5BB2-66F6-4F44-964B-E9F9D73F216A}"/>
              </a:ext>
            </a:extLst>
          </p:cNvPr>
          <p:cNvSpPr>
            <a:spLocks noGrp="1"/>
          </p:cNvSpPr>
          <p:nvPr>
            <p:ph type="body" sz="quarter" idx="37" hasCustomPrompt="1"/>
          </p:nvPr>
        </p:nvSpPr>
        <p:spPr>
          <a:xfrm>
            <a:off x="3363131"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8" name="Picture Placeholder 9">
            <a:extLst>
              <a:ext uri="{FF2B5EF4-FFF2-40B4-BE49-F238E27FC236}">
                <a16:creationId xmlns:a16="http://schemas.microsoft.com/office/drawing/2014/main" id="{898309A4-718B-084E-8229-17E4D40AEA42}"/>
              </a:ext>
            </a:extLst>
          </p:cNvPr>
          <p:cNvSpPr>
            <a:spLocks noGrp="1"/>
          </p:cNvSpPr>
          <p:nvPr>
            <p:ph type="pic" sz="quarter" idx="38"/>
          </p:nvPr>
        </p:nvSpPr>
        <p:spPr>
          <a:xfrm>
            <a:off x="6093968" y="1524000"/>
            <a:ext cx="249631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9" name="Text Placeholder 12">
            <a:extLst>
              <a:ext uri="{FF2B5EF4-FFF2-40B4-BE49-F238E27FC236}">
                <a16:creationId xmlns:a16="http://schemas.microsoft.com/office/drawing/2014/main" id="{36A0BC0D-8996-364B-A361-13CBBB9B4789}"/>
              </a:ext>
            </a:extLst>
          </p:cNvPr>
          <p:cNvSpPr>
            <a:spLocks noGrp="1"/>
          </p:cNvSpPr>
          <p:nvPr>
            <p:ph type="body" sz="quarter" idx="39" hasCustomPrompt="1"/>
          </p:nvPr>
        </p:nvSpPr>
        <p:spPr>
          <a:xfrm>
            <a:off x="6104128" y="4693920"/>
            <a:ext cx="2496312" cy="243840"/>
          </a:xfrm>
        </p:spPr>
        <p:txBody>
          <a:bodyPr lIns="0" tIns="0" rIns="0" bIns="0"/>
          <a:lstStyle>
            <a:lvl1pPr marL="0" indent="0">
              <a:lnSpc>
                <a:spcPct val="100000"/>
              </a:lnSpc>
              <a:spcBef>
                <a:spcPts val="0"/>
              </a:spcBef>
              <a:buNone/>
              <a:defRPr sz="1400" b="1" i="0">
                <a:solidFill>
                  <a:srgbClr val="09198D"/>
                </a:solidFill>
                <a:latin typeface="Arial" panose="020B0604020202020204" pitchFamily="34" charset="0"/>
                <a:cs typeface="Arial" panose="020B0604020202020204" pitchFamily="34" charset="0"/>
              </a:defRPr>
            </a:lvl1pPr>
          </a:lstStyle>
          <a:p>
            <a:pPr lvl="0"/>
            <a:r>
              <a:rPr lang="en-US" dirty="0"/>
              <a:t>Click to add subhead</a:t>
            </a:r>
          </a:p>
        </p:txBody>
      </p:sp>
      <p:sp>
        <p:nvSpPr>
          <p:cNvPr id="40" name="Text Placeholder 12">
            <a:extLst>
              <a:ext uri="{FF2B5EF4-FFF2-40B4-BE49-F238E27FC236}">
                <a16:creationId xmlns:a16="http://schemas.microsoft.com/office/drawing/2014/main" id="{8D60D97D-2394-F140-9FBA-975ED64074F0}"/>
              </a:ext>
            </a:extLst>
          </p:cNvPr>
          <p:cNvSpPr>
            <a:spLocks noGrp="1"/>
          </p:cNvSpPr>
          <p:nvPr>
            <p:ph type="body" sz="quarter" idx="40" hasCustomPrompt="1"/>
          </p:nvPr>
        </p:nvSpPr>
        <p:spPr>
          <a:xfrm>
            <a:off x="6104983"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41" name="Text Placeholder 13">
            <a:extLst>
              <a:ext uri="{FF2B5EF4-FFF2-40B4-BE49-F238E27FC236}">
                <a16:creationId xmlns:a16="http://schemas.microsoft.com/office/drawing/2014/main" id="{5AA90BFA-AE15-3049-88D8-EA2FDB94E716}"/>
              </a:ext>
            </a:extLst>
          </p:cNvPr>
          <p:cNvSpPr>
            <a:spLocks noGrp="1"/>
          </p:cNvSpPr>
          <p:nvPr>
            <p:ph type="body" sz="quarter" idx="41" hasCustomPrompt="1"/>
          </p:nvPr>
        </p:nvSpPr>
        <p:spPr>
          <a:xfrm>
            <a:off x="6103418"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929323039"/>
      </p:ext>
    </p:extLst>
  </p:cSld>
  <p:clrMapOvr>
    <a:masterClrMapping/>
  </p:clrMapOvr>
  <p:extLst>
    <p:ext uri="{DCECCB84-F9BA-43D5-87BE-67443E8EF086}">
      <p15:sldGuideLst xmlns:p15="http://schemas.microsoft.com/office/powerpoint/2012/main">
        <p15:guide id="1" orient="horz" pos="48" userDrawn="1">
          <p15:clr>
            <a:srgbClr val="FBAE40"/>
          </p15:clr>
        </p15:guide>
        <p15:guide id="2" pos="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s_White Background">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61FE822B-AC64-EF4D-8FBA-F5A67DA6075B}"/>
              </a:ext>
            </a:extLst>
          </p:cNvPr>
          <p:cNvSpPr>
            <a:spLocks noGrp="1"/>
          </p:cNvSpPr>
          <p:nvPr>
            <p:ph type="pic" sz="quarter" idx="49"/>
          </p:nvPr>
        </p:nvSpPr>
        <p:spPr>
          <a:xfrm>
            <a:off x="59436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1" name="Text Placeholder 12">
            <a:extLst>
              <a:ext uri="{FF2B5EF4-FFF2-40B4-BE49-F238E27FC236}">
                <a16:creationId xmlns:a16="http://schemas.microsoft.com/office/drawing/2014/main" id="{55F05C8A-25A6-8743-93FA-19E18F32CEE5}"/>
              </a:ext>
            </a:extLst>
          </p:cNvPr>
          <p:cNvSpPr>
            <a:spLocks noGrp="1"/>
          </p:cNvSpPr>
          <p:nvPr>
            <p:ph type="body" sz="quarter" idx="50" hasCustomPrompt="1"/>
          </p:nvPr>
        </p:nvSpPr>
        <p:spPr>
          <a:xfrm>
            <a:off x="59436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5FCE87CD-A10E-D049-9E39-8C800BEF41A7}"/>
              </a:ext>
            </a:extLst>
          </p:cNvPr>
          <p:cNvSpPr>
            <a:spLocks noGrp="1"/>
          </p:cNvSpPr>
          <p:nvPr>
            <p:ph type="body" sz="quarter" idx="30" hasCustomPrompt="1"/>
          </p:nvPr>
        </p:nvSpPr>
        <p:spPr>
          <a:xfrm>
            <a:off x="59436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50" name="Text Placeholder 13">
            <a:extLst>
              <a:ext uri="{FF2B5EF4-FFF2-40B4-BE49-F238E27FC236}">
                <a16:creationId xmlns:a16="http://schemas.microsoft.com/office/drawing/2014/main" id="{7B382B21-A741-2447-9794-C4BAAA2A3487}"/>
              </a:ext>
            </a:extLst>
          </p:cNvPr>
          <p:cNvSpPr>
            <a:spLocks noGrp="1"/>
          </p:cNvSpPr>
          <p:nvPr>
            <p:ph type="body" sz="quarter" idx="33" hasCustomPrompt="1"/>
          </p:nvPr>
        </p:nvSpPr>
        <p:spPr>
          <a:xfrm>
            <a:off x="59436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71" name="Title 1">
            <a:extLst>
              <a:ext uri="{FF2B5EF4-FFF2-40B4-BE49-F238E27FC236}">
                <a16:creationId xmlns:a16="http://schemas.microsoft.com/office/drawing/2014/main" id="{819E2C4F-8306-5F45-9827-3921D5E3EBB9}"/>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0" name="Picture Placeholder 9">
            <a:extLst>
              <a:ext uri="{FF2B5EF4-FFF2-40B4-BE49-F238E27FC236}">
                <a16:creationId xmlns:a16="http://schemas.microsoft.com/office/drawing/2014/main" id="{D4247F89-81E5-374A-93B4-95F0EBEEB198}"/>
              </a:ext>
            </a:extLst>
          </p:cNvPr>
          <p:cNvSpPr>
            <a:spLocks noGrp="1"/>
          </p:cNvSpPr>
          <p:nvPr>
            <p:ph type="pic" sz="quarter" idx="51"/>
          </p:nvPr>
        </p:nvSpPr>
        <p:spPr>
          <a:xfrm>
            <a:off x="263826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1" name="Text Placeholder 12">
            <a:extLst>
              <a:ext uri="{FF2B5EF4-FFF2-40B4-BE49-F238E27FC236}">
                <a16:creationId xmlns:a16="http://schemas.microsoft.com/office/drawing/2014/main" id="{F7F65FAA-0013-D547-8E1C-08509B0C9756}"/>
              </a:ext>
            </a:extLst>
          </p:cNvPr>
          <p:cNvSpPr>
            <a:spLocks noGrp="1"/>
          </p:cNvSpPr>
          <p:nvPr>
            <p:ph type="body" sz="quarter" idx="52" hasCustomPrompt="1"/>
          </p:nvPr>
        </p:nvSpPr>
        <p:spPr>
          <a:xfrm>
            <a:off x="263826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2" name="Text Placeholder 12">
            <a:extLst>
              <a:ext uri="{FF2B5EF4-FFF2-40B4-BE49-F238E27FC236}">
                <a16:creationId xmlns:a16="http://schemas.microsoft.com/office/drawing/2014/main" id="{E0CC8275-50BB-9D46-8CBD-03E17397C17B}"/>
              </a:ext>
            </a:extLst>
          </p:cNvPr>
          <p:cNvSpPr>
            <a:spLocks noGrp="1"/>
          </p:cNvSpPr>
          <p:nvPr>
            <p:ph type="body" sz="quarter" idx="53" hasCustomPrompt="1"/>
          </p:nvPr>
        </p:nvSpPr>
        <p:spPr>
          <a:xfrm>
            <a:off x="263826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657B4D06-BD92-7545-B5A7-8502A750427B}"/>
              </a:ext>
            </a:extLst>
          </p:cNvPr>
          <p:cNvSpPr>
            <a:spLocks noGrp="1"/>
          </p:cNvSpPr>
          <p:nvPr>
            <p:ph type="body" sz="quarter" idx="54" hasCustomPrompt="1"/>
          </p:nvPr>
        </p:nvSpPr>
        <p:spPr>
          <a:xfrm>
            <a:off x="263826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4" name="Picture Placeholder 9">
            <a:extLst>
              <a:ext uri="{FF2B5EF4-FFF2-40B4-BE49-F238E27FC236}">
                <a16:creationId xmlns:a16="http://schemas.microsoft.com/office/drawing/2014/main" id="{CF4ED884-6C25-824B-BDBF-AF0431A6640B}"/>
              </a:ext>
            </a:extLst>
          </p:cNvPr>
          <p:cNvSpPr>
            <a:spLocks noGrp="1"/>
          </p:cNvSpPr>
          <p:nvPr>
            <p:ph type="pic" sz="quarter" idx="55"/>
          </p:nvPr>
        </p:nvSpPr>
        <p:spPr>
          <a:xfrm>
            <a:off x="470074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AA0BC496-BA6C-7C4D-AC5E-A59885AE42AF}"/>
              </a:ext>
            </a:extLst>
          </p:cNvPr>
          <p:cNvSpPr>
            <a:spLocks noGrp="1"/>
          </p:cNvSpPr>
          <p:nvPr>
            <p:ph type="body" sz="quarter" idx="56" hasCustomPrompt="1"/>
          </p:nvPr>
        </p:nvSpPr>
        <p:spPr>
          <a:xfrm>
            <a:off x="470074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07D1AADA-118E-BE41-B80B-51BBD18F656A}"/>
              </a:ext>
            </a:extLst>
          </p:cNvPr>
          <p:cNvSpPr>
            <a:spLocks noGrp="1"/>
          </p:cNvSpPr>
          <p:nvPr>
            <p:ph type="body" sz="quarter" idx="57" hasCustomPrompt="1"/>
          </p:nvPr>
        </p:nvSpPr>
        <p:spPr>
          <a:xfrm>
            <a:off x="470074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7" name="Text Placeholder 13">
            <a:extLst>
              <a:ext uri="{FF2B5EF4-FFF2-40B4-BE49-F238E27FC236}">
                <a16:creationId xmlns:a16="http://schemas.microsoft.com/office/drawing/2014/main" id="{E24E11C2-3904-B24A-8E60-8EA03D6D30B9}"/>
              </a:ext>
            </a:extLst>
          </p:cNvPr>
          <p:cNvSpPr>
            <a:spLocks noGrp="1"/>
          </p:cNvSpPr>
          <p:nvPr>
            <p:ph type="body" sz="quarter" idx="58" hasCustomPrompt="1"/>
          </p:nvPr>
        </p:nvSpPr>
        <p:spPr>
          <a:xfrm>
            <a:off x="470074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8" name="Picture Placeholder 9">
            <a:extLst>
              <a:ext uri="{FF2B5EF4-FFF2-40B4-BE49-F238E27FC236}">
                <a16:creationId xmlns:a16="http://schemas.microsoft.com/office/drawing/2014/main" id="{17E6B775-F183-E24D-B8C8-C5A9D75E35BE}"/>
              </a:ext>
            </a:extLst>
          </p:cNvPr>
          <p:cNvSpPr>
            <a:spLocks noGrp="1"/>
          </p:cNvSpPr>
          <p:nvPr>
            <p:ph type="pic" sz="quarter" idx="59"/>
          </p:nvPr>
        </p:nvSpPr>
        <p:spPr>
          <a:xfrm>
            <a:off x="6757416"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9" name="Text Placeholder 12">
            <a:extLst>
              <a:ext uri="{FF2B5EF4-FFF2-40B4-BE49-F238E27FC236}">
                <a16:creationId xmlns:a16="http://schemas.microsoft.com/office/drawing/2014/main" id="{7BA052C5-1320-4341-BC7F-17F881F3CCB5}"/>
              </a:ext>
            </a:extLst>
          </p:cNvPr>
          <p:cNvSpPr>
            <a:spLocks noGrp="1"/>
          </p:cNvSpPr>
          <p:nvPr>
            <p:ph type="body" sz="quarter" idx="60" hasCustomPrompt="1"/>
          </p:nvPr>
        </p:nvSpPr>
        <p:spPr>
          <a:xfrm>
            <a:off x="6757416"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2" name="Text Placeholder 12">
            <a:extLst>
              <a:ext uri="{FF2B5EF4-FFF2-40B4-BE49-F238E27FC236}">
                <a16:creationId xmlns:a16="http://schemas.microsoft.com/office/drawing/2014/main" id="{2BD7FEF4-B67E-064E-B1C5-49DA8EA68519}"/>
              </a:ext>
            </a:extLst>
          </p:cNvPr>
          <p:cNvSpPr>
            <a:spLocks noGrp="1"/>
          </p:cNvSpPr>
          <p:nvPr>
            <p:ph type="body" sz="quarter" idx="61" hasCustomPrompt="1"/>
          </p:nvPr>
        </p:nvSpPr>
        <p:spPr>
          <a:xfrm>
            <a:off x="6757416"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3" name="Text Placeholder 13">
            <a:extLst>
              <a:ext uri="{FF2B5EF4-FFF2-40B4-BE49-F238E27FC236}">
                <a16:creationId xmlns:a16="http://schemas.microsoft.com/office/drawing/2014/main" id="{EF1030E4-D0AC-614F-A18A-38721222865A}"/>
              </a:ext>
            </a:extLst>
          </p:cNvPr>
          <p:cNvSpPr>
            <a:spLocks noGrp="1"/>
          </p:cNvSpPr>
          <p:nvPr>
            <p:ph type="body" sz="quarter" idx="62" hasCustomPrompt="1"/>
          </p:nvPr>
        </p:nvSpPr>
        <p:spPr>
          <a:xfrm>
            <a:off x="6757416"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61949560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 White_Visual Dat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70A86-A745-E949-B1D0-41B5D2173BC5}"/>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14" name="Picture Placeholder 13">
            <a:extLst>
              <a:ext uri="{FF2B5EF4-FFF2-40B4-BE49-F238E27FC236}">
                <a16:creationId xmlns:a16="http://schemas.microsoft.com/office/drawing/2014/main" id="{3374AFBB-4A85-9144-9EB0-15F9294B61FD}"/>
              </a:ext>
            </a:extLst>
          </p:cNvPr>
          <p:cNvSpPr>
            <a:spLocks noGrp="1"/>
          </p:cNvSpPr>
          <p:nvPr>
            <p:ph type="pic" sz="quarter" idx="12" hasCustomPrompt="1"/>
          </p:nvPr>
        </p:nvSpPr>
        <p:spPr>
          <a:xfrm>
            <a:off x="594361" y="1524000"/>
            <a:ext cx="7991856" cy="4141621"/>
          </a:xfrm>
        </p:spPr>
        <p:txBody>
          <a:bodyPr/>
          <a:lstStyle>
            <a:lvl1pPr>
              <a:buNone/>
              <a:defRPr sz="1600">
                <a:latin typeface="Arial" panose="020B0604020202020204" pitchFamily="34" charset="0"/>
                <a:cs typeface="Arial" panose="020B0604020202020204" pitchFamily="34" charset="0"/>
              </a:defRPr>
            </a:lvl1pPr>
          </a:lstStyle>
          <a:p>
            <a:r>
              <a:rPr lang="en-US" dirty="0"/>
              <a:t>Click icon to add graph, photo, or data visualization</a:t>
            </a:r>
          </a:p>
        </p:txBody>
      </p:sp>
      <p:sp>
        <p:nvSpPr>
          <p:cNvPr id="17" name="Text Placeholder 13">
            <a:extLst>
              <a:ext uri="{FF2B5EF4-FFF2-40B4-BE49-F238E27FC236}">
                <a16:creationId xmlns:a16="http://schemas.microsoft.com/office/drawing/2014/main" id="{F0B3C679-22DF-8940-B381-273549871C67}"/>
              </a:ext>
            </a:extLst>
          </p:cNvPr>
          <p:cNvSpPr>
            <a:spLocks noGrp="1"/>
          </p:cNvSpPr>
          <p:nvPr>
            <p:ph type="body" sz="quarter" idx="18" hasCustomPrompt="1"/>
          </p:nvPr>
        </p:nvSpPr>
        <p:spPr>
          <a:xfrm>
            <a:off x="594360" y="5862323"/>
            <a:ext cx="7991856"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 name="Rectangle 1">
            <a:extLst>
              <a:ext uri="{FF2B5EF4-FFF2-40B4-BE49-F238E27FC236}">
                <a16:creationId xmlns:a16="http://schemas.microsoft.com/office/drawing/2014/main" id="{B371237F-D7E9-904A-BC33-1E69BDE7303D}"/>
              </a:ext>
            </a:extLst>
          </p:cNvPr>
          <p:cNvSpPr/>
          <p:nvPr userDrawn="1"/>
        </p:nvSpPr>
        <p:spPr>
          <a:xfrm>
            <a:off x="-1053548" y="1"/>
            <a:ext cx="787021" cy="754145"/>
          </a:xfrm>
          <a:prstGeom prst="rect">
            <a:avLst/>
          </a:prstGeom>
          <a:solidFill>
            <a:srgbClr val="0A19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2A7B0030-82A1-3149-AAC5-8B912D85AC60}"/>
              </a:ext>
            </a:extLst>
          </p:cNvPr>
          <p:cNvSpPr/>
          <p:nvPr userDrawn="1"/>
        </p:nvSpPr>
        <p:spPr>
          <a:xfrm>
            <a:off x="-1053548" y="1332324"/>
            <a:ext cx="787021" cy="754145"/>
          </a:xfrm>
          <a:prstGeom prst="rect">
            <a:avLst/>
          </a:prstGeom>
          <a:solidFill>
            <a:srgbClr val="1A70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4F678108-D8E6-6F48-9E71-79B4060AB9EF}"/>
              </a:ext>
            </a:extLst>
          </p:cNvPr>
          <p:cNvSpPr/>
          <p:nvPr userDrawn="1"/>
        </p:nvSpPr>
        <p:spPr>
          <a:xfrm>
            <a:off x="-1053548" y="2714922"/>
            <a:ext cx="787021" cy="754145"/>
          </a:xfrm>
          <a:prstGeom prst="rect">
            <a:avLst/>
          </a:prstGeom>
          <a:solidFill>
            <a:srgbClr val="00AA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2500438-DFE5-1541-A57C-CCDAE308867C}"/>
              </a:ext>
            </a:extLst>
          </p:cNvPr>
          <p:cNvSpPr/>
          <p:nvPr userDrawn="1"/>
        </p:nvSpPr>
        <p:spPr>
          <a:xfrm>
            <a:off x="-1053548" y="4097521"/>
            <a:ext cx="787021" cy="754145"/>
          </a:xfrm>
          <a:prstGeom prst="rect">
            <a:avLst/>
          </a:prstGeom>
          <a:solidFill>
            <a:srgbClr val="FF9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3EA0A870-4CCE-B041-ADAA-FFD498F6B5DE}"/>
              </a:ext>
            </a:extLst>
          </p:cNvPr>
          <p:cNvSpPr txBox="1"/>
          <p:nvPr userDrawn="1"/>
        </p:nvSpPr>
        <p:spPr>
          <a:xfrm>
            <a:off x="-1784645" y="-953887"/>
            <a:ext cx="1518118" cy="461665"/>
          </a:xfrm>
          <a:prstGeom prst="rect">
            <a:avLst/>
          </a:prstGeom>
          <a:noFill/>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LANL-APPROVED </a:t>
            </a:r>
          </a:p>
          <a:p>
            <a:r>
              <a:rPr lang="en-US" sz="1200" dirty="0">
                <a:solidFill>
                  <a:schemeClr val="tx1"/>
                </a:solidFill>
                <a:latin typeface="Arial" panose="020B0604020202020204" pitchFamily="34" charset="0"/>
                <a:cs typeface="Arial" panose="020B0604020202020204" pitchFamily="34" charset="0"/>
              </a:rPr>
              <a:t>COLOR PALETTE </a:t>
            </a:r>
          </a:p>
        </p:txBody>
      </p:sp>
      <p:sp>
        <p:nvSpPr>
          <p:cNvPr id="4" name="TextBox 3">
            <a:extLst>
              <a:ext uri="{FF2B5EF4-FFF2-40B4-BE49-F238E27FC236}">
                <a16:creationId xmlns:a16="http://schemas.microsoft.com/office/drawing/2014/main" id="{4DBAD157-F0FF-E841-B877-5FF726EE6DB4}"/>
              </a:ext>
            </a:extLst>
          </p:cNvPr>
          <p:cNvSpPr txBox="1"/>
          <p:nvPr userDrawn="1"/>
        </p:nvSpPr>
        <p:spPr>
          <a:xfrm>
            <a:off x="-2236755" y="-3329"/>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PRIMARY COLOR: ULTRAMARINE</a:t>
            </a:r>
          </a:p>
        </p:txBody>
      </p:sp>
      <p:sp>
        <p:nvSpPr>
          <p:cNvPr id="21" name="TextBox 20">
            <a:extLst>
              <a:ext uri="{FF2B5EF4-FFF2-40B4-BE49-F238E27FC236}">
                <a16:creationId xmlns:a16="http://schemas.microsoft.com/office/drawing/2014/main" id="{75EF9DA1-1206-D94F-936A-8C56D3FA0437}"/>
              </a:ext>
            </a:extLst>
          </p:cNvPr>
          <p:cNvSpPr txBox="1"/>
          <p:nvPr userDrawn="1"/>
        </p:nvSpPr>
        <p:spPr>
          <a:xfrm>
            <a:off x="-2236755" y="1316423"/>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SECONDARY COLOR: BLUE</a:t>
            </a:r>
          </a:p>
        </p:txBody>
      </p:sp>
      <p:sp>
        <p:nvSpPr>
          <p:cNvPr id="22" name="TextBox 21">
            <a:extLst>
              <a:ext uri="{FF2B5EF4-FFF2-40B4-BE49-F238E27FC236}">
                <a16:creationId xmlns:a16="http://schemas.microsoft.com/office/drawing/2014/main" id="{3418CEFD-1271-3F43-A3DB-664C3A2A6F61}"/>
              </a:ext>
            </a:extLst>
          </p:cNvPr>
          <p:cNvSpPr txBox="1"/>
          <p:nvPr userDrawn="1"/>
        </p:nvSpPr>
        <p:spPr>
          <a:xfrm>
            <a:off x="-2236755" y="2711591"/>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GREEN</a:t>
            </a:r>
          </a:p>
        </p:txBody>
      </p:sp>
      <p:sp>
        <p:nvSpPr>
          <p:cNvPr id="23" name="TextBox 22">
            <a:extLst>
              <a:ext uri="{FF2B5EF4-FFF2-40B4-BE49-F238E27FC236}">
                <a16:creationId xmlns:a16="http://schemas.microsoft.com/office/drawing/2014/main" id="{252C2957-98B7-7447-A979-8F5F9439F931}"/>
              </a:ext>
            </a:extLst>
          </p:cNvPr>
          <p:cNvSpPr txBox="1"/>
          <p:nvPr userDrawn="1"/>
        </p:nvSpPr>
        <p:spPr>
          <a:xfrm>
            <a:off x="-2236755" y="4106758"/>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ORANGE</a:t>
            </a:r>
          </a:p>
        </p:txBody>
      </p:sp>
      <p:sp>
        <p:nvSpPr>
          <p:cNvPr id="15" name="Rectangle 14">
            <a:extLst>
              <a:ext uri="{FF2B5EF4-FFF2-40B4-BE49-F238E27FC236}">
                <a16:creationId xmlns:a16="http://schemas.microsoft.com/office/drawing/2014/main" id="{C17D5F0D-5C60-5143-BF1E-4A0546C4287F}"/>
              </a:ext>
            </a:extLst>
          </p:cNvPr>
          <p:cNvSpPr/>
          <p:nvPr userDrawn="1"/>
        </p:nvSpPr>
        <p:spPr>
          <a:xfrm>
            <a:off x="-1053548" y="5541578"/>
            <a:ext cx="787021" cy="7541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92CA6A2F-D5F2-CB4B-A618-B3021CB6FE30}"/>
              </a:ext>
            </a:extLst>
          </p:cNvPr>
          <p:cNvSpPr txBox="1"/>
          <p:nvPr userDrawn="1"/>
        </p:nvSpPr>
        <p:spPr>
          <a:xfrm>
            <a:off x="-2236755" y="5550815"/>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MONOCHROMATIC: GREY</a:t>
            </a:r>
          </a:p>
        </p:txBody>
      </p:sp>
    </p:spTree>
    <p:extLst>
      <p:ext uri="{BB962C8B-B14F-4D97-AF65-F5344CB8AC3E}">
        <p14:creationId xmlns:p14="http://schemas.microsoft.com/office/powerpoint/2010/main" val="416387624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OGO_Blue BG_Title and text only">
    <p:bg>
      <p:bgPr>
        <a:solidFill>
          <a:srgbClr val="000F7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2914E2-5970-D64D-8F42-0A90C92958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 b="-5861"/>
          <a:stretch/>
        </p:blipFill>
        <p:spPr>
          <a:xfrm>
            <a:off x="2800593" y="298702"/>
            <a:ext cx="6343408" cy="6925058"/>
          </a:xfrm>
          <a:prstGeom prst="rect">
            <a:avLst/>
          </a:prstGeom>
        </p:spPr>
      </p:pic>
      <p:sp>
        <p:nvSpPr>
          <p:cNvPr id="5" name="Slide Number Placeholder 3">
            <a:extLst>
              <a:ext uri="{FF2B5EF4-FFF2-40B4-BE49-F238E27FC236}">
                <a16:creationId xmlns:a16="http://schemas.microsoft.com/office/drawing/2014/main" id="{1D7EDC4A-BEF6-BF42-9D9A-F47ED202C474}"/>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6" name="Date Placeholder 3">
            <a:extLst>
              <a:ext uri="{FF2B5EF4-FFF2-40B4-BE49-F238E27FC236}">
                <a16:creationId xmlns:a16="http://schemas.microsoft.com/office/drawing/2014/main" id="{90837E2F-4F21-1044-BFBE-A09264C747AB}"/>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1/7/26</a:t>
            </a:fld>
            <a:endParaRPr lang="en-US" sz="700" dirty="0"/>
          </a:p>
        </p:txBody>
      </p:sp>
      <p:sp>
        <p:nvSpPr>
          <p:cNvPr id="10" name="Text Placeholder 9">
            <a:extLst>
              <a:ext uri="{FF2B5EF4-FFF2-40B4-BE49-F238E27FC236}">
                <a16:creationId xmlns:a16="http://schemas.microsoft.com/office/drawing/2014/main" id="{97296882-4466-CA4B-838A-C94D33F4B27A}"/>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1" name="Text Placeholder 2">
            <a:extLst>
              <a:ext uri="{FF2B5EF4-FFF2-40B4-BE49-F238E27FC236}">
                <a16:creationId xmlns:a16="http://schemas.microsoft.com/office/drawing/2014/main" id="{F479DEE7-37EE-CA4D-8507-ABBFE1A5E82C}"/>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99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BG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6895572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_Blue BG_Title and text only">
    <p:bg>
      <p:bgPr>
        <a:solidFill>
          <a:srgbClr val="000F7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2914E2-5970-D64D-8F42-0A90C929586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 b="-5861"/>
          <a:stretch/>
        </p:blipFill>
        <p:spPr>
          <a:xfrm>
            <a:off x="2800593" y="298702"/>
            <a:ext cx="6343408" cy="6925058"/>
          </a:xfrm>
          <a:prstGeom prst="rect">
            <a:avLst/>
          </a:prstGeom>
        </p:spPr>
      </p:pic>
      <p:sp>
        <p:nvSpPr>
          <p:cNvPr id="5" name="Slide Number Placeholder 3">
            <a:extLst>
              <a:ext uri="{FF2B5EF4-FFF2-40B4-BE49-F238E27FC236}">
                <a16:creationId xmlns:a16="http://schemas.microsoft.com/office/drawing/2014/main" id="{1D7EDC4A-BEF6-BF42-9D9A-F47ED202C474}"/>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6" name="Date Placeholder 3">
            <a:extLst>
              <a:ext uri="{FF2B5EF4-FFF2-40B4-BE49-F238E27FC236}">
                <a16:creationId xmlns:a16="http://schemas.microsoft.com/office/drawing/2014/main" id="{90837E2F-4F21-1044-BFBE-A09264C747AB}"/>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1/7/26</a:t>
            </a:fld>
            <a:endParaRPr lang="en-US" sz="700" dirty="0"/>
          </a:p>
        </p:txBody>
      </p:sp>
      <p:sp>
        <p:nvSpPr>
          <p:cNvPr id="10" name="Text Placeholder 9">
            <a:extLst>
              <a:ext uri="{FF2B5EF4-FFF2-40B4-BE49-F238E27FC236}">
                <a16:creationId xmlns:a16="http://schemas.microsoft.com/office/drawing/2014/main" id="{97296882-4466-CA4B-838A-C94D33F4B27A}"/>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1" name="Text Placeholder 2">
            <a:extLst>
              <a:ext uri="{FF2B5EF4-FFF2-40B4-BE49-F238E27FC236}">
                <a16:creationId xmlns:a16="http://schemas.microsoft.com/office/drawing/2014/main" id="{F479DEE7-37EE-CA4D-8507-ABBFE1A5E82C}"/>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41787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C or 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25BDFE-288F-694A-8F3E-5EA7C70FB20B}"/>
              </a:ext>
            </a:extLst>
          </p:cNvPr>
          <p:cNvSpPr>
            <a:spLocks noGrp="1"/>
          </p:cNvSpPr>
          <p:nvPr>
            <p:ph type="title" hasCustomPrompt="1"/>
          </p:nvPr>
        </p:nvSpPr>
        <p:spPr>
          <a:xfrm>
            <a:off x="594360" y="612648"/>
            <a:ext cx="7991856" cy="890016"/>
          </a:xfrm>
        </p:spPr>
        <p:txBody>
          <a:bodyPr lIns="0" tIns="0" rIns="0" bIns="0" anchor="t"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Table of Contents, or Agenda</a:t>
            </a:r>
          </a:p>
        </p:txBody>
      </p:sp>
      <p:sp>
        <p:nvSpPr>
          <p:cNvPr id="13" name="Text Placeholder 10">
            <a:extLst>
              <a:ext uri="{FF2B5EF4-FFF2-40B4-BE49-F238E27FC236}">
                <a16:creationId xmlns:a16="http://schemas.microsoft.com/office/drawing/2014/main" id="{543AE689-5E80-EF4B-BEB2-12EB7E2E7577}"/>
              </a:ext>
            </a:extLst>
          </p:cNvPr>
          <p:cNvSpPr>
            <a:spLocks noGrp="1"/>
          </p:cNvSpPr>
          <p:nvPr>
            <p:ph type="body" sz="quarter" idx="14" hasCustomPrompt="1"/>
          </p:nvPr>
        </p:nvSpPr>
        <p:spPr>
          <a:xfrm>
            <a:off x="594360"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5" name="Text Placeholder 10">
            <a:extLst>
              <a:ext uri="{FF2B5EF4-FFF2-40B4-BE49-F238E27FC236}">
                <a16:creationId xmlns:a16="http://schemas.microsoft.com/office/drawing/2014/main" id="{EF08DEE9-E8E9-294E-AFDB-272348017E85}"/>
              </a:ext>
            </a:extLst>
          </p:cNvPr>
          <p:cNvSpPr>
            <a:spLocks noGrp="1"/>
          </p:cNvSpPr>
          <p:nvPr>
            <p:ph type="body" sz="quarter" idx="17" hasCustomPrompt="1"/>
          </p:nvPr>
        </p:nvSpPr>
        <p:spPr>
          <a:xfrm>
            <a:off x="1984614"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7" name="Text Placeholder 10">
            <a:extLst>
              <a:ext uri="{FF2B5EF4-FFF2-40B4-BE49-F238E27FC236}">
                <a16:creationId xmlns:a16="http://schemas.microsoft.com/office/drawing/2014/main" id="{F515D795-953A-8047-83C7-D0752DBDB0F1}"/>
              </a:ext>
            </a:extLst>
          </p:cNvPr>
          <p:cNvSpPr>
            <a:spLocks noGrp="1"/>
          </p:cNvSpPr>
          <p:nvPr>
            <p:ph type="body" sz="quarter" idx="20" hasCustomPrompt="1"/>
          </p:nvPr>
        </p:nvSpPr>
        <p:spPr>
          <a:xfrm>
            <a:off x="3361106"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9" name="Text Placeholder 10">
            <a:extLst>
              <a:ext uri="{FF2B5EF4-FFF2-40B4-BE49-F238E27FC236}">
                <a16:creationId xmlns:a16="http://schemas.microsoft.com/office/drawing/2014/main" id="{EC01086B-B4A6-8A48-849F-4A810C93BBC1}"/>
              </a:ext>
            </a:extLst>
          </p:cNvPr>
          <p:cNvSpPr>
            <a:spLocks noGrp="1"/>
          </p:cNvSpPr>
          <p:nvPr>
            <p:ph type="body" sz="quarter" idx="23" hasCustomPrompt="1"/>
          </p:nvPr>
        </p:nvSpPr>
        <p:spPr>
          <a:xfrm>
            <a:off x="4707333"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1" name="Text Placeholder 10">
            <a:extLst>
              <a:ext uri="{FF2B5EF4-FFF2-40B4-BE49-F238E27FC236}">
                <a16:creationId xmlns:a16="http://schemas.microsoft.com/office/drawing/2014/main" id="{C2E775BD-5F42-B44F-98CB-85BE7A979F1C}"/>
              </a:ext>
            </a:extLst>
          </p:cNvPr>
          <p:cNvSpPr>
            <a:spLocks noGrp="1"/>
          </p:cNvSpPr>
          <p:nvPr>
            <p:ph type="body" sz="quarter" idx="26" hasCustomPrompt="1"/>
          </p:nvPr>
        </p:nvSpPr>
        <p:spPr>
          <a:xfrm>
            <a:off x="6099035"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3" name="Text Placeholder 10">
            <a:extLst>
              <a:ext uri="{FF2B5EF4-FFF2-40B4-BE49-F238E27FC236}">
                <a16:creationId xmlns:a16="http://schemas.microsoft.com/office/drawing/2014/main" id="{9266F9AF-0547-674E-8536-FB560908A4EF}"/>
              </a:ext>
            </a:extLst>
          </p:cNvPr>
          <p:cNvSpPr>
            <a:spLocks noGrp="1"/>
          </p:cNvSpPr>
          <p:nvPr>
            <p:ph type="body" sz="quarter" idx="29" hasCustomPrompt="1"/>
          </p:nvPr>
        </p:nvSpPr>
        <p:spPr>
          <a:xfrm>
            <a:off x="7475289"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38" name="Text Placeholder 37">
            <a:extLst>
              <a:ext uri="{FF2B5EF4-FFF2-40B4-BE49-F238E27FC236}">
                <a16:creationId xmlns:a16="http://schemas.microsoft.com/office/drawing/2014/main" id="{1F14FC34-4139-5E42-8B4C-3D14628AB150}"/>
              </a:ext>
            </a:extLst>
          </p:cNvPr>
          <p:cNvSpPr>
            <a:spLocks noGrp="1"/>
          </p:cNvSpPr>
          <p:nvPr>
            <p:ph type="body" sz="quarter" idx="35" hasCustomPrompt="1"/>
          </p:nvPr>
        </p:nvSpPr>
        <p:spPr>
          <a:xfrm>
            <a:off x="594360"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01</a:t>
            </a:r>
          </a:p>
        </p:txBody>
      </p:sp>
      <p:sp>
        <p:nvSpPr>
          <p:cNvPr id="39" name="Text Placeholder 37">
            <a:extLst>
              <a:ext uri="{FF2B5EF4-FFF2-40B4-BE49-F238E27FC236}">
                <a16:creationId xmlns:a16="http://schemas.microsoft.com/office/drawing/2014/main" id="{9C51006D-405B-1540-844A-A08EDAFBA83C}"/>
              </a:ext>
            </a:extLst>
          </p:cNvPr>
          <p:cNvSpPr>
            <a:spLocks noGrp="1"/>
          </p:cNvSpPr>
          <p:nvPr>
            <p:ph type="body" sz="quarter" idx="36" hasCustomPrompt="1"/>
          </p:nvPr>
        </p:nvSpPr>
        <p:spPr>
          <a:xfrm>
            <a:off x="2004516"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02</a:t>
            </a:r>
          </a:p>
        </p:txBody>
      </p:sp>
      <p:sp>
        <p:nvSpPr>
          <p:cNvPr id="40" name="Text Placeholder 37">
            <a:extLst>
              <a:ext uri="{FF2B5EF4-FFF2-40B4-BE49-F238E27FC236}">
                <a16:creationId xmlns:a16="http://schemas.microsoft.com/office/drawing/2014/main" id="{B91A61BE-01BD-F145-9B92-D20E78E3DAB3}"/>
              </a:ext>
            </a:extLst>
          </p:cNvPr>
          <p:cNvSpPr>
            <a:spLocks noGrp="1"/>
          </p:cNvSpPr>
          <p:nvPr>
            <p:ph type="body" sz="quarter" idx="37" hasCustomPrompt="1"/>
          </p:nvPr>
        </p:nvSpPr>
        <p:spPr>
          <a:xfrm>
            <a:off x="3371237"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03</a:t>
            </a:r>
          </a:p>
        </p:txBody>
      </p:sp>
      <p:sp>
        <p:nvSpPr>
          <p:cNvPr id="41" name="Text Placeholder 37">
            <a:extLst>
              <a:ext uri="{FF2B5EF4-FFF2-40B4-BE49-F238E27FC236}">
                <a16:creationId xmlns:a16="http://schemas.microsoft.com/office/drawing/2014/main" id="{D5F2828C-B1EF-364B-8D48-33FAC26A311E}"/>
              </a:ext>
            </a:extLst>
          </p:cNvPr>
          <p:cNvSpPr>
            <a:spLocks noGrp="1"/>
          </p:cNvSpPr>
          <p:nvPr>
            <p:ph type="body" sz="quarter" idx="38" hasCustomPrompt="1"/>
          </p:nvPr>
        </p:nvSpPr>
        <p:spPr>
          <a:xfrm>
            <a:off x="4701327"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04</a:t>
            </a:r>
          </a:p>
        </p:txBody>
      </p:sp>
      <p:sp>
        <p:nvSpPr>
          <p:cNvPr id="42" name="Text Placeholder 37">
            <a:extLst>
              <a:ext uri="{FF2B5EF4-FFF2-40B4-BE49-F238E27FC236}">
                <a16:creationId xmlns:a16="http://schemas.microsoft.com/office/drawing/2014/main" id="{0D5B74BE-11D4-3E4C-AA8A-16543EABA184}"/>
              </a:ext>
            </a:extLst>
          </p:cNvPr>
          <p:cNvSpPr>
            <a:spLocks noGrp="1"/>
          </p:cNvSpPr>
          <p:nvPr>
            <p:ph type="body" sz="quarter" idx="39" hasCustomPrompt="1"/>
          </p:nvPr>
        </p:nvSpPr>
        <p:spPr>
          <a:xfrm>
            <a:off x="6123330"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05</a:t>
            </a:r>
          </a:p>
        </p:txBody>
      </p:sp>
      <p:sp>
        <p:nvSpPr>
          <p:cNvPr id="43" name="Text Placeholder 37">
            <a:extLst>
              <a:ext uri="{FF2B5EF4-FFF2-40B4-BE49-F238E27FC236}">
                <a16:creationId xmlns:a16="http://schemas.microsoft.com/office/drawing/2014/main" id="{A61A0372-A989-7542-8743-212304AD1943}"/>
              </a:ext>
            </a:extLst>
          </p:cNvPr>
          <p:cNvSpPr>
            <a:spLocks noGrp="1"/>
          </p:cNvSpPr>
          <p:nvPr>
            <p:ph type="body" sz="quarter" idx="40" hasCustomPrompt="1"/>
          </p:nvPr>
        </p:nvSpPr>
        <p:spPr>
          <a:xfrm>
            <a:off x="7471882"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06</a:t>
            </a:r>
          </a:p>
        </p:txBody>
      </p:sp>
      <p:sp>
        <p:nvSpPr>
          <p:cNvPr id="3" name="Text Placeholder 2">
            <a:extLst>
              <a:ext uri="{FF2B5EF4-FFF2-40B4-BE49-F238E27FC236}">
                <a16:creationId xmlns:a16="http://schemas.microsoft.com/office/drawing/2014/main" id="{70FF70A5-083D-2649-B16E-E603A2ACAC1F}"/>
              </a:ext>
            </a:extLst>
          </p:cNvPr>
          <p:cNvSpPr>
            <a:spLocks noGrp="1"/>
          </p:cNvSpPr>
          <p:nvPr>
            <p:ph type="body" sz="quarter" idx="41" hasCustomPrompt="1"/>
          </p:nvPr>
        </p:nvSpPr>
        <p:spPr>
          <a:xfrm>
            <a:off x="594360" y="4056096"/>
            <a:ext cx="1097280"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28" name="Text Placeholder 2">
            <a:extLst>
              <a:ext uri="{FF2B5EF4-FFF2-40B4-BE49-F238E27FC236}">
                <a16:creationId xmlns:a16="http://schemas.microsoft.com/office/drawing/2014/main" id="{E60BD62F-9DEA-AD47-9777-0410E222A0EB}"/>
              </a:ext>
            </a:extLst>
          </p:cNvPr>
          <p:cNvSpPr>
            <a:spLocks noGrp="1"/>
          </p:cNvSpPr>
          <p:nvPr>
            <p:ph type="body" sz="quarter" idx="42" hasCustomPrompt="1"/>
          </p:nvPr>
        </p:nvSpPr>
        <p:spPr>
          <a:xfrm>
            <a:off x="1955404"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0" name="Text Placeholder 2">
            <a:extLst>
              <a:ext uri="{FF2B5EF4-FFF2-40B4-BE49-F238E27FC236}">
                <a16:creationId xmlns:a16="http://schemas.microsoft.com/office/drawing/2014/main" id="{6520748F-3B1C-7D44-9F74-07C77A95BDF4}"/>
              </a:ext>
            </a:extLst>
          </p:cNvPr>
          <p:cNvSpPr>
            <a:spLocks noGrp="1"/>
          </p:cNvSpPr>
          <p:nvPr>
            <p:ph type="body" sz="quarter" idx="43" hasCustomPrompt="1"/>
          </p:nvPr>
        </p:nvSpPr>
        <p:spPr>
          <a:xfrm>
            <a:off x="3348596"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1" name="Text Placeholder 2">
            <a:extLst>
              <a:ext uri="{FF2B5EF4-FFF2-40B4-BE49-F238E27FC236}">
                <a16:creationId xmlns:a16="http://schemas.microsoft.com/office/drawing/2014/main" id="{41F05B3B-46BF-E34A-B6EB-3B5C40F9DF42}"/>
              </a:ext>
            </a:extLst>
          </p:cNvPr>
          <p:cNvSpPr>
            <a:spLocks noGrp="1"/>
          </p:cNvSpPr>
          <p:nvPr>
            <p:ph type="body" sz="quarter" idx="44" hasCustomPrompt="1"/>
          </p:nvPr>
        </p:nvSpPr>
        <p:spPr>
          <a:xfrm>
            <a:off x="4699219"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5" name="Text Placeholder 2">
            <a:extLst>
              <a:ext uri="{FF2B5EF4-FFF2-40B4-BE49-F238E27FC236}">
                <a16:creationId xmlns:a16="http://schemas.microsoft.com/office/drawing/2014/main" id="{70A64131-E697-7142-892C-FECA1AF2C56E}"/>
              </a:ext>
            </a:extLst>
          </p:cNvPr>
          <p:cNvSpPr>
            <a:spLocks noGrp="1"/>
          </p:cNvSpPr>
          <p:nvPr>
            <p:ph type="body" sz="quarter" idx="45" hasCustomPrompt="1"/>
          </p:nvPr>
        </p:nvSpPr>
        <p:spPr>
          <a:xfrm>
            <a:off x="6094646"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6" name="Text Placeholder 2">
            <a:extLst>
              <a:ext uri="{FF2B5EF4-FFF2-40B4-BE49-F238E27FC236}">
                <a16:creationId xmlns:a16="http://schemas.microsoft.com/office/drawing/2014/main" id="{EF72F97E-E60E-FB4D-82AA-CB9ACA474A87}"/>
              </a:ext>
            </a:extLst>
          </p:cNvPr>
          <p:cNvSpPr>
            <a:spLocks noGrp="1"/>
          </p:cNvSpPr>
          <p:nvPr>
            <p:ph type="body" sz="quarter" idx="46" hasCustomPrompt="1"/>
          </p:nvPr>
        </p:nvSpPr>
        <p:spPr>
          <a:xfrm>
            <a:off x="7467879"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Tree>
    <p:extLst>
      <p:ext uri="{BB962C8B-B14F-4D97-AF65-F5344CB8AC3E}">
        <p14:creationId xmlns:p14="http://schemas.microsoft.com/office/powerpoint/2010/main" val="275213319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Background_TOC or 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594360" y="609600"/>
            <a:ext cx="7991856" cy="9144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594360" y="1524000"/>
            <a:ext cx="7991856" cy="4434840"/>
          </a:xfrm>
        </p:spPr>
        <p:txBody>
          <a:bodyPr/>
          <a:lstStyle>
            <a:lvl1pPr marL="228600" indent="-228600">
              <a:buClr>
                <a:schemeClr val="bg1"/>
              </a:buClr>
              <a:tabLst/>
              <a:defRPr/>
            </a:lvl1pPr>
            <a:lvl2pPr marL="458788" indent="-230188">
              <a:buClr>
                <a:schemeClr val="bg1"/>
              </a:buClr>
              <a:buFont typeface="System Font Regular"/>
              <a:buChar char="⁃"/>
              <a:tabLst/>
              <a:defRPr/>
            </a:lvl2pPr>
            <a:lvl3pPr marL="687388" indent="-228600">
              <a:buClr>
                <a:schemeClr val="bg1"/>
              </a:buClr>
              <a:tabLs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60208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Photo Statement_White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6858000"/>
          </a:xfrm>
          <a:noFill/>
          <a:ln>
            <a:noFill/>
          </a:ln>
        </p:spPr>
        <p:txBody>
          <a:bodyPr/>
          <a:lstStyle>
            <a:lvl1pPr>
              <a:buFontTx/>
              <a:buNone/>
              <a:defRPr>
                <a:solidFill>
                  <a:srgbClr val="000F7E"/>
                </a:solidFill>
                <a:latin typeface="Arial" panose="020B0604020202020204" pitchFamily="34" charset="0"/>
                <a:cs typeface="Arial" panose="020B0604020202020204" pitchFamily="34" charset="0"/>
              </a:defRPr>
            </a:lvl1pPr>
          </a:lstStyle>
          <a:p>
            <a:r>
              <a:rPr lang="en-US" dirty="0"/>
              <a:t>Click icon to add picture</a:t>
            </a:r>
          </a:p>
        </p:txBody>
      </p:sp>
      <p:sp>
        <p:nvSpPr>
          <p:cNvPr id="10" name="Text Placeholder 9">
            <a:extLst>
              <a:ext uri="{FF2B5EF4-FFF2-40B4-BE49-F238E27FC236}">
                <a16:creationId xmlns:a16="http://schemas.microsoft.com/office/drawing/2014/main" id="{0E3296A8-807F-5647-9E27-81056A80893E}"/>
              </a:ext>
            </a:extLst>
          </p:cNvPr>
          <p:cNvSpPr>
            <a:spLocks noGrp="1"/>
          </p:cNvSpPr>
          <p:nvPr>
            <p:ph type="body" sz="quarter" idx="14" hasCustomPrompt="1"/>
          </p:nvPr>
        </p:nvSpPr>
        <p:spPr>
          <a:xfrm>
            <a:off x="594360" y="609600"/>
            <a:ext cx="4220707"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3" name="Text Placeholder 2">
            <a:extLst>
              <a:ext uri="{FF2B5EF4-FFF2-40B4-BE49-F238E27FC236}">
                <a16:creationId xmlns:a16="http://schemas.microsoft.com/office/drawing/2014/main" id="{CBC950A1-C470-5C48-B92A-282D2269A941}"/>
              </a:ext>
            </a:extLst>
          </p:cNvPr>
          <p:cNvSpPr>
            <a:spLocks noGrp="1"/>
          </p:cNvSpPr>
          <p:nvPr>
            <p:ph type="body" sz="quarter" idx="19" hasCustomPrompt="1"/>
          </p:nvPr>
        </p:nvSpPr>
        <p:spPr>
          <a:xfrm>
            <a:off x="594360" y="1523999"/>
            <a:ext cx="4220708"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7" name="Text Placeholder 13">
            <a:extLst>
              <a:ext uri="{FF2B5EF4-FFF2-40B4-BE49-F238E27FC236}">
                <a16:creationId xmlns:a16="http://schemas.microsoft.com/office/drawing/2014/main" id="{5D34A9EF-0B3B-194B-A31B-0DF154086A04}"/>
              </a:ext>
            </a:extLst>
          </p:cNvPr>
          <p:cNvSpPr>
            <a:spLocks noGrp="1"/>
          </p:cNvSpPr>
          <p:nvPr>
            <p:ph type="body" sz="quarter" idx="18" hasCustomPrompt="1"/>
          </p:nvPr>
        </p:nvSpPr>
        <p:spPr>
          <a:xfrm>
            <a:off x="3309813" y="5964946"/>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425594958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594360" y="609600"/>
            <a:ext cx="7991856" cy="9144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594360" y="1524000"/>
            <a:ext cx="7991856" cy="443484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8298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Only_w logo wtrm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C5134-C487-554B-B7D4-EF8CEB3EDE0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2400" y="345775"/>
            <a:ext cx="8991600" cy="6512225"/>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1523999"/>
            <a:ext cx="7994055"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8" name="Slide Number Placeholder 3">
            <a:extLst>
              <a:ext uri="{FF2B5EF4-FFF2-40B4-BE49-F238E27FC236}">
                <a16:creationId xmlns:a16="http://schemas.microsoft.com/office/drawing/2014/main" id="{7D97BA8D-44CF-D848-8EB4-22EBD02354E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7" name="Date Placeholder 3">
            <a:extLst>
              <a:ext uri="{FF2B5EF4-FFF2-40B4-BE49-F238E27FC236}">
                <a16:creationId xmlns:a16="http://schemas.microsoft.com/office/drawing/2014/main" id="{1FB31FFA-211E-F342-A1E8-153A4E41B04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3824782025"/>
      </p:ext>
    </p:extLst>
  </p:cSld>
  <p:clrMapOvr>
    <a:masterClrMapping/>
  </p:clrMapOvr>
  <p:extLst>
    <p:ext uri="{DCECCB84-F9BA-43D5-87BE-67443E8EF086}">
      <p15:sldGuideLst xmlns:p15="http://schemas.microsoft.com/office/powerpoint/2012/main">
        <p15:guide id="1" orient="horz" pos="408">
          <p15:clr>
            <a:srgbClr val="FBAE40"/>
          </p15:clr>
        </p15:guide>
        <p15:guide id="2" pos="20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F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A88CB3-351F-294D-B203-3E3755AD914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 b="-5861"/>
          <a:stretch/>
        </p:blipFill>
        <p:spPr>
          <a:xfrm>
            <a:off x="2800593" y="298702"/>
            <a:ext cx="6343408" cy="6925058"/>
          </a:xfrm>
          <a:prstGeom prst="rect">
            <a:avLst/>
          </a:prstGeom>
        </p:spPr>
      </p:pic>
      <p:sp>
        <p:nvSpPr>
          <p:cNvPr id="2" name="Title 1"/>
          <p:cNvSpPr>
            <a:spLocks noGrp="1"/>
          </p:cNvSpPr>
          <p:nvPr>
            <p:ph type="ctrTitle" hasCustomPrompt="1"/>
          </p:nvPr>
        </p:nvSpPr>
        <p:spPr>
          <a:xfrm>
            <a:off x="594360" y="1981872"/>
            <a:ext cx="3830320" cy="155940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of presentation</a:t>
            </a:r>
          </a:p>
        </p:txBody>
      </p:sp>
      <p:sp>
        <p:nvSpPr>
          <p:cNvPr id="3" name="Subtitle 2"/>
          <p:cNvSpPr>
            <a:spLocks noGrp="1"/>
          </p:cNvSpPr>
          <p:nvPr>
            <p:ph type="subTitle" idx="1" hasCustomPrompt="1"/>
          </p:nvPr>
        </p:nvSpPr>
        <p:spPr>
          <a:xfrm>
            <a:off x="594360" y="3561746"/>
            <a:ext cx="3830320" cy="646853"/>
          </a:xfrm>
        </p:spPr>
        <p:txBody>
          <a:bodyPr lIns="0" tIns="0" rIns="0" bIns="0"/>
          <a:lstStyle>
            <a:lvl1pPr marL="0" indent="0" algn="l">
              <a:buNone/>
              <a:defRPr sz="160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presenter or presenting org</a:t>
            </a:r>
          </a:p>
        </p:txBody>
      </p:sp>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594360" y="4396170"/>
            <a:ext cx="2714105" cy="324812"/>
          </a:xfrm>
        </p:spPr>
        <p:txBody>
          <a:bodyPr lIns="0" tIns="0" rIns="0" bIns="0"/>
          <a:lstStyle>
            <a:lvl1pPr>
              <a:buNone/>
              <a:defRPr sz="1200" b="0" i="0">
                <a:solidFill>
                  <a:schemeClr val="bg1"/>
                </a:solidFill>
                <a:latin typeface="Arial" panose="020B0604020202020204" pitchFamily="34" charset="0"/>
                <a:cs typeface="Arial" panose="020B0604020202020204" pitchFamily="34" charset="0"/>
              </a:defRPr>
            </a:lvl1pPr>
          </a:lstStyle>
          <a:p>
            <a:pPr lvl="0"/>
            <a:r>
              <a:rPr lang="en-US" dirty="0"/>
              <a:t>Click to add the date of the presentation</a:t>
            </a:r>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594360" y="5520163"/>
            <a:ext cx="2597150" cy="505883"/>
          </a:xfrm>
        </p:spPr>
        <p:txBody>
          <a:bodyPr lIns="0" tIns="0" rIns="0" bIns="0" anchor="t" anchorCtr="0"/>
          <a:lstStyle>
            <a:lvl1pPr>
              <a:buFontTx/>
              <a:buNone/>
              <a:defRPr sz="1000">
                <a:solidFill>
                  <a:schemeClr val="bg1">
                    <a:lumMod val="65000"/>
                  </a:schemeClr>
                </a:solidFill>
              </a:defRPr>
            </a:lvl1pPr>
            <a:lvl2pPr>
              <a:buFontTx/>
              <a:buNone/>
              <a:defRPr sz="1200">
                <a:solidFill>
                  <a:schemeClr val="bg1">
                    <a:lumMod val="65000"/>
                  </a:schemeClr>
                </a:solidFill>
              </a:defRPr>
            </a:lvl2pPr>
            <a:lvl3pPr>
              <a:buFontTx/>
              <a:buNone/>
              <a:defRPr sz="1200">
                <a:solidFill>
                  <a:schemeClr val="bg1">
                    <a:lumMod val="65000"/>
                  </a:schemeClr>
                </a:solidFill>
              </a:defRPr>
            </a:lvl3pPr>
            <a:lvl4pPr>
              <a:buFontTx/>
              <a:buNone/>
              <a:defRPr sz="1200">
                <a:solidFill>
                  <a:schemeClr val="bg1">
                    <a:lumMod val="65000"/>
                  </a:schemeClr>
                </a:solidFill>
              </a:defRPr>
            </a:lvl4pPr>
            <a:lvl5pPr>
              <a:buFontTx/>
              <a:buNone/>
              <a:defRPr sz="1200">
                <a:solidFill>
                  <a:schemeClr val="bg1">
                    <a:lumMod val="65000"/>
                  </a:schemeClr>
                </a:solidFill>
              </a:defRPr>
            </a:lvl5pPr>
          </a:lstStyle>
          <a:p>
            <a:pPr lvl="0"/>
            <a:r>
              <a:rPr lang="en-US" dirty="0"/>
              <a:t>Click to add LA-UR number</a:t>
            </a:r>
          </a:p>
        </p:txBody>
      </p:sp>
      <p:sp>
        <p:nvSpPr>
          <p:cNvPr id="15" name="TextBox 14">
            <a:extLst>
              <a:ext uri="{FF2B5EF4-FFF2-40B4-BE49-F238E27FC236}">
                <a16:creationId xmlns:a16="http://schemas.microsoft.com/office/drawing/2014/main" id="{B45E8F88-2F04-A24D-B64D-D31A64C16106}"/>
              </a:ext>
            </a:extLst>
          </p:cNvPr>
          <p:cNvSpPr txBox="1"/>
          <p:nvPr userDrawn="1"/>
        </p:nvSpPr>
        <p:spPr>
          <a:xfrm>
            <a:off x="1247380" y="6504590"/>
            <a:ext cx="3888259" cy="76944"/>
          </a:xfrm>
          <a:prstGeom prst="rect">
            <a:avLst/>
          </a:prstGeom>
          <a:noFill/>
        </p:spPr>
        <p:txBody>
          <a:bodyPr wrap="square" lIns="0" tIns="0" rIns="0" bIns="0" rtlCol="0">
            <a:spAutoFit/>
          </a:bodyPr>
          <a:lstStyle/>
          <a:p>
            <a:r>
              <a:rPr lang="en-US" sz="500" dirty="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pic>
        <p:nvPicPr>
          <p:cNvPr id="17" name="Picture 16">
            <a:extLst>
              <a:ext uri="{FF2B5EF4-FFF2-40B4-BE49-F238E27FC236}">
                <a16:creationId xmlns:a16="http://schemas.microsoft.com/office/drawing/2014/main" id="{7CA5E6A1-8400-5543-A539-750F492A4E9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7266" y="466724"/>
            <a:ext cx="2957369" cy="865846"/>
          </a:xfrm>
          <a:prstGeom prst="rect">
            <a:avLst/>
          </a:prstGeom>
        </p:spPr>
      </p:pic>
      <p:sp>
        <p:nvSpPr>
          <p:cNvPr id="4" name="Rectangle 3">
            <a:extLst>
              <a:ext uri="{FF2B5EF4-FFF2-40B4-BE49-F238E27FC236}">
                <a16:creationId xmlns:a16="http://schemas.microsoft.com/office/drawing/2014/main" id="{6CC4CCD8-670C-C247-A670-D2A0A7CC0B40}"/>
              </a:ext>
            </a:extLst>
          </p:cNvPr>
          <p:cNvSpPr/>
          <p:nvPr userDrawn="1"/>
        </p:nvSpPr>
        <p:spPr>
          <a:xfrm>
            <a:off x="323850" y="6138506"/>
            <a:ext cx="923530" cy="570027"/>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B31FDCC-6089-9549-867D-AA161AFF694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594360" y="6376337"/>
            <a:ext cx="590382" cy="283004"/>
          </a:xfrm>
          <a:prstGeom prst="rect">
            <a:avLst/>
          </a:prstGeom>
        </p:spPr>
      </p:pic>
      <p:sp>
        <p:nvSpPr>
          <p:cNvPr id="23" name="Slide Number Placeholder 3">
            <a:extLst>
              <a:ext uri="{FF2B5EF4-FFF2-40B4-BE49-F238E27FC236}">
                <a16:creationId xmlns:a16="http://schemas.microsoft.com/office/drawing/2014/main" id="{D7CC174E-53C7-1C49-8CF1-B008CEDC8F3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13" name="Date Placeholder 3">
            <a:extLst>
              <a:ext uri="{FF2B5EF4-FFF2-40B4-BE49-F238E27FC236}">
                <a16:creationId xmlns:a16="http://schemas.microsoft.com/office/drawing/2014/main" id="{7064C590-9A87-3D4E-AB4F-7D32D78B18F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313451396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Photo Statement_White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6858000"/>
          </a:xfrm>
          <a:noFill/>
          <a:ln>
            <a:noFill/>
          </a:ln>
        </p:spPr>
        <p:txBody>
          <a:bodyPr/>
          <a:lstStyle>
            <a:lvl1pPr>
              <a:buFontTx/>
              <a:buNone/>
              <a:defRPr>
                <a:solidFill>
                  <a:srgbClr val="000F7E"/>
                </a:solidFill>
                <a:latin typeface="Arial" panose="020B0604020202020204" pitchFamily="34" charset="0"/>
                <a:cs typeface="Arial" panose="020B0604020202020204" pitchFamily="34" charset="0"/>
              </a:defRPr>
            </a:lvl1pPr>
          </a:lstStyle>
          <a:p>
            <a:r>
              <a:rPr lang="en-US" dirty="0"/>
              <a:t>Click icon to add picture</a:t>
            </a:r>
          </a:p>
        </p:txBody>
      </p:sp>
      <p:sp>
        <p:nvSpPr>
          <p:cNvPr id="10" name="Text Placeholder 9">
            <a:extLst>
              <a:ext uri="{FF2B5EF4-FFF2-40B4-BE49-F238E27FC236}">
                <a16:creationId xmlns:a16="http://schemas.microsoft.com/office/drawing/2014/main" id="{0E3296A8-807F-5647-9E27-81056A80893E}"/>
              </a:ext>
            </a:extLst>
          </p:cNvPr>
          <p:cNvSpPr>
            <a:spLocks noGrp="1"/>
          </p:cNvSpPr>
          <p:nvPr>
            <p:ph type="body" sz="quarter" idx="14" hasCustomPrompt="1"/>
          </p:nvPr>
        </p:nvSpPr>
        <p:spPr>
          <a:xfrm>
            <a:off x="594360" y="609600"/>
            <a:ext cx="4220707"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3" name="Text Placeholder 2">
            <a:extLst>
              <a:ext uri="{FF2B5EF4-FFF2-40B4-BE49-F238E27FC236}">
                <a16:creationId xmlns:a16="http://schemas.microsoft.com/office/drawing/2014/main" id="{CBC950A1-C470-5C48-B92A-282D2269A941}"/>
              </a:ext>
            </a:extLst>
          </p:cNvPr>
          <p:cNvSpPr>
            <a:spLocks noGrp="1"/>
          </p:cNvSpPr>
          <p:nvPr>
            <p:ph type="body" sz="quarter" idx="19" hasCustomPrompt="1"/>
          </p:nvPr>
        </p:nvSpPr>
        <p:spPr>
          <a:xfrm>
            <a:off x="594360" y="1523999"/>
            <a:ext cx="4220708"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7" name="Text Placeholder 13">
            <a:extLst>
              <a:ext uri="{FF2B5EF4-FFF2-40B4-BE49-F238E27FC236}">
                <a16:creationId xmlns:a16="http://schemas.microsoft.com/office/drawing/2014/main" id="{5D34A9EF-0B3B-194B-A31B-0DF154086A04}"/>
              </a:ext>
            </a:extLst>
          </p:cNvPr>
          <p:cNvSpPr>
            <a:spLocks noGrp="1"/>
          </p:cNvSpPr>
          <p:nvPr>
            <p:ph type="body" sz="quarter" idx="18" hasCustomPrompt="1"/>
          </p:nvPr>
        </p:nvSpPr>
        <p:spPr>
          <a:xfrm>
            <a:off x="3309813" y="5964946"/>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24448506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4055" cy="4434840"/>
          </a:xfrm>
        </p:spPr>
        <p:txBody>
          <a:bodyPr wrap="square" lIns="0" tIns="0" rIns="0" bIns="0">
            <a:noAutofit/>
          </a:bodyPr>
          <a:lstStyle>
            <a:lvl1pPr marL="230188" indent="-230188">
              <a:lnSpc>
                <a:spcPct val="100000"/>
              </a:lnSpc>
              <a:spcBef>
                <a:spcPts val="600"/>
              </a:spcBef>
              <a:tabLst/>
              <a:defRPr>
                <a:solidFill>
                  <a:schemeClr val="tx1"/>
                </a:solidFill>
              </a:defRPr>
            </a:lvl1pPr>
            <a:lvl2pPr marL="460375" indent="-230188">
              <a:tabLst/>
              <a:defRPr>
                <a:solidFill>
                  <a:schemeClr val="tx1"/>
                </a:solidFill>
              </a:defRPr>
            </a:lvl2pPr>
            <a:lvl3pPr>
              <a:defRPr>
                <a:solidFill>
                  <a:schemeClr val="tx1"/>
                </a:solidFill>
              </a:defRPr>
            </a:lvl3pPr>
            <a:lvl4pPr marL="914400" indent="-227013">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1356806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Only_w logo wtrm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C5134-C487-554B-B7D4-EF8CEB3EDE0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2400" y="345775"/>
            <a:ext cx="8991600" cy="6512225"/>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1523999"/>
            <a:ext cx="7994055"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8" name="Slide Number Placeholder 3">
            <a:extLst>
              <a:ext uri="{FF2B5EF4-FFF2-40B4-BE49-F238E27FC236}">
                <a16:creationId xmlns:a16="http://schemas.microsoft.com/office/drawing/2014/main" id="{7D97BA8D-44CF-D848-8EB4-22EBD02354E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7" name="Date Placeholder 3">
            <a:extLst>
              <a:ext uri="{FF2B5EF4-FFF2-40B4-BE49-F238E27FC236}">
                <a16:creationId xmlns:a16="http://schemas.microsoft.com/office/drawing/2014/main" id="{1FB31FFA-211E-F342-A1E8-153A4E41B04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3045097134"/>
      </p:ext>
    </p:extLst>
  </p:cSld>
  <p:clrMapOvr>
    <a:masterClrMapping/>
  </p:clrMapOvr>
  <p:extLst>
    <p:ext uri="{DCECCB84-F9BA-43D5-87BE-67443E8EF086}">
      <p15:sldGuideLst xmlns:p15="http://schemas.microsoft.com/office/powerpoint/2012/main">
        <p15:guide id="1" orient="horz" pos="408">
          <p15:clr>
            <a:srgbClr val="FBAE40"/>
          </p15:clr>
        </p15:guide>
        <p15:guide id="2" pos="20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594361" y="1524001"/>
            <a:ext cx="7994054"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2011681"/>
            <a:ext cx="7994055" cy="3931919"/>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90934999"/>
      </p:ext>
    </p:extLst>
  </p:cSld>
  <p:clrMapOvr>
    <a:masterClrMapping/>
  </p:clrMapOvr>
  <p:extLst>
    <p:ext uri="{DCECCB84-F9BA-43D5-87BE-67443E8EF086}">
      <p15:sldGuideLst xmlns:p15="http://schemas.microsoft.com/office/powerpoint/2012/main">
        <p15:guide id="1" orient="horz" pos="3744">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l 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920086"/>
      </p:ext>
    </p:extLst>
  </p:cSld>
  <p:clrMapOvr>
    <a:masterClrMapping/>
  </p:clrMapOvr>
  <p:extLst>
    <p:ext uri="{DCECCB84-F9BA-43D5-87BE-67443E8EF086}">
      <p15:sldGuideLst xmlns:p15="http://schemas.microsoft.com/office/powerpoint/2012/main">
        <p15:guide id="1" orient="horz" pos="400">
          <p15:clr>
            <a:srgbClr val="FBAE40"/>
          </p15:clr>
        </p15:guide>
        <p15:guide id="2" pos="2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cent with Text and 1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BF6C-0676-5247-8404-7764B27D9124}"/>
              </a:ext>
            </a:extLst>
          </p:cNvPr>
          <p:cNvSpPr/>
          <p:nvPr userDrawn="1"/>
        </p:nvSpPr>
        <p:spPr>
          <a:xfrm>
            <a:off x="0" y="0"/>
            <a:ext cx="5029200"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6858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2" name="Text Placeholder 9">
            <a:extLst>
              <a:ext uri="{FF2B5EF4-FFF2-40B4-BE49-F238E27FC236}">
                <a16:creationId xmlns:a16="http://schemas.microsoft.com/office/drawing/2014/main" id="{EDF54824-3A03-A745-AD49-C744B2A21DEA}"/>
              </a:ext>
            </a:extLst>
          </p:cNvPr>
          <p:cNvSpPr>
            <a:spLocks noGrp="1"/>
          </p:cNvSpPr>
          <p:nvPr>
            <p:ph type="body" sz="quarter" idx="14" hasCustomPrompt="1"/>
          </p:nvPr>
        </p:nvSpPr>
        <p:spPr>
          <a:xfrm>
            <a:off x="594360" y="609600"/>
            <a:ext cx="4209134"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7" name="Text Placeholder 13">
            <a:extLst>
              <a:ext uri="{FF2B5EF4-FFF2-40B4-BE49-F238E27FC236}">
                <a16:creationId xmlns:a16="http://schemas.microsoft.com/office/drawing/2014/main" id="{2709C09F-8C0C-7248-AEB2-1C7859F51F5A}"/>
              </a:ext>
            </a:extLst>
          </p:cNvPr>
          <p:cNvSpPr>
            <a:spLocks noGrp="1"/>
          </p:cNvSpPr>
          <p:nvPr>
            <p:ph type="body" sz="quarter" idx="18" hasCustomPrompt="1"/>
          </p:nvPr>
        </p:nvSpPr>
        <p:spPr>
          <a:xfrm>
            <a:off x="3298553"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6E94CDEA-D510-9F45-84BD-82CAA8464E4C}"/>
              </a:ext>
            </a:extLst>
          </p:cNvPr>
          <p:cNvSpPr>
            <a:spLocks noGrp="1"/>
          </p:cNvSpPr>
          <p:nvPr>
            <p:ph type="body" sz="quarter" idx="19" hasCustomPrompt="1"/>
          </p:nvPr>
        </p:nvSpPr>
        <p:spPr>
          <a:xfrm>
            <a:off x="594360" y="1523999"/>
            <a:ext cx="4209134" cy="4434840"/>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11" name="Picture 10">
            <a:extLst>
              <a:ext uri="{FF2B5EF4-FFF2-40B4-BE49-F238E27FC236}">
                <a16:creationId xmlns:a16="http://schemas.microsoft.com/office/drawing/2014/main" id="{4FFBA5F7-9297-584B-8D03-94A595A4803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9787733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029201" y="3429000"/>
            <a:ext cx="4109012" cy="342900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3429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dirty="0"/>
              <a:t>Click icon to add picture</a:t>
            </a:r>
          </a:p>
          <a:p>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594360" y="609600"/>
            <a:ext cx="4209134" cy="89001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594361" y="1523999"/>
            <a:ext cx="4209134" cy="4434840"/>
          </a:xfrm>
        </p:spPr>
        <p:txBody>
          <a:bodyPr lIns="0" tIns="0" rIns="0" bIns="0">
            <a:noAutofit/>
          </a:bodyPr>
          <a:lstStyle>
            <a:lvl1pPr marL="182880" indent="-182880">
              <a:lnSpc>
                <a:spcPct val="100000"/>
              </a:lnSpc>
              <a:spcBef>
                <a:spcPts val="6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67083F3C-D625-D64B-9FAF-52D8669C9AC1}"/>
              </a:ext>
            </a:extLst>
          </p:cNvPr>
          <p:cNvSpPr>
            <a:spLocks noGrp="1"/>
          </p:cNvSpPr>
          <p:nvPr>
            <p:ph type="body" sz="quarter" idx="18" hasCustomPrompt="1"/>
          </p:nvPr>
        </p:nvSpPr>
        <p:spPr>
          <a:xfrm>
            <a:off x="3298553"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35042399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4055" cy="4434840"/>
          </a:xfrm>
        </p:spPr>
        <p:txBody>
          <a:bodyPr wrap="square" lIns="0" tIns="0" rIns="0" bIns="0">
            <a:noAutofit/>
          </a:bodyPr>
          <a:lstStyle>
            <a:lvl1pPr marL="230188" indent="-230188">
              <a:lnSpc>
                <a:spcPct val="100000"/>
              </a:lnSpc>
              <a:spcBef>
                <a:spcPts val="600"/>
              </a:spcBef>
              <a:tabLst/>
              <a:defRPr>
                <a:solidFill>
                  <a:schemeClr val="tx1"/>
                </a:solidFill>
              </a:defRPr>
            </a:lvl1pPr>
            <a:lvl2pPr marL="460375" indent="-230188">
              <a:tabLst/>
              <a:defRPr>
                <a:solidFill>
                  <a:schemeClr val="tx1"/>
                </a:solidFill>
              </a:defRPr>
            </a:lvl2pPr>
            <a:lvl3pPr>
              <a:defRPr>
                <a:solidFill>
                  <a:schemeClr val="tx1"/>
                </a:solidFill>
              </a:defRPr>
            </a:lvl3pPr>
            <a:lvl4pPr marL="914400" indent="-227013">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76550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cent with 2 Photos and Blu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029200" y="3429000"/>
            <a:ext cx="4074290" cy="342900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6" name="Rectangle 5">
            <a:extLst>
              <a:ext uri="{FF2B5EF4-FFF2-40B4-BE49-F238E27FC236}">
                <a16:creationId xmlns:a16="http://schemas.microsoft.com/office/drawing/2014/main" id="{8D1DBF6C-0676-5247-8404-7764B27D9124}"/>
              </a:ext>
            </a:extLst>
          </p:cNvPr>
          <p:cNvSpPr/>
          <p:nvPr userDrawn="1"/>
        </p:nvSpPr>
        <p:spPr>
          <a:xfrm>
            <a:off x="0" y="0"/>
            <a:ext cx="5029199"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074289" cy="3429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a:p>
            <a:endParaRPr lang="en-US" dirty="0"/>
          </a:p>
        </p:txBody>
      </p:sp>
      <p:sp>
        <p:nvSpPr>
          <p:cNvPr id="14" name="Text Placeholder 9">
            <a:extLst>
              <a:ext uri="{FF2B5EF4-FFF2-40B4-BE49-F238E27FC236}">
                <a16:creationId xmlns:a16="http://schemas.microsoft.com/office/drawing/2014/main" id="{225C079B-5F34-5149-9937-5E0A7D19101F}"/>
              </a:ext>
            </a:extLst>
          </p:cNvPr>
          <p:cNvSpPr>
            <a:spLocks noGrp="1"/>
          </p:cNvSpPr>
          <p:nvPr>
            <p:ph type="body" sz="quarter" idx="14" hasCustomPrompt="1"/>
          </p:nvPr>
        </p:nvSpPr>
        <p:spPr>
          <a:xfrm>
            <a:off x="594360" y="609600"/>
            <a:ext cx="4206240" cy="89001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9" name="Text Placeholder 2">
            <a:extLst>
              <a:ext uri="{FF2B5EF4-FFF2-40B4-BE49-F238E27FC236}">
                <a16:creationId xmlns:a16="http://schemas.microsoft.com/office/drawing/2014/main" id="{24511911-ADCF-3F4A-9C7A-1469A5E07464}"/>
              </a:ext>
            </a:extLst>
          </p:cNvPr>
          <p:cNvSpPr>
            <a:spLocks noGrp="1"/>
          </p:cNvSpPr>
          <p:nvPr>
            <p:ph type="body" sz="quarter" idx="20" hasCustomPrompt="1"/>
          </p:nvPr>
        </p:nvSpPr>
        <p:spPr>
          <a:xfrm>
            <a:off x="594361" y="1523999"/>
            <a:ext cx="4206240" cy="4434840"/>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719CB5B1-06C6-C34A-A15E-EAC198045733}"/>
              </a:ext>
            </a:extLst>
          </p:cNvPr>
          <p:cNvSpPr>
            <a:spLocks noGrp="1"/>
          </p:cNvSpPr>
          <p:nvPr>
            <p:ph type="body" sz="quarter" idx="18" hasCustomPrompt="1"/>
          </p:nvPr>
        </p:nvSpPr>
        <p:spPr>
          <a:xfrm>
            <a:off x="3286978"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pic>
        <p:nvPicPr>
          <p:cNvPr id="11" name="Picture 10">
            <a:extLst>
              <a:ext uri="{FF2B5EF4-FFF2-40B4-BE49-F238E27FC236}">
                <a16:creationId xmlns:a16="http://schemas.microsoft.com/office/drawing/2014/main" id="{BF67F501-30A3-3C4A-9353-DF0C9221DE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100294466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Text Areas_White Background">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D46214E2-32D4-424B-9DE1-4EDE4429688D}"/>
              </a:ext>
            </a:extLst>
          </p:cNvPr>
          <p:cNvSpPr>
            <a:spLocks noGrp="1"/>
          </p:cNvSpPr>
          <p:nvPr>
            <p:ph type="body" sz="quarter" idx="15" hasCustomPrompt="1"/>
          </p:nvPr>
        </p:nvSpPr>
        <p:spPr>
          <a:xfrm>
            <a:off x="594360" y="1524001"/>
            <a:ext cx="3840480"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3" name="Text Placeholder 9">
            <a:extLst>
              <a:ext uri="{FF2B5EF4-FFF2-40B4-BE49-F238E27FC236}">
                <a16:creationId xmlns:a16="http://schemas.microsoft.com/office/drawing/2014/main" id="{240E4E95-1B27-5348-9471-7BB69800EDD4}"/>
              </a:ext>
            </a:extLst>
          </p:cNvPr>
          <p:cNvSpPr>
            <a:spLocks noGrp="1"/>
          </p:cNvSpPr>
          <p:nvPr>
            <p:ph type="body" sz="quarter" idx="14" hasCustomPrompt="1"/>
          </p:nvPr>
        </p:nvSpPr>
        <p:spPr>
          <a:xfrm>
            <a:off x="594360" y="609600"/>
            <a:ext cx="7991856" cy="88696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8" name="Text Placeholder 12">
            <a:extLst>
              <a:ext uri="{FF2B5EF4-FFF2-40B4-BE49-F238E27FC236}">
                <a16:creationId xmlns:a16="http://schemas.microsoft.com/office/drawing/2014/main" id="{1B65E676-959E-0E41-8EAD-45D6F7E076BD}"/>
              </a:ext>
            </a:extLst>
          </p:cNvPr>
          <p:cNvSpPr>
            <a:spLocks noGrp="1"/>
          </p:cNvSpPr>
          <p:nvPr>
            <p:ph type="body" sz="quarter" idx="18" hasCustomPrompt="1"/>
          </p:nvPr>
        </p:nvSpPr>
        <p:spPr>
          <a:xfrm>
            <a:off x="4749800" y="1524001"/>
            <a:ext cx="3840480"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8" name="Text Placeholder 2">
            <a:extLst>
              <a:ext uri="{FF2B5EF4-FFF2-40B4-BE49-F238E27FC236}">
                <a16:creationId xmlns:a16="http://schemas.microsoft.com/office/drawing/2014/main" id="{181900B1-3D44-764E-9A42-70386E05E549}"/>
              </a:ext>
            </a:extLst>
          </p:cNvPr>
          <p:cNvSpPr>
            <a:spLocks noGrp="1"/>
          </p:cNvSpPr>
          <p:nvPr>
            <p:ph type="body" sz="quarter" idx="20" hasCustomPrompt="1"/>
          </p:nvPr>
        </p:nvSpPr>
        <p:spPr>
          <a:xfrm>
            <a:off x="594360" y="2011679"/>
            <a:ext cx="3840480" cy="4076605"/>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28685422-C0F4-174C-BFA6-015246A3D42C}"/>
              </a:ext>
            </a:extLst>
          </p:cNvPr>
          <p:cNvSpPr>
            <a:spLocks noGrp="1"/>
          </p:cNvSpPr>
          <p:nvPr>
            <p:ph type="body" sz="quarter" idx="21" hasCustomPrompt="1"/>
          </p:nvPr>
        </p:nvSpPr>
        <p:spPr>
          <a:xfrm>
            <a:off x="4749800" y="2011679"/>
            <a:ext cx="3840480" cy="4076605"/>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2435083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Photos and Text_White Backgroun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D7D689-7F2D-0348-816C-97C77A8DA13C}"/>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4" name="Picture Placeholder 9">
            <a:extLst>
              <a:ext uri="{FF2B5EF4-FFF2-40B4-BE49-F238E27FC236}">
                <a16:creationId xmlns:a16="http://schemas.microsoft.com/office/drawing/2014/main" id="{DB2A39F7-5A62-2B4C-A657-BD57B5768EF5}"/>
              </a:ext>
            </a:extLst>
          </p:cNvPr>
          <p:cNvSpPr>
            <a:spLocks noGrp="1"/>
          </p:cNvSpPr>
          <p:nvPr>
            <p:ph type="pic" sz="quarter" idx="32"/>
          </p:nvPr>
        </p:nvSpPr>
        <p:spPr>
          <a:xfrm>
            <a:off x="594360" y="1524000"/>
            <a:ext cx="368503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6CCEB416-B433-8F46-8DFF-FFAC7ACCA5F6}"/>
              </a:ext>
            </a:extLst>
          </p:cNvPr>
          <p:cNvSpPr>
            <a:spLocks noGrp="1"/>
          </p:cNvSpPr>
          <p:nvPr>
            <p:ph type="body" sz="quarter" idx="33" hasCustomPrompt="1"/>
          </p:nvPr>
        </p:nvSpPr>
        <p:spPr>
          <a:xfrm>
            <a:off x="594360" y="4693920"/>
            <a:ext cx="3685032" cy="241445"/>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66B16311-DD9F-7D43-964B-E92B217DC39E}"/>
              </a:ext>
            </a:extLst>
          </p:cNvPr>
          <p:cNvSpPr>
            <a:spLocks noGrp="1"/>
          </p:cNvSpPr>
          <p:nvPr>
            <p:ph type="body" sz="quarter" idx="34" hasCustomPrompt="1"/>
          </p:nvPr>
        </p:nvSpPr>
        <p:spPr>
          <a:xfrm>
            <a:off x="594360" y="5120640"/>
            <a:ext cx="3685032" cy="97536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023AA45D-8199-F644-847B-E64A5EC3FB87}"/>
              </a:ext>
            </a:extLst>
          </p:cNvPr>
          <p:cNvSpPr>
            <a:spLocks noGrp="1"/>
          </p:cNvSpPr>
          <p:nvPr>
            <p:ph type="body" sz="quarter" idx="18" hasCustomPrompt="1"/>
          </p:nvPr>
        </p:nvSpPr>
        <p:spPr>
          <a:xfrm>
            <a:off x="594360" y="4328160"/>
            <a:ext cx="3685032"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3" name="Picture Placeholder 9">
            <a:extLst>
              <a:ext uri="{FF2B5EF4-FFF2-40B4-BE49-F238E27FC236}">
                <a16:creationId xmlns:a16="http://schemas.microsoft.com/office/drawing/2014/main" id="{2652C890-3579-2E47-9AB6-1D78A5E47643}"/>
              </a:ext>
            </a:extLst>
          </p:cNvPr>
          <p:cNvSpPr>
            <a:spLocks noGrp="1"/>
          </p:cNvSpPr>
          <p:nvPr>
            <p:ph type="pic" sz="quarter" idx="36"/>
          </p:nvPr>
        </p:nvSpPr>
        <p:spPr>
          <a:xfrm>
            <a:off x="4901184" y="1524000"/>
            <a:ext cx="368503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4" name="Text Placeholder 12">
            <a:extLst>
              <a:ext uri="{FF2B5EF4-FFF2-40B4-BE49-F238E27FC236}">
                <a16:creationId xmlns:a16="http://schemas.microsoft.com/office/drawing/2014/main" id="{DD1D0C09-D811-144F-BEBD-275B6A12072D}"/>
              </a:ext>
            </a:extLst>
          </p:cNvPr>
          <p:cNvSpPr>
            <a:spLocks noGrp="1"/>
          </p:cNvSpPr>
          <p:nvPr>
            <p:ph type="body" sz="quarter" idx="37" hasCustomPrompt="1"/>
          </p:nvPr>
        </p:nvSpPr>
        <p:spPr>
          <a:xfrm>
            <a:off x="4901184" y="4693920"/>
            <a:ext cx="3685032" cy="241445"/>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2213ED2D-D77F-7D49-9E2D-96B09A5A751F}"/>
              </a:ext>
            </a:extLst>
          </p:cNvPr>
          <p:cNvSpPr>
            <a:spLocks noGrp="1"/>
          </p:cNvSpPr>
          <p:nvPr>
            <p:ph type="body" sz="quarter" idx="38" hasCustomPrompt="1"/>
          </p:nvPr>
        </p:nvSpPr>
        <p:spPr>
          <a:xfrm>
            <a:off x="4901184" y="5120640"/>
            <a:ext cx="3685032" cy="97536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6" name="Text Placeholder 13">
            <a:extLst>
              <a:ext uri="{FF2B5EF4-FFF2-40B4-BE49-F238E27FC236}">
                <a16:creationId xmlns:a16="http://schemas.microsoft.com/office/drawing/2014/main" id="{5AA83665-F240-0345-B903-C8950DEFAF0A}"/>
              </a:ext>
            </a:extLst>
          </p:cNvPr>
          <p:cNvSpPr>
            <a:spLocks noGrp="1"/>
          </p:cNvSpPr>
          <p:nvPr>
            <p:ph type="body" sz="quarter" idx="39" hasCustomPrompt="1"/>
          </p:nvPr>
        </p:nvSpPr>
        <p:spPr>
          <a:xfrm>
            <a:off x="4901184" y="4328160"/>
            <a:ext cx="3685032"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92462246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mages_Whit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13F276B-7B5E-4A45-AB9F-2B475F2AEAB2}"/>
              </a:ext>
            </a:extLst>
          </p:cNvPr>
          <p:cNvSpPr>
            <a:spLocks noGrp="1"/>
          </p:cNvSpPr>
          <p:nvPr>
            <p:ph type="pic" sz="quarter" idx="13"/>
          </p:nvPr>
        </p:nvSpPr>
        <p:spPr>
          <a:xfrm>
            <a:off x="594360" y="1524000"/>
            <a:ext cx="249328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594360" y="4693920"/>
            <a:ext cx="2496312"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4" name="Text Placeholder 12">
            <a:extLst>
              <a:ext uri="{FF2B5EF4-FFF2-40B4-BE49-F238E27FC236}">
                <a16:creationId xmlns:a16="http://schemas.microsoft.com/office/drawing/2014/main" id="{3F0E9DEE-404F-3B49-8159-94FE1CD3739D}"/>
              </a:ext>
            </a:extLst>
          </p:cNvPr>
          <p:cNvSpPr>
            <a:spLocks noGrp="1"/>
          </p:cNvSpPr>
          <p:nvPr>
            <p:ph type="body" sz="quarter" idx="30" hasCustomPrompt="1"/>
          </p:nvPr>
        </p:nvSpPr>
        <p:spPr>
          <a:xfrm>
            <a:off x="594360"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2" name="Title 1">
            <a:extLst>
              <a:ext uri="{FF2B5EF4-FFF2-40B4-BE49-F238E27FC236}">
                <a16:creationId xmlns:a16="http://schemas.microsoft.com/office/drawing/2014/main" id="{F7A3DBA4-BE0E-254D-B5C0-8A64DDD66A6B}"/>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33" name="Text Placeholder 13">
            <a:extLst>
              <a:ext uri="{FF2B5EF4-FFF2-40B4-BE49-F238E27FC236}">
                <a16:creationId xmlns:a16="http://schemas.microsoft.com/office/drawing/2014/main" id="{41D2BBC2-2746-3640-A719-673E2A8446C3}"/>
              </a:ext>
            </a:extLst>
          </p:cNvPr>
          <p:cNvSpPr>
            <a:spLocks noGrp="1"/>
          </p:cNvSpPr>
          <p:nvPr>
            <p:ph type="body" sz="quarter" idx="33" hasCustomPrompt="1"/>
          </p:nvPr>
        </p:nvSpPr>
        <p:spPr>
          <a:xfrm>
            <a:off x="594360"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4" name="Picture Placeholder 9">
            <a:extLst>
              <a:ext uri="{FF2B5EF4-FFF2-40B4-BE49-F238E27FC236}">
                <a16:creationId xmlns:a16="http://schemas.microsoft.com/office/drawing/2014/main" id="{89502A4B-C79D-094E-AB5C-63DF6E12EF81}"/>
              </a:ext>
            </a:extLst>
          </p:cNvPr>
          <p:cNvSpPr>
            <a:spLocks noGrp="1"/>
          </p:cNvSpPr>
          <p:nvPr>
            <p:ph type="pic" sz="quarter" idx="34"/>
          </p:nvPr>
        </p:nvSpPr>
        <p:spPr>
          <a:xfrm>
            <a:off x="3354540" y="1524000"/>
            <a:ext cx="249631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5" name="Text Placeholder 12">
            <a:extLst>
              <a:ext uri="{FF2B5EF4-FFF2-40B4-BE49-F238E27FC236}">
                <a16:creationId xmlns:a16="http://schemas.microsoft.com/office/drawing/2014/main" id="{5EAC29D9-3DBA-0242-8290-359D5CA84B64}"/>
              </a:ext>
            </a:extLst>
          </p:cNvPr>
          <p:cNvSpPr>
            <a:spLocks noGrp="1"/>
          </p:cNvSpPr>
          <p:nvPr>
            <p:ph type="body" sz="quarter" idx="35" hasCustomPrompt="1"/>
          </p:nvPr>
        </p:nvSpPr>
        <p:spPr>
          <a:xfrm>
            <a:off x="3363132" y="4693920"/>
            <a:ext cx="2496312"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6" name="Text Placeholder 12">
            <a:extLst>
              <a:ext uri="{FF2B5EF4-FFF2-40B4-BE49-F238E27FC236}">
                <a16:creationId xmlns:a16="http://schemas.microsoft.com/office/drawing/2014/main" id="{3F9A309D-AA80-C54C-9A92-012D53D91C2B}"/>
              </a:ext>
            </a:extLst>
          </p:cNvPr>
          <p:cNvSpPr>
            <a:spLocks noGrp="1"/>
          </p:cNvSpPr>
          <p:nvPr>
            <p:ph type="body" sz="quarter" idx="36" hasCustomPrompt="1"/>
          </p:nvPr>
        </p:nvSpPr>
        <p:spPr>
          <a:xfrm>
            <a:off x="3363132"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7" name="Text Placeholder 13">
            <a:extLst>
              <a:ext uri="{FF2B5EF4-FFF2-40B4-BE49-F238E27FC236}">
                <a16:creationId xmlns:a16="http://schemas.microsoft.com/office/drawing/2014/main" id="{03EA5BB2-66F6-4F44-964B-E9F9D73F216A}"/>
              </a:ext>
            </a:extLst>
          </p:cNvPr>
          <p:cNvSpPr>
            <a:spLocks noGrp="1"/>
          </p:cNvSpPr>
          <p:nvPr>
            <p:ph type="body" sz="quarter" idx="37" hasCustomPrompt="1"/>
          </p:nvPr>
        </p:nvSpPr>
        <p:spPr>
          <a:xfrm>
            <a:off x="3363131"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8" name="Picture Placeholder 9">
            <a:extLst>
              <a:ext uri="{FF2B5EF4-FFF2-40B4-BE49-F238E27FC236}">
                <a16:creationId xmlns:a16="http://schemas.microsoft.com/office/drawing/2014/main" id="{898309A4-718B-084E-8229-17E4D40AEA42}"/>
              </a:ext>
            </a:extLst>
          </p:cNvPr>
          <p:cNvSpPr>
            <a:spLocks noGrp="1"/>
          </p:cNvSpPr>
          <p:nvPr>
            <p:ph type="pic" sz="quarter" idx="38"/>
          </p:nvPr>
        </p:nvSpPr>
        <p:spPr>
          <a:xfrm>
            <a:off x="6093968" y="1524000"/>
            <a:ext cx="249631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9" name="Text Placeholder 12">
            <a:extLst>
              <a:ext uri="{FF2B5EF4-FFF2-40B4-BE49-F238E27FC236}">
                <a16:creationId xmlns:a16="http://schemas.microsoft.com/office/drawing/2014/main" id="{36A0BC0D-8996-364B-A361-13CBBB9B4789}"/>
              </a:ext>
            </a:extLst>
          </p:cNvPr>
          <p:cNvSpPr>
            <a:spLocks noGrp="1"/>
          </p:cNvSpPr>
          <p:nvPr>
            <p:ph type="body" sz="quarter" idx="39" hasCustomPrompt="1"/>
          </p:nvPr>
        </p:nvSpPr>
        <p:spPr>
          <a:xfrm>
            <a:off x="6104128" y="4693920"/>
            <a:ext cx="2496312" cy="243840"/>
          </a:xfrm>
        </p:spPr>
        <p:txBody>
          <a:bodyPr lIns="0" tIns="0" rIns="0" bIns="0"/>
          <a:lstStyle>
            <a:lvl1pPr marL="0" indent="0">
              <a:lnSpc>
                <a:spcPct val="100000"/>
              </a:lnSpc>
              <a:spcBef>
                <a:spcPts val="0"/>
              </a:spcBef>
              <a:buNone/>
              <a:defRPr sz="1400" b="1" i="0">
                <a:solidFill>
                  <a:srgbClr val="09198D"/>
                </a:solidFill>
                <a:latin typeface="Arial" panose="020B0604020202020204" pitchFamily="34" charset="0"/>
                <a:cs typeface="Arial" panose="020B0604020202020204" pitchFamily="34" charset="0"/>
              </a:defRPr>
            </a:lvl1pPr>
          </a:lstStyle>
          <a:p>
            <a:pPr lvl="0"/>
            <a:r>
              <a:rPr lang="en-US" dirty="0"/>
              <a:t>Click to add subhead</a:t>
            </a:r>
          </a:p>
        </p:txBody>
      </p:sp>
      <p:sp>
        <p:nvSpPr>
          <p:cNvPr id="40" name="Text Placeholder 12">
            <a:extLst>
              <a:ext uri="{FF2B5EF4-FFF2-40B4-BE49-F238E27FC236}">
                <a16:creationId xmlns:a16="http://schemas.microsoft.com/office/drawing/2014/main" id="{8D60D97D-2394-F140-9FBA-975ED64074F0}"/>
              </a:ext>
            </a:extLst>
          </p:cNvPr>
          <p:cNvSpPr>
            <a:spLocks noGrp="1"/>
          </p:cNvSpPr>
          <p:nvPr>
            <p:ph type="body" sz="quarter" idx="40" hasCustomPrompt="1"/>
          </p:nvPr>
        </p:nvSpPr>
        <p:spPr>
          <a:xfrm>
            <a:off x="6104983"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41" name="Text Placeholder 13">
            <a:extLst>
              <a:ext uri="{FF2B5EF4-FFF2-40B4-BE49-F238E27FC236}">
                <a16:creationId xmlns:a16="http://schemas.microsoft.com/office/drawing/2014/main" id="{5AA90BFA-AE15-3049-88D8-EA2FDB94E716}"/>
              </a:ext>
            </a:extLst>
          </p:cNvPr>
          <p:cNvSpPr>
            <a:spLocks noGrp="1"/>
          </p:cNvSpPr>
          <p:nvPr>
            <p:ph type="body" sz="quarter" idx="41" hasCustomPrompt="1"/>
          </p:nvPr>
        </p:nvSpPr>
        <p:spPr>
          <a:xfrm>
            <a:off x="6103418"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962343196"/>
      </p:ext>
    </p:extLst>
  </p:cSld>
  <p:clrMapOvr>
    <a:masterClrMapping/>
  </p:clrMapOvr>
  <p:extLst>
    <p:ext uri="{DCECCB84-F9BA-43D5-87BE-67443E8EF086}">
      <p15:sldGuideLst xmlns:p15="http://schemas.microsoft.com/office/powerpoint/2012/main">
        <p15:guide id="1" orient="horz" pos="48">
          <p15:clr>
            <a:srgbClr val="FBAE40"/>
          </p15:clr>
        </p15:guide>
        <p15:guide id="2" pos="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s_White Background">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61FE822B-AC64-EF4D-8FBA-F5A67DA6075B}"/>
              </a:ext>
            </a:extLst>
          </p:cNvPr>
          <p:cNvSpPr>
            <a:spLocks noGrp="1"/>
          </p:cNvSpPr>
          <p:nvPr>
            <p:ph type="pic" sz="quarter" idx="49"/>
          </p:nvPr>
        </p:nvSpPr>
        <p:spPr>
          <a:xfrm>
            <a:off x="59436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1" name="Text Placeholder 12">
            <a:extLst>
              <a:ext uri="{FF2B5EF4-FFF2-40B4-BE49-F238E27FC236}">
                <a16:creationId xmlns:a16="http://schemas.microsoft.com/office/drawing/2014/main" id="{55F05C8A-25A6-8743-93FA-19E18F32CEE5}"/>
              </a:ext>
            </a:extLst>
          </p:cNvPr>
          <p:cNvSpPr>
            <a:spLocks noGrp="1"/>
          </p:cNvSpPr>
          <p:nvPr>
            <p:ph type="body" sz="quarter" idx="50" hasCustomPrompt="1"/>
          </p:nvPr>
        </p:nvSpPr>
        <p:spPr>
          <a:xfrm>
            <a:off x="59436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5FCE87CD-A10E-D049-9E39-8C800BEF41A7}"/>
              </a:ext>
            </a:extLst>
          </p:cNvPr>
          <p:cNvSpPr>
            <a:spLocks noGrp="1"/>
          </p:cNvSpPr>
          <p:nvPr>
            <p:ph type="body" sz="quarter" idx="30" hasCustomPrompt="1"/>
          </p:nvPr>
        </p:nvSpPr>
        <p:spPr>
          <a:xfrm>
            <a:off x="59436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50" name="Text Placeholder 13">
            <a:extLst>
              <a:ext uri="{FF2B5EF4-FFF2-40B4-BE49-F238E27FC236}">
                <a16:creationId xmlns:a16="http://schemas.microsoft.com/office/drawing/2014/main" id="{7B382B21-A741-2447-9794-C4BAAA2A3487}"/>
              </a:ext>
            </a:extLst>
          </p:cNvPr>
          <p:cNvSpPr>
            <a:spLocks noGrp="1"/>
          </p:cNvSpPr>
          <p:nvPr>
            <p:ph type="body" sz="quarter" idx="33" hasCustomPrompt="1"/>
          </p:nvPr>
        </p:nvSpPr>
        <p:spPr>
          <a:xfrm>
            <a:off x="59436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71" name="Title 1">
            <a:extLst>
              <a:ext uri="{FF2B5EF4-FFF2-40B4-BE49-F238E27FC236}">
                <a16:creationId xmlns:a16="http://schemas.microsoft.com/office/drawing/2014/main" id="{819E2C4F-8306-5F45-9827-3921D5E3EBB9}"/>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0" name="Picture Placeholder 9">
            <a:extLst>
              <a:ext uri="{FF2B5EF4-FFF2-40B4-BE49-F238E27FC236}">
                <a16:creationId xmlns:a16="http://schemas.microsoft.com/office/drawing/2014/main" id="{D4247F89-81E5-374A-93B4-95F0EBEEB198}"/>
              </a:ext>
            </a:extLst>
          </p:cNvPr>
          <p:cNvSpPr>
            <a:spLocks noGrp="1"/>
          </p:cNvSpPr>
          <p:nvPr>
            <p:ph type="pic" sz="quarter" idx="51"/>
          </p:nvPr>
        </p:nvSpPr>
        <p:spPr>
          <a:xfrm>
            <a:off x="263826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1" name="Text Placeholder 12">
            <a:extLst>
              <a:ext uri="{FF2B5EF4-FFF2-40B4-BE49-F238E27FC236}">
                <a16:creationId xmlns:a16="http://schemas.microsoft.com/office/drawing/2014/main" id="{F7F65FAA-0013-D547-8E1C-08509B0C9756}"/>
              </a:ext>
            </a:extLst>
          </p:cNvPr>
          <p:cNvSpPr>
            <a:spLocks noGrp="1"/>
          </p:cNvSpPr>
          <p:nvPr>
            <p:ph type="body" sz="quarter" idx="52" hasCustomPrompt="1"/>
          </p:nvPr>
        </p:nvSpPr>
        <p:spPr>
          <a:xfrm>
            <a:off x="263826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2" name="Text Placeholder 12">
            <a:extLst>
              <a:ext uri="{FF2B5EF4-FFF2-40B4-BE49-F238E27FC236}">
                <a16:creationId xmlns:a16="http://schemas.microsoft.com/office/drawing/2014/main" id="{E0CC8275-50BB-9D46-8CBD-03E17397C17B}"/>
              </a:ext>
            </a:extLst>
          </p:cNvPr>
          <p:cNvSpPr>
            <a:spLocks noGrp="1"/>
          </p:cNvSpPr>
          <p:nvPr>
            <p:ph type="body" sz="quarter" idx="53" hasCustomPrompt="1"/>
          </p:nvPr>
        </p:nvSpPr>
        <p:spPr>
          <a:xfrm>
            <a:off x="263826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657B4D06-BD92-7545-B5A7-8502A750427B}"/>
              </a:ext>
            </a:extLst>
          </p:cNvPr>
          <p:cNvSpPr>
            <a:spLocks noGrp="1"/>
          </p:cNvSpPr>
          <p:nvPr>
            <p:ph type="body" sz="quarter" idx="54" hasCustomPrompt="1"/>
          </p:nvPr>
        </p:nvSpPr>
        <p:spPr>
          <a:xfrm>
            <a:off x="263826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4" name="Picture Placeholder 9">
            <a:extLst>
              <a:ext uri="{FF2B5EF4-FFF2-40B4-BE49-F238E27FC236}">
                <a16:creationId xmlns:a16="http://schemas.microsoft.com/office/drawing/2014/main" id="{CF4ED884-6C25-824B-BDBF-AF0431A6640B}"/>
              </a:ext>
            </a:extLst>
          </p:cNvPr>
          <p:cNvSpPr>
            <a:spLocks noGrp="1"/>
          </p:cNvSpPr>
          <p:nvPr>
            <p:ph type="pic" sz="quarter" idx="55"/>
          </p:nvPr>
        </p:nvSpPr>
        <p:spPr>
          <a:xfrm>
            <a:off x="470074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AA0BC496-BA6C-7C4D-AC5E-A59885AE42AF}"/>
              </a:ext>
            </a:extLst>
          </p:cNvPr>
          <p:cNvSpPr>
            <a:spLocks noGrp="1"/>
          </p:cNvSpPr>
          <p:nvPr>
            <p:ph type="body" sz="quarter" idx="56" hasCustomPrompt="1"/>
          </p:nvPr>
        </p:nvSpPr>
        <p:spPr>
          <a:xfrm>
            <a:off x="470074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07D1AADA-118E-BE41-B80B-51BBD18F656A}"/>
              </a:ext>
            </a:extLst>
          </p:cNvPr>
          <p:cNvSpPr>
            <a:spLocks noGrp="1"/>
          </p:cNvSpPr>
          <p:nvPr>
            <p:ph type="body" sz="quarter" idx="57" hasCustomPrompt="1"/>
          </p:nvPr>
        </p:nvSpPr>
        <p:spPr>
          <a:xfrm>
            <a:off x="470074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7" name="Text Placeholder 13">
            <a:extLst>
              <a:ext uri="{FF2B5EF4-FFF2-40B4-BE49-F238E27FC236}">
                <a16:creationId xmlns:a16="http://schemas.microsoft.com/office/drawing/2014/main" id="{E24E11C2-3904-B24A-8E60-8EA03D6D30B9}"/>
              </a:ext>
            </a:extLst>
          </p:cNvPr>
          <p:cNvSpPr>
            <a:spLocks noGrp="1"/>
          </p:cNvSpPr>
          <p:nvPr>
            <p:ph type="body" sz="quarter" idx="58" hasCustomPrompt="1"/>
          </p:nvPr>
        </p:nvSpPr>
        <p:spPr>
          <a:xfrm>
            <a:off x="470074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8" name="Picture Placeholder 9">
            <a:extLst>
              <a:ext uri="{FF2B5EF4-FFF2-40B4-BE49-F238E27FC236}">
                <a16:creationId xmlns:a16="http://schemas.microsoft.com/office/drawing/2014/main" id="{17E6B775-F183-E24D-B8C8-C5A9D75E35BE}"/>
              </a:ext>
            </a:extLst>
          </p:cNvPr>
          <p:cNvSpPr>
            <a:spLocks noGrp="1"/>
          </p:cNvSpPr>
          <p:nvPr>
            <p:ph type="pic" sz="quarter" idx="59"/>
          </p:nvPr>
        </p:nvSpPr>
        <p:spPr>
          <a:xfrm>
            <a:off x="6757416"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9" name="Text Placeholder 12">
            <a:extLst>
              <a:ext uri="{FF2B5EF4-FFF2-40B4-BE49-F238E27FC236}">
                <a16:creationId xmlns:a16="http://schemas.microsoft.com/office/drawing/2014/main" id="{7BA052C5-1320-4341-BC7F-17F881F3CCB5}"/>
              </a:ext>
            </a:extLst>
          </p:cNvPr>
          <p:cNvSpPr>
            <a:spLocks noGrp="1"/>
          </p:cNvSpPr>
          <p:nvPr>
            <p:ph type="body" sz="quarter" idx="60" hasCustomPrompt="1"/>
          </p:nvPr>
        </p:nvSpPr>
        <p:spPr>
          <a:xfrm>
            <a:off x="6757416"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2" name="Text Placeholder 12">
            <a:extLst>
              <a:ext uri="{FF2B5EF4-FFF2-40B4-BE49-F238E27FC236}">
                <a16:creationId xmlns:a16="http://schemas.microsoft.com/office/drawing/2014/main" id="{2BD7FEF4-B67E-064E-B1C5-49DA8EA68519}"/>
              </a:ext>
            </a:extLst>
          </p:cNvPr>
          <p:cNvSpPr>
            <a:spLocks noGrp="1"/>
          </p:cNvSpPr>
          <p:nvPr>
            <p:ph type="body" sz="quarter" idx="61" hasCustomPrompt="1"/>
          </p:nvPr>
        </p:nvSpPr>
        <p:spPr>
          <a:xfrm>
            <a:off x="6757416"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3" name="Text Placeholder 13">
            <a:extLst>
              <a:ext uri="{FF2B5EF4-FFF2-40B4-BE49-F238E27FC236}">
                <a16:creationId xmlns:a16="http://schemas.microsoft.com/office/drawing/2014/main" id="{EF1030E4-D0AC-614F-A18A-38721222865A}"/>
              </a:ext>
            </a:extLst>
          </p:cNvPr>
          <p:cNvSpPr>
            <a:spLocks noGrp="1"/>
          </p:cNvSpPr>
          <p:nvPr>
            <p:ph type="body" sz="quarter" idx="62" hasCustomPrompt="1"/>
          </p:nvPr>
        </p:nvSpPr>
        <p:spPr>
          <a:xfrm>
            <a:off x="6757416"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33856385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l White_Visual Dat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70A86-A745-E949-B1D0-41B5D2173BC5}"/>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14" name="Picture Placeholder 13">
            <a:extLst>
              <a:ext uri="{FF2B5EF4-FFF2-40B4-BE49-F238E27FC236}">
                <a16:creationId xmlns:a16="http://schemas.microsoft.com/office/drawing/2014/main" id="{3374AFBB-4A85-9144-9EB0-15F9294B61FD}"/>
              </a:ext>
            </a:extLst>
          </p:cNvPr>
          <p:cNvSpPr>
            <a:spLocks noGrp="1"/>
          </p:cNvSpPr>
          <p:nvPr>
            <p:ph type="pic" sz="quarter" idx="12" hasCustomPrompt="1"/>
          </p:nvPr>
        </p:nvSpPr>
        <p:spPr>
          <a:xfrm>
            <a:off x="594361" y="1524000"/>
            <a:ext cx="7991856" cy="4141621"/>
          </a:xfrm>
        </p:spPr>
        <p:txBody>
          <a:bodyPr/>
          <a:lstStyle>
            <a:lvl1pPr>
              <a:buNone/>
              <a:defRPr sz="1600">
                <a:latin typeface="Arial" panose="020B0604020202020204" pitchFamily="34" charset="0"/>
                <a:cs typeface="Arial" panose="020B0604020202020204" pitchFamily="34" charset="0"/>
              </a:defRPr>
            </a:lvl1pPr>
          </a:lstStyle>
          <a:p>
            <a:r>
              <a:rPr lang="en-US" dirty="0"/>
              <a:t>Click icon to add graph, photo, or data visualization</a:t>
            </a:r>
          </a:p>
        </p:txBody>
      </p:sp>
      <p:sp>
        <p:nvSpPr>
          <p:cNvPr id="17" name="Text Placeholder 13">
            <a:extLst>
              <a:ext uri="{FF2B5EF4-FFF2-40B4-BE49-F238E27FC236}">
                <a16:creationId xmlns:a16="http://schemas.microsoft.com/office/drawing/2014/main" id="{F0B3C679-22DF-8940-B381-273549871C67}"/>
              </a:ext>
            </a:extLst>
          </p:cNvPr>
          <p:cNvSpPr>
            <a:spLocks noGrp="1"/>
          </p:cNvSpPr>
          <p:nvPr>
            <p:ph type="body" sz="quarter" idx="18" hasCustomPrompt="1"/>
          </p:nvPr>
        </p:nvSpPr>
        <p:spPr>
          <a:xfrm>
            <a:off x="594360" y="5862323"/>
            <a:ext cx="7991856"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 name="Rectangle 1">
            <a:extLst>
              <a:ext uri="{FF2B5EF4-FFF2-40B4-BE49-F238E27FC236}">
                <a16:creationId xmlns:a16="http://schemas.microsoft.com/office/drawing/2014/main" id="{B371237F-D7E9-904A-BC33-1E69BDE7303D}"/>
              </a:ext>
            </a:extLst>
          </p:cNvPr>
          <p:cNvSpPr/>
          <p:nvPr userDrawn="1"/>
        </p:nvSpPr>
        <p:spPr>
          <a:xfrm>
            <a:off x="-1053548" y="1"/>
            <a:ext cx="787021" cy="754145"/>
          </a:xfrm>
          <a:prstGeom prst="rect">
            <a:avLst/>
          </a:prstGeom>
          <a:solidFill>
            <a:srgbClr val="0A19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2A7B0030-82A1-3149-AAC5-8B912D85AC60}"/>
              </a:ext>
            </a:extLst>
          </p:cNvPr>
          <p:cNvSpPr/>
          <p:nvPr userDrawn="1"/>
        </p:nvSpPr>
        <p:spPr>
          <a:xfrm>
            <a:off x="-1053548" y="1332324"/>
            <a:ext cx="787021" cy="754145"/>
          </a:xfrm>
          <a:prstGeom prst="rect">
            <a:avLst/>
          </a:prstGeom>
          <a:solidFill>
            <a:srgbClr val="1A70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4F678108-D8E6-6F48-9E71-79B4060AB9EF}"/>
              </a:ext>
            </a:extLst>
          </p:cNvPr>
          <p:cNvSpPr/>
          <p:nvPr userDrawn="1"/>
        </p:nvSpPr>
        <p:spPr>
          <a:xfrm>
            <a:off x="-1053548" y="2714922"/>
            <a:ext cx="787021" cy="754145"/>
          </a:xfrm>
          <a:prstGeom prst="rect">
            <a:avLst/>
          </a:prstGeom>
          <a:solidFill>
            <a:srgbClr val="00AA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2500438-DFE5-1541-A57C-CCDAE308867C}"/>
              </a:ext>
            </a:extLst>
          </p:cNvPr>
          <p:cNvSpPr/>
          <p:nvPr userDrawn="1"/>
        </p:nvSpPr>
        <p:spPr>
          <a:xfrm>
            <a:off x="-1053548" y="4097521"/>
            <a:ext cx="787021" cy="754145"/>
          </a:xfrm>
          <a:prstGeom prst="rect">
            <a:avLst/>
          </a:prstGeom>
          <a:solidFill>
            <a:srgbClr val="FF9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3EA0A870-4CCE-B041-ADAA-FFD498F6B5DE}"/>
              </a:ext>
            </a:extLst>
          </p:cNvPr>
          <p:cNvSpPr txBox="1"/>
          <p:nvPr userDrawn="1"/>
        </p:nvSpPr>
        <p:spPr>
          <a:xfrm>
            <a:off x="-1784645" y="-953887"/>
            <a:ext cx="1518118" cy="461665"/>
          </a:xfrm>
          <a:prstGeom prst="rect">
            <a:avLst/>
          </a:prstGeom>
          <a:noFill/>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LANL-APPROVED </a:t>
            </a:r>
          </a:p>
          <a:p>
            <a:r>
              <a:rPr lang="en-US" sz="1200" dirty="0">
                <a:solidFill>
                  <a:schemeClr val="tx1"/>
                </a:solidFill>
                <a:latin typeface="Arial" panose="020B0604020202020204" pitchFamily="34" charset="0"/>
                <a:cs typeface="Arial" panose="020B0604020202020204" pitchFamily="34" charset="0"/>
              </a:rPr>
              <a:t>COLOR PALETTE </a:t>
            </a:r>
          </a:p>
        </p:txBody>
      </p:sp>
      <p:sp>
        <p:nvSpPr>
          <p:cNvPr id="4" name="TextBox 3">
            <a:extLst>
              <a:ext uri="{FF2B5EF4-FFF2-40B4-BE49-F238E27FC236}">
                <a16:creationId xmlns:a16="http://schemas.microsoft.com/office/drawing/2014/main" id="{4DBAD157-F0FF-E841-B877-5FF726EE6DB4}"/>
              </a:ext>
            </a:extLst>
          </p:cNvPr>
          <p:cNvSpPr txBox="1"/>
          <p:nvPr userDrawn="1"/>
        </p:nvSpPr>
        <p:spPr>
          <a:xfrm>
            <a:off x="-2236755" y="-3329"/>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PRIMARY COLOR: ULTRAMARINE</a:t>
            </a:r>
          </a:p>
        </p:txBody>
      </p:sp>
      <p:sp>
        <p:nvSpPr>
          <p:cNvPr id="21" name="TextBox 20">
            <a:extLst>
              <a:ext uri="{FF2B5EF4-FFF2-40B4-BE49-F238E27FC236}">
                <a16:creationId xmlns:a16="http://schemas.microsoft.com/office/drawing/2014/main" id="{75EF9DA1-1206-D94F-936A-8C56D3FA0437}"/>
              </a:ext>
            </a:extLst>
          </p:cNvPr>
          <p:cNvSpPr txBox="1"/>
          <p:nvPr userDrawn="1"/>
        </p:nvSpPr>
        <p:spPr>
          <a:xfrm>
            <a:off x="-2236755" y="1316423"/>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SECONDARY COLOR: BLUE</a:t>
            </a:r>
          </a:p>
        </p:txBody>
      </p:sp>
      <p:sp>
        <p:nvSpPr>
          <p:cNvPr id="22" name="TextBox 21">
            <a:extLst>
              <a:ext uri="{FF2B5EF4-FFF2-40B4-BE49-F238E27FC236}">
                <a16:creationId xmlns:a16="http://schemas.microsoft.com/office/drawing/2014/main" id="{3418CEFD-1271-3F43-A3DB-664C3A2A6F61}"/>
              </a:ext>
            </a:extLst>
          </p:cNvPr>
          <p:cNvSpPr txBox="1"/>
          <p:nvPr userDrawn="1"/>
        </p:nvSpPr>
        <p:spPr>
          <a:xfrm>
            <a:off x="-2236755" y="2711591"/>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GREEN</a:t>
            </a:r>
          </a:p>
        </p:txBody>
      </p:sp>
      <p:sp>
        <p:nvSpPr>
          <p:cNvPr id="23" name="TextBox 22">
            <a:extLst>
              <a:ext uri="{FF2B5EF4-FFF2-40B4-BE49-F238E27FC236}">
                <a16:creationId xmlns:a16="http://schemas.microsoft.com/office/drawing/2014/main" id="{252C2957-98B7-7447-A979-8F5F9439F931}"/>
              </a:ext>
            </a:extLst>
          </p:cNvPr>
          <p:cNvSpPr txBox="1"/>
          <p:nvPr userDrawn="1"/>
        </p:nvSpPr>
        <p:spPr>
          <a:xfrm>
            <a:off x="-2236755" y="4106758"/>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ORANGE</a:t>
            </a:r>
          </a:p>
        </p:txBody>
      </p:sp>
      <p:sp>
        <p:nvSpPr>
          <p:cNvPr id="15" name="Rectangle 14">
            <a:extLst>
              <a:ext uri="{FF2B5EF4-FFF2-40B4-BE49-F238E27FC236}">
                <a16:creationId xmlns:a16="http://schemas.microsoft.com/office/drawing/2014/main" id="{C17D5F0D-5C60-5143-BF1E-4A0546C4287F}"/>
              </a:ext>
            </a:extLst>
          </p:cNvPr>
          <p:cNvSpPr/>
          <p:nvPr userDrawn="1"/>
        </p:nvSpPr>
        <p:spPr>
          <a:xfrm>
            <a:off x="-1053548" y="5541578"/>
            <a:ext cx="787021" cy="7541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92CA6A2F-D5F2-CB4B-A618-B3021CB6FE30}"/>
              </a:ext>
            </a:extLst>
          </p:cNvPr>
          <p:cNvSpPr txBox="1"/>
          <p:nvPr userDrawn="1"/>
        </p:nvSpPr>
        <p:spPr>
          <a:xfrm>
            <a:off x="-2236755" y="5550815"/>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MONOCHROMATIC: GREY</a:t>
            </a:r>
          </a:p>
        </p:txBody>
      </p:sp>
    </p:spTree>
    <p:extLst>
      <p:ext uri="{BB962C8B-B14F-4D97-AF65-F5344CB8AC3E}">
        <p14:creationId xmlns:p14="http://schemas.microsoft.com/office/powerpoint/2010/main" val="319950718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ue BG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1933585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w logo wtrm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C5134-C487-554B-B7D4-EF8CEB3EDE0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2400" y="345775"/>
            <a:ext cx="8991600" cy="6512225"/>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1523999"/>
            <a:ext cx="7994055"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8" name="Slide Number Placeholder 3">
            <a:extLst>
              <a:ext uri="{FF2B5EF4-FFF2-40B4-BE49-F238E27FC236}">
                <a16:creationId xmlns:a16="http://schemas.microsoft.com/office/drawing/2014/main" id="{7D97BA8D-44CF-D848-8EB4-22EBD02354E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7" name="Date Placeholder 3">
            <a:extLst>
              <a:ext uri="{FF2B5EF4-FFF2-40B4-BE49-F238E27FC236}">
                <a16:creationId xmlns:a16="http://schemas.microsoft.com/office/drawing/2014/main" id="{1FB31FFA-211E-F342-A1E8-153A4E41B04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3229979990"/>
      </p:ext>
    </p:extLst>
  </p:cSld>
  <p:clrMapOvr>
    <a:masterClrMapping/>
  </p:clrMapOvr>
  <p:extLst>
    <p:ext uri="{DCECCB84-F9BA-43D5-87BE-67443E8EF086}">
      <p15:sldGuideLst xmlns:p15="http://schemas.microsoft.com/office/powerpoint/2012/main">
        <p15:guide id="1" orient="horz" pos="408" userDrawn="1">
          <p15:clr>
            <a:srgbClr val="FBAE40"/>
          </p15:clr>
        </p15:guide>
        <p15:guide id="2" pos="20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594361" y="1524001"/>
            <a:ext cx="7994054"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2011681"/>
            <a:ext cx="7994055" cy="3931919"/>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5023418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 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828731"/>
      </p:ext>
    </p:extLst>
  </p:cSld>
  <p:clrMapOvr>
    <a:masterClrMapping/>
  </p:clrMapOvr>
  <p:extLst>
    <p:ext uri="{DCECCB84-F9BA-43D5-87BE-67443E8EF086}">
      <p15:sldGuideLst xmlns:p15="http://schemas.microsoft.com/office/powerpoint/2012/main">
        <p15:guide id="1" orient="horz" pos="400" userDrawn="1">
          <p15:clr>
            <a:srgbClr val="FBAE40"/>
          </p15:clr>
        </p15:guide>
        <p15:guide id="2"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cent with Text and 1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BF6C-0676-5247-8404-7764B27D9124}"/>
              </a:ext>
            </a:extLst>
          </p:cNvPr>
          <p:cNvSpPr/>
          <p:nvPr userDrawn="1"/>
        </p:nvSpPr>
        <p:spPr>
          <a:xfrm>
            <a:off x="0" y="0"/>
            <a:ext cx="5029200"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6858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2" name="Text Placeholder 9">
            <a:extLst>
              <a:ext uri="{FF2B5EF4-FFF2-40B4-BE49-F238E27FC236}">
                <a16:creationId xmlns:a16="http://schemas.microsoft.com/office/drawing/2014/main" id="{EDF54824-3A03-A745-AD49-C744B2A21DEA}"/>
              </a:ext>
            </a:extLst>
          </p:cNvPr>
          <p:cNvSpPr>
            <a:spLocks noGrp="1"/>
          </p:cNvSpPr>
          <p:nvPr>
            <p:ph type="body" sz="quarter" idx="14" hasCustomPrompt="1"/>
          </p:nvPr>
        </p:nvSpPr>
        <p:spPr>
          <a:xfrm>
            <a:off x="594360" y="609600"/>
            <a:ext cx="4209134"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7" name="Text Placeholder 13">
            <a:extLst>
              <a:ext uri="{FF2B5EF4-FFF2-40B4-BE49-F238E27FC236}">
                <a16:creationId xmlns:a16="http://schemas.microsoft.com/office/drawing/2014/main" id="{2709C09F-8C0C-7248-AEB2-1C7859F51F5A}"/>
              </a:ext>
            </a:extLst>
          </p:cNvPr>
          <p:cNvSpPr>
            <a:spLocks noGrp="1"/>
          </p:cNvSpPr>
          <p:nvPr>
            <p:ph type="body" sz="quarter" idx="18" hasCustomPrompt="1"/>
          </p:nvPr>
        </p:nvSpPr>
        <p:spPr>
          <a:xfrm>
            <a:off x="3298553"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6E94CDEA-D510-9F45-84BD-82CAA8464E4C}"/>
              </a:ext>
            </a:extLst>
          </p:cNvPr>
          <p:cNvSpPr>
            <a:spLocks noGrp="1"/>
          </p:cNvSpPr>
          <p:nvPr>
            <p:ph type="body" sz="quarter" idx="19" hasCustomPrompt="1"/>
          </p:nvPr>
        </p:nvSpPr>
        <p:spPr>
          <a:xfrm>
            <a:off x="594360" y="1523999"/>
            <a:ext cx="4209134" cy="4434840"/>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11" name="Picture 10">
            <a:extLst>
              <a:ext uri="{FF2B5EF4-FFF2-40B4-BE49-F238E27FC236}">
                <a16:creationId xmlns:a16="http://schemas.microsoft.com/office/drawing/2014/main" id="{4FFBA5F7-9297-584B-8D03-94A595A4803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35389255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029201" y="3429000"/>
            <a:ext cx="4109012" cy="342900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3429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dirty="0"/>
              <a:t>Click icon to add picture</a:t>
            </a:r>
          </a:p>
          <a:p>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594360" y="609600"/>
            <a:ext cx="4209134" cy="89001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594361" y="1523999"/>
            <a:ext cx="4209134" cy="4434840"/>
          </a:xfrm>
        </p:spPr>
        <p:txBody>
          <a:bodyPr lIns="0" tIns="0" rIns="0" bIns="0">
            <a:noAutofit/>
          </a:bodyPr>
          <a:lstStyle>
            <a:lvl1pPr marL="182880" indent="-182880">
              <a:lnSpc>
                <a:spcPct val="100000"/>
              </a:lnSpc>
              <a:spcBef>
                <a:spcPts val="6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67083F3C-D625-D64B-9FAF-52D8669C9AC1}"/>
              </a:ext>
            </a:extLst>
          </p:cNvPr>
          <p:cNvSpPr>
            <a:spLocks noGrp="1"/>
          </p:cNvSpPr>
          <p:nvPr>
            <p:ph type="body" sz="quarter" idx="18" hasCustomPrompt="1"/>
          </p:nvPr>
        </p:nvSpPr>
        <p:spPr>
          <a:xfrm>
            <a:off x="3298553"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7967738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with 2 Photos and Blu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029200" y="3429000"/>
            <a:ext cx="4074290" cy="342900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6" name="Rectangle 5">
            <a:extLst>
              <a:ext uri="{FF2B5EF4-FFF2-40B4-BE49-F238E27FC236}">
                <a16:creationId xmlns:a16="http://schemas.microsoft.com/office/drawing/2014/main" id="{8D1DBF6C-0676-5247-8404-7764B27D9124}"/>
              </a:ext>
            </a:extLst>
          </p:cNvPr>
          <p:cNvSpPr/>
          <p:nvPr userDrawn="1"/>
        </p:nvSpPr>
        <p:spPr>
          <a:xfrm>
            <a:off x="0" y="0"/>
            <a:ext cx="5029199"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074289" cy="3429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a:p>
            <a:endParaRPr lang="en-US" dirty="0"/>
          </a:p>
        </p:txBody>
      </p:sp>
      <p:sp>
        <p:nvSpPr>
          <p:cNvPr id="14" name="Text Placeholder 9">
            <a:extLst>
              <a:ext uri="{FF2B5EF4-FFF2-40B4-BE49-F238E27FC236}">
                <a16:creationId xmlns:a16="http://schemas.microsoft.com/office/drawing/2014/main" id="{225C079B-5F34-5149-9937-5E0A7D19101F}"/>
              </a:ext>
            </a:extLst>
          </p:cNvPr>
          <p:cNvSpPr>
            <a:spLocks noGrp="1"/>
          </p:cNvSpPr>
          <p:nvPr>
            <p:ph type="body" sz="quarter" idx="14" hasCustomPrompt="1"/>
          </p:nvPr>
        </p:nvSpPr>
        <p:spPr>
          <a:xfrm>
            <a:off x="594360" y="609600"/>
            <a:ext cx="4206240" cy="89001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9" name="Text Placeholder 2">
            <a:extLst>
              <a:ext uri="{FF2B5EF4-FFF2-40B4-BE49-F238E27FC236}">
                <a16:creationId xmlns:a16="http://schemas.microsoft.com/office/drawing/2014/main" id="{24511911-ADCF-3F4A-9C7A-1469A5E07464}"/>
              </a:ext>
            </a:extLst>
          </p:cNvPr>
          <p:cNvSpPr>
            <a:spLocks noGrp="1"/>
          </p:cNvSpPr>
          <p:nvPr>
            <p:ph type="body" sz="quarter" idx="20" hasCustomPrompt="1"/>
          </p:nvPr>
        </p:nvSpPr>
        <p:spPr>
          <a:xfrm>
            <a:off x="594361" y="1523999"/>
            <a:ext cx="4206240" cy="4434840"/>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719CB5B1-06C6-C34A-A15E-EAC198045733}"/>
              </a:ext>
            </a:extLst>
          </p:cNvPr>
          <p:cNvSpPr>
            <a:spLocks noGrp="1"/>
          </p:cNvSpPr>
          <p:nvPr>
            <p:ph type="body" sz="quarter" idx="18" hasCustomPrompt="1"/>
          </p:nvPr>
        </p:nvSpPr>
        <p:spPr>
          <a:xfrm>
            <a:off x="3286978"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pic>
        <p:nvPicPr>
          <p:cNvPr id="11" name="Picture 10">
            <a:extLst>
              <a:ext uri="{FF2B5EF4-FFF2-40B4-BE49-F238E27FC236}">
                <a16:creationId xmlns:a16="http://schemas.microsoft.com/office/drawing/2014/main" id="{BF67F501-30A3-3C4A-9353-DF0C9221DE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305440220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png"/><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609600"/>
            <a:ext cx="8005630" cy="888368"/>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594360" y="1524000"/>
            <a:ext cx="8005630" cy="443788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2553C9D7-E9D0-FF4B-A8C0-A88200BA90FB}"/>
              </a:ext>
            </a:extLst>
          </p:cNvPr>
          <p:cNvSpPr txBox="1">
            <a:spLocks/>
          </p:cNvSpPr>
          <p:nvPr userDrawn="1"/>
        </p:nvSpPr>
        <p:spPr>
          <a:xfrm>
            <a:off x="8638027" y="6499820"/>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5" name="Date Placeholder 3">
            <a:extLst>
              <a:ext uri="{FF2B5EF4-FFF2-40B4-BE49-F238E27FC236}">
                <a16:creationId xmlns:a16="http://schemas.microsoft.com/office/drawing/2014/main" id="{DD9D28ED-2D06-3A46-9727-8A9B2D7E7F63}"/>
              </a:ext>
            </a:extLst>
          </p:cNvPr>
          <p:cNvSpPr txBox="1">
            <a:spLocks/>
          </p:cNvSpPr>
          <p:nvPr userDrawn="1"/>
        </p:nvSpPr>
        <p:spPr>
          <a:xfrm>
            <a:off x="8071099"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pic>
        <p:nvPicPr>
          <p:cNvPr id="8" name="Picture 7">
            <a:extLst>
              <a:ext uri="{FF2B5EF4-FFF2-40B4-BE49-F238E27FC236}">
                <a16:creationId xmlns:a16="http://schemas.microsoft.com/office/drawing/2014/main" id="{9E20F8CB-C6F2-3F4F-B83D-1E2B4E8961C1}"/>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285488" y="6421534"/>
            <a:ext cx="1307592" cy="255707"/>
          </a:xfrm>
          <a:prstGeom prst="rect">
            <a:avLst/>
          </a:prstGeom>
        </p:spPr>
      </p:pic>
    </p:spTree>
    <p:extLst>
      <p:ext uri="{BB962C8B-B14F-4D97-AF65-F5344CB8AC3E}">
        <p14:creationId xmlns:p14="http://schemas.microsoft.com/office/powerpoint/2010/main" val="3392560624"/>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92" r:id="rId3"/>
    <p:sldLayoutId id="2147483707" r:id="rId4"/>
    <p:sldLayoutId id="2147483686" r:id="rId5"/>
    <p:sldLayoutId id="2147483690" r:id="rId6"/>
    <p:sldLayoutId id="2147483667" r:id="rId7"/>
    <p:sldLayoutId id="2147483688" r:id="rId8"/>
    <p:sldLayoutId id="2147483674" r:id="rId9"/>
    <p:sldLayoutId id="2147483684" r:id="rId10"/>
    <p:sldLayoutId id="2147483678" r:id="rId11"/>
    <p:sldLayoutId id="2147483680" r:id="rId12"/>
    <p:sldLayoutId id="2147483682" r:id="rId13"/>
    <p:sldLayoutId id="2147483689" r:id="rId14"/>
    <p:sldLayoutId id="2147483710" r:id="rId15"/>
  </p:sldLayoutIdLst>
  <p:hf hdr="0" ftr="0"/>
  <p:txStyles>
    <p:title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p:titleStyle>
    <p:bodyStyle>
      <a:lvl1pPr marL="230188" indent="-222250" algn="l" defTabSz="685800" rtl="0" eaLnBrk="1" latinLnBrk="0" hangingPunct="1">
        <a:lnSpc>
          <a:spcPct val="100000"/>
        </a:lnSpc>
        <a:spcBef>
          <a:spcPts val="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4"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F7E"/>
        </a:solidFill>
        <a:effectLst/>
      </p:bgPr>
    </p:bg>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39A08365-AEEB-3D48-A287-0A6C23C5D3D6}"/>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11" name="Date Placeholder 3">
            <a:extLst>
              <a:ext uri="{FF2B5EF4-FFF2-40B4-BE49-F238E27FC236}">
                <a16:creationId xmlns:a16="http://schemas.microsoft.com/office/drawing/2014/main" id="{B198D408-451C-7649-B63F-9BB20EE7A64E}"/>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1/7/26</a:t>
            </a:fld>
            <a:endParaRPr lang="en-US" sz="700" dirty="0"/>
          </a:p>
        </p:txBody>
      </p:sp>
      <p:sp>
        <p:nvSpPr>
          <p:cNvPr id="2" name="Title Placeholder 1">
            <a:extLst>
              <a:ext uri="{FF2B5EF4-FFF2-40B4-BE49-F238E27FC236}">
                <a16:creationId xmlns:a16="http://schemas.microsoft.com/office/drawing/2014/main" id="{C999391D-1BCF-B249-A015-254233AECE82}"/>
              </a:ext>
            </a:extLst>
          </p:cNvPr>
          <p:cNvSpPr>
            <a:spLocks noGrp="1"/>
          </p:cNvSpPr>
          <p:nvPr>
            <p:ph type="title"/>
          </p:nvPr>
        </p:nvSpPr>
        <p:spPr>
          <a:xfrm>
            <a:off x="594360" y="609600"/>
            <a:ext cx="7991856" cy="89001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682BBD0-F847-394A-96EA-C2F6C3D00601}"/>
              </a:ext>
            </a:extLst>
          </p:cNvPr>
          <p:cNvSpPr>
            <a:spLocks noGrp="1"/>
          </p:cNvSpPr>
          <p:nvPr>
            <p:ph type="body" idx="1"/>
          </p:nvPr>
        </p:nvSpPr>
        <p:spPr>
          <a:xfrm>
            <a:off x="594360" y="1523999"/>
            <a:ext cx="7991856" cy="443484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9977E7B1-7961-6744-9B65-ACF10399A3B5}"/>
              </a:ext>
            </a:extLst>
          </p:cNvPr>
          <p:cNvPicPr>
            <a:picLocks noChangeAspect="1"/>
          </p:cNvPicPr>
          <p:nvPr userDrawn="1"/>
        </p:nvPicPr>
        <p:blipFill>
          <a:blip r:embed="rId8" cstate="hqprint">
            <a:extLst>
              <a:ext uri="{28A0092B-C50C-407E-A947-70E740481C1C}">
                <a14:useLocalDpi xmlns:a14="http://schemas.microsoft.com/office/drawing/2010/main"/>
              </a:ext>
            </a:extLst>
          </a:blip>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22699420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675" r:id="rId3"/>
    <p:sldLayoutId id="2147483694" r:id="rId4"/>
    <p:sldLayoutId id="2147483705" r:id="rId5"/>
    <p:sldLayoutId id="2147483711" r:id="rId6"/>
  </p:sldLayoutIdLst>
  <p:hf hdr="0" ftr="0"/>
  <p:txStyles>
    <p:titleStyle>
      <a:lvl1pPr algn="l" defTabSz="914400" rtl="0" eaLnBrk="1" latinLnBrk="0" hangingPunct="1">
        <a:lnSpc>
          <a:spcPct val="10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0663" algn="l" defTabSz="914400" rtl="0" eaLnBrk="1" latinLnBrk="0" hangingPunct="1">
        <a:lnSpc>
          <a:spcPct val="100000"/>
        </a:lnSpc>
        <a:spcBef>
          <a:spcPts val="600"/>
        </a:spcBef>
        <a:buClr>
          <a:schemeClr val="bg1"/>
        </a:buClr>
        <a:buFont typeface="Arial" panose="020B0604020202020204" pitchFamily="34" charset="0"/>
        <a:buChar char="•"/>
        <a:tabLst/>
        <a:defRPr sz="1800" b="0" i="0" kern="1200">
          <a:solidFill>
            <a:schemeClr val="bg1"/>
          </a:solidFill>
          <a:latin typeface="Arial" panose="020B0604020202020204" pitchFamily="34" charset="0"/>
          <a:ea typeface="+mn-ea"/>
          <a:cs typeface="Arial" panose="020B0604020202020204" pitchFamily="34" charset="0"/>
        </a:defRPr>
      </a:lvl1pPr>
      <a:lvl2pPr marL="458788" indent="-230188" algn="l" defTabSz="914400" rtl="0" eaLnBrk="1" latinLnBrk="0" hangingPunct="1">
        <a:lnSpc>
          <a:spcPct val="90000"/>
        </a:lnSpc>
        <a:spcBef>
          <a:spcPts val="500"/>
        </a:spcBef>
        <a:buClr>
          <a:schemeClr val="bg1"/>
        </a:buClr>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lnSpc>
          <a:spcPct val="90000"/>
        </a:lnSpc>
        <a:spcBef>
          <a:spcPts val="500"/>
        </a:spcBef>
        <a:buClr>
          <a:schemeClr val="bg1"/>
        </a:buClr>
        <a:buFont typeface="Wingdings" pitchFamily="2" charset="2"/>
        <a:buChar char="§"/>
        <a:tabLst/>
        <a:defRPr sz="1400" kern="1200">
          <a:solidFill>
            <a:schemeClr val="bg1"/>
          </a:solidFill>
          <a:latin typeface="Arial" panose="020B0604020202020204" pitchFamily="34" charset="0"/>
          <a:ea typeface="+mn-ea"/>
          <a:cs typeface="Arial" panose="020B0604020202020204" pitchFamily="34" charset="0"/>
        </a:defRPr>
      </a:lvl3pPr>
      <a:lvl4pPr marL="917575" indent="-230188" algn="l" defTabSz="914400" rtl="0" eaLnBrk="1" latinLnBrk="0" hangingPunct="1">
        <a:lnSpc>
          <a:spcPct val="90000"/>
        </a:lnSpc>
        <a:spcBef>
          <a:spcPts val="500"/>
        </a:spcBef>
        <a:buClr>
          <a:schemeClr val="bg1"/>
        </a:buClr>
        <a:buSzPct val="100000"/>
        <a:buFont typeface="System Font Regular"/>
        <a:buChar char="–"/>
        <a:tabLst/>
        <a:defRPr sz="1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q"/>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4"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609600"/>
            <a:ext cx="8005630" cy="888368"/>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594360" y="1524000"/>
            <a:ext cx="8005630" cy="443788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2553C9D7-E9D0-FF4B-A8C0-A88200BA90FB}"/>
              </a:ext>
            </a:extLst>
          </p:cNvPr>
          <p:cNvSpPr txBox="1">
            <a:spLocks/>
          </p:cNvSpPr>
          <p:nvPr userDrawn="1"/>
        </p:nvSpPr>
        <p:spPr>
          <a:xfrm>
            <a:off x="8638027" y="6499820"/>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5" name="Date Placeholder 3">
            <a:extLst>
              <a:ext uri="{FF2B5EF4-FFF2-40B4-BE49-F238E27FC236}">
                <a16:creationId xmlns:a16="http://schemas.microsoft.com/office/drawing/2014/main" id="{DD9D28ED-2D06-3A46-9727-8A9B2D7E7F63}"/>
              </a:ext>
            </a:extLst>
          </p:cNvPr>
          <p:cNvSpPr txBox="1">
            <a:spLocks/>
          </p:cNvSpPr>
          <p:nvPr userDrawn="1"/>
        </p:nvSpPr>
        <p:spPr>
          <a:xfrm>
            <a:off x="8071099"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pic>
        <p:nvPicPr>
          <p:cNvPr id="8" name="Picture 7">
            <a:extLst>
              <a:ext uri="{FF2B5EF4-FFF2-40B4-BE49-F238E27FC236}">
                <a16:creationId xmlns:a16="http://schemas.microsoft.com/office/drawing/2014/main" id="{9E20F8CB-C6F2-3F4F-B83D-1E2B4E8961C1}"/>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285488" y="6421534"/>
            <a:ext cx="1307592" cy="255707"/>
          </a:xfrm>
          <a:prstGeom prst="rect">
            <a:avLst/>
          </a:prstGeom>
        </p:spPr>
      </p:pic>
    </p:spTree>
    <p:extLst>
      <p:ext uri="{BB962C8B-B14F-4D97-AF65-F5344CB8AC3E}">
        <p14:creationId xmlns:p14="http://schemas.microsoft.com/office/powerpoint/2010/main" val="178390305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hf hdr="0" ftr="0"/>
  <p:txStyles>
    <p:title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p:titleStyle>
    <p:bodyStyle>
      <a:lvl1pPr marL="230188" indent="-222250" algn="l" defTabSz="685800" rtl="0" eaLnBrk="1" latinLnBrk="0" hangingPunct="1">
        <a:lnSpc>
          <a:spcPct val="100000"/>
        </a:lnSpc>
        <a:spcBef>
          <a:spcPts val="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4">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30.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C654E81-7A68-B348-B260-56F1CEDF05CC}"/>
              </a:ext>
            </a:extLst>
          </p:cNvPr>
          <p:cNvSpPr>
            <a:spLocks noGrp="1"/>
          </p:cNvSpPr>
          <p:nvPr>
            <p:ph type="ctrTitle"/>
          </p:nvPr>
        </p:nvSpPr>
        <p:spPr>
          <a:xfrm>
            <a:off x="594360" y="1738033"/>
            <a:ext cx="8549640" cy="810096"/>
          </a:xfrm>
        </p:spPr>
        <p:txBody>
          <a:bodyPr>
            <a:normAutofit/>
          </a:bodyPr>
          <a:lstStyle/>
          <a:p>
            <a:r>
              <a:rPr lang="en-US" dirty="0"/>
              <a:t>Measurement updates from DICER at LANSCE*</a:t>
            </a:r>
          </a:p>
        </p:txBody>
      </p:sp>
      <p:sp>
        <p:nvSpPr>
          <p:cNvPr id="20" name="Text Placeholder 19">
            <a:extLst>
              <a:ext uri="{FF2B5EF4-FFF2-40B4-BE49-F238E27FC236}">
                <a16:creationId xmlns:a16="http://schemas.microsoft.com/office/drawing/2014/main" id="{DC5CBE22-0D06-DE43-A0AD-BACD55E95D9B}"/>
              </a:ext>
            </a:extLst>
          </p:cNvPr>
          <p:cNvSpPr>
            <a:spLocks noGrp="1"/>
          </p:cNvSpPr>
          <p:nvPr>
            <p:ph type="body" sz="quarter" idx="13"/>
          </p:nvPr>
        </p:nvSpPr>
        <p:spPr>
          <a:xfrm>
            <a:off x="594360" y="5388255"/>
            <a:ext cx="6019382" cy="324812"/>
          </a:xfrm>
        </p:spPr>
        <p:txBody>
          <a:bodyPr>
            <a:normAutofit fontScale="92500" lnSpcReduction="10000"/>
          </a:bodyPr>
          <a:lstStyle/>
          <a:p>
            <a:r>
              <a:rPr lang="en-US" dirty="0"/>
              <a:t>Nuclear Data Week, Brookhaven National Laboratory</a:t>
            </a:r>
          </a:p>
          <a:p>
            <a:r>
              <a:rPr lang="en-US"/>
              <a:t>January 5</a:t>
            </a:r>
            <a:r>
              <a:rPr lang="en-US" baseline="30000"/>
              <a:t>th</a:t>
            </a:r>
            <a:r>
              <a:rPr lang="en-US"/>
              <a:t> – 9</a:t>
            </a:r>
            <a:r>
              <a:rPr lang="en-US" baseline="30000"/>
              <a:t>th</a:t>
            </a:r>
            <a:r>
              <a:rPr lang="en-US" dirty="0"/>
              <a:t>, 2025</a:t>
            </a:r>
          </a:p>
        </p:txBody>
      </p:sp>
      <p:sp>
        <p:nvSpPr>
          <p:cNvPr id="21" name="Text Placeholder 20">
            <a:extLst>
              <a:ext uri="{FF2B5EF4-FFF2-40B4-BE49-F238E27FC236}">
                <a16:creationId xmlns:a16="http://schemas.microsoft.com/office/drawing/2014/main" id="{4533E404-BAC2-8344-8AE7-A8F48EC95D69}"/>
              </a:ext>
            </a:extLst>
          </p:cNvPr>
          <p:cNvSpPr>
            <a:spLocks noGrp="1"/>
          </p:cNvSpPr>
          <p:nvPr>
            <p:ph type="body" sz="quarter" idx="14"/>
          </p:nvPr>
        </p:nvSpPr>
        <p:spPr>
          <a:xfrm>
            <a:off x="594360" y="5913863"/>
            <a:ext cx="2597150" cy="505883"/>
          </a:xfrm>
        </p:spPr>
        <p:txBody>
          <a:bodyPr/>
          <a:lstStyle/>
          <a:p>
            <a:r>
              <a:rPr lang="en-US" dirty="0"/>
              <a:t>LA-UR-25-31845</a:t>
            </a:r>
          </a:p>
        </p:txBody>
      </p:sp>
      <p:sp>
        <p:nvSpPr>
          <p:cNvPr id="6" name="TextBox 5">
            <a:extLst>
              <a:ext uri="{FF2B5EF4-FFF2-40B4-BE49-F238E27FC236}">
                <a16:creationId xmlns:a16="http://schemas.microsoft.com/office/drawing/2014/main" id="{E6F8CFA0-B4F4-EC44-BA7A-C5F543524CCD}"/>
              </a:ext>
            </a:extLst>
          </p:cNvPr>
          <p:cNvSpPr txBox="1"/>
          <p:nvPr/>
        </p:nvSpPr>
        <p:spPr>
          <a:xfrm>
            <a:off x="7196212" y="1355008"/>
            <a:ext cx="1481559" cy="307777"/>
          </a:xfrm>
          <a:prstGeom prst="rect">
            <a:avLst/>
          </a:prstGeom>
          <a:noFill/>
        </p:spPr>
        <p:txBody>
          <a:bodyPr wrap="square" rtlCol="0">
            <a:spAutoFit/>
          </a:bodyPr>
          <a:lstStyle/>
          <a:p>
            <a:r>
              <a:rPr lang="en-US" sz="1400" i="1" dirty="0" err="1">
                <a:solidFill>
                  <a:schemeClr val="bg1"/>
                </a:solidFill>
                <a:latin typeface="Gabriola" pitchFamily="82" charset="0"/>
              </a:rPr>
              <a:t>Experiendo</a:t>
            </a:r>
            <a:r>
              <a:rPr lang="en-US" sz="1400" i="1" dirty="0">
                <a:solidFill>
                  <a:schemeClr val="bg1"/>
                </a:solidFill>
                <a:latin typeface="Gabriola" pitchFamily="82" charset="0"/>
              </a:rPr>
              <a:t> </a:t>
            </a:r>
            <a:r>
              <a:rPr lang="en-US" sz="1400" i="1" dirty="0" err="1">
                <a:solidFill>
                  <a:schemeClr val="bg1"/>
                </a:solidFill>
                <a:latin typeface="Gabriola" pitchFamily="82" charset="0"/>
              </a:rPr>
              <a:t>cognoscitur</a:t>
            </a:r>
            <a:endParaRPr lang="en-US" sz="1400" dirty="0">
              <a:solidFill>
                <a:schemeClr val="bg1"/>
              </a:solidFill>
              <a:latin typeface="Gabriola" pitchFamily="82" charset="0"/>
            </a:endParaRPr>
          </a:p>
        </p:txBody>
      </p:sp>
      <p:pic>
        <p:nvPicPr>
          <p:cNvPr id="7" name="Picture 6">
            <a:extLst>
              <a:ext uri="{FF2B5EF4-FFF2-40B4-BE49-F238E27FC236}">
                <a16:creationId xmlns:a16="http://schemas.microsoft.com/office/drawing/2014/main" id="{B119C7C9-2B96-E341-9008-CA6C498323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35782" y="311462"/>
            <a:ext cx="2002420" cy="1062259"/>
          </a:xfrm>
          <a:prstGeom prst="rect">
            <a:avLst/>
          </a:prstGeom>
        </p:spPr>
      </p:pic>
      <p:sp>
        <p:nvSpPr>
          <p:cNvPr id="11" name="Subtitle 18">
            <a:extLst>
              <a:ext uri="{FF2B5EF4-FFF2-40B4-BE49-F238E27FC236}">
                <a16:creationId xmlns:a16="http://schemas.microsoft.com/office/drawing/2014/main" id="{4744304F-ED38-EA46-AA1F-352958EECF1B}"/>
              </a:ext>
            </a:extLst>
          </p:cNvPr>
          <p:cNvSpPr>
            <a:spLocks noGrp="1"/>
          </p:cNvSpPr>
          <p:nvPr>
            <p:ph type="subTitle" idx="1"/>
          </p:nvPr>
        </p:nvSpPr>
        <p:spPr>
          <a:xfrm>
            <a:off x="594360" y="2698375"/>
            <a:ext cx="8083410" cy="2068869"/>
          </a:xfrm>
        </p:spPr>
        <p:txBody>
          <a:bodyPr>
            <a:noAutofit/>
          </a:bodyPr>
          <a:lstStyle/>
          <a:p>
            <a:pPr algn="ctr"/>
            <a:r>
              <a:rPr lang="en-US" sz="1200" b="1" u="sng" dirty="0"/>
              <a:t>Th. Stamatopoulos</a:t>
            </a:r>
            <a:r>
              <a:rPr lang="en-US" sz="1200" b="1" u="sng" baseline="30000" dirty="0"/>
              <a:t>1</a:t>
            </a:r>
            <a:r>
              <a:rPr lang="en-US" sz="1200" b="1" u="sng" dirty="0"/>
              <a:t>,</a:t>
            </a:r>
            <a:r>
              <a:rPr lang="en-US" sz="1200" b="1" dirty="0"/>
              <a:t> P. Koehler</a:t>
            </a:r>
            <a:r>
              <a:rPr lang="en-US" sz="1200" b="1" baseline="30000" dirty="0"/>
              <a:t>1</a:t>
            </a:r>
            <a:r>
              <a:rPr lang="en-US" sz="1200" b="1" dirty="0"/>
              <a:t>, R. Amberger</a:t>
            </a:r>
            <a:r>
              <a:rPr lang="en-US" sz="1200" b="1" baseline="30000" dirty="0"/>
              <a:t>1</a:t>
            </a:r>
            <a:r>
              <a:rPr lang="en-US" sz="1200" b="1" dirty="0"/>
              <a:t>, S. Chasapoglou</a:t>
            </a:r>
            <a:r>
              <a:rPr lang="en-US" sz="1200" b="1" baseline="30000" dirty="0"/>
              <a:t>1</a:t>
            </a:r>
            <a:r>
              <a:rPr lang="en-US" sz="1200" b="1" dirty="0"/>
              <a:t>, A. Couture</a:t>
            </a:r>
            <a:r>
              <a:rPr lang="en-US" sz="1200" b="1" baseline="30000" dirty="0"/>
              <a:t>1</a:t>
            </a:r>
            <a:r>
              <a:rPr lang="en-US" sz="1200" b="1" dirty="0"/>
              <a:t>, T. Cutler</a:t>
            </a:r>
            <a:r>
              <a:rPr lang="en-US" sz="1200" b="1" baseline="30000" dirty="0"/>
              <a:t>2</a:t>
            </a:r>
            <a:r>
              <a:rPr lang="en-US" sz="1200" b="1" dirty="0"/>
              <a:t>, M. Devlin</a:t>
            </a:r>
            <a:r>
              <a:rPr lang="en-US" sz="1200" b="1" baseline="30000" dirty="0"/>
              <a:t>1</a:t>
            </a:r>
            <a:r>
              <a:rPr lang="en-US" sz="1200" b="1" dirty="0"/>
              <a:t>, D. Neudecker</a:t>
            </a:r>
            <a:r>
              <a:rPr lang="en-US" sz="1200" b="1" baseline="30000" dirty="0"/>
              <a:t>3</a:t>
            </a:r>
            <a:r>
              <a:rPr lang="en-US" sz="1200" b="1" dirty="0"/>
              <a:t>, B. DiGiovine</a:t>
            </a:r>
            <a:r>
              <a:rPr lang="en-US" sz="1200" b="1" baseline="30000" dirty="0"/>
              <a:t>4</a:t>
            </a:r>
            <a:r>
              <a:rPr lang="en-US" sz="1200" b="1" dirty="0"/>
              <a:t>, A. Matyskin</a:t>
            </a:r>
            <a:r>
              <a:rPr lang="en-US" sz="1200" b="1" baseline="30000" dirty="0"/>
              <a:t>5</a:t>
            </a:r>
            <a:r>
              <a:rPr lang="en-US" sz="1200" b="1" dirty="0"/>
              <a:t>, V. Mocko</a:t>
            </a:r>
            <a:r>
              <a:rPr lang="en-US" sz="1200" b="1" baseline="30000" dirty="0"/>
              <a:t>6</a:t>
            </a:r>
            <a:r>
              <a:rPr lang="en-US" sz="1200" b="1" dirty="0"/>
              <a:t>, J. Morrel</a:t>
            </a:r>
            <a:r>
              <a:rPr lang="en-US" sz="1200" b="1" baseline="30000" dirty="0"/>
              <a:t>6</a:t>
            </a:r>
            <a:r>
              <a:rPr lang="en-US" sz="1200" b="1" dirty="0"/>
              <a:t>,  E. O’Brien</a:t>
            </a:r>
            <a:r>
              <a:rPr lang="en-US" sz="1200" b="1" baseline="30000" dirty="0"/>
              <a:t>6</a:t>
            </a:r>
            <a:r>
              <a:rPr lang="en-US" sz="1200" b="1" dirty="0"/>
              <a:t>, G. Rusev</a:t>
            </a:r>
            <a:r>
              <a:rPr lang="en-US" sz="1200" b="1" baseline="30000" dirty="0"/>
              <a:t>6</a:t>
            </a:r>
            <a:r>
              <a:rPr lang="en-US" sz="1200" b="1" dirty="0"/>
              <a:t>, J. Ullmann</a:t>
            </a:r>
            <a:r>
              <a:rPr lang="en-US" sz="1200" b="1" baseline="30000" dirty="0"/>
              <a:t>1</a:t>
            </a:r>
            <a:r>
              <a:rPr lang="en-US" sz="1200" b="1" dirty="0"/>
              <a:t>, C. Vermeulen</a:t>
            </a:r>
            <a:r>
              <a:rPr lang="en-US" sz="1200" b="1" baseline="30000" dirty="0"/>
              <a:t>6</a:t>
            </a:r>
            <a:r>
              <a:rPr lang="en-US" sz="1200" b="1" dirty="0"/>
              <a:t>  </a:t>
            </a:r>
          </a:p>
          <a:p>
            <a:pPr marL="228600" indent="-228600">
              <a:buAutoNum type="alphaUcPeriod"/>
            </a:pPr>
            <a:endParaRPr lang="en-US" sz="1200" baseline="30000" dirty="0"/>
          </a:p>
          <a:p>
            <a:endParaRPr lang="en-US" sz="1200" baseline="30000" dirty="0"/>
          </a:p>
          <a:p>
            <a:endParaRPr lang="en-US" sz="1200" dirty="0"/>
          </a:p>
          <a:p>
            <a:pPr marL="228600" lvl="0" indent="-228600">
              <a:buAutoNum type="arabicPeriod"/>
            </a:pPr>
            <a:r>
              <a:rPr lang="en-US" sz="1200" dirty="0"/>
              <a:t>Physics Division, Los Alamos National Laboratory, 87545, NM, USA</a:t>
            </a:r>
          </a:p>
          <a:p>
            <a:pPr marL="228600" lvl="0" indent="-228600">
              <a:buAutoNum type="arabicPeriod"/>
            </a:pPr>
            <a:r>
              <a:rPr lang="en-US" sz="1200" dirty="0"/>
              <a:t>Nuclear Engineering and Nonproliferation Division, , Los Alamos National Laboratory, 87545, NM, USA</a:t>
            </a:r>
          </a:p>
          <a:p>
            <a:pPr marL="228600" lvl="0" indent="-228600">
              <a:buAutoNum type="arabicPeriod"/>
            </a:pPr>
            <a:r>
              <a:rPr lang="en-US" sz="1200" dirty="0"/>
              <a:t>Computational Physics Division, Los Alamos National Laboratory, 87545, NM, USA</a:t>
            </a:r>
          </a:p>
          <a:p>
            <a:pPr marL="228600" indent="-228600">
              <a:buFont typeface="Arial" panose="020B0604020202020204" pitchFamily="34" charset="0"/>
              <a:buAutoNum type="arabicPeriod"/>
            </a:pPr>
            <a:r>
              <a:rPr lang="en-US" sz="1200" dirty="0"/>
              <a:t>Weapons Engineering Verification &amp; Validation Division, Los Alamos National Laboratory, 87545, NM, USA</a:t>
            </a:r>
          </a:p>
          <a:p>
            <a:pPr marL="228600" indent="-228600">
              <a:buFont typeface="Arial" panose="020B0604020202020204" pitchFamily="34" charset="0"/>
              <a:buAutoNum type="arabicPeriod"/>
            </a:pPr>
            <a:r>
              <a:rPr lang="en-US" sz="1200" dirty="0"/>
              <a:t>Radiation Science &amp; Engineering Center, College of Engineering, Pennsylvania State University </a:t>
            </a:r>
          </a:p>
          <a:p>
            <a:pPr marL="228600" lvl="0" indent="-228600">
              <a:buAutoNum type="arabicPeriod"/>
            </a:pPr>
            <a:r>
              <a:rPr lang="en-US" sz="1200" dirty="0"/>
              <a:t>Chemistry Division, Los Alamos National Laboratory, 87545, NM, USA</a:t>
            </a:r>
          </a:p>
          <a:p>
            <a:endParaRPr lang="en-US" sz="1200" dirty="0"/>
          </a:p>
          <a:p>
            <a:endParaRPr lang="en-US" sz="1200" dirty="0"/>
          </a:p>
          <a:p>
            <a:r>
              <a:rPr lang="en-US" sz="1200" dirty="0"/>
              <a:t>*Funded by LANL/LDRD-DR, LANL/LDRD-ECR, OES, NCSP</a:t>
            </a:r>
            <a:endParaRPr lang="en-US" dirty="0"/>
          </a:p>
        </p:txBody>
      </p:sp>
    </p:spTree>
    <p:extLst>
      <p:ext uri="{BB962C8B-B14F-4D97-AF65-F5344CB8AC3E}">
        <p14:creationId xmlns:p14="http://schemas.microsoft.com/office/powerpoint/2010/main" val="3538168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9CE82-87FA-F52E-0ED7-E3D754534D7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BA1AC92-00C2-C630-FD7E-6BA66D14AAE2}"/>
              </a:ext>
            </a:extLst>
          </p:cNvPr>
          <p:cNvSpPr>
            <a:spLocks noGrp="1"/>
          </p:cNvSpPr>
          <p:nvPr>
            <p:ph type="body" sz="quarter" idx="14"/>
          </p:nvPr>
        </p:nvSpPr>
        <p:spPr>
          <a:xfrm>
            <a:off x="80626" y="56999"/>
            <a:ext cx="9063373" cy="334293"/>
          </a:xfrm>
        </p:spPr>
        <p:txBody>
          <a:bodyPr/>
          <a:lstStyle/>
          <a:p>
            <a:r>
              <a:rPr lang="en-US" baseline="30000" dirty="0"/>
              <a:t>147,149</a:t>
            </a:r>
            <a:r>
              <a:rPr lang="en-US" dirty="0"/>
              <a:t>Sm, funded by NCSP (</a:t>
            </a:r>
            <a:r>
              <a:rPr lang="en-US" baseline="30000" dirty="0"/>
              <a:t>149</a:t>
            </a:r>
            <a:r>
              <a:rPr lang="en-US" dirty="0"/>
              <a:t>Sm) and LANL-LDRD(</a:t>
            </a:r>
            <a:r>
              <a:rPr lang="en-US" baseline="30000" dirty="0"/>
              <a:t>147</a:t>
            </a:r>
            <a:r>
              <a:rPr lang="en-US" dirty="0"/>
              <a:t>Sm)	</a:t>
            </a:r>
          </a:p>
        </p:txBody>
      </p:sp>
      <p:sp>
        <p:nvSpPr>
          <p:cNvPr id="3" name="Text Placeholder 2">
            <a:extLst>
              <a:ext uri="{FF2B5EF4-FFF2-40B4-BE49-F238E27FC236}">
                <a16:creationId xmlns:a16="http://schemas.microsoft.com/office/drawing/2014/main" id="{26CB0BEB-5727-E13A-E7E0-E993F8C44A89}"/>
              </a:ext>
            </a:extLst>
          </p:cNvPr>
          <p:cNvSpPr>
            <a:spLocks noGrp="1"/>
          </p:cNvSpPr>
          <p:nvPr>
            <p:ph type="body" sz="quarter" idx="19"/>
          </p:nvPr>
        </p:nvSpPr>
        <p:spPr>
          <a:xfrm>
            <a:off x="-1" y="477326"/>
            <a:ext cx="5937337" cy="5657658"/>
          </a:xfrm>
        </p:spPr>
        <p:txBody>
          <a:bodyPr>
            <a:noAutofit/>
          </a:bodyPr>
          <a:lstStyle/>
          <a:p>
            <a:r>
              <a:rPr lang="en-US" sz="1600" dirty="0">
                <a:ea typeface="Source Sans Pro" panose="020B0503030403020204" pitchFamily="34" charset="0"/>
              </a:rPr>
              <a:t>Transmission data with DICER</a:t>
            </a:r>
          </a:p>
          <a:p>
            <a:r>
              <a:rPr lang="en-US" sz="1600" dirty="0">
                <a:ea typeface="Source Sans Pro" panose="020B0503030403020204" pitchFamily="34" charset="0"/>
              </a:rPr>
              <a:t>4 samples (2x12 mg thick, 2x5 mg thins)</a:t>
            </a:r>
          </a:p>
          <a:p>
            <a:r>
              <a:rPr lang="en-US" sz="1600" dirty="0">
                <a:ea typeface="Source Sans Pro" panose="020B0503030403020204" pitchFamily="34" charset="0"/>
              </a:rPr>
              <a:t> </a:t>
            </a:r>
            <a:r>
              <a:rPr lang="en-US" sz="1600" b="1" dirty="0">
                <a:ea typeface="Source Sans Pro" panose="020B0503030403020204" pitchFamily="34" charset="0"/>
              </a:rPr>
              <a:t>No H</a:t>
            </a:r>
            <a:r>
              <a:rPr lang="en-US" sz="1600" b="1" baseline="-25000" dirty="0">
                <a:ea typeface="Source Sans Pro" panose="020B0503030403020204" pitchFamily="34" charset="0"/>
              </a:rPr>
              <a:t>2</a:t>
            </a:r>
            <a:r>
              <a:rPr lang="en-US" sz="1600" b="1" dirty="0">
                <a:ea typeface="Source Sans Pro" panose="020B0503030403020204" pitchFamily="34" charset="0"/>
              </a:rPr>
              <a:t>O, confirmation via </a:t>
            </a:r>
            <a:r>
              <a:rPr lang="en-US" sz="1600" b="1" dirty="0" err="1">
                <a:ea typeface="Source Sans Pro" panose="020B0503030403020204" pitchFamily="34" charset="0"/>
              </a:rPr>
              <a:t>ThermoGalvanic</a:t>
            </a:r>
            <a:r>
              <a:rPr lang="en-US" sz="1600" b="1" dirty="0">
                <a:ea typeface="Source Sans Pro" panose="020B0503030403020204" pitchFamily="34" charset="0"/>
              </a:rPr>
              <a:t> Analysis (TGA)</a:t>
            </a:r>
          </a:p>
          <a:p>
            <a:r>
              <a:rPr lang="en-US" sz="1600" dirty="0">
                <a:ea typeface="Source Sans Pro" panose="020B0503030403020204" pitchFamily="34" charset="0"/>
              </a:rPr>
              <a:t>Capture data were taken with DANCE in the early 2000s</a:t>
            </a:r>
          </a:p>
          <a:p>
            <a:r>
              <a:rPr lang="en-US" sz="1600" dirty="0">
                <a:ea typeface="Source Sans Pro" panose="020B0503030403020204" pitchFamily="34" charset="0"/>
              </a:rPr>
              <a:t>DANCE data were used to extract:</a:t>
            </a:r>
          </a:p>
          <a:p>
            <a:pPr lvl="1"/>
            <a:r>
              <a:rPr lang="en-US" sz="1400" dirty="0">
                <a:ea typeface="Source Sans Pro" panose="020B0503030403020204" pitchFamily="34" charset="0"/>
              </a:rPr>
              <a:t>Spins based on multiplicity</a:t>
            </a:r>
          </a:p>
          <a:p>
            <a:pPr lvl="1"/>
            <a:r>
              <a:rPr lang="en-US" sz="1400" dirty="0">
                <a:ea typeface="Source Sans Pro" panose="020B0503030403020204" pitchFamily="34" charset="0"/>
              </a:rPr>
              <a:t>Capture cross section</a:t>
            </a:r>
          </a:p>
          <a:p>
            <a:r>
              <a:rPr lang="en-US" sz="1600" dirty="0">
                <a:ea typeface="Source Sans Pro" panose="020B0503030403020204" pitchFamily="34" charset="0"/>
                <a:cs typeface="Times"/>
              </a:rPr>
              <a:t>Sequential R-Matrix fits with SAMMY</a:t>
            </a:r>
          </a:p>
          <a:p>
            <a:r>
              <a:rPr lang="en-US" sz="1600" b="1" dirty="0">
                <a:ea typeface="Source Sans Pro" panose="020B0503030403020204" pitchFamily="34" charset="0"/>
                <a:cs typeface="Times"/>
              </a:rPr>
              <a:t>215</a:t>
            </a:r>
            <a:r>
              <a:rPr lang="en-US" sz="1600" dirty="0">
                <a:ea typeface="Source Sans Pro" panose="020B0503030403020204" pitchFamily="34" charset="0"/>
                <a:cs typeface="Times"/>
              </a:rPr>
              <a:t> resonances were resolved up to 521 eV</a:t>
            </a:r>
          </a:p>
          <a:p>
            <a:pPr lvl="1"/>
            <a:r>
              <a:rPr lang="en-US" dirty="0">
                <a:ea typeface="Source Sans Pro" panose="020B0503030403020204" pitchFamily="34" charset="0"/>
                <a:cs typeface="Times"/>
              </a:rPr>
              <a:t>Only 157 in ENDF/VIII.1,  JEFF-3.3 &amp; JENDL-5</a:t>
            </a:r>
          </a:p>
          <a:p>
            <a:r>
              <a:rPr lang="en-US" sz="1600" b="1" dirty="0">
                <a:ea typeface="Source Sans Pro" panose="020B0503030403020204" pitchFamily="34" charset="0"/>
                <a:cs typeface="Times"/>
              </a:rPr>
              <a:t>38</a:t>
            </a:r>
            <a:r>
              <a:rPr lang="en-US" sz="1600" dirty="0">
                <a:ea typeface="Source Sans Pro" panose="020B0503030403020204" pitchFamily="34" charset="0"/>
                <a:cs typeface="Times"/>
              </a:rPr>
              <a:t> different spins in ENDF/JEFF</a:t>
            </a:r>
          </a:p>
          <a:p>
            <a:r>
              <a:rPr lang="en-US" sz="1600" b="1" dirty="0">
                <a:ea typeface="Source Sans Pro" panose="020B0503030403020204" pitchFamily="34" charset="0"/>
                <a:cs typeface="Times"/>
              </a:rPr>
              <a:t>41</a:t>
            </a:r>
            <a:r>
              <a:rPr lang="en-US" sz="1600" dirty="0">
                <a:ea typeface="Source Sans Pro" panose="020B0503030403020204" pitchFamily="34" charset="0"/>
                <a:cs typeface="Times"/>
              </a:rPr>
              <a:t> different spins in JENDL</a:t>
            </a:r>
          </a:p>
          <a:p>
            <a:r>
              <a:rPr lang="en-US" sz="1600" dirty="0">
                <a:ea typeface="Source Sans Pro" panose="020B0503030403020204" pitchFamily="34" charset="0"/>
                <a:cs typeface="Times"/>
              </a:rPr>
              <a:t>Improved:</a:t>
            </a:r>
          </a:p>
          <a:p>
            <a:pPr lvl="1"/>
            <a:r>
              <a:rPr lang="en-US" dirty="0">
                <a:ea typeface="Source Sans Pro" panose="020B0503030403020204" pitchFamily="34" charset="0"/>
                <a:cs typeface="Times"/>
              </a:rPr>
              <a:t>Resonance parameters</a:t>
            </a:r>
          </a:p>
          <a:p>
            <a:pPr lvl="1"/>
            <a:r>
              <a:rPr lang="en-US" dirty="0">
                <a:ea typeface="Source Sans Pro" panose="020B0503030403020204" pitchFamily="34" charset="0"/>
                <a:cs typeface="Times"/>
              </a:rPr>
              <a:t>Level spacings D</a:t>
            </a:r>
            <a:r>
              <a:rPr lang="en-US" baseline="-25000" dirty="0">
                <a:ea typeface="Source Sans Pro" panose="020B0503030403020204" pitchFamily="34" charset="0"/>
                <a:cs typeface="Times"/>
              </a:rPr>
              <a:t>0,i</a:t>
            </a:r>
          </a:p>
          <a:p>
            <a:pPr lvl="1"/>
            <a:r>
              <a:rPr lang="en-US" dirty="0">
                <a:ea typeface="Source Sans Pro" panose="020B0503030403020204" pitchFamily="34" charset="0"/>
                <a:cs typeface="Times"/>
              </a:rPr>
              <a:t>Strength functions S</a:t>
            </a:r>
            <a:r>
              <a:rPr lang="en-US" baseline="-25000" dirty="0">
                <a:ea typeface="Source Sans Pro" panose="020B0503030403020204" pitchFamily="34" charset="0"/>
                <a:cs typeface="Times"/>
              </a:rPr>
              <a:t>0,I</a:t>
            </a:r>
          </a:p>
          <a:p>
            <a:r>
              <a:rPr lang="en-US" sz="1600" dirty="0">
                <a:ea typeface="Source Sans Pro" panose="020B0503030403020204" pitchFamily="34" charset="0"/>
                <a:cs typeface="Times"/>
              </a:rPr>
              <a:t>Results will be submitted to Phys. Rev. Lett. and C</a:t>
            </a:r>
          </a:p>
          <a:p>
            <a:r>
              <a:rPr lang="en-US" sz="1600" dirty="0">
                <a:ea typeface="Source Sans Pro" panose="020B0503030403020204" pitchFamily="34" charset="0"/>
                <a:cs typeface="Times"/>
              </a:rPr>
              <a:t>More info on LA-UR-23-32571</a:t>
            </a:r>
          </a:p>
          <a:p>
            <a:r>
              <a:rPr lang="en-US" sz="1600" dirty="0">
                <a:ea typeface="Source Sans Pro" panose="020B0503030403020204" pitchFamily="34" charset="0"/>
              </a:rPr>
              <a:t>Our graduate student Ryan Amberger from Texas A&amp;M is </a:t>
            </a:r>
            <a:br>
              <a:rPr lang="en-US" sz="1600" dirty="0">
                <a:ea typeface="Source Sans Pro" panose="020B0503030403020204" pitchFamily="34" charset="0"/>
              </a:rPr>
            </a:br>
            <a:r>
              <a:rPr lang="en-US" sz="1600" dirty="0">
                <a:ea typeface="Source Sans Pro" panose="020B0503030403020204" pitchFamily="34" charset="0"/>
              </a:rPr>
              <a:t>working on </a:t>
            </a:r>
            <a:r>
              <a:rPr lang="en-US" sz="1600" baseline="30000" dirty="0">
                <a:ea typeface="Source Sans Pro" panose="020B0503030403020204" pitchFamily="34" charset="0"/>
              </a:rPr>
              <a:t>147</a:t>
            </a:r>
            <a:r>
              <a:rPr lang="en-US" sz="1600" dirty="0">
                <a:ea typeface="Source Sans Pro" panose="020B0503030403020204" pitchFamily="34" charset="0"/>
              </a:rPr>
              <a:t>Sm</a:t>
            </a:r>
          </a:p>
        </p:txBody>
      </p:sp>
      <p:sp>
        <p:nvSpPr>
          <p:cNvPr id="6" name="Text Placeholder 2">
            <a:extLst>
              <a:ext uri="{FF2B5EF4-FFF2-40B4-BE49-F238E27FC236}">
                <a16:creationId xmlns:a16="http://schemas.microsoft.com/office/drawing/2014/main" id="{AEFEF8BF-FDB3-58D2-7102-394929441DFB}"/>
              </a:ext>
            </a:extLst>
          </p:cNvPr>
          <p:cNvSpPr txBox="1">
            <a:spLocks/>
          </p:cNvSpPr>
          <p:nvPr/>
        </p:nvSpPr>
        <p:spPr>
          <a:xfrm>
            <a:off x="0" y="1458352"/>
            <a:ext cx="9143999"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endParaRPr lang="en-US" sz="2000" dirty="0">
              <a:ea typeface="Source Sans Pro" panose="020B0503030403020204" pitchFamily="34" charset="0"/>
            </a:endParaRPr>
          </a:p>
        </p:txBody>
      </p:sp>
      <p:pic>
        <p:nvPicPr>
          <p:cNvPr id="5" name="Picture 4">
            <a:extLst>
              <a:ext uri="{FF2B5EF4-FFF2-40B4-BE49-F238E27FC236}">
                <a16:creationId xmlns:a16="http://schemas.microsoft.com/office/drawing/2014/main" id="{A74CFAE3-F484-5FC2-0681-6DF5A7E490F7}"/>
              </a:ext>
            </a:extLst>
          </p:cNvPr>
          <p:cNvPicPr>
            <a:picLocks noChangeAspect="1"/>
          </p:cNvPicPr>
          <p:nvPr/>
        </p:nvPicPr>
        <p:blipFill>
          <a:blip r:embed="rId2"/>
          <a:stretch>
            <a:fillRect/>
          </a:stretch>
        </p:blipFill>
        <p:spPr>
          <a:xfrm>
            <a:off x="5494791" y="1903956"/>
            <a:ext cx="3649207" cy="4897046"/>
          </a:xfrm>
          <a:prstGeom prst="rect">
            <a:avLst/>
          </a:prstGeom>
        </p:spPr>
      </p:pic>
    </p:spTree>
    <p:extLst>
      <p:ext uri="{BB962C8B-B14F-4D97-AF65-F5344CB8AC3E}">
        <p14:creationId xmlns:p14="http://schemas.microsoft.com/office/powerpoint/2010/main" val="159924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923CC-24C1-FDF2-AFA5-0E98AFC806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E4C2DC-C632-2C3F-D1C9-FDC4F26439D4}"/>
              </a:ext>
            </a:extLst>
          </p:cNvPr>
          <p:cNvSpPr>
            <a:spLocks noGrp="1"/>
          </p:cNvSpPr>
          <p:nvPr>
            <p:ph type="body" sz="quarter" idx="14"/>
          </p:nvPr>
        </p:nvSpPr>
        <p:spPr>
          <a:xfrm>
            <a:off x="80626" y="56999"/>
            <a:ext cx="9063373" cy="334293"/>
          </a:xfrm>
        </p:spPr>
        <p:txBody>
          <a:bodyPr/>
          <a:lstStyle/>
          <a:p>
            <a:r>
              <a:rPr lang="en-US" baseline="30000" dirty="0"/>
              <a:t>147,149</a:t>
            </a:r>
            <a:r>
              <a:rPr lang="en-US" dirty="0"/>
              <a:t>Sm, funded by NCSP (</a:t>
            </a:r>
            <a:r>
              <a:rPr lang="en-US" baseline="30000" dirty="0"/>
              <a:t>149</a:t>
            </a:r>
            <a:r>
              <a:rPr lang="en-US" dirty="0"/>
              <a:t>Sm) and LANL-LDRD(</a:t>
            </a:r>
            <a:r>
              <a:rPr lang="en-US" baseline="30000" dirty="0"/>
              <a:t>147</a:t>
            </a:r>
            <a:r>
              <a:rPr lang="en-US" dirty="0"/>
              <a:t>Sm)	</a:t>
            </a:r>
          </a:p>
        </p:txBody>
      </p:sp>
      <p:sp>
        <p:nvSpPr>
          <p:cNvPr id="6" name="Text Placeholder 2">
            <a:extLst>
              <a:ext uri="{FF2B5EF4-FFF2-40B4-BE49-F238E27FC236}">
                <a16:creationId xmlns:a16="http://schemas.microsoft.com/office/drawing/2014/main" id="{A740555C-C4BF-BB3E-6244-C59B6818A2CB}"/>
              </a:ext>
            </a:extLst>
          </p:cNvPr>
          <p:cNvSpPr txBox="1">
            <a:spLocks/>
          </p:cNvSpPr>
          <p:nvPr/>
        </p:nvSpPr>
        <p:spPr>
          <a:xfrm>
            <a:off x="0" y="1458352"/>
            <a:ext cx="9143999"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endParaRPr lang="en-US" sz="2000" dirty="0">
              <a:ea typeface="Source Sans Pro" panose="020B0503030403020204" pitchFamily="34" charset="0"/>
            </a:endParaRPr>
          </a:p>
        </p:txBody>
      </p:sp>
      <p:pic>
        <p:nvPicPr>
          <p:cNvPr id="4" name="Picture 3">
            <a:extLst>
              <a:ext uri="{FF2B5EF4-FFF2-40B4-BE49-F238E27FC236}">
                <a16:creationId xmlns:a16="http://schemas.microsoft.com/office/drawing/2014/main" id="{66E04B72-8745-701B-7695-DCF841414A44}"/>
              </a:ext>
            </a:extLst>
          </p:cNvPr>
          <p:cNvPicPr>
            <a:picLocks noChangeAspect="1"/>
          </p:cNvPicPr>
          <p:nvPr/>
        </p:nvPicPr>
        <p:blipFill>
          <a:blip r:embed="rId2"/>
          <a:stretch>
            <a:fillRect/>
          </a:stretch>
        </p:blipFill>
        <p:spPr>
          <a:xfrm>
            <a:off x="873727" y="3963633"/>
            <a:ext cx="7396545" cy="1212829"/>
          </a:xfrm>
          <a:prstGeom prst="rect">
            <a:avLst/>
          </a:prstGeom>
        </p:spPr>
      </p:pic>
      <p:pic>
        <p:nvPicPr>
          <p:cNvPr id="11" name="Picture 10">
            <a:extLst>
              <a:ext uri="{FF2B5EF4-FFF2-40B4-BE49-F238E27FC236}">
                <a16:creationId xmlns:a16="http://schemas.microsoft.com/office/drawing/2014/main" id="{7A5ECA2E-232B-F389-FC7B-CAE9880F4A97}"/>
              </a:ext>
            </a:extLst>
          </p:cNvPr>
          <p:cNvPicPr>
            <a:picLocks noChangeAspect="1"/>
          </p:cNvPicPr>
          <p:nvPr/>
        </p:nvPicPr>
        <p:blipFill>
          <a:blip r:embed="rId3"/>
          <a:stretch>
            <a:fillRect/>
          </a:stretch>
        </p:blipFill>
        <p:spPr>
          <a:xfrm>
            <a:off x="2535582" y="1347343"/>
            <a:ext cx="4052914" cy="2552379"/>
          </a:xfrm>
          <a:prstGeom prst="rect">
            <a:avLst/>
          </a:prstGeom>
        </p:spPr>
      </p:pic>
      <p:sp>
        <p:nvSpPr>
          <p:cNvPr id="12" name="Text Placeholder 2">
            <a:extLst>
              <a:ext uri="{FF2B5EF4-FFF2-40B4-BE49-F238E27FC236}">
                <a16:creationId xmlns:a16="http://schemas.microsoft.com/office/drawing/2014/main" id="{4366A39D-DEAE-8281-4AF3-FC0A6716D94A}"/>
              </a:ext>
            </a:extLst>
          </p:cNvPr>
          <p:cNvSpPr>
            <a:spLocks noGrp="1"/>
          </p:cNvSpPr>
          <p:nvPr>
            <p:ph type="body" sz="quarter" idx="19"/>
          </p:nvPr>
        </p:nvSpPr>
        <p:spPr>
          <a:xfrm>
            <a:off x="0" y="632306"/>
            <a:ext cx="9124078" cy="715037"/>
          </a:xfrm>
        </p:spPr>
        <p:txBody>
          <a:bodyPr>
            <a:noAutofit/>
          </a:bodyPr>
          <a:lstStyle/>
          <a:p>
            <a:r>
              <a:rPr lang="en-US" dirty="0">
                <a:ea typeface="Source Sans Pro" panose="020B0503030403020204" pitchFamily="34" charset="0"/>
              </a:rPr>
              <a:t>Statistically significant </a:t>
            </a:r>
            <a:r>
              <a:rPr lang="en-US" b="1" dirty="0">
                <a:ea typeface="Source Sans Pro" panose="020B0503030403020204" pitchFamily="34" charset="0"/>
              </a:rPr>
              <a:t>change in the </a:t>
            </a:r>
            <a:r>
              <a:rPr lang="el-GR" b="1" dirty="0">
                <a:ea typeface="Source Sans Pro" panose="020B0503030403020204" pitchFamily="34" charset="0"/>
              </a:rPr>
              <a:t>Γγ</a:t>
            </a:r>
            <a:r>
              <a:rPr lang="en-US" b="1" dirty="0">
                <a:ea typeface="Source Sans Pro" panose="020B0503030403020204" pitchFamily="34" charset="0"/>
              </a:rPr>
              <a:t> distributions </a:t>
            </a:r>
            <a:r>
              <a:rPr lang="en-US" dirty="0">
                <a:ea typeface="Source Sans Pro" panose="020B0503030403020204" pitchFamily="34" charset="0"/>
              </a:rPr>
              <a:t>around 200 eV was observed.</a:t>
            </a:r>
          </a:p>
          <a:p>
            <a:r>
              <a:rPr lang="en-US" dirty="0">
                <a:ea typeface="Source Sans Pro" panose="020B0503030403020204" pitchFamily="34" charset="0"/>
              </a:rPr>
              <a:t>Findings will be submitted for publication to Phys. Rev. Lett. (similar findings in </a:t>
            </a:r>
            <a:r>
              <a:rPr lang="en-US" baseline="30000" dirty="0">
                <a:ea typeface="Source Sans Pro" panose="020B0503030403020204" pitchFamily="34" charset="0"/>
              </a:rPr>
              <a:t>147</a:t>
            </a:r>
            <a:r>
              <a:rPr lang="en-US" dirty="0">
                <a:ea typeface="Source Sans Pro" panose="020B0503030403020204" pitchFamily="34" charset="0"/>
              </a:rPr>
              <a:t>Sm)</a:t>
            </a:r>
          </a:p>
        </p:txBody>
      </p:sp>
      <p:pic>
        <p:nvPicPr>
          <p:cNvPr id="13" name="Picture 12">
            <a:extLst>
              <a:ext uri="{FF2B5EF4-FFF2-40B4-BE49-F238E27FC236}">
                <a16:creationId xmlns:a16="http://schemas.microsoft.com/office/drawing/2014/main" id="{2BFC0C60-8BA4-BD6D-2063-A42F7F7B58F2}"/>
              </a:ext>
            </a:extLst>
          </p:cNvPr>
          <p:cNvPicPr>
            <a:picLocks noChangeAspect="1"/>
          </p:cNvPicPr>
          <p:nvPr/>
        </p:nvPicPr>
        <p:blipFill>
          <a:blip r:embed="rId4"/>
          <a:stretch>
            <a:fillRect/>
          </a:stretch>
        </p:blipFill>
        <p:spPr>
          <a:xfrm>
            <a:off x="873727" y="5240373"/>
            <a:ext cx="7396545" cy="1617627"/>
          </a:xfrm>
          <a:prstGeom prst="rect">
            <a:avLst/>
          </a:prstGeom>
        </p:spPr>
      </p:pic>
    </p:spTree>
    <p:extLst>
      <p:ext uri="{BB962C8B-B14F-4D97-AF65-F5344CB8AC3E}">
        <p14:creationId xmlns:p14="http://schemas.microsoft.com/office/powerpoint/2010/main" val="3996109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CD35-4B67-D824-BDA1-06D3C24064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3281AF3-957C-B9C8-5442-8289BD636136}"/>
              </a:ext>
            </a:extLst>
          </p:cNvPr>
          <p:cNvSpPr>
            <a:spLocks noGrp="1"/>
          </p:cNvSpPr>
          <p:nvPr>
            <p:ph type="body" sz="quarter" idx="14"/>
          </p:nvPr>
        </p:nvSpPr>
        <p:spPr>
          <a:xfrm>
            <a:off x="80626" y="56999"/>
            <a:ext cx="9063373" cy="334293"/>
          </a:xfrm>
        </p:spPr>
        <p:txBody>
          <a:bodyPr/>
          <a:lstStyle/>
          <a:p>
            <a:r>
              <a:rPr lang="en-US" baseline="30000" dirty="0"/>
              <a:t>147,149</a:t>
            </a:r>
            <a:r>
              <a:rPr lang="en-US" dirty="0"/>
              <a:t>Sm, funded by NCSP (</a:t>
            </a:r>
            <a:r>
              <a:rPr lang="en-US" baseline="30000" dirty="0"/>
              <a:t>149</a:t>
            </a:r>
            <a:r>
              <a:rPr lang="en-US" dirty="0"/>
              <a:t>Sm) and LANL-LDRD(</a:t>
            </a:r>
            <a:r>
              <a:rPr lang="en-US" baseline="30000" dirty="0"/>
              <a:t>147</a:t>
            </a:r>
            <a:r>
              <a:rPr lang="en-US" dirty="0"/>
              <a:t>Sm)	</a:t>
            </a:r>
          </a:p>
        </p:txBody>
      </p:sp>
      <p:sp>
        <p:nvSpPr>
          <p:cNvPr id="6" name="Text Placeholder 2">
            <a:extLst>
              <a:ext uri="{FF2B5EF4-FFF2-40B4-BE49-F238E27FC236}">
                <a16:creationId xmlns:a16="http://schemas.microsoft.com/office/drawing/2014/main" id="{8828CB89-5AEF-0DDB-D65A-37703514A49F}"/>
              </a:ext>
            </a:extLst>
          </p:cNvPr>
          <p:cNvSpPr txBox="1">
            <a:spLocks/>
          </p:cNvSpPr>
          <p:nvPr/>
        </p:nvSpPr>
        <p:spPr>
          <a:xfrm>
            <a:off x="0" y="1458352"/>
            <a:ext cx="9143999"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endParaRPr lang="en-US" sz="2000" dirty="0">
              <a:ea typeface="Source Sans Pro" panose="020B0503030403020204" pitchFamily="34" charset="0"/>
            </a:endParaRPr>
          </a:p>
        </p:txBody>
      </p:sp>
      <p:pic>
        <p:nvPicPr>
          <p:cNvPr id="9" name="Picture 8">
            <a:extLst>
              <a:ext uri="{FF2B5EF4-FFF2-40B4-BE49-F238E27FC236}">
                <a16:creationId xmlns:a16="http://schemas.microsoft.com/office/drawing/2014/main" id="{4ECC49B1-BA8A-208E-95F6-4EA927E167E4}"/>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80625" y="4246536"/>
            <a:ext cx="8960435" cy="2554465"/>
          </a:xfrm>
          <a:prstGeom prst="rect">
            <a:avLst/>
          </a:prstGeom>
        </p:spPr>
      </p:pic>
      <p:sp>
        <p:nvSpPr>
          <p:cNvPr id="3" name="Text Placeholder 2">
            <a:extLst>
              <a:ext uri="{FF2B5EF4-FFF2-40B4-BE49-F238E27FC236}">
                <a16:creationId xmlns:a16="http://schemas.microsoft.com/office/drawing/2014/main" id="{A437F9D7-4026-AE3B-CE40-744AA1362F85}"/>
              </a:ext>
            </a:extLst>
          </p:cNvPr>
          <p:cNvSpPr>
            <a:spLocks noGrp="1"/>
          </p:cNvSpPr>
          <p:nvPr>
            <p:ph type="body" sz="quarter" idx="19"/>
          </p:nvPr>
        </p:nvSpPr>
        <p:spPr>
          <a:xfrm>
            <a:off x="0" y="632306"/>
            <a:ext cx="9124078" cy="715037"/>
          </a:xfrm>
        </p:spPr>
        <p:txBody>
          <a:bodyPr>
            <a:noAutofit/>
          </a:bodyPr>
          <a:lstStyle/>
          <a:p>
            <a:r>
              <a:rPr lang="en-US" dirty="0" err="1">
                <a:ea typeface="Source Sans Pro" panose="020B0503030403020204" pitchFamily="34" charset="0"/>
              </a:rPr>
              <a:t>Sm</a:t>
            </a:r>
            <a:r>
              <a:rPr lang="en-US" dirty="0">
                <a:ea typeface="Source Sans Pro" panose="020B0503030403020204" pitchFamily="34" charset="0"/>
              </a:rPr>
              <a:t> work gave rise to </a:t>
            </a:r>
            <a:r>
              <a:rPr lang="en-US" b="1" dirty="0">
                <a:ea typeface="Source Sans Pro" panose="020B0503030403020204" pitchFamily="34" charset="0"/>
              </a:rPr>
              <a:t>an interesting observation</a:t>
            </a:r>
          </a:p>
          <a:p>
            <a:r>
              <a:rPr lang="en-US" dirty="0">
                <a:ea typeface="Source Sans Pro" panose="020B0503030403020204" pitchFamily="34" charset="0"/>
              </a:rPr>
              <a:t>Neutron-capture cross sections are exhibiting a statistically significant </a:t>
            </a:r>
            <a:r>
              <a:rPr lang="en-US" b="1" dirty="0">
                <a:ea typeface="Source Sans Pro" panose="020B0503030403020204" pitchFamily="34" charset="0"/>
              </a:rPr>
              <a:t>oscillating behavior </a:t>
            </a:r>
          </a:p>
        </p:txBody>
      </p:sp>
      <p:pic>
        <p:nvPicPr>
          <p:cNvPr id="7" name="Picture 6">
            <a:extLst>
              <a:ext uri="{FF2B5EF4-FFF2-40B4-BE49-F238E27FC236}">
                <a16:creationId xmlns:a16="http://schemas.microsoft.com/office/drawing/2014/main" id="{81230AE4-8D11-D5C7-20BC-1D9ACE551B21}"/>
              </a:ext>
            </a:extLst>
          </p:cNvPr>
          <p:cNvPicPr>
            <a:picLocks noChangeAspect="1"/>
          </p:cNvPicPr>
          <p:nvPr/>
        </p:nvPicPr>
        <p:blipFill>
          <a:blip r:embed="rId3"/>
          <a:stretch>
            <a:fillRect/>
          </a:stretch>
        </p:blipFill>
        <p:spPr>
          <a:xfrm>
            <a:off x="406090" y="1588357"/>
            <a:ext cx="5515475" cy="2554465"/>
          </a:xfrm>
          <a:prstGeom prst="rect">
            <a:avLst/>
          </a:prstGeom>
        </p:spPr>
      </p:pic>
      <p:pic>
        <p:nvPicPr>
          <p:cNvPr id="8" name="Picture 7">
            <a:extLst>
              <a:ext uri="{FF2B5EF4-FFF2-40B4-BE49-F238E27FC236}">
                <a16:creationId xmlns:a16="http://schemas.microsoft.com/office/drawing/2014/main" id="{34489055-ECD3-976F-1820-5C45C5F0F43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86594" y="1588357"/>
            <a:ext cx="2554465" cy="2554465"/>
          </a:xfrm>
          <a:prstGeom prst="rect">
            <a:avLst/>
          </a:prstGeom>
        </p:spPr>
      </p:pic>
    </p:spTree>
    <p:extLst>
      <p:ext uri="{BB962C8B-B14F-4D97-AF65-F5344CB8AC3E}">
        <p14:creationId xmlns:p14="http://schemas.microsoft.com/office/powerpoint/2010/main" val="2001562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C8060-A0C6-3FD6-DE19-EFFD14EF81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5AAA6E-6FA6-93BE-7A9C-AF50C3630B0D}"/>
              </a:ext>
            </a:extLst>
          </p:cNvPr>
          <p:cNvSpPr>
            <a:spLocks noGrp="1"/>
          </p:cNvSpPr>
          <p:nvPr>
            <p:ph type="body" sz="quarter" idx="14"/>
          </p:nvPr>
        </p:nvSpPr>
        <p:spPr>
          <a:xfrm>
            <a:off x="80626" y="56999"/>
            <a:ext cx="9063373" cy="334293"/>
          </a:xfrm>
        </p:spPr>
        <p:txBody>
          <a:bodyPr/>
          <a:lstStyle/>
          <a:p>
            <a:r>
              <a:rPr lang="en-US" baseline="30000" dirty="0"/>
              <a:t>239</a:t>
            </a:r>
            <a:r>
              <a:rPr lang="en-US" dirty="0"/>
              <a:t>Pu, funded by NCSP	</a:t>
            </a:r>
          </a:p>
        </p:txBody>
      </p:sp>
      <p:sp>
        <p:nvSpPr>
          <p:cNvPr id="6" name="Text Placeholder 2">
            <a:extLst>
              <a:ext uri="{FF2B5EF4-FFF2-40B4-BE49-F238E27FC236}">
                <a16:creationId xmlns:a16="http://schemas.microsoft.com/office/drawing/2014/main" id="{AFF515C7-E9F4-BE56-CB59-E716410F937D}"/>
              </a:ext>
            </a:extLst>
          </p:cNvPr>
          <p:cNvSpPr txBox="1">
            <a:spLocks/>
          </p:cNvSpPr>
          <p:nvPr/>
        </p:nvSpPr>
        <p:spPr>
          <a:xfrm>
            <a:off x="0" y="1458352"/>
            <a:ext cx="9143999"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endParaRPr lang="en-US" sz="2000" dirty="0">
              <a:ea typeface="Source Sans Pro" panose="020B0503030403020204" pitchFamily="34" charset="0"/>
            </a:endParaRPr>
          </a:p>
        </p:txBody>
      </p:sp>
      <p:sp>
        <p:nvSpPr>
          <p:cNvPr id="3" name="Text Placeholder 2">
            <a:extLst>
              <a:ext uri="{FF2B5EF4-FFF2-40B4-BE49-F238E27FC236}">
                <a16:creationId xmlns:a16="http://schemas.microsoft.com/office/drawing/2014/main" id="{5D9AD442-EE93-A8B3-D608-557A0E273067}"/>
              </a:ext>
            </a:extLst>
          </p:cNvPr>
          <p:cNvSpPr>
            <a:spLocks noGrp="1"/>
          </p:cNvSpPr>
          <p:nvPr>
            <p:ph type="body" sz="quarter" idx="19"/>
          </p:nvPr>
        </p:nvSpPr>
        <p:spPr>
          <a:xfrm>
            <a:off x="0" y="632306"/>
            <a:ext cx="9124078" cy="1792239"/>
          </a:xfrm>
        </p:spPr>
        <p:txBody>
          <a:bodyPr>
            <a:noAutofit/>
          </a:bodyPr>
          <a:lstStyle/>
          <a:p>
            <a:r>
              <a:rPr lang="en-US" dirty="0">
                <a:ea typeface="Source Sans Pro" panose="020B0503030403020204" pitchFamily="34" charset="0"/>
              </a:rPr>
              <a:t>A 99.96% pure 1 mg </a:t>
            </a:r>
            <a:r>
              <a:rPr lang="en-US" baseline="30000" dirty="0">
                <a:ea typeface="Source Sans Pro" panose="020B0503030403020204" pitchFamily="34" charset="0"/>
              </a:rPr>
              <a:t>239</a:t>
            </a:r>
            <a:r>
              <a:rPr lang="en-US" dirty="0">
                <a:ea typeface="Source Sans Pro" panose="020B0503030403020204" pitchFamily="34" charset="0"/>
              </a:rPr>
              <a:t>PuCl</a:t>
            </a:r>
            <a:r>
              <a:rPr lang="en-US" baseline="-25000" dirty="0">
                <a:ea typeface="Source Sans Pro" panose="020B0503030403020204" pitchFamily="34" charset="0"/>
              </a:rPr>
              <a:t>4</a:t>
            </a:r>
            <a:r>
              <a:rPr lang="en-US" dirty="0">
                <a:ea typeface="Source Sans Pro" panose="020B0503030403020204" pitchFamily="34" charset="0"/>
              </a:rPr>
              <a:t> in 6M </a:t>
            </a:r>
            <a:r>
              <a:rPr lang="en-US" dirty="0" err="1">
                <a:ea typeface="Source Sans Pro" panose="020B0503030403020204" pitchFamily="34" charset="0"/>
              </a:rPr>
              <a:t>DCl</a:t>
            </a:r>
            <a:r>
              <a:rPr lang="en-US" dirty="0">
                <a:ea typeface="Source Sans Pro" panose="020B0503030403020204" pitchFamily="34" charset="0"/>
              </a:rPr>
              <a:t> liquid sample was fabricated at LANL</a:t>
            </a:r>
          </a:p>
          <a:p>
            <a:r>
              <a:rPr lang="en-US" dirty="0">
                <a:ea typeface="Source Sans Pro" panose="020B0503030403020204" pitchFamily="34" charset="0"/>
              </a:rPr>
              <a:t>Sample was free of measurable </a:t>
            </a:r>
            <a:r>
              <a:rPr lang="en-US" baseline="30000" dirty="0">
                <a:ea typeface="Source Sans Pro" panose="020B0503030403020204" pitchFamily="34" charset="0"/>
              </a:rPr>
              <a:t>240</a:t>
            </a:r>
            <a:r>
              <a:rPr lang="en-US" dirty="0">
                <a:ea typeface="Source Sans Pro" panose="020B0503030403020204" pitchFamily="34" charset="0"/>
              </a:rPr>
              <a:t>Pu </a:t>
            </a:r>
          </a:p>
          <a:p>
            <a:r>
              <a:rPr lang="en-US" b="1" dirty="0">
                <a:ea typeface="Source Sans Pro" panose="020B0503030403020204" pitchFamily="34" charset="0"/>
              </a:rPr>
              <a:t>Preliminary results favor the ENDF/B-VIII.0 evaluation</a:t>
            </a:r>
          </a:p>
          <a:p>
            <a:r>
              <a:rPr lang="en-US" dirty="0">
                <a:ea typeface="Source Sans Pro" panose="020B0503030403020204" pitchFamily="34" charset="0"/>
              </a:rPr>
              <a:t>Analysis is almost complete and a manuscript will be</a:t>
            </a:r>
            <a:br>
              <a:rPr lang="en-US" dirty="0">
                <a:ea typeface="Source Sans Pro" panose="020B0503030403020204" pitchFamily="34" charset="0"/>
              </a:rPr>
            </a:br>
            <a:r>
              <a:rPr lang="en-US" dirty="0">
                <a:ea typeface="Source Sans Pro" panose="020B0503030403020204" pitchFamily="34" charset="0"/>
              </a:rPr>
              <a:t>submitted for publication to Phys. Rev. C.</a:t>
            </a:r>
          </a:p>
        </p:txBody>
      </p:sp>
      <p:pic>
        <p:nvPicPr>
          <p:cNvPr id="4" name="Picture 3">
            <a:extLst>
              <a:ext uri="{FF2B5EF4-FFF2-40B4-BE49-F238E27FC236}">
                <a16:creationId xmlns:a16="http://schemas.microsoft.com/office/drawing/2014/main" id="{0B7F7BDE-F49A-0B62-43AB-AB114607C4F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07721" y="1408851"/>
            <a:ext cx="2569863" cy="2113137"/>
          </a:xfrm>
          <a:prstGeom prst="rect">
            <a:avLst/>
          </a:prstGeom>
        </p:spPr>
      </p:pic>
      <p:sp>
        <p:nvSpPr>
          <p:cNvPr id="5" name="TextBox 4">
            <a:extLst>
              <a:ext uri="{FF2B5EF4-FFF2-40B4-BE49-F238E27FC236}">
                <a16:creationId xmlns:a16="http://schemas.microsoft.com/office/drawing/2014/main" id="{6915278E-7F81-1491-7060-D5F627258F79}"/>
              </a:ext>
            </a:extLst>
          </p:cNvPr>
          <p:cNvSpPr txBox="1"/>
          <p:nvPr/>
        </p:nvSpPr>
        <p:spPr>
          <a:xfrm>
            <a:off x="6364197" y="1039519"/>
            <a:ext cx="667170" cy="369332"/>
          </a:xfrm>
          <a:prstGeom prst="rect">
            <a:avLst/>
          </a:prstGeom>
          <a:noFill/>
        </p:spPr>
        <p:txBody>
          <a:bodyPr wrap="none" rtlCol="0">
            <a:spAutoFit/>
          </a:bodyPr>
          <a:lstStyle/>
          <a:p>
            <a:r>
              <a:rPr lang="en-US" b="1" baseline="30000" dirty="0">
                <a:solidFill>
                  <a:srgbClr val="FF0000"/>
                </a:solidFill>
              </a:rPr>
              <a:t>239</a:t>
            </a:r>
            <a:r>
              <a:rPr lang="en-US" b="1" dirty="0">
                <a:solidFill>
                  <a:srgbClr val="FF0000"/>
                </a:solidFill>
              </a:rPr>
              <a:t>Pu</a:t>
            </a:r>
          </a:p>
        </p:txBody>
      </p:sp>
      <p:sp>
        <p:nvSpPr>
          <p:cNvPr id="8" name="TextBox 7">
            <a:extLst>
              <a:ext uri="{FF2B5EF4-FFF2-40B4-BE49-F238E27FC236}">
                <a16:creationId xmlns:a16="http://schemas.microsoft.com/office/drawing/2014/main" id="{31F17F8F-454A-CF29-A20D-760FFFFCE2ED}"/>
              </a:ext>
            </a:extLst>
          </p:cNvPr>
          <p:cNvSpPr txBox="1"/>
          <p:nvPr/>
        </p:nvSpPr>
        <p:spPr>
          <a:xfrm>
            <a:off x="7792652" y="1039519"/>
            <a:ext cx="1199046" cy="369332"/>
          </a:xfrm>
          <a:prstGeom prst="rect">
            <a:avLst/>
          </a:prstGeom>
          <a:noFill/>
        </p:spPr>
        <p:txBody>
          <a:bodyPr wrap="none" rtlCol="0">
            <a:spAutoFit/>
          </a:bodyPr>
          <a:lstStyle/>
          <a:p>
            <a:r>
              <a:rPr lang="en-US" b="1" dirty="0">
                <a:solidFill>
                  <a:schemeClr val="tx1">
                    <a:lumMod val="65000"/>
                    <a:lumOff val="35000"/>
                  </a:schemeClr>
                </a:solidFill>
              </a:rPr>
              <a:t>W canister</a:t>
            </a:r>
          </a:p>
        </p:txBody>
      </p:sp>
      <p:sp>
        <p:nvSpPr>
          <p:cNvPr id="10" name="TextBox 9">
            <a:extLst>
              <a:ext uri="{FF2B5EF4-FFF2-40B4-BE49-F238E27FC236}">
                <a16:creationId xmlns:a16="http://schemas.microsoft.com/office/drawing/2014/main" id="{DDA85441-E7B4-85D8-A09C-821993AF3B5E}"/>
              </a:ext>
            </a:extLst>
          </p:cNvPr>
          <p:cNvSpPr txBox="1"/>
          <p:nvPr/>
        </p:nvSpPr>
        <p:spPr>
          <a:xfrm>
            <a:off x="6249978" y="3333162"/>
            <a:ext cx="1858457" cy="369332"/>
          </a:xfrm>
          <a:prstGeom prst="rect">
            <a:avLst/>
          </a:prstGeom>
          <a:solidFill>
            <a:schemeClr val="bg1"/>
          </a:solidFill>
        </p:spPr>
        <p:txBody>
          <a:bodyPr wrap="none" rtlCol="0">
            <a:spAutoFit/>
          </a:bodyPr>
          <a:lstStyle/>
          <a:p>
            <a:r>
              <a:rPr lang="en-US" b="1" dirty="0">
                <a:solidFill>
                  <a:schemeClr val="bg1">
                    <a:lumMod val="75000"/>
                  </a:schemeClr>
                </a:solidFill>
              </a:rPr>
              <a:t>Pb spherical plug </a:t>
            </a:r>
          </a:p>
        </p:txBody>
      </p:sp>
      <p:pic>
        <p:nvPicPr>
          <p:cNvPr id="11" name="Picture 10">
            <a:extLst>
              <a:ext uri="{FF2B5EF4-FFF2-40B4-BE49-F238E27FC236}">
                <a16:creationId xmlns:a16="http://schemas.microsoft.com/office/drawing/2014/main" id="{FA33DC63-B220-84C3-A5B7-B89235AA4C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91828" y="3702494"/>
            <a:ext cx="4332250" cy="3115135"/>
          </a:xfrm>
          <a:prstGeom prst="rect">
            <a:avLst/>
          </a:prstGeom>
        </p:spPr>
      </p:pic>
      <p:pic>
        <p:nvPicPr>
          <p:cNvPr id="20" name="Picture 19">
            <a:extLst>
              <a:ext uri="{FF2B5EF4-FFF2-40B4-BE49-F238E27FC236}">
                <a16:creationId xmlns:a16="http://schemas.microsoft.com/office/drawing/2014/main" id="{7A240305-4545-6CC9-E52F-4E0C33E9FA6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6417" y="3702493"/>
            <a:ext cx="3806340" cy="3093061"/>
          </a:xfrm>
          <a:prstGeom prst="rect">
            <a:avLst/>
          </a:prstGeom>
        </p:spPr>
      </p:pic>
      <p:sp>
        <p:nvSpPr>
          <p:cNvPr id="21" name="TextBox 20">
            <a:extLst>
              <a:ext uri="{FF2B5EF4-FFF2-40B4-BE49-F238E27FC236}">
                <a16:creationId xmlns:a16="http://schemas.microsoft.com/office/drawing/2014/main" id="{EEA9BFC4-754B-BD2B-892A-D1EF3D2C52F1}"/>
              </a:ext>
            </a:extLst>
          </p:cNvPr>
          <p:cNvSpPr txBox="1"/>
          <p:nvPr/>
        </p:nvSpPr>
        <p:spPr>
          <a:xfrm>
            <a:off x="1368632" y="3333162"/>
            <a:ext cx="1256819" cy="369332"/>
          </a:xfrm>
          <a:prstGeom prst="rect">
            <a:avLst/>
          </a:prstGeom>
          <a:noFill/>
        </p:spPr>
        <p:txBody>
          <a:bodyPr wrap="none" rtlCol="0">
            <a:spAutoFit/>
          </a:bodyPr>
          <a:lstStyle/>
          <a:p>
            <a:r>
              <a:rPr lang="en-US" i="1" dirty="0"/>
              <a:t>Preliminary</a:t>
            </a:r>
          </a:p>
        </p:txBody>
      </p:sp>
      <p:sp>
        <p:nvSpPr>
          <p:cNvPr id="22" name="TextBox 21">
            <a:extLst>
              <a:ext uri="{FF2B5EF4-FFF2-40B4-BE49-F238E27FC236}">
                <a16:creationId xmlns:a16="http://schemas.microsoft.com/office/drawing/2014/main" id="{07F3D1EF-204B-08B8-C664-2436CE6C4DFA}"/>
              </a:ext>
            </a:extLst>
          </p:cNvPr>
          <p:cNvSpPr txBox="1"/>
          <p:nvPr/>
        </p:nvSpPr>
        <p:spPr>
          <a:xfrm>
            <a:off x="6697782" y="3856970"/>
            <a:ext cx="1256819" cy="369332"/>
          </a:xfrm>
          <a:prstGeom prst="rect">
            <a:avLst/>
          </a:prstGeom>
          <a:noFill/>
        </p:spPr>
        <p:txBody>
          <a:bodyPr wrap="none" rtlCol="0">
            <a:spAutoFit/>
          </a:bodyPr>
          <a:lstStyle/>
          <a:p>
            <a:r>
              <a:rPr lang="en-US" i="1" dirty="0"/>
              <a:t>Preliminary</a:t>
            </a:r>
          </a:p>
        </p:txBody>
      </p:sp>
      <p:sp>
        <p:nvSpPr>
          <p:cNvPr id="23" name="Rectangle 22">
            <a:extLst>
              <a:ext uri="{FF2B5EF4-FFF2-40B4-BE49-F238E27FC236}">
                <a16:creationId xmlns:a16="http://schemas.microsoft.com/office/drawing/2014/main" id="{92197B79-74CA-55E9-8278-BC75B932C831}"/>
              </a:ext>
            </a:extLst>
          </p:cNvPr>
          <p:cNvSpPr/>
          <p:nvPr/>
        </p:nvSpPr>
        <p:spPr>
          <a:xfrm>
            <a:off x="1070100" y="3806826"/>
            <a:ext cx="861952" cy="2555874"/>
          </a:xfrm>
          <a:prstGeom prst="rect">
            <a:avLst/>
          </a:prstGeom>
          <a:solidFill>
            <a:schemeClr val="accent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7D1D772-9B0C-0DC2-129D-D70DB31DB368}"/>
              </a:ext>
            </a:extLst>
          </p:cNvPr>
          <p:cNvSpPr/>
          <p:nvPr/>
        </p:nvSpPr>
        <p:spPr>
          <a:xfrm>
            <a:off x="2189795" y="3805796"/>
            <a:ext cx="259270" cy="2555874"/>
          </a:xfrm>
          <a:prstGeom prst="rect">
            <a:avLst/>
          </a:prstGeom>
          <a:solidFill>
            <a:schemeClr val="accent6">
              <a:lumMod val="40000"/>
              <a:lumOff val="60000"/>
              <a:alpha val="7200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EEE983A-3587-2E20-6D63-B21AB8E9C837}"/>
              </a:ext>
            </a:extLst>
          </p:cNvPr>
          <p:cNvSpPr txBox="1"/>
          <p:nvPr/>
        </p:nvSpPr>
        <p:spPr>
          <a:xfrm>
            <a:off x="1167491" y="5956918"/>
            <a:ext cx="667170" cy="369332"/>
          </a:xfrm>
          <a:prstGeom prst="rect">
            <a:avLst/>
          </a:prstGeom>
          <a:noFill/>
        </p:spPr>
        <p:txBody>
          <a:bodyPr wrap="none" rtlCol="0">
            <a:spAutoFit/>
          </a:bodyPr>
          <a:lstStyle/>
          <a:p>
            <a:r>
              <a:rPr lang="en-US" b="1" baseline="30000" dirty="0">
                <a:solidFill>
                  <a:srgbClr val="09198D"/>
                </a:solidFill>
              </a:rPr>
              <a:t>239</a:t>
            </a:r>
            <a:r>
              <a:rPr lang="en-US" b="1" dirty="0">
                <a:solidFill>
                  <a:srgbClr val="09198D"/>
                </a:solidFill>
              </a:rPr>
              <a:t>Pu</a:t>
            </a:r>
          </a:p>
        </p:txBody>
      </p:sp>
      <p:sp>
        <p:nvSpPr>
          <p:cNvPr id="26" name="TextBox 25">
            <a:extLst>
              <a:ext uri="{FF2B5EF4-FFF2-40B4-BE49-F238E27FC236}">
                <a16:creationId xmlns:a16="http://schemas.microsoft.com/office/drawing/2014/main" id="{C993012A-5DCB-C289-09B0-3183264C9650}"/>
              </a:ext>
            </a:extLst>
          </p:cNvPr>
          <p:cNvSpPr txBox="1"/>
          <p:nvPr/>
        </p:nvSpPr>
        <p:spPr>
          <a:xfrm>
            <a:off x="1985845" y="5956918"/>
            <a:ext cx="667170" cy="369332"/>
          </a:xfrm>
          <a:prstGeom prst="rect">
            <a:avLst/>
          </a:prstGeom>
          <a:noFill/>
        </p:spPr>
        <p:txBody>
          <a:bodyPr wrap="none" rtlCol="0">
            <a:spAutoFit/>
          </a:bodyPr>
          <a:lstStyle/>
          <a:p>
            <a:r>
              <a:rPr lang="en-US" b="1" baseline="30000" dirty="0">
                <a:solidFill>
                  <a:srgbClr val="FF0000"/>
                </a:solidFill>
              </a:rPr>
              <a:t>240</a:t>
            </a:r>
            <a:r>
              <a:rPr lang="en-US" b="1" dirty="0">
                <a:solidFill>
                  <a:srgbClr val="FF0000"/>
                </a:solidFill>
              </a:rPr>
              <a:t>Pu</a:t>
            </a:r>
          </a:p>
        </p:txBody>
      </p:sp>
      <p:sp>
        <p:nvSpPr>
          <p:cNvPr id="27" name="Rectangle 26">
            <a:extLst>
              <a:ext uri="{FF2B5EF4-FFF2-40B4-BE49-F238E27FC236}">
                <a16:creationId xmlns:a16="http://schemas.microsoft.com/office/drawing/2014/main" id="{19FC57FB-F29B-AE22-32BF-1D8756D0ACD4}"/>
              </a:ext>
            </a:extLst>
          </p:cNvPr>
          <p:cNvSpPr/>
          <p:nvPr/>
        </p:nvSpPr>
        <p:spPr>
          <a:xfrm>
            <a:off x="3201398" y="3805796"/>
            <a:ext cx="667171" cy="2555874"/>
          </a:xfrm>
          <a:prstGeom prst="rect">
            <a:avLst/>
          </a:prstGeom>
          <a:solidFill>
            <a:schemeClr val="accent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E00D5E2-3FCC-2EFE-2F64-DC117545ED70}"/>
              </a:ext>
            </a:extLst>
          </p:cNvPr>
          <p:cNvSpPr txBox="1"/>
          <p:nvPr/>
        </p:nvSpPr>
        <p:spPr>
          <a:xfrm>
            <a:off x="3207260" y="5956918"/>
            <a:ext cx="667170" cy="369332"/>
          </a:xfrm>
          <a:prstGeom prst="rect">
            <a:avLst/>
          </a:prstGeom>
          <a:noFill/>
        </p:spPr>
        <p:txBody>
          <a:bodyPr wrap="none" rtlCol="0">
            <a:spAutoFit/>
          </a:bodyPr>
          <a:lstStyle/>
          <a:p>
            <a:r>
              <a:rPr lang="en-US" b="1" baseline="30000" dirty="0">
                <a:solidFill>
                  <a:srgbClr val="09198D"/>
                </a:solidFill>
              </a:rPr>
              <a:t>239</a:t>
            </a:r>
            <a:r>
              <a:rPr lang="en-US" b="1" dirty="0">
                <a:solidFill>
                  <a:srgbClr val="09198D"/>
                </a:solidFill>
              </a:rPr>
              <a:t>Pu</a:t>
            </a:r>
          </a:p>
        </p:txBody>
      </p:sp>
    </p:spTree>
    <p:extLst>
      <p:ext uri="{BB962C8B-B14F-4D97-AF65-F5344CB8AC3E}">
        <p14:creationId xmlns:p14="http://schemas.microsoft.com/office/powerpoint/2010/main" val="356708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F5822-F978-449A-0A55-E985846800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6461F70-4506-0FF7-E24A-99B3FD914E72}"/>
              </a:ext>
            </a:extLst>
          </p:cNvPr>
          <p:cNvSpPr>
            <a:spLocks noGrp="1"/>
          </p:cNvSpPr>
          <p:nvPr>
            <p:ph type="body" sz="quarter" idx="14"/>
          </p:nvPr>
        </p:nvSpPr>
        <p:spPr>
          <a:xfrm>
            <a:off x="80626" y="56999"/>
            <a:ext cx="9063373" cy="334293"/>
          </a:xfrm>
        </p:spPr>
        <p:txBody>
          <a:bodyPr/>
          <a:lstStyle/>
          <a:p>
            <a:r>
              <a:rPr lang="en-US" baseline="30000" dirty="0"/>
              <a:t>191,193</a:t>
            </a:r>
            <a:r>
              <a:rPr lang="en-US" dirty="0"/>
              <a:t>Ir, funded by LANL-LDRD	</a:t>
            </a:r>
          </a:p>
        </p:txBody>
      </p:sp>
      <p:sp>
        <p:nvSpPr>
          <p:cNvPr id="6" name="Text Placeholder 2">
            <a:extLst>
              <a:ext uri="{FF2B5EF4-FFF2-40B4-BE49-F238E27FC236}">
                <a16:creationId xmlns:a16="http://schemas.microsoft.com/office/drawing/2014/main" id="{B8FE7628-1318-0F4A-7385-81748BFBE890}"/>
              </a:ext>
            </a:extLst>
          </p:cNvPr>
          <p:cNvSpPr txBox="1">
            <a:spLocks/>
          </p:cNvSpPr>
          <p:nvPr/>
        </p:nvSpPr>
        <p:spPr>
          <a:xfrm>
            <a:off x="0" y="1458352"/>
            <a:ext cx="9143999"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endParaRPr lang="en-US" sz="2000" dirty="0">
              <a:ea typeface="Source Sans Pro" panose="020B0503030403020204" pitchFamily="34" charset="0"/>
            </a:endParaRPr>
          </a:p>
        </p:txBody>
      </p:sp>
      <p:sp>
        <p:nvSpPr>
          <p:cNvPr id="7" name="Text Placeholder 2">
            <a:extLst>
              <a:ext uri="{FF2B5EF4-FFF2-40B4-BE49-F238E27FC236}">
                <a16:creationId xmlns:a16="http://schemas.microsoft.com/office/drawing/2014/main" id="{3100EBBD-E108-49D1-B8C5-0349D63C2EAB}"/>
              </a:ext>
            </a:extLst>
          </p:cNvPr>
          <p:cNvSpPr txBox="1">
            <a:spLocks/>
          </p:cNvSpPr>
          <p:nvPr/>
        </p:nvSpPr>
        <p:spPr>
          <a:xfrm>
            <a:off x="0" y="477325"/>
            <a:ext cx="5541818" cy="3449583"/>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ea typeface="Source Sans Pro" panose="020B0503030403020204" pitchFamily="34" charset="0"/>
              </a:rPr>
              <a:t>Transmission data with DICER</a:t>
            </a:r>
          </a:p>
          <a:p>
            <a:r>
              <a:rPr lang="en-US" sz="1600" dirty="0">
                <a:ea typeface="Source Sans Pro" panose="020B0503030403020204" pitchFamily="34" charset="0"/>
              </a:rPr>
              <a:t>4 samples (2 x thicks, 2 x thins)</a:t>
            </a:r>
          </a:p>
          <a:p>
            <a:r>
              <a:rPr lang="en-US" sz="1600" dirty="0">
                <a:ea typeface="Source Sans Pro" panose="020B0503030403020204" pitchFamily="34" charset="0"/>
              </a:rPr>
              <a:t>Capture data were taken with DANCE in the early 2000s</a:t>
            </a:r>
          </a:p>
          <a:p>
            <a:r>
              <a:rPr lang="en-US" sz="1600" dirty="0">
                <a:ea typeface="Source Sans Pro" panose="020B0503030403020204" pitchFamily="34" charset="0"/>
              </a:rPr>
              <a:t>DANCE data were used to extract:</a:t>
            </a:r>
          </a:p>
          <a:p>
            <a:pPr lvl="1"/>
            <a:r>
              <a:rPr lang="en-US" sz="1400" dirty="0">
                <a:ea typeface="Source Sans Pro" panose="020B0503030403020204" pitchFamily="34" charset="0"/>
              </a:rPr>
              <a:t>Spins based on multiplicity (done)</a:t>
            </a:r>
          </a:p>
          <a:p>
            <a:pPr lvl="1"/>
            <a:r>
              <a:rPr lang="en-US" sz="1400" dirty="0">
                <a:ea typeface="Source Sans Pro" panose="020B0503030403020204" pitchFamily="34" charset="0"/>
              </a:rPr>
              <a:t>Capture cross section (to be done)</a:t>
            </a:r>
          </a:p>
          <a:p>
            <a:r>
              <a:rPr lang="en-US" sz="1600" dirty="0">
                <a:ea typeface="Source Sans Pro" panose="020B0503030403020204" pitchFamily="34" charset="0"/>
                <a:cs typeface="Times"/>
              </a:rPr>
              <a:t>R-Matrix fits with SAMMY on the DICER data on all 4 data-sets</a:t>
            </a:r>
          </a:p>
          <a:p>
            <a:r>
              <a:rPr lang="en-US" sz="1600" dirty="0">
                <a:ea typeface="Source Sans Pro" panose="020B0503030403020204" pitchFamily="34" charset="0"/>
                <a:cs typeface="Times"/>
              </a:rPr>
              <a:t>Work started in 2021, paused but is now being resumed by our postdoc Sotiris </a:t>
            </a:r>
            <a:r>
              <a:rPr lang="en-US" sz="1600" dirty="0" err="1">
                <a:ea typeface="Source Sans Pro" panose="020B0503030403020204" pitchFamily="34" charset="0"/>
                <a:cs typeface="Times"/>
              </a:rPr>
              <a:t>Chasapoglou</a:t>
            </a:r>
            <a:endParaRPr lang="en-US" sz="1600" dirty="0">
              <a:ea typeface="Source Sans Pro" panose="020B0503030403020204" pitchFamily="34" charset="0"/>
              <a:cs typeface="Times"/>
            </a:endParaRPr>
          </a:p>
          <a:p>
            <a:r>
              <a:rPr lang="en-US" sz="1600" b="1" dirty="0">
                <a:ea typeface="Source Sans Pro" panose="020B0503030403020204" pitchFamily="34" charset="0"/>
              </a:rPr>
              <a:t>Differences with current evaluations</a:t>
            </a:r>
          </a:p>
          <a:p>
            <a:r>
              <a:rPr lang="en-US" sz="1600" dirty="0">
                <a:ea typeface="Source Sans Pro" panose="020B0503030403020204" pitchFamily="34" charset="0"/>
              </a:rPr>
              <a:t>Work will conclude in the coming months</a:t>
            </a:r>
          </a:p>
        </p:txBody>
      </p:sp>
      <p:pic>
        <p:nvPicPr>
          <p:cNvPr id="13" name="Picture 12">
            <a:extLst>
              <a:ext uri="{FF2B5EF4-FFF2-40B4-BE49-F238E27FC236}">
                <a16:creationId xmlns:a16="http://schemas.microsoft.com/office/drawing/2014/main" id="{F43130CF-B6C7-AA25-6DDB-1DEC02A3503B}"/>
              </a:ext>
            </a:extLst>
          </p:cNvPr>
          <p:cNvPicPr>
            <a:picLocks noChangeAspect="1"/>
          </p:cNvPicPr>
          <p:nvPr/>
        </p:nvPicPr>
        <p:blipFill>
          <a:blip r:embed="rId2"/>
          <a:stretch>
            <a:fillRect/>
          </a:stretch>
        </p:blipFill>
        <p:spPr>
          <a:xfrm>
            <a:off x="5680364" y="56999"/>
            <a:ext cx="3383010" cy="2082757"/>
          </a:xfrm>
          <a:prstGeom prst="rect">
            <a:avLst/>
          </a:prstGeom>
        </p:spPr>
      </p:pic>
      <p:pic>
        <p:nvPicPr>
          <p:cNvPr id="15" name="Picture 14">
            <a:extLst>
              <a:ext uri="{FF2B5EF4-FFF2-40B4-BE49-F238E27FC236}">
                <a16:creationId xmlns:a16="http://schemas.microsoft.com/office/drawing/2014/main" id="{F285C1E8-AEDD-8326-1B88-15FEFC5EB2E8}"/>
              </a:ext>
            </a:extLst>
          </p:cNvPr>
          <p:cNvPicPr>
            <a:picLocks noChangeAspect="1"/>
          </p:cNvPicPr>
          <p:nvPr/>
        </p:nvPicPr>
        <p:blipFill>
          <a:blip r:embed="rId3"/>
          <a:stretch>
            <a:fillRect/>
          </a:stretch>
        </p:blipFill>
        <p:spPr>
          <a:xfrm>
            <a:off x="983672" y="3948192"/>
            <a:ext cx="7310485" cy="2924194"/>
          </a:xfrm>
          <a:prstGeom prst="rect">
            <a:avLst/>
          </a:prstGeom>
        </p:spPr>
      </p:pic>
      <p:sp>
        <p:nvSpPr>
          <p:cNvPr id="16" name="TextBox 15">
            <a:extLst>
              <a:ext uri="{FF2B5EF4-FFF2-40B4-BE49-F238E27FC236}">
                <a16:creationId xmlns:a16="http://schemas.microsoft.com/office/drawing/2014/main" id="{036E8903-CB17-5230-71D4-10AB7B65B5C6}"/>
              </a:ext>
            </a:extLst>
          </p:cNvPr>
          <p:cNvSpPr txBox="1"/>
          <p:nvPr/>
        </p:nvSpPr>
        <p:spPr>
          <a:xfrm>
            <a:off x="5000644" y="5846083"/>
            <a:ext cx="1082348" cy="369332"/>
          </a:xfrm>
          <a:prstGeom prst="rect">
            <a:avLst/>
          </a:prstGeom>
          <a:noFill/>
        </p:spPr>
        <p:txBody>
          <a:bodyPr wrap="none" rtlCol="0">
            <a:spAutoFit/>
          </a:bodyPr>
          <a:lstStyle/>
          <a:p>
            <a:r>
              <a:rPr lang="en-US" b="1" baseline="30000" dirty="0">
                <a:solidFill>
                  <a:srgbClr val="FF0000"/>
                </a:solidFill>
              </a:rPr>
              <a:t>193</a:t>
            </a:r>
            <a:r>
              <a:rPr lang="en-US" b="1" dirty="0">
                <a:solidFill>
                  <a:srgbClr val="FF0000"/>
                </a:solidFill>
              </a:rPr>
              <a:t>Ir thick</a:t>
            </a:r>
          </a:p>
        </p:txBody>
      </p:sp>
    </p:spTree>
    <p:extLst>
      <p:ext uri="{BB962C8B-B14F-4D97-AF65-F5344CB8AC3E}">
        <p14:creationId xmlns:p14="http://schemas.microsoft.com/office/powerpoint/2010/main" val="4199785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55BDF-CF16-467D-D37F-93606F54B88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5B7CCE8-9031-9DC1-9AEC-31181497A631}"/>
              </a:ext>
            </a:extLst>
          </p:cNvPr>
          <p:cNvSpPr>
            <a:spLocks noGrp="1"/>
          </p:cNvSpPr>
          <p:nvPr>
            <p:ph type="body" sz="quarter" idx="14"/>
          </p:nvPr>
        </p:nvSpPr>
        <p:spPr>
          <a:xfrm>
            <a:off x="368968" y="609600"/>
            <a:ext cx="8502316" cy="892208"/>
          </a:xfrm>
        </p:spPr>
        <p:txBody>
          <a:bodyPr/>
          <a:lstStyle/>
          <a:p>
            <a:r>
              <a:rPr lang="en-US" dirty="0"/>
              <a:t>Freshly performed measurements and status</a:t>
            </a:r>
          </a:p>
        </p:txBody>
      </p:sp>
      <p:pic>
        <p:nvPicPr>
          <p:cNvPr id="2" name="Picture 1">
            <a:extLst>
              <a:ext uri="{FF2B5EF4-FFF2-40B4-BE49-F238E27FC236}">
                <a16:creationId xmlns:a16="http://schemas.microsoft.com/office/drawing/2014/main" id="{B227C078-41DB-8CDA-FC9C-9740CCF294E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94360" y="3441019"/>
            <a:ext cx="2517820" cy="2517820"/>
          </a:xfrm>
          <a:prstGeom prst="rect">
            <a:avLst/>
          </a:prstGeom>
        </p:spPr>
      </p:pic>
    </p:spTree>
    <p:extLst>
      <p:ext uri="{BB962C8B-B14F-4D97-AF65-F5344CB8AC3E}">
        <p14:creationId xmlns:p14="http://schemas.microsoft.com/office/powerpoint/2010/main" val="1028874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87A80-1D35-282A-05EF-5334619EE2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144874-EEC8-D0A2-DF8B-683A62C3CE85}"/>
              </a:ext>
            </a:extLst>
          </p:cNvPr>
          <p:cNvSpPr>
            <a:spLocks noGrp="1"/>
          </p:cNvSpPr>
          <p:nvPr>
            <p:ph type="body" sz="quarter" idx="14"/>
          </p:nvPr>
        </p:nvSpPr>
        <p:spPr>
          <a:xfrm>
            <a:off x="80626" y="56999"/>
            <a:ext cx="9063373" cy="334293"/>
          </a:xfrm>
        </p:spPr>
        <p:txBody>
          <a:bodyPr/>
          <a:lstStyle/>
          <a:p>
            <a:r>
              <a:rPr lang="en-US" baseline="30000" dirty="0"/>
              <a:t>63</a:t>
            </a:r>
            <a:r>
              <a:rPr lang="en-US" dirty="0"/>
              <a:t>Cu, funded by LANL-LDRD	</a:t>
            </a:r>
          </a:p>
        </p:txBody>
      </p:sp>
      <p:sp>
        <p:nvSpPr>
          <p:cNvPr id="6" name="Text Placeholder 2">
            <a:extLst>
              <a:ext uri="{FF2B5EF4-FFF2-40B4-BE49-F238E27FC236}">
                <a16:creationId xmlns:a16="http://schemas.microsoft.com/office/drawing/2014/main" id="{CC6B40BA-94FB-1A91-F49D-3383FCAA7CE9}"/>
              </a:ext>
            </a:extLst>
          </p:cNvPr>
          <p:cNvSpPr txBox="1">
            <a:spLocks/>
          </p:cNvSpPr>
          <p:nvPr/>
        </p:nvSpPr>
        <p:spPr>
          <a:xfrm>
            <a:off x="0" y="1458352"/>
            <a:ext cx="9143999"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endParaRPr lang="en-US" sz="2000" dirty="0">
              <a:ea typeface="Source Sans Pro" panose="020B0503030403020204" pitchFamily="34" charset="0"/>
            </a:endParaRPr>
          </a:p>
        </p:txBody>
      </p:sp>
      <p:sp>
        <p:nvSpPr>
          <p:cNvPr id="7" name="Text Placeholder 2">
            <a:extLst>
              <a:ext uri="{FF2B5EF4-FFF2-40B4-BE49-F238E27FC236}">
                <a16:creationId xmlns:a16="http://schemas.microsoft.com/office/drawing/2014/main" id="{9489D8CB-6DD1-0EE1-44DD-992C7FFC7DB3}"/>
              </a:ext>
            </a:extLst>
          </p:cNvPr>
          <p:cNvSpPr txBox="1">
            <a:spLocks/>
          </p:cNvSpPr>
          <p:nvPr/>
        </p:nvSpPr>
        <p:spPr>
          <a:xfrm>
            <a:off x="0" y="477325"/>
            <a:ext cx="4620095" cy="3449583"/>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ea typeface="Source Sans Pro" panose="020B0503030403020204" pitchFamily="34" charset="0"/>
              </a:rPr>
              <a:t>Through the PARADIGM LDRD project </a:t>
            </a:r>
            <a:r>
              <a:rPr lang="en-US" sz="1600" baseline="30000" dirty="0">
                <a:ea typeface="Source Sans Pro" panose="020B0503030403020204" pitchFamily="34" charset="0"/>
              </a:rPr>
              <a:t>63</a:t>
            </a:r>
            <a:r>
              <a:rPr lang="en-US" sz="1600" dirty="0">
                <a:ea typeface="Source Sans Pro" panose="020B0503030403020204" pitchFamily="34" charset="0"/>
              </a:rPr>
              <a:t>Cu(n,tot) was identified as an important experiment to showcase a new nuclear data pipeline, employing machine learning algorithms, differential and integral measurements and theory</a:t>
            </a:r>
          </a:p>
          <a:p>
            <a:r>
              <a:rPr lang="en-US" sz="1600" dirty="0">
                <a:ea typeface="Source Sans Pro" panose="020B0503030403020204" pitchFamily="34" charset="0"/>
              </a:rPr>
              <a:t>Thin and thick samples were cast at ORNL</a:t>
            </a:r>
          </a:p>
          <a:p>
            <a:r>
              <a:rPr lang="en-US" sz="1600" dirty="0">
                <a:ea typeface="Source Sans Pro" panose="020B0503030403020204" pitchFamily="34" charset="0"/>
              </a:rPr>
              <a:t>Older DANCE data are being analyzed  as well</a:t>
            </a:r>
          </a:p>
          <a:p>
            <a:r>
              <a:rPr lang="en-US" sz="1600" dirty="0">
                <a:ea typeface="Source Sans Pro" panose="020B0503030403020204" pitchFamily="34" charset="0"/>
              </a:rPr>
              <a:t>Efforts are expected to finish by the end of 2026</a:t>
            </a:r>
          </a:p>
        </p:txBody>
      </p:sp>
      <p:pic>
        <p:nvPicPr>
          <p:cNvPr id="3" name="Picture 2">
            <a:extLst>
              <a:ext uri="{FF2B5EF4-FFF2-40B4-BE49-F238E27FC236}">
                <a16:creationId xmlns:a16="http://schemas.microsoft.com/office/drawing/2014/main" id="{1191F994-F259-518B-99B8-0C8352559FBB}"/>
              </a:ext>
            </a:extLst>
          </p:cNvPr>
          <p:cNvPicPr>
            <a:picLocks noChangeAspect="1"/>
          </p:cNvPicPr>
          <p:nvPr/>
        </p:nvPicPr>
        <p:blipFill>
          <a:blip r:embed="rId2"/>
          <a:stretch>
            <a:fillRect/>
          </a:stretch>
        </p:blipFill>
        <p:spPr>
          <a:xfrm>
            <a:off x="40314" y="3094386"/>
            <a:ext cx="4491372" cy="3579984"/>
          </a:xfrm>
          <a:prstGeom prst="rect">
            <a:avLst/>
          </a:prstGeom>
        </p:spPr>
      </p:pic>
      <p:sp>
        <p:nvSpPr>
          <p:cNvPr id="4" name="TextBox 3">
            <a:extLst>
              <a:ext uri="{FF2B5EF4-FFF2-40B4-BE49-F238E27FC236}">
                <a16:creationId xmlns:a16="http://schemas.microsoft.com/office/drawing/2014/main" id="{992E35E2-DD4A-C6C7-1965-0A30564C2986}"/>
              </a:ext>
            </a:extLst>
          </p:cNvPr>
          <p:cNvSpPr txBox="1"/>
          <p:nvPr/>
        </p:nvSpPr>
        <p:spPr>
          <a:xfrm>
            <a:off x="560218" y="3557576"/>
            <a:ext cx="1256819" cy="369332"/>
          </a:xfrm>
          <a:prstGeom prst="rect">
            <a:avLst/>
          </a:prstGeom>
          <a:noFill/>
        </p:spPr>
        <p:txBody>
          <a:bodyPr wrap="none" rtlCol="0">
            <a:spAutoFit/>
          </a:bodyPr>
          <a:lstStyle/>
          <a:p>
            <a:r>
              <a:rPr lang="en-US" i="1" dirty="0"/>
              <a:t>Preliminary</a:t>
            </a:r>
          </a:p>
        </p:txBody>
      </p:sp>
      <p:pic>
        <p:nvPicPr>
          <p:cNvPr id="8" name="Picture 7">
            <a:extLst>
              <a:ext uri="{FF2B5EF4-FFF2-40B4-BE49-F238E27FC236}">
                <a16:creationId xmlns:a16="http://schemas.microsoft.com/office/drawing/2014/main" id="{D392583E-B372-FF83-FA19-0151CAF57E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12327" y="394195"/>
            <a:ext cx="3879272" cy="2586182"/>
          </a:xfrm>
          <a:prstGeom prst="rect">
            <a:avLst/>
          </a:prstGeom>
        </p:spPr>
      </p:pic>
      <p:pic>
        <p:nvPicPr>
          <p:cNvPr id="9" name="Picture 8">
            <a:extLst>
              <a:ext uri="{FF2B5EF4-FFF2-40B4-BE49-F238E27FC236}">
                <a16:creationId xmlns:a16="http://schemas.microsoft.com/office/drawing/2014/main" id="{C09792F2-5667-3BB5-73F3-68B3ABC82127}"/>
              </a:ext>
            </a:extLst>
          </p:cNvPr>
          <p:cNvPicPr>
            <a:picLocks noChangeAspect="1"/>
          </p:cNvPicPr>
          <p:nvPr/>
        </p:nvPicPr>
        <p:blipFill>
          <a:blip r:embed="rId4"/>
          <a:stretch>
            <a:fillRect/>
          </a:stretch>
        </p:blipFill>
        <p:spPr>
          <a:xfrm>
            <a:off x="4612312" y="3926908"/>
            <a:ext cx="4390150" cy="2434203"/>
          </a:xfrm>
          <a:prstGeom prst="rect">
            <a:avLst/>
          </a:prstGeom>
        </p:spPr>
      </p:pic>
      <p:sp>
        <p:nvSpPr>
          <p:cNvPr id="10" name="TextBox 9">
            <a:extLst>
              <a:ext uri="{FF2B5EF4-FFF2-40B4-BE49-F238E27FC236}">
                <a16:creationId xmlns:a16="http://schemas.microsoft.com/office/drawing/2014/main" id="{8B6E3A0D-65F6-ECEF-0C91-9748674C2BD4}"/>
              </a:ext>
            </a:extLst>
          </p:cNvPr>
          <p:cNvSpPr txBox="1"/>
          <p:nvPr/>
        </p:nvSpPr>
        <p:spPr>
          <a:xfrm>
            <a:off x="5270763" y="3983840"/>
            <a:ext cx="2627514" cy="369332"/>
          </a:xfrm>
          <a:prstGeom prst="rect">
            <a:avLst/>
          </a:prstGeom>
          <a:noFill/>
        </p:spPr>
        <p:txBody>
          <a:bodyPr wrap="none" rtlCol="0">
            <a:spAutoFit/>
          </a:bodyPr>
          <a:lstStyle/>
          <a:p>
            <a:r>
              <a:rPr lang="en-US" i="1" dirty="0"/>
              <a:t>Preliminary DANCE counts</a:t>
            </a:r>
          </a:p>
        </p:txBody>
      </p:sp>
    </p:spTree>
    <p:extLst>
      <p:ext uri="{BB962C8B-B14F-4D97-AF65-F5344CB8AC3E}">
        <p14:creationId xmlns:p14="http://schemas.microsoft.com/office/powerpoint/2010/main" val="2191214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8B5AB-BC42-0978-7EE9-9F78722290E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39AE496-4232-55B1-5D15-1EE512A1A615}"/>
              </a:ext>
            </a:extLst>
          </p:cNvPr>
          <p:cNvSpPr>
            <a:spLocks noGrp="1"/>
          </p:cNvSpPr>
          <p:nvPr>
            <p:ph type="body" sz="quarter" idx="14"/>
          </p:nvPr>
        </p:nvSpPr>
        <p:spPr>
          <a:xfrm>
            <a:off x="80626" y="56999"/>
            <a:ext cx="9063373" cy="334293"/>
          </a:xfrm>
        </p:spPr>
        <p:txBody>
          <a:bodyPr/>
          <a:lstStyle/>
          <a:p>
            <a:r>
              <a:rPr lang="en-US" baseline="30000" dirty="0"/>
              <a:t>133</a:t>
            </a:r>
            <a:r>
              <a:rPr lang="en-US" dirty="0"/>
              <a:t>Cs, funded by NCSP	</a:t>
            </a:r>
          </a:p>
        </p:txBody>
      </p:sp>
      <p:sp>
        <p:nvSpPr>
          <p:cNvPr id="7" name="Text Placeholder 2">
            <a:extLst>
              <a:ext uri="{FF2B5EF4-FFF2-40B4-BE49-F238E27FC236}">
                <a16:creationId xmlns:a16="http://schemas.microsoft.com/office/drawing/2014/main" id="{C1F66126-689E-B4F5-4D90-BCB933399C7C}"/>
              </a:ext>
            </a:extLst>
          </p:cNvPr>
          <p:cNvSpPr txBox="1">
            <a:spLocks/>
          </p:cNvSpPr>
          <p:nvPr/>
        </p:nvSpPr>
        <p:spPr>
          <a:xfrm>
            <a:off x="0" y="574310"/>
            <a:ext cx="9143999" cy="3449583"/>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ea typeface="Source Sans Pro" panose="020B0503030403020204" pitchFamily="34" charset="0"/>
              </a:rPr>
              <a:t>2 metallic Cs samples we measured at DICER</a:t>
            </a:r>
          </a:p>
          <a:p>
            <a:pPr lvl="1"/>
            <a:r>
              <a:rPr lang="en-US" sz="1400" dirty="0">
                <a:ea typeface="Source Sans Pro" panose="020B0503030403020204" pitchFamily="34" charset="0"/>
              </a:rPr>
              <a:t>1.1 mg</a:t>
            </a:r>
          </a:p>
          <a:p>
            <a:pPr lvl="1"/>
            <a:r>
              <a:rPr lang="en-US" sz="1400" dirty="0">
                <a:ea typeface="Source Sans Pro" panose="020B0503030403020204" pitchFamily="34" charset="0"/>
              </a:rPr>
              <a:t>14.4 mg</a:t>
            </a:r>
          </a:p>
          <a:p>
            <a:r>
              <a:rPr lang="en-US" sz="1600" b="1" dirty="0">
                <a:ea typeface="Source Sans Pro" panose="020B0503030403020204" pitchFamily="34" charset="0"/>
              </a:rPr>
              <a:t>First ever metallic Cs measurement</a:t>
            </a:r>
            <a:r>
              <a:rPr lang="en-US" sz="1600" dirty="0">
                <a:ea typeface="Source Sans Pro" panose="020B0503030403020204" pitchFamily="34" charset="0"/>
              </a:rPr>
              <a:t>, as far as I know</a:t>
            </a:r>
          </a:p>
          <a:p>
            <a:r>
              <a:rPr lang="en-US" sz="1600" dirty="0">
                <a:ea typeface="Source Sans Pro" panose="020B0503030403020204" pitchFamily="34" charset="0"/>
              </a:rPr>
              <a:t>Data were taken from sub thermal to 10’s keV</a:t>
            </a:r>
          </a:p>
          <a:p>
            <a:r>
              <a:rPr lang="en-US" sz="1600" dirty="0">
                <a:ea typeface="Source Sans Pro" panose="020B0503030403020204" pitchFamily="34" charset="0"/>
              </a:rPr>
              <a:t>Measurement finished in late 2025</a:t>
            </a:r>
          </a:p>
        </p:txBody>
      </p:sp>
      <p:pic>
        <p:nvPicPr>
          <p:cNvPr id="5" name="Picture 4">
            <a:extLst>
              <a:ext uri="{FF2B5EF4-FFF2-40B4-BE49-F238E27FC236}">
                <a16:creationId xmlns:a16="http://schemas.microsoft.com/office/drawing/2014/main" id="{D663A594-045F-ABCF-8A9E-015FEB22AB0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5303519" y="2693700"/>
            <a:ext cx="3826631" cy="4090539"/>
          </a:xfrm>
          <a:prstGeom prst="rect">
            <a:avLst/>
          </a:prstGeom>
        </p:spPr>
      </p:pic>
      <p:pic>
        <p:nvPicPr>
          <p:cNvPr id="9" name="Picture 8">
            <a:extLst>
              <a:ext uri="{FF2B5EF4-FFF2-40B4-BE49-F238E27FC236}">
                <a16:creationId xmlns:a16="http://schemas.microsoft.com/office/drawing/2014/main" id="{57D75CB7-3CD8-653A-2950-AF2104F7CE2B}"/>
              </a:ext>
            </a:extLst>
          </p:cNvPr>
          <p:cNvPicPr>
            <a:picLocks noChangeAspect="1"/>
          </p:cNvPicPr>
          <p:nvPr/>
        </p:nvPicPr>
        <p:blipFill>
          <a:blip r:embed="rId3"/>
          <a:stretch>
            <a:fillRect/>
          </a:stretch>
        </p:blipFill>
        <p:spPr>
          <a:xfrm>
            <a:off x="0" y="2693700"/>
            <a:ext cx="5195455" cy="4090539"/>
          </a:xfrm>
          <a:prstGeom prst="rect">
            <a:avLst/>
          </a:prstGeom>
        </p:spPr>
      </p:pic>
    </p:spTree>
    <p:extLst>
      <p:ext uri="{BB962C8B-B14F-4D97-AF65-F5344CB8AC3E}">
        <p14:creationId xmlns:p14="http://schemas.microsoft.com/office/powerpoint/2010/main" val="1391316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83D7E-E546-E5BC-CB6B-0241C967031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6D02ACE-7B71-E50C-7ACA-7ADE9477B324}"/>
              </a:ext>
            </a:extLst>
          </p:cNvPr>
          <p:cNvSpPr>
            <a:spLocks noGrp="1"/>
          </p:cNvSpPr>
          <p:nvPr>
            <p:ph type="body" sz="quarter" idx="14"/>
          </p:nvPr>
        </p:nvSpPr>
        <p:spPr>
          <a:xfrm>
            <a:off x="80626" y="56999"/>
            <a:ext cx="9063373" cy="334293"/>
          </a:xfrm>
        </p:spPr>
        <p:txBody>
          <a:bodyPr/>
          <a:lstStyle/>
          <a:p>
            <a:r>
              <a:rPr lang="en-US" dirty="0"/>
              <a:t>Development of DICER64	</a:t>
            </a:r>
          </a:p>
        </p:txBody>
      </p:sp>
      <p:sp>
        <p:nvSpPr>
          <p:cNvPr id="7" name="Text Placeholder 2">
            <a:extLst>
              <a:ext uri="{FF2B5EF4-FFF2-40B4-BE49-F238E27FC236}">
                <a16:creationId xmlns:a16="http://schemas.microsoft.com/office/drawing/2014/main" id="{BA1607A5-EDE6-EB91-129F-144DEB1F4105}"/>
              </a:ext>
            </a:extLst>
          </p:cNvPr>
          <p:cNvSpPr txBox="1">
            <a:spLocks/>
          </p:cNvSpPr>
          <p:nvPr/>
        </p:nvSpPr>
        <p:spPr>
          <a:xfrm>
            <a:off x="0" y="574310"/>
            <a:ext cx="9143999" cy="3449583"/>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ea typeface="Source Sans Pro" panose="020B0503030403020204" pitchFamily="34" charset="0"/>
              </a:rPr>
              <a:t>Through a LANL-LDRD early career award, a new </a:t>
            </a:r>
            <a:r>
              <a:rPr lang="en-US" sz="1600" b="1" dirty="0">
                <a:ea typeface="Source Sans Pro" panose="020B0503030403020204" pitchFamily="34" charset="0"/>
              </a:rPr>
              <a:t>DICER variant at 64 m </a:t>
            </a:r>
            <a:r>
              <a:rPr lang="en-US" sz="1600" dirty="0">
                <a:ea typeface="Source Sans Pro" panose="020B0503030403020204" pitchFamily="34" charset="0"/>
              </a:rPr>
              <a:t>is being developed</a:t>
            </a:r>
          </a:p>
          <a:p>
            <a:r>
              <a:rPr lang="en-US" sz="1600" dirty="0">
                <a:ea typeface="Source Sans Pro" panose="020B0503030403020204" pitchFamily="34" charset="0"/>
              </a:rPr>
              <a:t>Data were taken with Bi, Au, Rh, Fe to understand the performance and asses the feasibility of a new instrument</a:t>
            </a:r>
          </a:p>
          <a:p>
            <a:r>
              <a:rPr lang="en-US" sz="1600" dirty="0">
                <a:ea typeface="Source Sans Pro" panose="020B0503030403020204" pitchFamily="34" charset="0"/>
              </a:rPr>
              <a:t>Promising results: </a:t>
            </a:r>
            <a:r>
              <a:rPr lang="en-US" sz="1600" b="1" dirty="0">
                <a:ea typeface="Source Sans Pro" panose="020B0503030403020204" pitchFamily="34" charset="0"/>
              </a:rPr>
              <a:t>significantly improved signal/background compared to DICER</a:t>
            </a:r>
          </a:p>
          <a:p>
            <a:r>
              <a:rPr lang="en-US" sz="1600" dirty="0">
                <a:ea typeface="Source Sans Pro" panose="020B0503030403020204" pitchFamily="34" charset="0"/>
              </a:rPr>
              <a:t>Testing the idea of </a:t>
            </a:r>
            <a:r>
              <a:rPr lang="en-US" sz="1600" b="1" dirty="0">
                <a:ea typeface="Source Sans Pro" panose="020B0503030403020204" pitchFamily="34" charset="0"/>
              </a:rPr>
              <a:t>simultaneous transmission and prompt-gamma activation analysis (PGAA)</a:t>
            </a:r>
          </a:p>
        </p:txBody>
      </p:sp>
      <p:pic>
        <p:nvPicPr>
          <p:cNvPr id="6" name="Picture 5">
            <a:extLst>
              <a:ext uri="{FF2B5EF4-FFF2-40B4-BE49-F238E27FC236}">
                <a16:creationId xmlns:a16="http://schemas.microsoft.com/office/drawing/2014/main" id="{A3C5D345-8C7D-6475-3F27-6829EC830B1C}"/>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80625" y="2750980"/>
            <a:ext cx="4770485" cy="3449583"/>
          </a:xfrm>
          <a:prstGeom prst="rect">
            <a:avLst/>
          </a:prstGeom>
        </p:spPr>
      </p:pic>
      <p:pic>
        <p:nvPicPr>
          <p:cNvPr id="10" name="Picture 9">
            <a:extLst>
              <a:ext uri="{FF2B5EF4-FFF2-40B4-BE49-F238E27FC236}">
                <a16:creationId xmlns:a16="http://schemas.microsoft.com/office/drawing/2014/main" id="{7AFDBE35-A6DD-834B-E60D-040C6C2B85D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029200" y="2168688"/>
            <a:ext cx="4034175" cy="4115002"/>
          </a:xfrm>
          <a:prstGeom prst="rect">
            <a:avLst/>
          </a:prstGeom>
        </p:spPr>
      </p:pic>
    </p:spTree>
    <p:extLst>
      <p:ext uri="{BB962C8B-B14F-4D97-AF65-F5344CB8AC3E}">
        <p14:creationId xmlns:p14="http://schemas.microsoft.com/office/powerpoint/2010/main" val="3141671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26BAA-8283-5714-8100-FDF0A16FF9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EA06CC-95D0-C486-AE3A-7E28F036B55B}"/>
              </a:ext>
            </a:extLst>
          </p:cNvPr>
          <p:cNvSpPr>
            <a:spLocks noGrp="1"/>
          </p:cNvSpPr>
          <p:nvPr>
            <p:ph type="body" sz="quarter" idx="14"/>
          </p:nvPr>
        </p:nvSpPr>
        <p:spPr>
          <a:xfrm>
            <a:off x="80626" y="56999"/>
            <a:ext cx="9063373" cy="334293"/>
          </a:xfrm>
        </p:spPr>
        <p:txBody>
          <a:bodyPr/>
          <a:lstStyle/>
          <a:p>
            <a:r>
              <a:rPr lang="en-US" dirty="0"/>
              <a:t>Development of DICER64	</a:t>
            </a:r>
          </a:p>
        </p:txBody>
      </p:sp>
      <p:sp>
        <p:nvSpPr>
          <p:cNvPr id="7" name="Text Placeholder 2">
            <a:extLst>
              <a:ext uri="{FF2B5EF4-FFF2-40B4-BE49-F238E27FC236}">
                <a16:creationId xmlns:a16="http://schemas.microsoft.com/office/drawing/2014/main" id="{B345838A-447C-040C-5B8E-68F242E678E8}"/>
              </a:ext>
            </a:extLst>
          </p:cNvPr>
          <p:cNvSpPr txBox="1">
            <a:spLocks/>
          </p:cNvSpPr>
          <p:nvPr/>
        </p:nvSpPr>
        <p:spPr>
          <a:xfrm>
            <a:off x="0" y="574310"/>
            <a:ext cx="9143999" cy="3449583"/>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ea typeface="Source Sans Pro" panose="020B0503030403020204" pitchFamily="34" charset="0"/>
              </a:rPr>
              <a:t>Through a LANL-LDRD early career award, a new DICER variant at 64 m is being developed</a:t>
            </a:r>
          </a:p>
          <a:p>
            <a:r>
              <a:rPr lang="en-US" sz="1600" dirty="0">
                <a:ea typeface="Source Sans Pro" panose="020B0503030403020204" pitchFamily="34" charset="0"/>
              </a:rPr>
              <a:t>Data were taken with Bi, Au, Rh, Fe to understand the performance and asses the feasibility of a new instrument</a:t>
            </a:r>
          </a:p>
          <a:p>
            <a:r>
              <a:rPr lang="en-US" sz="1600" dirty="0">
                <a:ea typeface="Source Sans Pro" panose="020B0503030403020204" pitchFamily="34" charset="0"/>
              </a:rPr>
              <a:t>Promising results: significantly improved signal/background compared to DICER</a:t>
            </a:r>
          </a:p>
          <a:p>
            <a:r>
              <a:rPr lang="en-US" sz="1600" dirty="0">
                <a:ea typeface="Source Sans Pro" panose="020B0503030403020204" pitchFamily="34" charset="0"/>
              </a:rPr>
              <a:t>Testing the idea of simultaneous transmission and prompt-gamma activation analysis (PGAA)</a:t>
            </a:r>
          </a:p>
          <a:p>
            <a:r>
              <a:rPr lang="en-US" sz="1600" dirty="0">
                <a:ea typeface="Source Sans Pro" panose="020B0503030403020204" pitchFamily="34" charset="0"/>
              </a:rPr>
              <a:t>Exploring the idea for independent DICER/DICER64 instruments, with </a:t>
            </a:r>
            <a:r>
              <a:rPr lang="en-US" sz="1600" b="1" dirty="0">
                <a:ea typeface="Source Sans Pro" panose="020B0503030403020204" pitchFamily="34" charset="0"/>
              </a:rPr>
              <a:t>changeable field of views</a:t>
            </a:r>
          </a:p>
        </p:txBody>
      </p:sp>
      <p:pic>
        <p:nvPicPr>
          <p:cNvPr id="3" name="Picture 2">
            <a:extLst>
              <a:ext uri="{FF2B5EF4-FFF2-40B4-BE49-F238E27FC236}">
                <a16:creationId xmlns:a16="http://schemas.microsoft.com/office/drawing/2014/main" id="{0D6B05AB-EA8D-DD32-FC0B-B91CC5BD5E57}"/>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982949" y="2549236"/>
            <a:ext cx="7178101" cy="4251765"/>
          </a:xfrm>
          <a:prstGeom prst="rect">
            <a:avLst/>
          </a:prstGeom>
        </p:spPr>
      </p:pic>
    </p:spTree>
    <p:extLst>
      <p:ext uri="{BB962C8B-B14F-4D97-AF65-F5344CB8AC3E}">
        <p14:creationId xmlns:p14="http://schemas.microsoft.com/office/powerpoint/2010/main" val="2309246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2FCA51-C297-5C47-AF7D-9EDFBE99C953}"/>
              </a:ext>
            </a:extLst>
          </p:cNvPr>
          <p:cNvSpPr>
            <a:spLocks noGrp="1"/>
          </p:cNvSpPr>
          <p:nvPr>
            <p:ph type="ctrTitle"/>
          </p:nvPr>
        </p:nvSpPr>
        <p:spPr/>
        <p:txBody>
          <a:bodyPr/>
          <a:lstStyle/>
          <a:p>
            <a:r>
              <a:rPr lang="en-US" dirty="0"/>
              <a:t>Table of Contents</a:t>
            </a:r>
          </a:p>
        </p:txBody>
      </p:sp>
      <p:sp>
        <p:nvSpPr>
          <p:cNvPr id="5" name="Text Placeholder 4">
            <a:extLst>
              <a:ext uri="{FF2B5EF4-FFF2-40B4-BE49-F238E27FC236}">
                <a16:creationId xmlns:a16="http://schemas.microsoft.com/office/drawing/2014/main" id="{C7EB3957-59C0-E944-9961-A4046CB714C7}"/>
              </a:ext>
            </a:extLst>
          </p:cNvPr>
          <p:cNvSpPr>
            <a:spLocks noGrp="1"/>
          </p:cNvSpPr>
          <p:nvPr>
            <p:ph type="body" sz="quarter" idx="10"/>
          </p:nvPr>
        </p:nvSpPr>
        <p:spPr/>
        <p:txBody>
          <a:bodyPr>
            <a:normAutofit/>
          </a:bodyPr>
          <a:lstStyle/>
          <a:p>
            <a:endParaRPr lang="en-US" b="1" dirty="0"/>
          </a:p>
          <a:p>
            <a:endParaRPr lang="en-US" b="1" dirty="0"/>
          </a:p>
          <a:p>
            <a:endParaRPr lang="en-US" b="1" dirty="0"/>
          </a:p>
          <a:p>
            <a:endParaRPr lang="en-US" b="1" dirty="0"/>
          </a:p>
          <a:p>
            <a:r>
              <a:rPr lang="en-US" b="1" dirty="0"/>
              <a:t>Brief DICER description</a:t>
            </a:r>
          </a:p>
          <a:p>
            <a:pPr>
              <a:buFont typeface="+mj-lt"/>
              <a:buAutoNum type="arabicPeriod"/>
            </a:pPr>
            <a:r>
              <a:rPr lang="en-US" b="1" dirty="0"/>
              <a:t>Completed measurements and status</a:t>
            </a:r>
          </a:p>
          <a:p>
            <a:pPr>
              <a:buFont typeface="+mj-lt"/>
              <a:buAutoNum type="arabicPeriod"/>
            </a:pPr>
            <a:r>
              <a:rPr lang="en-US" b="1" dirty="0"/>
              <a:t>Freshly-performed measurements</a:t>
            </a:r>
          </a:p>
          <a:p>
            <a:pPr>
              <a:buFont typeface="+mj-lt"/>
              <a:buAutoNum type="arabicPeriod"/>
            </a:pPr>
            <a:r>
              <a:rPr lang="en-US" b="1" dirty="0"/>
              <a:t>Near-future </a:t>
            </a:r>
            <a:r>
              <a:rPr lang="en-US" b="1" dirty="0" err="1"/>
              <a:t>measurments</a:t>
            </a:r>
            <a:endParaRPr lang="en-US" b="1" dirty="0"/>
          </a:p>
        </p:txBody>
      </p:sp>
    </p:spTree>
    <p:extLst>
      <p:ext uri="{BB962C8B-B14F-4D97-AF65-F5344CB8AC3E}">
        <p14:creationId xmlns:p14="http://schemas.microsoft.com/office/powerpoint/2010/main" val="1767994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1D356-8365-9495-56F5-76A6BCD306B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2AF46EB-0496-D530-CDD7-5AF29F32734C}"/>
              </a:ext>
            </a:extLst>
          </p:cNvPr>
          <p:cNvSpPr>
            <a:spLocks noGrp="1"/>
          </p:cNvSpPr>
          <p:nvPr>
            <p:ph type="body" sz="quarter" idx="14"/>
          </p:nvPr>
        </p:nvSpPr>
        <p:spPr>
          <a:xfrm>
            <a:off x="368968" y="609600"/>
            <a:ext cx="8502316" cy="892208"/>
          </a:xfrm>
        </p:spPr>
        <p:txBody>
          <a:bodyPr/>
          <a:lstStyle/>
          <a:p>
            <a:r>
              <a:rPr lang="en-US" dirty="0"/>
              <a:t>Near-future measurements</a:t>
            </a:r>
          </a:p>
        </p:txBody>
      </p:sp>
      <p:pic>
        <p:nvPicPr>
          <p:cNvPr id="2" name="Picture 1">
            <a:extLst>
              <a:ext uri="{FF2B5EF4-FFF2-40B4-BE49-F238E27FC236}">
                <a16:creationId xmlns:a16="http://schemas.microsoft.com/office/drawing/2014/main" id="{92661EDA-B378-3E6C-B9F3-B45E321BAEA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94360" y="3441019"/>
            <a:ext cx="2517820" cy="2517820"/>
          </a:xfrm>
          <a:prstGeom prst="rect">
            <a:avLst/>
          </a:prstGeom>
        </p:spPr>
      </p:pic>
    </p:spTree>
    <p:extLst>
      <p:ext uri="{BB962C8B-B14F-4D97-AF65-F5344CB8AC3E}">
        <p14:creationId xmlns:p14="http://schemas.microsoft.com/office/powerpoint/2010/main" val="2067093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CF3E4-0A40-96AE-653F-EF47564CA17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7A66C3-68DD-95EB-BB5C-C186917BC4BC}"/>
              </a:ext>
            </a:extLst>
          </p:cNvPr>
          <p:cNvSpPr>
            <a:spLocks noGrp="1"/>
          </p:cNvSpPr>
          <p:nvPr>
            <p:ph type="body" sz="quarter" idx="14"/>
          </p:nvPr>
        </p:nvSpPr>
        <p:spPr>
          <a:xfrm>
            <a:off x="80626" y="56999"/>
            <a:ext cx="9063373" cy="334293"/>
          </a:xfrm>
        </p:spPr>
        <p:txBody>
          <a:bodyPr/>
          <a:lstStyle/>
          <a:p>
            <a:r>
              <a:rPr lang="en-US" baseline="30000" dirty="0"/>
              <a:t>88</a:t>
            </a:r>
            <a:r>
              <a:rPr lang="en-US" dirty="0"/>
              <a:t>Y, funded by OES	</a:t>
            </a:r>
          </a:p>
        </p:txBody>
      </p:sp>
      <p:sp>
        <p:nvSpPr>
          <p:cNvPr id="7" name="Text Placeholder 2">
            <a:extLst>
              <a:ext uri="{FF2B5EF4-FFF2-40B4-BE49-F238E27FC236}">
                <a16:creationId xmlns:a16="http://schemas.microsoft.com/office/drawing/2014/main" id="{D804943F-D0DB-8BC6-A06E-2A7C6E2DD5C8}"/>
              </a:ext>
            </a:extLst>
          </p:cNvPr>
          <p:cNvSpPr txBox="1">
            <a:spLocks/>
          </p:cNvSpPr>
          <p:nvPr/>
        </p:nvSpPr>
        <p:spPr>
          <a:xfrm>
            <a:off x="0" y="574310"/>
            <a:ext cx="9143999" cy="194721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ea typeface="Source Sans Pro" panose="020B0503030403020204" pitchFamily="34" charset="0"/>
              </a:rPr>
              <a:t>The first ever time-of-flight measurement on </a:t>
            </a:r>
            <a:r>
              <a:rPr lang="en-US" sz="1600" baseline="30000" dirty="0">
                <a:ea typeface="Source Sans Pro" panose="020B0503030403020204" pitchFamily="34" charset="0"/>
              </a:rPr>
              <a:t>88</a:t>
            </a:r>
            <a:r>
              <a:rPr lang="en-US" sz="1600" dirty="0">
                <a:ea typeface="Source Sans Pro" panose="020B0503030403020204" pitchFamily="34" charset="0"/>
              </a:rPr>
              <a:t>Y is planned for Fall 2026</a:t>
            </a:r>
          </a:p>
          <a:p>
            <a:r>
              <a:rPr lang="en-US" sz="1600" dirty="0">
                <a:ea typeface="Source Sans Pro" panose="020B0503030403020204" pitchFamily="34" charset="0"/>
              </a:rPr>
              <a:t>Development of 0.1 mm collimator (Au collimator with heavy W shielding)</a:t>
            </a:r>
          </a:p>
          <a:p>
            <a:r>
              <a:rPr lang="en-US" sz="1600" dirty="0">
                <a:ea typeface="Source Sans Pro" panose="020B0503030403020204" pitchFamily="34" charset="0"/>
              </a:rPr>
              <a:t>Development of Y chemistry (</a:t>
            </a:r>
            <a:r>
              <a:rPr lang="en-US" sz="1600" dirty="0" err="1">
                <a:ea typeface="Source Sans Pro" panose="020B0503030403020204" pitchFamily="34" charset="0"/>
              </a:rPr>
              <a:t>YOCl</a:t>
            </a:r>
            <a:r>
              <a:rPr lang="en-US" sz="1600" dirty="0">
                <a:ea typeface="Source Sans Pro" panose="020B0503030403020204" pitchFamily="34" charset="0"/>
              </a:rPr>
              <a:t>)</a:t>
            </a:r>
          </a:p>
          <a:p>
            <a:r>
              <a:rPr lang="en-US" sz="1600" dirty="0">
                <a:ea typeface="Source Sans Pro" panose="020B0503030403020204" pitchFamily="34" charset="0"/>
              </a:rPr>
              <a:t>Development of microjet printing technique to fabricate the sample</a:t>
            </a:r>
          </a:p>
          <a:p>
            <a:r>
              <a:rPr lang="en-US" sz="1600" dirty="0">
                <a:ea typeface="Source Sans Pro" panose="020B0503030403020204" pitchFamily="34" charset="0"/>
              </a:rPr>
              <a:t>Development of 88Y production from (</a:t>
            </a:r>
            <a:r>
              <a:rPr lang="en-US" sz="1600" dirty="0" err="1">
                <a:ea typeface="Source Sans Pro" panose="020B0503030403020204" pitchFamily="34" charset="0"/>
              </a:rPr>
              <a:t>p,xn</a:t>
            </a:r>
            <a:r>
              <a:rPr lang="en-US" sz="1600" dirty="0">
                <a:ea typeface="Source Sans Pro" panose="020B0503030403020204" pitchFamily="34" charset="0"/>
              </a:rPr>
              <a:t>) reactions on Sr</a:t>
            </a:r>
          </a:p>
          <a:p>
            <a:r>
              <a:rPr lang="en-US" sz="1600" dirty="0">
                <a:ea typeface="Source Sans Pro" panose="020B0503030403020204" pitchFamily="34" charset="0"/>
              </a:rPr>
              <a:t>2 Ci, 150 ug sample</a:t>
            </a:r>
          </a:p>
        </p:txBody>
      </p:sp>
      <p:pic>
        <p:nvPicPr>
          <p:cNvPr id="4" name="Picture 3">
            <a:extLst>
              <a:ext uri="{FF2B5EF4-FFF2-40B4-BE49-F238E27FC236}">
                <a16:creationId xmlns:a16="http://schemas.microsoft.com/office/drawing/2014/main" id="{1F24C9B7-680D-CB02-9DA1-A07CA00A3C5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0625" y="3835262"/>
            <a:ext cx="3264571" cy="2448428"/>
          </a:xfrm>
          <a:prstGeom prst="rect">
            <a:avLst/>
          </a:prstGeom>
        </p:spPr>
      </p:pic>
      <p:pic>
        <p:nvPicPr>
          <p:cNvPr id="8" name="Picture 7">
            <a:extLst>
              <a:ext uri="{FF2B5EF4-FFF2-40B4-BE49-F238E27FC236}">
                <a16:creationId xmlns:a16="http://schemas.microsoft.com/office/drawing/2014/main" id="{442D89FD-AD62-588D-597F-1296314A35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96448" y="3835262"/>
            <a:ext cx="3264571" cy="2448428"/>
          </a:xfrm>
          <a:prstGeom prst="rect">
            <a:avLst/>
          </a:prstGeom>
        </p:spPr>
      </p:pic>
      <p:pic>
        <p:nvPicPr>
          <p:cNvPr id="10" name="Picture 9">
            <a:extLst>
              <a:ext uri="{FF2B5EF4-FFF2-40B4-BE49-F238E27FC236}">
                <a16:creationId xmlns:a16="http://schemas.microsoft.com/office/drawing/2014/main" id="{28920E40-FB4F-6D97-8A30-A2CFD88D3CC1}"/>
              </a:ext>
            </a:extLst>
          </p:cNvPr>
          <p:cNvPicPr>
            <a:picLocks noChangeAspect="1"/>
          </p:cNvPicPr>
          <p:nvPr/>
        </p:nvPicPr>
        <p:blipFill>
          <a:blip r:embed="rId4"/>
          <a:stretch>
            <a:fillRect/>
          </a:stretch>
        </p:blipFill>
        <p:spPr>
          <a:xfrm>
            <a:off x="6887769" y="3835262"/>
            <a:ext cx="2256231" cy="2448428"/>
          </a:xfrm>
          <a:prstGeom prst="rect">
            <a:avLst/>
          </a:prstGeom>
        </p:spPr>
      </p:pic>
    </p:spTree>
    <p:extLst>
      <p:ext uri="{BB962C8B-B14F-4D97-AF65-F5344CB8AC3E}">
        <p14:creationId xmlns:p14="http://schemas.microsoft.com/office/powerpoint/2010/main" val="314385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6EDEA-F581-7C71-BD7D-F9A9162404D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9BC5E0-0E12-1336-239F-21606A384395}"/>
              </a:ext>
            </a:extLst>
          </p:cNvPr>
          <p:cNvSpPr>
            <a:spLocks noGrp="1"/>
          </p:cNvSpPr>
          <p:nvPr>
            <p:ph type="body" sz="quarter" idx="14"/>
          </p:nvPr>
        </p:nvSpPr>
        <p:spPr>
          <a:xfrm>
            <a:off x="80626" y="56999"/>
            <a:ext cx="9063373" cy="334293"/>
          </a:xfrm>
        </p:spPr>
        <p:txBody>
          <a:bodyPr/>
          <a:lstStyle/>
          <a:p>
            <a:r>
              <a:rPr lang="en-US" dirty="0"/>
              <a:t>List of performed and near-future experiments</a:t>
            </a:r>
          </a:p>
        </p:txBody>
      </p:sp>
      <p:graphicFrame>
        <p:nvGraphicFramePr>
          <p:cNvPr id="5" name="Table 4">
            <a:extLst>
              <a:ext uri="{FF2B5EF4-FFF2-40B4-BE49-F238E27FC236}">
                <a16:creationId xmlns:a16="http://schemas.microsoft.com/office/drawing/2014/main" id="{91DDCB60-51D3-9F80-9551-C30255D96870}"/>
              </a:ext>
            </a:extLst>
          </p:cNvPr>
          <p:cNvGraphicFramePr>
            <a:graphicFrameLocks noGrp="1"/>
          </p:cNvGraphicFramePr>
          <p:nvPr>
            <p:extLst>
              <p:ext uri="{D42A27DB-BD31-4B8C-83A1-F6EECF244321}">
                <p14:modId xmlns:p14="http://schemas.microsoft.com/office/powerpoint/2010/main" val="2429802499"/>
              </p:ext>
            </p:extLst>
          </p:nvPr>
        </p:nvGraphicFramePr>
        <p:xfrm>
          <a:off x="1564312" y="621720"/>
          <a:ext cx="6096000" cy="56145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411555523"/>
                    </a:ext>
                  </a:extLst>
                </a:gridCol>
                <a:gridCol w="3048000">
                  <a:extLst>
                    <a:ext uri="{9D8B030D-6E8A-4147-A177-3AD203B41FA5}">
                      <a16:colId xmlns:a16="http://schemas.microsoft.com/office/drawing/2014/main" val="448921158"/>
                    </a:ext>
                  </a:extLst>
                </a:gridCol>
              </a:tblGrid>
              <a:tr h="311920">
                <a:tc>
                  <a:txBody>
                    <a:bodyPr/>
                    <a:lstStyle/>
                    <a:p>
                      <a:pPr algn="ctr"/>
                      <a:r>
                        <a:rPr lang="en-US" dirty="0"/>
                        <a:t>Performed</a:t>
                      </a:r>
                    </a:p>
                  </a:txBody>
                  <a:tcPr/>
                </a:tc>
                <a:tc>
                  <a:txBody>
                    <a:bodyPr/>
                    <a:lstStyle/>
                    <a:p>
                      <a:pPr algn="ctr"/>
                      <a:r>
                        <a:rPr lang="en-US" dirty="0"/>
                        <a:t>To be performed</a:t>
                      </a:r>
                    </a:p>
                  </a:txBody>
                  <a:tcPr/>
                </a:tc>
                <a:extLst>
                  <a:ext uri="{0D108BD9-81ED-4DB2-BD59-A6C34878D82A}">
                    <a16:rowId xmlns:a16="http://schemas.microsoft.com/office/drawing/2014/main" val="1985874892"/>
                  </a:ext>
                </a:extLst>
              </a:tr>
              <a:tr h="311920">
                <a:tc>
                  <a:txBody>
                    <a:bodyPr/>
                    <a:lstStyle/>
                    <a:p>
                      <a:pPr algn="ctr"/>
                      <a:r>
                        <a:rPr lang="en-US" dirty="0"/>
                        <a:t>88Zr</a:t>
                      </a:r>
                    </a:p>
                  </a:txBody>
                  <a:tcPr/>
                </a:tc>
                <a:tc>
                  <a:txBody>
                    <a:bodyPr/>
                    <a:lstStyle/>
                    <a:p>
                      <a:pPr algn="ctr"/>
                      <a:r>
                        <a:rPr lang="en-US" dirty="0"/>
                        <a:t>88Y</a:t>
                      </a:r>
                    </a:p>
                  </a:txBody>
                  <a:tcPr/>
                </a:tc>
                <a:extLst>
                  <a:ext uri="{0D108BD9-81ED-4DB2-BD59-A6C34878D82A}">
                    <a16:rowId xmlns:a16="http://schemas.microsoft.com/office/drawing/2014/main" val="3495294117"/>
                  </a:ext>
                </a:extLst>
              </a:tr>
              <a:tr h="311920">
                <a:tc>
                  <a:txBody>
                    <a:bodyPr/>
                    <a:lstStyle/>
                    <a:p>
                      <a:pPr algn="ctr"/>
                      <a:r>
                        <a:rPr lang="en-US" dirty="0"/>
                        <a:t>149Sm</a:t>
                      </a:r>
                    </a:p>
                  </a:txBody>
                  <a:tcPr/>
                </a:tc>
                <a:tc>
                  <a:txBody>
                    <a:bodyPr/>
                    <a:lstStyle/>
                    <a:p>
                      <a:pPr algn="ctr"/>
                      <a:r>
                        <a:rPr lang="en-US" dirty="0"/>
                        <a:t>238U</a:t>
                      </a:r>
                    </a:p>
                  </a:txBody>
                  <a:tcPr/>
                </a:tc>
                <a:extLst>
                  <a:ext uri="{0D108BD9-81ED-4DB2-BD59-A6C34878D82A}">
                    <a16:rowId xmlns:a16="http://schemas.microsoft.com/office/drawing/2014/main" val="593958630"/>
                  </a:ext>
                </a:extLst>
              </a:tr>
              <a:tr h="311920">
                <a:tc>
                  <a:txBody>
                    <a:bodyPr/>
                    <a:lstStyle/>
                    <a:p>
                      <a:pPr algn="ctr"/>
                      <a:r>
                        <a:rPr lang="en-US" dirty="0"/>
                        <a:t>147Sm</a:t>
                      </a:r>
                    </a:p>
                  </a:txBody>
                  <a:tcPr/>
                </a:tc>
                <a:tc>
                  <a:txBody>
                    <a:bodyPr/>
                    <a:lstStyle/>
                    <a:p>
                      <a:pPr algn="ctr"/>
                      <a:r>
                        <a:rPr lang="en-US" dirty="0"/>
                        <a:t>151Sm</a:t>
                      </a:r>
                    </a:p>
                  </a:txBody>
                  <a:tcPr/>
                </a:tc>
                <a:extLst>
                  <a:ext uri="{0D108BD9-81ED-4DB2-BD59-A6C34878D82A}">
                    <a16:rowId xmlns:a16="http://schemas.microsoft.com/office/drawing/2014/main" val="656845636"/>
                  </a:ext>
                </a:extLst>
              </a:tr>
              <a:tr h="311920">
                <a:tc>
                  <a:txBody>
                    <a:bodyPr/>
                    <a:lstStyle/>
                    <a:p>
                      <a:pPr algn="ctr"/>
                      <a:r>
                        <a:rPr lang="en-US" dirty="0"/>
                        <a:t>239Pu</a:t>
                      </a:r>
                    </a:p>
                  </a:txBody>
                  <a:tcPr/>
                </a:tc>
                <a:tc>
                  <a:txBody>
                    <a:bodyPr/>
                    <a:lstStyle/>
                    <a:p>
                      <a:pPr algn="ctr"/>
                      <a:r>
                        <a:rPr lang="en-US" dirty="0"/>
                        <a:t>143Nd</a:t>
                      </a:r>
                    </a:p>
                  </a:txBody>
                  <a:tcPr/>
                </a:tc>
                <a:extLst>
                  <a:ext uri="{0D108BD9-81ED-4DB2-BD59-A6C34878D82A}">
                    <a16:rowId xmlns:a16="http://schemas.microsoft.com/office/drawing/2014/main" val="2024882642"/>
                  </a:ext>
                </a:extLst>
              </a:tr>
              <a:tr h="311920">
                <a:tc>
                  <a:txBody>
                    <a:bodyPr/>
                    <a:lstStyle/>
                    <a:p>
                      <a:pPr algn="ctr"/>
                      <a:r>
                        <a:rPr lang="en-US" dirty="0"/>
                        <a:t>191Ir</a:t>
                      </a:r>
                    </a:p>
                  </a:txBody>
                  <a:tcPr/>
                </a:tc>
                <a:tc>
                  <a:txBody>
                    <a:bodyPr/>
                    <a:lstStyle/>
                    <a:p>
                      <a:pPr algn="ctr"/>
                      <a:r>
                        <a:rPr lang="en-US" dirty="0"/>
                        <a:t>35Cl</a:t>
                      </a:r>
                    </a:p>
                  </a:txBody>
                  <a:tcPr/>
                </a:tc>
                <a:extLst>
                  <a:ext uri="{0D108BD9-81ED-4DB2-BD59-A6C34878D82A}">
                    <a16:rowId xmlns:a16="http://schemas.microsoft.com/office/drawing/2014/main" val="2557073482"/>
                  </a:ext>
                </a:extLst>
              </a:tr>
              <a:tr h="311920">
                <a:tc>
                  <a:txBody>
                    <a:bodyPr/>
                    <a:lstStyle/>
                    <a:p>
                      <a:pPr algn="ctr"/>
                      <a:r>
                        <a:rPr lang="en-US" dirty="0"/>
                        <a:t>193Ir</a:t>
                      </a:r>
                    </a:p>
                  </a:txBody>
                  <a:tcPr/>
                </a:tc>
                <a:tc>
                  <a:txBody>
                    <a:bodyPr/>
                    <a:lstStyle/>
                    <a:p>
                      <a:pPr algn="ctr"/>
                      <a:r>
                        <a:rPr lang="en-US" dirty="0"/>
                        <a:t>171Tm</a:t>
                      </a:r>
                    </a:p>
                  </a:txBody>
                  <a:tcPr/>
                </a:tc>
                <a:extLst>
                  <a:ext uri="{0D108BD9-81ED-4DB2-BD59-A6C34878D82A}">
                    <a16:rowId xmlns:a16="http://schemas.microsoft.com/office/drawing/2014/main" val="3253893955"/>
                  </a:ext>
                </a:extLst>
              </a:tr>
              <a:tr h="311920">
                <a:tc>
                  <a:txBody>
                    <a:bodyPr/>
                    <a:lstStyle/>
                    <a:p>
                      <a:pPr algn="ctr"/>
                      <a:r>
                        <a:rPr lang="en-US" dirty="0"/>
                        <a:t>63Cu</a:t>
                      </a:r>
                    </a:p>
                  </a:txBody>
                  <a:tcPr/>
                </a:tc>
                <a:tc>
                  <a:txBody>
                    <a:bodyPr/>
                    <a:lstStyle/>
                    <a:p>
                      <a:pPr algn="ctr"/>
                      <a:r>
                        <a:rPr lang="en-US" dirty="0"/>
                        <a:t>135Xe (?)</a:t>
                      </a:r>
                    </a:p>
                  </a:txBody>
                  <a:tcPr/>
                </a:tc>
                <a:extLst>
                  <a:ext uri="{0D108BD9-81ED-4DB2-BD59-A6C34878D82A}">
                    <a16:rowId xmlns:a16="http://schemas.microsoft.com/office/drawing/2014/main" val="1890384728"/>
                  </a:ext>
                </a:extLst>
              </a:tr>
              <a:tr h="311920">
                <a:tc>
                  <a:txBody>
                    <a:bodyPr/>
                    <a:lstStyle/>
                    <a:p>
                      <a:pPr algn="ctr"/>
                      <a:r>
                        <a:rPr lang="en-US" b="1" dirty="0"/>
                        <a:t>103Rh</a:t>
                      </a:r>
                    </a:p>
                  </a:txBody>
                  <a:tcPr/>
                </a:tc>
                <a:tc>
                  <a:txBody>
                    <a:bodyPr/>
                    <a:lstStyle/>
                    <a:p>
                      <a:pPr algn="ctr"/>
                      <a:endParaRPr lang="en-US" dirty="0"/>
                    </a:p>
                  </a:txBody>
                  <a:tcPr/>
                </a:tc>
                <a:extLst>
                  <a:ext uri="{0D108BD9-81ED-4DB2-BD59-A6C34878D82A}">
                    <a16:rowId xmlns:a16="http://schemas.microsoft.com/office/drawing/2014/main" val="297871155"/>
                  </a:ext>
                </a:extLst>
              </a:tr>
              <a:tr h="311920">
                <a:tc>
                  <a:txBody>
                    <a:bodyPr/>
                    <a:lstStyle/>
                    <a:p>
                      <a:pPr algn="ctr"/>
                      <a:r>
                        <a:rPr lang="en-US" b="1" dirty="0"/>
                        <a:t>95Mo</a:t>
                      </a:r>
                    </a:p>
                  </a:txBody>
                  <a:tcPr/>
                </a:tc>
                <a:tc>
                  <a:txBody>
                    <a:bodyPr/>
                    <a:lstStyle/>
                    <a:p>
                      <a:pPr algn="ctr"/>
                      <a:endParaRPr lang="en-US" dirty="0"/>
                    </a:p>
                  </a:txBody>
                  <a:tcPr/>
                </a:tc>
                <a:extLst>
                  <a:ext uri="{0D108BD9-81ED-4DB2-BD59-A6C34878D82A}">
                    <a16:rowId xmlns:a16="http://schemas.microsoft.com/office/drawing/2014/main" val="1198205026"/>
                  </a:ext>
                </a:extLst>
              </a:tr>
              <a:tr h="311920">
                <a:tc>
                  <a:txBody>
                    <a:bodyPr/>
                    <a:lstStyle/>
                    <a:p>
                      <a:pPr algn="ctr"/>
                      <a:r>
                        <a:rPr lang="en-US" dirty="0"/>
                        <a:t>133Cs</a:t>
                      </a:r>
                    </a:p>
                  </a:txBody>
                  <a:tcPr/>
                </a:tc>
                <a:tc>
                  <a:txBody>
                    <a:bodyPr/>
                    <a:lstStyle/>
                    <a:p>
                      <a:pPr algn="ctr"/>
                      <a:endParaRPr lang="en-US" dirty="0"/>
                    </a:p>
                  </a:txBody>
                  <a:tcPr/>
                </a:tc>
                <a:extLst>
                  <a:ext uri="{0D108BD9-81ED-4DB2-BD59-A6C34878D82A}">
                    <a16:rowId xmlns:a16="http://schemas.microsoft.com/office/drawing/2014/main" val="89915040"/>
                  </a:ext>
                </a:extLst>
              </a:tr>
              <a:tr h="311920">
                <a:tc>
                  <a:txBody>
                    <a:bodyPr/>
                    <a:lstStyle/>
                    <a:p>
                      <a:pPr algn="ctr"/>
                      <a:r>
                        <a:rPr lang="en-US" b="1" dirty="0"/>
                        <a:t>197Au</a:t>
                      </a:r>
                    </a:p>
                  </a:txBody>
                  <a:tcPr/>
                </a:tc>
                <a:tc>
                  <a:txBody>
                    <a:bodyPr/>
                    <a:lstStyle/>
                    <a:p>
                      <a:pPr algn="ctr"/>
                      <a:endParaRPr lang="en-US" dirty="0"/>
                    </a:p>
                  </a:txBody>
                  <a:tcPr/>
                </a:tc>
                <a:extLst>
                  <a:ext uri="{0D108BD9-81ED-4DB2-BD59-A6C34878D82A}">
                    <a16:rowId xmlns:a16="http://schemas.microsoft.com/office/drawing/2014/main" val="4226029502"/>
                  </a:ext>
                </a:extLst>
              </a:tr>
              <a:tr h="311920">
                <a:tc>
                  <a:txBody>
                    <a:bodyPr/>
                    <a:lstStyle/>
                    <a:p>
                      <a:pPr algn="ctr"/>
                      <a:r>
                        <a:rPr lang="en-US" b="1" dirty="0"/>
                        <a:t>TRISO fuel</a:t>
                      </a:r>
                    </a:p>
                  </a:txBody>
                  <a:tcPr/>
                </a:tc>
                <a:tc>
                  <a:txBody>
                    <a:bodyPr/>
                    <a:lstStyle/>
                    <a:p>
                      <a:pPr algn="ctr"/>
                      <a:endParaRPr lang="en-US" dirty="0"/>
                    </a:p>
                  </a:txBody>
                  <a:tcPr/>
                </a:tc>
                <a:extLst>
                  <a:ext uri="{0D108BD9-81ED-4DB2-BD59-A6C34878D82A}">
                    <a16:rowId xmlns:a16="http://schemas.microsoft.com/office/drawing/2014/main" val="1283257833"/>
                  </a:ext>
                </a:extLst>
              </a:tr>
              <a:tr h="311920">
                <a:tc>
                  <a:txBody>
                    <a:bodyPr/>
                    <a:lstStyle/>
                    <a:p>
                      <a:pPr algn="ctr"/>
                      <a:r>
                        <a:rPr lang="en-US" b="1" dirty="0" err="1"/>
                        <a:t>natBi</a:t>
                      </a:r>
                      <a:endParaRPr lang="en-US" b="1" dirty="0"/>
                    </a:p>
                  </a:txBody>
                  <a:tcPr/>
                </a:tc>
                <a:tc>
                  <a:txBody>
                    <a:bodyPr/>
                    <a:lstStyle/>
                    <a:p>
                      <a:pPr algn="ctr"/>
                      <a:endParaRPr lang="en-US" dirty="0"/>
                    </a:p>
                  </a:txBody>
                  <a:tcPr/>
                </a:tc>
                <a:extLst>
                  <a:ext uri="{0D108BD9-81ED-4DB2-BD59-A6C34878D82A}">
                    <a16:rowId xmlns:a16="http://schemas.microsoft.com/office/drawing/2014/main" val="1641954423"/>
                  </a:ext>
                </a:extLst>
              </a:tr>
              <a:tr h="311920">
                <a:tc>
                  <a:txBody>
                    <a:bodyPr/>
                    <a:lstStyle/>
                    <a:p>
                      <a:pPr algn="ctr"/>
                      <a:r>
                        <a:rPr lang="en-US" b="1" dirty="0" err="1"/>
                        <a:t>natCd</a:t>
                      </a:r>
                      <a:endParaRPr lang="en-US" b="1" dirty="0"/>
                    </a:p>
                  </a:txBody>
                  <a:tcPr/>
                </a:tc>
                <a:tc>
                  <a:txBody>
                    <a:bodyPr/>
                    <a:lstStyle/>
                    <a:p>
                      <a:pPr algn="ctr"/>
                      <a:endParaRPr lang="en-US" dirty="0"/>
                    </a:p>
                  </a:txBody>
                  <a:tcPr/>
                </a:tc>
                <a:extLst>
                  <a:ext uri="{0D108BD9-81ED-4DB2-BD59-A6C34878D82A}">
                    <a16:rowId xmlns:a16="http://schemas.microsoft.com/office/drawing/2014/main" val="1017925636"/>
                  </a:ext>
                </a:extLst>
              </a:tr>
              <a:tr h="311920">
                <a:tc>
                  <a:txBody>
                    <a:bodyPr/>
                    <a:lstStyle/>
                    <a:p>
                      <a:pPr algn="ctr"/>
                      <a:r>
                        <a:rPr lang="en-US" b="1" dirty="0" err="1"/>
                        <a:t>natGd</a:t>
                      </a:r>
                      <a:endParaRPr lang="en-US" b="1" dirty="0"/>
                    </a:p>
                  </a:txBody>
                  <a:tcPr/>
                </a:tc>
                <a:tc>
                  <a:txBody>
                    <a:bodyPr/>
                    <a:lstStyle/>
                    <a:p>
                      <a:pPr algn="ctr"/>
                      <a:endParaRPr lang="en-US" dirty="0"/>
                    </a:p>
                  </a:txBody>
                  <a:tcPr/>
                </a:tc>
                <a:extLst>
                  <a:ext uri="{0D108BD9-81ED-4DB2-BD59-A6C34878D82A}">
                    <a16:rowId xmlns:a16="http://schemas.microsoft.com/office/drawing/2014/main" val="2205022245"/>
                  </a:ext>
                </a:extLst>
              </a:tr>
              <a:tr h="311920">
                <a:tc>
                  <a:txBody>
                    <a:bodyPr/>
                    <a:lstStyle/>
                    <a:p>
                      <a:pPr algn="ctr"/>
                      <a:r>
                        <a:rPr lang="en-US" b="1" dirty="0" err="1"/>
                        <a:t>natZr</a:t>
                      </a:r>
                      <a:endParaRPr lang="en-US" b="1" dirty="0"/>
                    </a:p>
                  </a:txBody>
                  <a:tcPr/>
                </a:tc>
                <a:tc>
                  <a:txBody>
                    <a:bodyPr/>
                    <a:lstStyle/>
                    <a:p>
                      <a:pPr algn="ctr"/>
                      <a:endParaRPr lang="en-US" dirty="0"/>
                    </a:p>
                  </a:txBody>
                  <a:tcPr/>
                </a:tc>
                <a:extLst>
                  <a:ext uri="{0D108BD9-81ED-4DB2-BD59-A6C34878D82A}">
                    <a16:rowId xmlns:a16="http://schemas.microsoft.com/office/drawing/2014/main" val="2414445617"/>
                  </a:ext>
                </a:extLst>
              </a:tr>
              <a:tr h="311920">
                <a:tc>
                  <a:txBody>
                    <a:bodyPr/>
                    <a:lstStyle/>
                    <a:p>
                      <a:pPr algn="ctr"/>
                      <a:r>
                        <a:rPr lang="en-US" b="1" dirty="0" err="1"/>
                        <a:t>DCl</a:t>
                      </a:r>
                      <a:endParaRPr lang="en-US" b="1" dirty="0"/>
                    </a:p>
                  </a:txBody>
                  <a:tcPr/>
                </a:tc>
                <a:tc>
                  <a:txBody>
                    <a:bodyPr/>
                    <a:lstStyle/>
                    <a:p>
                      <a:pPr algn="ctr"/>
                      <a:endParaRPr lang="en-US" dirty="0"/>
                    </a:p>
                  </a:txBody>
                  <a:tcPr/>
                </a:tc>
                <a:extLst>
                  <a:ext uri="{0D108BD9-81ED-4DB2-BD59-A6C34878D82A}">
                    <a16:rowId xmlns:a16="http://schemas.microsoft.com/office/drawing/2014/main" val="893710693"/>
                  </a:ext>
                </a:extLst>
              </a:tr>
            </a:tbl>
          </a:graphicData>
        </a:graphic>
      </p:graphicFrame>
      <p:sp>
        <p:nvSpPr>
          <p:cNvPr id="6" name="TextBox 5">
            <a:extLst>
              <a:ext uri="{FF2B5EF4-FFF2-40B4-BE49-F238E27FC236}">
                <a16:creationId xmlns:a16="http://schemas.microsoft.com/office/drawing/2014/main" id="{ED17F1BF-45A0-1B3B-0ECE-30ED1973A95A}"/>
              </a:ext>
            </a:extLst>
          </p:cNvPr>
          <p:cNvSpPr txBox="1"/>
          <p:nvPr/>
        </p:nvSpPr>
        <p:spPr>
          <a:xfrm>
            <a:off x="1939637" y="6351317"/>
            <a:ext cx="1478610" cy="369332"/>
          </a:xfrm>
          <a:prstGeom prst="rect">
            <a:avLst/>
          </a:prstGeom>
          <a:noFill/>
        </p:spPr>
        <p:txBody>
          <a:bodyPr wrap="none" rtlCol="0">
            <a:spAutoFit/>
          </a:bodyPr>
          <a:lstStyle/>
          <a:p>
            <a:r>
              <a:rPr lang="en-US" b="1" dirty="0"/>
              <a:t>*sponsor-less</a:t>
            </a:r>
          </a:p>
        </p:txBody>
      </p:sp>
    </p:spTree>
    <p:extLst>
      <p:ext uri="{BB962C8B-B14F-4D97-AF65-F5344CB8AC3E}">
        <p14:creationId xmlns:p14="http://schemas.microsoft.com/office/powerpoint/2010/main" val="2988129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7D44E-C783-444A-4707-32B442FC4A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8E63E0-96C6-6F1C-53C1-75FBBE34EE3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DCD9C133-F0E5-FD0F-C965-5CEDA3FBC65D}"/>
              </a:ext>
            </a:extLst>
          </p:cNvPr>
          <p:cNvSpPr txBox="1"/>
          <p:nvPr/>
        </p:nvSpPr>
        <p:spPr>
          <a:xfrm>
            <a:off x="4379976" y="0"/>
            <a:ext cx="4764024" cy="1077218"/>
          </a:xfrm>
          <a:prstGeom prst="rect">
            <a:avLst/>
          </a:prstGeom>
          <a:noFill/>
        </p:spPr>
        <p:txBody>
          <a:bodyPr wrap="square" rtlCol="0">
            <a:spAutoFit/>
          </a:bodyPr>
          <a:lstStyle/>
          <a:p>
            <a:pPr algn="r"/>
            <a:r>
              <a:rPr lang="en-US" sz="3200" b="1" dirty="0">
                <a:solidFill>
                  <a:srgbClr val="C00000"/>
                </a:solidFill>
                <a:ea typeface="Ayuthaya" pitchFamily="2" charset="-34"/>
                <a:cs typeface="Baguet Script" panose="020F0502020204030204" pitchFamily="34" charset="0"/>
              </a:rPr>
              <a:t>Thank you for your attention!</a:t>
            </a:r>
          </a:p>
        </p:txBody>
      </p:sp>
    </p:spTree>
    <p:extLst>
      <p:ext uri="{BB962C8B-B14F-4D97-AF65-F5344CB8AC3E}">
        <p14:creationId xmlns:p14="http://schemas.microsoft.com/office/powerpoint/2010/main" val="679847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p:txBody>
          <a:bodyPr/>
          <a:lstStyle/>
          <a:p>
            <a:r>
              <a:rPr lang="en-US" baseline="30000" dirty="0"/>
              <a:t>9</a:t>
            </a:r>
            <a:r>
              <a:rPr lang="en-US" dirty="0">
                <a:solidFill>
                  <a:schemeClr val="bg1"/>
                </a:solidFill>
              </a:rPr>
              <a:t>Back-up slides</a:t>
            </a:r>
            <a:endParaRPr lang="en-US" dirty="0"/>
          </a:p>
        </p:txBody>
      </p:sp>
      <p:sp>
        <p:nvSpPr>
          <p:cNvPr id="5" name="Text Placeholder 4">
            <a:extLst>
              <a:ext uri="{FF2B5EF4-FFF2-40B4-BE49-F238E27FC236}">
                <a16:creationId xmlns:a16="http://schemas.microsoft.com/office/drawing/2014/main" id="{287EAC9E-6B14-7947-A277-982831037297}"/>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208050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C5C550-5039-2B40-9279-C9993369B950}"/>
              </a:ext>
            </a:extLst>
          </p:cNvPr>
          <p:cNvSpPr>
            <a:spLocks noGrp="1"/>
          </p:cNvSpPr>
          <p:nvPr>
            <p:ph type="body" sz="quarter" idx="15"/>
          </p:nvPr>
        </p:nvSpPr>
        <p:spPr>
          <a:xfrm>
            <a:off x="147856" y="1046858"/>
            <a:ext cx="4061700" cy="363175"/>
          </a:xfrm>
        </p:spPr>
        <p:txBody>
          <a:bodyPr/>
          <a:lstStyle/>
          <a:p>
            <a:r>
              <a:rPr lang="en-US" dirty="0"/>
              <a:t>Flux monitor</a:t>
            </a:r>
          </a:p>
        </p:txBody>
      </p:sp>
      <p:sp>
        <p:nvSpPr>
          <p:cNvPr id="2" name="Text Placeholder 1">
            <a:extLst>
              <a:ext uri="{FF2B5EF4-FFF2-40B4-BE49-F238E27FC236}">
                <a16:creationId xmlns:a16="http://schemas.microsoft.com/office/drawing/2014/main" id="{2438B759-FEB4-174D-A6D9-289053F22CD9}"/>
              </a:ext>
            </a:extLst>
          </p:cNvPr>
          <p:cNvSpPr>
            <a:spLocks noGrp="1"/>
          </p:cNvSpPr>
          <p:nvPr>
            <p:ph type="body" sz="quarter" idx="14"/>
          </p:nvPr>
        </p:nvSpPr>
        <p:spPr>
          <a:xfrm>
            <a:off x="121349" y="0"/>
            <a:ext cx="8213076" cy="886968"/>
          </a:xfrm>
        </p:spPr>
        <p:txBody>
          <a:bodyPr/>
          <a:lstStyle/>
          <a:p>
            <a:r>
              <a:rPr lang="en-US" dirty="0"/>
              <a:t>Sanity checks</a:t>
            </a:r>
          </a:p>
        </p:txBody>
      </p:sp>
      <p:sp>
        <p:nvSpPr>
          <p:cNvPr id="4" name="Text Placeholder 3">
            <a:extLst>
              <a:ext uri="{FF2B5EF4-FFF2-40B4-BE49-F238E27FC236}">
                <a16:creationId xmlns:a16="http://schemas.microsoft.com/office/drawing/2014/main" id="{7262DBDA-9000-C74F-8032-786AD860289A}"/>
              </a:ext>
            </a:extLst>
          </p:cNvPr>
          <p:cNvSpPr>
            <a:spLocks noGrp="1"/>
          </p:cNvSpPr>
          <p:nvPr>
            <p:ph type="body" sz="quarter" idx="18"/>
          </p:nvPr>
        </p:nvSpPr>
        <p:spPr>
          <a:xfrm>
            <a:off x="4572000" y="940911"/>
            <a:ext cx="4018280" cy="363175"/>
          </a:xfrm>
        </p:spPr>
        <p:txBody>
          <a:bodyPr/>
          <a:lstStyle/>
          <a:p>
            <a:r>
              <a:rPr lang="en-US" dirty="0"/>
              <a:t>Binocular collimator</a:t>
            </a:r>
          </a:p>
        </p:txBody>
      </p:sp>
      <p:sp>
        <p:nvSpPr>
          <p:cNvPr id="5" name="Text Placeholder 4">
            <a:extLst>
              <a:ext uri="{FF2B5EF4-FFF2-40B4-BE49-F238E27FC236}">
                <a16:creationId xmlns:a16="http://schemas.microsoft.com/office/drawing/2014/main" id="{BD40D358-D901-9F4E-9607-52FA51BDBE91}"/>
              </a:ext>
            </a:extLst>
          </p:cNvPr>
          <p:cNvSpPr>
            <a:spLocks noGrp="1"/>
          </p:cNvSpPr>
          <p:nvPr>
            <p:ph type="body" sz="quarter" idx="20"/>
          </p:nvPr>
        </p:nvSpPr>
        <p:spPr>
          <a:xfrm>
            <a:off x="94325" y="1653872"/>
            <a:ext cx="4252391" cy="4076605"/>
          </a:xfrm>
        </p:spPr>
        <p:txBody>
          <a:bodyPr/>
          <a:lstStyle/>
          <a:p>
            <a:r>
              <a:rPr lang="en-US" dirty="0"/>
              <a:t>Paddle configuration:  should not affect the flux monitor</a:t>
            </a:r>
          </a:p>
        </p:txBody>
      </p:sp>
      <p:sp>
        <p:nvSpPr>
          <p:cNvPr id="6" name="Text Placeholder 5">
            <a:extLst>
              <a:ext uri="{FF2B5EF4-FFF2-40B4-BE49-F238E27FC236}">
                <a16:creationId xmlns:a16="http://schemas.microsoft.com/office/drawing/2014/main" id="{80D7193F-EA74-634B-8AA1-0E16F97C94E8}"/>
              </a:ext>
            </a:extLst>
          </p:cNvPr>
          <p:cNvSpPr>
            <a:spLocks noGrp="1"/>
          </p:cNvSpPr>
          <p:nvPr>
            <p:ph type="body" sz="quarter" idx="21"/>
          </p:nvPr>
        </p:nvSpPr>
        <p:spPr>
          <a:xfrm>
            <a:off x="4572000" y="1428589"/>
            <a:ext cx="4018280" cy="4076605"/>
          </a:xfrm>
        </p:spPr>
        <p:txBody>
          <a:bodyPr/>
          <a:lstStyle/>
          <a:p>
            <a:r>
              <a:rPr lang="en-US" dirty="0"/>
              <a:t>Does the binocular idea work?</a:t>
            </a:r>
          </a:p>
          <a:p>
            <a:r>
              <a:rPr lang="en-US" dirty="0"/>
              <a:t>Flux * efficiency: Left vs Right</a:t>
            </a:r>
          </a:p>
        </p:txBody>
      </p:sp>
      <p:pic>
        <p:nvPicPr>
          <p:cNvPr id="8" name="Picture 7">
            <a:extLst>
              <a:ext uri="{FF2B5EF4-FFF2-40B4-BE49-F238E27FC236}">
                <a16:creationId xmlns:a16="http://schemas.microsoft.com/office/drawing/2014/main" id="{F70C8694-6E03-E947-B9C1-D896D39505D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7856" y="2503764"/>
            <a:ext cx="4032203" cy="3138226"/>
          </a:xfrm>
          <a:prstGeom prst="rect">
            <a:avLst/>
          </a:prstGeom>
        </p:spPr>
      </p:pic>
      <p:pic>
        <p:nvPicPr>
          <p:cNvPr id="10" name="Picture 9">
            <a:extLst>
              <a:ext uri="{FF2B5EF4-FFF2-40B4-BE49-F238E27FC236}">
                <a16:creationId xmlns:a16="http://schemas.microsoft.com/office/drawing/2014/main" id="{1CB53805-99B7-AE4B-A081-31805891BA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2000" y="2182738"/>
            <a:ext cx="4415797" cy="3373982"/>
          </a:xfrm>
          <a:prstGeom prst="rect">
            <a:avLst/>
          </a:prstGeom>
        </p:spPr>
      </p:pic>
    </p:spTree>
    <p:extLst>
      <p:ext uri="{BB962C8B-B14F-4D97-AF65-F5344CB8AC3E}">
        <p14:creationId xmlns:p14="http://schemas.microsoft.com/office/powerpoint/2010/main" val="3221448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165584" y="58772"/>
            <a:ext cx="7994055" cy="670558"/>
          </a:xfrm>
        </p:spPr>
        <p:txBody>
          <a:bodyPr/>
          <a:lstStyle/>
          <a:p>
            <a:r>
              <a:rPr lang="en-US" dirty="0"/>
              <a:t>The technique in a nutshell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4C8E39C-FA5A-694E-8372-8DA63C6144DD}"/>
                  </a:ext>
                </a:extLst>
              </p:cNvPr>
              <p:cNvSpPr>
                <a:spLocks noGrp="1"/>
              </p:cNvSpPr>
              <p:nvPr>
                <p:ph type="body" sz="quarter" idx="19"/>
              </p:nvPr>
            </p:nvSpPr>
            <p:spPr>
              <a:xfrm>
                <a:off x="45325" y="600909"/>
                <a:ext cx="9098675" cy="3259892"/>
              </a:xfrm>
            </p:spPr>
            <p:txBody>
              <a:bodyPr>
                <a:noAutofit/>
              </a:bodyPr>
              <a:lstStyle/>
              <a:p>
                <a:pPr marL="0" indent="0">
                  <a:buNone/>
                </a:pPr>
                <a:r>
                  <a:rPr lang="en-US" dirty="0">
                    <a:ea typeface="Source Sans Pro" panose="020B0503030403020204" pitchFamily="34" charset="0"/>
                    <a:cs typeface="Times"/>
                  </a:rPr>
                  <a:t>Resonances can be used across an energy region </a:t>
                </a:r>
                <a:r>
                  <a:rPr lang="el-GR" dirty="0">
                    <a:ea typeface="Source Sans Pro" panose="020B0503030403020204" pitchFamily="34" charset="0"/>
                    <a:cs typeface="Times"/>
                  </a:rPr>
                  <a:t>ΔΕ</a:t>
                </a:r>
                <a:r>
                  <a:rPr lang="en-US" dirty="0">
                    <a:ea typeface="Source Sans Pro" panose="020B0503030403020204" pitchFamily="34" charset="0"/>
                    <a:cs typeface="Times"/>
                  </a:rPr>
                  <a:t> to calculate the 3 ingredients needed to extract or constrain the average capture cross section</a:t>
                </a:r>
              </a:p>
              <a:p>
                <a:endParaRPr lang="en-US" b="1" dirty="0">
                  <a:ea typeface="Source Sans Pro" panose="020B0503030403020204" pitchFamily="34" charset="0"/>
                  <a:cs typeface="Times"/>
                </a:endParaRPr>
              </a:p>
              <a:p>
                <a:r>
                  <a:rPr lang="en-US" b="1" dirty="0">
                    <a:ea typeface="Source Sans Pro" panose="020B0503030403020204" pitchFamily="34" charset="0"/>
                    <a:cs typeface="Times"/>
                  </a:rPr>
                  <a:t>Average level spacing </a:t>
                </a:r>
                <a14:m>
                  <m:oMath xmlns:m="http://schemas.openxmlformats.org/officeDocument/2006/math">
                    <m:sSub>
                      <m:sSubPr>
                        <m:ctrlPr>
                          <a:rPr lang="en-US" b="1" i="1" smtClean="0">
                            <a:latin typeface="Cambria Math" panose="02040503050406030204" pitchFamily="18" charset="0"/>
                            <a:ea typeface="Source Sans Pro" panose="020B0503030403020204" pitchFamily="34" charset="0"/>
                            <a:cs typeface="Times"/>
                          </a:rPr>
                        </m:ctrlPr>
                      </m:sSubPr>
                      <m:e>
                        <m:r>
                          <a:rPr lang="en-US" b="1" i="1" smtClean="0">
                            <a:latin typeface="Cambria Math" panose="02040503050406030204" pitchFamily="18" charset="0"/>
                            <a:ea typeface="Source Sans Pro" panose="020B0503030403020204" pitchFamily="34" charset="0"/>
                            <a:cs typeface="Times"/>
                          </a:rPr>
                          <m:t>𝑫</m:t>
                        </m:r>
                      </m:e>
                      <m:sub>
                        <m:r>
                          <a:rPr lang="en-US" b="1" i="1" smtClean="0">
                            <a:latin typeface="Cambria Math" panose="02040503050406030204" pitchFamily="18" charset="0"/>
                            <a:ea typeface="Source Sans Pro" panose="020B0503030403020204" pitchFamily="34" charset="0"/>
                            <a:cs typeface="Times"/>
                          </a:rPr>
                          <m:t>𝟎</m:t>
                        </m:r>
                      </m:sub>
                    </m:sSub>
                    <m:r>
                      <a:rPr lang="en-US" b="0" i="1" smtClean="0">
                        <a:latin typeface="Cambria Math" panose="02040503050406030204" pitchFamily="18" charset="0"/>
                        <a:ea typeface="Source Sans Pro" panose="020B0503030403020204" pitchFamily="34" charset="0"/>
                        <a:cs typeface="Times"/>
                      </a:rPr>
                      <m:t>=</m:t>
                    </m:r>
                    <m:f>
                      <m:fPr>
                        <m:ctrlPr>
                          <a:rPr lang="en-US" b="0" i="1" smtClean="0">
                            <a:latin typeface="Cambria Math" panose="02040503050406030204" pitchFamily="18" charset="0"/>
                            <a:ea typeface="Source Sans Pro" panose="020B0503030403020204" pitchFamily="34" charset="0"/>
                            <a:cs typeface="Times"/>
                          </a:rPr>
                        </m:ctrlPr>
                      </m:fPr>
                      <m:num>
                        <m:r>
                          <m:rPr>
                            <m:sty m:val="p"/>
                          </m:rPr>
                          <a:rPr lang="el-GR" b="0" i="0" smtClean="0">
                            <a:latin typeface="Cambria Math" panose="02040503050406030204" pitchFamily="18" charset="0"/>
                            <a:ea typeface="Source Sans Pro" panose="020B0503030403020204" pitchFamily="34" charset="0"/>
                            <a:cs typeface="Times"/>
                          </a:rPr>
                          <m:t>Δ</m:t>
                        </m:r>
                        <m:r>
                          <m:rPr>
                            <m:sty m:val="p"/>
                          </m:rPr>
                          <a:rPr lang="en-US" b="0" i="0" smtClean="0">
                            <a:latin typeface="Cambria Math" panose="02040503050406030204" pitchFamily="18" charset="0"/>
                            <a:ea typeface="Source Sans Pro" panose="020B0503030403020204" pitchFamily="34" charset="0"/>
                            <a:cs typeface="Times"/>
                          </a:rPr>
                          <m:t>E</m:t>
                        </m:r>
                      </m:num>
                      <m:den>
                        <m:r>
                          <m:rPr>
                            <m:sty m:val="p"/>
                          </m:rPr>
                          <a:rPr lang="en-US" b="0" i="0" smtClean="0">
                            <a:latin typeface="Cambria Math" panose="02040503050406030204" pitchFamily="18" charset="0"/>
                            <a:ea typeface="Source Sans Pro" panose="020B0503030403020204" pitchFamily="34" charset="0"/>
                            <a:cs typeface="Times"/>
                          </a:rPr>
                          <m:t>N</m:t>
                        </m:r>
                        <m:r>
                          <a:rPr lang="en-US" b="0" i="0" smtClean="0">
                            <a:latin typeface="Cambria Math" panose="02040503050406030204" pitchFamily="18" charset="0"/>
                            <a:ea typeface="Source Sans Pro" panose="020B0503030403020204" pitchFamily="34" charset="0"/>
                            <a:cs typeface="Times"/>
                          </a:rPr>
                          <m:t>−1</m:t>
                        </m:r>
                      </m:den>
                    </m:f>
                  </m:oMath>
                </a14:m>
                <a:r>
                  <a:rPr lang="en-US" baseline="-25000" dirty="0">
                    <a:ea typeface="Source Sans Pro" panose="020B0503030403020204" pitchFamily="34" charset="0"/>
                    <a:cs typeface="Times"/>
                  </a:rPr>
                  <a:t>  </a:t>
                </a:r>
                <a:r>
                  <a:rPr lang="en-US" dirty="0">
                    <a:ea typeface="Source Sans Pro" panose="020B0503030403020204" pitchFamily="34" charset="0"/>
                    <a:cs typeface="Times"/>
                  </a:rPr>
                  <a:t>(N: number of resonances in the </a:t>
                </a:r>
                <a:r>
                  <a:rPr lang="el-GR" dirty="0">
                    <a:ea typeface="Source Sans Pro" panose="020B0503030403020204" pitchFamily="34" charset="0"/>
                    <a:cs typeface="Times"/>
                  </a:rPr>
                  <a:t>ΔΕ</a:t>
                </a:r>
                <a:r>
                  <a:rPr lang="en-US" dirty="0">
                    <a:ea typeface="Source Sans Pro" panose="020B0503030403020204" pitchFamily="34" charset="0"/>
                    <a:cs typeface="Times"/>
                  </a:rPr>
                  <a:t> interval).</a:t>
                </a:r>
              </a:p>
              <a:p>
                <a:endParaRPr lang="en-US" b="1" dirty="0">
                  <a:ea typeface="Source Sans Pro" panose="020B0503030403020204" pitchFamily="34" charset="0"/>
                  <a:cs typeface="Times"/>
                </a:endParaRPr>
              </a:p>
              <a:p>
                <a:r>
                  <a:rPr lang="en-US" b="1" dirty="0">
                    <a:ea typeface="Source Sans Pro" panose="020B0503030403020204" pitchFamily="34" charset="0"/>
                    <a:cs typeface="Times"/>
                  </a:rPr>
                  <a:t>Neutron strength function </a:t>
                </a:r>
                <a:r>
                  <a:rPr lang="en-US" dirty="0">
                    <a:ea typeface="Source Sans Pro" panose="020B0503030403020204" pitchFamily="34" charset="0"/>
                    <a:cs typeface="Times"/>
                  </a:rPr>
                  <a:t>for s-waves </a:t>
                </a:r>
                <a14:m>
                  <m:oMath xmlns:m="http://schemas.openxmlformats.org/officeDocument/2006/math">
                    <m:sSub>
                      <m:sSubPr>
                        <m:ctrlPr>
                          <a:rPr lang="en-US" b="0" i="1" smtClean="0">
                            <a:latin typeface="Cambria Math" panose="02040503050406030204" pitchFamily="18" charset="0"/>
                            <a:ea typeface="Source Sans Pro" panose="020B0503030403020204" pitchFamily="34" charset="0"/>
                            <a:cs typeface="Times"/>
                          </a:rPr>
                        </m:ctrlPr>
                      </m:sSubPr>
                      <m:e>
                        <m:r>
                          <a:rPr lang="en-US" b="0" i="1" smtClean="0">
                            <a:latin typeface="Cambria Math" panose="02040503050406030204" pitchFamily="18" charset="0"/>
                            <a:ea typeface="Source Sans Pro" panose="020B0503030403020204" pitchFamily="34" charset="0"/>
                            <a:cs typeface="Times"/>
                          </a:rPr>
                          <m:t>𝑆</m:t>
                        </m:r>
                      </m:e>
                      <m:sub>
                        <m:r>
                          <a:rPr lang="en-US" b="0" i="1" smtClean="0">
                            <a:latin typeface="Cambria Math" panose="02040503050406030204" pitchFamily="18" charset="0"/>
                            <a:ea typeface="Source Sans Pro" panose="020B0503030403020204" pitchFamily="34" charset="0"/>
                            <a:cs typeface="Times"/>
                          </a:rPr>
                          <m:t>0</m:t>
                        </m:r>
                      </m:sub>
                    </m:sSub>
                    <m:r>
                      <a:rPr lang="en-US" b="0" i="1" smtClean="0">
                        <a:latin typeface="Cambria Math" panose="02040503050406030204" pitchFamily="18" charset="0"/>
                        <a:ea typeface="Source Sans Pro" panose="020B0503030403020204" pitchFamily="34" charset="0"/>
                        <a:cs typeface="Times"/>
                      </a:rPr>
                      <m:t>=</m:t>
                    </m:r>
                    <m:f>
                      <m:fPr>
                        <m:ctrlPr>
                          <a:rPr lang="en-US" b="0" i="1" smtClean="0">
                            <a:latin typeface="Cambria Math" panose="02040503050406030204" pitchFamily="18" charset="0"/>
                            <a:ea typeface="Source Sans Pro" panose="020B0503030403020204" pitchFamily="34" charset="0"/>
                            <a:cs typeface="Times"/>
                          </a:rPr>
                        </m:ctrlPr>
                      </m:fPr>
                      <m:num>
                        <m:nary>
                          <m:naryPr>
                            <m:chr m:val="∑"/>
                            <m:subHide m:val="on"/>
                            <m:supHide m:val="on"/>
                            <m:ctrlPr>
                              <a:rPr lang="en-US" b="0" i="1" smtClean="0">
                                <a:latin typeface="Cambria Math" panose="02040503050406030204" pitchFamily="18" charset="0"/>
                                <a:ea typeface="Source Sans Pro" panose="020B0503030403020204" pitchFamily="34" charset="0"/>
                              </a:rPr>
                            </m:ctrlPr>
                          </m:naryPr>
                          <m:sub/>
                          <m:sup/>
                          <m:e>
                            <m:r>
                              <a:rPr lang="en-US" b="0" i="1" smtClean="0">
                                <a:latin typeface="Cambria Math" panose="02040503050406030204" pitchFamily="18" charset="0"/>
                                <a:ea typeface="Source Sans Pro" panose="020B0503030403020204" pitchFamily="34" charset="0"/>
                              </a:rPr>
                              <m:t>𝑔</m:t>
                            </m:r>
                            <m:sSubSup>
                              <m:sSubSupPr>
                                <m:ctrlPr>
                                  <a:rPr lang="en-US" b="0" i="1" smtClean="0">
                                    <a:latin typeface="Cambria Math" panose="02040503050406030204" pitchFamily="18" charset="0"/>
                                    <a:ea typeface="Source Sans Pro" panose="020B0503030403020204" pitchFamily="34" charset="0"/>
                                  </a:rPr>
                                </m:ctrlPr>
                              </m:sSubSupPr>
                              <m:e>
                                <m:r>
                                  <m:rPr>
                                    <m:sty m:val="p"/>
                                  </m:rPr>
                                  <a:rPr lang="el-GR" b="0" i="0" smtClean="0">
                                    <a:latin typeface="Cambria Math" panose="02040503050406030204" pitchFamily="18" charset="0"/>
                                    <a:ea typeface="Source Sans Pro" panose="020B0503030403020204" pitchFamily="34" charset="0"/>
                                  </a:rPr>
                                  <m:t>Γ</m:t>
                                </m:r>
                              </m:e>
                              <m:sub>
                                <m:r>
                                  <m:rPr>
                                    <m:sty m:val="p"/>
                                  </m:rPr>
                                  <a:rPr lang="en-US" b="0" i="0" smtClean="0">
                                    <a:latin typeface="Cambria Math" panose="02040503050406030204" pitchFamily="18" charset="0"/>
                                    <a:ea typeface="Source Sans Pro" panose="020B0503030403020204" pitchFamily="34" charset="0"/>
                                  </a:rPr>
                                  <m:t>n</m:t>
                                </m:r>
                              </m:sub>
                              <m:sup>
                                <m:r>
                                  <a:rPr lang="en-US" b="0" i="1" smtClean="0">
                                    <a:latin typeface="Cambria Math" panose="02040503050406030204" pitchFamily="18" charset="0"/>
                                    <a:ea typeface="Source Sans Pro" panose="020B0503030403020204" pitchFamily="34" charset="0"/>
                                  </a:rPr>
                                  <m:t>0</m:t>
                                </m:r>
                              </m:sup>
                            </m:sSubSup>
                          </m:e>
                        </m:nary>
                      </m:num>
                      <m:den>
                        <m:r>
                          <m:rPr>
                            <m:sty m:val="p"/>
                          </m:rPr>
                          <a:rPr lang="el-GR" b="0" i="0" smtClean="0">
                            <a:latin typeface="Cambria Math" panose="02040503050406030204" pitchFamily="18" charset="0"/>
                            <a:ea typeface="Source Sans Pro" panose="020B0503030403020204" pitchFamily="34" charset="0"/>
                            <a:cs typeface="Times"/>
                          </a:rPr>
                          <m:t>Δ</m:t>
                        </m:r>
                        <m:r>
                          <m:rPr>
                            <m:sty m:val="p"/>
                          </m:rPr>
                          <a:rPr lang="en-US" b="0" i="0" smtClean="0">
                            <a:latin typeface="Cambria Math" panose="02040503050406030204" pitchFamily="18" charset="0"/>
                            <a:ea typeface="Source Sans Pro" panose="020B0503030403020204" pitchFamily="34" charset="0"/>
                            <a:cs typeface="Times"/>
                          </a:rPr>
                          <m:t>E</m:t>
                        </m:r>
                      </m:den>
                    </m:f>
                    <m:r>
                      <a:rPr lang="en-US" b="0" i="1" smtClean="0">
                        <a:latin typeface="Cambria Math" panose="02040503050406030204" pitchFamily="18" charset="0"/>
                        <a:ea typeface="Source Sans Pro" panose="020B0503030403020204" pitchFamily="34" charset="0"/>
                        <a:cs typeface="Times"/>
                      </a:rPr>
                      <m:t>=</m:t>
                    </m:r>
                    <m:f>
                      <m:fPr>
                        <m:ctrlPr>
                          <a:rPr lang="en-US" b="0" i="1" smtClean="0">
                            <a:latin typeface="Cambria Math" panose="02040503050406030204" pitchFamily="18" charset="0"/>
                            <a:ea typeface="Source Sans Pro" panose="020B0503030403020204" pitchFamily="34" charset="0"/>
                            <a:cs typeface="Times"/>
                          </a:rPr>
                        </m:ctrlPr>
                      </m:fPr>
                      <m:num>
                        <m:r>
                          <a:rPr lang="en-US" b="0" i="1" smtClean="0">
                            <a:latin typeface="Cambria Math" panose="02040503050406030204" pitchFamily="18" charset="0"/>
                            <a:ea typeface="Source Sans Pro" panose="020B0503030403020204" pitchFamily="34" charset="0"/>
                            <a:cs typeface="Times"/>
                          </a:rPr>
                          <m:t>&lt;</m:t>
                        </m:r>
                        <m:r>
                          <a:rPr lang="en-US" b="0" i="1" smtClean="0">
                            <a:latin typeface="Cambria Math" panose="02040503050406030204" pitchFamily="18" charset="0"/>
                            <a:ea typeface="Source Sans Pro" panose="020B0503030403020204" pitchFamily="34" charset="0"/>
                            <a:cs typeface="Times"/>
                          </a:rPr>
                          <m:t>𝑔</m:t>
                        </m:r>
                        <m:sSubSup>
                          <m:sSubSupPr>
                            <m:ctrlPr>
                              <a:rPr lang="en-US" b="0" i="1" smtClean="0">
                                <a:latin typeface="Cambria Math" panose="02040503050406030204" pitchFamily="18" charset="0"/>
                                <a:ea typeface="Source Sans Pro" panose="020B0503030403020204" pitchFamily="34" charset="0"/>
                                <a:cs typeface="Times"/>
                              </a:rPr>
                            </m:ctrlPr>
                          </m:sSubSupPr>
                          <m:e>
                            <m:r>
                              <m:rPr>
                                <m:sty m:val="p"/>
                              </m:rPr>
                              <a:rPr lang="el-GR" b="0" i="0" smtClean="0">
                                <a:latin typeface="Cambria Math" panose="02040503050406030204" pitchFamily="18" charset="0"/>
                                <a:ea typeface="Source Sans Pro" panose="020B0503030403020204" pitchFamily="34" charset="0"/>
                                <a:cs typeface="Times"/>
                              </a:rPr>
                              <m:t>Γ</m:t>
                            </m:r>
                          </m:e>
                          <m:sub>
                            <m:r>
                              <m:rPr>
                                <m:sty m:val="p"/>
                              </m:rPr>
                              <a:rPr lang="en-US" b="0" i="0" smtClean="0">
                                <a:latin typeface="Cambria Math" panose="02040503050406030204" pitchFamily="18" charset="0"/>
                                <a:ea typeface="Source Sans Pro" panose="020B0503030403020204" pitchFamily="34" charset="0"/>
                                <a:cs typeface="Times"/>
                              </a:rPr>
                              <m:t>n</m:t>
                            </m:r>
                          </m:sub>
                          <m:sup>
                            <m:r>
                              <a:rPr lang="en-US" b="0" i="0" smtClean="0">
                                <a:latin typeface="Cambria Math" panose="02040503050406030204" pitchFamily="18" charset="0"/>
                                <a:ea typeface="Source Sans Pro" panose="020B0503030403020204" pitchFamily="34" charset="0"/>
                                <a:cs typeface="Times"/>
                              </a:rPr>
                              <m:t>0</m:t>
                            </m:r>
                          </m:sup>
                        </m:sSubSup>
                        <m:r>
                          <a:rPr lang="en-US" b="0" i="1" smtClean="0">
                            <a:latin typeface="Cambria Math" panose="02040503050406030204" pitchFamily="18" charset="0"/>
                            <a:ea typeface="Source Sans Pro" panose="020B0503030403020204" pitchFamily="34" charset="0"/>
                            <a:cs typeface="Times"/>
                          </a:rPr>
                          <m:t>&gt;</m:t>
                        </m:r>
                      </m:num>
                      <m:den>
                        <m:sSub>
                          <m:sSubPr>
                            <m:ctrlPr>
                              <a:rPr lang="en-US" b="0" i="1" smtClean="0">
                                <a:latin typeface="Cambria Math" panose="02040503050406030204" pitchFamily="18" charset="0"/>
                                <a:ea typeface="Source Sans Pro" panose="020B0503030403020204" pitchFamily="34" charset="0"/>
                                <a:cs typeface="Times"/>
                              </a:rPr>
                            </m:ctrlPr>
                          </m:sSubPr>
                          <m:e>
                            <m:r>
                              <a:rPr lang="en-US" b="0" i="1" smtClean="0">
                                <a:latin typeface="Cambria Math" panose="02040503050406030204" pitchFamily="18" charset="0"/>
                                <a:ea typeface="Source Sans Pro" panose="020B0503030403020204" pitchFamily="34" charset="0"/>
                                <a:cs typeface="Times"/>
                              </a:rPr>
                              <m:t>𝐷</m:t>
                            </m:r>
                          </m:e>
                          <m:sub>
                            <m:r>
                              <a:rPr lang="en-US" b="0" i="1" smtClean="0">
                                <a:latin typeface="Cambria Math" panose="02040503050406030204" pitchFamily="18" charset="0"/>
                                <a:ea typeface="Source Sans Pro" panose="020B0503030403020204" pitchFamily="34" charset="0"/>
                                <a:cs typeface="Times"/>
                              </a:rPr>
                              <m:t>0</m:t>
                            </m:r>
                          </m:sub>
                        </m:sSub>
                      </m:den>
                    </m:f>
                  </m:oMath>
                </a14:m>
                <a:r>
                  <a:rPr lang="en-US" dirty="0">
                    <a:ea typeface="Source Sans Pro" panose="020B0503030403020204" pitchFamily="34" charset="0"/>
                    <a:cs typeface="Times"/>
                  </a:rPr>
                  <a:t> , where </a:t>
                </a:r>
              </a:p>
              <a:p>
                <a:pPr lvl="1"/>
                <a:r>
                  <a:rPr lang="en-US" dirty="0">
                    <a:ea typeface="Source Sans Pro" panose="020B0503030403020204" pitchFamily="34" charset="0"/>
                    <a:cs typeface="Times"/>
                  </a:rPr>
                  <a:t>g is the spin factor for a resonance with spin J</a:t>
                </a:r>
              </a:p>
              <a:p>
                <a:pPr lvl="1"/>
                <a:r>
                  <a:rPr lang="el-GR" dirty="0">
                    <a:ea typeface="Source Sans Pro" panose="020B0503030403020204" pitchFamily="34" charset="0"/>
                    <a:cs typeface="Times"/>
                  </a:rPr>
                  <a:t>Γ</a:t>
                </a:r>
                <a:r>
                  <a:rPr lang="el-GR" baseline="30000" dirty="0">
                    <a:ea typeface="Source Sans Pro" panose="020B0503030403020204" pitchFamily="34" charset="0"/>
                    <a:cs typeface="Times"/>
                  </a:rPr>
                  <a:t>0</a:t>
                </a:r>
                <a:r>
                  <a:rPr lang="en-US" baseline="-25000" dirty="0">
                    <a:ea typeface="Source Sans Pro" panose="020B0503030403020204" pitchFamily="34" charset="0"/>
                    <a:cs typeface="Times"/>
                  </a:rPr>
                  <a:t>n</a:t>
                </a:r>
                <a:r>
                  <a:rPr lang="en-US" dirty="0">
                    <a:ea typeface="Source Sans Pro" panose="020B0503030403020204" pitchFamily="34" charset="0"/>
                    <a:cs typeface="Times"/>
                  </a:rPr>
                  <a:t> is the reduced neutron width</a:t>
                </a:r>
              </a:p>
              <a:p>
                <a:endParaRPr lang="en-US" b="1" dirty="0">
                  <a:ea typeface="Source Sans Pro" panose="020B0503030403020204" pitchFamily="34" charset="0"/>
                  <a:cs typeface="Times"/>
                </a:endParaRPr>
              </a:p>
              <a:p>
                <a:r>
                  <a:rPr lang="en-US" b="1" dirty="0">
                    <a:ea typeface="Source Sans Pro" panose="020B0503030403020204" pitchFamily="34" charset="0"/>
                    <a:cs typeface="Times"/>
                  </a:rPr>
                  <a:t>Average radiation width </a:t>
                </a:r>
                <a:r>
                  <a:rPr lang="en-US" dirty="0">
                    <a:ea typeface="Source Sans Pro" panose="020B0503030403020204" pitchFamily="34" charset="0"/>
                    <a:cs typeface="Times"/>
                  </a:rPr>
                  <a:t>&lt;</a:t>
                </a:r>
                <a:r>
                  <a:rPr lang="el-GR" dirty="0">
                    <a:ea typeface="Source Sans Pro" panose="020B0503030403020204" pitchFamily="34" charset="0"/>
                    <a:cs typeface="Times"/>
                  </a:rPr>
                  <a:t>Γ</a:t>
                </a:r>
                <a:r>
                  <a:rPr lang="el-GR" baseline="-25000" dirty="0">
                    <a:ea typeface="Source Sans Pro" panose="020B0503030403020204" pitchFamily="34" charset="0"/>
                    <a:cs typeface="Times"/>
                  </a:rPr>
                  <a:t>γ</a:t>
                </a:r>
                <a:r>
                  <a:rPr lang="en-US" dirty="0">
                    <a:ea typeface="Source Sans Pro" panose="020B0503030403020204" pitchFamily="34" charset="0"/>
                    <a:cs typeface="Times"/>
                  </a:rPr>
                  <a:t>&gt;</a:t>
                </a:r>
              </a:p>
              <a:p>
                <a:endParaRPr lang="en-US" dirty="0">
                  <a:ea typeface="Source Sans Pro" panose="020B0503030403020204" pitchFamily="34" charset="0"/>
                  <a:cs typeface="Times"/>
                </a:endParaRPr>
              </a:p>
              <a:p>
                <a:r>
                  <a:rPr lang="en-US" dirty="0">
                    <a:ea typeface="Source Sans Pro" panose="020B0503030403020204" pitchFamily="34" charset="0"/>
                    <a:cs typeface="Times"/>
                  </a:rPr>
                  <a:t>The capture cross section is related to these quantities</a:t>
                </a:r>
              </a:p>
            </p:txBody>
          </p:sp>
        </mc:Choice>
        <mc:Fallback xmlns="">
          <p:sp>
            <p:nvSpPr>
              <p:cNvPr id="3" name="Text Placeholder 2">
                <a:extLst>
                  <a:ext uri="{FF2B5EF4-FFF2-40B4-BE49-F238E27FC236}">
                    <a16:creationId xmlns:a16="http://schemas.microsoft.com/office/drawing/2014/main" id="{F4C8E39C-FA5A-694E-8372-8DA63C6144DD}"/>
                  </a:ext>
                </a:extLst>
              </p:cNvPr>
              <p:cNvSpPr>
                <a:spLocks noGrp="1" noRot="1" noChangeAspect="1" noMove="1" noResize="1" noEditPoints="1" noAdjustHandles="1" noChangeArrowheads="1" noChangeShapeType="1" noTextEdit="1"/>
              </p:cNvSpPr>
              <p:nvPr>
                <p:ph type="body" sz="quarter" idx="19"/>
              </p:nvPr>
            </p:nvSpPr>
            <p:spPr>
              <a:xfrm>
                <a:off x="45325" y="600909"/>
                <a:ext cx="9098675" cy="3259892"/>
              </a:xfrm>
              <a:blipFill>
                <a:blip r:embed="rId3"/>
                <a:stretch>
                  <a:fillRect l="-1534" t="-2335" b="-3346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3D48874A-770C-BA40-9CD8-EFAED1BE39FD}"/>
              </a:ext>
            </a:extLst>
          </p:cNvPr>
          <p:cNvPicPr>
            <a:picLocks noChangeAspect="1"/>
          </p:cNvPicPr>
          <p:nvPr/>
        </p:nvPicPr>
        <p:blipFill>
          <a:blip r:embed="rId4"/>
          <a:stretch>
            <a:fillRect/>
          </a:stretch>
        </p:blipFill>
        <p:spPr>
          <a:xfrm>
            <a:off x="1104649" y="4797524"/>
            <a:ext cx="3057962" cy="850559"/>
          </a:xfrm>
          <a:prstGeom prst="rect">
            <a:avLst/>
          </a:prstGeom>
        </p:spPr>
      </p:pic>
      <p:sp>
        <p:nvSpPr>
          <p:cNvPr id="8" name="TextBox 7">
            <a:extLst>
              <a:ext uri="{FF2B5EF4-FFF2-40B4-BE49-F238E27FC236}">
                <a16:creationId xmlns:a16="http://schemas.microsoft.com/office/drawing/2014/main" id="{B3C48815-C211-104B-AB47-5D101702AAE7}"/>
              </a:ext>
            </a:extLst>
          </p:cNvPr>
          <p:cNvSpPr txBox="1"/>
          <p:nvPr/>
        </p:nvSpPr>
        <p:spPr>
          <a:xfrm>
            <a:off x="1137243" y="5751205"/>
            <a:ext cx="8080385" cy="5847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k         : Wave number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       : Width fluctuation factor</a:t>
            </a:r>
          </a:p>
        </p:txBody>
      </p:sp>
      <p:sp>
        <p:nvSpPr>
          <p:cNvPr id="24" name="Explosion 1 23">
            <a:extLst>
              <a:ext uri="{FF2B5EF4-FFF2-40B4-BE49-F238E27FC236}">
                <a16:creationId xmlns:a16="http://schemas.microsoft.com/office/drawing/2014/main" id="{E1517173-0494-F046-BA4E-B680DD913DFA}"/>
              </a:ext>
            </a:extLst>
          </p:cNvPr>
          <p:cNvSpPr/>
          <p:nvPr/>
        </p:nvSpPr>
        <p:spPr>
          <a:xfrm>
            <a:off x="4294826" y="4758178"/>
            <a:ext cx="2345012" cy="1137466"/>
          </a:xfrm>
          <a:prstGeom prst="irregularSeal1">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EA22279-B014-E643-A9CE-3231BB7E763E}"/>
                  </a:ext>
                </a:extLst>
              </p:cNvPr>
              <p:cNvSpPr txBox="1"/>
              <p:nvPr/>
            </p:nvSpPr>
            <p:spPr>
              <a:xfrm>
                <a:off x="4786556" y="5164017"/>
                <a:ext cx="1361551"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𝒇</m:t>
                      </m:r>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m:t>
                      </m:r>
                      <m:r>
                        <m:rPr>
                          <m:nor/>
                        </m:rP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cs typeface="+mn-cs"/>
                        </a:rPr>
                        <m:t>Γ</m:t>
                      </m:r>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m:rPr>
                          <m:nor/>
                        </m:rPr>
                        <a:rPr kumimoji="0" lang="el-GR"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Γ</m:t>
                      </m:r>
                      <m:r>
                        <m:rPr>
                          <m:nor/>
                        </m:rPr>
                        <a:rPr kumimoji="0" lang="en-US" sz="1800" b="1" i="1" u="none" strike="noStrike" kern="1200" cap="none" spc="0" normalizeH="0" baseline="-25000" noProof="0" dirty="0" smtClean="0">
                          <a:ln>
                            <a:noFill/>
                          </a:ln>
                          <a:solidFill>
                            <a:srgbClr val="FF0000"/>
                          </a:solidFill>
                          <a:effectLst/>
                          <a:uLnTx/>
                          <a:uFillTx/>
                          <a:latin typeface="Calibri" panose="020F0502020204030204"/>
                          <a:ea typeface="Source Sans Pro" panose="020B0503030403020204" pitchFamily="34" charset="0"/>
                          <a:cs typeface="Times"/>
                        </a:rPr>
                        <m:t>n</m:t>
                      </m:r>
                      <m:r>
                        <a:rPr kumimoji="0" lang="en-US"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sSub>
                        <m:sSubPr>
                          <m:ctrlP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𝐷</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0</m:t>
                          </m:r>
                        </m:sub>
                      </m:sSub>
                      <m:r>
                        <a:rPr kumimoji="0" lang="el-GR" sz="1800" b="1"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oMath>
                  </m:oMathPara>
                </a14:m>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mc:Choice>
        <mc:Fallback xmlns="">
          <p:sp>
            <p:nvSpPr>
              <p:cNvPr id="23" name="TextBox 22">
                <a:extLst>
                  <a:ext uri="{FF2B5EF4-FFF2-40B4-BE49-F238E27FC236}">
                    <a16:creationId xmlns:a16="http://schemas.microsoft.com/office/drawing/2014/main" id="{FEA22279-B014-E643-A9CE-3231BB7E763E}"/>
                  </a:ext>
                </a:extLst>
              </p:cNvPr>
              <p:cNvSpPr txBox="1">
                <a:spLocks noRot="1" noChangeAspect="1" noMove="1" noResize="1" noEditPoints="1" noAdjustHandles="1" noChangeArrowheads="1" noChangeShapeType="1" noTextEdit="1"/>
              </p:cNvSpPr>
              <p:nvPr/>
            </p:nvSpPr>
            <p:spPr>
              <a:xfrm>
                <a:off x="4786556" y="5164017"/>
                <a:ext cx="1361551" cy="276999"/>
              </a:xfrm>
              <a:prstGeom prst="rect">
                <a:avLst/>
              </a:prstGeom>
              <a:blipFill>
                <a:blip r:embed="rId5"/>
                <a:stretch>
                  <a:fillRect l="-1835" r="-6422" b="-34783"/>
                </a:stretch>
              </a:blipFill>
            </p:spPr>
            <p:txBody>
              <a:bodyPr/>
              <a:lstStyle/>
              <a:p>
                <a:r>
                  <a:rPr lang="en-US">
                    <a:noFill/>
                  </a:rPr>
                  <a:t> </a:t>
                </a:r>
              </a:p>
            </p:txBody>
          </p:sp>
        </mc:Fallback>
      </mc:AlternateContent>
    </p:spTree>
    <p:extLst>
      <p:ext uri="{BB962C8B-B14F-4D97-AF65-F5344CB8AC3E}">
        <p14:creationId xmlns:p14="http://schemas.microsoft.com/office/powerpoint/2010/main" val="1738490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80626" y="56999"/>
            <a:ext cx="7994055" cy="334293"/>
          </a:xfrm>
        </p:spPr>
        <p:txBody>
          <a:bodyPr/>
          <a:lstStyle/>
          <a:p>
            <a:r>
              <a:rPr lang="en-US" dirty="0"/>
              <a:t>The curious case of </a:t>
            </a:r>
            <a:r>
              <a:rPr lang="en-US" baseline="30000" dirty="0"/>
              <a:t>88</a:t>
            </a:r>
            <a:r>
              <a:rPr lang="en-US" dirty="0"/>
              <a:t>Zr (t</a:t>
            </a:r>
            <a:r>
              <a:rPr lang="en-US" baseline="-25000" dirty="0"/>
              <a:t>1/2</a:t>
            </a:r>
            <a:r>
              <a:rPr lang="en-US" dirty="0"/>
              <a:t> = 83.4 days)</a:t>
            </a:r>
          </a:p>
        </p:txBody>
      </p:sp>
      <p:pic>
        <p:nvPicPr>
          <p:cNvPr id="3" name="Picture 2">
            <a:extLst>
              <a:ext uri="{FF2B5EF4-FFF2-40B4-BE49-F238E27FC236}">
                <a16:creationId xmlns:a16="http://schemas.microsoft.com/office/drawing/2014/main" id="{C80ED659-2D71-BB7B-86E7-F564E3DE2AE9}"/>
              </a:ext>
            </a:extLst>
          </p:cNvPr>
          <p:cNvPicPr>
            <a:picLocks noChangeAspect="1"/>
          </p:cNvPicPr>
          <p:nvPr/>
        </p:nvPicPr>
        <p:blipFill>
          <a:blip r:embed="rId2"/>
          <a:stretch>
            <a:fillRect/>
          </a:stretch>
        </p:blipFill>
        <p:spPr>
          <a:xfrm>
            <a:off x="340937" y="517245"/>
            <a:ext cx="8462125" cy="5823510"/>
          </a:xfrm>
          <a:prstGeom prst="rect">
            <a:avLst/>
          </a:prstGeom>
        </p:spPr>
      </p:pic>
    </p:spTree>
    <p:extLst>
      <p:ext uri="{BB962C8B-B14F-4D97-AF65-F5344CB8AC3E}">
        <p14:creationId xmlns:p14="http://schemas.microsoft.com/office/powerpoint/2010/main" val="2621562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45630" y="50756"/>
            <a:ext cx="7994055" cy="385935"/>
          </a:xfrm>
        </p:spPr>
        <p:txBody>
          <a:bodyPr>
            <a:normAutofit/>
          </a:bodyPr>
          <a:lstStyle/>
          <a:p>
            <a:r>
              <a:rPr lang="en-US" dirty="0"/>
              <a:t>Sophisticated collimation system</a:t>
            </a:r>
          </a:p>
        </p:txBody>
      </p:sp>
      <p:pic>
        <p:nvPicPr>
          <p:cNvPr id="9" name="Picture 8">
            <a:extLst>
              <a:ext uri="{FF2B5EF4-FFF2-40B4-BE49-F238E27FC236}">
                <a16:creationId xmlns:a16="http://schemas.microsoft.com/office/drawing/2014/main" id="{E033A607-5FD7-A0D4-6F93-9B309C7A40A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324062" y="1197359"/>
            <a:ext cx="2819938" cy="2295298"/>
          </a:xfrm>
          <a:prstGeom prst="rect">
            <a:avLst/>
          </a:prstGeom>
        </p:spPr>
      </p:pic>
      <p:pic>
        <p:nvPicPr>
          <p:cNvPr id="11" name="Picture 10">
            <a:extLst>
              <a:ext uri="{FF2B5EF4-FFF2-40B4-BE49-F238E27FC236}">
                <a16:creationId xmlns:a16="http://schemas.microsoft.com/office/drawing/2014/main" id="{28DB2A4C-8879-AF7E-5C83-E9AB3C688E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630" y="809988"/>
            <a:ext cx="3165876" cy="2963521"/>
          </a:xfrm>
          <a:prstGeom prst="rect">
            <a:avLst/>
          </a:prstGeom>
        </p:spPr>
      </p:pic>
      <p:pic>
        <p:nvPicPr>
          <p:cNvPr id="13" name="Picture 12">
            <a:extLst>
              <a:ext uri="{FF2B5EF4-FFF2-40B4-BE49-F238E27FC236}">
                <a16:creationId xmlns:a16="http://schemas.microsoft.com/office/drawing/2014/main" id="{CBB2714D-C2E3-B562-D803-8FB819FF1B9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11506" y="922460"/>
            <a:ext cx="2943537" cy="2295297"/>
          </a:xfrm>
          <a:prstGeom prst="rect">
            <a:avLst/>
          </a:prstGeom>
        </p:spPr>
      </p:pic>
      <p:sp>
        <p:nvSpPr>
          <p:cNvPr id="14" name="TextBox 13">
            <a:extLst>
              <a:ext uri="{FF2B5EF4-FFF2-40B4-BE49-F238E27FC236}">
                <a16:creationId xmlns:a16="http://schemas.microsoft.com/office/drawing/2014/main" id="{CB758BE9-42A5-769F-8A53-EFFCD22658CB}"/>
              </a:ext>
            </a:extLst>
          </p:cNvPr>
          <p:cNvSpPr txBox="1"/>
          <p:nvPr/>
        </p:nvSpPr>
        <p:spPr>
          <a:xfrm>
            <a:off x="155949" y="408572"/>
            <a:ext cx="26634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Rotating beam blocker</a:t>
            </a:r>
          </a:p>
        </p:txBody>
      </p:sp>
      <p:sp>
        <p:nvSpPr>
          <p:cNvPr id="15" name="TextBox 14">
            <a:extLst>
              <a:ext uri="{FF2B5EF4-FFF2-40B4-BE49-F238E27FC236}">
                <a16:creationId xmlns:a16="http://schemas.microsoft.com/office/drawing/2014/main" id="{58771FF9-049C-90C2-7FAB-5AC5CE5E10E9}"/>
              </a:ext>
            </a:extLst>
          </p:cNvPr>
          <p:cNvSpPr txBox="1"/>
          <p:nvPr/>
        </p:nvSpPr>
        <p:spPr>
          <a:xfrm>
            <a:off x="3687738" y="510720"/>
            <a:ext cx="21034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Binocular collimator</a:t>
            </a:r>
          </a:p>
        </p:txBody>
      </p:sp>
      <p:sp>
        <p:nvSpPr>
          <p:cNvPr id="16" name="TextBox 15">
            <a:extLst>
              <a:ext uri="{FF2B5EF4-FFF2-40B4-BE49-F238E27FC236}">
                <a16:creationId xmlns:a16="http://schemas.microsoft.com/office/drawing/2014/main" id="{D8FD7504-F48D-433D-3D2E-D1A4E8E71F91}"/>
              </a:ext>
            </a:extLst>
          </p:cNvPr>
          <p:cNvSpPr txBox="1"/>
          <p:nvPr/>
        </p:nvSpPr>
        <p:spPr>
          <a:xfrm>
            <a:off x="7272920" y="512520"/>
            <a:ext cx="17151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Aperture stop</a:t>
            </a:r>
          </a:p>
        </p:txBody>
      </p:sp>
      <p:sp>
        <p:nvSpPr>
          <p:cNvPr id="17" name="Text Placeholder 2">
            <a:extLst>
              <a:ext uri="{FF2B5EF4-FFF2-40B4-BE49-F238E27FC236}">
                <a16:creationId xmlns:a16="http://schemas.microsoft.com/office/drawing/2014/main" id="{D93553B0-C919-F03D-BA7E-AA458A5A56E3}"/>
              </a:ext>
            </a:extLst>
          </p:cNvPr>
          <p:cNvSpPr txBox="1">
            <a:spLocks/>
          </p:cNvSpPr>
          <p:nvPr/>
        </p:nvSpPr>
        <p:spPr>
          <a:xfrm>
            <a:off x="45631" y="3773509"/>
            <a:ext cx="3154770" cy="3117296"/>
          </a:xfrm>
          <a:prstGeom prst="rect">
            <a:avLst/>
          </a:prstGeom>
        </p:spPr>
        <p:txBody>
          <a:bodyPr vert="horz" lIns="0" tIns="0" rIns="0" bIns="0" rtlCol="0">
            <a:norm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27000" indent="-127000"/>
            <a:r>
              <a:rPr lang="en-US" dirty="0"/>
              <a:t>Rotating inner cylinder with 3 holes</a:t>
            </a:r>
          </a:p>
          <a:p>
            <a:pPr marL="127000" indent="-127000"/>
            <a:r>
              <a:rPr lang="en-US" dirty="0"/>
              <a:t>30 cm in length</a:t>
            </a:r>
          </a:p>
          <a:p>
            <a:pPr marL="127000" indent="-127000"/>
            <a:r>
              <a:rPr lang="en-US" dirty="0"/>
              <a:t>Provides 0 - 2 beams</a:t>
            </a:r>
          </a:p>
          <a:p>
            <a:pPr marL="127000" indent="-127000"/>
            <a:r>
              <a:rPr lang="en-US" dirty="0"/>
              <a:t>Stepped design to avoid neutron stream paths</a:t>
            </a:r>
          </a:p>
          <a:p>
            <a:pPr marL="127000" indent="-127000"/>
            <a:r>
              <a:rPr lang="en-US" dirty="0"/>
              <a:t>Remotely controlled</a:t>
            </a:r>
          </a:p>
        </p:txBody>
      </p:sp>
      <p:sp>
        <p:nvSpPr>
          <p:cNvPr id="18" name="Text Placeholder 2">
            <a:extLst>
              <a:ext uri="{FF2B5EF4-FFF2-40B4-BE49-F238E27FC236}">
                <a16:creationId xmlns:a16="http://schemas.microsoft.com/office/drawing/2014/main" id="{8D5CB7FE-BB0F-D792-F149-40B1A7B0F5B3}"/>
              </a:ext>
            </a:extLst>
          </p:cNvPr>
          <p:cNvSpPr txBox="1">
            <a:spLocks/>
          </p:cNvSpPr>
          <p:nvPr/>
        </p:nvSpPr>
        <p:spPr>
          <a:xfrm>
            <a:off x="3267699" y="3773509"/>
            <a:ext cx="2943538" cy="3117296"/>
          </a:xfrm>
          <a:prstGeom prst="rect">
            <a:avLst/>
          </a:prstGeom>
        </p:spPr>
        <p:txBody>
          <a:bodyPr vert="horz" lIns="0" tIns="0" rIns="0" bIns="0" rtlCol="0">
            <a:normAutofit lnSpcReduction="10000"/>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Divided in a top and bottom part</a:t>
            </a:r>
          </a:p>
          <a:p>
            <a:r>
              <a:rPr lang="en-US" dirty="0"/>
              <a:t>Sample is installed in the collimator in the Maxwell kinematic stops</a:t>
            </a:r>
          </a:p>
          <a:p>
            <a:r>
              <a:rPr lang="en-US" dirty="0"/>
              <a:t>1.5 cm length, 1 cm diameter sample envelope</a:t>
            </a:r>
          </a:p>
          <a:p>
            <a:r>
              <a:rPr lang="en-US" dirty="0"/>
              <a:t>1 mm collimation</a:t>
            </a:r>
          </a:p>
          <a:p>
            <a:r>
              <a:rPr lang="en-US" dirty="0"/>
              <a:t>Kinematic stops ensure repeatability  when installing the top part.</a:t>
            </a:r>
          </a:p>
        </p:txBody>
      </p:sp>
      <p:sp>
        <p:nvSpPr>
          <p:cNvPr id="19" name="Text Placeholder 2">
            <a:extLst>
              <a:ext uri="{FF2B5EF4-FFF2-40B4-BE49-F238E27FC236}">
                <a16:creationId xmlns:a16="http://schemas.microsoft.com/office/drawing/2014/main" id="{69DC0CD3-37DA-3BE8-8F91-0E69C46AD7B2}"/>
              </a:ext>
            </a:extLst>
          </p:cNvPr>
          <p:cNvSpPr txBox="1">
            <a:spLocks/>
          </p:cNvSpPr>
          <p:nvPr/>
        </p:nvSpPr>
        <p:spPr>
          <a:xfrm>
            <a:off x="6324062" y="3572850"/>
            <a:ext cx="2943538" cy="3117296"/>
          </a:xfrm>
          <a:prstGeom prst="rect">
            <a:avLst/>
          </a:prstGeom>
        </p:spPr>
        <p:txBody>
          <a:bodyPr vert="horz" lIns="0" tIns="0" rIns="0" bIns="0" rtlCol="0">
            <a:norm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Cuts off the beam penumbra</a:t>
            </a:r>
          </a:p>
          <a:p>
            <a:r>
              <a:rPr lang="en-US" dirty="0"/>
              <a:t>Ensures two sharp beam spots at a 31 m, 9.5 cm in diameter</a:t>
            </a:r>
          </a:p>
        </p:txBody>
      </p:sp>
      <p:pic>
        <p:nvPicPr>
          <p:cNvPr id="20" name="Picture 19">
            <a:extLst>
              <a:ext uri="{FF2B5EF4-FFF2-40B4-BE49-F238E27FC236}">
                <a16:creationId xmlns:a16="http://schemas.microsoft.com/office/drawing/2014/main" id="{7E4E198F-CAE9-0592-0228-24EF5845056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201856" y="5035827"/>
            <a:ext cx="2995982" cy="1448575"/>
          </a:xfrm>
          <a:prstGeom prst="rect">
            <a:avLst/>
          </a:prstGeom>
        </p:spPr>
      </p:pic>
    </p:spTree>
    <p:extLst>
      <p:ext uri="{BB962C8B-B14F-4D97-AF65-F5344CB8AC3E}">
        <p14:creationId xmlns:p14="http://schemas.microsoft.com/office/powerpoint/2010/main" val="3832134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52A541-2543-D94D-8504-3D6BB1829961}"/>
              </a:ext>
            </a:extLst>
          </p:cNvPr>
          <p:cNvSpPr>
            <a:spLocks noGrp="1"/>
          </p:cNvSpPr>
          <p:nvPr>
            <p:ph type="body" sz="quarter" idx="14"/>
          </p:nvPr>
        </p:nvSpPr>
        <p:spPr>
          <a:xfrm>
            <a:off x="368968" y="609600"/>
            <a:ext cx="8502316" cy="892208"/>
          </a:xfrm>
        </p:spPr>
        <p:txBody>
          <a:bodyPr/>
          <a:lstStyle/>
          <a:p>
            <a:r>
              <a:rPr lang="en-US" dirty="0"/>
              <a:t>Brief DICER description</a:t>
            </a:r>
          </a:p>
        </p:txBody>
      </p:sp>
      <p:pic>
        <p:nvPicPr>
          <p:cNvPr id="3" name="Picture 2">
            <a:extLst>
              <a:ext uri="{FF2B5EF4-FFF2-40B4-BE49-F238E27FC236}">
                <a16:creationId xmlns:a16="http://schemas.microsoft.com/office/drawing/2014/main" id="{DD607144-CD2A-6E46-AF9D-32CE02F8508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8967" y="1587457"/>
            <a:ext cx="8341895" cy="4371382"/>
          </a:xfrm>
          <a:prstGeom prst="rect">
            <a:avLst/>
          </a:prstGeom>
        </p:spPr>
      </p:pic>
    </p:spTree>
    <p:extLst>
      <p:ext uri="{BB962C8B-B14F-4D97-AF65-F5344CB8AC3E}">
        <p14:creationId xmlns:p14="http://schemas.microsoft.com/office/powerpoint/2010/main" val="3762976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143256" y="135456"/>
            <a:ext cx="7994055" cy="507720"/>
          </a:xfrm>
        </p:spPr>
        <p:txBody>
          <a:bodyPr/>
          <a:lstStyle/>
          <a:p>
            <a:r>
              <a:rPr lang="en-US" dirty="0"/>
              <a:t>The Los Alamos Neutron Science Center - LANSCE</a:t>
            </a:r>
          </a:p>
        </p:txBody>
      </p:sp>
      <p:pic>
        <p:nvPicPr>
          <p:cNvPr id="1026" name="Picture 2">
            <a:extLst>
              <a:ext uri="{FF2B5EF4-FFF2-40B4-BE49-F238E27FC236}">
                <a16:creationId xmlns:a16="http://schemas.microsoft.com/office/drawing/2014/main" id="{E28A2875-0252-4871-495C-74FFFBFA9A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61" y="1187293"/>
            <a:ext cx="9159322" cy="52431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B5A28693-3217-7128-187A-7CDF53482DC3}"/>
              </a:ext>
            </a:extLst>
          </p:cNvPr>
          <p:cNvCxnSpPr/>
          <p:nvPr/>
        </p:nvCxnSpPr>
        <p:spPr>
          <a:xfrm flipV="1">
            <a:off x="4684734" y="5669530"/>
            <a:ext cx="1152395" cy="4258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6243B-C356-2A17-5883-EE656B5F062A}"/>
              </a:ext>
            </a:extLst>
          </p:cNvPr>
          <p:cNvCxnSpPr/>
          <p:nvPr/>
        </p:nvCxnSpPr>
        <p:spPr>
          <a:xfrm flipV="1">
            <a:off x="1091852" y="4869952"/>
            <a:ext cx="1152395" cy="4258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C72F47-45B1-0D52-8800-A7BBB861529A}"/>
              </a:ext>
            </a:extLst>
          </p:cNvPr>
          <p:cNvCxnSpPr>
            <a:cxnSpLocks/>
          </p:cNvCxnSpPr>
          <p:nvPr/>
        </p:nvCxnSpPr>
        <p:spPr>
          <a:xfrm flipV="1">
            <a:off x="3321484" y="4564108"/>
            <a:ext cx="1152395" cy="4258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1155071-3C0B-CF00-C097-6E61F22383E4}"/>
              </a:ext>
            </a:extLst>
          </p:cNvPr>
          <p:cNvSpPr txBox="1"/>
          <p:nvPr/>
        </p:nvSpPr>
        <p:spPr>
          <a:xfrm>
            <a:off x="2301849" y="4967028"/>
            <a:ext cx="2258695" cy="369332"/>
          </a:xfrm>
          <a:prstGeom prst="rect">
            <a:avLst/>
          </a:prstGeom>
          <a:noFill/>
        </p:spPr>
        <p:txBody>
          <a:bodyPr wrap="none" rtlCol="0">
            <a:spAutoFit/>
          </a:bodyPr>
          <a:lstStyle/>
          <a:p>
            <a:r>
              <a:rPr lang="en-US" b="1" dirty="0"/>
              <a:t>500-800 MeV protons</a:t>
            </a:r>
          </a:p>
        </p:txBody>
      </p:sp>
      <p:sp>
        <p:nvSpPr>
          <p:cNvPr id="13" name="TextBox 12">
            <a:extLst>
              <a:ext uri="{FF2B5EF4-FFF2-40B4-BE49-F238E27FC236}">
                <a16:creationId xmlns:a16="http://schemas.microsoft.com/office/drawing/2014/main" id="{2E9562A7-47C4-E1B8-90D4-8A2415EB1423}"/>
              </a:ext>
            </a:extLst>
          </p:cNvPr>
          <p:cNvSpPr txBox="1"/>
          <p:nvPr/>
        </p:nvSpPr>
        <p:spPr>
          <a:xfrm>
            <a:off x="3757649" y="6061061"/>
            <a:ext cx="2113592" cy="369332"/>
          </a:xfrm>
          <a:prstGeom prst="rect">
            <a:avLst/>
          </a:prstGeom>
          <a:noFill/>
        </p:spPr>
        <p:txBody>
          <a:bodyPr wrap="none" rtlCol="0">
            <a:spAutoFit/>
          </a:bodyPr>
          <a:lstStyle/>
          <a:p>
            <a:r>
              <a:rPr lang="en-US" b="1" dirty="0" err="1"/>
              <a:t>meV</a:t>
            </a:r>
            <a:r>
              <a:rPr lang="en-US" b="1" dirty="0"/>
              <a:t> – keV neutrons</a:t>
            </a:r>
          </a:p>
        </p:txBody>
      </p:sp>
      <p:sp>
        <p:nvSpPr>
          <p:cNvPr id="14" name="TextBox 13">
            <a:extLst>
              <a:ext uri="{FF2B5EF4-FFF2-40B4-BE49-F238E27FC236}">
                <a16:creationId xmlns:a16="http://schemas.microsoft.com/office/drawing/2014/main" id="{BB85A00D-0E07-8AC4-3B6C-7C8AF957D6D4}"/>
              </a:ext>
            </a:extLst>
          </p:cNvPr>
          <p:cNvSpPr txBox="1"/>
          <p:nvPr/>
        </p:nvSpPr>
        <p:spPr>
          <a:xfrm>
            <a:off x="-3715" y="5332563"/>
            <a:ext cx="2128018" cy="369332"/>
          </a:xfrm>
          <a:prstGeom prst="rect">
            <a:avLst/>
          </a:prstGeom>
          <a:noFill/>
        </p:spPr>
        <p:txBody>
          <a:bodyPr wrap="none" rtlCol="0">
            <a:spAutoFit/>
          </a:bodyPr>
          <a:lstStyle/>
          <a:p>
            <a:r>
              <a:rPr lang="en-US" b="1" dirty="0"/>
              <a:t>keV – MeV neutrons</a:t>
            </a:r>
          </a:p>
        </p:txBody>
      </p:sp>
    </p:spTree>
    <p:extLst>
      <p:ext uri="{BB962C8B-B14F-4D97-AF65-F5344CB8AC3E}">
        <p14:creationId xmlns:p14="http://schemas.microsoft.com/office/powerpoint/2010/main" val="3637892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 Placeholder 2">
            <a:extLst>
              <a:ext uri="{FF2B5EF4-FFF2-40B4-BE49-F238E27FC236}">
                <a16:creationId xmlns:a16="http://schemas.microsoft.com/office/drawing/2014/main" id="{F3C91182-ABF7-E949-B7C1-820768FB267A}"/>
              </a:ext>
            </a:extLst>
          </p:cNvPr>
          <p:cNvSpPr>
            <a:spLocks noGrp="1"/>
          </p:cNvSpPr>
          <p:nvPr>
            <p:ph type="body" sz="quarter" idx="19"/>
          </p:nvPr>
        </p:nvSpPr>
        <p:spPr>
          <a:xfrm>
            <a:off x="40568" y="571937"/>
            <a:ext cx="9103432" cy="2628740"/>
          </a:xfrm>
        </p:spPr>
        <p:txBody>
          <a:bodyPr>
            <a:noAutofit/>
          </a:bodyPr>
          <a:lstStyle/>
          <a:p>
            <a:pPr lvl="0"/>
            <a:r>
              <a:rPr lang="en-US" dirty="0"/>
              <a:t>800MeV protons impinge on a 3-way split W target.</a:t>
            </a:r>
          </a:p>
          <a:p>
            <a:pPr lvl="0"/>
            <a:r>
              <a:rPr lang="en-US" dirty="0"/>
              <a:t>H</a:t>
            </a:r>
            <a:r>
              <a:rPr lang="en-US" baseline="-25000" dirty="0"/>
              <a:t>2</a:t>
            </a:r>
            <a:r>
              <a:rPr lang="en-US" dirty="0"/>
              <a:t>O moderator</a:t>
            </a:r>
          </a:p>
          <a:p>
            <a:pPr lvl="0"/>
            <a:r>
              <a:rPr lang="en-US" dirty="0"/>
              <a:t>Neutrons from 5 meV to  &gt;300 keV</a:t>
            </a:r>
          </a:p>
          <a:p>
            <a:pPr lvl="0"/>
            <a:r>
              <a:rPr lang="en-US" b="1" dirty="0"/>
              <a:t>Improved resolution</a:t>
            </a:r>
          </a:p>
        </p:txBody>
      </p:sp>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35183" y="69280"/>
            <a:ext cx="7994055" cy="541945"/>
          </a:xfrm>
        </p:spPr>
        <p:txBody>
          <a:bodyPr/>
          <a:lstStyle/>
          <a:p>
            <a:r>
              <a:rPr lang="en-US" dirty="0"/>
              <a:t>Mark-IV (M4) : New neutron target at Lujan, est. 2022</a:t>
            </a:r>
          </a:p>
        </p:txBody>
      </p:sp>
      <p:pic>
        <p:nvPicPr>
          <p:cNvPr id="7" name="Picture 6">
            <a:extLst>
              <a:ext uri="{FF2B5EF4-FFF2-40B4-BE49-F238E27FC236}">
                <a16:creationId xmlns:a16="http://schemas.microsoft.com/office/drawing/2014/main" id="{55EFCC6A-BAA9-D19E-D21B-DD71C304CF8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568" y="2080824"/>
            <a:ext cx="4689298" cy="4155135"/>
          </a:xfrm>
          <a:prstGeom prst="rect">
            <a:avLst/>
          </a:prstGeom>
        </p:spPr>
      </p:pic>
      <p:pic>
        <p:nvPicPr>
          <p:cNvPr id="3" name="Picture 2">
            <a:extLst>
              <a:ext uri="{FF2B5EF4-FFF2-40B4-BE49-F238E27FC236}">
                <a16:creationId xmlns:a16="http://schemas.microsoft.com/office/drawing/2014/main" id="{385C9663-9B66-58FF-2D36-50BF69D35C8B}"/>
              </a:ext>
            </a:extLst>
          </p:cNvPr>
          <p:cNvPicPr>
            <a:picLocks noChangeAspect="1"/>
          </p:cNvPicPr>
          <p:nvPr/>
        </p:nvPicPr>
        <p:blipFill>
          <a:blip r:embed="rId3"/>
          <a:stretch>
            <a:fillRect/>
          </a:stretch>
        </p:blipFill>
        <p:spPr>
          <a:xfrm>
            <a:off x="5016113" y="2080824"/>
            <a:ext cx="4087319" cy="4155135"/>
          </a:xfrm>
          <a:prstGeom prst="rect">
            <a:avLst/>
          </a:prstGeom>
        </p:spPr>
      </p:pic>
      <p:sp>
        <p:nvSpPr>
          <p:cNvPr id="5" name="TextBox 4">
            <a:extLst>
              <a:ext uri="{FF2B5EF4-FFF2-40B4-BE49-F238E27FC236}">
                <a16:creationId xmlns:a16="http://schemas.microsoft.com/office/drawing/2014/main" id="{46F56AD2-89EB-4C2A-FBF0-099B1EC931BC}"/>
              </a:ext>
            </a:extLst>
          </p:cNvPr>
          <p:cNvSpPr txBox="1"/>
          <p:nvPr/>
        </p:nvSpPr>
        <p:spPr>
          <a:xfrm rot="20200195">
            <a:off x="6431362" y="3871147"/>
            <a:ext cx="1256819" cy="369332"/>
          </a:xfrm>
          <a:prstGeom prst="rect">
            <a:avLst/>
          </a:prstGeom>
          <a:noFill/>
        </p:spPr>
        <p:txBody>
          <a:bodyPr wrap="none" rtlCol="0">
            <a:spAutoFit/>
          </a:bodyPr>
          <a:lstStyle/>
          <a:p>
            <a:r>
              <a:rPr lang="en-US" dirty="0"/>
              <a:t>Preliminary</a:t>
            </a:r>
          </a:p>
        </p:txBody>
      </p:sp>
    </p:spTree>
    <p:extLst>
      <p:ext uri="{BB962C8B-B14F-4D97-AF65-F5344CB8AC3E}">
        <p14:creationId xmlns:p14="http://schemas.microsoft.com/office/powerpoint/2010/main" val="2254006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55949" y="-4114"/>
            <a:ext cx="8988051" cy="653826"/>
          </a:xfrm>
        </p:spPr>
        <p:txBody>
          <a:bodyPr>
            <a:normAutofit fontScale="92500"/>
          </a:bodyPr>
          <a:lstStyle/>
          <a:p>
            <a:r>
              <a:rPr lang="en-US" dirty="0"/>
              <a:t>DICER: </a:t>
            </a:r>
            <a:r>
              <a:rPr lang="en-US" u="sng" dirty="0"/>
              <a:t>D</a:t>
            </a:r>
            <a:r>
              <a:rPr lang="en-US" dirty="0"/>
              <a:t>evice for </a:t>
            </a:r>
            <a:r>
              <a:rPr lang="en-US" u="sng" dirty="0"/>
              <a:t>I</a:t>
            </a:r>
            <a:r>
              <a:rPr lang="en-US" dirty="0"/>
              <a:t>ndirect </a:t>
            </a:r>
            <a:r>
              <a:rPr lang="en-US" u="sng" dirty="0"/>
              <a:t>C</a:t>
            </a:r>
            <a:r>
              <a:rPr lang="en-US" dirty="0"/>
              <a:t>apture </a:t>
            </a:r>
            <a:r>
              <a:rPr lang="en-US" u="sng" dirty="0"/>
              <a:t>E</a:t>
            </a:r>
            <a:r>
              <a:rPr lang="en-US" dirty="0"/>
              <a:t>xperiments on </a:t>
            </a:r>
            <a:r>
              <a:rPr lang="en-US" u="sng" dirty="0"/>
              <a:t>R</a:t>
            </a:r>
            <a:r>
              <a:rPr lang="en-US" dirty="0"/>
              <a:t>adionuclides</a:t>
            </a:r>
          </a:p>
        </p:txBody>
      </p:sp>
      <p:pic>
        <p:nvPicPr>
          <p:cNvPr id="2" name="Picture 1">
            <a:extLst>
              <a:ext uri="{FF2B5EF4-FFF2-40B4-BE49-F238E27FC236}">
                <a16:creationId xmlns:a16="http://schemas.microsoft.com/office/drawing/2014/main" id="{C54436FC-3B3C-B269-076C-4C597F5ECB88}"/>
              </a:ext>
            </a:extLst>
          </p:cNvPr>
          <p:cNvPicPr>
            <a:picLocks noChangeAspect="1"/>
          </p:cNvPicPr>
          <p:nvPr/>
        </p:nvPicPr>
        <p:blipFill>
          <a:blip r:embed="rId2"/>
          <a:stretch>
            <a:fillRect/>
          </a:stretch>
        </p:blipFill>
        <p:spPr>
          <a:xfrm>
            <a:off x="40568" y="1722603"/>
            <a:ext cx="7637831" cy="4308665"/>
          </a:xfrm>
          <a:prstGeom prst="rect">
            <a:avLst/>
          </a:prstGeom>
        </p:spPr>
      </p:pic>
      <p:sp>
        <p:nvSpPr>
          <p:cNvPr id="7" name="TextBox 6">
            <a:extLst>
              <a:ext uri="{FF2B5EF4-FFF2-40B4-BE49-F238E27FC236}">
                <a16:creationId xmlns:a16="http://schemas.microsoft.com/office/drawing/2014/main" id="{E73630A0-7F98-085E-0CF2-A439CA3CA1D1}"/>
              </a:ext>
            </a:extLst>
          </p:cNvPr>
          <p:cNvSpPr txBox="1"/>
          <p:nvPr/>
        </p:nvSpPr>
        <p:spPr>
          <a:xfrm>
            <a:off x="1775249" y="6112054"/>
            <a:ext cx="4572001" cy="646331"/>
          </a:xfrm>
          <a:prstGeom prst="rect">
            <a:avLst/>
          </a:prstGeom>
          <a:noFill/>
        </p:spPr>
        <p:txBody>
          <a:bodyPr wrap="square" rtlCol="0">
            <a:spAutoFit/>
          </a:bodyPr>
          <a:lstStyle/>
          <a:p>
            <a:r>
              <a:rPr lang="en-US" sz="1200" b="1" dirty="0"/>
              <a:t>A. Stamatopoulos et al., NIMA (1025) 166166, 2022</a:t>
            </a:r>
          </a:p>
          <a:p>
            <a:r>
              <a:rPr lang="en-US" sz="1200" b="1" dirty="0"/>
              <a:t>A. Stamatopoulos et al., </a:t>
            </a:r>
            <a:r>
              <a:rPr lang="en-US" sz="1200" b="1" dirty="0">
                <a:effectLst/>
                <a:latin typeface="Arial" panose="020B0604020202020204" pitchFamily="34" charset="0"/>
              </a:rPr>
              <a:t>IEEE Trans. </a:t>
            </a:r>
            <a:r>
              <a:rPr lang="en-US" sz="1200" b="1" dirty="0" err="1">
                <a:effectLst/>
                <a:latin typeface="Arial" panose="020B0604020202020204" pitchFamily="34" charset="0"/>
              </a:rPr>
              <a:t>Nucl</a:t>
            </a:r>
            <a:r>
              <a:rPr lang="en-US" sz="1200" b="1" dirty="0">
                <a:effectLst/>
                <a:latin typeface="Arial" panose="020B0604020202020204" pitchFamily="34" charset="0"/>
              </a:rPr>
              <a:t>. Science 70, (2023)</a:t>
            </a:r>
          </a:p>
          <a:p>
            <a:r>
              <a:rPr lang="en-US" sz="1200" b="1" dirty="0"/>
              <a:t>A. Stamatopoulos et al., </a:t>
            </a:r>
            <a:r>
              <a:rPr lang="en-US" sz="1200" b="1" dirty="0">
                <a:effectLst/>
                <a:latin typeface="Arial" panose="020B0604020202020204" pitchFamily="34" charset="0"/>
              </a:rPr>
              <a:t>Neutron News</a:t>
            </a:r>
            <a:r>
              <a:rPr lang="en-US" sz="1200" b="1" dirty="0">
                <a:latin typeface="Courier New" panose="02070309020205020404" pitchFamily="49" charset="0"/>
              </a:rPr>
              <a:t> </a:t>
            </a:r>
            <a:r>
              <a:rPr lang="en-US" sz="1200" b="1" dirty="0">
                <a:effectLst/>
                <a:latin typeface="Arial" panose="020B0604020202020204" pitchFamily="34" charset="0"/>
              </a:rPr>
              <a:t>33, 12 – 14 (2022)</a:t>
            </a:r>
            <a:r>
              <a:rPr lang="en-US" sz="1200" b="1" dirty="0"/>
              <a:t> </a:t>
            </a:r>
          </a:p>
        </p:txBody>
      </p:sp>
      <p:pic>
        <p:nvPicPr>
          <p:cNvPr id="8" name="Picture 7">
            <a:extLst>
              <a:ext uri="{FF2B5EF4-FFF2-40B4-BE49-F238E27FC236}">
                <a16:creationId xmlns:a16="http://schemas.microsoft.com/office/drawing/2014/main" id="{4B8E3932-A3C5-1B4A-4E7A-C58D3CB3AE7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7381332" y="1190672"/>
            <a:ext cx="1602148" cy="1842052"/>
          </a:xfrm>
          <a:prstGeom prst="rect">
            <a:avLst/>
          </a:prstGeom>
          <a:ln w="19050">
            <a:solidFill>
              <a:srgbClr val="002060"/>
            </a:solidFill>
          </a:ln>
        </p:spPr>
      </p:pic>
      <p:sp>
        <p:nvSpPr>
          <p:cNvPr id="3" name="Text Placeholder 2">
            <a:extLst>
              <a:ext uri="{FF2B5EF4-FFF2-40B4-BE49-F238E27FC236}">
                <a16:creationId xmlns:a16="http://schemas.microsoft.com/office/drawing/2014/main" id="{0262D900-2599-A100-58C5-8803A83C3772}"/>
              </a:ext>
            </a:extLst>
          </p:cNvPr>
          <p:cNvSpPr>
            <a:spLocks noGrp="1"/>
          </p:cNvSpPr>
          <p:nvPr>
            <p:ph type="body" sz="quarter" idx="19"/>
          </p:nvPr>
        </p:nvSpPr>
        <p:spPr>
          <a:xfrm>
            <a:off x="40568" y="622041"/>
            <a:ext cx="9103432" cy="2628740"/>
          </a:xfrm>
        </p:spPr>
        <p:txBody>
          <a:bodyPr>
            <a:noAutofit/>
          </a:bodyPr>
          <a:lstStyle/>
          <a:p>
            <a:pPr lvl="0"/>
            <a:r>
              <a:rPr lang="en-US" dirty="0"/>
              <a:t>Binocular </a:t>
            </a:r>
            <a:r>
              <a:rPr lang="en-US" b="1" dirty="0"/>
              <a:t>1- and 0.1-mm </a:t>
            </a:r>
            <a:r>
              <a:rPr lang="en-US" dirty="0"/>
              <a:t>collimation: simultaneous sample –in/out measurements</a:t>
            </a:r>
          </a:p>
          <a:p>
            <a:pPr lvl="0"/>
            <a:r>
              <a:rPr lang="en-US" b="1" dirty="0"/>
              <a:t>Minimization of sample size ( from ng)</a:t>
            </a:r>
          </a:p>
          <a:p>
            <a:pPr lvl="0"/>
            <a:r>
              <a:rPr lang="en-US" dirty="0"/>
              <a:t>Useful for radioactive or hard-to-get samples </a:t>
            </a:r>
          </a:p>
        </p:txBody>
      </p:sp>
      <p:pic>
        <p:nvPicPr>
          <p:cNvPr id="5" name="Picture 4">
            <a:extLst>
              <a:ext uri="{FF2B5EF4-FFF2-40B4-BE49-F238E27FC236}">
                <a16:creationId xmlns:a16="http://schemas.microsoft.com/office/drawing/2014/main" id="{C79DA05D-F3EF-C812-32D3-D31F67BA9B3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6642381" y="5649239"/>
            <a:ext cx="2461049" cy="1189932"/>
          </a:xfrm>
          <a:prstGeom prst="rect">
            <a:avLst/>
          </a:prstGeom>
        </p:spPr>
      </p:pic>
    </p:spTree>
    <p:extLst>
      <p:ext uri="{BB962C8B-B14F-4D97-AF65-F5344CB8AC3E}">
        <p14:creationId xmlns:p14="http://schemas.microsoft.com/office/powerpoint/2010/main" val="651978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52A541-2543-D94D-8504-3D6BB1829961}"/>
              </a:ext>
            </a:extLst>
          </p:cNvPr>
          <p:cNvSpPr>
            <a:spLocks noGrp="1"/>
          </p:cNvSpPr>
          <p:nvPr>
            <p:ph type="body" sz="quarter" idx="14"/>
          </p:nvPr>
        </p:nvSpPr>
        <p:spPr>
          <a:xfrm>
            <a:off x="368968" y="609600"/>
            <a:ext cx="8502316" cy="892208"/>
          </a:xfrm>
        </p:spPr>
        <p:txBody>
          <a:bodyPr/>
          <a:lstStyle/>
          <a:p>
            <a:r>
              <a:rPr lang="en-US" dirty="0"/>
              <a:t>Completed measurements and status</a:t>
            </a:r>
          </a:p>
        </p:txBody>
      </p:sp>
      <p:pic>
        <p:nvPicPr>
          <p:cNvPr id="2" name="Picture 1">
            <a:extLst>
              <a:ext uri="{FF2B5EF4-FFF2-40B4-BE49-F238E27FC236}">
                <a16:creationId xmlns:a16="http://schemas.microsoft.com/office/drawing/2014/main" id="{5D46BC55-DA9E-FAF2-E624-E1135D470AC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94360" y="3441019"/>
            <a:ext cx="2517820" cy="2517820"/>
          </a:xfrm>
          <a:prstGeom prst="rect">
            <a:avLst/>
          </a:prstGeom>
        </p:spPr>
      </p:pic>
    </p:spTree>
    <p:extLst>
      <p:ext uri="{BB962C8B-B14F-4D97-AF65-F5344CB8AC3E}">
        <p14:creationId xmlns:p14="http://schemas.microsoft.com/office/powerpoint/2010/main" val="1803805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80626" y="56999"/>
            <a:ext cx="7994055" cy="334293"/>
          </a:xfrm>
        </p:spPr>
        <p:txBody>
          <a:bodyPr/>
          <a:lstStyle/>
          <a:p>
            <a:r>
              <a:rPr lang="en-US" baseline="30000" dirty="0"/>
              <a:t>88</a:t>
            </a:r>
            <a:r>
              <a:rPr lang="en-US" dirty="0"/>
              <a:t>Zr, funded by LANL-LDRD and OES	</a:t>
            </a:r>
          </a:p>
        </p:txBody>
      </p:sp>
      <p:sp>
        <p:nvSpPr>
          <p:cNvPr id="3" name="Text Placeholder 2">
            <a:extLst>
              <a:ext uri="{FF2B5EF4-FFF2-40B4-BE49-F238E27FC236}">
                <a16:creationId xmlns:a16="http://schemas.microsoft.com/office/drawing/2014/main" id="{F4C8E39C-FA5A-694E-8372-8DA63C6144DD}"/>
              </a:ext>
            </a:extLst>
          </p:cNvPr>
          <p:cNvSpPr>
            <a:spLocks noGrp="1"/>
          </p:cNvSpPr>
          <p:nvPr>
            <p:ph type="body" sz="quarter" idx="19"/>
          </p:nvPr>
        </p:nvSpPr>
        <p:spPr>
          <a:xfrm>
            <a:off x="0" y="632306"/>
            <a:ext cx="6185283" cy="2941514"/>
          </a:xfrm>
        </p:spPr>
        <p:txBody>
          <a:bodyPr>
            <a:noAutofit/>
          </a:bodyPr>
          <a:lstStyle/>
          <a:p>
            <a:r>
              <a:rPr lang="en-US" sz="2000" dirty="0">
                <a:ea typeface="Source Sans Pro" panose="020B0503030403020204" pitchFamily="34" charset="0"/>
              </a:rPr>
              <a:t>LLNL: </a:t>
            </a:r>
            <a:r>
              <a:rPr lang="el-GR" sz="2000" dirty="0">
                <a:ea typeface="Source Sans Pro" panose="020B0503030403020204" pitchFamily="34" charset="0"/>
              </a:rPr>
              <a:t>σ</a:t>
            </a:r>
            <a:r>
              <a:rPr lang="el-GR" sz="2000" baseline="-25000" dirty="0">
                <a:ea typeface="Source Sans Pro" panose="020B0503030403020204" pitchFamily="34" charset="0"/>
              </a:rPr>
              <a:t>γ</a:t>
            </a:r>
            <a:r>
              <a:rPr lang="en-US" sz="2000" baseline="30000" dirty="0" err="1">
                <a:ea typeface="Source Sans Pro" panose="020B0503030403020204" pitchFamily="34" charset="0"/>
              </a:rPr>
              <a:t>th</a:t>
            </a:r>
            <a:r>
              <a:rPr lang="en-US" sz="2000" dirty="0">
                <a:ea typeface="Source Sans Pro" panose="020B0503030403020204" pitchFamily="34" charset="0"/>
              </a:rPr>
              <a:t> = 0.861(69) Mb, I</a:t>
            </a:r>
            <a:r>
              <a:rPr lang="el-GR" sz="2000" baseline="-25000" dirty="0">
                <a:ea typeface="Source Sans Pro" panose="020B0503030403020204" pitchFamily="34" charset="0"/>
              </a:rPr>
              <a:t>γ</a:t>
            </a:r>
            <a:r>
              <a:rPr lang="en-US" sz="2000" dirty="0">
                <a:ea typeface="Source Sans Pro" panose="020B0503030403020204" pitchFamily="34" charset="0"/>
              </a:rPr>
              <a:t> = 2.530(280) Mb</a:t>
            </a:r>
          </a:p>
          <a:p>
            <a:pPr lvl="1"/>
            <a:r>
              <a:rPr lang="en-US" sz="1800" dirty="0">
                <a:ea typeface="Source Sans Pro" panose="020B0503030403020204" pitchFamily="34" charset="0"/>
              </a:rPr>
              <a:t>2</a:t>
            </a:r>
            <a:r>
              <a:rPr lang="en-US" sz="1800" baseline="30000" dirty="0">
                <a:ea typeface="Source Sans Pro" panose="020B0503030403020204" pitchFamily="34" charset="0"/>
              </a:rPr>
              <a:t>nd</a:t>
            </a:r>
            <a:r>
              <a:rPr lang="en-US" sz="1800" dirty="0">
                <a:ea typeface="Source Sans Pro" panose="020B0503030403020204" pitchFamily="34" charset="0"/>
              </a:rPr>
              <a:t> largest </a:t>
            </a:r>
            <a:r>
              <a:rPr lang="el-GR" sz="1800" dirty="0">
                <a:ea typeface="Source Sans Pro" panose="020B0503030403020204" pitchFamily="34" charset="0"/>
              </a:rPr>
              <a:t>σ</a:t>
            </a:r>
            <a:r>
              <a:rPr lang="el-GR" sz="1800" baseline="-25000" dirty="0">
                <a:ea typeface="Source Sans Pro" panose="020B0503030403020204" pitchFamily="34" charset="0"/>
              </a:rPr>
              <a:t>γ</a:t>
            </a:r>
            <a:r>
              <a:rPr lang="en-US" sz="1800" baseline="30000" dirty="0" err="1">
                <a:ea typeface="Source Sans Pro" panose="020B0503030403020204" pitchFamily="34" charset="0"/>
              </a:rPr>
              <a:t>th</a:t>
            </a:r>
            <a:r>
              <a:rPr lang="en-US" sz="1800" dirty="0">
                <a:ea typeface="Source Sans Pro" panose="020B0503030403020204" pitchFamily="34" charset="0"/>
              </a:rPr>
              <a:t> , largest I</a:t>
            </a:r>
            <a:r>
              <a:rPr lang="el-GR" sz="1800" baseline="-25000" dirty="0">
                <a:ea typeface="Source Sans Pro" panose="020B0503030403020204" pitchFamily="34" charset="0"/>
              </a:rPr>
              <a:t>γ</a:t>
            </a:r>
            <a:r>
              <a:rPr lang="en-US" sz="1800" baseline="-25000" dirty="0">
                <a:ea typeface="Source Sans Pro" panose="020B0503030403020204" pitchFamily="34" charset="0"/>
              </a:rPr>
              <a:t> </a:t>
            </a:r>
            <a:r>
              <a:rPr lang="en-US" sz="1800" dirty="0">
                <a:ea typeface="Source Sans Pro" panose="020B0503030403020204" pitchFamily="34" charset="0"/>
              </a:rPr>
              <a:t>, odd combination</a:t>
            </a:r>
          </a:p>
          <a:p>
            <a:r>
              <a:rPr lang="en-US" dirty="0">
                <a:ea typeface="Source Sans Pro" panose="020B0503030403020204" pitchFamily="34" charset="0"/>
              </a:rPr>
              <a:t>Worked with Isotope Production Facility at LANSCE and produced a liquid 10uL 88Zr sample</a:t>
            </a:r>
          </a:p>
          <a:p>
            <a:pPr marL="342900" indent="-342900"/>
            <a:endParaRPr lang="en-US" sz="2000" dirty="0">
              <a:ea typeface="Source Sans Pro" panose="020B0503030403020204" pitchFamily="34" charset="0"/>
            </a:endParaRPr>
          </a:p>
        </p:txBody>
      </p:sp>
      <p:sp>
        <p:nvSpPr>
          <p:cNvPr id="5" name="Text Placeholder 2">
            <a:extLst>
              <a:ext uri="{FF2B5EF4-FFF2-40B4-BE49-F238E27FC236}">
                <a16:creationId xmlns:a16="http://schemas.microsoft.com/office/drawing/2014/main" id="{CB228D81-2C53-E801-8B72-0C03453DCF8D}"/>
              </a:ext>
            </a:extLst>
          </p:cNvPr>
          <p:cNvSpPr txBox="1">
            <a:spLocks/>
          </p:cNvSpPr>
          <p:nvPr/>
        </p:nvSpPr>
        <p:spPr>
          <a:xfrm>
            <a:off x="4571998" y="647700"/>
            <a:ext cx="4572001"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endParaRPr lang="en-US" sz="2000" dirty="0">
              <a:ea typeface="Source Sans Pro" panose="020B0503030403020204" pitchFamily="34" charset="0"/>
            </a:endParaRPr>
          </a:p>
        </p:txBody>
      </p:sp>
      <p:sp>
        <p:nvSpPr>
          <p:cNvPr id="6" name="Text Placeholder 2">
            <a:extLst>
              <a:ext uri="{FF2B5EF4-FFF2-40B4-BE49-F238E27FC236}">
                <a16:creationId xmlns:a16="http://schemas.microsoft.com/office/drawing/2014/main" id="{76FA7125-FF70-F0EE-BF0B-BC0B9A7C49E8}"/>
              </a:ext>
            </a:extLst>
          </p:cNvPr>
          <p:cNvSpPr txBox="1">
            <a:spLocks/>
          </p:cNvSpPr>
          <p:nvPr/>
        </p:nvSpPr>
        <p:spPr>
          <a:xfrm>
            <a:off x="0" y="1458352"/>
            <a:ext cx="9143999"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endParaRPr lang="en-US" sz="2000" dirty="0">
              <a:ea typeface="Source Sans Pro" panose="020B0503030403020204" pitchFamily="34" charset="0"/>
            </a:endParaRPr>
          </a:p>
        </p:txBody>
      </p:sp>
      <p:pic>
        <p:nvPicPr>
          <p:cNvPr id="4" name="Picture 3">
            <a:extLst>
              <a:ext uri="{FF2B5EF4-FFF2-40B4-BE49-F238E27FC236}">
                <a16:creationId xmlns:a16="http://schemas.microsoft.com/office/drawing/2014/main" id="{AD583C59-954B-5FB1-4AB3-3B3D2A01252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971613" y="3112993"/>
            <a:ext cx="4060226" cy="3045169"/>
          </a:xfrm>
          <a:prstGeom prst="rect">
            <a:avLst/>
          </a:prstGeom>
        </p:spPr>
      </p:pic>
      <p:pic>
        <p:nvPicPr>
          <p:cNvPr id="7" name="Picture 6">
            <a:extLst>
              <a:ext uri="{FF2B5EF4-FFF2-40B4-BE49-F238E27FC236}">
                <a16:creationId xmlns:a16="http://schemas.microsoft.com/office/drawing/2014/main" id="{944AE4BE-AA72-D8AA-7B4E-64EAB37D787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85283" y="56999"/>
            <a:ext cx="2843894" cy="2900349"/>
          </a:xfrm>
          <a:prstGeom prst="rect">
            <a:avLst/>
          </a:prstGeom>
        </p:spPr>
      </p:pic>
      <p:pic>
        <p:nvPicPr>
          <p:cNvPr id="9" name="Picture 8">
            <a:extLst>
              <a:ext uri="{FF2B5EF4-FFF2-40B4-BE49-F238E27FC236}">
                <a16:creationId xmlns:a16="http://schemas.microsoft.com/office/drawing/2014/main" id="{BBC93F29-F7A8-DC51-2CBB-4CE60DD57BBA}"/>
              </a:ext>
            </a:extLst>
          </p:cNvPr>
          <p:cNvPicPr>
            <a:picLocks noChangeAspect="1"/>
          </p:cNvPicPr>
          <p:nvPr/>
        </p:nvPicPr>
        <p:blipFill>
          <a:blip r:embed="rId4"/>
          <a:stretch>
            <a:fillRect/>
          </a:stretch>
        </p:blipFill>
        <p:spPr>
          <a:xfrm>
            <a:off x="77698" y="2357587"/>
            <a:ext cx="4781181" cy="3818003"/>
          </a:xfrm>
          <a:prstGeom prst="rect">
            <a:avLst/>
          </a:prstGeom>
        </p:spPr>
      </p:pic>
    </p:spTree>
    <p:extLst>
      <p:ext uri="{BB962C8B-B14F-4D97-AF65-F5344CB8AC3E}">
        <p14:creationId xmlns:p14="http://schemas.microsoft.com/office/powerpoint/2010/main" val="2300976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48E30-A7D4-00F1-3855-942BD09C85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8EB4B4-E5CC-5484-460D-BAAEB2FECEB6}"/>
              </a:ext>
            </a:extLst>
          </p:cNvPr>
          <p:cNvSpPr>
            <a:spLocks noGrp="1"/>
          </p:cNvSpPr>
          <p:nvPr>
            <p:ph type="body" sz="quarter" idx="14"/>
          </p:nvPr>
        </p:nvSpPr>
        <p:spPr>
          <a:xfrm>
            <a:off x="80626" y="56999"/>
            <a:ext cx="7994055" cy="334293"/>
          </a:xfrm>
        </p:spPr>
        <p:txBody>
          <a:bodyPr/>
          <a:lstStyle/>
          <a:p>
            <a:r>
              <a:rPr lang="en-US" baseline="30000" dirty="0"/>
              <a:t>88</a:t>
            </a:r>
            <a:r>
              <a:rPr lang="en-US" dirty="0"/>
              <a:t>Zr, funded by LANL-LDRD and OES	</a:t>
            </a:r>
          </a:p>
        </p:txBody>
      </p:sp>
      <p:sp>
        <p:nvSpPr>
          <p:cNvPr id="3" name="Text Placeholder 2">
            <a:extLst>
              <a:ext uri="{FF2B5EF4-FFF2-40B4-BE49-F238E27FC236}">
                <a16:creationId xmlns:a16="http://schemas.microsoft.com/office/drawing/2014/main" id="{5BE9BD38-9867-AE06-F347-790E8F1B2494}"/>
              </a:ext>
            </a:extLst>
          </p:cNvPr>
          <p:cNvSpPr>
            <a:spLocks noGrp="1"/>
          </p:cNvSpPr>
          <p:nvPr>
            <p:ph type="body" sz="quarter" idx="19"/>
          </p:nvPr>
        </p:nvSpPr>
        <p:spPr>
          <a:xfrm>
            <a:off x="0" y="632306"/>
            <a:ext cx="6185283" cy="2941514"/>
          </a:xfrm>
        </p:spPr>
        <p:txBody>
          <a:bodyPr>
            <a:noAutofit/>
          </a:bodyPr>
          <a:lstStyle/>
          <a:p>
            <a:r>
              <a:rPr lang="en-US" sz="1600" dirty="0">
                <a:ea typeface="Source Sans Pro" panose="020B0503030403020204" pitchFamily="34" charset="0"/>
              </a:rPr>
              <a:t>Results published in Phys. Rev. Lett. and C.</a:t>
            </a:r>
          </a:p>
          <a:p>
            <a:r>
              <a:rPr lang="en-US" sz="1600" dirty="0">
                <a:ea typeface="Source Sans Pro" panose="020B0503030403020204" pitchFamily="34" charset="0"/>
              </a:rPr>
              <a:t>Already compiled in EXFOR (2025ST03)</a:t>
            </a:r>
          </a:p>
          <a:p>
            <a:r>
              <a:rPr lang="en-US" sz="1600" b="1" dirty="0">
                <a:ea typeface="Source Sans Pro" panose="020B0503030403020204" pitchFamily="34" charset="0"/>
              </a:rPr>
              <a:t>Next ENDF </a:t>
            </a:r>
          </a:p>
          <a:p>
            <a:pPr marL="342900" indent="-342900"/>
            <a:endParaRPr lang="en-US" sz="1600" dirty="0">
              <a:ea typeface="Source Sans Pro" panose="020B0503030403020204" pitchFamily="34" charset="0"/>
            </a:endParaRPr>
          </a:p>
        </p:txBody>
      </p:sp>
      <p:sp>
        <p:nvSpPr>
          <p:cNvPr id="6" name="Text Placeholder 2">
            <a:extLst>
              <a:ext uri="{FF2B5EF4-FFF2-40B4-BE49-F238E27FC236}">
                <a16:creationId xmlns:a16="http://schemas.microsoft.com/office/drawing/2014/main" id="{C86370A6-D6A6-3E92-A939-958825602BD5}"/>
              </a:ext>
            </a:extLst>
          </p:cNvPr>
          <p:cNvSpPr txBox="1">
            <a:spLocks/>
          </p:cNvSpPr>
          <p:nvPr/>
        </p:nvSpPr>
        <p:spPr>
          <a:xfrm>
            <a:off x="0" y="1458352"/>
            <a:ext cx="9143999"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endParaRPr lang="en-US" sz="2000" dirty="0">
              <a:ea typeface="Source Sans Pro" panose="020B0503030403020204" pitchFamily="34" charset="0"/>
            </a:endParaRPr>
          </a:p>
        </p:txBody>
      </p:sp>
      <p:pic>
        <p:nvPicPr>
          <p:cNvPr id="8" name="Picture 7">
            <a:extLst>
              <a:ext uri="{FF2B5EF4-FFF2-40B4-BE49-F238E27FC236}">
                <a16:creationId xmlns:a16="http://schemas.microsoft.com/office/drawing/2014/main" id="{355196A2-BFB4-8816-3CF4-B37D0C82C97E}"/>
              </a:ext>
            </a:extLst>
          </p:cNvPr>
          <p:cNvPicPr>
            <a:picLocks noChangeAspect="1"/>
          </p:cNvPicPr>
          <p:nvPr/>
        </p:nvPicPr>
        <p:blipFill>
          <a:blip r:embed="rId2"/>
          <a:stretch>
            <a:fillRect/>
          </a:stretch>
        </p:blipFill>
        <p:spPr>
          <a:xfrm>
            <a:off x="279805" y="1579158"/>
            <a:ext cx="5625671" cy="2355421"/>
          </a:xfrm>
          <a:prstGeom prst="rect">
            <a:avLst/>
          </a:prstGeom>
          <a:ln w="38100">
            <a:solidFill>
              <a:schemeClr val="accent6">
                <a:lumMod val="50000"/>
              </a:schemeClr>
            </a:solidFill>
          </a:ln>
        </p:spPr>
      </p:pic>
      <p:pic>
        <p:nvPicPr>
          <p:cNvPr id="10" name="Picture 9">
            <a:extLst>
              <a:ext uri="{FF2B5EF4-FFF2-40B4-BE49-F238E27FC236}">
                <a16:creationId xmlns:a16="http://schemas.microsoft.com/office/drawing/2014/main" id="{984AA257-DF9C-B794-59E3-70AA68B6655B}"/>
              </a:ext>
            </a:extLst>
          </p:cNvPr>
          <p:cNvPicPr>
            <a:picLocks noChangeAspect="1"/>
          </p:cNvPicPr>
          <p:nvPr/>
        </p:nvPicPr>
        <p:blipFill>
          <a:blip r:embed="rId3"/>
          <a:stretch>
            <a:fillRect/>
          </a:stretch>
        </p:blipFill>
        <p:spPr>
          <a:xfrm>
            <a:off x="300650" y="4148676"/>
            <a:ext cx="5563261" cy="2529653"/>
          </a:xfrm>
          <a:prstGeom prst="rect">
            <a:avLst/>
          </a:prstGeom>
          <a:solidFill>
            <a:schemeClr val="bg1"/>
          </a:solidFill>
          <a:ln w="31750">
            <a:solidFill>
              <a:schemeClr val="accent5">
                <a:lumMod val="50000"/>
              </a:schemeClr>
            </a:solidFill>
          </a:ln>
        </p:spPr>
      </p:pic>
      <p:pic>
        <p:nvPicPr>
          <p:cNvPr id="11" name="Picture 10">
            <a:extLst>
              <a:ext uri="{FF2B5EF4-FFF2-40B4-BE49-F238E27FC236}">
                <a16:creationId xmlns:a16="http://schemas.microsoft.com/office/drawing/2014/main" id="{B237AA3F-C4C4-B3BB-87C3-3EAEA71BC13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62491" y="852771"/>
            <a:ext cx="2972286" cy="2113359"/>
          </a:xfrm>
          <a:prstGeom prst="rect">
            <a:avLst/>
          </a:prstGeom>
          <a:ln w="25400">
            <a:solidFill>
              <a:schemeClr val="accent4">
                <a:lumMod val="50000"/>
              </a:schemeClr>
            </a:solidFill>
          </a:ln>
        </p:spPr>
      </p:pic>
      <p:pic>
        <p:nvPicPr>
          <p:cNvPr id="12" name="Picture 11">
            <a:extLst>
              <a:ext uri="{FF2B5EF4-FFF2-40B4-BE49-F238E27FC236}">
                <a16:creationId xmlns:a16="http://schemas.microsoft.com/office/drawing/2014/main" id="{CE38D9CD-E133-D712-375C-9DBCAA56AB1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62491" y="3262482"/>
            <a:ext cx="2992260" cy="3415847"/>
          </a:xfrm>
          <a:prstGeom prst="rect">
            <a:avLst/>
          </a:prstGeom>
          <a:ln w="25400">
            <a:solidFill>
              <a:schemeClr val="accent2">
                <a:lumMod val="20000"/>
                <a:lumOff val="80000"/>
              </a:schemeClr>
            </a:solidFill>
          </a:ln>
        </p:spPr>
      </p:pic>
    </p:spTree>
    <p:extLst>
      <p:ext uri="{BB962C8B-B14F-4D97-AF65-F5344CB8AC3E}">
        <p14:creationId xmlns:p14="http://schemas.microsoft.com/office/powerpoint/2010/main" val="1635919043"/>
      </p:ext>
    </p:extLst>
  </p:cSld>
  <p:clrMapOvr>
    <a:masterClrMapping/>
  </p:clrMapOvr>
</p:sld>
</file>

<file path=ppt/theme/theme1.xml><?xml version="1.0" encoding="utf-8"?>
<a:theme xmlns:a="http://schemas.openxmlformats.org/drawingml/2006/main" name="Main">
  <a:themeElements>
    <a:clrScheme name="LANL_new logo branding">
      <a:dk1>
        <a:srgbClr val="000000"/>
      </a:dk1>
      <a:lt1>
        <a:srgbClr val="FFFFFF"/>
      </a:lt1>
      <a:dk2>
        <a:srgbClr val="000E7E"/>
      </a:dk2>
      <a:lt2>
        <a:srgbClr val="E7E6E6"/>
      </a:lt2>
      <a:accent1>
        <a:srgbClr val="0070B8"/>
      </a:accent1>
      <a:accent2>
        <a:srgbClr val="FF9128"/>
      </a:accent2>
      <a:accent3>
        <a:srgbClr val="CCD0E1"/>
      </a:accent3>
      <a:accent4>
        <a:srgbClr val="00A963"/>
      </a:accent4>
      <a:accent5>
        <a:srgbClr val="3295DB"/>
      </a:accent5>
      <a:accent6>
        <a:srgbClr val="EB0E1D"/>
      </a:accent6>
      <a:hlink>
        <a:srgbClr val="3295DB"/>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ain">
  <a:themeElements>
    <a:clrScheme name="LANL_new logo branding">
      <a:dk1>
        <a:srgbClr val="000000"/>
      </a:dk1>
      <a:lt1>
        <a:srgbClr val="FFFFFF"/>
      </a:lt1>
      <a:dk2>
        <a:srgbClr val="000E7E"/>
      </a:dk2>
      <a:lt2>
        <a:srgbClr val="E7E6E6"/>
      </a:lt2>
      <a:accent1>
        <a:srgbClr val="0070B8"/>
      </a:accent1>
      <a:accent2>
        <a:srgbClr val="FF9128"/>
      </a:accent2>
      <a:accent3>
        <a:srgbClr val="CCD0E1"/>
      </a:accent3>
      <a:accent4>
        <a:srgbClr val="00A963"/>
      </a:accent4>
      <a:accent5>
        <a:srgbClr val="3295DB"/>
      </a:accent5>
      <a:accent6>
        <a:srgbClr val="EB0E1D"/>
      </a:accent6>
      <a:hlink>
        <a:srgbClr val="3295DB"/>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98116</TotalTime>
  <Words>1518</Words>
  <Application>Microsoft Macintosh PowerPoint</Application>
  <PresentationFormat>On-screen Show (4:3)</PresentationFormat>
  <Paragraphs>209</Paragraphs>
  <Slides>28</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Acumin Pro</vt:lpstr>
      <vt:lpstr>Arial</vt:lpstr>
      <vt:lpstr>Ayuthaya</vt:lpstr>
      <vt:lpstr>Calibri</vt:lpstr>
      <vt:lpstr>Cambria Math</vt:lpstr>
      <vt:lpstr>Courier New</vt:lpstr>
      <vt:lpstr>Gabriola</vt:lpstr>
      <vt:lpstr>Source Sans Pro</vt:lpstr>
      <vt:lpstr>System Font Regular</vt:lpstr>
      <vt:lpstr>Wingdings</vt:lpstr>
      <vt:lpstr>Main</vt:lpstr>
      <vt:lpstr>Custom Design</vt:lpstr>
      <vt:lpstr>1_Main</vt:lpstr>
      <vt:lpstr>Measurement updates from DICER at LANSCE*</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Stamatopoulos, Thanos</cp:lastModifiedBy>
  <cp:revision>1190</cp:revision>
  <dcterms:created xsi:type="dcterms:W3CDTF">2020-12-17T00:35:24Z</dcterms:created>
  <dcterms:modified xsi:type="dcterms:W3CDTF">2026-01-07T13:53:25Z</dcterms:modified>
</cp:coreProperties>
</file>