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76" r:id="rId2"/>
    <p:sldId id="779" r:id="rId3"/>
    <p:sldId id="258" r:id="rId4"/>
    <p:sldId id="259" r:id="rId5"/>
    <p:sldId id="774" r:id="rId6"/>
    <p:sldId id="786" r:id="rId7"/>
    <p:sldId id="335" r:id="rId8"/>
    <p:sldId id="782" r:id="rId9"/>
    <p:sldId id="263" r:id="rId10"/>
    <p:sldId id="266" r:id="rId11"/>
    <p:sldId id="785" r:id="rId12"/>
    <p:sldId id="771" r:id="rId13"/>
    <p:sldId id="766" r:id="rId14"/>
    <p:sldId id="788" r:id="rId15"/>
    <p:sldId id="787" r:id="rId16"/>
    <p:sldId id="268" r:id="rId17"/>
    <p:sldId id="789" r:id="rId18"/>
    <p:sldId id="472" r:id="rId19"/>
    <p:sldId id="790" r:id="rId20"/>
    <p:sldId id="778" r:id="rId21"/>
    <p:sldId id="270" r:id="rId22"/>
    <p:sldId id="783" r:id="rId23"/>
    <p:sldId id="377"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p:scale>
          <a:sx n="62" d="100"/>
          <a:sy n="62" d="100"/>
        </p:scale>
        <p:origin x="798" y="6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4C74B3-9A13-437D-A6FC-7FDA1D316E1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627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9000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63145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2111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C74B3-9A13-437D-A6FC-7FDA1D316E1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81530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C74B3-9A13-437D-A6FC-7FDA1D316E1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28762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C74B3-9A13-437D-A6FC-7FDA1D316E13}"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77014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C74B3-9A13-437D-A6FC-7FDA1D316E13}"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8811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C74B3-9A13-437D-A6FC-7FDA1D316E13}"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62231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427334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4339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74B3-9A13-437D-A6FC-7FDA1D316E13}"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7916D-B778-4BA8-82BE-A6BBB0ABF206}" type="slidenum">
              <a:rPr lang="en-US" smtClean="0"/>
              <a:t>‹#›</a:t>
            </a:fld>
            <a:endParaRPr lang="en-US"/>
          </a:p>
        </p:txBody>
      </p:sp>
    </p:spTree>
    <p:extLst>
      <p:ext uri="{BB962C8B-B14F-4D97-AF65-F5344CB8AC3E}">
        <p14:creationId xmlns:p14="http://schemas.microsoft.com/office/powerpoint/2010/main" val="30000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00DA6E-43E0-D9F1-3834-081B4A7616F7}"/>
              </a:ext>
            </a:extLst>
          </p:cNvPr>
          <p:cNvSpPr>
            <a:spLocks noChangeArrowheads="1"/>
          </p:cNvSpPr>
          <p:nvPr/>
        </p:nvSpPr>
        <p:spPr bwMode="auto">
          <a:xfrm>
            <a:off x="3009899" y="1200150"/>
            <a:ext cx="6543675" cy="3831818"/>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sz="2400" b="1" dirty="0">
                <a:solidFill>
                  <a:srgbClr val="0070C0"/>
                </a:solidFill>
                <a:latin typeface="+mn-lt"/>
              </a:rPr>
              <a:t>Recent Standards Work</a:t>
            </a:r>
          </a:p>
          <a:p>
            <a:pPr algn="ctr">
              <a:spcBef>
                <a:spcPct val="0"/>
              </a:spcBef>
              <a:buFontTx/>
              <a:buNone/>
              <a:defRPr/>
            </a:pPr>
            <a:endParaRPr lang="en-US" altLang="en-US" sz="1800" b="1" dirty="0">
              <a:solidFill>
                <a:schemeClr val="accent2"/>
              </a:solidFill>
              <a:latin typeface="+mn-lt"/>
            </a:endParaRPr>
          </a:p>
          <a:p>
            <a:pPr algn="ctr">
              <a:spcBef>
                <a:spcPct val="0"/>
              </a:spcBef>
              <a:buFontTx/>
              <a:buNone/>
              <a:defRPr/>
            </a:pPr>
            <a:r>
              <a:rPr lang="en-US" altLang="en-US" sz="2100" b="1" dirty="0">
                <a:latin typeface="+mn-lt"/>
              </a:rPr>
              <a:t>Allan D. Carlson</a:t>
            </a:r>
          </a:p>
          <a:p>
            <a:pPr algn="ctr">
              <a:spcBef>
                <a:spcPct val="0"/>
              </a:spcBef>
              <a:buFontTx/>
              <a:buNone/>
              <a:defRPr/>
            </a:pPr>
            <a:r>
              <a:rPr lang="en-US" altLang="en-US" sz="2100" b="1" dirty="0">
                <a:latin typeface="+mn-lt"/>
              </a:rPr>
              <a:t>NIST Associate</a:t>
            </a:r>
          </a:p>
          <a:p>
            <a:pPr algn="ctr">
              <a:spcBef>
                <a:spcPct val="0"/>
              </a:spcBef>
              <a:buFontTx/>
              <a:buNone/>
              <a:defRPr/>
            </a:pPr>
            <a:endParaRPr lang="en-US" altLang="en-US" sz="1500" b="1" dirty="0">
              <a:latin typeface="+mn-lt"/>
            </a:endParaRPr>
          </a:p>
          <a:p>
            <a:pPr algn="ctr">
              <a:spcBef>
                <a:spcPct val="0"/>
              </a:spcBef>
              <a:buFontTx/>
              <a:buNone/>
              <a:defRPr/>
            </a:pPr>
            <a:r>
              <a:rPr lang="en-US" altLang="en-US" sz="2100" b="1" dirty="0">
                <a:latin typeface="+mn-lt"/>
              </a:rPr>
              <a:t>Presented at</a:t>
            </a:r>
          </a:p>
          <a:p>
            <a:pPr algn="ctr">
              <a:spcBef>
                <a:spcPct val="0"/>
              </a:spcBef>
              <a:buFontTx/>
              <a:buNone/>
              <a:defRPr/>
            </a:pPr>
            <a:endParaRPr lang="en-US" altLang="en-US" sz="2100" b="1" dirty="0">
              <a:latin typeface="+mn-lt"/>
            </a:endParaRPr>
          </a:p>
          <a:p>
            <a:pPr algn="ctr">
              <a:spcBef>
                <a:spcPct val="0"/>
              </a:spcBef>
              <a:buFontTx/>
              <a:buNone/>
              <a:defRPr/>
            </a:pPr>
            <a:r>
              <a:rPr lang="en-US" altLang="en-US" sz="2100" b="1" dirty="0">
                <a:latin typeface="+mn-lt"/>
              </a:rPr>
              <a:t>The CSEWG Meeting</a:t>
            </a:r>
          </a:p>
          <a:p>
            <a:pPr algn="ctr">
              <a:spcBef>
                <a:spcPct val="0"/>
              </a:spcBef>
              <a:buFontTx/>
              <a:buNone/>
              <a:defRPr/>
            </a:pPr>
            <a:endParaRPr lang="en-US" altLang="en-US" sz="2100" b="1" dirty="0">
              <a:latin typeface="+mn-lt"/>
            </a:endParaRPr>
          </a:p>
          <a:p>
            <a:pPr algn="ctr">
              <a:spcBef>
                <a:spcPct val="0"/>
              </a:spcBef>
              <a:buFontTx/>
              <a:buNone/>
              <a:defRPr/>
            </a:pPr>
            <a:r>
              <a:rPr lang="en-US" altLang="en-US" sz="2100" b="1" dirty="0">
                <a:latin typeface="+mn-lt"/>
              </a:rPr>
              <a:t>Nov. 4-7, 2025</a:t>
            </a:r>
          </a:p>
          <a:p>
            <a:pPr algn="ctr">
              <a:spcBef>
                <a:spcPct val="0"/>
              </a:spcBef>
              <a:buFontTx/>
              <a:buNone/>
              <a:defRPr/>
            </a:pPr>
            <a:r>
              <a:rPr lang="en-US" altLang="en-US" sz="1800" b="1" dirty="0"/>
              <a:t> </a:t>
            </a:r>
          </a:p>
          <a:p>
            <a:pPr algn="ctr">
              <a:spcBef>
                <a:spcPct val="0"/>
              </a:spcBef>
              <a:buFontTx/>
              <a:buNone/>
              <a:defRPr/>
            </a:pPr>
            <a:endParaRPr lang="en-US" altLang="en-US" sz="1500" b="1" dirty="0"/>
          </a:p>
        </p:txBody>
      </p:sp>
    </p:spTree>
  </p:cSld>
  <p:clrMapOvr>
    <a:masterClrMapping/>
  </p:clrMapOvr>
  <p:transition spd="slow" advTm="103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4EA4-D6FB-299F-5255-E6A9131B56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B9BC0C-16C6-7AEB-2E44-29D04E267893}"/>
              </a:ext>
            </a:extLst>
          </p:cNvPr>
          <p:cNvSpPr>
            <a:spLocks noGrp="1"/>
          </p:cNvSpPr>
          <p:nvPr>
            <p:ph type="title"/>
          </p:nvPr>
        </p:nvSpPr>
        <p:spPr>
          <a:xfrm>
            <a:off x="838200" y="949110"/>
            <a:ext cx="10515600" cy="547688"/>
          </a:xfrm>
        </p:spPr>
        <p:txBody>
          <a:bodyPr>
            <a:normAutofit/>
          </a:bodyPr>
          <a:lstStyle/>
          <a:p>
            <a:r>
              <a:rPr lang="es-ES" sz="3200" b="1" baseline="30000" dirty="0">
                <a:latin typeface="Times New Roman" panose="02020603050405020304" pitchFamily="18" charset="0"/>
                <a:cs typeface="Times New Roman" panose="02020603050405020304" pitchFamily="18" charset="0"/>
              </a:rPr>
              <a:t>238</a:t>
            </a:r>
            <a:r>
              <a:rPr lang="es-ES" sz="3200" b="1" dirty="0">
                <a:latin typeface="Times New Roman" panose="02020603050405020304" pitchFamily="18" charset="0"/>
                <a:cs typeface="Times New Roman" panose="02020603050405020304" pitchFamily="18" charset="0"/>
              </a:rPr>
              <a:t>U(n,</a:t>
            </a:r>
            <a:r>
              <a:rPr lang="el-GR" altLang="en-US" sz="3200" b="1" dirty="0">
                <a:latin typeface="Times New Roman" panose="02020603050405020304" pitchFamily="18" charset="0"/>
                <a:cs typeface="Times New Roman" panose="02020603050405020304" pitchFamily="18" charset="0"/>
              </a:rPr>
              <a:t>γ</a:t>
            </a:r>
            <a:r>
              <a:rPr lang="en-US" altLang="en-US" sz="3200" b="1" dirty="0">
                <a:latin typeface="Times New Roman" panose="02020603050405020304" pitchFamily="18" charset="0"/>
                <a:cs typeface="Times New Roman" panose="02020603050405020304" pitchFamily="18" charset="0"/>
              </a:rPr>
              <a:t>) Measurements</a:t>
            </a:r>
            <a:endParaRPr lang="es-ES"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D72811-239A-03F5-46EE-AE6A4AF5D345}"/>
              </a:ext>
            </a:extLst>
          </p:cNvPr>
          <p:cNvSpPr txBox="1"/>
          <p:nvPr/>
        </p:nvSpPr>
        <p:spPr>
          <a:xfrm>
            <a:off x="0" y="1496798"/>
            <a:ext cx="6096000" cy="2646878"/>
          </a:xfrm>
          <a:prstGeom prst="rect">
            <a:avLst/>
          </a:prstGeom>
          <a:noFill/>
        </p:spPr>
        <p:txBody>
          <a:bodyPr wrap="square">
            <a:spAutoFit/>
          </a:bodyPr>
          <a:lstStyle/>
          <a:p>
            <a:pPr lvl="3">
              <a:buClr>
                <a:srgbClr val="189BD2"/>
              </a:buClr>
            </a:pPr>
            <a:endParaRPr lang="en-US" altLang="en-US" sz="1000" dirty="0">
              <a:latin typeface="Times New Roman" panose="02020603050405020304" pitchFamily="18" charset="0"/>
              <a:cs typeface="Times New Roman" panose="02020603050405020304" pitchFamily="18" charset="0"/>
            </a:endParaRPr>
          </a:p>
          <a:p>
            <a:pPr marL="1257300" lvl="2" indent="-342900">
              <a:buClr>
                <a:srgbClr val="189BD2"/>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status of the </a:t>
            </a:r>
            <a:r>
              <a:rPr lang="en-US" altLang="en-US" sz="2000" baseline="30000" dirty="0">
                <a:latin typeface="Times New Roman" panose="02020603050405020304" pitchFamily="18" charset="0"/>
                <a:cs typeface="Times New Roman" panose="02020603050405020304" pitchFamily="18" charset="0"/>
              </a:rPr>
              <a:t>238</a:t>
            </a:r>
            <a:r>
              <a:rPr lang="en-US" altLang="en-US" sz="2000" dirty="0">
                <a:latin typeface="Times New Roman" panose="02020603050405020304" pitchFamily="18" charset="0"/>
                <a:cs typeface="Times New Roman" panose="02020603050405020304" pitchFamily="18" charset="0"/>
              </a:rPr>
              <a:t>U(n,</a:t>
            </a:r>
            <a:r>
              <a:rPr lang="el-GR" altLang="en-US" sz="2000" dirty="0">
                <a:latin typeface="Times New Roman" panose="02020603050405020304" pitchFamily="18" charset="0"/>
                <a:cs typeface="Times New Roman" panose="02020603050405020304" pitchFamily="18" charset="0"/>
              </a:rPr>
              <a:t>γ</a:t>
            </a:r>
            <a:r>
              <a:rPr lang="en-US" altLang="en-US" sz="2000" dirty="0">
                <a:latin typeface="Times New Roman" panose="02020603050405020304" pitchFamily="18" charset="0"/>
                <a:cs typeface="Times New Roman" panose="02020603050405020304" pitchFamily="18" charset="0"/>
              </a:rPr>
              <a:t>) cross section </a:t>
            </a:r>
          </a:p>
          <a:p>
            <a:pPr lvl="2">
              <a:buClr>
                <a:srgbClr val="189BD2"/>
              </a:buClr>
            </a:pPr>
            <a:r>
              <a:rPr lang="en-US" altLang="en-US" sz="2000" dirty="0">
                <a:latin typeface="Times New Roman" panose="02020603050405020304" pitchFamily="18" charset="0"/>
                <a:cs typeface="Times New Roman" panose="02020603050405020304" pitchFamily="18" charset="0"/>
              </a:rPr>
              <a:t>     experimental data is shown in the figure. </a:t>
            </a:r>
          </a:p>
          <a:p>
            <a:pPr lvl="2">
              <a:buClr>
                <a:srgbClr val="189BD2"/>
              </a:buClr>
            </a:pPr>
            <a:endParaRPr lang="en-US" altLang="en-US" sz="800" dirty="0">
              <a:latin typeface="Times New Roman" panose="02020603050405020304" pitchFamily="18" charset="0"/>
              <a:cs typeface="Times New Roman" panose="02020603050405020304" pitchFamily="18" charset="0"/>
            </a:endParaRPr>
          </a:p>
          <a:p>
            <a:pPr marL="1257300" lvl="2" indent="-342900">
              <a:buClr>
                <a:srgbClr val="189BD2"/>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Few new measurements are available.</a:t>
            </a:r>
          </a:p>
          <a:p>
            <a:pPr lvl="3">
              <a:buClr>
                <a:srgbClr val="189BD2"/>
              </a:buClr>
            </a:pPr>
            <a:endParaRPr lang="en-US" altLang="en-US" sz="800" dirty="0">
              <a:latin typeface="Times New Roman" panose="02020603050405020304" pitchFamily="18" charset="0"/>
              <a:cs typeface="Times New Roman" panose="02020603050405020304" pitchFamily="18" charset="0"/>
            </a:endParaRPr>
          </a:p>
          <a:p>
            <a:pPr marL="1257300" lvl="2" indent="-342900">
              <a:buClr>
                <a:srgbClr val="189BD2"/>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Work at </a:t>
            </a:r>
            <a:r>
              <a:rPr lang="en-US" altLang="en-US" sz="2000" dirty="0" err="1">
                <a:latin typeface="Times New Roman" panose="02020603050405020304" pitchFamily="18" charset="0"/>
                <a:cs typeface="Times New Roman" panose="02020603050405020304" pitchFamily="18" charset="0"/>
              </a:rPr>
              <a:t>n_TOF</a:t>
            </a:r>
            <a:r>
              <a:rPr lang="en-US" altLang="en-US" sz="2000" dirty="0">
                <a:latin typeface="Times New Roman" panose="02020603050405020304" pitchFamily="18" charset="0"/>
                <a:cs typeface="Times New Roman" panose="02020603050405020304" pitchFamily="18" charset="0"/>
              </a:rPr>
              <a:t> was reported at the ND2025 conference by Emilio Mendoza </a:t>
            </a:r>
            <a:r>
              <a:rPr lang="en-US" altLang="en-US" sz="2000" dirty="0" err="1">
                <a:latin typeface="Times New Roman" panose="02020603050405020304" pitchFamily="18" charset="0"/>
                <a:cs typeface="Times New Roman" panose="02020603050405020304" pitchFamily="18" charset="0"/>
              </a:rPr>
              <a:t>Cembrano</a:t>
            </a:r>
            <a:r>
              <a:rPr lang="en-US" altLang="en-US" sz="2000" dirty="0">
                <a:latin typeface="Times New Roman" panose="02020603050405020304" pitchFamily="18" charset="0"/>
                <a:cs typeface="Times New Roman" panose="02020603050405020304" pitchFamily="18" charset="0"/>
              </a:rPr>
              <a:t>. When finalized it may improve the database for this cross section.</a:t>
            </a:r>
          </a:p>
        </p:txBody>
      </p:sp>
      <p:pic>
        <p:nvPicPr>
          <p:cNvPr id="5" name="Picture 4" descr="A graph of a number of electrons&#10;&#10;AI-generated content may be incorrect.">
            <a:extLst>
              <a:ext uri="{FF2B5EF4-FFF2-40B4-BE49-F238E27FC236}">
                <a16:creationId xmlns:a16="http://schemas.microsoft.com/office/drawing/2014/main" id="{674D89BC-17E6-0C79-F105-CD431C534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989" y="1805767"/>
            <a:ext cx="5895834" cy="5052233"/>
          </a:xfrm>
          <a:prstGeom prst="rect">
            <a:avLst/>
          </a:prstGeom>
        </p:spPr>
      </p:pic>
      <p:sp>
        <p:nvSpPr>
          <p:cNvPr id="3" name="TextBox 2">
            <a:extLst>
              <a:ext uri="{FF2B5EF4-FFF2-40B4-BE49-F238E27FC236}">
                <a16:creationId xmlns:a16="http://schemas.microsoft.com/office/drawing/2014/main" id="{051862AE-7F44-F3C4-20CF-D56150E4751D}"/>
              </a:ext>
            </a:extLst>
          </p:cNvPr>
          <p:cNvSpPr txBox="1"/>
          <p:nvPr/>
        </p:nvSpPr>
        <p:spPr>
          <a:xfrm>
            <a:off x="6065294" y="1482601"/>
            <a:ext cx="5768454" cy="646331"/>
          </a:xfrm>
          <a:prstGeom prst="rect">
            <a:avLst/>
          </a:prstGeom>
          <a:noFill/>
        </p:spPr>
        <p:txBody>
          <a:bodyPr wrap="square" rtlCol="0">
            <a:spAutoFit/>
          </a:bodyPr>
          <a:lstStyle/>
          <a:p>
            <a:pPr lvl="2">
              <a:buClr>
                <a:srgbClr val="189BD2"/>
              </a:buClr>
            </a:pPr>
            <a:r>
              <a:rPr lang="en-US" b="1" dirty="0">
                <a:latin typeface="Times New Roman" panose="02020603050405020304" pitchFamily="18" charset="0"/>
                <a:cs typeface="Times New Roman" panose="02020603050405020304" pitchFamily="18" charset="0"/>
              </a:rPr>
              <a:t>Recent </a:t>
            </a:r>
            <a:r>
              <a:rPr lang="en-US" altLang="en-US" b="1" baseline="30000" dirty="0">
                <a:latin typeface="Times New Roman" panose="02020603050405020304" pitchFamily="18" charset="0"/>
                <a:cs typeface="Times New Roman" panose="02020603050405020304" pitchFamily="18" charset="0"/>
              </a:rPr>
              <a:t>238</a:t>
            </a:r>
            <a:r>
              <a:rPr lang="en-US" altLang="en-US" b="1" dirty="0">
                <a:latin typeface="Times New Roman" panose="02020603050405020304" pitchFamily="18" charset="0"/>
                <a:cs typeface="Times New Roman" panose="02020603050405020304" pitchFamily="18" charset="0"/>
              </a:rPr>
              <a:t>U(n,</a:t>
            </a:r>
            <a:r>
              <a:rPr lang="el-GR" altLang="en-US" b="1" dirty="0">
                <a:latin typeface="Times New Roman" panose="02020603050405020304" pitchFamily="18" charset="0"/>
                <a:cs typeface="Times New Roman" panose="02020603050405020304" pitchFamily="18" charset="0"/>
              </a:rPr>
              <a:t>γ</a:t>
            </a:r>
            <a:r>
              <a:rPr lang="en-US" altLang="en-US" b="1" dirty="0">
                <a:latin typeface="Times New Roman" panose="02020603050405020304" pitchFamily="18" charset="0"/>
                <a:cs typeface="Times New Roman" panose="02020603050405020304" pitchFamily="18" charset="0"/>
              </a:rPr>
              <a:t>) Cross Section Measurements </a:t>
            </a:r>
            <a:r>
              <a:rPr lang="en-US" b="1" dirty="0">
                <a:latin typeface="Times New Roman" panose="02020603050405020304" pitchFamily="18" charset="0"/>
                <a:cs typeface="Times New Roman" panose="02020603050405020304" pitchFamily="18" charset="0"/>
              </a:rPr>
              <a:t> </a:t>
            </a:r>
          </a:p>
          <a:p>
            <a:pPr lvl="2">
              <a:buClr>
                <a:srgbClr val="189BD2"/>
              </a:buClr>
            </a:pPr>
            <a:endParaRPr lang="en-US" dirty="0"/>
          </a:p>
        </p:txBody>
      </p:sp>
    </p:spTree>
    <p:extLst>
      <p:ext uri="{BB962C8B-B14F-4D97-AF65-F5344CB8AC3E}">
        <p14:creationId xmlns:p14="http://schemas.microsoft.com/office/powerpoint/2010/main" val="368713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90126" y="59705"/>
            <a:ext cx="54629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a:t>
            </a:r>
          </a:p>
        </p:txBody>
      </p:sp>
      <p:pic>
        <p:nvPicPr>
          <p:cNvPr id="4" name="Picture 3" descr="Diagram&#10;&#10;Description automatically generated">
            <a:extLst>
              <a:ext uri="{FF2B5EF4-FFF2-40B4-BE49-F238E27FC236}">
                <a16:creationId xmlns:a16="http://schemas.microsoft.com/office/drawing/2014/main" id="{5F0D27D8-32D4-3B87-9B0F-17D0F3598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658" y="2674356"/>
            <a:ext cx="3826184" cy="4140781"/>
          </a:xfrm>
          <a:prstGeom prst="rect">
            <a:avLst/>
          </a:prstGeom>
        </p:spPr>
      </p:pic>
      <p:grpSp>
        <p:nvGrpSpPr>
          <p:cNvPr id="14" name="Group 13">
            <a:extLst>
              <a:ext uri="{FF2B5EF4-FFF2-40B4-BE49-F238E27FC236}">
                <a16:creationId xmlns:a16="http://schemas.microsoft.com/office/drawing/2014/main" id="{E7D2C726-5398-21F0-4D32-29878B305C99}"/>
              </a:ext>
            </a:extLst>
          </p:cNvPr>
          <p:cNvGrpSpPr/>
          <p:nvPr/>
        </p:nvGrpSpPr>
        <p:grpSpPr>
          <a:xfrm>
            <a:off x="0" y="42863"/>
            <a:ext cx="11918022" cy="8104783"/>
            <a:chOff x="-347299" y="1254323"/>
            <a:chExt cx="11918022" cy="8104783"/>
          </a:xfrm>
        </p:grpSpPr>
        <p:sp>
          <p:nvSpPr>
            <p:cNvPr id="23554" name="Text Box 2"/>
            <p:cNvSpPr txBox="1">
              <a:spLocks noChangeArrowheads="1"/>
            </p:cNvSpPr>
            <p:nvPr/>
          </p:nvSpPr>
          <p:spPr bwMode="auto">
            <a:xfrm>
              <a:off x="-347299" y="1254323"/>
              <a:ext cx="11918022" cy="810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Absolute measurements by Manna </a:t>
              </a:r>
              <a:r>
                <a:rPr lang="en-GB" altLang="en-US" sz="2000" i="1" dirty="0">
                  <a:cs typeface="Times New Roman" panose="02020603050405020304" pitchFamily="18" charset="0"/>
                </a:rPr>
                <a:t>et al. in </a:t>
              </a:r>
              <a:r>
                <a:rPr lang="en-GB" altLang="en-US" sz="2000" dirty="0">
                  <a:cs typeface="Times New Roman" panose="02020603050405020304" pitchFamily="18" charset="0"/>
                </a:rPr>
                <a:t>the </a:t>
              </a:r>
              <a:r>
                <a:rPr lang="en-GB" altLang="en-US" sz="2000" dirty="0" err="1">
                  <a:cs typeface="Times New Roman" panose="02020603050405020304" pitchFamily="18" charset="0"/>
                </a:rPr>
                <a:t>n_TOF</a:t>
              </a:r>
              <a:r>
                <a:rPr lang="en-GB" altLang="en-US" sz="2000" dirty="0">
                  <a:cs typeface="Times New Roman" panose="02020603050405020304" pitchFamily="18" charset="0"/>
                </a:rPr>
                <a:t> collaboration were made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cross section relative to hydrogen scattering from 20 MeV to 450 MeV. </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These data have been finalized and published.</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results up to 450 MeV are similar to those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Reference cross section The present standard is limited to 200 MeV. </a:t>
              </a:r>
              <a:r>
                <a:rPr lang="en-GB" altLang="en-US" sz="2000" b="1" dirty="0">
                  <a:cs typeface="Times New Roman" panose="02020603050405020304" pitchFamily="18" charset="0"/>
                </a:rPr>
                <a:t>There is a strong need for these measurements to higher neutron energies.</a:t>
              </a:r>
            </a:p>
            <a:p>
              <a:pPr marL="800100" lvl="1"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They had to contend with problems at higher neutron </a:t>
              </a:r>
            </a:p>
            <a:p>
              <a:pPr lvl="1">
                <a:buClr>
                  <a:schemeClr val="accent5"/>
                </a:buClr>
              </a:pPr>
              <a:r>
                <a:rPr lang="en-GB" altLang="en-US" sz="2000" dirty="0">
                  <a:cs typeface="Times New Roman" panose="02020603050405020304" pitchFamily="18" charset="0"/>
                </a:rPr>
                <a:t>energies where inelastic scattering produces proton </a:t>
              </a:r>
            </a:p>
            <a:p>
              <a:pPr lvl="1">
                <a:buClr>
                  <a:schemeClr val="accent5"/>
                </a:buClr>
              </a:pPr>
              <a:r>
                <a:rPr lang="en-GB" altLang="en-US" sz="2000" dirty="0">
                  <a:cs typeface="Times New Roman" panose="02020603050405020304" pitchFamily="18" charset="0"/>
                </a:rPr>
                <a:t>energies such that it is difficult to separate the elastic and </a:t>
              </a:r>
            </a:p>
            <a:p>
              <a:pPr lvl="1">
                <a:buClr>
                  <a:schemeClr val="accent5"/>
                </a:buClr>
              </a:pPr>
              <a:r>
                <a:rPr lang="en-GB" altLang="en-US" sz="2000" dirty="0">
                  <a:cs typeface="Times New Roman" panose="02020603050405020304" pitchFamily="18" charset="0"/>
                </a:rPr>
                <a:t>inelastic protons. At 1 GeV, the total inelastic cross </a:t>
              </a:r>
            </a:p>
            <a:p>
              <a:pPr lvl="1">
                <a:buClr>
                  <a:schemeClr val="accent5"/>
                </a:buClr>
              </a:pPr>
              <a:r>
                <a:rPr lang="en-GB" altLang="en-US" sz="2000" dirty="0">
                  <a:cs typeface="Times New Roman" panose="02020603050405020304" pitchFamily="18" charset="0"/>
                </a:rPr>
                <a:t>Section is about half the total elastic total cross section.</a:t>
              </a:r>
              <a:endParaRPr lang="en-GB" altLang="en-US" sz="800" dirty="0">
                <a:cs typeface="Times New Roman" panose="02020603050405020304" pitchFamily="18" charset="0"/>
              </a:endParaRPr>
            </a:p>
            <a:p>
              <a:pPr lvl="1">
                <a:buClr>
                  <a:schemeClr val="accent5"/>
                </a:buClr>
              </a:pPr>
              <a:r>
                <a:rPr lang="en-GB" altLang="en-US" sz="2000" dirty="0">
                  <a:cs typeface="Times New Roman" panose="02020603050405020304" pitchFamily="18" charset="0"/>
                </a:rPr>
                <a:t> </a:t>
              </a:r>
              <a:endParaRPr lang="en-GB" altLang="en-US" sz="800" dirty="0">
                <a:cs typeface="Times New Roman" panose="02020603050405020304" pitchFamily="18" charset="0"/>
              </a:endParaRPr>
            </a:p>
            <a:p>
              <a:pPr lvl="1">
                <a:buClr>
                  <a:schemeClr val="accent5"/>
                </a:buCl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a:buClr>
                  <a:schemeClr val="accent5"/>
                </a:buClr>
                <a:defRPr/>
              </a:pPr>
              <a:r>
                <a:rPr lang="en-GB" altLang="en-US" sz="2000" dirty="0">
                  <a:cs typeface="Times New Roman" panose="02020603050405020304" pitchFamily="18" charset="0"/>
                </a:rPr>
                <a:t>      At the ND2025 conference,</a:t>
              </a:r>
            </a:p>
            <a:p>
              <a:pPr>
                <a:buClr>
                  <a:schemeClr val="accent5"/>
                </a:buClr>
                <a:defRPr/>
              </a:pPr>
              <a:r>
                <a:rPr lang="en-GB" altLang="en-US" sz="2000" dirty="0">
                  <a:cs typeface="Times New Roman" panose="02020603050405020304" pitchFamily="18" charset="0"/>
                </a:rPr>
                <a:t>      Manna indicated they plan</a:t>
              </a:r>
            </a:p>
            <a:p>
              <a:pPr>
                <a:buClr>
                  <a:schemeClr val="accent5"/>
                </a:buClr>
                <a:defRPr/>
              </a:pPr>
              <a:r>
                <a:rPr lang="en-GB" altLang="en-US" sz="2000" dirty="0">
                  <a:cs typeface="Times New Roman" panose="02020603050405020304" pitchFamily="18" charset="0"/>
                </a:rPr>
                <a:t>       to use a method to remove</a:t>
              </a:r>
            </a:p>
            <a:p>
              <a:pPr>
                <a:buClr>
                  <a:schemeClr val="accent5"/>
                </a:buClr>
                <a:defRPr/>
              </a:pPr>
              <a:r>
                <a:rPr lang="en-GB" altLang="en-US" sz="2000" dirty="0">
                  <a:cs typeface="Times New Roman" panose="02020603050405020304" pitchFamily="18" charset="0"/>
                </a:rPr>
                <a:t>       inelastic protons using the</a:t>
              </a:r>
            </a:p>
            <a:p>
              <a:pPr>
                <a:buClr>
                  <a:schemeClr val="accent5"/>
                </a:buClr>
                <a:defRPr/>
              </a:pPr>
              <a:r>
                <a:rPr lang="en-GB" altLang="en-US" sz="2000" dirty="0">
                  <a:cs typeface="Times New Roman" panose="02020603050405020304" pitchFamily="18" charset="0"/>
                </a:rPr>
                <a:t>       difference in proton energy.</a:t>
              </a: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marL="285750" indent="-285750">
                <a:spcBef>
                  <a:spcPct val="0"/>
                </a:spcBef>
                <a:buClr>
                  <a:schemeClr val="accent5"/>
                </a:buClr>
                <a:buFont typeface="Wingdings" panose="05000000000000000000" pitchFamily="2" charset="2"/>
                <a:buChar char="Ø"/>
                <a:defRPr/>
              </a:pPr>
              <a:endParaRPr lang="en-US" altLang="en-US" sz="20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pic>
          <p:nvPicPr>
            <p:cNvPr id="7" name="Picture 6" descr="A black line on a white background&#10;&#10;AI-generated content may be incorrect.">
              <a:extLst>
                <a:ext uri="{FF2B5EF4-FFF2-40B4-BE49-F238E27FC236}">
                  <a16:creationId xmlns:a16="http://schemas.microsoft.com/office/drawing/2014/main" id="{4DF48D1F-94EF-F5F9-0719-1A2E0880C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4843" y="5727897"/>
              <a:ext cx="3007865" cy="1745364"/>
            </a:xfrm>
            <a:prstGeom prst="rect">
              <a:avLst/>
            </a:prstGeom>
          </p:spPr>
        </p:pic>
        <p:sp>
          <p:nvSpPr>
            <p:cNvPr id="8" name="Arrow: Right 7">
              <a:extLst>
                <a:ext uri="{FF2B5EF4-FFF2-40B4-BE49-F238E27FC236}">
                  <a16:creationId xmlns:a16="http://schemas.microsoft.com/office/drawing/2014/main" id="{868D8442-DFEB-A826-719F-466D1094C148}"/>
                </a:ext>
              </a:extLst>
            </p:cNvPr>
            <p:cNvSpPr/>
            <p:nvPr/>
          </p:nvSpPr>
          <p:spPr>
            <a:xfrm rot="7882050">
              <a:off x="4540483" y="6084221"/>
              <a:ext cx="69483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2CD6583-AA25-39A8-DA64-0D84CAAB2E34}"/>
                </a:ext>
              </a:extLst>
            </p:cNvPr>
            <p:cNvSpPr/>
            <p:nvPr/>
          </p:nvSpPr>
          <p:spPr>
            <a:xfrm rot="7959702">
              <a:off x="6147701" y="5450472"/>
              <a:ext cx="694839" cy="479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DF474C-7AD5-2812-6134-FED9CEF86366}"/>
                </a:ext>
              </a:extLst>
            </p:cNvPr>
            <p:cNvSpPr txBox="1"/>
            <p:nvPr/>
          </p:nvSpPr>
          <p:spPr>
            <a:xfrm>
              <a:off x="4227052" y="5493517"/>
              <a:ext cx="2025650" cy="369332"/>
            </a:xfrm>
            <a:prstGeom prst="rect">
              <a:avLst/>
            </a:prstGeom>
            <a:noFill/>
          </p:spPr>
          <p:txBody>
            <a:bodyPr wrap="square" rtlCol="0">
              <a:spAutoFit/>
            </a:bodyPr>
            <a:lstStyle/>
            <a:p>
              <a:r>
                <a:rPr lang="en-US" dirty="0"/>
                <a:t>Inelastic protons</a:t>
              </a:r>
            </a:p>
          </p:txBody>
        </p:sp>
        <p:sp>
          <p:nvSpPr>
            <p:cNvPr id="11" name="TextBox 10">
              <a:extLst>
                <a:ext uri="{FF2B5EF4-FFF2-40B4-BE49-F238E27FC236}">
                  <a16:creationId xmlns:a16="http://schemas.microsoft.com/office/drawing/2014/main" id="{3CA52FA9-01B5-4D86-90B4-B5032DDAA344}"/>
                </a:ext>
              </a:extLst>
            </p:cNvPr>
            <p:cNvSpPr txBox="1"/>
            <p:nvPr/>
          </p:nvSpPr>
          <p:spPr>
            <a:xfrm>
              <a:off x="5993664" y="4910313"/>
              <a:ext cx="1809828" cy="369332"/>
            </a:xfrm>
            <a:prstGeom prst="rect">
              <a:avLst/>
            </a:prstGeom>
            <a:noFill/>
          </p:spPr>
          <p:txBody>
            <a:bodyPr wrap="square" rtlCol="0">
              <a:spAutoFit/>
            </a:bodyPr>
            <a:lstStyle/>
            <a:p>
              <a:r>
                <a:rPr lang="en-US" dirty="0"/>
                <a:t>Elastic protons</a:t>
              </a:r>
            </a:p>
          </p:txBody>
        </p:sp>
      </p:grpSp>
      <p:sp>
        <p:nvSpPr>
          <p:cNvPr id="13" name="TextBox 12">
            <a:extLst>
              <a:ext uri="{FF2B5EF4-FFF2-40B4-BE49-F238E27FC236}">
                <a16:creationId xmlns:a16="http://schemas.microsoft.com/office/drawing/2014/main" id="{9F26E5A3-AF3B-1533-2B25-6813ED195BB1}"/>
              </a:ext>
            </a:extLst>
          </p:cNvPr>
          <p:cNvSpPr txBox="1"/>
          <p:nvPr/>
        </p:nvSpPr>
        <p:spPr>
          <a:xfrm>
            <a:off x="4824784" y="6161389"/>
            <a:ext cx="1515838" cy="369332"/>
          </a:xfrm>
          <a:prstGeom prst="rect">
            <a:avLst/>
          </a:prstGeom>
          <a:noFill/>
        </p:spPr>
        <p:txBody>
          <a:bodyPr wrap="square" rtlCol="0">
            <a:spAutoFit/>
          </a:bodyPr>
          <a:lstStyle/>
          <a:p>
            <a:r>
              <a:rPr lang="en-US" dirty="0"/>
              <a:t>Proton Energy</a:t>
            </a:r>
          </a:p>
        </p:txBody>
      </p:sp>
      <p:sp>
        <p:nvSpPr>
          <p:cNvPr id="2" name="TextBox 1">
            <a:extLst>
              <a:ext uri="{FF2B5EF4-FFF2-40B4-BE49-F238E27FC236}">
                <a16:creationId xmlns:a16="http://schemas.microsoft.com/office/drawing/2014/main" id="{E8F2ABCC-D3FA-AD09-1112-B71AAA3DA7E0}"/>
              </a:ext>
            </a:extLst>
          </p:cNvPr>
          <p:cNvSpPr txBox="1"/>
          <p:nvPr/>
        </p:nvSpPr>
        <p:spPr>
          <a:xfrm>
            <a:off x="6281240" y="4178282"/>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52742657"/>
      </p:ext>
    </p:extLst>
  </p:cSld>
  <p:clrMapOvr>
    <a:masterClrMapping/>
  </p:clrMapOvr>
  <p:transition spd="slow" advTm="8768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73978" y="332232"/>
            <a:ext cx="11918022" cy="591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New measurements at PTB  of the </a:t>
            </a:r>
            <a:r>
              <a:rPr lang="en-US" sz="2000" b="0" i="0" u="none" strike="noStrike" baseline="30000" dirty="0">
                <a:solidFill>
                  <a:srgbClr val="000000"/>
                </a:solidFill>
                <a:latin typeface="AdvGulliv-R"/>
              </a:rPr>
              <a:t>238</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 fission cross section by Belloni.</a:t>
            </a:r>
          </a:p>
          <a:p>
            <a:pPr marL="800100" lvl="1" indent="-342900">
              <a:buClr>
                <a:schemeClr val="accent5"/>
              </a:buClr>
              <a:buFont typeface="Wingdings" panose="05000000000000000000" pitchFamily="2" charset="2"/>
              <a:buChar char="Ø"/>
            </a:pPr>
            <a:r>
              <a:rPr lang="en-US" sz="2000" dirty="0">
                <a:solidFill>
                  <a:srgbClr val="000000"/>
                </a:solidFill>
                <a:latin typeface="AdvGulliv-R"/>
              </a:rPr>
              <a:t>Made at 2.5 and 14.8 MeV relative to hydrogen scattering.</a:t>
            </a:r>
            <a:r>
              <a:rPr lang="en-US" sz="2000" b="0" i="0" u="none" strike="noStrike" baseline="0" dirty="0">
                <a:solidFill>
                  <a:srgbClr val="000000"/>
                </a:solidFill>
                <a:latin typeface="AdvGulliv-R"/>
              </a:rPr>
              <a:t> </a:t>
            </a:r>
            <a:r>
              <a:rPr lang="en-US" altLang="en-US" sz="2000" dirty="0">
                <a:cs typeface="Times New Roman" panose="02020603050405020304" pitchFamily="18" charset="0"/>
              </a:rPr>
              <a:t>They are slightly below the standard but agree within their uncertainties.</a:t>
            </a:r>
          </a:p>
          <a:p>
            <a:pPr>
              <a:spcBef>
                <a:spcPct val="0"/>
              </a:spcBef>
              <a:buClr>
                <a:schemeClr val="accent5"/>
              </a:buClr>
              <a:buFont typeface="Wingdings" panose="05000000000000000000" pitchFamily="2" charset="2"/>
              <a:buChar char="Ø"/>
            </a:pPr>
            <a:r>
              <a:rPr lang="en-US" altLang="en-US" sz="2000" dirty="0">
                <a:cs typeface="Times New Roman" panose="02020603050405020304" pitchFamily="18" charset="0"/>
              </a:rPr>
              <a:t>Measurements </a:t>
            </a:r>
            <a:r>
              <a:rPr lang="en-GB" altLang="en-US" sz="2000" dirty="0">
                <a:cs typeface="Times New Roman" panose="02020603050405020304" pitchFamily="18" charset="0"/>
              </a:rPr>
              <a:t>of the </a:t>
            </a:r>
            <a:r>
              <a:rPr lang="en-US" sz="2000" baseline="30000" dirty="0">
                <a:solidFill>
                  <a:srgbClr val="000000"/>
                </a:solidFill>
                <a:latin typeface="AdvGulliv-R"/>
              </a:rPr>
              <a:t>235</a:t>
            </a:r>
            <a:r>
              <a:rPr lang="en-US" sz="2000" dirty="0">
                <a:solidFill>
                  <a:srgbClr val="000000"/>
                </a:solidFill>
                <a:latin typeface="AdvGulliv-R"/>
              </a:rPr>
              <a:t>U(</a:t>
            </a:r>
            <a:r>
              <a:rPr lang="en-US" sz="2000" dirty="0" err="1">
                <a:solidFill>
                  <a:srgbClr val="000000"/>
                </a:solidFill>
                <a:latin typeface="AdvGulliv-R"/>
              </a:rPr>
              <a:t>n,f</a:t>
            </a:r>
            <a:r>
              <a:rPr lang="en-US" sz="2000" dirty="0">
                <a:solidFill>
                  <a:srgbClr val="000000"/>
                </a:solidFill>
                <a:latin typeface="AdvGulliv-R"/>
              </a:rPr>
              <a:t>) fission cross section </a:t>
            </a:r>
            <a:r>
              <a:rPr lang="en-US" altLang="en-US" sz="2000" dirty="0">
                <a:cs typeface="Times New Roman" panose="02020603050405020304" pitchFamily="18" charset="0"/>
              </a:rPr>
              <a:t>have been made by Michalopoulou from thermal up to 100 keV –but not in the standards energy region.</a:t>
            </a:r>
          </a:p>
          <a:p>
            <a:pPr>
              <a:spcBef>
                <a:spcPct val="0"/>
              </a:spcBef>
              <a:buClr>
                <a:schemeClr val="accent5"/>
              </a:buClr>
              <a:buFont typeface="Wingdings" panose="05000000000000000000" pitchFamily="2" charset="2"/>
              <a:buChar char="Ø"/>
            </a:pPr>
            <a:endParaRPr lang="en-US" altLang="en-US" sz="800" b="1" dirty="0">
              <a:cs typeface="Times New Roman" panose="02020603050405020304" pitchFamily="18" charset="0"/>
            </a:endParaRPr>
          </a:p>
          <a:p>
            <a:pPr marL="342900" indent="-342900">
              <a:buClr>
                <a:schemeClr val="accent5"/>
              </a:buClr>
              <a:buFont typeface="Wingdings" panose="05000000000000000000" pitchFamily="2" charset="2"/>
              <a:buChar char="Ø"/>
            </a:pPr>
            <a:r>
              <a:rPr lang="en-US" altLang="en-US" sz="2000" dirty="0">
                <a:solidFill>
                  <a:srgbClr val="000000"/>
                </a:solidFill>
                <a:latin typeface="AdvGulliv-R"/>
                <a:cs typeface="Times New Roman" panose="02020603050405020304" pitchFamily="18" charset="0"/>
              </a:rPr>
              <a:t>Measurements at the China Spallation Neutron Source.</a:t>
            </a:r>
          </a:p>
          <a:p>
            <a:pPr marL="800100" lvl="1"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and </a:t>
            </a:r>
            <a:r>
              <a:rPr lang="en-US" altLang="en-US" sz="2000" baseline="30000" dirty="0">
                <a:cs typeface="Times New Roman" panose="02020603050405020304" pitchFamily="18" charset="0"/>
              </a:rPr>
              <a:t>238</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sections measurements by Chen.</a:t>
            </a:r>
          </a:p>
          <a:p>
            <a:pPr marL="342900"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Relative to the hydrogen scattering standard-shape data.</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For the extension up to 70 MeV problems were noted due to the use of double  bunches. The unfolding causes a problem that is worsened when statistical uncertainties are large. </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More work is planned. Possibly with the MTPC</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 They now extend from 10 to 66 MeV.  </a:t>
            </a:r>
          </a:p>
          <a:p>
            <a:pPr>
              <a:spcBef>
                <a:spcPct val="0"/>
              </a:spcBef>
              <a:buClr>
                <a:schemeClr val="accent5"/>
              </a:buClr>
              <a:defRPr/>
            </a:pPr>
            <a:r>
              <a:rPr lang="en-US" altLang="en-US" sz="2000" dirty="0">
                <a:cs typeface="Times New Roman" panose="02020603050405020304" pitchFamily="18" charset="0"/>
              </a:rPr>
              <a:t>      </a:t>
            </a:r>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2940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 (cont.)</a:t>
            </a:r>
          </a:p>
        </p:txBody>
      </p:sp>
    </p:spTree>
    <p:extLst>
      <p:ext uri="{BB962C8B-B14F-4D97-AF65-F5344CB8AC3E}">
        <p14:creationId xmlns:p14="http://schemas.microsoft.com/office/powerpoint/2010/main" val="2487081932"/>
      </p:ext>
    </p:extLst>
  </p:cSld>
  <p:clrMapOvr>
    <a:masterClrMapping/>
  </p:clrMapOvr>
  <p:transition spd="slow" advTm="8768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05C7671-DB4A-ACD0-F355-83352C4C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272" y="874880"/>
            <a:ext cx="8270200" cy="5876757"/>
          </a:xfrm>
          <a:prstGeom prst="rect">
            <a:avLst/>
          </a:prstGeom>
        </p:spPr>
      </p:pic>
      <p:sp>
        <p:nvSpPr>
          <p:cNvPr id="6" name="TextBox 5">
            <a:extLst>
              <a:ext uri="{FF2B5EF4-FFF2-40B4-BE49-F238E27FC236}">
                <a16:creationId xmlns:a16="http://schemas.microsoft.com/office/drawing/2014/main" id="{15C41575-EC71-B23D-12CF-42FF82AA64DA}"/>
              </a:ext>
            </a:extLst>
          </p:cNvPr>
          <p:cNvSpPr txBox="1"/>
          <p:nvPr/>
        </p:nvSpPr>
        <p:spPr>
          <a:xfrm>
            <a:off x="156552" y="237359"/>
            <a:ext cx="10917640"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Preliminary Measurements by Chen at CSNS Facility </a:t>
            </a:r>
            <a:r>
              <a:rPr lang="en-US" sz="2200" b="1" dirty="0"/>
              <a:t>BLACK Triangles</a:t>
            </a:r>
          </a:p>
        </p:txBody>
      </p:sp>
    </p:spTree>
    <p:extLst>
      <p:ext uri="{BB962C8B-B14F-4D97-AF65-F5344CB8AC3E}">
        <p14:creationId xmlns:p14="http://schemas.microsoft.com/office/powerpoint/2010/main" val="44765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B7AC-9C1B-E2C4-79E3-23E13D78EB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6DE9466-2060-9BD3-3D18-3F3592C5F955}"/>
              </a:ext>
            </a:extLst>
          </p:cNvPr>
          <p:cNvSpPr txBox="1"/>
          <p:nvPr/>
        </p:nvSpPr>
        <p:spPr>
          <a:xfrm>
            <a:off x="1078174" y="310147"/>
            <a:ext cx="10849970" cy="430887"/>
          </a:xfrm>
          <a:prstGeom prst="rect">
            <a:avLst/>
          </a:prstGeom>
          <a:noFill/>
        </p:spPr>
        <p:txBody>
          <a:bodyPr wrap="square" rtlCol="0">
            <a:spAutoFit/>
          </a:bodyPr>
          <a:lstStyle/>
          <a:p>
            <a:r>
              <a:rPr lang="en-US" sz="2200" baseline="30000" dirty="0"/>
              <a:t>238</a:t>
            </a:r>
            <a:r>
              <a:rPr lang="en-US" sz="2200" dirty="0"/>
              <a:t>U(</a:t>
            </a:r>
            <a:r>
              <a:rPr lang="en-US" sz="2200" dirty="0" err="1"/>
              <a:t>n,f</a:t>
            </a:r>
            <a:r>
              <a:rPr lang="en-US" sz="2200" dirty="0"/>
              <a:t>) Cross Section Preliminary Measurements by Chen at CSNS Facility</a:t>
            </a:r>
            <a:r>
              <a:rPr lang="en-US" sz="2200" b="1" dirty="0"/>
              <a:t> BLACK Triangles</a:t>
            </a:r>
            <a:r>
              <a:rPr lang="en-US" sz="2200" dirty="0"/>
              <a:t> </a:t>
            </a:r>
          </a:p>
        </p:txBody>
      </p:sp>
      <p:pic>
        <p:nvPicPr>
          <p:cNvPr id="4" name="Picture 3">
            <a:extLst>
              <a:ext uri="{FF2B5EF4-FFF2-40B4-BE49-F238E27FC236}">
                <a16:creationId xmlns:a16="http://schemas.microsoft.com/office/drawing/2014/main" id="{D08349A8-1AFD-7459-75EE-F131E0FE6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693237"/>
            <a:ext cx="7748588" cy="5985752"/>
          </a:xfrm>
          <a:prstGeom prst="rect">
            <a:avLst/>
          </a:prstGeom>
        </p:spPr>
      </p:pic>
    </p:spTree>
    <p:extLst>
      <p:ext uri="{BB962C8B-B14F-4D97-AF65-F5344CB8AC3E}">
        <p14:creationId xmlns:p14="http://schemas.microsoft.com/office/powerpoint/2010/main" val="94269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D1D83-5D3D-2E5E-3D25-4F46A075932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609CB2-CB96-6551-430D-D5D032238036}"/>
              </a:ext>
            </a:extLst>
          </p:cNvPr>
          <p:cNvSpPr>
            <a:spLocks noGrp="1"/>
          </p:cNvSpPr>
          <p:nvPr>
            <p:ph type="title"/>
          </p:nvPr>
        </p:nvSpPr>
        <p:spPr>
          <a:xfrm>
            <a:off x="901995" y="925032"/>
            <a:ext cx="10515600" cy="547688"/>
          </a:xfrm>
        </p:spPr>
        <p:txBody>
          <a:bodyPr>
            <a:noAutofit/>
          </a:bodyPr>
          <a:lstStyle/>
          <a:p>
            <a:br>
              <a:rPr lang="en-US" altLang="en-US" sz="2800" baseline="30000" dirty="0">
                <a:latin typeface="Times New Roman" panose="02020603050405020304" pitchFamily="18" charset="0"/>
                <a:cs typeface="Times New Roman" panose="02020603050405020304" pitchFamily="18" charset="0"/>
              </a:rPr>
            </a:br>
            <a:br>
              <a:rPr lang="en-US" altLang="en-US" sz="2800" baseline="30000" dirty="0">
                <a:latin typeface="Times New Roman" panose="02020603050405020304" pitchFamily="18" charset="0"/>
                <a:cs typeface="Times New Roman" panose="02020603050405020304" pitchFamily="18" charset="0"/>
              </a:rPr>
            </a:br>
            <a:r>
              <a:rPr lang="en-US" altLang="en-US" sz="2800" b="1" baseline="30000" dirty="0">
                <a:latin typeface="Times New Roman" panose="02020603050405020304" pitchFamily="18" charset="0"/>
                <a:cs typeface="Times New Roman" panose="02020603050405020304" pitchFamily="18" charset="0"/>
              </a:rPr>
              <a:t>238</a:t>
            </a:r>
            <a:r>
              <a:rPr lang="en-US" altLang="en-US" sz="2800" b="1" dirty="0">
                <a:latin typeface="Times New Roman" panose="02020603050405020304" pitchFamily="18" charset="0"/>
                <a:cs typeface="Times New Roman" panose="02020603050405020304" pitchFamily="18" charset="0"/>
              </a:rPr>
              <a:t>U(</a:t>
            </a:r>
            <a:r>
              <a:rPr lang="en-US" altLang="en-US" sz="2800" b="1" dirty="0" err="1">
                <a:latin typeface="Times New Roman" panose="02020603050405020304" pitchFamily="18" charset="0"/>
                <a:cs typeface="Times New Roman" panose="02020603050405020304" pitchFamily="18" charset="0"/>
              </a:rPr>
              <a:t>n,f</a:t>
            </a:r>
            <a:r>
              <a:rPr lang="en-US" altLang="en-US" sz="2800" b="1" dirty="0">
                <a:latin typeface="Times New Roman" panose="02020603050405020304" pitchFamily="18" charset="0"/>
                <a:cs typeface="Times New Roman" panose="02020603050405020304" pitchFamily="18" charset="0"/>
              </a:rPr>
              <a:t>)/</a:t>
            </a:r>
            <a:r>
              <a:rPr lang="en-US" altLang="en-US" sz="2800" b="1" baseline="30000" dirty="0">
                <a:latin typeface="Times New Roman" panose="02020603050405020304" pitchFamily="18" charset="0"/>
                <a:cs typeface="Times New Roman" panose="02020603050405020304" pitchFamily="18" charset="0"/>
              </a:rPr>
              <a:t>235</a:t>
            </a:r>
            <a:r>
              <a:rPr lang="en-US" altLang="en-US" sz="2800" b="1" dirty="0">
                <a:latin typeface="Times New Roman" panose="02020603050405020304" pitchFamily="18" charset="0"/>
                <a:cs typeface="Times New Roman" panose="02020603050405020304" pitchFamily="18" charset="0"/>
              </a:rPr>
              <a:t>U(</a:t>
            </a:r>
            <a:r>
              <a:rPr lang="en-US" altLang="en-US" sz="2800" b="1" dirty="0" err="1">
                <a:latin typeface="Times New Roman" panose="02020603050405020304" pitchFamily="18" charset="0"/>
                <a:cs typeface="Times New Roman" panose="02020603050405020304" pitchFamily="18" charset="0"/>
              </a:rPr>
              <a:t>n,f</a:t>
            </a:r>
            <a:r>
              <a:rPr lang="en-US" altLang="en-US" sz="2800" b="1" dirty="0">
                <a:latin typeface="Times New Roman" panose="02020603050405020304" pitchFamily="18" charset="0"/>
                <a:cs typeface="Times New Roman" panose="02020603050405020304" pitchFamily="18" charset="0"/>
              </a:rPr>
              <a:t>) Cross Section Ratio Measurements</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endParaRPr lang="es-ES" sz="2800" dirty="0"/>
          </a:p>
        </p:txBody>
      </p:sp>
      <p:sp>
        <p:nvSpPr>
          <p:cNvPr id="4" name="TextBox 3">
            <a:extLst>
              <a:ext uri="{FF2B5EF4-FFF2-40B4-BE49-F238E27FC236}">
                <a16:creationId xmlns:a16="http://schemas.microsoft.com/office/drawing/2014/main" id="{A9A6C4D5-EF7A-DDFF-8A30-C5280472E14F}"/>
              </a:ext>
            </a:extLst>
          </p:cNvPr>
          <p:cNvSpPr txBox="1"/>
          <p:nvPr/>
        </p:nvSpPr>
        <p:spPr>
          <a:xfrm>
            <a:off x="767739" y="1624319"/>
            <a:ext cx="10302948" cy="3631763"/>
          </a:xfrm>
          <a:prstGeom prst="rect">
            <a:avLst/>
          </a:prstGeom>
          <a:noFill/>
        </p:spPr>
        <p:txBody>
          <a:bodyPr wrap="square">
            <a:spAutoFit/>
          </a:bodyPr>
          <a:lstStyle/>
          <a:p>
            <a:pPr>
              <a:spcBef>
                <a:spcPct val="0"/>
              </a:spcBef>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Very resent highly accurate results have been obtained by Silano et al. at TUNL The results agree well with the standards evaluation except at 6.4 MeV where the data are just slightly below the evaluation. </a:t>
            </a:r>
          </a:p>
          <a:p>
            <a:pPr>
              <a:spcBef>
                <a:spcPct val="0"/>
              </a:spcBef>
              <a:buClr>
                <a:schemeClr val="accent5"/>
              </a:buClr>
              <a:buFont typeface="Wingdings" panose="05000000000000000000" pitchFamily="2" charset="2"/>
              <a:buChar char="Ø"/>
            </a:pPr>
            <a:endParaRPr lang="en-US" altLang="en-US" sz="2000" dirty="0">
              <a:latin typeface="Times New Roman" panose="02020603050405020304" pitchFamily="18" charset="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A recent measurements is by Vorobyev at the GNEIS facility at the Petersburg Nuclear Physics Institute. The data obtained extend from 0.3 to 500 MeV. </a:t>
            </a:r>
          </a:p>
          <a:p>
            <a:pPr>
              <a:spcBef>
                <a:spcPct val="0"/>
              </a:spcBef>
              <a:buClr>
                <a:schemeClr val="accent5"/>
              </a:buClr>
              <a:buFont typeface="Wingdings" panose="05000000000000000000" pitchFamily="2" charset="2"/>
              <a:buChar char="Ø"/>
            </a:pPr>
            <a:endParaRPr lang="en-US" altLang="en-US" sz="1000" dirty="0">
              <a:latin typeface="Times New Roman" panose="02020603050405020304" pitchFamily="18" charset="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2023 data by Ren were obtained at the CSNS facility and extend up to 200 MeV.</a:t>
            </a:r>
          </a:p>
          <a:p>
            <a:pPr>
              <a:spcBef>
                <a:spcPct val="0"/>
              </a:spcBef>
              <a:buClr>
                <a:schemeClr val="accent5"/>
              </a:buClr>
              <a:buFont typeface="Wingdings" panose="05000000000000000000" pitchFamily="2" charset="2"/>
              <a:buChar char="Ø"/>
            </a:pPr>
            <a:endParaRPr lang="en-US" altLang="en-US" sz="1000" dirty="0">
              <a:latin typeface="Times New Roman" panose="02020603050405020304" pitchFamily="18" charset="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data obtained by Wen were also obtained at the CSNS before the Ren measurements, basically to verify their experimental technique. They are very highly correlated with the Ren results. They agreed with the standard within their uncertainties.</a:t>
            </a:r>
          </a:p>
          <a:p>
            <a:pPr>
              <a:spcBef>
                <a:spcPct val="0"/>
              </a:spcBef>
              <a:buClr>
                <a:schemeClr val="accent5"/>
              </a:buClr>
              <a:buFont typeface="Wingdings" panose="05000000000000000000" pitchFamily="2" charset="2"/>
              <a:buChar char="Ø"/>
            </a:pP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38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63FF-FC48-A59A-3B3B-E2B04F1556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07EB99-4822-5D8F-02B7-A2FE291928AC}"/>
              </a:ext>
            </a:extLst>
          </p:cNvPr>
          <p:cNvSpPr>
            <a:spLocks noGrp="1"/>
          </p:cNvSpPr>
          <p:nvPr>
            <p:ph type="title"/>
          </p:nvPr>
        </p:nvSpPr>
        <p:spPr>
          <a:xfrm>
            <a:off x="1676400" y="1083859"/>
            <a:ext cx="10515600" cy="547688"/>
          </a:xfrm>
        </p:spPr>
        <p:txBody>
          <a:bodyPr>
            <a:normAutofit fontScale="90000"/>
          </a:bodyPr>
          <a:lstStyle/>
          <a:p>
            <a:br>
              <a:rPr lang="es-ES" sz="2800" dirty="0"/>
            </a:br>
            <a:r>
              <a:rPr lang="es-ES" sz="3100" b="1" dirty="0" err="1">
                <a:latin typeface="Times New Roman" panose="02020603050405020304" pitchFamily="18" charset="0"/>
                <a:cs typeface="Times New Roman" panose="02020603050405020304" pitchFamily="18" charset="0"/>
              </a:rPr>
              <a:t>Measurements</a:t>
            </a:r>
            <a:r>
              <a:rPr lang="es-ES" sz="3100" b="1" dirty="0">
                <a:latin typeface="Times New Roman" panose="02020603050405020304" pitchFamily="18" charset="0"/>
                <a:cs typeface="Times New Roman" panose="02020603050405020304" pitchFamily="18" charset="0"/>
              </a:rPr>
              <a:t> </a:t>
            </a:r>
            <a:r>
              <a:rPr lang="es-ES" sz="3100" b="1" dirty="0" err="1">
                <a:latin typeface="Times New Roman" panose="02020603050405020304" pitchFamily="18" charset="0"/>
                <a:cs typeface="Times New Roman" panose="02020603050405020304" pitchFamily="18" charset="0"/>
              </a:rPr>
              <a:t>of</a:t>
            </a:r>
            <a:r>
              <a:rPr lang="es-ES" sz="3100" b="1" dirty="0">
                <a:latin typeface="Times New Roman" panose="02020603050405020304" pitchFamily="18" charset="0"/>
                <a:cs typeface="Times New Roman" panose="02020603050405020304" pitchFamily="18" charset="0"/>
              </a:rPr>
              <a:t> </a:t>
            </a:r>
            <a:r>
              <a:rPr lang="es-ES" sz="3100" b="1" dirty="0" err="1">
                <a:latin typeface="Times New Roman" panose="02020603050405020304" pitchFamily="18" charset="0"/>
                <a:cs typeface="Times New Roman" panose="02020603050405020304" pitchFamily="18" charset="0"/>
              </a:rPr>
              <a:t>the</a:t>
            </a:r>
            <a:r>
              <a:rPr lang="es-ES" sz="3100" b="1" dirty="0">
                <a:latin typeface="Times New Roman" panose="02020603050405020304" pitchFamily="18" charset="0"/>
                <a:cs typeface="Times New Roman" panose="02020603050405020304" pitchFamily="18" charset="0"/>
              </a:rPr>
              <a:t> </a:t>
            </a:r>
            <a:r>
              <a:rPr lang="en-US" altLang="en-US" sz="3100" b="1" baseline="30000" dirty="0">
                <a:latin typeface="Times New Roman" panose="02020603050405020304" pitchFamily="18" charset="0"/>
                <a:cs typeface="Times New Roman" panose="02020603050405020304" pitchFamily="18" charset="0"/>
              </a:rPr>
              <a:t>238</a:t>
            </a:r>
            <a:r>
              <a:rPr lang="en-US" altLang="en-US" sz="3100" b="1" dirty="0">
                <a:latin typeface="Times New Roman" panose="02020603050405020304" pitchFamily="18" charset="0"/>
                <a:cs typeface="Times New Roman" panose="02020603050405020304" pitchFamily="18" charset="0"/>
              </a:rPr>
              <a:t>U(</a:t>
            </a:r>
            <a:r>
              <a:rPr lang="en-US" altLang="en-US" sz="3100" b="1" dirty="0" err="1">
                <a:latin typeface="Times New Roman" panose="02020603050405020304" pitchFamily="18" charset="0"/>
                <a:cs typeface="Times New Roman" panose="02020603050405020304" pitchFamily="18" charset="0"/>
              </a:rPr>
              <a:t>n,f</a:t>
            </a:r>
            <a:r>
              <a:rPr lang="en-US" altLang="en-US" sz="3100" b="1" dirty="0">
                <a:latin typeface="Times New Roman" panose="02020603050405020304" pitchFamily="18" charset="0"/>
                <a:cs typeface="Times New Roman" panose="02020603050405020304" pitchFamily="18" charset="0"/>
              </a:rPr>
              <a:t>)/</a:t>
            </a:r>
            <a:r>
              <a:rPr lang="en-US" altLang="en-US" sz="3100" b="1" baseline="30000" dirty="0">
                <a:latin typeface="Times New Roman" panose="02020603050405020304" pitchFamily="18" charset="0"/>
                <a:cs typeface="Times New Roman" panose="02020603050405020304" pitchFamily="18" charset="0"/>
              </a:rPr>
              <a:t>235</a:t>
            </a:r>
            <a:r>
              <a:rPr lang="en-US" altLang="en-US" sz="3100" b="1" dirty="0">
                <a:latin typeface="Times New Roman" panose="02020603050405020304" pitchFamily="18" charset="0"/>
                <a:cs typeface="Times New Roman" panose="02020603050405020304" pitchFamily="18" charset="0"/>
              </a:rPr>
              <a:t>/U(</a:t>
            </a:r>
            <a:r>
              <a:rPr lang="en-US" altLang="en-US" sz="3100" b="1" dirty="0" err="1">
                <a:latin typeface="Times New Roman" panose="02020603050405020304" pitchFamily="18" charset="0"/>
                <a:cs typeface="Times New Roman" panose="02020603050405020304" pitchFamily="18" charset="0"/>
              </a:rPr>
              <a:t>n,f</a:t>
            </a:r>
            <a:r>
              <a:rPr lang="en-US" altLang="en-US" sz="3100" b="1" dirty="0">
                <a:latin typeface="Times New Roman" panose="02020603050405020304" pitchFamily="18" charset="0"/>
                <a:cs typeface="Times New Roman" panose="02020603050405020304" pitchFamily="18" charset="0"/>
              </a:rPr>
              <a:t>) Cross Section Ratio</a:t>
            </a:r>
            <a:br>
              <a:rPr lang="en-US" altLang="en-US" sz="2800" dirty="0">
                <a:latin typeface="Times New Roman" panose="02020603050405020304" pitchFamily="18" charset="0"/>
                <a:cs typeface="Times New Roman" panose="02020603050405020304" pitchFamily="18" charset="0"/>
              </a:rPr>
            </a:br>
            <a:endParaRPr lang="es-ES" sz="2800" dirty="0"/>
          </a:p>
        </p:txBody>
      </p:sp>
      <p:pic>
        <p:nvPicPr>
          <p:cNvPr id="4" name="Picture 3" descr="A graph showing a number of energy&#10;&#10;AI-generated content may be incorrect.">
            <a:extLst>
              <a:ext uri="{FF2B5EF4-FFF2-40B4-BE49-F238E27FC236}">
                <a16:creationId xmlns:a16="http://schemas.microsoft.com/office/drawing/2014/main" id="{C78DA465-FA00-D1DD-DF85-3762EF2CB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481" y="1493006"/>
            <a:ext cx="8967886" cy="5247167"/>
          </a:xfrm>
          <a:prstGeom prst="rect">
            <a:avLst/>
          </a:prstGeom>
        </p:spPr>
      </p:pic>
    </p:spTree>
    <p:extLst>
      <p:ext uri="{BB962C8B-B14F-4D97-AF65-F5344CB8AC3E}">
        <p14:creationId xmlns:p14="http://schemas.microsoft.com/office/powerpoint/2010/main" val="346853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BC6D-6CB4-C5A8-6A9F-724F3E50CA2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A53A5D-98C0-5298-EA0B-9DB7F70F4DC9}"/>
              </a:ext>
            </a:extLst>
          </p:cNvPr>
          <p:cNvSpPr>
            <a:spLocks noGrp="1"/>
          </p:cNvSpPr>
          <p:nvPr>
            <p:ph type="title"/>
          </p:nvPr>
        </p:nvSpPr>
        <p:spPr>
          <a:xfrm>
            <a:off x="150177" y="354807"/>
            <a:ext cx="12009926" cy="547688"/>
          </a:xfrm>
        </p:spPr>
        <p:txBody>
          <a:bodyPr>
            <a:normAutofit fontScale="90000"/>
          </a:bodyPr>
          <a:lstStyle/>
          <a:p>
            <a:br>
              <a:rPr lang="es-ES" sz="2800" dirty="0"/>
            </a:br>
            <a:r>
              <a:rPr lang="es-ES" sz="2900" b="1" dirty="0" err="1">
                <a:latin typeface="Times New Roman" panose="02020603050405020304" pitchFamily="18" charset="0"/>
                <a:cs typeface="Times New Roman" panose="02020603050405020304" pitchFamily="18" charset="0"/>
              </a:rPr>
              <a:t>Measurements</a:t>
            </a:r>
            <a:r>
              <a:rPr lang="es-ES" sz="2900" b="1" dirty="0">
                <a:latin typeface="Times New Roman" panose="02020603050405020304" pitchFamily="18" charset="0"/>
                <a:cs typeface="Times New Roman" panose="02020603050405020304" pitchFamily="18" charset="0"/>
              </a:rPr>
              <a:t> </a:t>
            </a:r>
            <a:r>
              <a:rPr lang="es-ES" sz="2900" b="1" dirty="0" err="1">
                <a:latin typeface="Times New Roman" panose="02020603050405020304" pitchFamily="18" charset="0"/>
                <a:cs typeface="Times New Roman" panose="02020603050405020304" pitchFamily="18" charset="0"/>
              </a:rPr>
              <a:t>of</a:t>
            </a:r>
            <a:r>
              <a:rPr lang="es-ES" sz="2900" b="1" dirty="0">
                <a:latin typeface="Times New Roman" panose="02020603050405020304" pitchFamily="18" charset="0"/>
                <a:cs typeface="Times New Roman" panose="02020603050405020304" pitchFamily="18" charset="0"/>
              </a:rPr>
              <a:t> </a:t>
            </a:r>
            <a:r>
              <a:rPr lang="es-ES" sz="2900" b="1" dirty="0" err="1">
                <a:latin typeface="Times New Roman" panose="02020603050405020304" pitchFamily="18" charset="0"/>
                <a:cs typeface="Times New Roman" panose="02020603050405020304" pitchFamily="18" charset="0"/>
              </a:rPr>
              <a:t>the</a:t>
            </a:r>
            <a:r>
              <a:rPr lang="es-ES" sz="2900" b="1" dirty="0">
                <a:latin typeface="Times New Roman" panose="02020603050405020304" pitchFamily="18" charset="0"/>
                <a:cs typeface="Times New Roman" panose="02020603050405020304" pitchFamily="18" charset="0"/>
              </a:rPr>
              <a:t> </a:t>
            </a:r>
            <a:r>
              <a:rPr lang="en-US" altLang="en-US" sz="2900" b="1" baseline="30000" dirty="0">
                <a:latin typeface="Times New Roman" panose="02020603050405020304" pitchFamily="18" charset="0"/>
                <a:cs typeface="Times New Roman" panose="02020603050405020304" pitchFamily="18" charset="0"/>
              </a:rPr>
              <a:t>238</a:t>
            </a:r>
            <a:r>
              <a:rPr lang="en-US" altLang="en-US" sz="2900" b="1" dirty="0">
                <a:latin typeface="Times New Roman" panose="02020603050405020304" pitchFamily="18" charset="0"/>
                <a:cs typeface="Times New Roman" panose="02020603050405020304" pitchFamily="18" charset="0"/>
              </a:rPr>
              <a:t>U(</a:t>
            </a:r>
            <a:r>
              <a:rPr lang="en-US" altLang="en-US" sz="2900" b="1" dirty="0" err="1">
                <a:latin typeface="Times New Roman" panose="02020603050405020304" pitchFamily="18" charset="0"/>
                <a:cs typeface="Times New Roman" panose="02020603050405020304" pitchFamily="18" charset="0"/>
              </a:rPr>
              <a:t>n,f</a:t>
            </a:r>
            <a:r>
              <a:rPr lang="en-US" altLang="en-US" sz="2900" b="1" dirty="0">
                <a:latin typeface="Times New Roman" panose="02020603050405020304" pitchFamily="18" charset="0"/>
                <a:cs typeface="Times New Roman" panose="02020603050405020304" pitchFamily="18" charset="0"/>
              </a:rPr>
              <a:t>)/</a:t>
            </a:r>
            <a:r>
              <a:rPr lang="en-US" altLang="en-US" sz="2900" b="1" baseline="30000" dirty="0">
                <a:latin typeface="Times New Roman" panose="02020603050405020304" pitchFamily="18" charset="0"/>
                <a:cs typeface="Times New Roman" panose="02020603050405020304" pitchFamily="18" charset="0"/>
              </a:rPr>
              <a:t>235</a:t>
            </a:r>
            <a:r>
              <a:rPr lang="en-US" altLang="en-US" sz="2900" b="1" dirty="0">
                <a:latin typeface="Times New Roman" panose="02020603050405020304" pitchFamily="18" charset="0"/>
                <a:cs typeface="Times New Roman" panose="02020603050405020304" pitchFamily="18" charset="0"/>
              </a:rPr>
              <a:t>/U(</a:t>
            </a:r>
            <a:r>
              <a:rPr lang="en-US" altLang="en-US" sz="2900" b="1" dirty="0" err="1">
                <a:latin typeface="Times New Roman" panose="02020603050405020304" pitchFamily="18" charset="0"/>
                <a:cs typeface="Times New Roman" panose="02020603050405020304" pitchFamily="18" charset="0"/>
              </a:rPr>
              <a:t>n,f</a:t>
            </a:r>
            <a:r>
              <a:rPr lang="en-US" altLang="en-US" sz="2900" b="1" dirty="0">
                <a:latin typeface="Times New Roman" panose="02020603050405020304" pitchFamily="18" charset="0"/>
                <a:cs typeface="Times New Roman" panose="02020603050405020304" pitchFamily="18" charset="0"/>
              </a:rPr>
              <a:t>) Cross Section Ratio by Salino et al. in </a:t>
            </a:r>
            <a:r>
              <a:rPr lang="en-US" altLang="en-US" sz="2900" b="1" dirty="0">
                <a:solidFill>
                  <a:srgbClr val="FF0000"/>
                </a:solidFill>
                <a:latin typeface="Times New Roman" panose="02020603050405020304" pitchFamily="18" charset="0"/>
                <a:cs typeface="Times New Roman" panose="02020603050405020304" pitchFamily="18" charset="0"/>
              </a:rPr>
              <a:t>RED</a:t>
            </a:r>
            <a:br>
              <a:rPr lang="en-US" altLang="en-US" sz="2800" dirty="0">
                <a:latin typeface="Times New Roman" panose="02020603050405020304" pitchFamily="18" charset="0"/>
                <a:cs typeface="Times New Roman" panose="02020603050405020304" pitchFamily="18" charset="0"/>
              </a:rPr>
            </a:br>
            <a:endParaRPr lang="es-ES" sz="2800" dirty="0"/>
          </a:p>
        </p:txBody>
      </p:sp>
      <p:pic>
        <p:nvPicPr>
          <p:cNvPr id="5" name="Picture 4" descr="A graph showing a graph of energy&#10;&#10;AI-generated content may be incorrect.">
            <a:extLst>
              <a:ext uri="{FF2B5EF4-FFF2-40B4-BE49-F238E27FC236}">
                <a16:creationId xmlns:a16="http://schemas.microsoft.com/office/drawing/2014/main" id="{B5F67D6D-F6B8-2548-0854-5B1FD3D21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96" y="1054199"/>
            <a:ext cx="9791028" cy="5569468"/>
          </a:xfrm>
          <a:prstGeom prst="rect">
            <a:avLst/>
          </a:prstGeom>
        </p:spPr>
      </p:pic>
    </p:spTree>
    <p:extLst>
      <p:ext uri="{BB962C8B-B14F-4D97-AF65-F5344CB8AC3E}">
        <p14:creationId xmlns:p14="http://schemas.microsoft.com/office/powerpoint/2010/main" val="386713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901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spcBef>
                <a:spcPct val="0"/>
              </a:spcBef>
              <a:buClr>
                <a:schemeClr val="accent5"/>
              </a:buClr>
              <a:buFont typeface="Wingdings" panose="05000000000000000000" pitchFamily="2" charset="2"/>
              <a:buChar char="Ø"/>
              <a:defRPr/>
            </a:pPr>
            <a:r>
              <a:rPr lang="en-US" altLang="en-US" sz="1800" baseline="30000" dirty="0">
                <a:cs typeface="Times New Roman" panose="02020603050405020304" pitchFamily="18" charset="0"/>
              </a:rPr>
              <a:t>239</a:t>
            </a:r>
            <a:r>
              <a:rPr lang="en-US" altLang="en-US" sz="1800" dirty="0">
                <a:cs typeface="Times New Roman" panose="02020603050405020304" pitchFamily="18" charset="0"/>
              </a:rPr>
              <a:t>P(</a:t>
            </a:r>
            <a:r>
              <a:rPr lang="en-US" altLang="en-US" sz="1800" dirty="0" err="1">
                <a:cs typeface="Times New Roman" panose="02020603050405020304" pitchFamily="18" charset="0"/>
              </a:rPr>
              <a:t>n,f</a:t>
            </a:r>
            <a:r>
              <a:rPr lang="en-US" altLang="en-US" sz="1800" dirty="0">
                <a:cs typeface="Times New Roman" panose="02020603050405020304" pitchFamily="18" charset="0"/>
              </a:rPr>
              <a:t>) cross section measurements by Adrian Sanchez Caballero et al. from 0.02 </a:t>
            </a:r>
            <a:r>
              <a:rPr lang="en-US" altLang="en-US" sz="1800" dirty="0" err="1">
                <a:cs typeface="Times New Roman" panose="02020603050405020304" pitchFamily="18" charset="0"/>
              </a:rPr>
              <a:t>ev</a:t>
            </a:r>
            <a:r>
              <a:rPr lang="en-US" altLang="en-US" sz="1800" dirty="0">
                <a:cs typeface="Times New Roman" panose="02020603050405020304" pitchFamily="18" charset="0"/>
              </a:rPr>
              <a:t> to 10 MeV at the </a:t>
            </a:r>
            <a:r>
              <a:rPr lang="en-US" altLang="en-US" sz="1800" dirty="0" err="1">
                <a:cs typeface="Times New Roman" panose="02020603050405020304" pitchFamily="18" charset="0"/>
              </a:rPr>
              <a:t>n_TOF</a:t>
            </a:r>
            <a:r>
              <a:rPr lang="en-US" altLang="en-US" sz="1800" dirty="0">
                <a:cs typeface="Times New Roman" panose="02020603050405020304" pitchFamily="18" charset="0"/>
              </a:rPr>
              <a:t> facility were presented at the ND2025 conference. </a:t>
            </a:r>
          </a:p>
          <a:p>
            <a:pPr marL="342900" indent="-342900">
              <a:spcBef>
                <a:spcPct val="0"/>
              </a:spcBef>
              <a:buClr>
                <a:schemeClr val="accent5"/>
              </a:buClr>
              <a:buFont typeface="Wingdings" panose="05000000000000000000" pitchFamily="2" charset="2"/>
              <a:buChar char="Ø"/>
              <a:defRPr/>
            </a:pPr>
            <a:r>
              <a:rPr lang="en-US" altLang="en-US" sz="1800" dirty="0">
                <a:cs typeface="Times New Roman" panose="02020603050405020304" pitchFamily="18" charset="0"/>
              </a:rPr>
              <a:t>A measurement at 4.6 MeV with an uncertainty of 1.3% was made by Salino at TUNL. It agrees exactly with the standards evaluation.</a:t>
            </a:r>
          </a:p>
          <a:p>
            <a:pPr marL="342900" indent="-342900">
              <a:spcBef>
                <a:spcPct val="0"/>
              </a:spcBef>
              <a:buClr>
                <a:schemeClr val="accent5"/>
              </a:buClr>
              <a:buFont typeface="Wingdings" panose="05000000000000000000" pitchFamily="2" charset="2"/>
              <a:buChar char="Ø"/>
              <a:defRPr/>
            </a:pPr>
            <a:r>
              <a:rPr lang="en-US" altLang="en-US" sz="1800" baseline="30000" dirty="0">
                <a:cs typeface="Times New Roman" panose="02020603050405020304" pitchFamily="18" charset="0"/>
              </a:rPr>
              <a:t>239</a:t>
            </a:r>
            <a:r>
              <a:rPr lang="en-US" altLang="en-US" sz="1800" dirty="0">
                <a:cs typeface="Times New Roman" panose="02020603050405020304" pitchFamily="18" charset="0"/>
              </a:rPr>
              <a:t>Pu(</a:t>
            </a:r>
            <a:r>
              <a:rPr lang="en-US" altLang="en-US" sz="1800" dirty="0" err="1">
                <a:cs typeface="Times New Roman" panose="02020603050405020304" pitchFamily="18" charset="0"/>
              </a:rPr>
              <a:t>n,f</a:t>
            </a:r>
            <a:r>
              <a:rPr lang="en-US" altLang="en-US" sz="1800" dirty="0">
                <a:cs typeface="Times New Roman" panose="02020603050405020304" pitchFamily="18" charset="0"/>
              </a:rPr>
              <a:t>)/</a:t>
            </a:r>
            <a:r>
              <a:rPr lang="en-US" altLang="en-US" sz="1800" baseline="30000" dirty="0">
                <a:cs typeface="Times New Roman" panose="02020603050405020304" pitchFamily="18" charset="0"/>
              </a:rPr>
              <a:t>235</a:t>
            </a:r>
            <a:r>
              <a:rPr lang="en-US" altLang="en-US" sz="1800" dirty="0">
                <a:cs typeface="Times New Roman" panose="02020603050405020304" pitchFamily="18" charset="0"/>
              </a:rPr>
              <a:t>U(</a:t>
            </a:r>
            <a:r>
              <a:rPr lang="en-US" altLang="en-US" sz="1800" dirty="0" err="1">
                <a:cs typeface="Times New Roman" panose="02020603050405020304" pitchFamily="18" charset="0"/>
              </a:rPr>
              <a:t>n,f</a:t>
            </a:r>
            <a:r>
              <a:rPr lang="en-US" altLang="en-US" sz="1800" dirty="0">
                <a:cs typeface="Times New Roman" panose="02020603050405020304" pitchFamily="18" charset="0"/>
              </a:rPr>
              <a:t>) cross section ratio measurements by </a:t>
            </a:r>
            <a:r>
              <a:rPr lang="en-US" altLang="en-US" sz="1800" dirty="0" err="1">
                <a:cs typeface="Times New Roman" panose="02020603050405020304" pitchFamily="18" charset="0"/>
              </a:rPr>
              <a:t>Dongwi</a:t>
            </a:r>
            <a:r>
              <a:rPr lang="en-US" altLang="en-US" sz="1800" dirty="0">
                <a:cs typeface="Times New Roman" panose="02020603050405020304" pitchFamily="18" charset="0"/>
              </a:rPr>
              <a:t> </a:t>
            </a:r>
            <a:r>
              <a:rPr lang="en-US" altLang="en-US" sz="1800" i="1" dirty="0">
                <a:cs typeface="Times New Roman" panose="02020603050405020304" pitchFamily="18" charset="0"/>
              </a:rPr>
              <a:t>et al</a:t>
            </a:r>
            <a:r>
              <a:rPr lang="en-US" altLang="en-US" sz="1800" dirty="0">
                <a:cs typeface="Times New Roman" panose="02020603050405020304" pitchFamily="18" charset="0"/>
              </a:rPr>
              <a:t>. made at LANSCE by the NIFFTE collaboration have very recently been published. They were made with an improved sample. </a:t>
            </a:r>
          </a:p>
          <a:p>
            <a:pPr marL="800100" lvl="1" indent="-342900">
              <a:spcBef>
                <a:spcPct val="0"/>
              </a:spcBef>
              <a:buClr>
                <a:schemeClr val="accent5"/>
              </a:buClr>
              <a:buFont typeface="Wingdings" panose="05000000000000000000" pitchFamily="2" charset="2"/>
              <a:buChar char="Ø"/>
              <a:defRPr/>
            </a:pPr>
            <a:r>
              <a:rPr lang="en-US" altLang="en-US" sz="1800" dirty="0">
                <a:cs typeface="Times New Roman" panose="02020603050405020304" pitchFamily="18" charset="0"/>
              </a:rPr>
              <a:t>T</a:t>
            </a:r>
            <a:r>
              <a:rPr lang="en-US" sz="1800" b="0" i="0" u="none" strike="noStrike" baseline="0" dirty="0">
                <a:cs typeface="Times New Roman" panose="02020603050405020304" pitchFamily="18" charset="0"/>
              </a:rPr>
              <a:t>hese data are higher than the standards evaluation by about 2% but are in agreement in shape. They do agree within their uncertainties. The new data agree very well with the previous NIFFTE work</a:t>
            </a:r>
          </a:p>
          <a:p>
            <a:pPr marL="2114550" lvl="4" indent="-285750">
              <a:buClr>
                <a:schemeClr val="accent5"/>
              </a:buClr>
              <a:buFont typeface="Wingdings" panose="05000000000000000000" pitchFamily="2" charset="2"/>
              <a:buChar char="Ø"/>
            </a:pPr>
            <a:r>
              <a:rPr lang="en-US" altLang="en-US" sz="1800" dirty="0"/>
              <a:t>There are new GMAPY results for the </a:t>
            </a:r>
            <a:r>
              <a:rPr lang="en-US" altLang="en-US" sz="1800" baseline="30000" dirty="0"/>
              <a:t>239</a:t>
            </a:r>
            <a:r>
              <a:rPr lang="en-US" altLang="en-US" sz="1800" dirty="0"/>
              <a:t>Pu(</a:t>
            </a:r>
            <a:r>
              <a:rPr lang="en-US" altLang="en-US" sz="1800" dirty="0" err="1"/>
              <a:t>n,f</a:t>
            </a:r>
            <a:r>
              <a:rPr lang="en-US" altLang="en-US" sz="1800" dirty="0"/>
              <a:t>)/</a:t>
            </a:r>
            <a:r>
              <a:rPr lang="en-US" altLang="en-US" sz="1800" baseline="30000" dirty="0"/>
              <a:t>235</a:t>
            </a:r>
            <a:r>
              <a:rPr lang="en-US" altLang="en-US" sz="1800" dirty="0"/>
              <a:t>U(</a:t>
            </a:r>
            <a:r>
              <a:rPr lang="en-US" altLang="en-US" sz="1800" dirty="0" err="1"/>
              <a:t>n,f</a:t>
            </a:r>
            <a:r>
              <a:rPr lang="en-US" altLang="en-US" sz="1800" dirty="0"/>
              <a:t>)  cross section ratio in the </a:t>
            </a:r>
            <a:r>
              <a:rPr lang="en-US" altLang="en-US" sz="1800" baseline="30000" dirty="0"/>
              <a:t>252</a:t>
            </a:r>
            <a:r>
              <a:rPr lang="en-US" altLang="en-US" sz="1800" dirty="0"/>
              <a:t>Cf PFNS. Use of SACS ratios in the GMAPY analysis led to  an increase by 1.017 in that ratio.</a:t>
            </a:r>
          </a:p>
          <a:p>
            <a:pPr marL="2114550" lvl="4" indent="-285750">
              <a:buClr>
                <a:schemeClr val="accent5"/>
              </a:buClr>
              <a:buFont typeface="Wingdings" panose="05000000000000000000" pitchFamily="2" charset="2"/>
              <a:buChar char="Ø"/>
            </a:pPr>
            <a:endParaRPr lang="en-US" altLang="en-US" sz="1800" dirty="0"/>
          </a:p>
          <a:p>
            <a:pPr marL="2114550" lvl="4" indent="-285750">
              <a:buClr>
                <a:schemeClr val="accent5"/>
              </a:buClr>
              <a:buFont typeface="Wingdings" panose="05000000000000000000" pitchFamily="2" charset="2"/>
              <a:buChar char="Ø"/>
            </a:pPr>
            <a:r>
              <a:rPr lang="en-US" altLang="en-US" sz="1800" dirty="0">
                <a:cs typeface="Times New Roman" panose="02020603050405020304" pitchFamily="18" charset="0"/>
              </a:rPr>
              <a:t>For the 2 NIFFTE TPC data sets, Current/ENDF=1.0202 and current/Previous=1.0058. If we assume each experiment has equal weight in combining the experiments, we </a:t>
            </a:r>
            <a:r>
              <a:rPr lang="en-US" altLang="en-US" sz="1800" dirty="0" err="1">
                <a:cs typeface="Times New Roman" panose="02020603050405020304" pitchFamily="18" charset="0"/>
              </a:rPr>
              <a:t>obtainTPCs</a:t>
            </a:r>
            <a:r>
              <a:rPr lang="en-US" altLang="en-US" sz="1800" dirty="0">
                <a:cs typeface="Times New Roman" panose="02020603050405020304" pitchFamily="18" charset="0"/>
              </a:rPr>
              <a:t>/ENDF=.1.017 in excellent agreement with the improved evaluation. </a:t>
            </a:r>
            <a:endParaRPr lang="en-US" sz="1800" dirty="0">
              <a:cs typeface="Times New Roman" panose="02020603050405020304" pitchFamily="18" charset="0"/>
            </a:endParaRPr>
          </a:p>
          <a:p>
            <a:pPr marL="1657350" lvl="3" indent="-285750">
              <a:buClr>
                <a:schemeClr val="accent5"/>
              </a:buClr>
              <a:buFont typeface="Wingdings" panose="05000000000000000000" pitchFamily="2" charset="2"/>
              <a:buChar char="Ø"/>
            </a:pPr>
            <a:endParaRPr lang="en-US" altLang="en-US" sz="1800" dirty="0">
              <a:cs typeface="Times New Roman" panose="02020603050405020304" pitchFamily="18" charset="0"/>
            </a:endParaRPr>
          </a:p>
          <a:p>
            <a:pPr marL="2114550" lvl="4" indent="-285750">
              <a:buClr>
                <a:schemeClr val="accent5"/>
              </a:buClr>
              <a:buFont typeface="Wingdings" panose="05000000000000000000" pitchFamily="2" charset="2"/>
              <a:buChar char="Ø"/>
            </a:pPr>
            <a:r>
              <a:rPr lang="en-US" altLang="en-US" sz="1800" dirty="0">
                <a:cs typeface="Times New Roman" panose="02020603050405020304" pitchFamily="18" charset="0"/>
              </a:rPr>
              <a:t>For the 2 TPC results, the evaluation and both experiments all appear to have the same shape so the use of the energy range of the </a:t>
            </a:r>
            <a:r>
              <a:rPr lang="en-US" altLang="en-US" sz="1800" baseline="30000" dirty="0">
                <a:cs typeface="Times New Roman" panose="02020603050405020304" pitchFamily="18" charset="0"/>
              </a:rPr>
              <a:t>252</a:t>
            </a:r>
            <a:r>
              <a:rPr lang="en-US" altLang="en-US" sz="1800" dirty="0">
                <a:cs typeface="Times New Roman" panose="02020603050405020304" pitchFamily="18" charset="0"/>
              </a:rPr>
              <a:t>Cf PFNS is satisfactory for  comparison of the data set</a:t>
            </a:r>
            <a:r>
              <a:rPr lang="en-US" altLang="en-US" sz="1800" dirty="0"/>
              <a:t>s.</a:t>
            </a:r>
            <a:endParaRPr lang="en-US" sz="1800" dirty="0">
              <a:ea typeface="Calibri" panose="020F0502020204030204" pitchFamily="34" charset="0"/>
              <a:cs typeface="Times New Roman" panose="02020603050405020304" pitchFamily="18" charset="0"/>
            </a:endParaRPr>
          </a:p>
          <a:p>
            <a:pPr marL="800100" lvl="1" indent="-342900">
              <a:spcBef>
                <a:spcPct val="0"/>
              </a:spcBef>
              <a:buClr>
                <a:schemeClr val="accent5"/>
              </a:buClr>
              <a:buFont typeface="Wingdings" panose="05000000000000000000" pitchFamily="2" charset="2"/>
              <a:buChar char="Ø"/>
              <a:defRPr/>
            </a:pPr>
            <a:r>
              <a:rPr lang="en-US" sz="1800" dirty="0">
                <a:ea typeface="Calibri" panose="020F0502020204030204" pitchFamily="34" charset="0"/>
                <a:cs typeface="Times New Roman" panose="02020603050405020304" pitchFamily="18" charset="0"/>
              </a:rPr>
              <a:t>Also measurements have been made of the </a:t>
            </a:r>
            <a:r>
              <a:rPr lang="en-US" sz="1800" baseline="30000" dirty="0">
                <a:effectLst/>
                <a:ea typeface="Calibri" panose="020F0502020204030204" pitchFamily="34" charset="0"/>
                <a:cs typeface="Times New Roman" panose="02020603050405020304" pitchFamily="18" charset="0"/>
              </a:rPr>
              <a:t>239</a:t>
            </a:r>
            <a:r>
              <a:rPr lang="en-US" sz="1800" dirty="0">
                <a:effectLst/>
                <a:ea typeface="Calibri" panose="020F0502020204030204" pitchFamily="34" charset="0"/>
                <a:cs typeface="Times New Roman" panose="02020603050405020304" pitchFamily="18" charset="0"/>
              </a:rPr>
              <a:t>Pu(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 ratio with the NIFFTE fission TPC. These data will impact </a:t>
            </a:r>
            <a:r>
              <a:rPr lang="en-US" sz="1800" dirty="0">
                <a:ea typeface="Calibri" panose="020F0502020204030204" pitchFamily="34" charset="0"/>
                <a:cs typeface="Times New Roman" panose="02020603050405020304" pitchFamily="18" charset="0"/>
              </a:rPr>
              <a:t>evaluations of both the </a:t>
            </a:r>
            <a:r>
              <a:rPr lang="en-US" sz="1800" baseline="30000" dirty="0">
                <a:effectLst/>
                <a:ea typeface="Calibri" panose="020F0502020204030204" pitchFamily="34" charset="0"/>
                <a:cs typeface="Times New Roman" panose="02020603050405020304" pitchFamily="18" charset="0"/>
              </a:rPr>
              <a:t>239</a:t>
            </a:r>
            <a:r>
              <a:rPr lang="en-US" sz="1800" dirty="0">
                <a:effectLst/>
                <a:ea typeface="Calibri" panose="020F0502020204030204" pitchFamily="34" charset="0"/>
                <a:cs typeface="Times New Roman" panose="02020603050405020304" pitchFamily="18" charset="0"/>
              </a:rPr>
              <a:t>Pu(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 and </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sections. </a:t>
            </a:r>
            <a:r>
              <a:rPr lang="en-US" sz="1800" dirty="0">
                <a:effectLst/>
                <a:latin typeface="Times New Roman" panose="02020603050405020304" pitchFamily="18" charset="0"/>
                <a:ea typeface="Times New Roman" panose="02020603050405020304" pitchFamily="18" charset="0"/>
              </a:rPr>
              <a:t>They data are not finalized.</a:t>
            </a:r>
            <a:endParaRPr lang="en-US" sz="1800" dirty="0">
              <a:effectLst/>
              <a:ea typeface="Calibri" panose="020F0502020204030204" pitchFamily="34" charset="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598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Plutonium </a:t>
            </a:r>
            <a:r>
              <a:rPr lang="en-US" altLang="en-US" sz="2200" b="1" dirty="0">
                <a:solidFill>
                  <a:srgbClr val="0070C0"/>
                </a:solidFill>
                <a:latin typeface="+mn-lt"/>
              </a:rPr>
              <a:t>Fission Cross Section Related Measurements </a:t>
            </a:r>
          </a:p>
        </p:txBody>
      </p:sp>
    </p:spTree>
    <p:extLst>
      <p:ext uri="{BB962C8B-B14F-4D97-AF65-F5344CB8AC3E}">
        <p14:creationId xmlns:p14="http://schemas.microsoft.com/office/powerpoint/2010/main" val="3669097403"/>
      </p:ext>
    </p:extLst>
  </p:cSld>
  <p:clrMapOvr>
    <a:masterClrMapping/>
  </p:clrMapOvr>
  <p:transition spd="slow" advTm="8768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8D07B-1130-C30C-B163-97AF1D4308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26AECBF-40CC-04BA-E236-4FE64D487AB9}"/>
              </a:ext>
            </a:extLst>
          </p:cNvPr>
          <p:cNvSpPr txBox="1"/>
          <p:nvPr/>
        </p:nvSpPr>
        <p:spPr>
          <a:xfrm>
            <a:off x="-545431" y="34427"/>
            <a:ext cx="12951326" cy="400110"/>
          </a:xfrm>
          <a:prstGeom prst="rect">
            <a:avLst/>
          </a:prstGeom>
          <a:noFill/>
        </p:spPr>
        <p:txBody>
          <a:bodyPr wrap="square" rtlCol="0">
            <a:spAutoFit/>
          </a:bodyPr>
          <a:lstStyle/>
          <a:p>
            <a:pPr lvl="3">
              <a:buClr>
                <a:schemeClr val="accent5"/>
              </a:buClr>
            </a:pPr>
            <a:r>
              <a:rPr lang="en-US" altLang="en-US" sz="2000" b="1" dirty="0">
                <a:solidFill>
                  <a:srgbClr val="0070C0"/>
                </a:solidFill>
              </a:rPr>
              <a:t>New NIFFTE</a:t>
            </a:r>
            <a:r>
              <a:rPr lang="en-US" altLang="en-US" sz="2000" b="1" baseline="30000" dirty="0">
                <a:solidFill>
                  <a:srgbClr val="0070C0"/>
                </a:solidFill>
              </a:rPr>
              <a:t> 239</a:t>
            </a:r>
            <a:r>
              <a:rPr lang="en-US" altLang="en-US" sz="2000" b="1" dirty="0">
                <a:solidFill>
                  <a:srgbClr val="0070C0"/>
                </a:solidFill>
              </a:rPr>
              <a:t>Pu(</a:t>
            </a:r>
            <a:r>
              <a:rPr lang="en-US" altLang="en-US" sz="2000" b="1" dirty="0" err="1">
                <a:solidFill>
                  <a:srgbClr val="0070C0"/>
                </a:solidFill>
              </a:rPr>
              <a:t>n,f</a:t>
            </a:r>
            <a:r>
              <a:rPr lang="en-US" altLang="en-US" sz="2000" b="1" dirty="0">
                <a:solidFill>
                  <a:srgbClr val="0070C0"/>
                </a:solidFill>
              </a:rPr>
              <a:t>)/</a:t>
            </a:r>
            <a:r>
              <a:rPr lang="en-US" altLang="en-US" sz="2000" b="1" baseline="30000" dirty="0">
                <a:solidFill>
                  <a:srgbClr val="0070C0"/>
                </a:solidFill>
              </a:rPr>
              <a:t> 235</a:t>
            </a:r>
            <a:r>
              <a:rPr lang="en-US" altLang="en-US" sz="2000" b="1" dirty="0">
                <a:solidFill>
                  <a:srgbClr val="0070C0"/>
                </a:solidFill>
              </a:rPr>
              <a:t>U(</a:t>
            </a:r>
            <a:r>
              <a:rPr lang="en-US" altLang="en-US" sz="2000" b="1" dirty="0" err="1">
                <a:solidFill>
                  <a:srgbClr val="0070C0"/>
                </a:solidFill>
              </a:rPr>
              <a:t>n,f</a:t>
            </a:r>
            <a:r>
              <a:rPr lang="en-US" altLang="en-US" sz="2000" b="1" dirty="0">
                <a:solidFill>
                  <a:srgbClr val="0070C0"/>
                </a:solidFill>
              </a:rPr>
              <a:t>) Cross Section Ratio compared with the Standards Evaluation</a:t>
            </a:r>
            <a:endParaRPr lang="en-US" altLang="en-US" sz="2000" dirty="0">
              <a:latin typeface="+mn-lt"/>
            </a:endParaRPr>
          </a:p>
        </p:txBody>
      </p:sp>
      <p:pic>
        <p:nvPicPr>
          <p:cNvPr id="3" name="Picture 2" descr="A graph showing the current and current&#10;&#10;Description automatically generated with medium confidence">
            <a:extLst>
              <a:ext uri="{FF2B5EF4-FFF2-40B4-BE49-F238E27FC236}">
                <a16:creationId xmlns:a16="http://schemas.microsoft.com/office/drawing/2014/main" id="{49D6C16B-FE5B-66FA-61DF-D73E72FA3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847" y="875899"/>
            <a:ext cx="7597327" cy="5574865"/>
          </a:xfrm>
          <a:prstGeom prst="rect">
            <a:avLst/>
          </a:prstGeom>
        </p:spPr>
      </p:pic>
    </p:spTree>
    <p:extLst>
      <p:ext uri="{BB962C8B-B14F-4D97-AF65-F5344CB8AC3E}">
        <p14:creationId xmlns:p14="http://schemas.microsoft.com/office/powerpoint/2010/main" val="839306856"/>
      </p:ext>
    </p:extLst>
  </p:cSld>
  <p:clrMapOvr>
    <a:masterClrMapping/>
  </p:clrMapOvr>
  <p:transition spd="slow" advTm="7200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D780-B588-708F-2CE4-140CC80957B4}"/>
            </a:ext>
          </a:extLst>
        </p:cNvPr>
        <p:cNvGrpSpPr/>
        <p:nvPr/>
      </p:nvGrpSpPr>
      <p:grpSpPr>
        <a:xfrm>
          <a:off x="0" y="0"/>
          <a:ext cx="0" cy="0"/>
          <a:chOff x="0" y="0"/>
          <a:chExt cx="0" cy="0"/>
        </a:xfrm>
      </p:grpSpPr>
      <p:pic>
        <p:nvPicPr>
          <p:cNvPr id="3" name="Picture 2" descr="A table of energy and energy measurement&#10;&#10;Description automatically generated with medium confidence">
            <a:extLst>
              <a:ext uri="{FF2B5EF4-FFF2-40B4-BE49-F238E27FC236}">
                <a16:creationId xmlns:a16="http://schemas.microsoft.com/office/drawing/2014/main" id="{15737749-56FF-1A3D-6B38-D7E8AE577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942" y="0"/>
            <a:ext cx="4899755" cy="6562043"/>
          </a:xfrm>
          <a:prstGeom prst="rect">
            <a:avLst/>
          </a:prstGeom>
        </p:spPr>
      </p:pic>
    </p:spTree>
    <p:extLst>
      <p:ext uri="{BB962C8B-B14F-4D97-AF65-F5344CB8AC3E}">
        <p14:creationId xmlns:p14="http://schemas.microsoft.com/office/powerpoint/2010/main" val="140112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68C27-F7FE-D195-F57B-00899673086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88920D5-BA2C-C8AF-7AB1-5927BD4B2016}"/>
              </a:ext>
            </a:extLst>
          </p:cNvPr>
          <p:cNvSpPr txBox="1"/>
          <p:nvPr/>
        </p:nvSpPr>
        <p:spPr>
          <a:xfrm>
            <a:off x="655296" y="138546"/>
            <a:ext cx="12951326" cy="400110"/>
          </a:xfrm>
          <a:prstGeom prst="rect">
            <a:avLst/>
          </a:prstGeom>
          <a:noFill/>
        </p:spPr>
        <p:txBody>
          <a:bodyPr wrap="square" rtlCol="0">
            <a:spAutoFit/>
          </a:bodyPr>
          <a:lstStyle/>
          <a:p>
            <a:pPr marL="342900" indent="-342900">
              <a:spcBef>
                <a:spcPct val="0"/>
              </a:spcBef>
              <a:buClr>
                <a:schemeClr val="accent5"/>
              </a:buClr>
              <a:buFont typeface="Wingdings" panose="05000000000000000000" pitchFamily="2" charset="2"/>
              <a:buChar char="Ø"/>
              <a:defRPr/>
            </a:pPr>
            <a:r>
              <a:rPr lang="en-US" altLang="en-US" sz="2000" b="1" baseline="30000" dirty="0">
                <a:solidFill>
                  <a:schemeClr val="accent5"/>
                </a:solidFill>
                <a:cs typeface="Times New Roman" panose="02020603050405020304" pitchFamily="18" charset="0"/>
              </a:rPr>
              <a:t>239</a:t>
            </a:r>
            <a:r>
              <a:rPr lang="en-US" altLang="en-US" sz="2000" b="1" dirty="0">
                <a:solidFill>
                  <a:schemeClr val="accent5"/>
                </a:solidFill>
                <a:cs typeface="Times New Roman" panose="02020603050405020304" pitchFamily="18" charset="0"/>
              </a:rPr>
              <a:t>P(</a:t>
            </a:r>
            <a:r>
              <a:rPr lang="en-US" altLang="en-US" sz="2000" b="1" dirty="0" err="1">
                <a:solidFill>
                  <a:schemeClr val="accent5"/>
                </a:solidFill>
                <a:cs typeface="Times New Roman" panose="02020603050405020304" pitchFamily="18" charset="0"/>
              </a:rPr>
              <a:t>n,f</a:t>
            </a:r>
            <a:r>
              <a:rPr lang="en-US" altLang="en-US" sz="2000" b="1" dirty="0">
                <a:solidFill>
                  <a:schemeClr val="accent5"/>
                </a:solidFill>
                <a:cs typeface="Times New Roman" panose="02020603050405020304" pitchFamily="18" charset="0"/>
              </a:rPr>
              <a:t>) cross section measurements and uncertainties at </a:t>
            </a:r>
            <a:r>
              <a:rPr lang="en-US" altLang="en-US" sz="2000" b="1" dirty="0" err="1">
                <a:cs typeface="Times New Roman" panose="02020603050405020304" pitchFamily="18" charset="0"/>
              </a:rPr>
              <a:t>n_TOF</a:t>
            </a:r>
            <a:r>
              <a:rPr lang="en-US" altLang="en-US" sz="2000" b="1" dirty="0">
                <a:cs typeface="Times New Roman" panose="02020603050405020304" pitchFamily="18" charset="0"/>
              </a:rPr>
              <a:t> </a:t>
            </a:r>
            <a:r>
              <a:rPr lang="en-US" altLang="en-US" sz="2000" b="1" dirty="0">
                <a:solidFill>
                  <a:schemeClr val="accent5"/>
                </a:solidFill>
                <a:cs typeface="Times New Roman" panose="02020603050405020304" pitchFamily="18" charset="0"/>
              </a:rPr>
              <a:t>by Adrian Sanchez Caballero et a</a:t>
            </a:r>
            <a:r>
              <a:rPr lang="en-US" altLang="en-US" sz="2000" b="1" dirty="0">
                <a:cs typeface="Times New Roman" panose="02020603050405020304" pitchFamily="18" charset="0"/>
              </a:rPr>
              <a:t>l.</a:t>
            </a:r>
            <a:endParaRPr lang="en-US" altLang="en-US" sz="2000" b="1" dirty="0">
              <a:latin typeface="+mn-lt"/>
            </a:endParaRPr>
          </a:p>
        </p:txBody>
      </p:sp>
      <p:pic>
        <p:nvPicPr>
          <p:cNvPr id="4" name="Picture 3" descr="A graph of a nuclear energy&#10;&#10;AI-generated content may be incorrect.">
            <a:extLst>
              <a:ext uri="{FF2B5EF4-FFF2-40B4-BE49-F238E27FC236}">
                <a16:creationId xmlns:a16="http://schemas.microsoft.com/office/drawing/2014/main" id="{0B416904-516B-39F2-B3F8-9F2F8E79E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0" y="918829"/>
            <a:ext cx="4694959" cy="4401993"/>
          </a:xfrm>
          <a:prstGeom prst="rect">
            <a:avLst/>
          </a:prstGeom>
        </p:spPr>
      </p:pic>
      <p:pic>
        <p:nvPicPr>
          <p:cNvPr id="7" name="Picture 6">
            <a:extLst>
              <a:ext uri="{FF2B5EF4-FFF2-40B4-BE49-F238E27FC236}">
                <a16:creationId xmlns:a16="http://schemas.microsoft.com/office/drawing/2014/main" id="{6161E82F-1BE1-902E-39E8-94C910E8A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19" y="918829"/>
            <a:ext cx="6728440" cy="4650698"/>
          </a:xfrm>
          <a:prstGeom prst="rect">
            <a:avLst/>
          </a:prstGeom>
        </p:spPr>
      </p:pic>
    </p:spTree>
    <p:extLst>
      <p:ext uri="{BB962C8B-B14F-4D97-AF65-F5344CB8AC3E}">
        <p14:creationId xmlns:p14="http://schemas.microsoft.com/office/powerpoint/2010/main" val="116904340"/>
      </p:ext>
    </p:extLst>
  </p:cSld>
  <p:clrMapOvr>
    <a:masterClrMapping/>
  </p:clrMapOvr>
  <p:transition spd="slow" advTm="7200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A34A-168E-FAFE-5D7C-3E9BB66F1F7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2F4E019-6831-97C6-E51C-6F987FDD7188}"/>
              </a:ext>
            </a:extLst>
          </p:cNvPr>
          <p:cNvSpPr>
            <a:spLocks noGrp="1"/>
          </p:cNvSpPr>
          <p:nvPr>
            <p:ph type="title"/>
          </p:nvPr>
        </p:nvSpPr>
        <p:spPr>
          <a:xfrm>
            <a:off x="1046849" y="748181"/>
            <a:ext cx="10515600" cy="547688"/>
          </a:xfrm>
        </p:spPr>
        <p:txBody>
          <a:bodyPr>
            <a:normAutofit/>
          </a:bodyPr>
          <a:lstStyle/>
          <a:p>
            <a:r>
              <a:rPr lang="es-ES" sz="2800" b="1" dirty="0" err="1">
                <a:latin typeface="Times New Roman" panose="02020603050405020304" pitchFamily="18" charset="0"/>
                <a:cs typeface="Times New Roman" panose="02020603050405020304" pitchFamily="18" charset="0"/>
              </a:rPr>
              <a:t>Evaluation</a:t>
            </a:r>
            <a:r>
              <a:rPr lang="es-ES" sz="2800" b="1" dirty="0">
                <a:latin typeface="Times New Roman" panose="02020603050405020304" pitchFamily="18" charset="0"/>
                <a:cs typeface="Times New Roman" panose="02020603050405020304" pitchFamily="18" charset="0"/>
              </a:rPr>
              <a:t> </a:t>
            </a:r>
            <a:r>
              <a:rPr lang="es-ES" sz="2800" b="1" dirty="0" err="1">
                <a:latin typeface="Times New Roman" panose="02020603050405020304" pitchFamily="18" charset="0"/>
                <a:cs typeface="Times New Roman" panose="02020603050405020304" pitchFamily="18" charset="0"/>
              </a:rPr>
              <a:t>Activities</a:t>
            </a:r>
            <a:endParaRPr lang="es-E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14AB9D-3D00-0C79-6D20-08D51879FC69}"/>
              </a:ext>
            </a:extLst>
          </p:cNvPr>
          <p:cNvSpPr txBox="1"/>
          <p:nvPr/>
        </p:nvSpPr>
        <p:spPr>
          <a:xfrm>
            <a:off x="-34119" y="1127545"/>
            <a:ext cx="12105564" cy="6247864"/>
          </a:xfrm>
          <a:prstGeom prst="rect">
            <a:avLst/>
          </a:prstGeom>
          <a:noFill/>
        </p:spPr>
        <p:txBody>
          <a:bodyPr wrap="square">
            <a:spAutoFit/>
          </a:bodyPr>
          <a:lstStyle/>
          <a:p>
            <a:pPr marL="285750" indent="-285750">
              <a:buClr>
                <a:schemeClr val="accent5"/>
              </a:buClr>
              <a:buFont typeface="Wingdings" panose="05000000000000000000" pitchFamily="2" charset="2"/>
              <a:buChar char="Ø"/>
            </a:pPr>
            <a:endParaRPr lang="en-US" sz="1000" dirty="0"/>
          </a:p>
          <a:p>
            <a:pPr marL="285750" indent="-285750">
              <a:buClr>
                <a:schemeClr val="accent5"/>
              </a:buClr>
              <a:buFont typeface="Wingdings" panose="05000000000000000000" pitchFamily="2" charset="2"/>
              <a:buChar char="Ø"/>
            </a:pPr>
            <a:r>
              <a:rPr lang="en-US" sz="2000" dirty="0"/>
              <a:t>Schnabel continues work on the use of the Python based code GMAPY that replaces GMA. It uses Maximum likelihood and Markov Chain Monte Carlo methods.</a:t>
            </a:r>
          </a:p>
          <a:p>
            <a:pPr marL="285750" indent="-285750">
              <a:buClr>
                <a:schemeClr val="accent5"/>
              </a:buClr>
              <a:buFont typeface="Wingdings" panose="05000000000000000000" pitchFamily="2" charset="2"/>
              <a:buChar char="Ø"/>
            </a:pPr>
            <a:endParaRPr lang="en-US" sz="800" dirty="0"/>
          </a:p>
          <a:p>
            <a:pPr marL="742950" lvl="1" indent="-285750">
              <a:buClr>
                <a:schemeClr val="accent5"/>
              </a:buClr>
              <a:buFont typeface="Wingdings" panose="05000000000000000000" pitchFamily="2" charset="2"/>
              <a:buChar char="Ø"/>
            </a:pPr>
            <a:r>
              <a:rPr lang="en-US" sz="2000" dirty="0"/>
              <a:t>The energy dependence of USU has been studied. For the previous work ,USU was treated as energy independent</a:t>
            </a:r>
          </a:p>
          <a:p>
            <a:pPr marL="285750" indent="-285750">
              <a:buClr>
                <a:schemeClr val="accent5"/>
              </a:buClr>
              <a:buFont typeface="Wingdings" panose="05000000000000000000" pitchFamily="2" charset="2"/>
              <a:buChar char="Ø"/>
            </a:pPr>
            <a:endParaRPr lang="en-US" sz="800" dirty="0"/>
          </a:p>
          <a:p>
            <a:pPr marL="742950" lvl="1" indent="-285750">
              <a:buClr>
                <a:schemeClr val="accent5"/>
              </a:buClr>
              <a:buFont typeface="Wingdings" panose="05000000000000000000" pitchFamily="2" charset="2"/>
              <a:buChar char="Ø"/>
            </a:pPr>
            <a:r>
              <a:rPr lang="en-US" sz="2000" dirty="0"/>
              <a:t>Ratios of </a:t>
            </a:r>
            <a:r>
              <a:rPr lang="en-US" altLang="en-US" sz="2000" dirty="0"/>
              <a:t>Spectrum Averaged Cross Sections (SACS) are now possible - not possible with GMAP. </a:t>
            </a:r>
          </a:p>
          <a:p>
            <a:pPr marL="742950" lvl="1" indent="-285750">
              <a:buClr>
                <a:schemeClr val="accent5"/>
              </a:buClr>
              <a:buFont typeface="Wingdings" panose="05000000000000000000" pitchFamily="2" charset="2"/>
              <a:buChar char="Ø"/>
            </a:pPr>
            <a:endParaRPr lang="en-US" altLang="en-US" sz="800" dirty="0"/>
          </a:p>
          <a:p>
            <a:pPr marL="1657350" lvl="3" indent="-285750">
              <a:buClr>
                <a:schemeClr val="accent5"/>
              </a:buClr>
              <a:buFont typeface="Wingdings" panose="05000000000000000000" pitchFamily="2" charset="2"/>
              <a:buChar char="Ø"/>
            </a:pPr>
            <a:r>
              <a:rPr lang="en-US" altLang="en-US" sz="2000" dirty="0"/>
              <a:t>Those ratios are independent of  determination of neutron fluence. They are very accurate and provide improved normalization data for standards evaluations.  (addition of Schroder data to </a:t>
            </a:r>
            <a:r>
              <a:rPr lang="en-US" altLang="en-US" sz="2000" dirty="0" err="1"/>
              <a:t>Mannhart</a:t>
            </a:r>
            <a:r>
              <a:rPr lang="en-US" altLang="en-US" sz="2000" dirty="0"/>
              <a:t> work)</a:t>
            </a:r>
          </a:p>
          <a:p>
            <a:pPr marL="1657350" lvl="3" indent="-285750">
              <a:buClr>
                <a:schemeClr val="accent5"/>
              </a:buClr>
              <a:buFont typeface="Wingdings" panose="05000000000000000000" pitchFamily="2" charset="2"/>
              <a:buChar char="Ø"/>
            </a:pPr>
            <a:endParaRPr lang="en-US" altLang="en-US" sz="800" dirty="0"/>
          </a:p>
          <a:p>
            <a:pPr marL="2114550" lvl="4" indent="-285750">
              <a:buClr>
                <a:schemeClr val="accent5"/>
              </a:buClr>
              <a:buFont typeface="Wingdings" panose="05000000000000000000" pitchFamily="2" charset="2"/>
              <a:buChar char="Ø"/>
            </a:pPr>
            <a:r>
              <a:rPr lang="en-US" altLang="en-US" sz="2000" dirty="0"/>
              <a:t>There are new GMAPY results for the </a:t>
            </a:r>
            <a:r>
              <a:rPr lang="en-US" altLang="en-US" sz="2000" baseline="30000" dirty="0"/>
              <a:t>239</a:t>
            </a:r>
            <a:r>
              <a:rPr lang="en-US" altLang="en-US" sz="2000" dirty="0"/>
              <a:t>Pu(</a:t>
            </a:r>
            <a:r>
              <a:rPr lang="en-US" altLang="en-US" sz="2000" dirty="0" err="1"/>
              <a:t>n,f</a:t>
            </a:r>
            <a:r>
              <a:rPr lang="en-US" altLang="en-US" sz="2000" dirty="0"/>
              <a:t>)/</a:t>
            </a:r>
            <a:r>
              <a:rPr lang="en-US" altLang="en-US" sz="2000" baseline="30000" dirty="0"/>
              <a:t>235</a:t>
            </a:r>
            <a:r>
              <a:rPr lang="en-US" altLang="en-US" sz="2000" dirty="0"/>
              <a:t>U(</a:t>
            </a:r>
            <a:r>
              <a:rPr lang="en-US" altLang="en-US" sz="2000" dirty="0" err="1"/>
              <a:t>n,f</a:t>
            </a:r>
            <a:r>
              <a:rPr lang="en-US" altLang="en-US" sz="2000" dirty="0"/>
              <a:t>)  cross section ratio in the </a:t>
            </a:r>
            <a:r>
              <a:rPr lang="en-US" altLang="en-US" sz="2000" baseline="30000" dirty="0"/>
              <a:t>252</a:t>
            </a:r>
            <a:r>
              <a:rPr lang="en-US" altLang="en-US" sz="2000" dirty="0"/>
              <a:t>Cf PFNS. Use of SACS ratios in the GMAPY analysis led to  an increase by 1.017 in that ratio.</a:t>
            </a:r>
          </a:p>
          <a:p>
            <a:pPr marL="2114550" lvl="4" indent="-285750">
              <a:buClr>
                <a:schemeClr val="accent5"/>
              </a:buClr>
              <a:buFont typeface="Wingdings" panose="05000000000000000000" pitchFamily="2" charset="2"/>
              <a:buChar char="Ø"/>
            </a:pPr>
            <a:endParaRPr lang="en-US" altLang="en-US" sz="800" dirty="0"/>
          </a:p>
          <a:p>
            <a:pPr marL="2114550" lvl="4" indent="-285750">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For the 2 NIFFTE TPC data sets, Current/ENDF=1.0202 and current/Previous=1.0058. It will be assumed that each experiment has equal weight in combining the experiments, so we </a:t>
            </a:r>
            <a:r>
              <a:rPr lang="en-US" altLang="en-US" sz="2000" dirty="0" err="1">
                <a:latin typeface="Times New Roman" panose="02020603050405020304" pitchFamily="18" charset="0"/>
                <a:cs typeface="Times New Roman" panose="02020603050405020304" pitchFamily="18" charset="0"/>
              </a:rPr>
              <a:t>obtainTPCs</a:t>
            </a:r>
            <a:r>
              <a:rPr lang="en-US" altLang="en-US" sz="2000" dirty="0">
                <a:latin typeface="Times New Roman" panose="02020603050405020304" pitchFamily="18" charset="0"/>
                <a:cs typeface="Times New Roman" panose="02020603050405020304" pitchFamily="18" charset="0"/>
              </a:rPr>
              <a:t>/ENDF=.1.017 in excellent agreement with the improved evaluation. </a:t>
            </a:r>
            <a:endParaRPr lang="en-US" sz="2000" dirty="0">
              <a:latin typeface="Times New Roman" panose="02020603050405020304" pitchFamily="18" charset="0"/>
              <a:cs typeface="Times New Roman" panose="02020603050405020304" pitchFamily="18" charset="0"/>
            </a:endParaRPr>
          </a:p>
          <a:p>
            <a:pPr marL="1657350" lvl="3" indent="-285750">
              <a:buClr>
                <a:schemeClr val="accent5"/>
              </a:buClr>
              <a:buFont typeface="Wingdings" panose="05000000000000000000" pitchFamily="2" charset="2"/>
              <a:buChar char="Ø"/>
            </a:pPr>
            <a:endParaRPr lang="en-US" altLang="en-US" sz="800" dirty="0">
              <a:latin typeface="Times New Roman" panose="02020603050405020304" pitchFamily="18" charset="0"/>
              <a:cs typeface="Times New Roman" panose="02020603050405020304" pitchFamily="18" charset="0"/>
            </a:endParaRPr>
          </a:p>
          <a:p>
            <a:pPr marL="2114550" lvl="4" indent="-285750">
              <a:buClr>
                <a:schemeClr val="accent5"/>
              </a:buClr>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For the 2 TPC results, the evaluation and both experiments all appear to have the same shape so the use of the energy range of the </a:t>
            </a:r>
            <a:r>
              <a:rPr lang="en-US" altLang="en-US" sz="2000" baseline="30000" dirty="0">
                <a:latin typeface="Times New Roman" panose="02020603050405020304" pitchFamily="18" charset="0"/>
                <a:cs typeface="Times New Roman" panose="02020603050405020304" pitchFamily="18" charset="0"/>
              </a:rPr>
              <a:t>252</a:t>
            </a:r>
            <a:r>
              <a:rPr lang="en-US" altLang="en-US" sz="2000" dirty="0">
                <a:latin typeface="Times New Roman" panose="02020603050405020304" pitchFamily="18" charset="0"/>
                <a:cs typeface="Times New Roman" panose="02020603050405020304" pitchFamily="18" charset="0"/>
              </a:rPr>
              <a:t>Cf PFNS is satisfactory for  comparison of the data set</a:t>
            </a:r>
            <a:r>
              <a:rPr lang="en-US" altLang="en-US" sz="2000" dirty="0"/>
              <a:t>s. </a:t>
            </a:r>
          </a:p>
          <a:p>
            <a:pPr marL="742950" lvl="1" indent="-285750">
              <a:buClr>
                <a:schemeClr val="accent5"/>
              </a:buClr>
              <a:buFont typeface="Wingdings" panose="05000000000000000000" pitchFamily="2" charset="2"/>
              <a:buChar char="Ø"/>
            </a:pPr>
            <a:endParaRPr lang="en-US" sz="1000" dirty="0">
              <a:latin typeface="+mn-lt"/>
            </a:endParaRPr>
          </a:p>
          <a:p>
            <a:pPr marL="285750" indent="-285750">
              <a:buClr>
                <a:schemeClr val="accent5"/>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156695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A34A-168E-FAFE-5D7C-3E9BB66F1F7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2F4E019-6831-97C6-E51C-6F987FDD7188}"/>
              </a:ext>
            </a:extLst>
          </p:cNvPr>
          <p:cNvSpPr>
            <a:spLocks noGrp="1"/>
          </p:cNvSpPr>
          <p:nvPr>
            <p:ph type="title"/>
          </p:nvPr>
        </p:nvSpPr>
        <p:spPr>
          <a:xfrm>
            <a:off x="992257" y="939249"/>
            <a:ext cx="10515600" cy="547688"/>
          </a:xfrm>
        </p:spPr>
        <p:txBody>
          <a:bodyPr>
            <a:normAutofit/>
          </a:bodyPr>
          <a:lstStyle/>
          <a:p>
            <a:r>
              <a:rPr lang="es-ES" sz="2800" b="1" dirty="0" err="1">
                <a:latin typeface="Times New Roman" panose="02020603050405020304" pitchFamily="18" charset="0"/>
                <a:cs typeface="Times New Roman" panose="02020603050405020304" pitchFamily="18" charset="0"/>
              </a:rPr>
              <a:t>Evaluation</a:t>
            </a:r>
            <a:r>
              <a:rPr lang="es-ES" sz="2800" b="1" dirty="0">
                <a:latin typeface="Times New Roman" panose="02020603050405020304" pitchFamily="18" charset="0"/>
                <a:cs typeface="Times New Roman" panose="02020603050405020304" pitchFamily="18" charset="0"/>
              </a:rPr>
              <a:t> </a:t>
            </a:r>
            <a:r>
              <a:rPr lang="es-ES" sz="2800" b="1" dirty="0" err="1">
                <a:latin typeface="Times New Roman" panose="02020603050405020304" pitchFamily="18" charset="0"/>
                <a:cs typeface="Times New Roman" panose="02020603050405020304" pitchFamily="18" charset="0"/>
              </a:rPr>
              <a:t>Activities</a:t>
            </a:r>
            <a:r>
              <a:rPr lang="es-ES" sz="2800" b="1" dirty="0">
                <a:latin typeface="Times New Roman" panose="02020603050405020304" pitchFamily="18" charset="0"/>
                <a:cs typeface="Times New Roman" panose="02020603050405020304" pitchFamily="18" charset="0"/>
              </a:rPr>
              <a:t> (</a:t>
            </a:r>
            <a:r>
              <a:rPr lang="es-ES" sz="2800" b="1" dirty="0" err="1">
                <a:latin typeface="Times New Roman" panose="02020603050405020304" pitchFamily="18" charset="0"/>
                <a:cs typeface="Times New Roman" panose="02020603050405020304" pitchFamily="18" charset="0"/>
              </a:rPr>
              <a:t>continued</a:t>
            </a:r>
            <a:r>
              <a:rPr lang="es-ES" sz="28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914AB9D-3D00-0C79-6D20-08D51879FC69}"/>
              </a:ext>
            </a:extLst>
          </p:cNvPr>
          <p:cNvSpPr txBox="1"/>
          <p:nvPr/>
        </p:nvSpPr>
        <p:spPr>
          <a:xfrm>
            <a:off x="137491" y="1486937"/>
            <a:ext cx="11917017" cy="3785652"/>
          </a:xfrm>
          <a:prstGeom prst="rect">
            <a:avLst/>
          </a:prstGeom>
          <a:noFill/>
        </p:spPr>
        <p:txBody>
          <a:bodyPr wrap="square">
            <a:spAutoFit/>
          </a:bodyPr>
          <a:lstStyle/>
          <a:p>
            <a:pPr marL="285750" indent="-285750">
              <a:buClr>
                <a:schemeClr val="accent5"/>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AIACHNE collaboration  headed by Denise Neudecker evaluated  the </a:t>
            </a:r>
            <a:r>
              <a:rPr lang="en-US" sz="2000" baseline="30000" dirty="0">
                <a:latin typeface="Times New Roman" panose="02020603050405020304" pitchFamily="18" charset="0"/>
                <a:cs typeface="Times New Roman" panose="02020603050405020304" pitchFamily="18" charset="0"/>
              </a:rPr>
              <a:t>252</a:t>
            </a:r>
            <a:r>
              <a:rPr lang="en-US" sz="2000" dirty="0">
                <a:latin typeface="Times New Roman" panose="02020603050405020304" pitchFamily="18" charset="0"/>
                <a:cs typeface="Times New Roman" panose="02020603050405020304" pitchFamily="18" charset="0"/>
              </a:rPr>
              <a:t>Cf(sf) PFNS. It is important that the standard was updated, and agrees with the </a:t>
            </a:r>
            <a:r>
              <a:rPr lang="en-US" sz="2000" dirty="0" err="1">
                <a:latin typeface="Times New Roman" panose="02020603050405020304" pitchFamily="18" charset="0"/>
                <a:cs typeface="Times New Roman" panose="02020603050405020304" pitchFamily="18" charset="0"/>
              </a:rPr>
              <a:t>Mannhart</a:t>
            </a:r>
            <a:r>
              <a:rPr lang="en-US" sz="2000" dirty="0">
                <a:latin typeface="Times New Roman" panose="02020603050405020304" pitchFamily="18" charset="0"/>
                <a:cs typeface="Times New Roman" panose="02020603050405020304" pitchFamily="18" charset="0"/>
              </a:rPr>
              <a:t> result and now is in a form that can conveniently updated in the future.</a:t>
            </a:r>
          </a:p>
          <a:p>
            <a:pPr marL="285750" indent="-285750">
              <a:buClr>
                <a:schemeClr val="accent5"/>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Keegan et al. at LANL measured the </a:t>
            </a:r>
            <a:r>
              <a:rPr lang="en-US" sz="2000" baseline="30000" dirty="0">
                <a:latin typeface="Times New Roman" panose="02020603050405020304" pitchFamily="18" charset="0"/>
                <a:cs typeface="Times New Roman" panose="02020603050405020304" pitchFamily="18" charset="0"/>
              </a:rPr>
              <a:t>252</a:t>
            </a:r>
            <a:r>
              <a:rPr lang="en-US" sz="2000" dirty="0">
                <a:latin typeface="Times New Roman" panose="02020603050405020304" pitchFamily="18" charset="0"/>
                <a:cs typeface="Times New Roman" panose="02020603050405020304" pitchFamily="18" charset="0"/>
              </a:rPr>
              <a:t>Cf(sf) PFNS relative to C(</a:t>
            </a:r>
            <a:r>
              <a:rPr lang="en-US" sz="2000" dirty="0" err="1">
                <a:latin typeface="Times New Roman" panose="02020603050405020304" pitchFamily="18" charset="0"/>
                <a:cs typeface="Times New Roman" panose="02020603050405020304" pitchFamily="18" charset="0"/>
              </a:rPr>
              <a:t>n,n</a:t>
            </a:r>
            <a:r>
              <a:rPr lang="en-US" sz="2000" dirty="0">
                <a:latin typeface="Times New Roman" panose="02020603050405020304" pitchFamily="18" charset="0"/>
                <a:cs typeface="Times New Roman" panose="02020603050405020304" pitchFamily="18" charset="0"/>
              </a:rPr>
              <a:t>) and </a:t>
            </a:r>
            <a:r>
              <a:rPr lang="en-US" sz="2000" baseline="30000" dirty="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Be(</a:t>
            </a:r>
            <a:r>
              <a:rPr lang="en-US" sz="2000" dirty="0" err="1">
                <a:latin typeface="Times New Roman" panose="02020603050405020304" pitchFamily="18" charset="0"/>
                <a:cs typeface="Times New Roman" panose="02020603050405020304" pitchFamily="18" charset="0"/>
              </a:rPr>
              <a:t>n,n</a:t>
            </a:r>
            <a:r>
              <a:rPr lang="en-US" sz="2000" dirty="0">
                <a:latin typeface="Times New Roman" panose="02020603050405020304" pitchFamily="18" charset="0"/>
                <a:cs typeface="Times New Roman" panose="02020603050405020304" pitchFamily="18" charset="0"/>
              </a:rPr>
              <a:t>) elastic scattering cross sections. </a:t>
            </a:r>
          </a:p>
          <a:p>
            <a:pPr marL="742950" lvl="1" indent="-285750">
              <a:buClr>
                <a:schemeClr val="accent5"/>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results, that extend from 0.62 MeV to 12.1 MeV agree with the new AIACHNE evaluation verifying the new evaluation using new techniques. </a:t>
            </a:r>
          </a:p>
          <a:p>
            <a:pPr marL="1200150" lvl="2" indent="-285750">
              <a:buClr>
                <a:schemeClr val="accent5"/>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the region from 0.62 MeV to 1.62 MeV those measurements were relative to the C(</a:t>
            </a:r>
            <a:r>
              <a:rPr lang="en-US" sz="2000" dirty="0" err="1">
                <a:latin typeface="Times New Roman" panose="02020603050405020304" pitchFamily="18" charset="0"/>
                <a:cs typeface="Times New Roman" panose="02020603050405020304" pitchFamily="18" charset="0"/>
              </a:rPr>
              <a:t>n,n</a:t>
            </a:r>
            <a:r>
              <a:rPr lang="en-US" sz="2000" dirty="0">
                <a:latin typeface="Times New Roman" panose="02020603050405020304" pitchFamily="18" charset="0"/>
                <a:cs typeface="Times New Roman" panose="02020603050405020304" pitchFamily="18" charset="0"/>
              </a:rPr>
              <a:t>) reaction where it is a standard. </a:t>
            </a:r>
          </a:p>
          <a:p>
            <a:pPr marL="285750" indent="-285750">
              <a:buClr>
                <a:schemeClr val="accent5"/>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buClr>
                <a:schemeClr val="accent5"/>
              </a:buClr>
              <a:buFont typeface="Wingdings" panose="05000000000000000000" pitchFamily="2" charset="2"/>
              <a:buChar char="Ø"/>
            </a:pPr>
            <a:endParaRPr lang="en-US" sz="1000" dirty="0"/>
          </a:p>
          <a:p>
            <a:pPr marL="1200150" lvl="2" indent="-285750">
              <a:buClr>
                <a:schemeClr val="accent5"/>
              </a:buClr>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marL="285750" indent="-285750">
              <a:buClr>
                <a:schemeClr val="accent5"/>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2919130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7"/>
          <p:cNvSpPr>
            <a:spLocks noChangeArrowheads="1"/>
          </p:cNvSpPr>
          <p:nvPr/>
        </p:nvSpPr>
        <p:spPr bwMode="auto">
          <a:xfrm>
            <a:off x="2971801" y="-1526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 name="TextBox 2"/>
          <p:cNvSpPr txBox="1"/>
          <p:nvPr/>
        </p:nvSpPr>
        <p:spPr>
          <a:xfrm>
            <a:off x="86710" y="465083"/>
            <a:ext cx="11713779" cy="4708981"/>
          </a:xfrm>
          <a:prstGeom prst="rect">
            <a:avLst/>
          </a:prstGeom>
          <a:noFill/>
        </p:spPr>
        <p:txBody>
          <a:bodyPr wrap="square" rtlCol="0">
            <a:spAutoFit/>
          </a:bodyPr>
          <a:lstStyle/>
          <a:p>
            <a:r>
              <a:rPr lang="en-US" sz="2400" b="1" dirty="0">
                <a:solidFill>
                  <a:schemeClr val="accent5"/>
                </a:solidFill>
                <a:cs typeface="Times New Roman" panose="02020603050405020304" pitchFamily="18" charset="0"/>
              </a:rPr>
              <a:t>Summary-what is needed</a:t>
            </a:r>
          </a:p>
          <a:p>
            <a:endParaRPr lang="en-US" sz="2400" dirty="0"/>
          </a:p>
          <a:p>
            <a:pPr marL="285750" indent="-285750">
              <a:buClr>
                <a:schemeClr val="accent5"/>
              </a:buClr>
              <a:buFont typeface="Wingdings" panose="05000000000000000000" pitchFamily="2" charset="2"/>
              <a:buChar char="Ø"/>
            </a:pPr>
            <a:r>
              <a:rPr lang="en-US" dirty="0">
                <a:cs typeface="Times New Roman" panose="02020603050405020304" pitchFamily="18" charset="0"/>
              </a:rPr>
              <a:t>Improved experimental work is necessary for all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An emphasis is on work using different experimental methods to improve our understanding of uncertainties.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Especially the boron and lithium standards so the upper energy bound can be increased.</a:t>
            </a:r>
          </a:p>
          <a:p>
            <a:pPr marL="1200150" lvl="2" indent="-285750">
              <a:buClr>
                <a:schemeClr val="accent5"/>
              </a:buClr>
              <a:buFont typeface="Wingdings" panose="05000000000000000000" pitchFamily="2" charset="2"/>
              <a:buChar char="Ø"/>
            </a:pPr>
            <a:r>
              <a:rPr lang="en-US" dirty="0">
                <a:cs typeface="Times New Roman" panose="02020603050405020304" pitchFamily="18" charset="0"/>
              </a:rPr>
              <a:t>Also for gold capture that has some of the largest uncertainties for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Extension of the hydrogen standard to about 150 MeV and possibly higher (work is underway by Hale and Paris).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It is now 20 MeV but there are cross section ratio data to much higher energies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Note that changes to a standard are not allowed for a given version but extensions are allowed</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Further work on unrecognized sources of uncertainty )USU)</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An understanding of the energy dependence of USU</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Consider improved evaluation techniques for the standard cross sections</a:t>
            </a:r>
          </a:p>
        </p:txBody>
      </p:sp>
    </p:spTree>
    <p:extLst>
      <p:ext uri="{BB962C8B-B14F-4D97-AF65-F5344CB8AC3E}">
        <p14:creationId xmlns:p14="http://schemas.microsoft.com/office/powerpoint/2010/main" val="620415391"/>
      </p:ext>
    </p:extLst>
  </p:cSld>
  <p:clrMapOvr>
    <a:masterClrMapping/>
  </p:clrMapOvr>
  <p:transition spd="slow" advTm="3059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CD9E-3F83-0818-F3A3-8E868ADBE6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F0E0E0-E40A-F431-F433-1B349B660EE1}"/>
              </a:ext>
            </a:extLst>
          </p:cNvPr>
          <p:cNvSpPr>
            <a:spLocks noGrp="1"/>
          </p:cNvSpPr>
          <p:nvPr>
            <p:ph type="title"/>
          </p:nvPr>
        </p:nvSpPr>
        <p:spPr/>
        <p:txBody>
          <a:bodyPr>
            <a:normAutofit/>
          </a:bodyPr>
          <a:lstStyle/>
          <a:p>
            <a:r>
              <a:rPr lang="es-ES" sz="3200" b="1" baseline="30000" dirty="0">
                <a:latin typeface="Times New Roman" panose="02020603050405020304" pitchFamily="18" charset="0"/>
                <a:cs typeface="Times New Roman" panose="02020603050405020304" pitchFamily="18" charset="0"/>
              </a:rPr>
              <a:t>1</a:t>
            </a:r>
            <a:r>
              <a:rPr lang="es-ES" sz="3200" b="1" dirty="0">
                <a:latin typeface="Times New Roman" panose="02020603050405020304" pitchFamily="18" charset="0"/>
                <a:cs typeface="Times New Roman" panose="02020603050405020304" pitchFamily="18" charset="0"/>
              </a:rPr>
              <a:t>H(</a:t>
            </a:r>
            <a:r>
              <a:rPr lang="es-ES" sz="3200" b="1" dirty="0" err="1">
                <a:latin typeface="Times New Roman" panose="02020603050405020304" pitchFamily="18" charset="0"/>
                <a:cs typeface="Times New Roman" panose="02020603050405020304" pitchFamily="18" charset="0"/>
              </a:rPr>
              <a:t>n,n</a:t>
            </a:r>
            <a:r>
              <a:rPr lang="es-ES" sz="3200" b="1" dirty="0">
                <a:latin typeface="Times New Roman" panose="02020603050405020304" pitchFamily="18" charset="0"/>
                <a:cs typeface="Times New Roman" panose="02020603050405020304" pitchFamily="18" charset="0"/>
              </a:rPr>
              <a:t>)</a:t>
            </a:r>
            <a:r>
              <a:rPr lang="es-ES" sz="3200" b="1" baseline="30000" dirty="0">
                <a:latin typeface="Times New Roman" panose="02020603050405020304" pitchFamily="18" charset="0"/>
                <a:cs typeface="Times New Roman" panose="02020603050405020304" pitchFamily="18" charset="0"/>
              </a:rPr>
              <a:t>1</a:t>
            </a:r>
            <a:r>
              <a:rPr lang="es-ES" sz="3200" b="1" dirty="0">
                <a:latin typeface="Times New Roman" panose="02020603050405020304" pitchFamily="18" charset="0"/>
                <a:cs typeface="Times New Roman" panose="02020603050405020304" pitchFamily="18" charset="0"/>
              </a:rPr>
              <a:t>H </a:t>
            </a:r>
            <a:r>
              <a:rPr lang="es-ES" sz="3200" b="1" dirty="0" err="1">
                <a:latin typeface="Times New Roman" panose="02020603050405020304" pitchFamily="18" charset="0"/>
                <a:cs typeface="Times New Roman" panose="02020603050405020304" pitchFamily="18" charset="0"/>
              </a:rPr>
              <a:t>Measurements</a:t>
            </a:r>
            <a:endParaRPr lang="es-ES" sz="3200" b="1" dirty="0">
              <a:latin typeface="Times New Roman" panose="02020603050405020304" pitchFamily="18" charset="0"/>
              <a:cs typeface="Times New Roman" panose="02020603050405020304" pitchFamily="18" charset="0"/>
            </a:endParaRPr>
          </a:p>
        </p:txBody>
      </p:sp>
      <p:sp>
        <p:nvSpPr>
          <p:cNvPr id="3" name="Text Box 2">
            <a:extLst>
              <a:ext uri="{FF2B5EF4-FFF2-40B4-BE49-F238E27FC236}">
                <a16:creationId xmlns:a16="http://schemas.microsoft.com/office/drawing/2014/main" id="{2610E0EB-69ED-2B80-81A8-60188B038C10}"/>
              </a:ext>
            </a:extLst>
          </p:cNvPr>
          <p:cNvSpPr txBox="1">
            <a:spLocks noChangeArrowheads="1"/>
          </p:cNvSpPr>
          <p:nvPr/>
        </p:nvSpPr>
        <p:spPr bwMode="auto">
          <a:xfrm>
            <a:off x="31845" y="1143000"/>
            <a:ext cx="11427725"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dirty="0">
                <a:solidFill>
                  <a:srgbClr val="0070C0"/>
                </a:solidFill>
                <a:cs typeface="Times New Roman" panose="02020603050405020304" pitchFamily="18" charset="0"/>
              </a:rPr>
              <a:t>                          </a:t>
            </a:r>
          </a:p>
          <a:p>
            <a:endParaRPr lang="en-US" sz="1800" dirty="0">
              <a:cs typeface="Times New Roman" panose="02020603050405020304" pitchFamily="18" charset="0"/>
            </a:endParaRPr>
          </a:p>
          <a:p>
            <a:pPr marL="1485900" lvl="2" indent="-342900">
              <a:buClr>
                <a:srgbClr val="0070C0"/>
              </a:buClr>
              <a:buFont typeface="Wingdings" panose="05000000000000000000" pitchFamily="2" charset="2"/>
              <a:buChar char="Ø"/>
            </a:pPr>
            <a:endParaRPr lang="en-US" sz="800" dirty="0">
              <a:solidFill>
                <a:srgbClr val="131413"/>
              </a:solidFill>
              <a:cs typeface="Times New Roman" panose="02020603050405020304" pitchFamily="18" charset="0"/>
            </a:endParaRPr>
          </a:p>
          <a:p>
            <a:pPr marL="800100" lvl="1" indent="-342900">
              <a:buClr>
                <a:srgbClr val="0070C0"/>
              </a:buClr>
              <a:buFont typeface="Wingdings" panose="05000000000000000000" pitchFamily="2" charset="2"/>
              <a:buChar char="Ø"/>
            </a:pPr>
            <a:r>
              <a:rPr lang="en-US" sz="2000" dirty="0">
                <a:solidFill>
                  <a:srgbClr val="131413"/>
                </a:solidFill>
                <a:cs typeface="Times New Roman" panose="02020603050405020304" pitchFamily="18" charset="0"/>
              </a:rPr>
              <a:t>New work at the CSNS on this standard was presented at the ND2025 conference :</a:t>
            </a:r>
          </a:p>
          <a:p>
            <a:pPr marL="800100" lvl="1" indent="-342900">
              <a:buClr>
                <a:srgbClr val="0070C0"/>
              </a:buClr>
              <a:buFont typeface="Wingdings" panose="05000000000000000000" pitchFamily="2" charset="2"/>
              <a:buChar char="Ø"/>
            </a:pPr>
            <a:endParaRPr lang="en-US" sz="800" dirty="0">
              <a:solidFill>
                <a:srgbClr val="131413"/>
              </a:solidFill>
              <a:cs typeface="Times New Roman" panose="02020603050405020304" pitchFamily="18" charset="0"/>
            </a:endParaRPr>
          </a:p>
          <a:p>
            <a:pPr marL="1485900" lvl="2" indent="-342900">
              <a:buClr>
                <a:srgbClr val="0070C0"/>
              </a:buClr>
              <a:buFont typeface="Wingdings" panose="05000000000000000000" pitchFamily="2" charset="2"/>
              <a:buChar char="Ø"/>
            </a:pPr>
            <a:r>
              <a:rPr lang="en-US" sz="2000" dirty="0" err="1">
                <a:solidFill>
                  <a:srgbClr val="131413"/>
                </a:solidFill>
                <a:cs typeface="Times New Roman" panose="02020603050405020304" pitchFamily="18" charset="0"/>
              </a:rPr>
              <a:t>Haizheng</a:t>
            </a:r>
            <a:r>
              <a:rPr lang="en-US" sz="2000" dirty="0">
                <a:solidFill>
                  <a:srgbClr val="131413"/>
                </a:solidFill>
                <a:cs typeface="Times New Roman" panose="02020603050405020304" pitchFamily="18" charset="0"/>
              </a:rPr>
              <a:t> Chen, for neutron energies from 100 to 500 keV using a multipurpose TPC.</a:t>
            </a:r>
          </a:p>
          <a:p>
            <a:pPr marL="1485900" lvl="2" indent="-342900">
              <a:buClr>
                <a:srgbClr val="0070C0"/>
              </a:buClr>
              <a:buFont typeface="Wingdings" panose="05000000000000000000" pitchFamily="2" charset="2"/>
              <a:buChar char="Ø"/>
            </a:pPr>
            <a:endParaRPr lang="en-US" sz="800" dirty="0">
              <a:solidFill>
                <a:srgbClr val="131413"/>
              </a:solidFill>
              <a:cs typeface="Times New Roman" panose="02020603050405020304" pitchFamily="18" charset="0"/>
            </a:endParaRPr>
          </a:p>
          <a:p>
            <a:pPr marL="1485900" lvl="2" indent="-342900">
              <a:buClr>
                <a:srgbClr val="0070C0"/>
              </a:buClr>
              <a:buFont typeface="Wingdings" panose="05000000000000000000" pitchFamily="2" charset="2"/>
              <a:buChar char="Ø"/>
            </a:pPr>
            <a:r>
              <a:rPr lang="en-US" sz="2000" dirty="0">
                <a:solidFill>
                  <a:srgbClr val="131413"/>
                </a:solidFill>
                <a:cs typeface="Times New Roman" panose="02020603050405020304" pitchFamily="18" charset="0"/>
              </a:rPr>
              <a:t>Kang Sun, for angular distribution measurements for neutron energies from 0.45 to 8.5 MeV.</a:t>
            </a:r>
          </a:p>
          <a:p>
            <a:pPr marL="1485900" lvl="2" indent="-342900">
              <a:buClr>
                <a:srgbClr val="0070C0"/>
              </a:buClr>
              <a:buFont typeface="Wingdings" panose="05000000000000000000" pitchFamily="2" charset="2"/>
              <a:buChar char="Ø"/>
            </a:pPr>
            <a:endParaRPr lang="en-US" sz="1000" dirty="0">
              <a:solidFill>
                <a:srgbClr val="131413"/>
              </a:solidFill>
              <a:cs typeface="Times New Roman" panose="02020603050405020304" pitchFamily="18" charset="0"/>
            </a:endParaRPr>
          </a:p>
          <a:p>
            <a:pPr marL="1485900" lvl="2" indent="-342900">
              <a:buClr>
                <a:srgbClr val="0070C0"/>
              </a:buClr>
              <a:buFont typeface="Wingdings" panose="05000000000000000000" pitchFamily="2" charset="2"/>
              <a:buChar char="Ø"/>
            </a:pPr>
            <a:r>
              <a:rPr lang="en-US" sz="2000" dirty="0">
                <a:solidFill>
                  <a:srgbClr val="131413"/>
                </a:solidFill>
                <a:cs typeface="Times New Roman" panose="02020603050405020304" pitchFamily="18" charset="0"/>
              </a:rPr>
              <a:t>Both of these measurements are preliminary and use a </a:t>
            </a:r>
            <a:r>
              <a:rPr lang="en-US" sz="2000" dirty="0">
                <a:ea typeface="Calibri" panose="020F0502020204030204" pitchFamily="34" charset="0"/>
                <a:cs typeface="Times New Roman" panose="02020603050405020304" pitchFamily="18" charset="0"/>
              </a:rPr>
              <a:t>Multipurpose time projection chamber (MTPC). It is possible that they are tests of the detector system-not really standards data</a:t>
            </a:r>
            <a:endParaRPr lang="en-US" sz="2000" dirty="0">
              <a:solidFill>
                <a:srgbClr val="131413"/>
              </a:solidFill>
              <a:cs typeface="Times New Roman" panose="02020603050405020304" pitchFamily="18" charset="0"/>
            </a:endParaRPr>
          </a:p>
          <a:p>
            <a:pPr marL="1485900" lvl="2" indent="-342900">
              <a:buClr>
                <a:srgbClr val="0070C0"/>
              </a:buClr>
              <a:buFont typeface="Wingdings" panose="05000000000000000000" pitchFamily="2" charset="2"/>
              <a:buChar char="Ø"/>
            </a:pPr>
            <a:endParaRPr lang="en-US" sz="800" dirty="0">
              <a:solidFill>
                <a:srgbClr val="131413"/>
              </a:solidFill>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cs typeface="Times New Roman" panose="02020603050405020304" pitchFamily="18" charset="0"/>
              </a:rPr>
              <a:t>The hydrogen standard is limited to 20 MeV at the present time. R-matrix work is underway at LANL to extend the energy range.</a:t>
            </a: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306278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1C55-F49F-EDAA-3521-CD121158BF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0C180A-F925-A0B2-89FC-BBB56DD92107}"/>
              </a:ext>
            </a:extLst>
          </p:cNvPr>
          <p:cNvSpPr>
            <a:spLocks noGrp="1"/>
          </p:cNvSpPr>
          <p:nvPr>
            <p:ph type="title"/>
          </p:nvPr>
        </p:nvSpPr>
        <p:spPr>
          <a:xfrm>
            <a:off x="970129" y="797258"/>
            <a:ext cx="10515600" cy="547688"/>
          </a:xfrm>
        </p:spPr>
        <p:txBody>
          <a:bodyPr>
            <a:normAutofit/>
          </a:bodyPr>
          <a:lstStyle/>
          <a:p>
            <a:r>
              <a:rPr lang="es-ES" sz="3200" b="1" baseline="30000" dirty="0">
                <a:latin typeface="Times New Roman" panose="02020603050405020304" pitchFamily="18" charset="0"/>
                <a:cs typeface="Times New Roman" panose="02020603050405020304" pitchFamily="18" charset="0"/>
              </a:rPr>
              <a:t>6</a:t>
            </a:r>
            <a:r>
              <a:rPr lang="es-ES" sz="3200" b="1" dirty="0">
                <a:latin typeface="Times New Roman" panose="02020603050405020304" pitchFamily="18" charset="0"/>
                <a:cs typeface="Times New Roman" panose="02020603050405020304" pitchFamily="18" charset="0"/>
              </a:rPr>
              <a:t>Li(</a:t>
            </a:r>
            <a:r>
              <a:rPr lang="es-ES" sz="3200" b="1" dirty="0" err="1">
                <a:latin typeface="Times New Roman" panose="02020603050405020304" pitchFamily="18" charset="0"/>
                <a:cs typeface="Times New Roman" panose="02020603050405020304" pitchFamily="18" charset="0"/>
              </a:rPr>
              <a:t>n,t</a:t>
            </a:r>
            <a:r>
              <a:rPr lang="es-ES" sz="3200" b="1" dirty="0">
                <a:latin typeface="Times New Roman" panose="02020603050405020304" pitchFamily="18" charset="0"/>
                <a:cs typeface="Times New Roman" panose="02020603050405020304" pitchFamily="18" charset="0"/>
              </a:rPr>
              <a:t>) </a:t>
            </a:r>
            <a:r>
              <a:rPr lang="es-ES" sz="3200" b="1" dirty="0" err="1">
                <a:latin typeface="Times New Roman" panose="02020603050405020304" pitchFamily="18" charset="0"/>
                <a:cs typeface="Times New Roman" panose="02020603050405020304" pitchFamily="18" charset="0"/>
              </a:rPr>
              <a:t>Measurements</a:t>
            </a:r>
            <a:endParaRPr lang="es-ES"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D2BF38-6A49-6239-C7E9-2FB218F62AD6}"/>
              </a:ext>
            </a:extLst>
          </p:cNvPr>
          <p:cNvSpPr txBox="1"/>
          <p:nvPr/>
        </p:nvSpPr>
        <p:spPr>
          <a:xfrm>
            <a:off x="181970" y="1344946"/>
            <a:ext cx="11828060" cy="4780796"/>
          </a:xfrm>
          <a:prstGeom prst="rect">
            <a:avLst/>
          </a:prstGeom>
          <a:noFill/>
        </p:spPr>
        <p:txBody>
          <a:bodyPr wrap="square">
            <a:spAutoFit/>
          </a:bodyPr>
          <a:lstStyle/>
          <a:p>
            <a:pPr>
              <a:defRPr/>
            </a:pPr>
            <a:endParaRPr lang="en-US" altLang="en-US" sz="1000" b="1" baseline="30000" dirty="0">
              <a:solidFill>
                <a:schemeClr val="accent2"/>
              </a:solidFill>
              <a:latin typeface="Times New Roman" panose="02020603050405020304" pitchFamily="18" charset="0"/>
              <a:cs typeface="Times New Roman" panose="02020603050405020304" pitchFamily="18" charset="0"/>
            </a:endParaRPr>
          </a:p>
          <a:p>
            <a:pPr marL="342900" indent="-342900">
              <a:buClr>
                <a:srgbClr val="189BD2"/>
              </a:buClr>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Recent measurements of this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cross section are relative to the </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235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standard at IPPE by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Prusachenko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for energies from 4.75 to 7.5 MeV.</a:t>
            </a:r>
          </a:p>
          <a:p>
            <a:pPr marL="342900" indent="-342900">
              <a:buClr>
                <a:srgbClr val="189BD2"/>
              </a:buClr>
              <a:buFont typeface="Wingdings" panose="05000000000000000000" pitchFamily="2" charset="2"/>
              <a:buChar char="Ø"/>
              <a:defRPr/>
            </a:pPr>
            <a:endParaRPr lang="en-US" altLang="en-US" sz="800" dirty="0">
              <a:latin typeface="Times New Roman" panose="02020603050405020304" pitchFamily="18" charset="0"/>
              <a:cs typeface="Times New Roman" panose="02020603050405020304" pitchFamily="18" charset="0"/>
            </a:endParaRPr>
          </a:p>
          <a:p>
            <a:pPr lvl="1">
              <a:buClr>
                <a:srgbClr val="189BD2"/>
              </a:buClr>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Though these data are significantly above the present standards energy region, they will have an impact through the use of R-matrix analyses.</a:t>
            </a:r>
          </a:p>
          <a:p>
            <a:pPr marL="285750" indent="-285750">
              <a:buClr>
                <a:schemeClr val="accent5"/>
              </a:buClr>
              <a:buFont typeface="Wingdings" panose="05000000000000000000" pitchFamily="2" charset="2"/>
              <a:buChar char="Ø"/>
              <a:defRPr/>
            </a:pPr>
            <a:endParaRPr lang="en-US" sz="1000" dirty="0">
              <a:latin typeface="Times New Roman" panose="02020603050405020304" pitchFamily="18" charset="0"/>
              <a:cs typeface="Times New Roman" panose="02020603050405020304" pitchFamily="18" charset="0"/>
            </a:endParaRPr>
          </a:p>
          <a:p>
            <a:pPr marL="285750" indent="-285750">
              <a:buClr>
                <a:schemeClr val="accent5"/>
              </a:buClr>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Measurements have been made by Anastasiou et al. of the </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235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cross section ratio with the NIFFTE TPC from about </a:t>
            </a:r>
            <a:r>
              <a:rPr lang="en-US" sz="2000" dirty="0">
                <a:latin typeface="Times New Roman" panose="02020603050405020304" pitchFamily="18" charset="0"/>
                <a:cs typeface="Times New Roman" panose="02020603050405020304" pitchFamily="18" charset="0"/>
              </a:rPr>
              <a:t>0.1 MeV up to about 3 MeV.  When analyzed, 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 data will impact </a:t>
            </a:r>
            <a:r>
              <a:rPr lang="en-US" sz="2000" dirty="0">
                <a:latin typeface="Times New Roman" panose="02020603050405020304" pitchFamily="18" charset="0"/>
                <a:ea typeface="Calibri" panose="020F0502020204030204" pitchFamily="34" charset="0"/>
                <a:cs typeface="Times New Roman" panose="02020603050405020304" pitchFamily="18" charset="0"/>
              </a:rPr>
              <a:t>evaluations of both the </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235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cross sections. </a:t>
            </a:r>
          </a:p>
          <a:p>
            <a:pPr marL="285750" indent="-285750">
              <a:buClr>
                <a:schemeClr val="accent5"/>
              </a:buClr>
              <a:buFont typeface="Wingdings" panose="05000000000000000000" pitchFamily="2" charset="2"/>
              <a:buChar char="Ø"/>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Clr>
                <a:schemeClr val="accent5"/>
              </a:buClr>
              <a:buFont typeface="Wingdings" panose="05000000000000000000" pitchFamily="2" charset="2"/>
              <a:buChar char="Ø"/>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Preliminary CSNS 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ata were presented at the ND2025 conference by Chen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Hongkun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detector is a  MTPC. Integrated </a:t>
            </a:r>
            <a:r>
              <a:rPr lang="en-US" dirty="0"/>
              <a:t>cross sections as a function of neutron energy and the differential cross section have been measured.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Additional work is required on the efficiency and pile up corrections. The plot shown here is of very preliminary data.</a:t>
            </a:r>
          </a:p>
          <a:p>
            <a:pPr marL="285750" indent="-285750">
              <a:buClr>
                <a:schemeClr val="accent5"/>
              </a:buClr>
              <a:buFont typeface="Wingdings" panose="05000000000000000000" pitchFamily="2" charset="2"/>
              <a:buChar char="Ø"/>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Clr>
                <a:schemeClr val="accent5"/>
              </a:buClr>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If experimental data and R-matrix results are consistent, the hope is that the energy range of the standard can be extended to above 1 MeV, the present maximum energy of the standard.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59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6FA5-045F-2061-1FF7-1601846E3F0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66D090-B13A-2B7A-1AFA-C34A1E5D790C}"/>
              </a:ext>
            </a:extLst>
          </p:cNvPr>
          <p:cNvSpPr txBox="1"/>
          <p:nvPr/>
        </p:nvSpPr>
        <p:spPr>
          <a:xfrm>
            <a:off x="2138946" y="310147"/>
            <a:ext cx="8545095" cy="430887"/>
          </a:xfrm>
          <a:prstGeom prst="rect">
            <a:avLst/>
          </a:prstGeom>
          <a:noFill/>
        </p:spPr>
        <p:txBody>
          <a:bodyPr wrap="square" rtlCol="0">
            <a:spAutoFit/>
          </a:bodyPr>
          <a:lstStyle/>
          <a:p>
            <a:r>
              <a:rPr lang="en-US" sz="2200" baseline="30000" dirty="0"/>
              <a:t>6</a:t>
            </a:r>
            <a:r>
              <a:rPr lang="en-US" sz="2200" dirty="0"/>
              <a:t>Li(</a:t>
            </a:r>
            <a:r>
              <a:rPr lang="en-US" sz="2200" dirty="0" err="1"/>
              <a:t>n,t</a:t>
            </a:r>
            <a:r>
              <a:rPr lang="en-US" sz="2200" dirty="0"/>
              <a:t>)  Cross Section Measurements by </a:t>
            </a:r>
            <a:r>
              <a:rPr lang="en-US" sz="2200" dirty="0" err="1"/>
              <a:t>Prusachenko</a:t>
            </a:r>
            <a:r>
              <a:rPr lang="en-US" sz="2200" dirty="0"/>
              <a:t> in </a:t>
            </a:r>
            <a:r>
              <a:rPr lang="en-US" sz="2200" b="1" dirty="0">
                <a:solidFill>
                  <a:srgbClr val="FF0000"/>
                </a:solidFill>
              </a:rPr>
              <a:t>RED</a:t>
            </a:r>
          </a:p>
        </p:txBody>
      </p:sp>
      <p:pic>
        <p:nvPicPr>
          <p:cNvPr id="3" name="Picture 2" descr="A graph of a number of numbers and a line graph&#10;&#10;Description automatically generated with medium confidence">
            <a:extLst>
              <a:ext uri="{FF2B5EF4-FFF2-40B4-BE49-F238E27FC236}">
                <a16:creationId xmlns:a16="http://schemas.microsoft.com/office/drawing/2014/main" id="{DCBCEDDB-7C0B-ECA2-23C1-37A30528F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49" y="1377002"/>
            <a:ext cx="5752378" cy="3998708"/>
          </a:xfrm>
          <a:prstGeom prst="rect">
            <a:avLst/>
          </a:prstGeom>
        </p:spPr>
      </p:pic>
      <p:pic>
        <p:nvPicPr>
          <p:cNvPr id="7" name="Picture 6" descr="A graph of a function&#10;&#10;Description automatically generated">
            <a:extLst>
              <a:ext uri="{FF2B5EF4-FFF2-40B4-BE49-F238E27FC236}">
                <a16:creationId xmlns:a16="http://schemas.microsoft.com/office/drawing/2014/main" id="{EF6EBF06-5C54-2D6B-7928-47ADDF95C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742" y="1037121"/>
            <a:ext cx="4792981" cy="5045243"/>
          </a:xfrm>
          <a:prstGeom prst="rect">
            <a:avLst/>
          </a:prstGeom>
        </p:spPr>
      </p:pic>
    </p:spTree>
    <p:extLst>
      <p:ext uri="{BB962C8B-B14F-4D97-AF65-F5344CB8AC3E}">
        <p14:creationId xmlns:p14="http://schemas.microsoft.com/office/powerpoint/2010/main" val="428541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FF85-662C-577D-CD94-9002C894204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7C0D26-AB86-D615-46BD-943BE81560B5}"/>
              </a:ext>
            </a:extLst>
          </p:cNvPr>
          <p:cNvSpPr txBox="1"/>
          <p:nvPr/>
        </p:nvSpPr>
        <p:spPr>
          <a:xfrm>
            <a:off x="2138946" y="310147"/>
            <a:ext cx="8545095" cy="430887"/>
          </a:xfrm>
          <a:prstGeom prst="rect">
            <a:avLst/>
          </a:prstGeom>
          <a:noFill/>
        </p:spPr>
        <p:txBody>
          <a:bodyPr wrap="square" rtlCol="0">
            <a:spAutoFit/>
          </a:bodyPr>
          <a:lstStyle/>
          <a:p>
            <a:r>
              <a:rPr lang="en-US" sz="2200" baseline="30000" dirty="0"/>
              <a:t>6</a:t>
            </a:r>
            <a:r>
              <a:rPr lang="en-US" sz="2200" dirty="0"/>
              <a:t>Li(</a:t>
            </a:r>
            <a:r>
              <a:rPr lang="en-US" sz="2200" dirty="0" err="1"/>
              <a:t>n,t</a:t>
            </a:r>
            <a:r>
              <a:rPr lang="en-US" sz="2200" dirty="0"/>
              <a:t>)  Cross Section </a:t>
            </a:r>
            <a:r>
              <a:rPr lang="en-US" sz="2200" b="1" dirty="0">
                <a:solidFill>
                  <a:srgbClr val="FF0000"/>
                </a:solidFill>
              </a:rPr>
              <a:t>Preliminary</a:t>
            </a:r>
            <a:r>
              <a:rPr lang="en-US" sz="2200" dirty="0"/>
              <a:t> Measurements by Chen </a:t>
            </a:r>
            <a:r>
              <a:rPr lang="en-US" sz="2200" dirty="0" err="1"/>
              <a:t>Hongkun</a:t>
            </a:r>
            <a:endParaRPr lang="en-US" sz="2200" dirty="0"/>
          </a:p>
        </p:txBody>
      </p:sp>
      <p:pic>
        <p:nvPicPr>
          <p:cNvPr id="4" name="Picture 3" descr="A diagram of a graph showing the same number of signals&#10;&#10;AI-generated content may be incorrect.">
            <a:extLst>
              <a:ext uri="{FF2B5EF4-FFF2-40B4-BE49-F238E27FC236}">
                <a16:creationId xmlns:a16="http://schemas.microsoft.com/office/drawing/2014/main" id="{81AAFC67-E735-D337-B6C8-F5774118D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126" y="1433514"/>
            <a:ext cx="8513324" cy="4357686"/>
          </a:xfrm>
          <a:prstGeom prst="rect">
            <a:avLst/>
          </a:prstGeom>
        </p:spPr>
      </p:pic>
    </p:spTree>
    <p:extLst>
      <p:ext uri="{BB962C8B-B14F-4D97-AF65-F5344CB8AC3E}">
        <p14:creationId xmlns:p14="http://schemas.microsoft.com/office/powerpoint/2010/main" val="58554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004" y="347472"/>
            <a:ext cx="11935327"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a:t>
            </a:r>
            <a:r>
              <a:rPr lang="en-US" altLang="en-US" sz="1800" dirty="0">
                <a:latin typeface="Times-Roman"/>
              </a:rPr>
              <a:t>The most recent evaluation of the carbon standard by Hale was done by combining </a:t>
            </a:r>
            <a:r>
              <a:rPr lang="en-US" altLang="en-US" sz="1800" baseline="30000" dirty="0">
                <a:latin typeface="Times-Roman"/>
              </a:rPr>
              <a:t>12</a:t>
            </a:r>
            <a:r>
              <a:rPr lang="en-US" altLang="en-US" sz="1800" dirty="0">
                <a:latin typeface="Times-Roman"/>
              </a:rPr>
              <a:t>C and </a:t>
            </a:r>
            <a:r>
              <a:rPr lang="en-US" altLang="en-US" sz="1800" baseline="30000" dirty="0">
                <a:latin typeface="Times-Roman"/>
              </a:rPr>
              <a:t>13</a:t>
            </a:r>
            <a:r>
              <a:rPr lang="en-US" altLang="en-US" sz="1800" dirty="0">
                <a:latin typeface="Times-Roman"/>
              </a:rPr>
              <a:t>C R-matrix evaluations to obtain the elemental cross section that is the standard. </a:t>
            </a:r>
          </a:p>
          <a:p>
            <a:pPr>
              <a:spcBef>
                <a:spcPct val="0"/>
              </a:spcBef>
              <a:buClr>
                <a:schemeClr val="accent5"/>
              </a:buClr>
              <a:buNone/>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1800" dirty="0">
                <a:latin typeface="Times-Roman"/>
                <a:cs typeface="Times New Roman" panose="02020603050405020304" pitchFamily="18" charset="0"/>
              </a:rPr>
              <a:t> Measurements have been made by </a:t>
            </a:r>
            <a:r>
              <a:rPr lang="en-US" altLang="en-US" sz="1800" dirty="0" err="1">
                <a:latin typeface="Times-Roman"/>
                <a:cs typeface="Times New Roman" panose="02020603050405020304" pitchFamily="18" charset="0"/>
              </a:rPr>
              <a:t>Vanhoy</a:t>
            </a:r>
            <a:r>
              <a:rPr lang="en-US" altLang="en-US" sz="1800" dirty="0">
                <a:latin typeface="Times-Roman"/>
                <a:cs typeface="Times New Roman" panose="02020603050405020304" pitchFamily="18" charset="0"/>
              </a:rPr>
              <a:t> on </a:t>
            </a:r>
            <a:r>
              <a:rPr lang="en-US" altLang="en-US" sz="1800" baseline="30000" dirty="0">
                <a:latin typeface="Times-Roman"/>
                <a:cs typeface="Times New Roman" panose="02020603050405020304" pitchFamily="18" charset="0"/>
              </a:rPr>
              <a:t>13</a:t>
            </a:r>
            <a:r>
              <a:rPr lang="en-US" altLang="en-US" sz="1800" dirty="0">
                <a:latin typeface="Times-Roman"/>
                <a:cs typeface="Times New Roman" panose="02020603050405020304" pitchFamily="18" charset="0"/>
              </a:rPr>
              <a:t>C  that should improve the new evaluation of the carbon</a:t>
            </a:r>
          </a:p>
          <a:p>
            <a:pPr>
              <a:spcBef>
                <a:spcPct val="0"/>
              </a:spcBef>
              <a:buClr>
                <a:schemeClr val="accent5"/>
              </a:buClr>
              <a:buNone/>
            </a:pPr>
            <a:r>
              <a:rPr lang="en-US" altLang="en-US" sz="1800" dirty="0">
                <a:latin typeface="Times-Roman"/>
                <a:cs typeface="Times New Roman" panose="02020603050405020304" pitchFamily="18" charset="0"/>
              </a:rPr>
              <a:t>Standard..</a:t>
            </a:r>
          </a:p>
          <a:p>
            <a:pPr>
              <a:spcBef>
                <a:spcPct val="0"/>
              </a:spcBef>
              <a:buClr>
                <a:schemeClr val="accent5"/>
              </a:buClr>
              <a:buNone/>
            </a:pPr>
            <a:endParaRPr lang="en-US" altLang="en-US" sz="1800" dirty="0">
              <a:latin typeface="Times-Roman"/>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pPr>
            <a:r>
              <a:rPr lang="en-US" sz="1800" kern="100" dirty="0">
                <a:effectLst/>
                <a:latin typeface="Times-Roman"/>
                <a:ea typeface="Calibri" panose="020F0502020204030204" pitchFamily="34" charset="0"/>
                <a:cs typeface="Times New Roman" panose="02020603050405020304" pitchFamily="18" charset="0"/>
              </a:rPr>
              <a:t>Carbon scattering measurements by Kelly at LANL are also underway that should impact the new evaluation.</a:t>
            </a:r>
          </a:p>
          <a:p>
            <a:pPr>
              <a:spcBef>
                <a:spcPct val="0"/>
              </a:spcBef>
              <a:buClr>
                <a:schemeClr val="accent5"/>
              </a:buClr>
              <a:buNone/>
            </a:pPr>
            <a:endParaRPr lang="en-US" sz="1800" kern="100" dirty="0">
              <a:latin typeface="Times-Roman"/>
              <a:ea typeface="Calibri" panose="020F0502020204030204" pitchFamily="34" charset="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1800" dirty="0">
                <a:latin typeface="Times-Roman"/>
              </a:rPr>
              <a:t> The most recent angular distribution measurements have been completed at GELINA by </a:t>
            </a:r>
            <a:r>
              <a:rPr lang="en-US" altLang="en-US" sz="1800" dirty="0" err="1">
                <a:latin typeface="Times-Roman"/>
              </a:rPr>
              <a:t>Gkatis</a:t>
            </a:r>
            <a:r>
              <a:rPr lang="en-US" altLang="en-US" sz="1800" dirty="0">
                <a:latin typeface="Times-Roman"/>
              </a:rPr>
              <a:t> </a:t>
            </a:r>
            <a:r>
              <a:rPr lang="en-US" altLang="en-US" sz="1800" i="1" dirty="0">
                <a:latin typeface="Times-Roman"/>
              </a:rPr>
              <a:t>et al. </a:t>
            </a:r>
          </a:p>
          <a:p>
            <a:pPr lvl="1">
              <a:spcBef>
                <a:spcPct val="0"/>
              </a:spcBef>
              <a:buClr>
                <a:schemeClr val="accent5"/>
              </a:buClr>
              <a:buFont typeface="Wingdings" panose="05000000000000000000" pitchFamily="2" charset="2"/>
              <a:buChar char="Ø"/>
            </a:pPr>
            <a:r>
              <a:rPr lang="en-US" altLang="en-US" sz="1400" i="1" dirty="0">
                <a:latin typeface="Times-Roman"/>
              </a:rPr>
              <a:t> </a:t>
            </a:r>
            <a:r>
              <a:rPr lang="en-US" altLang="en-US" sz="1800" dirty="0">
                <a:latin typeface="Times-Roman"/>
                <a:cs typeface="Times New Roman" panose="02020603050405020304" pitchFamily="18" charset="0"/>
              </a:rPr>
              <a:t>Energies were covered from 10 mV to 20 MeV ( thus covering the standards energy range).</a:t>
            </a:r>
          </a:p>
          <a:p>
            <a:pPr lvl="1">
              <a:spcBef>
                <a:spcPct val="0"/>
              </a:spcBef>
              <a:buClr>
                <a:schemeClr val="accent5"/>
              </a:buClr>
              <a:buFont typeface="Wingdings" panose="05000000000000000000" pitchFamily="2" charset="2"/>
              <a:buChar char="Ø"/>
            </a:pPr>
            <a:r>
              <a:rPr lang="en-US" altLang="en-US" sz="1800" dirty="0">
                <a:latin typeface="Times-Roman"/>
                <a:cs typeface="Times New Roman" panose="02020603050405020304" pitchFamily="18" charset="0"/>
              </a:rPr>
              <a:t>8 angles were measured between 16.2 and 163.8 degrees.</a:t>
            </a:r>
          </a:p>
          <a:p>
            <a:pPr>
              <a:spcBef>
                <a:spcPct val="0"/>
              </a:spcBef>
              <a:buClr>
                <a:schemeClr val="accent5"/>
              </a:buClr>
              <a:buFont typeface="Wingdings" panose="05000000000000000000" pitchFamily="2" charset="2"/>
              <a:buChar char="Ø"/>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1800" i="1" dirty="0">
              <a:latin typeface="Times-Roman"/>
            </a:endParaRPr>
          </a:p>
          <a:p>
            <a:pPr>
              <a:spcBef>
                <a:spcPct val="0"/>
              </a:spcBef>
              <a:buClr>
                <a:schemeClr val="accent5"/>
              </a:buClr>
              <a:buFont typeface="Wingdings" panose="05000000000000000000" pitchFamily="2" charset="2"/>
              <a:buChar char="Ø"/>
            </a:pPr>
            <a:endParaRPr lang="en-US" altLang="en-US" sz="1800" i="1" dirty="0">
              <a:latin typeface="Times-Roman"/>
            </a:endParaRPr>
          </a:p>
          <a:p>
            <a:pPr>
              <a:spcBef>
                <a:spcPct val="0"/>
              </a:spcBef>
              <a:buClr>
                <a:schemeClr val="accent5"/>
              </a:buClr>
              <a:buFont typeface="Wingdings" panose="05000000000000000000" pitchFamily="2" charset="2"/>
              <a:buChar char="Ø"/>
            </a:pPr>
            <a:endParaRPr lang="en-US" altLang="en-US" sz="1800" dirty="0">
              <a:latin typeface="Times-Roman"/>
            </a:endParaRPr>
          </a:p>
          <a:p>
            <a:pPr lvl="1">
              <a:spcBef>
                <a:spcPct val="0"/>
              </a:spcBef>
              <a:buClr>
                <a:schemeClr val="accent5"/>
              </a:buClr>
              <a:buFont typeface="Wingdings" panose="05000000000000000000" pitchFamily="2" charset="2"/>
              <a:buChar char="Ø"/>
            </a:pPr>
            <a:endParaRPr lang="en-US" altLang="en-US" sz="1800" dirty="0">
              <a:latin typeface="Times-Roman"/>
            </a:endParaRPr>
          </a:p>
          <a:p>
            <a:pPr>
              <a:spcBef>
                <a:spcPct val="0"/>
              </a:spcBef>
              <a:buClr>
                <a:schemeClr val="accent5"/>
              </a:buClr>
              <a:buNone/>
            </a:pPr>
            <a:endParaRPr lang="en-US" sz="1800" kern="100" dirty="0">
              <a:effectLst/>
              <a:latin typeface="Times-Roman"/>
              <a:ea typeface="Calibri" panose="020F0502020204030204" pitchFamily="34" charset="0"/>
              <a:cs typeface="Times New Roman" panose="02020603050405020304" pitchFamily="18" charset="0"/>
            </a:endParaRPr>
          </a:p>
          <a:p>
            <a:pPr>
              <a:spcBef>
                <a:spcPct val="0"/>
              </a:spcBef>
              <a:buClr>
                <a:schemeClr val="accent5"/>
              </a:buClr>
              <a:buNone/>
            </a:pP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1135686863"/>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BBA2-8392-A04D-6D89-52F2590D846B}"/>
            </a:ext>
          </a:extLst>
        </p:cNvPr>
        <p:cNvGrpSpPr/>
        <p:nvPr/>
      </p:nvGrpSpPr>
      <p:grpSpPr>
        <a:xfrm>
          <a:off x="0" y="0"/>
          <a:ext cx="0" cy="0"/>
          <a:chOff x="0" y="0"/>
          <a:chExt cx="0" cy="0"/>
        </a:xfrm>
      </p:grpSpPr>
      <p:sp>
        <p:nvSpPr>
          <p:cNvPr id="14338" name="Text Box 2">
            <a:extLst>
              <a:ext uri="{FF2B5EF4-FFF2-40B4-BE49-F238E27FC236}">
                <a16:creationId xmlns:a16="http://schemas.microsoft.com/office/drawing/2014/main" id="{E47DB457-489A-44D7-1CAC-58C2D9F752C0}"/>
              </a:ext>
            </a:extLst>
          </p:cNvPr>
          <p:cNvSpPr txBox="1">
            <a:spLocks noChangeArrowheads="1"/>
          </p:cNvSpPr>
          <p:nvPr/>
        </p:nvSpPr>
        <p:spPr bwMode="auto">
          <a:xfrm>
            <a:off x="1352298" y="268746"/>
            <a:ext cx="119353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Comparison of Angular distribution measurements by </a:t>
            </a:r>
            <a:r>
              <a:rPr lang="en-US" altLang="en-US" sz="1800" dirty="0" err="1">
                <a:latin typeface="+mn-lt"/>
              </a:rPr>
              <a:t>Gkatis</a:t>
            </a:r>
            <a:r>
              <a:rPr lang="en-US" altLang="en-US" sz="1800" dirty="0">
                <a:latin typeface="+mn-lt"/>
              </a:rPr>
              <a:t> </a:t>
            </a:r>
            <a:r>
              <a:rPr lang="en-US" altLang="en-US" sz="1800" i="1" dirty="0">
                <a:latin typeface="+mn-lt"/>
              </a:rPr>
              <a:t>et al. </a:t>
            </a:r>
            <a:r>
              <a:rPr lang="en-US" altLang="en-US" sz="1800" dirty="0">
                <a:latin typeface="+mn-lt"/>
              </a:rPr>
              <a:t>with Danon</a:t>
            </a:r>
            <a:r>
              <a:rPr lang="en-US" altLang="en-US" sz="1800" i="1" dirty="0">
                <a:latin typeface="+mn-lt"/>
              </a:rPr>
              <a:t>  </a:t>
            </a:r>
          </a:p>
        </p:txBody>
      </p:sp>
      <p:grpSp>
        <p:nvGrpSpPr>
          <p:cNvPr id="14" name="Group 13">
            <a:extLst>
              <a:ext uri="{FF2B5EF4-FFF2-40B4-BE49-F238E27FC236}">
                <a16:creationId xmlns:a16="http://schemas.microsoft.com/office/drawing/2014/main" id="{4B1ED403-C570-2EF7-7749-12C58D2FB05C}"/>
              </a:ext>
            </a:extLst>
          </p:cNvPr>
          <p:cNvGrpSpPr/>
          <p:nvPr/>
        </p:nvGrpSpPr>
        <p:grpSpPr>
          <a:xfrm>
            <a:off x="-34830" y="1953714"/>
            <a:ext cx="12169680" cy="4278614"/>
            <a:chOff x="-34830" y="1953714"/>
            <a:chExt cx="12169680" cy="4278614"/>
          </a:xfrm>
        </p:grpSpPr>
        <p:pic>
          <p:nvPicPr>
            <p:cNvPr id="3" name="Picture 2" descr="A graph of a graph of a graph&#10;&#10;Description automatically generated with medium confidence">
              <a:extLst>
                <a:ext uri="{FF2B5EF4-FFF2-40B4-BE49-F238E27FC236}">
                  <a16:creationId xmlns:a16="http://schemas.microsoft.com/office/drawing/2014/main" id="{A3CD6352-864A-AFB5-9FA7-95FCC776A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0" y="1953714"/>
              <a:ext cx="4242561" cy="4246927"/>
            </a:xfrm>
            <a:prstGeom prst="rect">
              <a:avLst/>
            </a:prstGeom>
          </p:spPr>
        </p:pic>
        <p:pic>
          <p:nvPicPr>
            <p:cNvPr id="5" name="Picture 4" descr="A graph of a graph showing different colored lines&#10;&#10;Description automatically generated with medium confidence">
              <a:extLst>
                <a:ext uri="{FF2B5EF4-FFF2-40B4-BE49-F238E27FC236}">
                  <a16:creationId xmlns:a16="http://schemas.microsoft.com/office/drawing/2014/main" id="{4A85FF9C-4E98-0F39-893E-93DA7F0A8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718" y="1953714"/>
              <a:ext cx="3808341" cy="4278614"/>
            </a:xfrm>
            <a:prstGeom prst="rect">
              <a:avLst/>
            </a:prstGeom>
          </p:spPr>
        </p:pic>
        <p:grpSp>
          <p:nvGrpSpPr>
            <p:cNvPr id="11" name="Group 10">
              <a:extLst>
                <a:ext uri="{FF2B5EF4-FFF2-40B4-BE49-F238E27FC236}">
                  <a16:creationId xmlns:a16="http://schemas.microsoft.com/office/drawing/2014/main" id="{A026E76F-04E6-25FF-DD8A-34A1400AEB8C}"/>
                </a:ext>
              </a:extLst>
            </p:cNvPr>
            <p:cNvGrpSpPr/>
            <p:nvPr/>
          </p:nvGrpSpPr>
          <p:grpSpPr>
            <a:xfrm>
              <a:off x="7733059" y="1953714"/>
              <a:ext cx="4401791" cy="3803295"/>
              <a:chOff x="7733059" y="1953714"/>
              <a:chExt cx="4401791" cy="3803295"/>
            </a:xfrm>
          </p:grpSpPr>
          <p:pic>
            <p:nvPicPr>
              <p:cNvPr id="4" name="Picture 3" descr="A graph of energy and energy&#10;&#10;Description automatically generated">
                <a:extLst>
                  <a:ext uri="{FF2B5EF4-FFF2-40B4-BE49-F238E27FC236}">
                    <a16:creationId xmlns:a16="http://schemas.microsoft.com/office/drawing/2014/main" id="{C9B8D1F6-41BA-0FEF-5F7F-34990B4CF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3059" y="1953714"/>
                <a:ext cx="4401791" cy="3803295"/>
              </a:xfrm>
              <a:prstGeom prst="rect">
                <a:avLst/>
              </a:prstGeom>
            </p:spPr>
          </p:pic>
          <p:sp>
            <p:nvSpPr>
              <p:cNvPr id="10" name="TextBox 9">
                <a:extLst>
                  <a:ext uri="{FF2B5EF4-FFF2-40B4-BE49-F238E27FC236}">
                    <a16:creationId xmlns:a16="http://schemas.microsoft.com/office/drawing/2014/main" id="{FEF8290E-4C41-5302-D64A-3F41EF4C5D93}"/>
                  </a:ext>
                </a:extLst>
              </p:cNvPr>
              <p:cNvSpPr txBox="1"/>
              <p:nvPr/>
            </p:nvSpPr>
            <p:spPr>
              <a:xfrm>
                <a:off x="9529599" y="3116106"/>
                <a:ext cx="1604963" cy="369332"/>
              </a:xfrm>
              <a:prstGeom prst="rect">
                <a:avLst/>
              </a:prstGeom>
              <a:noFill/>
            </p:spPr>
            <p:txBody>
              <a:bodyPr wrap="square" rtlCol="0">
                <a:spAutoFit/>
              </a:bodyPr>
              <a:lstStyle/>
              <a:p>
                <a:r>
                  <a:rPr lang="en-US" dirty="0"/>
                  <a:t>Disagreement</a:t>
                </a:r>
              </a:p>
            </p:txBody>
          </p:sp>
        </p:grpSp>
      </p:grpSp>
      <p:sp>
        <p:nvSpPr>
          <p:cNvPr id="12" name="TextBox 11">
            <a:extLst>
              <a:ext uri="{FF2B5EF4-FFF2-40B4-BE49-F238E27FC236}">
                <a16:creationId xmlns:a16="http://schemas.microsoft.com/office/drawing/2014/main" id="{AACA4FBB-837E-A8B7-5E65-530CFD501563}"/>
              </a:ext>
            </a:extLst>
          </p:cNvPr>
          <p:cNvSpPr txBox="1"/>
          <p:nvPr/>
        </p:nvSpPr>
        <p:spPr>
          <a:xfrm>
            <a:off x="2577816" y="1538288"/>
            <a:ext cx="3899184" cy="369332"/>
          </a:xfrm>
          <a:prstGeom prst="rect">
            <a:avLst/>
          </a:prstGeom>
          <a:noFill/>
        </p:spPr>
        <p:txBody>
          <a:bodyPr wrap="square" rtlCol="0">
            <a:spAutoFit/>
          </a:bodyPr>
          <a:lstStyle/>
          <a:p>
            <a:r>
              <a:rPr lang="en-US" dirty="0" err="1"/>
              <a:t>Gelina</a:t>
            </a:r>
            <a:r>
              <a:rPr lang="en-US" dirty="0"/>
              <a:t> Measurements by </a:t>
            </a:r>
            <a:r>
              <a:rPr lang="en-US" dirty="0" err="1"/>
              <a:t>Gkatis</a:t>
            </a:r>
            <a:r>
              <a:rPr lang="en-US" dirty="0"/>
              <a:t> et al.</a:t>
            </a:r>
          </a:p>
        </p:txBody>
      </p:sp>
      <p:sp>
        <p:nvSpPr>
          <p:cNvPr id="13" name="TextBox 12">
            <a:extLst>
              <a:ext uri="{FF2B5EF4-FFF2-40B4-BE49-F238E27FC236}">
                <a16:creationId xmlns:a16="http://schemas.microsoft.com/office/drawing/2014/main" id="{79846245-9CB5-5B3B-7EF4-5A47340FFFBC}"/>
              </a:ext>
            </a:extLst>
          </p:cNvPr>
          <p:cNvSpPr txBox="1"/>
          <p:nvPr/>
        </p:nvSpPr>
        <p:spPr>
          <a:xfrm>
            <a:off x="8339138" y="1538288"/>
            <a:ext cx="2876550" cy="369332"/>
          </a:xfrm>
          <a:prstGeom prst="rect">
            <a:avLst/>
          </a:prstGeom>
          <a:noFill/>
        </p:spPr>
        <p:txBody>
          <a:bodyPr wrap="square" rtlCol="0">
            <a:spAutoFit/>
          </a:bodyPr>
          <a:lstStyle/>
          <a:p>
            <a:r>
              <a:rPr lang="en-US" dirty="0"/>
              <a:t>RPI Measurements by Danon </a:t>
            </a:r>
          </a:p>
        </p:txBody>
      </p:sp>
    </p:spTree>
    <p:extLst>
      <p:ext uri="{BB962C8B-B14F-4D97-AF65-F5344CB8AC3E}">
        <p14:creationId xmlns:p14="http://schemas.microsoft.com/office/powerpoint/2010/main" val="3106386026"/>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A6D73-8D7F-F2FB-C87C-C9519005C6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50011F-EAD0-EE88-B40B-A2C6E93206B2}"/>
              </a:ext>
            </a:extLst>
          </p:cNvPr>
          <p:cNvSpPr>
            <a:spLocks noGrp="1"/>
          </p:cNvSpPr>
          <p:nvPr>
            <p:ph type="title"/>
          </p:nvPr>
        </p:nvSpPr>
        <p:spPr>
          <a:xfrm>
            <a:off x="874594" y="782720"/>
            <a:ext cx="10515600" cy="547688"/>
          </a:xfrm>
        </p:spPr>
        <p:txBody>
          <a:bodyPr>
            <a:normAutofit/>
          </a:bodyPr>
          <a:lstStyle/>
          <a:p>
            <a:r>
              <a:rPr lang="es-ES" sz="2800" b="1" dirty="0">
                <a:latin typeface="Times New Roman" panose="02020603050405020304" pitchFamily="18" charset="0"/>
                <a:cs typeface="Times New Roman" panose="02020603050405020304" pitchFamily="18" charset="0"/>
              </a:rPr>
              <a:t>Gold Capture </a:t>
            </a:r>
            <a:r>
              <a:rPr lang="es-ES" sz="2800" b="1" dirty="0" err="1">
                <a:latin typeface="Times New Roman" panose="02020603050405020304" pitchFamily="18" charset="0"/>
                <a:cs typeface="Times New Roman" panose="02020603050405020304" pitchFamily="18" charset="0"/>
              </a:rPr>
              <a:t>Measurements</a:t>
            </a:r>
            <a:r>
              <a:rPr lang="es-ES" sz="2800" b="1" dirty="0">
                <a:latin typeface="Times New Roman" panose="02020603050405020304" pitchFamily="18" charset="0"/>
                <a:cs typeface="Times New Roman" panose="02020603050405020304" pitchFamily="18" charset="0"/>
              </a:rPr>
              <a:t> </a:t>
            </a:r>
          </a:p>
        </p:txBody>
      </p:sp>
      <p:sp>
        <p:nvSpPr>
          <p:cNvPr id="4" name="Text Box 2">
            <a:extLst>
              <a:ext uri="{FF2B5EF4-FFF2-40B4-BE49-F238E27FC236}">
                <a16:creationId xmlns:a16="http://schemas.microsoft.com/office/drawing/2014/main" id="{F121400F-FB1A-DE00-E77F-B4CDA2CB9590}"/>
              </a:ext>
            </a:extLst>
          </p:cNvPr>
          <p:cNvSpPr txBox="1">
            <a:spLocks noChangeArrowheads="1"/>
          </p:cNvSpPr>
          <p:nvPr/>
        </p:nvSpPr>
        <p:spPr bwMode="auto">
          <a:xfrm>
            <a:off x="-1023584" y="900725"/>
            <a:ext cx="770188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00" b="1" dirty="0">
                <a:solidFill>
                  <a:schemeClr val="accent2"/>
                </a:solidFill>
              </a:rPr>
              <a:t>GG</a:t>
            </a:r>
          </a:p>
          <a:p>
            <a:endParaRPr lang="en-US" altLang="en-US" sz="1400" dirty="0"/>
          </a:p>
          <a:p>
            <a:pPr marL="1200150" lvl="2" indent="-285750">
              <a:buClr>
                <a:srgbClr val="189BD2"/>
              </a:buClr>
              <a:buFont typeface="Wingdings" panose="05000000000000000000" pitchFamily="2" charset="2"/>
              <a:buChar char="Ø"/>
            </a:pPr>
            <a:r>
              <a:rPr lang="en-US" altLang="en-US" sz="1800" dirty="0"/>
              <a:t> </a:t>
            </a:r>
            <a:r>
              <a:rPr lang="en-US" altLang="en-US" dirty="0">
                <a:latin typeface="Times New Roman" panose="02020603050405020304" pitchFamily="18" charset="0"/>
                <a:cs typeface="Times New Roman" panose="02020603050405020304" pitchFamily="18" charset="0"/>
              </a:rPr>
              <a:t>There are no recent measurements of the Au(n,</a:t>
            </a:r>
            <a:r>
              <a:rPr lang="el-GR" altLang="en-US" dirty="0">
                <a:latin typeface="Times New Roman" panose="02020603050405020304" pitchFamily="18" charset="0"/>
                <a:cs typeface="Times New Roman" panose="02020603050405020304" pitchFamily="18" charset="0"/>
              </a:rPr>
              <a:t>γ</a:t>
            </a:r>
            <a:r>
              <a:rPr lang="en-US" altLang="en-US" dirty="0">
                <a:latin typeface="Times New Roman" panose="02020603050405020304" pitchFamily="18" charset="0"/>
                <a:cs typeface="Times New Roman" panose="02020603050405020304" pitchFamily="18" charset="0"/>
              </a:rPr>
              <a:t>) cross section in the standards energy region. New measurements are needed to improve this standard.</a:t>
            </a:r>
          </a:p>
          <a:p>
            <a:pPr marL="1200150" lvl="2" indent="-285750">
              <a:buClr>
                <a:srgbClr val="189BD2"/>
              </a:buClr>
              <a:buFont typeface="Wingdings" panose="05000000000000000000" pitchFamily="2" charset="2"/>
              <a:buChar char="Ø"/>
            </a:pPr>
            <a:endParaRPr lang="en-US" altLang="en-US" sz="800" dirty="0">
              <a:latin typeface="Times New Roman" panose="02020603050405020304" pitchFamily="18" charset="0"/>
              <a:cs typeface="Times New Roman" panose="02020603050405020304" pitchFamily="18" charset="0"/>
            </a:endParaRPr>
          </a:p>
          <a:p>
            <a:pPr marL="1714500" lvl="3" indent="-342900">
              <a:buClr>
                <a:srgbClr val="189BD2"/>
              </a:buCl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Data obtained by Rovira </a:t>
            </a:r>
            <a:r>
              <a:rPr lang="en-US" altLang="en-US" i="1" dirty="0">
                <a:latin typeface="Times New Roman" panose="02020603050405020304" pitchFamily="18" charset="0"/>
                <a:cs typeface="Times New Roman" panose="02020603050405020304" pitchFamily="18" charset="0"/>
              </a:rPr>
              <a:t>et al</a:t>
            </a:r>
            <a:r>
              <a:rPr lang="en-US" altLang="en-US" dirty="0">
                <a:latin typeface="Times New Roman" panose="02020603050405020304" pitchFamily="18" charset="0"/>
                <a:cs typeface="Times New Roman" panose="02020603050405020304" pitchFamily="18" charset="0"/>
              </a:rPr>
              <a:t>, at –J-PARC, </a:t>
            </a:r>
          </a:p>
          <a:p>
            <a:pPr lvl="3">
              <a:buClr>
                <a:srgbClr val="189BD2"/>
              </a:buClr>
            </a:pPr>
            <a:r>
              <a:rPr lang="en-US" altLang="en-US" dirty="0">
                <a:latin typeface="Times New Roman" panose="02020603050405020304" pitchFamily="18" charset="0"/>
                <a:cs typeface="Times New Roman" panose="02020603050405020304" pitchFamily="18" charset="0"/>
              </a:rPr>
              <a:t>that  are relative to the </a:t>
            </a:r>
            <a:r>
              <a:rPr lang="en-US" altLang="en-US" baseline="30000" dirty="0">
                <a:latin typeface="Times New Roman" panose="02020603050405020304" pitchFamily="18" charset="0"/>
                <a:cs typeface="Times New Roman" panose="02020603050405020304" pitchFamily="18" charset="0"/>
              </a:rPr>
              <a:t>6</a:t>
            </a:r>
            <a:r>
              <a:rPr lang="en-US" altLang="en-US" dirty="0">
                <a:latin typeface="Times New Roman" panose="02020603050405020304" pitchFamily="18" charset="0"/>
                <a:cs typeface="Times New Roman" panose="02020603050405020304" pitchFamily="18" charset="0"/>
              </a:rPr>
              <a:t>Li(</a:t>
            </a:r>
            <a:r>
              <a:rPr lang="en-US" altLang="en-US" dirty="0" err="1">
                <a:latin typeface="Times New Roman" panose="02020603050405020304" pitchFamily="18" charset="0"/>
                <a:cs typeface="Times New Roman" panose="02020603050405020304" pitchFamily="18" charset="0"/>
              </a:rPr>
              <a:t>n,t</a:t>
            </a:r>
            <a:r>
              <a:rPr lang="en-US" altLang="en-US" dirty="0">
                <a:latin typeface="Times New Roman" panose="02020603050405020304" pitchFamily="18" charset="0"/>
                <a:cs typeface="Times New Roman" panose="02020603050405020304" pitchFamily="18" charset="0"/>
              </a:rPr>
              <a:t>) standard are shown in the figure. Silicon and Iron filters were used to produce almost monoenergetic peaks but they are broadened due to the double bunch mode used to take the data. </a:t>
            </a:r>
          </a:p>
          <a:p>
            <a:pPr lvl="3">
              <a:buClr>
                <a:srgbClr val="189BD2"/>
              </a:buClr>
            </a:pPr>
            <a:endParaRPr lang="en-US" altLang="en-US" sz="800" dirty="0">
              <a:latin typeface="Times New Roman" panose="02020603050405020304" pitchFamily="18" charset="0"/>
              <a:cs typeface="Times New Roman" panose="02020603050405020304" pitchFamily="18" charset="0"/>
            </a:endParaRPr>
          </a:p>
          <a:p>
            <a:pPr marL="1714500" lvl="3" indent="-342900">
              <a:buClr>
                <a:srgbClr val="189BD2"/>
              </a:buCl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The recent measurements by X-in-Rong Hu at CSNS</a:t>
            </a:r>
          </a:p>
          <a:p>
            <a:pPr lvl="3">
              <a:buClr>
                <a:srgbClr val="189BD2"/>
              </a:buClr>
            </a:pPr>
            <a:r>
              <a:rPr lang="en-US" altLang="en-US" dirty="0">
                <a:latin typeface="Times New Roman" panose="02020603050405020304" pitchFamily="18" charset="0"/>
                <a:cs typeface="Times New Roman" panose="02020603050405020304" pitchFamily="18" charset="0"/>
              </a:rPr>
              <a:t>(relative to </a:t>
            </a:r>
            <a:r>
              <a:rPr lang="en-US" altLang="en-US" baseline="30000" dirty="0">
                <a:latin typeface="Times New Roman" panose="02020603050405020304" pitchFamily="18" charset="0"/>
                <a:cs typeface="Times New Roman" panose="02020603050405020304" pitchFamily="18" charset="0"/>
              </a:rPr>
              <a:t>235</a:t>
            </a:r>
            <a:r>
              <a:rPr lang="en-US" altLang="en-US" dirty="0">
                <a:latin typeface="Times New Roman" panose="02020603050405020304" pitchFamily="18" charset="0"/>
                <a:cs typeface="Times New Roman" panose="02020603050405020304" pitchFamily="18" charset="0"/>
              </a:rPr>
              <a:t>U(</a:t>
            </a:r>
            <a:r>
              <a:rPr lang="en-US" altLang="en-US" dirty="0" err="1">
                <a:latin typeface="Times New Roman" panose="02020603050405020304" pitchFamily="18" charset="0"/>
                <a:cs typeface="Times New Roman" panose="02020603050405020304" pitchFamily="18" charset="0"/>
              </a:rPr>
              <a:t>n,f</a:t>
            </a:r>
            <a:r>
              <a:rPr lang="en-US" altLang="en-US" dirty="0">
                <a:latin typeface="Times New Roman" panose="02020603050405020304" pitchFamily="18" charset="0"/>
                <a:cs typeface="Times New Roman" panose="02020603050405020304" pitchFamily="18" charset="0"/>
              </a:rPr>
              <a:t>) in region where it is not a standard) and </a:t>
            </a:r>
          </a:p>
          <a:p>
            <a:pPr lvl="3">
              <a:buClr>
                <a:srgbClr val="189BD2"/>
              </a:buClr>
            </a:pPr>
            <a:r>
              <a:rPr lang="en-US" altLang="en-US" dirty="0">
                <a:latin typeface="Times New Roman" panose="02020603050405020304" pitchFamily="18" charset="0"/>
                <a:cs typeface="Times New Roman" panose="02020603050405020304" pitchFamily="18" charset="0"/>
              </a:rPr>
              <a:t>also those of </a:t>
            </a:r>
            <a:r>
              <a:rPr lang="en-US" altLang="en-US" dirty="0" err="1">
                <a:latin typeface="Times New Roman" panose="02020603050405020304" pitchFamily="18" charset="0"/>
                <a:cs typeface="Times New Roman" panose="02020603050405020304" pitchFamily="18" charset="0"/>
              </a:rPr>
              <a:t>Vansola</a:t>
            </a:r>
            <a:r>
              <a:rPr lang="en-US" altLang="en-US" dirty="0">
                <a:latin typeface="Times New Roman" panose="02020603050405020304" pitchFamily="18" charset="0"/>
                <a:cs typeface="Times New Roman" panose="02020603050405020304" pitchFamily="18" charset="0"/>
              </a:rPr>
              <a:t> at the </a:t>
            </a:r>
            <a:r>
              <a:rPr lang="en-US" dirty="0">
                <a:latin typeface="Times New Roman" panose="02020603050405020304" pitchFamily="18" charset="0"/>
                <a:cs typeface="Times New Roman" panose="02020603050405020304" pitchFamily="18" charset="0"/>
              </a:rPr>
              <a:t>BARC-TIFR facility in India </a:t>
            </a:r>
            <a:r>
              <a:rPr lang="en-US" altLang="en-US" dirty="0">
                <a:latin typeface="Times New Roman" panose="02020603050405020304" pitchFamily="18" charset="0"/>
                <a:cs typeface="Times New Roman" panose="02020603050405020304" pitchFamily="18" charset="0"/>
              </a:rPr>
              <a:t>(relative to </a:t>
            </a:r>
            <a:r>
              <a:rPr lang="en-US" altLang="en-US" baseline="30000" dirty="0">
                <a:latin typeface="Times New Roman" panose="02020603050405020304" pitchFamily="18" charset="0"/>
                <a:cs typeface="Times New Roman" panose="02020603050405020304" pitchFamily="18" charset="0"/>
              </a:rPr>
              <a:t>115</a:t>
            </a:r>
            <a:r>
              <a:rPr lang="en-US" altLang="en-US" dirty="0">
                <a:latin typeface="Times New Roman" panose="02020603050405020304" pitchFamily="18" charset="0"/>
                <a:cs typeface="Times New Roman" panose="02020603050405020304" pitchFamily="18" charset="0"/>
              </a:rPr>
              <a:t>In(n,</a:t>
            </a:r>
            <a:r>
              <a:rPr lang="el-GR" altLang="en-US" dirty="0">
                <a:latin typeface="Times New Roman" panose="02020603050405020304" pitchFamily="18" charset="0"/>
                <a:cs typeface="Times New Roman" panose="02020603050405020304" pitchFamily="18" charset="0"/>
              </a:rPr>
              <a:t>γ</a:t>
            </a:r>
            <a:r>
              <a:rPr lang="en-US" altLang="en-US" dirty="0">
                <a:latin typeface="Times New Roman" panose="02020603050405020304" pitchFamily="18" charset="0"/>
                <a:cs typeface="Times New Roman" panose="02020603050405020304" pitchFamily="18" charset="0"/>
              </a:rPr>
              <a:t>)) can not be used in the evaluation.</a:t>
            </a:r>
          </a:p>
          <a:p>
            <a:pPr lvl="3">
              <a:buClr>
                <a:srgbClr val="189BD2"/>
              </a:buClr>
            </a:pPr>
            <a:endParaRPr lang="en-US" altLang="en-US" dirty="0">
              <a:latin typeface="Times New Roman" panose="02020603050405020304" pitchFamily="18" charset="0"/>
              <a:cs typeface="Times New Roman" panose="02020603050405020304" pitchFamily="18" charset="0"/>
            </a:endParaRPr>
          </a:p>
          <a:p>
            <a:pPr lvl="3">
              <a:buClr>
                <a:srgbClr val="189BD2"/>
              </a:buClr>
            </a:pPr>
            <a:endParaRPr lang="en-US" altLang="en-US" sz="2000" dirty="0">
              <a:latin typeface="Times New Roman" panose="02020603050405020304" pitchFamily="18" charset="0"/>
              <a:cs typeface="Times New Roman" panose="02020603050405020304" pitchFamily="18" charset="0"/>
            </a:endParaRPr>
          </a:p>
          <a:p>
            <a:pPr lvl="3">
              <a:buClr>
                <a:srgbClr val="189BD2"/>
              </a:buClr>
            </a:pPr>
            <a:endParaRPr lang="en-US" altLang="en-US" sz="1000" dirty="0">
              <a:latin typeface="Times New Roman" panose="02020603050405020304" pitchFamily="18" charset="0"/>
              <a:cs typeface="Times New Roman" panose="02020603050405020304" pitchFamily="18" charset="0"/>
            </a:endParaRPr>
          </a:p>
        </p:txBody>
      </p:sp>
      <p:pic>
        <p:nvPicPr>
          <p:cNvPr id="7" name="Picture 6" descr="A graph of a graph showing the number of electrons&#10;&#10;AI-generated content may be incorrect.">
            <a:extLst>
              <a:ext uri="{FF2B5EF4-FFF2-40B4-BE49-F238E27FC236}">
                <a16:creationId xmlns:a16="http://schemas.microsoft.com/office/drawing/2014/main" id="{273C4358-5B6E-10E1-24CC-428D897C2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069" y="2629468"/>
            <a:ext cx="5863061" cy="3630795"/>
          </a:xfrm>
          <a:prstGeom prst="rect">
            <a:avLst/>
          </a:prstGeom>
        </p:spPr>
      </p:pic>
      <p:sp>
        <p:nvSpPr>
          <p:cNvPr id="8" name="TextBox 7">
            <a:extLst>
              <a:ext uri="{FF2B5EF4-FFF2-40B4-BE49-F238E27FC236}">
                <a16:creationId xmlns:a16="http://schemas.microsoft.com/office/drawing/2014/main" id="{E418D9A1-26EC-005F-D3CE-569398454A92}"/>
              </a:ext>
            </a:extLst>
          </p:cNvPr>
          <p:cNvSpPr txBox="1"/>
          <p:nvPr/>
        </p:nvSpPr>
        <p:spPr>
          <a:xfrm>
            <a:off x="7556310" y="2311021"/>
            <a:ext cx="469028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Gold Capture Measurements by Rovira</a:t>
            </a:r>
          </a:p>
        </p:txBody>
      </p:sp>
    </p:spTree>
    <p:extLst>
      <p:ext uri="{BB962C8B-B14F-4D97-AF65-F5344CB8AC3E}">
        <p14:creationId xmlns:p14="http://schemas.microsoft.com/office/powerpoint/2010/main" val="290654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72570</TotalTime>
  <Words>2221</Words>
  <Application>Microsoft Office PowerPoint</Application>
  <PresentationFormat>Widescreen</PresentationFormat>
  <Paragraphs>206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AdvGulliv-R</vt:lpstr>
      <vt:lpstr>Arial</vt:lpstr>
      <vt:lpstr>Calibri</vt:lpstr>
      <vt:lpstr>Calibri Light</vt:lpstr>
      <vt:lpstr>Times New Roman</vt:lpstr>
      <vt:lpstr>Times-Roman</vt:lpstr>
      <vt:lpstr>Wingdings</vt:lpstr>
      <vt:lpstr>Office Theme</vt:lpstr>
      <vt:lpstr>PowerPoint Presentation</vt:lpstr>
      <vt:lpstr>PowerPoint Presentation</vt:lpstr>
      <vt:lpstr>1H(n,n)1H Measurements</vt:lpstr>
      <vt:lpstr>6Li(n,t) Measurements</vt:lpstr>
      <vt:lpstr>PowerPoint Presentation</vt:lpstr>
      <vt:lpstr>PowerPoint Presentation</vt:lpstr>
      <vt:lpstr>PowerPoint Presentation</vt:lpstr>
      <vt:lpstr>PowerPoint Presentation</vt:lpstr>
      <vt:lpstr>Gold Capture Measurements </vt:lpstr>
      <vt:lpstr>238U(n,γ) Measurements</vt:lpstr>
      <vt:lpstr>PowerPoint Presentation</vt:lpstr>
      <vt:lpstr>PowerPoint Presentation</vt:lpstr>
      <vt:lpstr>PowerPoint Presentation</vt:lpstr>
      <vt:lpstr>PowerPoint Presentation</vt:lpstr>
      <vt:lpstr>  238U(n,f)/235U(n,f) Cross Section Ratio Measurements  </vt:lpstr>
      <vt:lpstr> Measurements of the 238U(n,f)/235/U(n,f) Cross Section Ratio </vt:lpstr>
      <vt:lpstr> Measurements of the 238U(n,f)/235/U(n,f) Cross Section Ratio by Salino et al. in RED </vt:lpstr>
      <vt:lpstr>PowerPoint Presentation</vt:lpstr>
      <vt:lpstr>PowerPoint Presentation</vt:lpstr>
      <vt:lpstr>PowerPoint Presentation</vt:lpstr>
      <vt:lpstr>Evaluation Activities</vt:lpstr>
      <vt:lpstr>Evaluation Activities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Carlson</dc:creator>
  <cp:lastModifiedBy>Allan Carlson</cp:lastModifiedBy>
  <cp:revision>153</cp:revision>
  <cp:lastPrinted>2026-01-06T15:35:47Z</cp:lastPrinted>
  <dcterms:created xsi:type="dcterms:W3CDTF">2019-04-26T00:26:23Z</dcterms:created>
  <dcterms:modified xsi:type="dcterms:W3CDTF">2026-01-07T02:21:24Z</dcterms:modified>
</cp:coreProperties>
</file>