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notesMasterIdLst>
    <p:notesMasterId r:id="rId16"/>
  </p:notesMasterIdLst>
  <p:handoutMasterIdLst>
    <p:handoutMasterId r:id="rId17"/>
  </p:handoutMasterIdLst>
  <p:sldIdLst>
    <p:sldId id="2147481337" r:id="rId5"/>
    <p:sldId id="520" r:id="rId6"/>
    <p:sldId id="296" r:id="rId7"/>
    <p:sldId id="525" r:id="rId8"/>
    <p:sldId id="441" r:id="rId9"/>
    <p:sldId id="521" r:id="rId10"/>
    <p:sldId id="2147481338" r:id="rId11"/>
    <p:sldId id="524" r:id="rId12"/>
    <p:sldId id="528" r:id="rId13"/>
    <p:sldId id="439" r:id="rId14"/>
    <p:sldId id="527" r:id="rId15"/>
  </p:sldIdLst>
  <p:sldSz cx="12192000" cy="6858000"/>
  <p:notesSz cx="9296400" cy="7010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208" userDrawn="1">
          <p15:clr>
            <a:srgbClr val="A4A3A4"/>
          </p15:clr>
        </p15:guide>
        <p15:guide id="2" pos="292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8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9042"/>
    <a:srgbClr val="0432FF"/>
    <a:srgbClr val="CEC7C1"/>
    <a:srgbClr val="AEB832"/>
    <a:srgbClr val="7CA743"/>
    <a:srgbClr val="9A9B9D"/>
    <a:srgbClr val="AEB0AF"/>
    <a:srgbClr val="8C8D90"/>
    <a:srgbClr val="D25350"/>
    <a:srgbClr val="8081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83" autoAdjust="0"/>
    <p:restoredTop sz="89686" autoAdjust="0"/>
  </p:normalViewPr>
  <p:slideViewPr>
    <p:cSldViewPr snapToGrid="0" showGuides="1">
      <p:cViewPr varScale="1">
        <p:scale>
          <a:sx n="130" d="100"/>
          <a:sy n="130" d="100"/>
        </p:scale>
        <p:origin x="344" y="1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2208"/>
        <p:guide pos="292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265014" y="6644077"/>
            <a:ext cx="4029282" cy="351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12/18/25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" y="6644079"/>
            <a:ext cx="4029282" cy="351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018" y="6636895"/>
            <a:ext cx="4029282" cy="35195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12/18/25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482" y="3373517"/>
            <a:ext cx="7435436" cy="276058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2" y="6636895"/>
            <a:ext cx="4029282" cy="351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ornl.sharepoint.com/sites/branding/SitePages/presentations.aspx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77446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r>
              <a:rPr lang="en-US" b="1" dirty="0">
                <a:latin typeface="Aptos Light" panose="020B0004020202020204" pitchFamily="34" charset="0"/>
                <a:ea typeface="Aptos" panose="02000000000000000000" pitchFamily="2" charset="0"/>
              </a:rPr>
              <a:t>Accessing Title Slide Options </a:t>
            </a:r>
            <a:br>
              <a:rPr lang="en-US" b="1" dirty="0">
                <a:latin typeface="Aptos Light" panose="020B0004020202020204" pitchFamily="34" charset="0"/>
                <a:ea typeface="Aptos" panose="02000000000000000000" pitchFamily="2" charset="0"/>
              </a:rPr>
            </a:br>
            <a:r>
              <a:rPr lang="en-US" dirty="0">
                <a:latin typeface="Aptos Light" panose="020B0004020202020204" pitchFamily="34" charset="0"/>
                <a:ea typeface="Aptos" panose="02000000000000000000" pitchFamily="2" charset="0"/>
              </a:rPr>
              <a:t>The standard ORNL presentation template includes five branded title slide layouts:</a:t>
            </a:r>
          </a:p>
          <a:p>
            <a:pPr marL="628650" lvl="1" indent="-17145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ptos Light" panose="020B0004020202020204" pitchFamily="34" charset="0"/>
                <a:ea typeface="Aptos" panose="02000000000000000000" pitchFamily="2" charset="0"/>
              </a:rPr>
              <a:t>Title | Standard</a:t>
            </a:r>
            <a:r>
              <a:rPr lang="en-US" dirty="0">
                <a:latin typeface="Aptos Light" panose="020B0004020202020204" pitchFamily="34" charset="0"/>
                <a:ea typeface="Aptos" panose="02000000000000000000" pitchFamily="2" charset="0"/>
              </a:rPr>
              <a:t>. The preferred layout for lab-wide and general presentations. Features a default aerial photograph of the lab.</a:t>
            </a:r>
          </a:p>
          <a:p>
            <a:pPr marL="628650" lvl="1" indent="-17145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ptos Light" panose="020B0004020202020204" pitchFamily="34" charset="0"/>
                <a:ea typeface="Aptos" panose="02000000000000000000" pitchFamily="2" charset="0"/>
              </a:rPr>
              <a:t>Title | Custom Image</a:t>
            </a:r>
            <a:r>
              <a:rPr lang="en-US" dirty="0">
                <a:latin typeface="Aptos Light" panose="020B0004020202020204" pitchFamily="34" charset="0"/>
                <a:ea typeface="Aptos" panose="02000000000000000000" pitchFamily="2" charset="0"/>
              </a:rPr>
              <a:t>. Allows replacement of the default background with a custom full-slide image (16:9 or 4:3 landscape format).</a:t>
            </a:r>
          </a:p>
          <a:p>
            <a:pPr marL="628650" lvl="1" indent="-17145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ptos Light" panose="020B0004020202020204" pitchFamily="34" charset="0"/>
                <a:ea typeface="Aptos" panose="02000000000000000000" pitchFamily="2" charset="0"/>
              </a:rPr>
              <a:t>Title | Custom Portrait Image</a:t>
            </a:r>
            <a:r>
              <a:rPr lang="en-US" dirty="0">
                <a:latin typeface="Aptos Light" panose="020B0004020202020204" pitchFamily="34" charset="0"/>
                <a:ea typeface="Aptos" panose="02000000000000000000" pitchFamily="2" charset="0"/>
              </a:rPr>
              <a:t>. Supports inclusion of a custom 4:3 portrait image positioned next to the introductory text.</a:t>
            </a:r>
          </a:p>
          <a:p>
            <a:pPr marL="628650" lvl="1" indent="-17145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ptos Light" panose="020B0004020202020204" pitchFamily="34" charset="0"/>
                <a:ea typeface="Aptos" panose="02000000000000000000" pitchFamily="2" charset="0"/>
              </a:rPr>
              <a:t>Title | Custom Landscape Image</a:t>
            </a:r>
            <a:r>
              <a:rPr lang="en-US" dirty="0">
                <a:latin typeface="Aptos Light" panose="020B0004020202020204" pitchFamily="34" charset="0"/>
                <a:ea typeface="Aptos" panose="02000000000000000000" pitchFamily="2" charset="0"/>
              </a:rPr>
              <a:t>. Supports inclusion of a custom 16:9 landscape image positioned next to the introductory text.</a:t>
            </a:r>
          </a:p>
          <a:p>
            <a:pPr marL="628650" lvl="1" indent="-17145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ptos Light" panose="020B0004020202020204" pitchFamily="34" charset="0"/>
                <a:ea typeface="Aptos" panose="02000000000000000000" pitchFamily="2" charset="0"/>
              </a:rPr>
              <a:t>Title | Text Only</a:t>
            </a:r>
            <a:r>
              <a:rPr lang="en-US" dirty="0">
                <a:latin typeface="Aptos Light" panose="020B0004020202020204" pitchFamily="34" charset="0"/>
                <a:ea typeface="Aptos" panose="02000000000000000000" pitchFamily="2" charset="0"/>
              </a:rPr>
              <a:t>. Offers additional space for longer titles and multiple presenters.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r>
              <a:rPr lang="en-US" dirty="0">
                <a:latin typeface="Aptos Light" panose="020B0004020202020204" pitchFamily="34" charset="0"/>
                <a:ea typeface="Aptos" panose="02000000000000000000" pitchFamily="2" charset="0"/>
              </a:rPr>
              <a:t>Additional Lab-approved title slides specific to directorates and user facilities are available in PowerPoint under the following folders: </a:t>
            </a:r>
            <a:r>
              <a:rPr lang="en-US" b="1" dirty="0">
                <a:latin typeface="Aptos Light" panose="020B0004020202020204" pitchFamily="34" charset="0"/>
                <a:ea typeface="Aptos" panose="02000000000000000000" pitchFamily="2" charset="0"/>
              </a:rPr>
              <a:t>Custom Title Slides</a:t>
            </a:r>
            <a:r>
              <a:rPr lang="en-US" dirty="0">
                <a:latin typeface="Aptos Light" panose="020B0004020202020204" pitchFamily="34" charset="0"/>
                <a:ea typeface="Aptos" panose="02000000000000000000" pitchFamily="2" charset="0"/>
              </a:rPr>
              <a:t> and </a:t>
            </a:r>
            <a:r>
              <a:rPr lang="en-US" b="1" dirty="0">
                <a:latin typeface="Aptos Light" panose="020B0004020202020204" pitchFamily="34" charset="0"/>
                <a:ea typeface="Aptos" panose="02000000000000000000" pitchFamily="2" charset="0"/>
              </a:rPr>
              <a:t>User Facility Templates</a:t>
            </a:r>
            <a:r>
              <a:rPr lang="en-US" dirty="0">
                <a:latin typeface="Aptos Light" panose="020B0004020202020204" pitchFamily="34" charset="0"/>
                <a:ea typeface="Aptos" panose="02000000000000000000" pitchFamily="2" charset="0"/>
              </a:rPr>
              <a:t>, located in </a:t>
            </a:r>
            <a:r>
              <a:rPr lang="en-US" b="1" dirty="0">
                <a:latin typeface="Aptos Light" panose="020B0004020202020204" pitchFamily="34" charset="0"/>
                <a:ea typeface="Aptos" panose="02000000000000000000" pitchFamily="2" charset="0"/>
              </a:rPr>
              <a:t>Presentation Templates</a:t>
            </a:r>
            <a:r>
              <a:rPr lang="en-US" dirty="0">
                <a:latin typeface="Aptos Light" panose="020B0004020202020204" pitchFamily="34" charset="0"/>
                <a:ea typeface="Aptos" panose="02000000000000000000" pitchFamily="2" charset="0"/>
              </a:rPr>
              <a:t>.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endParaRPr lang="en-US" b="1" dirty="0">
              <a:latin typeface="Aptos Light" panose="020B0004020202020204" pitchFamily="34" charset="0"/>
              <a:ea typeface="Aptos" panose="02000000000000000000" pitchFamily="2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r>
              <a:rPr lang="en-US" b="1" dirty="0">
                <a:latin typeface="Aptos Light" panose="020B0004020202020204" pitchFamily="34" charset="0"/>
                <a:ea typeface="Aptos" panose="02000000000000000000" pitchFamily="2" charset="0"/>
              </a:rPr>
              <a:t>Custom Title Slide Guidelines</a:t>
            </a:r>
            <a:endParaRPr lang="en-US" dirty="0">
              <a:latin typeface="Aptos Light" panose="020B0004020202020204" pitchFamily="34" charset="0"/>
              <a:ea typeface="Aptos" panose="02000000000000000000" pitchFamily="2" charset="0"/>
            </a:endParaRPr>
          </a:p>
          <a:p>
            <a:pPr marL="628650" lvl="1" indent="-17145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ptos Light" panose="020B0004020202020204" pitchFamily="34" charset="0"/>
                <a:ea typeface="Aptos" panose="02000000000000000000" pitchFamily="2" charset="0"/>
              </a:rPr>
              <a:t>Image Rights</a:t>
            </a:r>
            <a:r>
              <a:rPr lang="en-US" dirty="0">
                <a:latin typeface="Aptos Light" panose="020B0004020202020204" pitchFamily="34" charset="0"/>
                <a:ea typeface="Aptos" panose="02000000000000000000" pitchFamily="2" charset="0"/>
              </a:rPr>
              <a:t>. Any custom images, graphics, or photography must be owned by ORNL or used with documented permission from the original creator or source.</a:t>
            </a:r>
          </a:p>
          <a:p>
            <a:pPr marL="628650" lvl="1" indent="-17145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ptos Light" panose="020B0004020202020204" pitchFamily="34" charset="0"/>
                <a:ea typeface="Aptos" panose="02000000000000000000" pitchFamily="2" charset="0"/>
              </a:rPr>
              <a:t>Appropriate Image Use</a:t>
            </a:r>
            <a:r>
              <a:rPr lang="en-US" dirty="0">
                <a:latin typeface="Aptos Light" panose="020B0004020202020204" pitchFamily="34" charset="0"/>
                <a:ea typeface="Aptos" panose="02000000000000000000" pitchFamily="2" charset="0"/>
              </a:rPr>
              <a:t>. Select images that work well with the layout. Ensure the focal point of the image is not obscured by the title text and white overlay box.</a:t>
            </a:r>
          </a:p>
          <a:p>
            <a:pPr marL="628650" lvl="1" indent="-17145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ptos Light" panose="020B0004020202020204" pitchFamily="34" charset="0"/>
                <a:ea typeface="Aptos" panose="02000000000000000000" pitchFamily="2" charset="0"/>
              </a:rPr>
              <a:t>Relevance and Impact.</a:t>
            </a:r>
            <a:r>
              <a:rPr lang="en-US" dirty="0">
                <a:latin typeface="Aptos Light" panose="020B0004020202020204" pitchFamily="34" charset="0"/>
                <a:ea typeface="Aptos" panose="02000000000000000000" pitchFamily="2" charset="0"/>
              </a:rPr>
              <a:t> Visuals are a key element of effective communication. Whenever possible, use imagery that enhances the message of your presentation and reflects ORNL’s mission and values.</a:t>
            </a:r>
          </a:p>
          <a:p>
            <a:pPr marL="628650" lvl="1" indent="-17145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ptos Light" panose="020B0004020202020204" pitchFamily="34" charset="0"/>
                <a:ea typeface="Aptos" panose="02000000000000000000" pitchFamily="2" charset="0"/>
              </a:rPr>
              <a:t>Quality and Clarity.</a:t>
            </a:r>
            <a:r>
              <a:rPr lang="en-US" dirty="0">
                <a:latin typeface="Aptos Light" panose="020B0004020202020204" pitchFamily="34" charset="0"/>
                <a:ea typeface="Aptos" panose="02000000000000000000" pitchFamily="2" charset="0"/>
              </a:rPr>
              <a:t> Use high-resolution images for clarity on large screens. Avoid overly complex or dark images that may conflict with the title text.</a:t>
            </a:r>
          </a:p>
          <a:p>
            <a:pPr marL="628650" lvl="1" indent="-17145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ptos Light" panose="020B0004020202020204" pitchFamily="34" charset="0"/>
                <a:ea typeface="Aptos" panose="02000000000000000000" pitchFamily="2" charset="0"/>
              </a:rPr>
              <a:t>Text-Only Option.</a:t>
            </a:r>
            <a:r>
              <a:rPr lang="en-US" dirty="0">
                <a:latin typeface="Aptos Light" panose="020B0004020202020204" pitchFamily="34" charset="0"/>
                <a:ea typeface="Aptos" panose="02000000000000000000" pitchFamily="2" charset="0"/>
              </a:rPr>
              <a:t> If no appropriate or approved imagery is available, or if imagery is not permitted for the subject matter, the </a:t>
            </a:r>
            <a:r>
              <a:rPr lang="en-US" b="1" dirty="0">
                <a:latin typeface="Aptos Light" panose="020B0004020202020204" pitchFamily="34" charset="0"/>
                <a:ea typeface="Aptos" panose="02000000000000000000" pitchFamily="2" charset="0"/>
              </a:rPr>
              <a:t>Title | Text Only</a:t>
            </a:r>
            <a:r>
              <a:rPr lang="en-US" dirty="0">
                <a:latin typeface="Aptos Light" panose="020B0004020202020204" pitchFamily="34" charset="0"/>
                <a:ea typeface="Aptos" panose="02000000000000000000" pitchFamily="2" charset="0"/>
              </a:rPr>
              <a:t> layout provides a clean, professional alternative.</a:t>
            </a:r>
            <a:endParaRPr lang="en-US" dirty="0">
              <a:effectLst/>
              <a:latin typeface="Aptos Light" panose="020B0004020202020204" pitchFamily="34" charset="0"/>
              <a:ea typeface="Aptos" panose="02000000000000000000" pitchFamily="2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</a:pPr>
            <a:endParaRPr lang="en-US" dirty="0">
              <a:effectLst/>
              <a:latin typeface="Aptos Light" panose="020B0004020202020204" pitchFamily="34" charset="0"/>
              <a:ea typeface="Aptos" panose="02000000000000000000" pitchFamily="2" charset="0"/>
            </a:endParaRPr>
          </a:p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None/>
            </a:pPr>
            <a:r>
              <a:rPr lang="en-US" b="1" dirty="0">
                <a:effectLst/>
                <a:latin typeface="Aptos Light" panose="020B0004020202020204" pitchFamily="34" charset="0"/>
                <a:ea typeface="Aptos" panose="02000000000000000000" pitchFamily="2" charset="0"/>
              </a:rPr>
              <a:t>Learn more about ORNL presentations</a:t>
            </a:r>
          </a:p>
          <a:p>
            <a:pPr marL="628650" lvl="1" indent="-17145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en-US" b="0" dirty="0">
                <a:latin typeface="Aptos Light" panose="020B0004020202020204" pitchFamily="34" charset="0"/>
                <a:ea typeface="Aptos" panose="02000000000000000000" pitchFamily="2" charset="0"/>
                <a:hlinkClick r:id="rId3" tooltip="https://ornl.sharepoint.com/sites/branding/sitepages/electronic-presentations.aspx?xsdata=mdv8mdj8fdrhy2i1yze4ymmzyzrhotg3n2qwmdhkzdk5nmvlywnmfgrim2rizdqzngm0yjq1ndq5zjhhmdu1m2y5zjvmmjvlfdb8mhw2mzg4mzu0mjm4mjezotu5mjb8vw5rbm93bnxwr1zoylhovfpxtjfjbwwwzvzobgnuwnbzmly4zxlkv0lqb2lnqzr3tgpbd01eqwlmq0prswpvavyybhvneklptenkqlrpstzjazkwyudweulpd2lwmvfpt2pfegzrpt18mxxmmk5vwvhsekx6rtvpamrrtw1wbu9ezghobuk0txpsbu1uzghnrgxrtlrrnvptttvprff3twpzd1fium9jbvzowkm1mk1poxrawe56wvdkbgn5ohhoelezt1rrmu5ewtforev3fdnjmdnkntrjotuzytrjzte3n2qwmdhkzdk5nmvlywnmfdy1ngiyntqxndcwntq4mdhim2u1zjkwywvmyzm0ogi3&amp;sdata=mkhhmevsmln6eexwyzhoafhiuhjhrflmb2lzatvsofrktel1zlfjnxdndz0%3d&amp;ovuser=db3dbd43-4c4b-4544-9f8a-0553f9f5f25e%2c7nj%40ornl.gov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https://ornl.sharepoint.com/sites/branding/SitePages/presentations.aspx</a:t>
            </a:r>
            <a:endParaRPr lang="en-US" b="0" dirty="0">
              <a:latin typeface="Aptos Light" panose="020B0004020202020204" pitchFamily="34" charset="0"/>
              <a:ea typeface="Aptos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575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159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3225" y="720725"/>
            <a:ext cx="6205538" cy="3490913"/>
          </a:xfrm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52368" y="4434544"/>
            <a:ext cx="5105665" cy="414710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516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A94DED-5AEB-0351-027D-704F6AE27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D43FDF-03A4-7726-6014-6C7E2023CE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FEEA59-040C-D969-EB15-11904344E1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401DB7-383C-5B8A-B39F-76E3DA1FC2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677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B1C39-0149-1010-9B1E-CC19C7DB82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DB4A00-2EA5-DF7D-77CB-CB263C5A24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726F56-B287-EFA9-3441-75B5EEEFC7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E9DB25-955A-5F24-38E0-690231B4F1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8278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7151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192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7030A5-C7D7-48D4-B261-45DC936EE5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409488"/>
            <a:ext cx="1603756" cy="38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4149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302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22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FCA792B-F3C6-440D-9FAF-B0D8AC4CDC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04" y="6472945"/>
            <a:ext cx="1093661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07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378" y="320040"/>
            <a:ext cx="11425236" cy="53553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63" y="1637229"/>
            <a:ext cx="11372771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43894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5371" y="204789"/>
            <a:ext cx="6848231" cy="5355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60970" y="1628775"/>
            <a:ext cx="2663092" cy="1677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11631" y="1628775"/>
            <a:ext cx="2665047" cy="1677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86161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|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5-P07743 - Edited by Laddy Fields&#10;&#10;Drone Mission - Aerial view of ORNL's east Campus Quad facing southwest.&#10;&#10;This image has been reviewed by an ORNL Releasing Official and is approved for public release, May 19, 2025.">
            <a:extLst>
              <a:ext uri="{FF2B5EF4-FFF2-40B4-BE49-F238E27FC236}">
                <a16:creationId xmlns:a16="http://schemas.microsoft.com/office/drawing/2014/main" id="{01F17512-BEEB-E940-3B9F-9FDBDB2121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49EAE8-262C-D20D-80FF-4279961B7DBA}"/>
              </a:ext>
            </a:extLst>
          </p:cNvPr>
          <p:cNvSpPr/>
          <p:nvPr userDrawn="1"/>
        </p:nvSpPr>
        <p:spPr>
          <a:xfrm>
            <a:off x="896615" y="843778"/>
            <a:ext cx="5199385" cy="519938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Light" panose="020B0004020202020204" pitchFamily="34" charset="0"/>
              <a:ea typeface="Aptos" panose="02000000000000000000" pitchFamily="2" charset="0"/>
            </a:endParaRPr>
          </a:p>
        </p:txBody>
      </p:sp>
      <p:sp>
        <p:nvSpPr>
          <p:cNvPr id="1989" name="Title 1">
            <a:extLst>
              <a:ext uri="{FF2B5EF4-FFF2-40B4-BE49-F238E27FC236}">
                <a16:creationId xmlns:a16="http://schemas.microsoft.com/office/drawing/2014/main" id="{4E63AC8A-1BE4-CC0D-A87D-57B1147823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15450" y="2254309"/>
            <a:ext cx="451713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Presentation Title (Text size no larger than 36pt)</a:t>
            </a:r>
          </a:p>
        </p:txBody>
      </p:sp>
      <p:sp>
        <p:nvSpPr>
          <p:cNvPr id="1990" name="Subtitle 2">
            <a:extLst>
              <a:ext uri="{FF2B5EF4-FFF2-40B4-BE49-F238E27FC236}">
                <a16:creationId xmlns:a16="http://schemas.microsoft.com/office/drawing/2014/main" id="{2FDEC7A3-8D58-3E27-DFCC-68F1F758C8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91" name="Text Placeholder 1961">
            <a:extLst>
              <a:ext uri="{FF2B5EF4-FFF2-40B4-BE49-F238E27FC236}">
                <a16:creationId xmlns:a16="http://schemas.microsoft.com/office/drawing/2014/main" id="{F290C317-5693-2190-DC6C-B1FBB50E65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92" name="Text Placeholder 1963">
            <a:extLst>
              <a:ext uri="{FF2B5EF4-FFF2-40B4-BE49-F238E27FC236}">
                <a16:creationId xmlns:a16="http://schemas.microsoft.com/office/drawing/2014/main" id="{69307D98-0D2A-6367-B886-8BC3DE78A9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+mn-lt"/>
                <a:ea typeface="Aptos Light" panose="020B0004020202020204" pitchFamily="34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993" name="Rectangle 1992">
            <a:extLst>
              <a:ext uri="{FF2B5EF4-FFF2-40B4-BE49-F238E27FC236}">
                <a16:creationId xmlns:a16="http://schemas.microsoft.com/office/drawing/2014/main" id="{75F67FD0-9510-D988-3837-38FD99E6DD28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74748"/>
              </a:solidFill>
              <a:latin typeface="Aptos Light" panose="020B0004020202020204" pitchFamily="34" charset="0"/>
            </a:endParaRPr>
          </a:p>
        </p:txBody>
      </p:sp>
      <p:sp>
        <p:nvSpPr>
          <p:cNvPr id="1994" name="Text Placeholder 47">
            <a:extLst>
              <a:ext uri="{FF2B5EF4-FFF2-40B4-BE49-F238E27FC236}">
                <a16:creationId xmlns:a16="http://schemas.microsoft.com/office/drawing/2014/main" id="{CE691B96-E32E-F7AA-D0A1-ACAFF2C96F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1D47623-818A-705B-B821-F058B0BC95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8108" y="1141396"/>
            <a:ext cx="1780479" cy="4280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89A2CD0-329A-AD66-9E82-A1DB6C6F93A4}"/>
              </a:ext>
            </a:extLst>
          </p:cNvPr>
          <p:cNvGrpSpPr/>
          <p:nvPr userDrawn="1"/>
        </p:nvGrpSpPr>
        <p:grpSpPr>
          <a:xfrm>
            <a:off x="1177351" y="5301081"/>
            <a:ext cx="4558967" cy="438406"/>
            <a:chOff x="1177351" y="5301081"/>
            <a:chExt cx="4558967" cy="43840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8CD3442-F157-B130-4C8C-C1C6563CA624}"/>
                </a:ext>
              </a:extLst>
            </p:cNvPr>
            <p:cNvSpPr txBox="1"/>
            <p:nvPr userDrawn="1"/>
          </p:nvSpPr>
          <p:spPr>
            <a:xfrm>
              <a:off x="2688336" y="5344755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i="0" dirty="0">
                  <a:solidFill>
                    <a:schemeClr val="tx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  <a:t>ORNL IS MANAGED BY UT-BATTELLE LLC </a:t>
              </a:r>
              <a:br>
                <a:rPr lang="en-US" sz="900" b="0" i="0" dirty="0">
                  <a:solidFill>
                    <a:schemeClr val="tx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</a:br>
              <a:r>
                <a:rPr lang="en-US" sz="900" b="0" i="0" dirty="0">
                  <a:solidFill>
                    <a:schemeClr val="tx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7" name="Picture 6" descr="Shape&#10;&#10;AI-generated content may be incorrect.">
              <a:extLst>
                <a:ext uri="{FF2B5EF4-FFF2-40B4-BE49-F238E27FC236}">
                  <a16:creationId xmlns:a16="http://schemas.microsoft.com/office/drawing/2014/main" id="{442A6DA9-8C3C-81D4-6B8A-D16A90DD9B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177351" y="5301081"/>
              <a:ext cx="1526303" cy="4384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64715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AE7B96-D2A6-4A16-9C8C-9BA017C834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  <p:sp>
        <p:nvSpPr>
          <p:cNvPr id="8" name="Rectangle 256">
            <a:extLst>
              <a:ext uri="{FF2B5EF4-FFF2-40B4-BE49-F238E27FC236}">
                <a16:creationId xmlns:a16="http://schemas.microsoft.com/office/drawing/2014/main" id="{6349825E-C749-4CDB-BDE4-DDAFE00D2BF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671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911F93-34D4-49C9-8A88-C4DDE1F1E0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  <p:sp>
        <p:nvSpPr>
          <p:cNvPr id="7" name="Rectangle 256">
            <a:extLst>
              <a:ext uri="{FF2B5EF4-FFF2-40B4-BE49-F238E27FC236}">
                <a16:creationId xmlns:a16="http://schemas.microsoft.com/office/drawing/2014/main" id="{BF6A1C92-1EE6-4390-85D8-ACD208CF9DB8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7582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D6DB211-F94D-644A-8C58-020193A03AAA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7010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010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C0632-ACDA-4D24-A2CC-14539B91BC55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EEDC71-13B7-4B76-A967-98C8665C45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6486525"/>
            <a:ext cx="1088136" cy="261860"/>
          </a:xfrm>
          <a:prstGeom prst="rect">
            <a:avLst/>
          </a:prstGeom>
        </p:spPr>
      </p:pic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0578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7FC5867-1737-E84C-B42D-608A49EBBAA6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14350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14350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4B83B09-CF3A-4A36-84C0-D32086A13DE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7690CFA-BCE4-4BCB-BADE-0862029B12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1005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35551"/>
            <a:ext cx="5840756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585" y="1435551"/>
            <a:ext cx="5840415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583867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584" y="948037"/>
            <a:ext cx="584041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80804" y="966165"/>
            <a:ext cx="5815195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0804" y="1517523"/>
            <a:ext cx="5815195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7344" y="966165"/>
            <a:ext cx="5811876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7344" y="1517523"/>
            <a:ext cx="5811876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42737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1714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35551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35551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35551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000" y="966165"/>
            <a:ext cx="3833880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3833880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312016" y="966165"/>
            <a:ext cx="3831692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319831" y="1517904"/>
            <a:ext cx="3831692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37939" y="966165"/>
            <a:ext cx="3797323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45754" y="1517904"/>
            <a:ext cx="3797323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936" y="347472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5213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816" y="966459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914400" indent="-227013">
              <a:lnSpc>
                <a:spcPct val="90000"/>
              </a:lnSpc>
              <a:buFont typeface="Century Gothic" panose="020B0502020202020204" pitchFamily="34" charset="0"/>
              <a:buChar char="•"/>
              <a:tabLst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3916" y="969264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30537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lnSpc>
                <a:spcPct val="90000"/>
              </a:lnSpc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04922" y="969264"/>
            <a:ext cx="2868091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47472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2498" y="969264"/>
            <a:ext cx="2879502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3193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46977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AC3F58-DA01-43AC-9BFD-B0FCF242EE7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16" r:id="rId3"/>
    <p:sldLayoutId id="2147483736" r:id="rId4"/>
    <p:sldLayoutId id="2147483663" r:id="rId5"/>
    <p:sldLayoutId id="2147483685" r:id="rId6"/>
    <p:sldLayoutId id="2147483750" r:id="rId7"/>
    <p:sldLayoutId id="2147483755" r:id="rId8"/>
    <p:sldLayoutId id="2147483754" r:id="rId9"/>
    <p:sldLayoutId id="2147483667" r:id="rId10"/>
    <p:sldLayoutId id="2147483725" r:id="rId11"/>
    <p:sldLayoutId id="2147483756" r:id="rId12"/>
    <p:sldLayoutId id="2147483678" r:id="rId13"/>
    <p:sldLayoutId id="2147483757" r:id="rId14"/>
    <p:sldLayoutId id="2147483758" r:id="rId15"/>
    <p:sldLayoutId id="2147483759" r:id="rId16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image" Target="../media/image20.jpg"/><Relationship Id="rId3" Type="http://schemas.openxmlformats.org/officeDocument/2006/relationships/image" Target="../media/image10.jpg"/><Relationship Id="rId7" Type="http://schemas.openxmlformats.org/officeDocument/2006/relationships/image" Target="../media/image14.jpe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cid:232e4b3c-63df-4ee6-80b5-bfe950321e38@namprd09.prod.outlook.com" TargetMode="External"/><Relationship Id="rId7" Type="http://schemas.openxmlformats.org/officeDocument/2006/relationships/image" Target="cid:412a0e45-8a69-47fe-a4e0-be6258ad2f02@namprd09.prod.outlook.com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jpeg"/><Relationship Id="rId5" Type="http://schemas.openxmlformats.org/officeDocument/2006/relationships/image" Target="cid:cd1931a5-e439-4b46-9fe3-4c1508e73973@namprd09.prod.outlook.com" TargetMode="External"/><Relationship Id="rId10" Type="http://schemas.openxmlformats.org/officeDocument/2006/relationships/image" Target="../media/image28.png"/><Relationship Id="rId4" Type="http://schemas.openxmlformats.org/officeDocument/2006/relationships/image" Target="../media/image24.jpeg"/><Relationship Id="rId9" Type="http://schemas.openxmlformats.org/officeDocument/2006/relationships/image" Target="../media/image2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18B1F-BFB1-CC50-2580-E2ADE95FF0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450" y="2309141"/>
            <a:ext cx="4517136" cy="997196"/>
          </a:xfrm>
        </p:spPr>
        <p:txBody>
          <a:bodyPr/>
          <a:lstStyle/>
          <a:p>
            <a:r>
              <a:rPr lang="en-US" dirty="0"/>
              <a:t>Zr92 Measurements at GELINA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0AB052-C5ED-4604-BB32-C7CFB36540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1000" dirty="0"/>
              <a:t>CSEWG Meeting Jan 6th – 9th, 2026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169892-B8FD-9314-2137-FD44D1A12A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15450" y="3874707"/>
            <a:ext cx="4517136" cy="549809"/>
          </a:xfrm>
        </p:spPr>
        <p:txBody>
          <a:bodyPr/>
          <a:lstStyle/>
          <a:p>
            <a:r>
              <a:rPr lang="en-US" sz="1400" dirty="0"/>
              <a:t>Klaus Guber</a:t>
            </a:r>
            <a:r>
              <a:rPr lang="en-US" sz="1400" baseline="30000" dirty="0"/>
              <a:t>1</a:t>
            </a:r>
            <a:r>
              <a:rPr lang="en-US" sz="1400" dirty="0"/>
              <a:t>, Jesse M. Brown</a:t>
            </a:r>
            <a:r>
              <a:rPr lang="en-US" sz="1400" baseline="30000" dirty="0"/>
              <a:t>1</a:t>
            </a:r>
            <a:r>
              <a:rPr lang="en-US" sz="1400" dirty="0"/>
              <a:t>, Carlos Paradela</a:t>
            </a:r>
            <a:r>
              <a:rPr lang="en-US" sz="1400" baseline="30000" dirty="0"/>
              <a:t>2</a:t>
            </a:r>
            <a:r>
              <a:rPr lang="en-US" sz="1400" dirty="0"/>
              <a:t>, Wiliam Hillman</a:t>
            </a:r>
            <a:r>
              <a:rPr lang="en-US" sz="1400" baseline="30000" dirty="0"/>
              <a:t>3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E4AE62E-70C2-2BB8-D0AC-19F27324509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15450" y="4513159"/>
            <a:ext cx="4517136" cy="686357"/>
          </a:xfrm>
        </p:spPr>
        <p:txBody>
          <a:bodyPr/>
          <a:lstStyle/>
          <a:p>
            <a:r>
              <a:rPr lang="en-US" baseline="30000" dirty="0"/>
              <a:t>1</a:t>
            </a:r>
            <a:r>
              <a:rPr lang="en-US" dirty="0"/>
              <a:t>Oak Ridge National Laboratory, </a:t>
            </a:r>
            <a:r>
              <a:rPr lang="en-US" baseline="30000" dirty="0"/>
              <a:t>2</a:t>
            </a:r>
            <a:r>
              <a:rPr lang="en-US" dirty="0"/>
              <a:t>EC-JRC Geel, </a:t>
            </a:r>
            <a:r>
              <a:rPr lang="en-US" baseline="30000" dirty="0"/>
              <a:t>3</a:t>
            </a:r>
            <a:r>
              <a:rPr lang="en-US" dirty="0"/>
              <a:t> University of Manchester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991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FABE5-F815-F168-06C1-1DF94B20E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F1201-B41E-F192-1607-CAA2E9786E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 cut of Zr-92 data reduction is been completed</a:t>
            </a:r>
          </a:p>
          <a:p>
            <a:r>
              <a:rPr lang="en-US" dirty="0"/>
              <a:t>Combination of Zr-90 and Zr-91 will enable some evaluations but still have to wait for Zr-92 final data and Zr-94 measurements for full analysis of Zr. </a:t>
            </a:r>
          </a:p>
        </p:txBody>
      </p:sp>
    </p:spTree>
    <p:extLst>
      <p:ext uri="{BB962C8B-B14F-4D97-AF65-F5344CB8AC3E}">
        <p14:creationId xmlns:p14="http://schemas.microsoft.com/office/powerpoint/2010/main" val="616305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724395" y="219075"/>
            <a:ext cx="10806545" cy="487954"/>
          </a:xfrm>
        </p:spPr>
        <p:txBody>
          <a:bodyPr>
            <a:normAutofit fontScale="90000"/>
          </a:bodyPr>
          <a:lstStyle/>
          <a:p>
            <a:r>
              <a:rPr lang="en-US" dirty="0"/>
              <a:t>People supporting JRC experiments and evaluations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916254" y="881206"/>
            <a:ext cx="10486852" cy="3678957"/>
          </a:xfrm>
        </p:spPr>
        <p:txBody>
          <a:bodyPr>
            <a:normAutofit fontScale="92500" lnSpcReduction="20000"/>
          </a:bodyPr>
          <a:lstStyle/>
          <a:p>
            <a:r>
              <a:rPr lang="en-US" sz="3200" dirty="0">
                <a:latin typeface="+mn-lt"/>
                <a:cs typeface="Comic Sans MS"/>
              </a:rPr>
              <a:t>Peter Schillebeeckx, EC-JRC Geel</a:t>
            </a:r>
          </a:p>
          <a:p>
            <a:r>
              <a:rPr lang="en-US" sz="3200" dirty="0">
                <a:latin typeface="+mn-lt"/>
                <a:cs typeface="Comic Sans MS"/>
              </a:rPr>
              <a:t>Carlos Paradela, EC-JRC Geel</a:t>
            </a:r>
          </a:p>
          <a:p>
            <a:r>
              <a:rPr lang="en-US" sz="3200" dirty="0">
                <a:latin typeface="+mn-lt"/>
                <a:cs typeface="Comic Sans MS"/>
              </a:rPr>
              <a:t>Stefan Kopecky, EC-JRC Geel</a:t>
            </a:r>
          </a:p>
          <a:p>
            <a:r>
              <a:rPr lang="en-US" sz="3200" dirty="0">
                <a:latin typeface="+mn-lt"/>
                <a:cs typeface="Comic Sans MS"/>
              </a:rPr>
              <a:t>Ruud Wynats, EC-JRC Geel</a:t>
            </a:r>
          </a:p>
          <a:p>
            <a:r>
              <a:rPr lang="en-US" sz="3200" dirty="0">
                <a:latin typeface="+mn-lt"/>
                <a:cs typeface="Comic Sans MS"/>
              </a:rPr>
              <a:t>Mike Zach, Jenny Conner, ORNL/Isotopes</a:t>
            </a:r>
          </a:p>
          <a:p>
            <a:r>
              <a:rPr lang="en-US" sz="3200" dirty="0">
                <a:latin typeface="+mn-lt"/>
                <a:cs typeface="Comic Sans MS"/>
              </a:rPr>
              <a:t>Goran Arbanas, Jesse Brown, Chris Chapman, Luiz Leal, Jordan McDonnell, Marco Pigni, Klaus Guber, ORNL-ND group</a:t>
            </a:r>
          </a:p>
          <a:p>
            <a:endParaRPr lang="en-US" sz="2000" dirty="0">
              <a:cs typeface="Comic Sans M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283F825-EE63-2A4B-8DD9-340EB162C2E8}"/>
              </a:ext>
            </a:extLst>
          </p:cNvPr>
          <p:cNvSpPr txBox="1">
            <a:spLocks/>
          </p:cNvSpPr>
          <p:nvPr/>
        </p:nvSpPr>
        <p:spPr bwMode="auto">
          <a:xfrm>
            <a:off x="724395" y="4523702"/>
            <a:ext cx="9129713" cy="487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75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sz="2000" dirty="0"/>
              <a:t>Acknowledgments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E5EB98-B2EF-4B4E-B13A-FCEA5E04C353}"/>
              </a:ext>
            </a:extLst>
          </p:cNvPr>
          <p:cNvSpPr txBox="1"/>
          <p:nvPr/>
        </p:nvSpPr>
        <p:spPr>
          <a:xfrm>
            <a:off x="997277" y="4909221"/>
            <a:ext cx="100042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latin typeface="+mn-lt"/>
              </a:rPr>
              <a:t>This work was supported by the DOE Nuclear Criticality Safety Program, funded and managed by the National Nuclear Security Administration for the US Department of Energy </a:t>
            </a:r>
          </a:p>
          <a:p>
            <a:pPr>
              <a:lnSpc>
                <a:spcPct val="90000"/>
              </a:lnSpc>
            </a:pPr>
            <a:endParaRPr lang="en-US" sz="2000" dirty="0">
              <a:latin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latin typeface="+mn-lt"/>
                <a:cs typeface="Arial" panose="020B0604020202020204" pitchFamily="34" charset="0"/>
              </a:rPr>
              <a:t>Additionally, this work was also supported by JRC-Geel and the European Union</a:t>
            </a:r>
          </a:p>
        </p:txBody>
      </p:sp>
    </p:spTree>
    <p:extLst>
      <p:ext uri="{BB962C8B-B14F-4D97-AF65-F5344CB8AC3E}">
        <p14:creationId xmlns:p14="http://schemas.microsoft.com/office/powerpoint/2010/main" val="2774775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D08B032-4472-EB44-B64A-8186C9A0F51E}"/>
              </a:ext>
            </a:extLst>
          </p:cNvPr>
          <p:cNvCxnSpPr>
            <a:cxnSpLocks/>
            <a:stCxn id="26" idx="3"/>
          </p:cNvCxnSpPr>
          <p:nvPr/>
        </p:nvCxnSpPr>
        <p:spPr>
          <a:xfrm flipV="1">
            <a:off x="7570095" y="6092837"/>
            <a:ext cx="892220" cy="488394"/>
          </a:xfrm>
          <a:prstGeom prst="line">
            <a:avLst/>
          </a:prstGeom>
          <a:ln w="57150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534AB86-BE94-E144-8D04-21E618144479}"/>
              </a:ext>
            </a:extLst>
          </p:cNvPr>
          <p:cNvCxnSpPr>
            <a:cxnSpLocks/>
          </p:cNvCxnSpPr>
          <p:nvPr/>
        </p:nvCxnSpPr>
        <p:spPr>
          <a:xfrm>
            <a:off x="6052200" y="1877607"/>
            <a:ext cx="0" cy="764358"/>
          </a:xfrm>
          <a:prstGeom prst="line">
            <a:avLst/>
          </a:prstGeom>
          <a:ln w="57150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57133B8-BA4E-084A-8507-A2881790B709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3908517" y="6057658"/>
            <a:ext cx="1112482" cy="523573"/>
          </a:xfrm>
          <a:prstGeom prst="line">
            <a:avLst/>
          </a:prstGeom>
          <a:ln w="57150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D198787-7766-A145-BC73-1F885BF999E8}"/>
              </a:ext>
            </a:extLst>
          </p:cNvPr>
          <p:cNvCxnSpPr>
            <a:cxnSpLocks/>
            <a:stCxn id="5" idx="7"/>
          </p:cNvCxnSpPr>
          <p:nvPr/>
        </p:nvCxnSpPr>
        <p:spPr>
          <a:xfrm flipV="1">
            <a:off x="7662090" y="2148086"/>
            <a:ext cx="816055" cy="702641"/>
          </a:xfrm>
          <a:prstGeom prst="line">
            <a:avLst/>
          </a:prstGeom>
          <a:ln w="57150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1BDAC20-D063-F944-9989-A8E95566C7FC}"/>
              </a:ext>
            </a:extLst>
          </p:cNvPr>
          <p:cNvCxnSpPr>
            <a:cxnSpLocks/>
          </p:cNvCxnSpPr>
          <p:nvPr/>
        </p:nvCxnSpPr>
        <p:spPr>
          <a:xfrm>
            <a:off x="3932389" y="2311079"/>
            <a:ext cx="1172900" cy="651152"/>
          </a:xfrm>
          <a:prstGeom prst="line">
            <a:avLst/>
          </a:prstGeom>
          <a:ln w="57150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274E6F9-0986-144E-A4AE-AF93FF1FABAF}"/>
              </a:ext>
            </a:extLst>
          </p:cNvPr>
          <p:cNvCxnSpPr>
            <a:cxnSpLocks/>
          </p:cNvCxnSpPr>
          <p:nvPr/>
        </p:nvCxnSpPr>
        <p:spPr>
          <a:xfrm>
            <a:off x="3737829" y="4796675"/>
            <a:ext cx="846533" cy="0"/>
          </a:xfrm>
          <a:prstGeom prst="line">
            <a:avLst/>
          </a:prstGeom>
          <a:ln w="57150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21D62F9-BA1F-8C43-AB72-6BBD32E1E626}"/>
              </a:ext>
            </a:extLst>
          </p:cNvPr>
          <p:cNvCxnSpPr>
            <a:cxnSpLocks/>
          </p:cNvCxnSpPr>
          <p:nvPr/>
        </p:nvCxnSpPr>
        <p:spPr>
          <a:xfrm>
            <a:off x="8019601" y="4796675"/>
            <a:ext cx="586450" cy="0"/>
          </a:xfrm>
          <a:prstGeom prst="line">
            <a:avLst/>
          </a:prstGeom>
          <a:ln w="57150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347FCD0-2F4D-1740-8600-ABBA25C859E1}"/>
              </a:ext>
            </a:extLst>
          </p:cNvPr>
          <p:cNvGrpSpPr/>
          <p:nvPr/>
        </p:nvGrpSpPr>
        <p:grpSpPr>
          <a:xfrm>
            <a:off x="4136260" y="2181965"/>
            <a:ext cx="4130767" cy="4194592"/>
            <a:chOff x="4136260" y="2181965"/>
            <a:chExt cx="4130767" cy="4194592"/>
          </a:xfrm>
        </p:grpSpPr>
        <p:sp>
          <p:nvSpPr>
            <p:cNvPr id="5" name="Donut 4">
              <a:extLst>
                <a:ext uri="{FF2B5EF4-FFF2-40B4-BE49-F238E27FC236}">
                  <a16:creationId xmlns:a16="http://schemas.microsoft.com/office/drawing/2014/main" id="{B2F1026D-3F45-E94C-82FF-9A2ED2EEEE13}"/>
                </a:ext>
              </a:extLst>
            </p:cNvPr>
            <p:cNvSpPr/>
            <p:nvPr/>
          </p:nvSpPr>
          <p:spPr>
            <a:xfrm>
              <a:off x="4136260" y="2245790"/>
              <a:ext cx="4130767" cy="4130767"/>
            </a:xfrm>
            <a:prstGeom prst="donut">
              <a:avLst>
                <a:gd name="adj" fmla="val 17874"/>
              </a:avLst>
            </a:prstGeom>
            <a:solidFill>
              <a:schemeClr val="tx2"/>
            </a:solidFill>
            <a:ln w="38100">
              <a:noFill/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Half Frame 10">
              <a:extLst>
                <a:ext uri="{FF2B5EF4-FFF2-40B4-BE49-F238E27FC236}">
                  <a16:creationId xmlns:a16="http://schemas.microsoft.com/office/drawing/2014/main" id="{BDE0FCC4-9495-5640-9088-6CA2A4BB654F}"/>
                </a:ext>
              </a:extLst>
            </p:cNvPr>
            <p:cNvSpPr/>
            <p:nvPr/>
          </p:nvSpPr>
          <p:spPr>
            <a:xfrm rot="4783845">
              <a:off x="4234371" y="3165958"/>
              <a:ext cx="886022" cy="864303"/>
            </a:xfrm>
            <a:prstGeom prst="halfFrame">
              <a:avLst>
                <a:gd name="adj1" fmla="val 20519"/>
                <a:gd name="adj2" fmla="val 20519"/>
              </a:avLst>
            </a:prstGeom>
            <a:solidFill>
              <a:schemeClr val="bg1"/>
            </a:solidFill>
            <a:ln w="38100">
              <a:noFill/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Text Box 32">
              <a:extLst>
                <a:ext uri="{FF2B5EF4-FFF2-40B4-BE49-F238E27FC236}">
                  <a16:creationId xmlns:a16="http://schemas.microsoft.com/office/drawing/2014/main" id="{9ADE5E64-8EE0-BB4D-AFCB-D25D57C19E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40055" y="3442526"/>
              <a:ext cx="3340100" cy="156966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400" b="1" dirty="0">
                  <a:solidFill>
                    <a:srgbClr val="447E59"/>
                  </a:solidFill>
                  <a:latin typeface="+mj-lt"/>
                </a:rPr>
                <a:t>ORNL ND </a:t>
              </a:r>
              <a:br>
                <a:rPr lang="en-US" sz="2400" b="1" dirty="0">
                  <a:solidFill>
                    <a:srgbClr val="447E59"/>
                  </a:solidFill>
                  <a:latin typeface="+mj-lt"/>
                </a:rPr>
              </a:br>
              <a:r>
                <a:rPr lang="en-US" sz="2400" b="1" dirty="0">
                  <a:solidFill>
                    <a:srgbClr val="447E59"/>
                  </a:solidFill>
                  <a:latin typeface="+mj-lt"/>
                </a:rPr>
                <a:t>Support </a:t>
              </a:r>
              <a:br>
                <a:rPr lang="en-US" sz="2400" b="1" dirty="0">
                  <a:solidFill>
                    <a:srgbClr val="447E59"/>
                  </a:solidFill>
                  <a:latin typeface="+mj-lt"/>
                </a:rPr>
              </a:br>
              <a:r>
                <a:rPr lang="en-US" sz="2400" b="1" dirty="0">
                  <a:solidFill>
                    <a:srgbClr val="447E59"/>
                  </a:solidFill>
                  <a:latin typeface="+mj-lt"/>
                </a:rPr>
                <a:t>for NCSP </a:t>
              </a:r>
            </a:p>
            <a:p>
              <a:pPr algn="ctr">
                <a:defRPr/>
              </a:pPr>
              <a:r>
                <a:rPr lang="en-US" sz="2400" b="1" dirty="0">
                  <a:solidFill>
                    <a:srgbClr val="447E59"/>
                  </a:solidFill>
                  <a:latin typeface="+mj-lt"/>
                </a:rPr>
                <a:t>Applications</a:t>
              </a:r>
            </a:p>
          </p:txBody>
        </p:sp>
        <p:sp>
          <p:nvSpPr>
            <p:cNvPr id="44" name="Half Frame 43">
              <a:extLst>
                <a:ext uri="{FF2B5EF4-FFF2-40B4-BE49-F238E27FC236}">
                  <a16:creationId xmlns:a16="http://schemas.microsoft.com/office/drawing/2014/main" id="{553848EC-2940-5B44-B6AA-61373E3980F2}"/>
                </a:ext>
              </a:extLst>
            </p:cNvPr>
            <p:cNvSpPr/>
            <p:nvPr/>
          </p:nvSpPr>
          <p:spPr>
            <a:xfrm rot="348396">
              <a:off x="4625810" y="5137110"/>
              <a:ext cx="886022" cy="864303"/>
            </a:xfrm>
            <a:prstGeom prst="halfFrame">
              <a:avLst>
                <a:gd name="adj1" fmla="val 20519"/>
                <a:gd name="adj2" fmla="val 20519"/>
              </a:avLst>
            </a:prstGeom>
            <a:solidFill>
              <a:schemeClr val="bg1"/>
            </a:solidFill>
            <a:ln w="38100">
              <a:noFill/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Half Frame 44">
              <a:extLst>
                <a:ext uri="{FF2B5EF4-FFF2-40B4-BE49-F238E27FC236}">
                  <a16:creationId xmlns:a16="http://schemas.microsoft.com/office/drawing/2014/main" id="{14E8A41D-46FB-A542-B0D7-11FC8BF0DE53}"/>
                </a:ext>
              </a:extLst>
            </p:cNvPr>
            <p:cNvSpPr/>
            <p:nvPr/>
          </p:nvSpPr>
          <p:spPr>
            <a:xfrm rot="8079305">
              <a:off x="5670813" y="2192824"/>
              <a:ext cx="886022" cy="864303"/>
            </a:xfrm>
            <a:prstGeom prst="halfFrame">
              <a:avLst>
                <a:gd name="adj1" fmla="val 20519"/>
                <a:gd name="adj2" fmla="val 20519"/>
              </a:avLst>
            </a:prstGeom>
            <a:solidFill>
              <a:schemeClr val="bg1"/>
            </a:solidFill>
            <a:ln w="38100">
              <a:noFill/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Half Frame 45">
              <a:extLst>
                <a:ext uri="{FF2B5EF4-FFF2-40B4-BE49-F238E27FC236}">
                  <a16:creationId xmlns:a16="http://schemas.microsoft.com/office/drawing/2014/main" id="{80DE107F-7FE2-8246-A9A2-DBBFDCD0CF48}"/>
                </a:ext>
              </a:extLst>
            </p:cNvPr>
            <p:cNvSpPr/>
            <p:nvPr/>
          </p:nvSpPr>
          <p:spPr>
            <a:xfrm rot="12104065">
              <a:off x="7164046" y="2949061"/>
              <a:ext cx="886022" cy="864303"/>
            </a:xfrm>
            <a:prstGeom prst="halfFrame">
              <a:avLst>
                <a:gd name="adj1" fmla="val 20519"/>
                <a:gd name="adj2" fmla="val 20519"/>
              </a:avLst>
            </a:prstGeom>
            <a:solidFill>
              <a:schemeClr val="bg1"/>
            </a:solidFill>
            <a:ln w="38100">
              <a:noFill/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Half Frame 46">
              <a:extLst>
                <a:ext uri="{FF2B5EF4-FFF2-40B4-BE49-F238E27FC236}">
                  <a16:creationId xmlns:a16="http://schemas.microsoft.com/office/drawing/2014/main" id="{4C56F0BA-01C7-8A4A-BFFB-D1C0BE56762F}"/>
                </a:ext>
              </a:extLst>
            </p:cNvPr>
            <p:cNvSpPr/>
            <p:nvPr/>
          </p:nvSpPr>
          <p:spPr>
            <a:xfrm rot="16862083">
              <a:off x="7067634" y="4979765"/>
              <a:ext cx="886022" cy="864303"/>
            </a:xfrm>
            <a:prstGeom prst="halfFrame">
              <a:avLst>
                <a:gd name="adj1" fmla="val 20519"/>
                <a:gd name="adj2" fmla="val 20519"/>
              </a:avLst>
            </a:prstGeom>
            <a:solidFill>
              <a:schemeClr val="bg1"/>
            </a:solidFill>
            <a:ln w="38100">
              <a:noFill/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7" name="Text Box 36">
            <a:extLst>
              <a:ext uri="{FF2B5EF4-FFF2-40B4-BE49-F238E27FC236}">
                <a16:creationId xmlns:a16="http://schemas.microsoft.com/office/drawing/2014/main" id="{FB10A029-0EBA-0146-8960-623F4B8C34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844" y="2178378"/>
            <a:ext cx="3569545" cy="338554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Applications</a:t>
            </a:r>
          </a:p>
        </p:txBody>
      </p:sp>
      <p:sp>
        <p:nvSpPr>
          <p:cNvPr id="7" name="Text Box 36">
            <a:extLst>
              <a:ext uri="{FF2B5EF4-FFF2-40B4-BE49-F238E27FC236}">
                <a16:creationId xmlns:a16="http://schemas.microsoft.com/office/drawing/2014/main" id="{F21EFE42-3BF8-4549-B2CD-B0EFA6057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196" y="4652401"/>
            <a:ext cx="3586945" cy="338554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Integral Experiments</a:t>
            </a:r>
          </a:p>
        </p:txBody>
      </p:sp>
      <p:sp>
        <p:nvSpPr>
          <p:cNvPr id="8" name="Text Box 16">
            <a:extLst>
              <a:ext uri="{FF2B5EF4-FFF2-40B4-BE49-F238E27FC236}">
                <a16:creationId xmlns:a16="http://schemas.microsoft.com/office/drawing/2014/main" id="{47F8728B-ED5C-AC4B-9C12-8933A4CD98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3410" y="4481378"/>
            <a:ext cx="3568249" cy="584775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</a:rPr>
              <a:t>Computational Modeling </a:t>
            </a:r>
          </a:p>
          <a:p>
            <a:pPr algn="ctr">
              <a:lnSpc>
                <a:spcPct val="10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</a:rPr>
              <a:t>and Processing</a:t>
            </a:r>
          </a:p>
        </p:txBody>
      </p:sp>
      <p:sp>
        <p:nvSpPr>
          <p:cNvPr id="10" name="Text Box 26">
            <a:extLst>
              <a:ext uri="{FF2B5EF4-FFF2-40B4-BE49-F238E27FC236}">
                <a16:creationId xmlns:a16="http://schemas.microsoft.com/office/drawing/2014/main" id="{017846C2-26AF-A642-8070-986173606B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1523" y="1999701"/>
            <a:ext cx="3599516" cy="338554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</a:rPr>
              <a:t>Cross Section Evaluations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12417D3-034F-D447-87E4-56F837B17BE6}"/>
              </a:ext>
            </a:extLst>
          </p:cNvPr>
          <p:cNvSpPr txBox="1"/>
          <p:nvPr/>
        </p:nvSpPr>
        <p:spPr>
          <a:xfrm>
            <a:off x="5020999" y="6438115"/>
            <a:ext cx="2549096" cy="286232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 testing and adjustments</a:t>
            </a:r>
            <a:endParaRPr lang="en-US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ACE5A59-664A-7243-A50D-7AB438028D12}"/>
              </a:ext>
            </a:extLst>
          </p:cNvPr>
          <p:cNvGrpSpPr/>
          <p:nvPr/>
        </p:nvGrpSpPr>
        <p:grpSpPr>
          <a:xfrm>
            <a:off x="4210642" y="670583"/>
            <a:ext cx="3584301" cy="1315879"/>
            <a:chOff x="4500024" y="1233047"/>
            <a:chExt cx="2927222" cy="1074650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6B00247-C961-4841-B378-6DEE67840853}"/>
                </a:ext>
              </a:extLst>
            </p:cNvPr>
            <p:cNvSpPr/>
            <p:nvPr/>
          </p:nvSpPr>
          <p:spPr>
            <a:xfrm>
              <a:off x="4500024" y="1233047"/>
              <a:ext cx="2927222" cy="107465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tx2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2196207-D160-6C49-BDCF-999257F2B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6624" t="25703" r="11366" b="10943"/>
            <a:stretch/>
          </p:blipFill>
          <p:spPr>
            <a:xfrm>
              <a:off x="5668410" y="1243386"/>
              <a:ext cx="1748923" cy="1047396"/>
            </a:xfrm>
            <a:prstGeom prst="rect">
              <a:avLst/>
            </a:prstGeom>
          </p:spPr>
        </p:pic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E02DC184-700E-1B4D-BF93-CCC2A04843FB}"/>
              </a:ext>
            </a:extLst>
          </p:cNvPr>
          <p:cNvSpPr/>
          <p:nvPr/>
        </p:nvSpPr>
        <p:spPr>
          <a:xfrm>
            <a:off x="8367497" y="2406561"/>
            <a:ext cx="3553545" cy="13045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E6619AF-BC42-BA44-8EC9-51354989FE04}"/>
              </a:ext>
            </a:extLst>
          </p:cNvPr>
          <p:cNvSpPr/>
          <p:nvPr/>
        </p:nvSpPr>
        <p:spPr>
          <a:xfrm>
            <a:off x="8462315" y="5213919"/>
            <a:ext cx="3553544" cy="121888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3600" b="1" dirty="0">
                <a:solidFill>
                  <a:schemeClr val="tx1"/>
                </a:solidFill>
              </a:rPr>
              <a:t>SCALE</a:t>
            </a:r>
          </a:p>
          <a:p>
            <a:pPr algn="ctr">
              <a:lnSpc>
                <a:spcPct val="90000"/>
              </a:lnSpc>
            </a:pPr>
            <a:r>
              <a:rPr lang="en-US" sz="3600" b="1" dirty="0">
                <a:solidFill>
                  <a:schemeClr val="tx1"/>
                </a:solidFill>
              </a:rPr>
              <a:t>AMPX</a:t>
            </a:r>
            <a:endParaRPr lang="en-US" b="1" dirty="0">
              <a:solidFill>
                <a:schemeClr val="tx1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1CA1D53-BD76-8A46-9038-227CFA191D42}"/>
              </a:ext>
            </a:extLst>
          </p:cNvPr>
          <p:cNvGrpSpPr/>
          <p:nvPr/>
        </p:nvGrpSpPr>
        <p:grpSpPr>
          <a:xfrm>
            <a:off x="362844" y="5084226"/>
            <a:ext cx="3569478" cy="1310437"/>
            <a:chOff x="1200141" y="5094157"/>
            <a:chExt cx="2927222" cy="107465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DAB3ADF-F113-B349-ABC5-769BF3BE5477}"/>
                </a:ext>
              </a:extLst>
            </p:cNvPr>
            <p:cNvSpPr/>
            <p:nvPr/>
          </p:nvSpPr>
          <p:spPr>
            <a:xfrm>
              <a:off x="1200141" y="5094157"/>
              <a:ext cx="2927222" cy="107465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tx2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34" name="object 17">
              <a:extLst>
                <a:ext uri="{FF2B5EF4-FFF2-40B4-BE49-F238E27FC236}">
                  <a16:creationId xmlns:a16="http://schemas.microsoft.com/office/drawing/2014/main" id="{B2D037FA-7BE3-9049-B260-1B5DC6363730}"/>
                </a:ext>
              </a:extLst>
            </p:cNvPr>
            <p:cNvPicPr/>
            <p:nvPr/>
          </p:nvPicPr>
          <p:blipFill rotWithShape="1">
            <a:blip r:embed="rId4" cstate="print"/>
            <a:srcRect t="16138" r="63136"/>
            <a:stretch/>
          </p:blipFill>
          <p:spPr>
            <a:xfrm>
              <a:off x="1212663" y="5102589"/>
              <a:ext cx="1135019" cy="1046682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48206F8-4D65-8A47-943B-3AA08E22688D}"/>
              </a:ext>
            </a:extLst>
          </p:cNvPr>
          <p:cNvGrpSpPr/>
          <p:nvPr/>
        </p:nvGrpSpPr>
        <p:grpSpPr>
          <a:xfrm>
            <a:off x="363418" y="2592746"/>
            <a:ext cx="3569546" cy="1320793"/>
            <a:chOff x="1150221" y="2483019"/>
            <a:chExt cx="2927222" cy="108312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EC728F7-387E-594D-BEFE-D070165432A4}"/>
                </a:ext>
              </a:extLst>
            </p:cNvPr>
            <p:cNvSpPr/>
            <p:nvPr/>
          </p:nvSpPr>
          <p:spPr>
            <a:xfrm>
              <a:off x="1150221" y="2483019"/>
              <a:ext cx="2927222" cy="107465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tx2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36" name="Picture 8" descr="plant_ninemile">
              <a:extLst>
                <a:ext uri="{FF2B5EF4-FFF2-40B4-BE49-F238E27FC236}">
                  <a16:creationId xmlns:a16="http://schemas.microsoft.com/office/drawing/2014/main" id="{E9050FB4-B8CB-2945-884B-821EDDDAB6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97269" y="2487048"/>
              <a:ext cx="1773760" cy="10790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Picture 9" descr="U_assemblies">
              <a:extLst>
                <a:ext uri="{FF2B5EF4-FFF2-40B4-BE49-F238E27FC236}">
                  <a16:creationId xmlns:a16="http://schemas.microsoft.com/office/drawing/2014/main" id="{3FF1E97C-DF63-7942-BE3F-5DF820515D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50502" y="2496510"/>
              <a:ext cx="1619816" cy="1061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11" descr="transport">
              <a:extLst>
                <a:ext uri="{FF2B5EF4-FFF2-40B4-BE49-F238E27FC236}">
                  <a16:creationId xmlns:a16="http://schemas.microsoft.com/office/drawing/2014/main" id="{EA40D375-2267-9244-94D3-7DE5294E40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/>
            <a:srcRect l="17246"/>
            <a:stretch/>
          </p:blipFill>
          <p:spPr bwMode="auto">
            <a:xfrm>
              <a:off x="1736996" y="2497542"/>
              <a:ext cx="1332390" cy="1060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23C2CA8-D1A9-9143-9C33-AF97C7B4B6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7095" y="5100225"/>
            <a:ext cx="2178046" cy="1276331"/>
          </a:xfrm>
          <a:prstGeom prst="rect">
            <a:avLst/>
          </a:prstGeom>
        </p:spPr>
      </p:pic>
      <p:pic>
        <p:nvPicPr>
          <p:cNvPr id="48" name="Picture 10" descr="yucca">
            <a:extLst>
              <a:ext uri="{FF2B5EF4-FFF2-40B4-BE49-F238E27FC236}">
                <a16:creationId xmlns:a16="http://schemas.microsoft.com/office/drawing/2014/main" id="{35EA5B7B-3174-B54B-A599-52173E1C8F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/>
          <a:srcRect l="3529" r="1" b="11386"/>
          <a:stretch/>
        </p:blipFill>
        <p:spPr bwMode="auto">
          <a:xfrm>
            <a:off x="2706477" y="2607814"/>
            <a:ext cx="1220203" cy="1282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13">
            <a:extLst>
              <a:ext uri="{FF2B5EF4-FFF2-40B4-BE49-F238E27FC236}">
                <a16:creationId xmlns:a16="http://schemas.microsoft.com/office/drawing/2014/main" id="{1C049226-59FA-CB48-8419-D7D9F9D22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388963" y="2433054"/>
            <a:ext cx="1904487" cy="126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17">
            <a:extLst>
              <a:ext uri="{FF2B5EF4-FFF2-40B4-BE49-F238E27FC236}">
                <a16:creationId xmlns:a16="http://schemas.microsoft.com/office/drawing/2014/main" id="{497DC3FB-D167-4340-B26E-87911E768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7998" y="229905"/>
            <a:ext cx="3584302" cy="338554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</a:rPr>
              <a:t>Basic Science Cross Section </a:t>
            </a:r>
          </a:p>
        </p:txBody>
      </p:sp>
      <p:pic>
        <p:nvPicPr>
          <p:cNvPr id="50" name="Picture 20" descr="ton">
            <a:extLst>
              <a:ext uri="{FF2B5EF4-FFF2-40B4-BE49-F238E27FC236}">
                <a16:creationId xmlns:a16="http://schemas.microsoft.com/office/drawing/2014/main" id="{DB9B0E58-F8C1-9543-B8FF-B21B3472F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293450" y="2433053"/>
            <a:ext cx="1617735" cy="127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19" descr="nndcblue">
            <a:extLst>
              <a:ext uri="{FF2B5EF4-FFF2-40B4-BE49-F238E27FC236}">
                <a16:creationId xmlns:a16="http://schemas.microsoft.com/office/drawing/2014/main" id="{F2697890-08B1-954B-849A-2CE890267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>
          <a:xfrm>
            <a:off x="11346785" y="2414329"/>
            <a:ext cx="564400" cy="474588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3779F8C-2F9B-B144-92AE-9C40E8086CB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52424" y="692341"/>
            <a:ext cx="1347090" cy="90669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A4125E0-AC2F-DA49-B383-EB43C5FDDD98}"/>
              </a:ext>
            </a:extLst>
          </p:cNvPr>
          <p:cNvSpPr txBox="1"/>
          <p:nvPr/>
        </p:nvSpPr>
        <p:spPr>
          <a:xfrm>
            <a:off x="4210641" y="1633522"/>
            <a:ext cx="143065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latin typeface="+mn-lt"/>
              </a:rPr>
              <a:t>GELINA</a:t>
            </a:r>
          </a:p>
        </p:txBody>
      </p:sp>
    </p:spTree>
    <p:extLst>
      <p:ext uri="{BB962C8B-B14F-4D97-AF65-F5344CB8AC3E}">
        <p14:creationId xmlns:p14="http://schemas.microsoft.com/office/powerpoint/2010/main" val="167818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6304688" y="517770"/>
            <a:ext cx="3267075" cy="535531"/>
          </a:xfrm>
        </p:spPr>
        <p:txBody>
          <a:bodyPr/>
          <a:lstStyle/>
          <a:p>
            <a:pPr defTabSz="966788"/>
            <a:r>
              <a:rPr lang="en-GB" b="1" dirty="0">
                <a:ea typeface="ＭＳ Ｐゴシック" pitchFamily="27" charset="-128"/>
                <a:cs typeface="ＭＳ Ｐゴシック" pitchFamily="27" charset="-128"/>
              </a:rPr>
              <a:t>GELINA</a:t>
            </a:r>
          </a:p>
        </p:txBody>
      </p:sp>
      <p:sp>
        <p:nvSpPr>
          <p:cNvPr id="16386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495803" y="1916146"/>
            <a:ext cx="5069180" cy="4532156"/>
          </a:xfrm>
        </p:spPr>
        <p:txBody>
          <a:bodyPr vert="horz" wrap="square" lIns="170316" tIns="170316" rIns="170316" bIns="170316" numCol="1" anchor="t" anchorCtr="0" compatLnSpc="1">
            <a:prstTxWarp prst="textNoShape">
              <a:avLst/>
            </a:prstTxWarp>
            <a:noAutofit/>
          </a:bodyPr>
          <a:lstStyle/>
          <a:p>
            <a:pPr marL="363538" indent="-363538" defTabSz="966788"/>
            <a:r>
              <a:rPr lang="en-GB" sz="2400" dirty="0">
                <a:latin typeface="+mn-lt"/>
                <a:cs typeface="Arial" pitchFamily="34" charset="0"/>
              </a:rPr>
              <a:t>Time-of-flight facility</a:t>
            </a:r>
          </a:p>
          <a:p>
            <a:pPr marL="363538" indent="-363538" defTabSz="966788">
              <a:spcAft>
                <a:spcPts val="0"/>
              </a:spcAft>
            </a:pPr>
            <a:r>
              <a:rPr lang="en-GB" sz="2400" dirty="0">
                <a:latin typeface="+mn-lt"/>
                <a:cs typeface="Arial" pitchFamily="34" charset="0"/>
              </a:rPr>
              <a:t>Pulsed white neutron source </a:t>
            </a:r>
          </a:p>
          <a:p>
            <a:pPr marL="785813" lvl="1" indent="-301625" defTabSz="966788">
              <a:lnSpc>
                <a:spcPct val="100000"/>
              </a:lnSpc>
              <a:spcBef>
                <a:spcPts val="0"/>
              </a:spcBef>
              <a:buNone/>
            </a:pPr>
            <a:r>
              <a:rPr lang="en-GB" dirty="0">
                <a:latin typeface="+mn-lt"/>
                <a:cs typeface="Arial" pitchFamily="34" charset="0"/>
              </a:rPr>
              <a:t>		</a:t>
            </a:r>
            <a:r>
              <a:rPr lang="en-GB" sz="1800" dirty="0">
                <a:latin typeface="+mn-lt"/>
                <a:cs typeface="Arial" pitchFamily="34" charset="0"/>
              </a:rPr>
              <a:t>(10 meV &lt; E</a:t>
            </a:r>
            <a:r>
              <a:rPr lang="en-GB" sz="1800" baseline="-25000" dirty="0">
                <a:latin typeface="+mn-lt"/>
                <a:cs typeface="Arial" pitchFamily="34" charset="0"/>
              </a:rPr>
              <a:t>n</a:t>
            </a:r>
            <a:r>
              <a:rPr lang="en-GB" sz="1800" dirty="0">
                <a:latin typeface="+mn-lt"/>
                <a:cs typeface="Arial" pitchFamily="34" charset="0"/>
              </a:rPr>
              <a:t> &lt; 20 MeV)</a:t>
            </a:r>
          </a:p>
          <a:p>
            <a:pPr marL="363538" indent="-363538" defTabSz="966788"/>
            <a:r>
              <a:rPr lang="en-GB" sz="2400" dirty="0">
                <a:latin typeface="+mn-lt"/>
                <a:cs typeface="Arial" pitchFamily="34" charset="0"/>
              </a:rPr>
              <a:t>Multi-user facility with </a:t>
            </a:r>
            <a:br>
              <a:rPr lang="en-GB" sz="2400" dirty="0">
                <a:latin typeface="+mn-lt"/>
                <a:cs typeface="Arial" pitchFamily="34" charset="0"/>
              </a:rPr>
            </a:br>
            <a:r>
              <a:rPr lang="en-GB" sz="2400" dirty="0">
                <a:latin typeface="+mn-lt"/>
                <a:cs typeface="Arial" pitchFamily="34" charset="0"/>
              </a:rPr>
              <a:t>10 flight paths (10–400 m)</a:t>
            </a:r>
          </a:p>
          <a:p>
            <a:pPr marL="363538" indent="-363538" defTabSz="966788"/>
            <a:r>
              <a:rPr lang="en-GB" sz="2400" dirty="0">
                <a:latin typeface="+mn-lt"/>
                <a:cs typeface="Arial" pitchFamily="34" charset="0"/>
              </a:rPr>
              <a:t>Measurement stations have special equipment to perform the following:</a:t>
            </a:r>
          </a:p>
          <a:p>
            <a:pPr marL="785813" lvl="1" indent="-301625" defTabSz="966788"/>
            <a:r>
              <a:rPr lang="en-GB" sz="1800" dirty="0">
                <a:latin typeface="+mn-lt"/>
                <a:cs typeface="Arial" pitchFamily="34" charset="0"/>
              </a:rPr>
              <a:t>Total cross section measurements</a:t>
            </a:r>
          </a:p>
          <a:p>
            <a:pPr marL="785813" lvl="1" indent="-301625" defTabSz="966788"/>
            <a:r>
              <a:rPr lang="en-GB" sz="1800" dirty="0">
                <a:latin typeface="+mn-lt"/>
                <a:cs typeface="Arial" pitchFamily="34" charset="0"/>
              </a:rPr>
              <a:t>Partial cross section measurements</a:t>
            </a: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1535623" y="4510668"/>
            <a:ext cx="4569002" cy="1728953"/>
          </a:xfrm>
          <a:prstGeom prst="rect">
            <a:avLst/>
          </a:prstGeom>
          <a:noFill/>
          <a:ln w="38100">
            <a:solidFill>
              <a:srgbClr val="447E59"/>
            </a:solidFill>
            <a:miter lim="800000"/>
            <a:headEnd/>
            <a:tailEnd/>
          </a:ln>
        </p:spPr>
        <p:txBody>
          <a:bodyPr wrap="square" lIns="170316" tIns="170316" rIns="170316" bIns="170316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90000"/>
              </a:lnSpc>
              <a:spcAft>
                <a:spcPct val="30000"/>
              </a:spcAft>
              <a:buClr>
                <a:schemeClr val="tx1"/>
              </a:buClr>
              <a:buSzPct val="115000"/>
              <a:tabLst>
                <a:tab pos="1597025" algn="l"/>
              </a:tabLst>
            </a:pPr>
            <a:r>
              <a:rPr lang="en-GB" sz="2000" b="1" dirty="0">
                <a:solidFill>
                  <a:srgbClr val="447E59"/>
                </a:solidFill>
                <a:latin typeface="Arial Narrow" pitchFamily="34" charset="0"/>
              </a:rPr>
              <a:t>Pulse width       		: 1 ns</a:t>
            </a:r>
          </a:p>
          <a:p>
            <a:pPr marL="342900" indent="-342900">
              <a:lnSpc>
                <a:spcPct val="90000"/>
              </a:lnSpc>
              <a:spcAft>
                <a:spcPct val="30000"/>
              </a:spcAft>
              <a:buClr>
                <a:schemeClr val="tx1"/>
              </a:buClr>
              <a:buSzPct val="115000"/>
              <a:tabLst>
                <a:tab pos="1597025" algn="l"/>
              </a:tabLst>
            </a:pPr>
            <a:r>
              <a:rPr lang="en-GB" sz="2000" b="1" dirty="0">
                <a:solidFill>
                  <a:srgbClr val="447E59"/>
                </a:solidFill>
                <a:latin typeface="Arial Narrow" pitchFamily="34" charset="0"/>
              </a:rPr>
              <a:t>Frequency         		: 40–800 Hz</a:t>
            </a:r>
          </a:p>
          <a:p>
            <a:pPr marL="342900" indent="-342900">
              <a:lnSpc>
                <a:spcPct val="90000"/>
              </a:lnSpc>
              <a:spcAft>
                <a:spcPct val="30000"/>
              </a:spcAft>
              <a:buClr>
                <a:schemeClr val="tx1"/>
              </a:buClr>
              <a:buSzPct val="115000"/>
              <a:tabLst>
                <a:tab pos="1597025" algn="l"/>
              </a:tabLst>
            </a:pPr>
            <a:r>
              <a:rPr lang="en-GB" sz="2000" b="1" dirty="0">
                <a:solidFill>
                  <a:srgbClr val="447E59"/>
                </a:solidFill>
                <a:latin typeface="Arial Narrow" pitchFamily="34" charset="0"/>
              </a:rPr>
              <a:t>Average current		: 4.7–75 </a:t>
            </a:r>
            <a:r>
              <a:rPr lang="en-GB" sz="2000" b="1" dirty="0">
                <a:solidFill>
                  <a:srgbClr val="447E59"/>
                </a:solidFill>
                <a:latin typeface="Arial Narrow" pitchFamily="34" charset="0"/>
                <a:sym typeface="Symbol" charset="2"/>
              </a:rPr>
              <a:t></a:t>
            </a:r>
            <a:r>
              <a:rPr lang="en-GB" sz="2000" b="1" dirty="0">
                <a:solidFill>
                  <a:srgbClr val="447E59"/>
                </a:solidFill>
                <a:latin typeface="Arial Narrow" pitchFamily="34" charset="0"/>
              </a:rPr>
              <a:t>A</a:t>
            </a:r>
          </a:p>
          <a:p>
            <a:pPr marL="342900" indent="-342900">
              <a:lnSpc>
                <a:spcPct val="90000"/>
              </a:lnSpc>
              <a:spcAft>
                <a:spcPct val="30000"/>
              </a:spcAft>
              <a:buClr>
                <a:schemeClr val="tx1"/>
              </a:buClr>
              <a:buSzPct val="115000"/>
              <a:tabLst>
                <a:tab pos="1597025" algn="l"/>
              </a:tabLst>
            </a:pPr>
            <a:r>
              <a:rPr lang="en-GB" sz="2000" b="1" dirty="0">
                <a:solidFill>
                  <a:srgbClr val="447E59"/>
                </a:solidFill>
                <a:latin typeface="Arial Narrow" pitchFamily="34" charset="0"/>
              </a:rPr>
              <a:t>Neutron intensity	:1.6 10</a:t>
            </a:r>
            <a:r>
              <a:rPr lang="en-GB" sz="2000" b="1" baseline="30000" dirty="0">
                <a:solidFill>
                  <a:srgbClr val="447E59"/>
                </a:solidFill>
                <a:latin typeface="Arial Narrow" pitchFamily="34" charset="0"/>
              </a:rPr>
              <a:t>12</a:t>
            </a:r>
            <a:r>
              <a:rPr lang="en-GB" sz="2000" b="1" dirty="0">
                <a:solidFill>
                  <a:srgbClr val="447E59"/>
                </a:solidFill>
                <a:latin typeface="Arial Narrow" pitchFamily="34" charset="0"/>
              </a:rPr>
              <a:t>–2.5 10</a:t>
            </a:r>
            <a:r>
              <a:rPr lang="en-GB" sz="2000" b="1" baseline="30000" dirty="0">
                <a:solidFill>
                  <a:srgbClr val="447E59"/>
                </a:solidFill>
                <a:latin typeface="Arial Narrow" pitchFamily="34" charset="0"/>
              </a:rPr>
              <a:t>13</a:t>
            </a:r>
            <a:r>
              <a:rPr lang="en-GB" sz="2000" b="1" dirty="0">
                <a:solidFill>
                  <a:srgbClr val="447E59"/>
                </a:solidFill>
                <a:latin typeface="Arial Narrow" pitchFamily="34" charset="0"/>
              </a:rPr>
              <a:t> n/s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82499E6-5D08-8749-ACF6-2930837BF11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4010" y="1296093"/>
            <a:ext cx="1659616" cy="86135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5886F95-E8F9-9649-8F00-CC71700620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7000"/>
                    </a14:imgEffect>
                    <a14:imgEffect>
                      <a14:brightnessContrast contrast="-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72095" y="287565"/>
            <a:ext cx="2909791" cy="153147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84F377A-D110-4D40-999C-771F4640CA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317" y="1445062"/>
            <a:ext cx="5977786" cy="302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782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653143" y="219076"/>
            <a:ext cx="10010221" cy="888705"/>
          </a:xfrm>
        </p:spPr>
        <p:txBody>
          <a:bodyPr>
            <a:normAutofit/>
          </a:bodyPr>
          <a:lstStyle/>
          <a:p>
            <a:r>
              <a:rPr lang="en-US" baseline="30000" dirty="0"/>
              <a:t>90,91,92, 94</a:t>
            </a:r>
            <a:r>
              <a:rPr lang="en-US" dirty="0"/>
              <a:t>Zr sample</a:t>
            </a:r>
          </a:p>
        </p:txBody>
      </p:sp>
      <p:sp>
        <p:nvSpPr>
          <p:cNvPr id="14339" name="Content Placeholder 8"/>
          <p:cNvSpPr>
            <a:spLocks noGrp="1"/>
          </p:cNvSpPr>
          <p:nvPr>
            <p:ph idx="1"/>
          </p:nvPr>
        </p:nvSpPr>
        <p:spPr>
          <a:xfrm>
            <a:off x="451190" y="1211953"/>
            <a:ext cx="6628508" cy="4691136"/>
          </a:xfrm>
        </p:spPr>
        <p:txBody>
          <a:bodyPr/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>
              <a:latin typeface="Comic Sans MS" charset="0"/>
            </a:endParaRPr>
          </a:p>
          <a:p>
            <a:endParaRPr lang="en-US" sz="2800" dirty="0">
              <a:latin typeface="Comic Sans MS" charset="0"/>
            </a:endParaRPr>
          </a:p>
          <a:p>
            <a:endParaRPr lang="en-US" sz="2800" dirty="0">
              <a:latin typeface="Comic Sans MS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024894-C7CC-FFEB-7975-37CB5ACD7F79}"/>
              </a:ext>
            </a:extLst>
          </p:cNvPr>
          <p:cNvSpPr txBox="1"/>
          <p:nvPr/>
        </p:nvSpPr>
        <p:spPr>
          <a:xfrm>
            <a:off x="476965" y="937066"/>
            <a:ext cx="6563978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Zr-90 has a closed neutron shell, hence, the capture cross section is very small for the Zr isotopes.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Isotopic enriched material is usually in a compound form which contain a strong neutron scatterer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Metallic samples are the first choice for capture experiments, as they help reduce backgrounds from sample scattered neutrons due to the lack of scattering compound material such as H,O and 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Cost to produce a metallic sample is about 40 K.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3DD7982-69D7-10E9-015C-3DB7851C7435}"/>
              </a:ext>
            </a:extLst>
          </p:cNvPr>
          <p:cNvGrpSpPr/>
          <p:nvPr/>
        </p:nvGrpSpPr>
        <p:grpSpPr>
          <a:xfrm>
            <a:off x="7079698" y="535068"/>
            <a:ext cx="4856899" cy="5368021"/>
            <a:chOff x="6888238" y="126262"/>
            <a:chExt cx="5144711" cy="536802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588E2C5-797D-DC4C-B1DD-6D2B4AD025C2}"/>
                </a:ext>
              </a:extLst>
            </p:cNvPr>
            <p:cNvPicPr/>
            <p:nvPr/>
          </p:nvPicPr>
          <p:blipFill rotWithShape="1">
            <a:blip r:embed="rId2" r:link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26" r="24859"/>
            <a:stretch>
              <a:fillRect/>
            </a:stretch>
          </p:blipFill>
          <p:spPr bwMode="auto">
            <a:xfrm rot="5400000">
              <a:off x="7462981" y="330412"/>
              <a:ext cx="1656164" cy="271807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AFB2F94-F4EA-1F4C-B041-82268E0A98F6}"/>
                </a:ext>
              </a:extLst>
            </p:cNvPr>
            <p:cNvPicPr/>
            <p:nvPr/>
          </p:nvPicPr>
          <p:blipFill rotWithShape="1">
            <a:blip r:embed="rId4" r:link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9" r="17971"/>
            <a:stretch>
              <a:fillRect/>
            </a:stretch>
          </p:blipFill>
          <p:spPr bwMode="auto">
            <a:xfrm rot="5400000">
              <a:off x="9495790" y="1670763"/>
              <a:ext cx="1871799" cy="218644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57A4708-C032-DC4D-9464-ED43144CEC0F}"/>
                </a:ext>
              </a:extLst>
            </p:cNvPr>
            <p:cNvPicPr/>
            <p:nvPr/>
          </p:nvPicPr>
          <p:blipFill rotWithShape="1">
            <a:blip r:embed="rId6" r:link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41" r="15404"/>
            <a:stretch>
              <a:fillRect/>
            </a:stretch>
          </p:blipFill>
          <p:spPr bwMode="auto">
            <a:xfrm rot="5400000">
              <a:off x="7690051" y="1749223"/>
              <a:ext cx="1871800" cy="209898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CC3E097-BC7E-A170-2D17-288305D83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56364" y="3485023"/>
              <a:ext cx="1790430" cy="2009260"/>
            </a:xfrm>
            <a:prstGeom prst="rect">
              <a:avLst/>
            </a:prstGeom>
          </p:spPr>
        </p:pic>
        <p:pic>
          <p:nvPicPr>
            <p:cNvPr id="7" name="Picture 6" descr="A ruler and a circular object&#10;&#10;Description automatically generated">
              <a:extLst>
                <a:ext uri="{FF2B5EF4-FFF2-40B4-BE49-F238E27FC236}">
                  <a16:creationId xmlns:a16="http://schemas.microsoft.com/office/drawing/2014/main" id="{F24060A1-CD7B-DF27-4FF6-6EB256013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88238" y="3604245"/>
              <a:ext cx="2331969" cy="177081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0" endPos="0" dist="5000" dir="5400000" sy="-100000" algn="bl" rotWithShape="0"/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8306576-17FA-56EE-E9AC-26F63F205E08}"/>
                </a:ext>
              </a:extLst>
            </p:cNvPr>
            <p:cNvSpPr txBox="1"/>
            <p:nvPr/>
          </p:nvSpPr>
          <p:spPr>
            <a:xfrm>
              <a:off x="8518662" y="3769348"/>
              <a:ext cx="619443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baseline="30000" dirty="0">
                  <a:latin typeface="+mn-lt"/>
                </a:rPr>
                <a:t>91</a:t>
              </a:r>
              <a:r>
                <a:rPr lang="en-US" dirty="0">
                  <a:latin typeface="+mn-lt"/>
                </a:rPr>
                <a:t>Zr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FEDEE87-F8BE-AB97-2D6D-ED46BFCEFE90}"/>
                </a:ext>
              </a:extLst>
            </p:cNvPr>
            <p:cNvSpPr txBox="1"/>
            <p:nvPr/>
          </p:nvSpPr>
          <p:spPr>
            <a:xfrm>
              <a:off x="8893923" y="3089470"/>
              <a:ext cx="596778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baseline="30000" dirty="0">
                  <a:latin typeface="+mn-lt"/>
                </a:rPr>
                <a:t>90</a:t>
              </a:r>
              <a:r>
                <a:rPr lang="en-US" dirty="0">
                  <a:latin typeface="+mn-lt"/>
                </a:rPr>
                <a:t>Zr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F3870EE-6400-A4B1-29DA-302669C5EC1D}"/>
                </a:ext>
              </a:extLst>
            </p:cNvPr>
            <p:cNvSpPr txBox="1"/>
            <p:nvPr/>
          </p:nvSpPr>
          <p:spPr>
            <a:xfrm>
              <a:off x="10547341" y="4741153"/>
              <a:ext cx="705546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baseline="30000" dirty="0">
                  <a:latin typeface="+mn-lt"/>
                </a:rPr>
                <a:t>92</a:t>
              </a:r>
              <a:r>
                <a:rPr lang="en-US" dirty="0">
                  <a:latin typeface="+mn-lt"/>
                </a:rPr>
                <a:t>Zr</a:t>
              </a:r>
            </a:p>
          </p:txBody>
        </p:sp>
        <p:pic>
          <p:nvPicPr>
            <p:cNvPr id="12" name="Picture 11" descr="A collage of different images of a metal object&#10;&#10;Description automatically generated">
              <a:extLst>
                <a:ext uri="{FF2B5EF4-FFF2-40B4-BE49-F238E27FC236}">
                  <a16:creationId xmlns:a16="http://schemas.microsoft.com/office/drawing/2014/main" id="{290B8D0D-33DE-604B-91F9-C0F8A8285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342682" y="126262"/>
              <a:ext cx="2690267" cy="19000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7715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98224-266C-3884-2D0F-062427CAF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Zr-92 Data Reduction 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419DE-E1B5-53DE-461C-2BF31B0188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AGL -&gt; AGS is traditional software from GELINA</a:t>
            </a:r>
          </a:p>
          <a:p>
            <a:pPr lvl="1"/>
            <a:r>
              <a:rPr lang="en-US" dirty="0"/>
              <a:t>Used to reduce Zr-90 and Zr-91 data, now complete</a:t>
            </a:r>
          </a:p>
          <a:p>
            <a:pPr lvl="1"/>
            <a:r>
              <a:rPr lang="en-US" dirty="0"/>
              <a:t>Confident in results</a:t>
            </a:r>
          </a:p>
          <a:p>
            <a:pPr lvl="1"/>
            <a:r>
              <a:rPr lang="en-US" dirty="0"/>
              <a:t>Full suite of dead-time correction, monitor normalization, etc. </a:t>
            </a:r>
          </a:p>
          <a:p>
            <a:pPr lvl="1"/>
            <a:r>
              <a:rPr lang="en-US" dirty="0"/>
              <a:t>Works on limited hardware (32-bit app on Unix-like)</a:t>
            </a:r>
          </a:p>
        </p:txBody>
      </p:sp>
    </p:spTree>
    <p:extLst>
      <p:ext uri="{BB962C8B-B14F-4D97-AF65-F5344CB8AC3E}">
        <p14:creationId xmlns:p14="http://schemas.microsoft.com/office/powerpoint/2010/main" val="378152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D41C24-D0FA-8FF1-528D-BA5781DA5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, histogram&#10;&#10;AI-generated content may be incorrect.">
            <a:extLst>
              <a:ext uri="{FF2B5EF4-FFF2-40B4-BE49-F238E27FC236}">
                <a16:creationId xmlns:a16="http://schemas.microsoft.com/office/drawing/2014/main" id="{8064ABAB-702A-4EA6-4FF7-A4212E1E3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735" y="566670"/>
            <a:ext cx="9311426" cy="51530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AF2294-556D-0A6D-76BB-7B93A48E6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Zr-92 (</a:t>
            </a:r>
            <a:r>
              <a:rPr lang="en-US" b="0" dirty="0" err="1"/>
              <a:t>n,</a:t>
            </a:r>
            <a:r>
              <a:rPr lang="en-US" b="0" dirty="0" err="1">
                <a:latin typeface="Symbol" pitchFamily="2" charset="2"/>
              </a:rPr>
              <a:t>g</a:t>
            </a:r>
            <a:r>
              <a:rPr lang="en-US" b="0" dirty="0"/>
              <a:t>) Data 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972D58-A27C-B297-A7A0-6CD5BF7CF82C}"/>
              </a:ext>
            </a:extLst>
          </p:cNvPr>
          <p:cNvSpPr txBox="1"/>
          <p:nvPr/>
        </p:nvSpPr>
        <p:spPr>
          <a:xfrm>
            <a:off x="851199" y="5719715"/>
            <a:ext cx="1058713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latin typeface="+mn-lt"/>
              </a:rPr>
              <a:t>Data measured at GELINA FP14 60m, data reduction not yet finalized</a:t>
            </a:r>
          </a:p>
        </p:txBody>
      </p:sp>
    </p:spTree>
    <p:extLst>
      <p:ext uri="{BB962C8B-B14F-4D97-AF65-F5344CB8AC3E}">
        <p14:creationId xmlns:p14="http://schemas.microsoft.com/office/powerpoint/2010/main" val="3784098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hart&#10;&#10;AI-generated content may be incorrect.">
            <a:extLst>
              <a:ext uri="{FF2B5EF4-FFF2-40B4-BE49-F238E27FC236}">
                <a16:creationId xmlns:a16="http://schemas.microsoft.com/office/drawing/2014/main" id="{CCD3653D-A3AC-2838-63F5-106EECE43A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9244" y="450937"/>
            <a:ext cx="10634597" cy="596801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36858D-C49F-9BBC-4E40-C28CA8810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Zr-92 GELINA compared to ENDF</a:t>
            </a:r>
          </a:p>
        </p:txBody>
      </p:sp>
    </p:spTree>
    <p:extLst>
      <p:ext uri="{BB962C8B-B14F-4D97-AF65-F5344CB8AC3E}">
        <p14:creationId xmlns:p14="http://schemas.microsoft.com/office/powerpoint/2010/main" val="3121698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2C410E-7B9E-4343-A0B2-706739CF89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&#10;&#10;AI-generated content may be incorrect.">
            <a:extLst>
              <a:ext uri="{FF2B5EF4-FFF2-40B4-BE49-F238E27FC236}">
                <a16:creationId xmlns:a16="http://schemas.microsoft.com/office/drawing/2014/main" id="{054B22DD-F908-35ED-72D0-320261D2A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8524" y="1893696"/>
            <a:ext cx="6293476" cy="48145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3E0DA2-FB8D-4018-98E7-E9FFA94EB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Zr-92 Transmission compared to ENDF/B</a:t>
            </a:r>
            <a:endParaRPr lang="en-US" dirty="0"/>
          </a:p>
        </p:txBody>
      </p:sp>
      <p:pic>
        <p:nvPicPr>
          <p:cNvPr id="5" name="Picture 4" descr="Chart&#10;&#10;AI-generated content may be incorrect.">
            <a:extLst>
              <a:ext uri="{FF2B5EF4-FFF2-40B4-BE49-F238E27FC236}">
                <a16:creationId xmlns:a16="http://schemas.microsoft.com/office/drawing/2014/main" id="{0C886947-66AA-477A-2678-62F5E9D52A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118" y="781672"/>
            <a:ext cx="5718526" cy="439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729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538" y="177800"/>
            <a:ext cx="11296889" cy="496290"/>
          </a:xfrm>
        </p:spPr>
        <p:txBody>
          <a:bodyPr>
            <a:noAutofit/>
          </a:bodyPr>
          <a:lstStyle/>
          <a:p>
            <a:r>
              <a:rPr lang="en-US" sz="3200" dirty="0"/>
              <a:t>Status of NCSP experiments at EC-JRC Geel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3850640"/>
              </p:ext>
            </p:extLst>
          </p:nvPr>
        </p:nvGraphicFramePr>
        <p:xfrm>
          <a:off x="393537" y="748089"/>
          <a:ext cx="11520294" cy="6052319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2696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49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03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37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549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814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02550">
                  <a:extLst>
                    <a:ext uri="{9D8B030D-6E8A-4147-A177-3AD203B41FA5}">
                      <a16:colId xmlns:a16="http://schemas.microsoft.com/office/drawing/2014/main" val="2773939320"/>
                    </a:ext>
                  </a:extLst>
                </a:gridCol>
                <a:gridCol w="15025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24308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Cu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Ca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V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La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Zr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6070">
                <a:tc>
                  <a:txBody>
                    <a:bodyPr/>
                    <a:lstStyle/>
                    <a:p>
                      <a:pPr algn="ctr"/>
                      <a:r>
                        <a:rPr lang="en-US" sz="1150" b="1" dirty="0"/>
                        <a:t>Sample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" dirty="0"/>
                        <a:t>Metallic disks 182,183,184,186</a:t>
                      </a:r>
                    </a:p>
                    <a:p>
                      <a:pPr algn="ctr"/>
                      <a:endParaRPr lang="en-US" sz="1150" dirty="0"/>
                    </a:p>
                    <a:p>
                      <a:pPr algn="ctr"/>
                      <a:r>
                        <a:rPr lang="en-US" sz="1150" dirty="0"/>
                        <a:t>2009–2011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" dirty="0"/>
                        <a:t>Metallic disks </a:t>
                      </a:r>
                    </a:p>
                    <a:p>
                      <a:pPr algn="ctr"/>
                      <a:r>
                        <a:rPr lang="en-US" sz="1150" dirty="0"/>
                        <a:t>63</a:t>
                      </a:r>
                      <a:r>
                        <a:rPr lang="en-US" sz="1150" baseline="0" dirty="0"/>
                        <a:t> and </a:t>
                      </a:r>
                      <a:r>
                        <a:rPr lang="en-US" sz="1150" dirty="0"/>
                        <a:t>65</a:t>
                      </a:r>
                    </a:p>
                    <a:p>
                      <a:pPr algn="ctr"/>
                      <a:endParaRPr lang="en-US" sz="1150" dirty="0"/>
                    </a:p>
                    <a:p>
                      <a:pPr algn="ctr"/>
                      <a:r>
                        <a:rPr lang="en-US" sz="1150" dirty="0"/>
                        <a:t>2011–2012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" b="0" dirty="0"/>
                        <a:t>Metallic disks</a:t>
                      </a:r>
                    </a:p>
                    <a:p>
                      <a:pPr algn="ctr"/>
                      <a:r>
                        <a:rPr lang="en-US" sz="1150" b="0" dirty="0"/>
                        <a:t>Nat Ca</a:t>
                      </a:r>
                    </a:p>
                    <a:p>
                      <a:pPr algn="ctr"/>
                      <a:endParaRPr lang="en-US" sz="1150" b="0" dirty="0"/>
                    </a:p>
                    <a:p>
                      <a:pPr algn="ctr"/>
                      <a:r>
                        <a:rPr lang="en-US" sz="1150" b="0" dirty="0"/>
                        <a:t>2013</a:t>
                      </a:r>
                      <a:r>
                        <a:rPr lang="en-US" sz="1150" dirty="0"/>
                        <a:t>–</a:t>
                      </a:r>
                      <a:r>
                        <a:rPr lang="en-US" sz="1150" b="0" dirty="0"/>
                        <a:t>2014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" b="0" dirty="0"/>
                        <a:t>Metallic</a:t>
                      </a:r>
                      <a:r>
                        <a:rPr lang="en-US" sz="1150" b="0" baseline="0" dirty="0"/>
                        <a:t> disks</a:t>
                      </a:r>
                    </a:p>
                    <a:p>
                      <a:pPr algn="ctr"/>
                      <a:r>
                        <a:rPr lang="en-US" sz="1150" b="0" baseline="0" dirty="0"/>
                        <a:t>Nat Ce, Ce-142 oxide</a:t>
                      </a:r>
                    </a:p>
                    <a:p>
                      <a:pPr algn="ctr"/>
                      <a:r>
                        <a:rPr lang="en-US" sz="1150" b="0" baseline="0" dirty="0"/>
                        <a:t>2014</a:t>
                      </a:r>
                      <a:r>
                        <a:rPr lang="en-US" sz="1150" dirty="0"/>
                        <a:t>–</a:t>
                      </a:r>
                      <a:r>
                        <a:rPr lang="en-US" sz="1150" b="0" baseline="0" dirty="0"/>
                        <a:t>2015</a:t>
                      </a:r>
                    </a:p>
                    <a:p>
                      <a:pPr algn="ctr"/>
                      <a:r>
                        <a:rPr lang="en-US" sz="1150" b="0" baseline="0" dirty="0"/>
                        <a:t>2018</a:t>
                      </a:r>
                      <a:r>
                        <a:rPr lang="en-US" sz="1150" b="0" dirty="0"/>
                        <a:t>–</a:t>
                      </a:r>
                      <a:r>
                        <a:rPr lang="en-US" sz="1150" b="0" baseline="0" dirty="0"/>
                        <a:t>2019</a:t>
                      </a:r>
                      <a:endParaRPr lang="en-US" sz="115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" b="0" dirty="0"/>
                        <a:t>Metallic disks</a:t>
                      </a:r>
                    </a:p>
                    <a:p>
                      <a:pPr algn="ctr"/>
                      <a:endParaRPr lang="en-US" sz="1150" b="0" dirty="0"/>
                    </a:p>
                    <a:p>
                      <a:pPr algn="ctr"/>
                      <a:endParaRPr lang="en-US" sz="1150" b="0" dirty="0"/>
                    </a:p>
                    <a:p>
                      <a:pPr algn="ctr"/>
                      <a:r>
                        <a:rPr lang="en-US" sz="1150" b="0" dirty="0"/>
                        <a:t>2015</a:t>
                      </a:r>
                      <a:r>
                        <a:rPr lang="en-US" sz="1150" dirty="0"/>
                        <a:t>–</a:t>
                      </a:r>
                      <a:r>
                        <a:rPr lang="en-US" sz="1150" b="0" dirty="0"/>
                        <a:t>2016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" b="0" dirty="0"/>
                        <a:t>Nat La metallic disks</a:t>
                      </a:r>
                    </a:p>
                    <a:p>
                      <a:pPr algn="ctr"/>
                      <a:endParaRPr lang="en-US" sz="1150" b="0" dirty="0"/>
                    </a:p>
                    <a:p>
                      <a:pPr algn="ctr"/>
                      <a:r>
                        <a:rPr lang="en-US" sz="1150" b="0" dirty="0"/>
                        <a:t>2017–2018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50" b="0" dirty="0"/>
                        <a:t>Nat Zr metallic disks</a:t>
                      </a:r>
                    </a:p>
                    <a:p>
                      <a:pPr algn="ctr"/>
                      <a:r>
                        <a:rPr lang="en-US" sz="1150" b="0" baseline="30000" dirty="0"/>
                        <a:t>90,91,92,94</a:t>
                      </a:r>
                      <a:r>
                        <a:rPr lang="en-US" sz="1150" b="0" dirty="0"/>
                        <a:t>Zr</a:t>
                      </a:r>
                    </a:p>
                    <a:p>
                      <a:pPr algn="ctr"/>
                      <a:r>
                        <a:rPr lang="en-US" sz="1150" b="0" dirty="0"/>
                        <a:t>2016–2017</a:t>
                      </a:r>
                    </a:p>
                    <a:p>
                      <a:pPr algn="ctr"/>
                      <a:r>
                        <a:rPr lang="en-US" sz="1150" b="0" dirty="0"/>
                        <a:t>2021–2023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1143">
                <a:tc>
                  <a:txBody>
                    <a:bodyPr/>
                    <a:lstStyle/>
                    <a:p>
                      <a:pPr algn="ctr"/>
                      <a:r>
                        <a:rPr lang="en-US" sz="1150" b="1" dirty="0"/>
                        <a:t>Experiments</a:t>
                      </a:r>
                    </a:p>
                    <a:p>
                      <a:pPr algn="ctr"/>
                      <a:r>
                        <a:rPr lang="en-US" sz="1150" b="1" dirty="0"/>
                        <a:t>GELINA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" dirty="0"/>
                        <a:t>60 m, 30 m (n,</a:t>
                      </a:r>
                      <a:r>
                        <a:rPr lang="en-US" sz="1150" dirty="0"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en-US" sz="1150" dirty="0"/>
                        <a:t>)</a:t>
                      </a:r>
                    </a:p>
                    <a:p>
                      <a:pPr algn="ctr"/>
                      <a:r>
                        <a:rPr lang="en-US" sz="1150" dirty="0"/>
                        <a:t>transmission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" dirty="0"/>
                        <a:t>60 m (n,</a:t>
                      </a:r>
                      <a:r>
                        <a:rPr lang="en-US" sz="1150" dirty="0"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en-US" sz="1150" dirty="0"/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" b="0" dirty="0"/>
                        <a:t>60 m (n,</a:t>
                      </a:r>
                      <a:r>
                        <a:rPr lang="en-US" sz="1150" b="0" dirty="0"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en-US" sz="1150" b="0" dirty="0"/>
                        <a:t>)</a:t>
                      </a:r>
                    </a:p>
                    <a:p>
                      <a:pPr algn="ctr"/>
                      <a:r>
                        <a:rPr lang="en-US" sz="1150" b="0" dirty="0"/>
                        <a:t>transmission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" b="0" dirty="0"/>
                        <a:t>Nat Ce 60 m (n,</a:t>
                      </a:r>
                      <a:r>
                        <a:rPr lang="en-US" sz="1150" b="0" dirty="0"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en-US" sz="1150" b="0" dirty="0"/>
                        <a:t>)</a:t>
                      </a:r>
                    </a:p>
                    <a:p>
                      <a:pPr algn="ctr"/>
                      <a:r>
                        <a:rPr lang="en-US" sz="1150" b="0" dirty="0"/>
                        <a:t> Nat Ce</a:t>
                      </a:r>
                      <a:r>
                        <a:rPr lang="en-US" sz="1150" b="0" baseline="0" dirty="0"/>
                        <a:t> </a:t>
                      </a:r>
                      <a:r>
                        <a:rPr lang="en-US" sz="1150" b="0" dirty="0"/>
                        <a:t>transmission,</a:t>
                      </a:r>
                    </a:p>
                    <a:p>
                      <a:pPr algn="ctr"/>
                      <a:r>
                        <a:rPr lang="en-US" sz="1150" b="0" baseline="30000" dirty="0"/>
                        <a:t>142</a:t>
                      </a:r>
                      <a:r>
                        <a:rPr lang="en-US" sz="1150" b="0" baseline="0" dirty="0"/>
                        <a:t>Ce experiments completed</a:t>
                      </a:r>
                      <a:endParaRPr lang="en-US" sz="1150" b="0" dirty="0"/>
                    </a:p>
                    <a:p>
                      <a:pPr algn="ctr"/>
                      <a:endParaRPr lang="en-US" sz="115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50" b="0" dirty="0"/>
                        <a:t>60 m (n,</a:t>
                      </a:r>
                      <a:r>
                        <a:rPr lang="en-US" sz="1150" b="0" dirty="0"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en-US" sz="1150" b="0" dirty="0"/>
                        <a:t>) transmission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50" b="0" dirty="0"/>
                        <a:t>60 m (n,</a:t>
                      </a:r>
                      <a:r>
                        <a:rPr lang="en-US" sz="1150" b="0" dirty="0"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en-US" sz="1150" b="0" dirty="0"/>
                        <a:t>) transmission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50" b="0" dirty="0"/>
                        <a:t>Nat Zr 60 m (n,</a:t>
                      </a:r>
                      <a:r>
                        <a:rPr lang="en-US" sz="1150" b="0" dirty="0"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en-US" sz="1150" b="0" dirty="0"/>
                        <a:t>) +</a:t>
                      </a:r>
                      <a:r>
                        <a:rPr lang="en-US" sz="1150" b="0" baseline="0" dirty="0"/>
                        <a:t> </a:t>
                      </a:r>
                      <a:r>
                        <a:rPr lang="en-US" sz="1150" b="0" dirty="0"/>
                        <a:t>transmission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50" b="0" baseline="30000" dirty="0"/>
                        <a:t>90,91,92</a:t>
                      </a:r>
                      <a:r>
                        <a:rPr lang="en-US" sz="1150" b="0" dirty="0"/>
                        <a:t>Zr transmission and (</a:t>
                      </a:r>
                      <a:r>
                        <a:rPr lang="en-US" sz="1150" b="0" dirty="0" err="1"/>
                        <a:t>n,</a:t>
                      </a:r>
                      <a:r>
                        <a:rPr lang="en-US" sz="1150" b="0" dirty="0" err="1"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en-US" sz="1150" b="0" dirty="0"/>
                        <a:t>) data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5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1476">
                <a:tc>
                  <a:txBody>
                    <a:bodyPr/>
                    <a:lstStyle/>
                    <a:p>
                      <a:pPr algn="ctr"/>
                      <a:r>
                        <a:rPr lang="en-US" sz="1150" b="1" dirty="0"/>
                        <a:t>Data sorting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" dirty="0"/>
                        <a:t>Finished</a:t>
                      </a:r>
                      <a:r>
                        <a:rPr lang="en-US" sz="1150" baseline="0" dirty="0"/>
                        <a:t> 60 m + </a:t>
                      </a:r>
                    </a:p>
                    <a:p>
                      <a:pPr algn="ctr"/>
                      <a:r>
                        <a:rPr lang="en-US" sz="1150" baseline="0" dirty="0"/>
                        <a:t>transmission</a:t>
                      </a:r>
                      <a:endParaRPr lang="en-US" sz="115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50" dirty="0"/>
                        <a:t>Finished</a:t>
                      </a:r>
                      <a:r>
                        <a:rPr lang="en-US" sz="1150" baseline="0" dirty="0"/>
                        <a:t> 60 m 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50" b="0" dirty="0"/>
                        <a:t>Finished</a:t>
                      </a:r>
                      <a:r>
                        <a:rPr lang="en-US" sz="1150" b="0" baseline="0" dirty="0"/>
                        <a:t> 60 m </a:t>
                      </a:r>
                    </a:p>
                    <a:p>
                      <a:pPr algn="ctr"/>
                      <a:r>
                        <a:rPr lang="en-US" sz="1150" b="0" dirty="0"/>
                        <a:t>transmission 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" b="0" dirty="0"/>
                        <a:t>Finished for thin and thick</a:t>
                      </a:r>
                      <a:r>
                        <a:rPr lang="en-US" sz="1150" b="0" baseline="0" dirty="0"/>
                        <a:t> sample,</a:t>
                      </a:r>
                    </a:p>
                    <a:p>
                      <a:pPr algn="ctr"/>
                      <a:r>
                        <a:rPr lang="en-US" sz="1150" b="0" baseline="30000" dirty="0"/>
                        <a:t>142</a:t>
                      </a:r>
                      <a:r>
                        <a:rPr lang="en-US" sz="1150" b="0" baseline="0" dirty="0"/>
                        <a:t>Ce data sorting finalized</a:t>
                      </a:r>
                      <a:endParaRPr lang="en-US" sz="115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50" b="0" dirty="0"/>
                        <a:t>Finished for thin and thick</a:t>
                      </a:r>
                      <a:r>
                        <a:rPr lang="en-US" sz="1150" b="0" baseline="0" dirty="0"/>
                        <a:t> sample</a:t>
                      </a:r>
                      <a:endParaRPr lang="en-US" sz="1150" b="0" dirty="0"/>
                    </a:p>
                    <a:p>
                      <a:pPr algn="ctr"/>
                      <a:endParaRPr lang="en-US" sz="115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" b="0" dirty="0"/>
                        <a:t>Finalized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50" b="0" dirty="0"/>
                        <a:t>Finished for thin and thick</a:t>
                      </a:r>
                      <a:r>
                        <a:rPr lang="en-US" sz="1150" b="0" baseline="0" dirty="0"/>
                        <a:t> natural sample, </a:t>
                      </a:r>
                      <a:r>
                        <a:rPr lang="en-US" sz="1150" b="0" baseline="30000" dirty="0"/>
                        <a:t>90,91,92</a:t>
                      </a:r>
                      <a:r>
                        <a:rPr lang="en-US" sz="1150" b="0" baseline="0" dirty="0"/>
                        <a:t>Zr </a:t>
                      </a:r>
                      <a:r>
                        <a:rPr lang="en-US" sz="1150" b="0" dirty="0"/>
                        <a:t>(</a:t>
                      </a:r>
                      <a:r>
                        <a:rPr lang="en-US" sz="1150" b="0" dirty="0" err="1"/>
                        <a:t>n,</a:t>
                      </a:r>
                      <a:r>
                        <a:rPr lang="en-US" sz="1150" b="0" dirty="0" err="1"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en-US" sz="1150" b="0" dirty="0"/>
                        <a:t>)+</a:t>
                      </a:r>
                      <a:r>
                        <a:rPr lang="en-US" sz="1150" b="0" baseline="0" dirty="0"/>
                        <a:t> transmission,</a:t>
                      </a:r>
                      <a:r>
                        <a:rPr lang="en-US" sz="1150" b="0" dirty="0"/>
                        <a:t>)</a:t>
                      </a:r>
                    </a:p>
                    <a:p>
                      <a:pPr algn="ctr"/>
                      <a:endParaRPr lang="en-US" sz="115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2234">
                <a:tc>
                  <a:txBody>
                    <a:bodyPr/>
                    <a:lstStyle/>
                    <a:p>
                      <a:pPr algn="ctr"/>
                      <a:r>
                        <a:rPr lang="en-US" sz="1150" b="1" dirty="0"/>
                        <a:t>Reduced to cross</a:t>
                      </a:r>
                      <a:r>
                        <a:rPr lang="en-US" sz="1150" b="1" baseline="0" dirty="0"/>
                        <a:t> section</a:t>
                      </a:r>
                      <a:endParaRPr lang="en-US" sz="115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" dirty="0"/>
                        <a:t>X-section,</a:t>
                      </a:r>
                      <a:r>
                        <a:rPr lang="en-US" sz="1150" baseline="0" dirty="0"/>
                        <a:t> transmission</a:t>
                      </a:r>
                      <a:endParaRPr lang="en-US" sz="115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" dirty="0"/>
                        <a:t>X-section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50" b="0" dirty="0"/>
                        <a:t>X-section</a:t>
                      </a:r>
                    </a:p>
                    <a:p>
                      <a:pPr algn="ctr"/>
                      <a:r>
                        <a:rPr lang="en-US" sz="1150" b="0" dirty="0"/>
                        <a:t>transmission</a:t>
                      </a:r>
                    </a:p>
                    <a:p>
                      <a:pPr algn="ctr"/>
                      <a:r>
                        <a:rPr lang="en-US" sz="1150" b="0" dirty="0"/>
                        <a:t>0.6, 1.0, 5 cm samples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50" b="0" dirty="0"/>
                        <a:t>2 mm X-section</a:t>
                      </a:r>
                    </a:p>
                    <a:p>
                      <a:pPr algn="ctr"/>
                      <a:r>
                        <a:rPr lang="en-US" sz="1150" b="0" dirty="0"/>
                        <a:t>2 mm transmission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50" b="0" dirty="0"/>
                        <a:t>10 mm transmission</a:t>
                      </a:r>
                    </a:p>
                    <a:p>
                      <a:pPr algn="ctr"/>
                      <a:r>
                        <a:rPr lang="en-US" sz="1150" b="0" baseline="30000" dirty="0"/>
                        <a:t>142</a:t>
                      </a:r>
                      <a:r>
                        <a:rPr lang="en-US" sz="1150" b="0" baseline="0" dirty="0"/>
                        <a:t>Ce data</a:t>
                      </a:r>
                      <a:r>
                        <a:rPr lang="en-US" sz="1150" b="0" baseline="0" dirty="0">
                          <a:highlight>
                            <a:srgbClr val="FFFF00"/>
                          </a:highlight>
                        </a:rPr>
                        <a:t> </a:t>
                      </a:r>
                      <a:endParaRPr lang="en-US" sz="115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" b="0" dirty="0"/>
                        <a:t>Thin X-section</a:t>
                      </a:r>
                    </a:p>
                    <a:p>
                      <a:pPr algn="ctr"/>
                      <a:r>
                        <a:rPr lang="en-US" sz="1150" b="0" dirty="0"/>
                        <a:t>0.35 and 2 mm, transmission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" dirty="0"/>
                        <a:t>X-section,</a:t>
                      </a:r>
                      <a:r>
                        <a:rPr lang="en-US" sz="1150" baseline="0" dirty="0"/>
                        <a:t> transmission</a:t>
                      </a:r>
                      <a:endParaRPr lang="en-US" sz="115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30000" dirty="0"/>
                        <a:t>90,91,92</a:t>
                      </a:r>
                      <a:r>
                        <a:rPr lang="en-US" sz="1100" b="0" baseline="0" dirty="0"/>
                        <a:t>Zr transmission + (</a:t>
                      </a:r>
                      <a:r>
                        <a:rPr lang="en-US" sz="1100" b="0" dirty="0" err="1"/>
                        <a:t>n,</a:t>
                      </a:r>
                      <a:r>
                        <a:rPr lang="en-US" sz="1100" b="0" dirty="0" err="1"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en-US" sz="1100" b="0" dirty="0"/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3325">
                <a:tc>
                  <a:txBody>
                    <a:bodyPr/>
                    <a:lstStyle/>
                    <a:p>
                      <a:pPr algn="ctr"/>
                      <a:r>
                        <a:rPr lang="en-US" sz="1150" b="1" dirty="0"/>
                        <a:t>Data testing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" dirty="0"/>
                        <a:t>Data</a:t>
                      </a:r>
                      <a:r>
                        <a:rPr lang="en-US" sz="1150" baseline="0" dirty="0"/>
                        <a:t> ready for evaluation</a:t>
                      </a:r>
                      <a:endParaRPr lang="en-US" sz="115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50" dirty="0"/>
                        <a:t>Data ready</a:t>
                      </a:r>
                      <a:r>
                        <a:rPr lang="en-US" sz="1150" baseline="0" dirty="0"/>
                        <a:t> for evaluation</a:t>
                      </a:r>
                      <a:endParaRPr lang="en-US" sz="115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" b="0" dirty="0"/>
                        <a:t>Data ready for evaluation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50" dirty="0"/>
                        <a:t>Data ready</a:t>
                      </a:r>
                      <a:r>
                        <a:rPr lang="en-US" sz="1150" baseline="0" dirty="0"/>
                        <a:t> for evaluation</a:t>
                      </a:r>
                      <a:endParaRPr lang="en-US" sz="115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50" dirty="0"/>
                        <a:t>Data ready</a:t>
                      </a:r>
                      <a:r>
                        <a:rPr lang="en-US" sz="1150" baseline="0" dirty="0"/>
                        <a:t> for evaluation</a:t>
                      </a:r>
                      <a:endParaRPr lang="en-US" sz="115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50" dirty="0"/>
                        <a:t>Data ready</a:t>
                      </a:r>
                      <a:r>
                        <a:rPr lang="en-US" sz="1150" baseline="0" dirty="0"/>
                        <a:t> for evaluation</a:t>
                      </a:r>
                      <a:endParaRPr lang="en-US" sz="115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" b="0" dirty="0"/>
                        <a:t>In</a:t>
                      </a:r>
                      <a:r>
                        <a:rPr lang="en-US" sz="1150" b="0" baseline="0" dirty="0"/>
                        <a:t> progress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50" baseline="30000" dirty="0"/>
                        <a:t>90,91</a:t>
                      </a:r>
                      <a:r>
                        <a:rPr lang="en-US" sz="1150" dirty="0"/>
                        <a:t>Zr Data ready</a:t>
                      </a:r>
                      <a:r>
                        <a:rPr lang="en-US" sz="1150" baseline="0" dirty="0"/>
                        <a:t> for evaluation</a:t>
                      </a:r>
                      <a:endParaRPr lang="en-US" sz="115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36070">
                <a:tc>
                  <a:txBody>
                    <a:bodyPr/>
                    <a:lstStyle/>
                    <a:p>
                      <a:pPr algn="ctr"/>
                      <a:r>
                        <a:rPr lang="en-US" sz="1150" b="1" dirty="0"/>
                        <a:t>Analysis and evaluation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" dirty="0"/>
                        <a:t>Finalized and </a:t>
                      </a:r>
                    </a:p>
                    <a:p>
                      <a:pPr algn="ctr"/>
                      <a:r>
                        <a:rPr lang="en-US" sz="1150" dirty="0"/>
                        <a:t>submitted to National Nuclear Data Center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" dirty="0"/>
                        <a:t>Finalized and</a:t>
                      </a:r>
                    </a:p>
                    <a:p>
                      <a:pPr algn="ctr"/>
                      <a:r>
                        <a:rPr lang="en-US" sz="1150" dirty="0"/>
                        <a:t>submitted to National Nuclear Data Center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" b="0" dirty="0"/>
                        <a:t>Finalized and</a:t>
                      </a:r>
                    </a:p>
                    <a:p>
                      <a:pPr algn="ctr"/>
                      <a:r>
                        <a:rPr lang="en-US" sz="1150" dirty="0"/>
                        <a:t>submitted to National Nuclear Data Center</a:t>
                      </a:r>
                      <a:endParaRPr lang="en-US" sz="115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" b="0" dirty="0"/>
                        <a:t>Finalized and</a:t>
                      </a:r>
                    </a:p>
                    <a:p>
                      <a:pPr algn="ctr"/>
                      <a:r>
                        <a:rPr lang="en-US" sz="1150" dirty="0"/>
                        <a:t>submitted to National Nuclear Data Center</a:t>
                      </a:r>
                      <a:endParaRPr lang="en-US" sz="115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" dirty="0"/>
                        <a:t>Finalized and</a:t>
                      </a:r>
                    </a:p>
                    <a:p>
                      <a:pPr algn="ctr"/>
                      <a:r>
                        <a:rPr lang="en-US" sz="1150" dirty="0"/>
                        <a:t>submitted to National Nuclear Data Center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50" b="0" dirty="0"/>
                        <a:t>In progress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50" b="0" dirty="0"/>
                        <a:t>Final stages, i.e. join RRR with HE evaluation 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50" b="0" dirty="0"/>
                        <a:t>In progress</a:t>
                      </a:r>
                    </a:p>
                    <a:p>
                      <a:pPr algn="ctr"/>
                      <a:r>
                        <a:rPr lang="en-US" sz="1150" b="0" dirty="0"/>
                        <a:t>RPI PhD Student</a:t>
                      </a:r>
                    </a:p>
                    <a:p>
                      <a:pPr algn="ctr"/>
                      <a:r>
                        <a:rPr lang="en-US" sz="1150" b="0" dirty="0"/>
                        <a:t>ORNL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1372432"/>
      </p:ext>
    </p:extLst>
  </p:cSld>
  <p:clrMapOvr>
    <a:masterClrMapping/>
  </p:clrMapOvr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8100">
          <a:solidFill>
            <a:schemeClr val="tx1"/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tlCol="0" anchor="ctr"/>
      <a:lstStyle>
        <a:defPPr algn="ctr">
          <a:defRPr/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 16x9 template 180719" id="{91F5A9DE-0FF5-42D2-8B71-414341298470}" vid="{19B61368-BE15-4FF9-B836-7A1A3976FBB8}"/>
    </a:ext>
  </a:extLst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BA20C22-D077-412B-81BA-8B2541026FAD}">
  <ds:schemaRefs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www.w3.org/XML/1998/namespace"/>
    <ds:schemaRef ds:uri="http://purl.org/dc/terms/"/>
    <ds:schemaRef ds:uri="http://schemas.openxmlformats.org/package/2006/metadata/core-properties"/>
    <ds:schemaRef ds:uri="http://purl.org/dc/elements/1.1/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814FB6BD-000C-41AF-9DE8-4264F777F37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F6B0504-AE38-4B68-B5E7-89AA94502C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1109</Words>
  <Application>Microsoft Macintosh PowerPoint</Application>
  <PresentationFormat>Widescreen</PresentationFormat>
  <Paragraphs>187</Paragraphs>
  <Slides>11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ＭＳ Ｐゴシック</vt:lpstr>
      <vt:lpstr>Aptos Light</vt:lpstr>
      <vt:lpstr>Arial</vt:lpstr>
      <vt:lpstr>Arial Black</vt:lpstr>
      <vt:lpstr>Arial Narrow</vt:lpstr>
      <vt:lpstr>Century Gothic</vt:lpstr>
      <vt:lpstr>Comic Sans MS</vt:lpstr>
      <vt:lpstr>Symbol</vt:lpstr>
      <vt:lpstr>Times New Roman</vt:lpstr>
      <vt:lpstr>ORNL</vt:lpstr>
      <vt:lpstr>Zr92 Measurements at GELINA</vt:lpstr>
      <vt:lpstr>PowerPoint Presentation</vt:lpstr>
      <vt:lpstr>GELINA</vt:lpstr>
      <vt:lpstr>90,91,92, 94Zr sample</vt:lpstr>
      <vt:lpstr>Zr-92 Data Reduction Progress</vt:lpstr>
      <vt:lpstr>Zr-92 (n,g) Data </vt:lpstr>
      <vt:lpstr>Zr-92 GELINA compared to ENDF</vt:lpstr>
      <vt:lpstr>Zr-92 Transmission compared to ENDF/B</vt:lpstr>
      <vt:lpstr>Status of NCSP experiments at EC-JRC Geel</vt:lpstr>
      <vt:lpstr>Summary</vt:lpstr>
      <vt:lpstr>People supporting JRC experiments and evaluations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Bayesian Monte-Carlo Evaluation Framework of Differential and Integral Data</dc:title>
  <dc:subject/>
  <dc:creator/>
  <cp:keywords/>
  <dc:description/>
  <cp:lastModifiedBy/>
  <cp:revision>59</cp:revision>
  <cp:lastPrinted>2019-10-23T19:35:48Z</cp:lastPrinted>
  <dcterms:created xsi:type="dcterms:W3CDTF">2018-07-12T19:30:01Z</dcterms:created>
  <dcterms:modified xsi:type="dcterms:W3CDTF">2025-12-30T18:29:50Z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