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91" r:id="rId3"/>
    <p:sldId id="420" r:id="rId4"/>
    <p:sldId id="393" r:id="rId5"/>
    <p:sldId id="398" r:id="rId6"/>
    <p:sldId id="399" r:id="rId7"/>
    <p:sldId id="3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1E5583-A078-1F4C-B448-863C2B0F7254}">
          <p14:sldIdLst>
            <p14:sldId id="256"/>
            <p14:sldId id="291"/>
            <p14:sldId id="420"/>
            <p14:sldId id="393"/>
            <p14:sldId id="398"/>
            <p14:sldId id="399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6338"/>
  </p:normalViewPr>
  <p:slideViewPr>
    <p:cSldViewPr snapToGrid="0" snapToObjects="1">
      <p:cViewPr varScale="1">
        <p:scale>
          <a:sx n="109" d="100"/>
          <a:sy n="109" d="100"/>
        </p:scale>
        <p:origin x="216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orispritychenko\Desktop\X4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orispritychenko\Desktop\NDUQWM\Erro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Completeness of EXFOR</a:t>
            </a:r>
            <a:r>
              <a:rPr lang="en-US" baseline="0"/>
              <a:t> Coverage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Compiled Data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Sheet1!$A$3:$A$9</c:f>
              <c:strCache>
                <c:ptCount val="7"/>
                <c:pt idx="0">
                  <c:v>n</c:v>
                </c:pt>
                <c:pt idx="1">
                  <c:v>p</c:v>
                </c:pt>
                <c:pt idx="2">
                  <c:v>2H</c:v>
                </c:pt>
                <c:pt idx="3">
                  <c:v>3H</c:v>
                </c:pt>
                <c:pt idx="4">
                  <c:v>3He</c:v>
                </c:pt>
                <c:pt idx="5">
                  <c:v>4He</c:v>
                </c:pt>
                <c:pt idx="6">
                  <c:v>Gamma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11008</c:v>
                </c:pt>
                <c:pt idx="1">
                  <c:v>4649</c:v>
                </c:pt>
                <c:pt idx="2">
                  <c:v>2093</c:v>
                </c:pt>
                <c:pt idx="3">
                  <c:v>223</c:v>
                </c:pt>
                <c:pt idx="4">
                  <c:v>750</c:v>
                </c:pt>
                <c:pt idx="5">
                  <c:v>1898</c:v>
                </c:pt>
                <c:pt idx="6">
                  <c:v>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2-744B-B0E5-1E55DD5EB311}"/>
            </c:ext>
          </c:extLst>
        </c:ser>
        <c:ser>
          <c:idx val="1"/>
          <c:order val="1"/>
          <c:tx>
            <c:v>Missing Data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Sheet1!$A$3:$A$9</c:f>
              <c:strCache>
                <c:ptCount val="7"/>
                <c:pt idx="0">
                  <c:v>n</c:v>
                </c:pt>
                <c:pt idx="1">
                  <c:v>p</c:v>
                </c:pt>
                <c:pt idx="2">
                  <c:v>2H</c:v>
                </c:pt>
                <c:pt idx="3">
                  <c:v>3H</c:v>
                </c:pt>
                <c:pt idx="4">
                  <c:v>3He</c:v>
                </c:pt>
                <c:pt idx="5">
                  <c:v>4He</c:v>
                </c:pt>
                <c:pt idx="6">
                  <c:v>Gamma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1199</c:v>
                </c:pt>
                <c:pt idx="1">
                  <c:v>5994</c:v>
                </c:pt>
                <c:pt idx="2">
                  <c:v>2828</c:v>
                </c:pt>
                <c:pt idx="3">
                  <c:v>522</c:v>
                </c:pt>
                <c:pt idx="4">
                  <c:v>2167</c:v>
                </c:pt>
                <c:pt idx="5">
                  <c:v>3042</c:v>
                </c:pt>
                <c:pt idx="6">
                  <c:v>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2-744B-B0E5-1E55DD5EB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187247"/>
        <c:axId val="91188879"/>
        <c:axId val="0"/>
      </c:bar3DChart>
      <c:catAx>
        <c:axId val="9118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88879"/>
        <c:crosses val="autoZero"/>
        <c:auto val="1"/>
        <c:lblAlgn val="ctr"/>
        <c:lblOffset val="100"/>
        <c:noMultiLvlLbl val="0"/>
      </c:catAx>
      <c:valAx>
        <c:axId val="9118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87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Uncertainties</a:t>
            </a:r>
            <a:r>
              <a:rPr lang="en-US" baseline="0" dirty="0"/>
              <a:t> in EXFOR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chemeClr val="accent2"/>
              </a:fgClr>
              <a:bgClr>
                <a:schemeClr val="bg1"/>
              </a:bgClr>
            </a:pattFill>
          </c:spPr>
          <c:dPt>
            <c:idx val="0"/>
            <c:bubble3D val="0"/>
            <c:explosion val="28"/>
            <c:spPr>
              <a:pattFill prst="pct90">
                <a:fgClr>
                  <a:srgbClr val="FF0000"/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8A-414F-84ED-3B4D9642719A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8A-414F-84ED-3B4D9642719A}"/>
              </c:ext>
            </c:extLst>
          </c:dPt>
          <c:dPt>
            <c:idx val="2"/>
            <c:bubble3D val="0"/>
            <c:spPr>
              <a:pattFill prst="pct90">
                <a:fgClr>
                  <a:srgbClr val="00B050"/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8A-414F-84ED-3B4D9642719A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B8A-414F-84ED-3B4D9642719A}"/>
              </c:ext>
            </c:extLst>
          </c:dPt>
          <c:dPt>
            <c:idx val="4"/>
            <c:bubble3D val="0"/>
            <c:spPr>
              <a:pattFill prst="pct40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B8A-414F-84ED-3B4D9642719A}"/>
              </c:ext>
            </c:extLst>
          </c:dPt>
          <c:cat>
            <c:strRef>
              <c:f>Errors!$A$2:$A$6</c:f>
              <c:strCache>
                <c:ptCount val="5"/>
                <c:pt idx="0">
                  <c:v>DATA-ERR</c:v>
                </c:pt>
                <c:pt idx="1">
                  <c:v>ERR-T</c:v>
                </c:pt>
                <c:pt idx="2">
                  <c:v>ERR-S</c:v>
                </c:pt>
                <c:pt idx="3">
                  <c:v>ERR-SYS</c:v>
                </c:pt>
                <c:pt idx="4">
                  <c:v>No ERRORS</c:v>
                </c:pt>
              </c:strCache>
            </c:strRef>
          </c:cat>
          <c:val>
            <c:numRef>
              <c:f>Errors!$B$2:$B$6</c:f>
              <c:numCache>
                <c:formatCode>General</c:formatCode>
                <c:ptCount val="5"/>
                <c:pt idx="0">
                  <c:v>79447</c:v>
                </c:pt>
                <c:pt idx="1">
                  <c:v>32905</c:v>
                </c:pt>
                <c:pt idx="2">
                  <c:v>23328</c:v>
                </c:pt>
                <c:pt idx="3">
                  <c:v>3409</c:v>
                </c:pt>
                <c:pt idx="4">
                  <c:v>26214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8A-414F-84ED-3B4D96427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0565650" cy="194746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The present status of the EXFOR project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489266"/>
            <a:ext cx="10565650" cy="1947460"/>
          </a:xfrm>
        </p:spPr>
        <p:txBody>
          <a:bodyPr/>
          <a:lstStyle/>
          <a:p>
            <a:r>
              <a:rPr lang="en-US" dirty="0"/>
              <a:t>B. Pritychenko</a:t>
            </a:r>
            <a:r>
              <a:rPr lang="en-US" baseline="30000" dirty="0"/>
              <a:t>1 </a:t>
            </a:r>
            <a:r>
              <a:rPr lang="en-US" dirty="0"/>
              <a:t> </a:t>
            </a:r>
          </a:p>
          <a:p>
            <a:r>
              <a:rPr lang="en-US" sz="1600" i="1" dirty="0"/>
              <a:t>1 National Nuclear Data Center, Brookhaven National Laboratory, Upton, NY 11973-5000, USA</a:t>
            </a:r>
          </a:p>
          <a:p>
            <a:br>
              <a:rPr lang="en-US" sz="1600" i="1" dirty="0"/>
            </a:br>
            <a:endParaRPr lang="en-US" sz="1600" i="1" dirty="0"/>
          </a:p>
          <a:p>
            <a:r>
              <a:rPr lang="en-US" sz="1600" i="1" dirty="0"/>
              <a:t>USNDP Meeting, October 28-31, 2025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01" y="-6658"/>
            <a:ext cx="2282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1"/>
            <a:ext cx="8382000" cy="10906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Nuclear Compilation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2" y="1822141"/>
            <a:ext cx="7508125" cy="45623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Nuclear reaction, structure, and bibliography compilations were strengthened by the Manhattan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There are several major compilation databases at USNDP:</a:t>
            </a:r>
          </a:p>
          <a:p>
            <a:pPr lvl="1"/>
            <a:r>
              <a:rPr lang="en-US" sz="2200" dirty="0"/>
              <a:t>Nuclear Science References (</a:t>
            </a:r>
            <a:r>
              <a:rPr lang="en-US" sz="2200" b="1" dirty="0"/>
              <a:t>NSR</a:t>
            </a:r>
            <a:r>
              <a:rPr lang="en-US" sz="2200" dirty="0"/>
              <a:t>): all low- and intermediate-energy references for a broad use. </a:t>
            </a:r>
          </a:p>
          <a:p>
            <a:pPr lvl="1"/>
            <a:r>
              <a:rPr lang="en-US" sz="2200" dirty="0"/>
              <a:t>Experimental Nuclear Reaction Data (</a:t>
            </a:r>
            <a:r>
              <a:rPr lang="en-US" sz="2200" b="1" dirty="0"/>
              <a:t>EXFOR</a:t>
            </a:r>
            <a:r>
              <a:rPr lang="en-US" sz="2200" dirty="0"/>
              <a:t>): low- intermediate-energy nuclear reaction compilations.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Presently run by the Nuclear Reaction Data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(NRDC) internationally.</a:t>
            </a:r>
          </a:p>
          <a:p>
            <a:pPr lvl="1"/>
            <a:r>
              <a:rPr lang="en-US" sz="2000" dirty="0" err="1"/>
              <a:t>eXperimental</a:t>
            </a:r>
            <a:r>
              <a:rPr lang="en-US" sz="2000" dirty="0"/>
              <a:t> Unevaluated Nuclear Data List (</a:t>
            </a:r>
            <a:r>
              <a:rPr lang="en-US" sz="2000" b="1" dirty="0"/>
              <a:t>XUNDL</a:t>
            </a:r>
            <a:r>
              <a:rPr lang="en-US" sz="2000" dirty="0"/>
              <a:t>): ENSDF project/NSDD network.</a:t>
            </a:r>
          </a:p>
        </p:txBody>
      </p:sp>
      <p:pic>
        <p:nvPicPr>
          <p:cNvPr id="6" name="Picture 2" descr="nrdc map">
            <a:extLst>
              <a:ext uri="{FF2B5EF4-FFF2-40B4-BE49-F238E27FC236}">
                <a16:creationId xmlns:a16="http://schemas.microsoft.com/office/drawing/2014/main" id="{1218C10D-24DC-3F41-B785-6A40AC6AF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r="4787" b="2"/>
          <a:stretch/>
        </p:blipFill>
        <p:spPr bwMode="auto">
          <a:xfrm>
            <a:off x="8494494" y="2487623"/>
            <a:ext cx="3432611" cy="25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AE5-DDA6-EA40-88B8-20298EA9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Area #1 EXFOR FY 2026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5D9AC-5C58-6946-88F0-C9C492B6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NNDC is responsible for the Area #1 (USA and Canada) compilations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118 new (Often in consultations with authors) and 385 corrected entries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23 preliminary and 17 final transmissions (Refereed compilations)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8 internal EXFOR DB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B. </a:t>
            </a:r>
            <a:r>
              <a:rPr lang="en-US" sz="2200" dirty="0" err="1"/>
              <a:t>Pritychenko</a:t>
            </a:r>
            <a:r>
              <a:rPr lang="en-US" sz="2200" dirty="0"/>
              <a:t> (0.5 FTE): 84 new and 9 corrected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O. </a:t>
            </a:r>
            <a:r>
              <a:rPr lang="en-US" sz="2200" dirty="0" err="1"/>
              <a:t>Gritzay</a:t>
            </a:r>
            <a:r>
              <a:rPr lang="en-US" sz="2200" dirty="0"/>
              <a:t> (no longer available): 34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O. </a:t>
            </a:r>
            <a:r>
              <a:rPr lang="en-US" sz="2200" dirty="0" err="1"/>
              <a:t>Schwerer</a:t>
            </a:r>
            <a:r>
              <a:rPr lang="en-US" sz="2200" dirty="0"/>
              <a:t> (volunteer): 372 corrected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N. Otsuka (volunteer): 4 corrected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E0E2-CBD7-D840-87C0-8FADA5CE8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162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B5F8-8050-324D-B7E2-6EC02952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8" y="624110"/>
            <a:ext cx="11090031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NRDC Statistics (Calendar Years)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AB481-45FC-7046-8B69-315EE9A22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C8D9E3-F241-3C4C-A9B1-66EE07DE1439}"/>
              </a:ext>
            </a:extLst>
          </p:cNvPr>
          <p:cNvSpPr txBox="1">
            <a:spLocks/>
          </p:cNvSpPr>
          <p:nvPr/>
        </p:nvSpPr>
        <p:spPr>
          <a:xfrm>
            <a:off x="477081" y="1825625"/>
            <a:ext cx="4792047" cy="46731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EXFOR compilation control system is one of the tools used for this co-ordination (Developed by Viktor </a:t>
            </a:r>
            <a:r>
              <a:rPr lang="en-US" sz="1800" dirty="0" err="1"/>
              <a:t>Zerkin</a:t>
            </a:r>
            <a:r>
              <a:rPr lang="en-US" sz="1800" dirty="0"/>
              <a:t>, IAEA, retired on October 31, 2023).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Top panel: New entries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Bottom panel: New and Updated entries, number of data points and transmissions.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Overall performance of the Area #1 is very good.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Potential issue is EXFOR maintenance or correction of existing entries.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Area #1 has the largest number of entries 8,095. Only 5,434 (~67.1%) of entries were corrected. One calendar year ago the corrected entries number was ~61.3%.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Total number of data points is 9,792,732.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5234C-6349-EB4A-82CE-D65A16ED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671" y="1825625"/>
            <a:ext cx="5029200" cy="149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2D473A-D376-0341-9319-7F4BC065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671" y="3316841"/>
            <a:ext cx="5029200" cy="26769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E7B262-26BA-724C-A461-D9EB444AE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671" y="5948873"/>
            <a:ext cx="5029200" cy="793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104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4B7A-2049-2C49-AC71-74AEF8FA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EXFOR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DE44-2216-4641-B8D6-1F945C590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#14847: A. </a:t>
            </a:r>
            <a:r>
              <a:rPr lang="en-US" dirty="0" err="1"/>
              <a:t>Stamatopoulos</a:t>
            </a:r>
            <a:r>
              <a:rPr lang="en-US" dirty="0"/>
              <a:t> et al., Discovery of the Origin of the Enormous 88Zr Neutron-Capture Cross Section and Quantifying Its Impact on Applications</a:t>
            </a:r>
          </a:p>
          <a:p>
            <a:pPr lvl="1"/>
            <a:r>
              <a:rPr lang="en-US" dirty="0"/>
              <a:t>Our data reveal a resonance at 0.171 eV and result in a thermal neutron-capture cross section of 771 000±31 000  b, in good agreement with the recently published value. In contrast, the neutron-capture resonance integral extracted from our data is 15 210±670  b and is roughly a factor of 200 smaller than the recently reported value.</a:t>
            </a:r>
          </a:p>
          <a:p>
            <a:r>
              <a:rPr lang="en-US" dirty="0"/>
              <a:t>#14836: J.M. Brown et al., New Measurements to Resolve Discrepancies in Evaluated Model Parameters of 181Ta</a:t>
            </a:r>
          </a:p>
          <a:p>
            <a:pPr lvl="1"/>
            <a:r>
              <a:rPr lang="en-US" dirty="0"/>
              <a:t>To resolve discrepancies in evaluated cross sections among major nuclear data libraries, energy-differential neutron transmission and radiative capture yield of </a:t>
            </a:r>
            <a:r>
              <a:rPr lang="en-US" baseline="30000" dirty="0"/>
              <a:t>181</a:t>
            </a:r>
            <a:r>
              <a:rPr lang="en-US" dirty="0"/>
              <a:t>Ta were measured from 0.15 to 100 </a:t>
            </a:r>
            <a:r>
              <a:rPr lang="en-US" dirty="0" err="1"/>
              <a:t>keV</a:t>
            </a:r>
            <a:r>
              <a:rPr lang="en-US" dirty="0"/>
              <a:t> using multiple sample thicknesses. </a:t>
            </a:r>
          </a:p>
          <a:p>
            <a:r>
              <a:rPr lang="en-US" dirty="0"/>
              <a:t>#14782: A. </a:t>
            </a:r>
            <a:r>
              <a:rPr lang="en-US" dirty="0" err="1"/>
              <a:t>Daskalakis</a:t>
            </a:r>
            <a:r>
              <a:rPr lang="en-US" dirty="0"/>
              <a:t>, D. Barry, Transmission Measurements for Mo-92 and Mo-94 Isotopes</a:t>
            </a:r>
          </a:p>
          <a:p>
            <a:pPr lvl="1"/>
            <a:r>
              <a:rPr lang="en-US" dirty="0"/>
              <a:t>~200,000 lines of data, 12.5 MB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1A958-9BF6-9541-A377-503E18D1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17E4C-9903-3C41-88EE-A6A588AC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175535"/>
            <a:ext cx="5486400" cy="29178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BBAB7-F212-7343-9FA0-FF94E82FB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275081"/>
            <a:ext cx="5486400" cy="32038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C3D29-896F-5B4D-8ABF-6854D584E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532919"/>
            <a:ext cx="4572000" cy="51209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04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2EC7-178D-B94E-86E7-ED2EDAED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Recent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BD58-9E0F-4042-B547-92978ACA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556" y="1342292"/>
            <a:ext cx="7602660" cy="474072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#14848: Total Neutron Cross Section Measurements of 10B and 11B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 was recently contacted by Allan Carlson, who provided data from a 1994 publication.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It was released as TRANS.1518.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2003 publication of J. Blackmon et al., C1138. It is digitized in EXFOR because the compiler failed to obtain data from the author.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While working on the C3072 compilation, it was discovered that the LSU group re-analyzed C1138 and extracted resonance parameters.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 contacted the group and secured a commitment to provide the 2003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Sometimes it is possible to recover 20-30-year-old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7F04D-BFB4-5F41-9DCA-00E2B7E2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79EF7-D556-B640-8218-BC124DF7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716" y="0"/>
            <a:ext cx="3098284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5A8DB3-EADB-F74D-82E3-B3676F40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16" y="1565563"/>
            <a:ext cx="3291840" cy="52924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39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5F93-B021-2F44-9639-C7922897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EXFOR Database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42680-1F3D-394B-9700-E7280DC28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4"/>
            <a:ext cx="6274778" cy="48560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EXFOR is 75-year-old: It has to capitalize on modern computer technologies.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NEA WPEC SG54: Curated EXFOR: developing a machine-readable, comprehensive, and corrected by evaluators experimental nuclear reaction database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data formats: JSON (JavaScript Object Notation) lightweight data interchange format for EXFOR is now in progress at the SG54 (</a:t>
            </a:r>
            <a:r>
              <a:rPr lang="en-US" sz="2000" dirty="0" err="1"/>
              <a:t>N.Otuka</a:t>
            </a:r>
            <a:r>
              <a:rPr lang="en-US" sz="2000" dirty="0"/>
              <a:t>, </a:t>
            </a:r>
            <a:r>
              <a:rPr lang="en-US" sz="2000" dirty="0" err="1"/>
              <a:t>V.Zerkin</a:t>
            </a:r>
            <a:r>
              <a:rPr lang="en-US" sz="2000" dirty="0"/>
              <a:t>,…).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Compilation of corrected EXFOR data sets: AIACHNE, EXFOR Web DB, corrected Karlsruhe,...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SG54 collaboration: BNL, IAEA, LBNL, NEA-DB, Los Alamos, LLNL, ORNL,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57E46-B245-8D4B-9130-943BBF28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70270-3D49-604D-B594-6E3968BEC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535" y="1690688"/>
            <a:ext cx="3426763" cy="2286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AC5BAA-C80E-E34B-8746-EE9ACFABD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4257" y="2216944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D54512-97CC-9447-B242-AF329BF45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0026" y="2812256"/>
          <a:ext cx="3090794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5637BC0-49F0-494C-89D3-10B319F36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739" y="3365596"/>
            <a:ext cx="4114800" cy="28985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86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2585</TotalTime>
  <Words>730</Words>
  <Application>Microsoft Macintosh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BNL</vt:lpstr>
      <vt:lpstr>The present status of the EXFOR project </vt:lpstr>
      <vt:lpstr>Nuclear Compilation Databases</vt:lpstr>
      <vt:lpstr>Area #1 EXFOR FY 2026 Statistics</vt:lpstr>
      <vt:lpstr>NRDC Statistics (Calendar Years)</vt:lpstr>
      <vt:lpstr>Recent EXFOR entries</vt:lpstr>
      <vt:lpstr>Not Recent Experiments</vt:lpstr>
      <vt:lpstr>EXFOR Database Modernization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Pritychenko, Boris</dc:creator>
  <cp:keywords/>
  <dc:description/>
  <cp:lastModifiedBy>Microsoft Office User</cp:lastModifiedBy>
  <cp:revision>875</cp:revision>
  <dcterms:created xsi:type="dcterms:W3CDTF">2021-07-08T12:55:38Z</dcterms:created>
  <dcterms:modified xsi:type="dcterms:W3CDTF">2026-01-06T14:07:55Z</dcterms:modified>
  <cp:category/>
</cp:coreProperties>
</file>