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9"/>
  </p:notesMasterIdLst>
  <p:handoutMasterIdLst>
    <p:handoutMasterId r:id="rId10"/>
  </p:handoutMasterIdLst>
  <p:sldIdLst>
    <p:sldId id="2147481337" r:id="rId2"/>
    <p:sldId id="2147481338" r:id="rId3"/>
    <p:sldId id="2147481339" r:id="rId4"/>
    <p:sldId id="2147481340" r:id="rId5"/>
    <p:sldId id="2147481341" r:id="rId6"/>
    <p:sldId id="2147481342" r:id="rId7"/>
    <p:sldId id="214748135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519" autoAdjust="0"/>
  </p:normalViewPr>
  <p:slideViewPr>
    <p:cSldViewPr snapToGrid="0">
      <p:cViewPr varScale="1">
        <p:scale>
          <a:sx n="101" d="100"/>
          <a:sy n="101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342900" indent="-342900"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285750" indent="-285750"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4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8"/>
            <a:ext cx="4517136" cy="1435717"/>
          </a:xfrm>
        </p:spPr>
        <p:txBody>
          <a:bodyPr/>
          <a:lstStyle/>
          <a:p>
            <a:r>
              <a:rPr lang="en-US" sz="2800" dirty="0"/>
              <a:t>Activation Library Use in Target Design and Analysis for Radioisotope Production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5450" y="1660188"/>
            <a:ext cx="4517136" cy="4683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trike="sngStrike" dirty="0"/>
              <a:t>November 6, 2025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January 9, 2026 | Nuclear Data Week “2025”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William (B.J.) Marshall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Radioisotope Science and Technology Division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E49654-B9A5-1D23-7409-E9C91431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A7E9C9-5AF5-3480-A8BB-47D611BC6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HFIR description and operations</a:t>
            </a:r>
          </a:p>
          <a:p>
            <a:r>
              <a:rPr lang="en-US" dirty="0"/>
              <a:t>Radioisotopes produced at HFIR</a:t>
            </a:r>
          </a:p>
          <a:p>
            <a:r>
              <a:rPr lang="en-US" dirty="0"/>
              <a:t>Codes, tools, and data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0182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8B9D-670C-7142-CB6D-21CADC33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Flux Isotope Reactor (HFIR) description and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55DF-4994-9D91-EDC6-D2D632D93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6481699" cy="4667250"/>
          </a:xfrm>
        </p:spPr>
        <p:txBody>
          <a:bodyPr/>
          <a:lstStyle/>
          <a:p>
            <a:r>
              <a:rPr lang="en-US" dirty="0"/>
              <a:t>HFIR is a unique research reactor</a:t>
            </a:r>
          </a:p>
          <a:p>
            <a:pPr lvl="1"/>
            <a:r>
              <a:rPr lang="en-US" dirty="0"/>
              <a:t>Central flux trap intended for </a:t>
            </a:r>
            <a:r>
              <a:rPr lang="en-US" dirty="0" err="1"/>
              <a:t>transplutonium</a:t>
            </a:r>
            <a:r>
              <a:rPr lang="en-US" dirty="0"/>
              <a:t> production</a:t>
            </a:r>
          </a:p>
          <a:p>
            <a:pPr lvl="1"/>
            <a:r>
              <a:rPr lang="en-US" dirty="0"/>
              <a:t>Beryllium reflector with numerous irradiation facilities</a:t>
            </a:r>
          </a:p>
          <a:p>
            <a:pPr lvl="1"/>
            <a:r>
              <a:rPr lang="en-US" dirty="0"/>
              <a:t>Beam tubes for neutron scattering</a:t>
            </a:r>
          </a:p>
          <a:p>
            <a:r>
              <a:rPr lang="en-US" dirty="0"/>
              <a:t>Cylindrical core approximately 2’ (~60 cm) tall and 15” (~38 cm) outer diameter</a:t>
            </a:r>
          </a:p>
          <a:p>
            <a:pPr lvl="1"/>
            <a:r>
              <a:rPr lang="en-US" dirty="0"/>
              <a:t>5” (12.7 cm) OD for central flux trap</a:t>
            </a:r>
          </a:p>
          <a:p>
            <a:r>
              <a:rPr lang="en-US" dirty="0"/>
              <a:t>85 MW thermal power, ~23 day cycles</a:t>
            </a:r>
          </a:p>
          <a:p>
            <a:pPr lvl="1"/>
            <a:r>
              <a:rPr lang="en-US" dirty="0"/>
              <a:t>Peak thermal flux ~2 × 10</a:t>
            </a:r>
            <a:r>
              <a:rPr lang="en-US" baseline="30000" dirty="0"/>
              <a:t>15</a:t>
            </a:r>
            <a:r>
              <a:rPr lang="en-US" dirty="0"/>
              <a:t> n/cm</a:t>
            </a:r>
            <a:r>
              <a:rPr lang="en-US" baseline="30000" dirty="0"/>
              <a:t>2 </a:t>
            </a:r>
            <a:r>
              <a:rPr lang="en-US" dirty="0"/>
              <a:t>s in flux trap</a:t>
            </a:r>
          </a:p>
          <a:p>
            <a:pPr lvl="1"/>
            <a:r>
              <a:rPr lang="en-US" dirty="0"/>
              <a:t>Thermal flux in the reflector ranges from about 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to 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 </a:t>
            </a:r>
            <a:r>
              <a:rPr lang="en-US" dirty="0"/>
              <a:t>10</a:t>
            </a:r>
            <a:r>
              <a:rPr lang="en-US" baseline="30000" dirty="0"/>
              <a:t>15</a:t>
            </a:r>
            <a:r>
              <a:rPr lang="en-US" dirty="0"/>
              <a:t> n/cm</a:t>
            </a:r>
            <a:r>
              <a:rPr lang="en-US" baseline="30000" dirty="0"/>
              <a:t>2</a:t>
            </a:r>
            <a:r>
              <a:rPr lang="en-US" dirty="0"/>
              <a:t> s</a:t>
            </a:r>
          </a:p>
        </p:txBody>
      </p:sp>
      <p:pic>
        <p:nvPicPr>
          <p:cNvPr id="7" name="Picture 6" descr="Diagram, schematic&#10;&#10;AI-generated content may be incorrect.">
            <a:extLst>
              <a:ext uri="{FF2B5EF4-FFF2-40B4-BE49-F238E27FC236}">
                <a16:creationId xmlns:a16="http://schemas.microsoft.com/office/drawing/2014/main" id="{554707FB-6688-E9FE-D179-EE7F9428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72"/>
          <a:stretch>
            <a:fillRect/>
          </a:stretch>
        </p:blipFill>
        <p:spPr>
          <a:xfrm>
            <a:off x="7535693" y="843622"/>
            <a:ext cx="4072647" cy="3025776"/>
          </a:xfrm>
          <a:prstGeom prst="rect">
            <a:avLst/>
          </a:prstGeom>
        </p:spPr>
      </p:pic>
      <p:pic>
        <p:nvPicPr>
          <p:cNvPr id="9" name="Picture 8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4B6B38A6-BD91-74EF-7512-42E8EA4B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93" y="3983402"/>
            <a:ext cx="4888731" cy="25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C953-75C3-17E5-3020-663EE477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Radioisotope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5E4D-01A3-55DE-B462-89CE0770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11492432" cy="4199039"/>
          </a:xfrm>
        </p:spPr>
        <p:txBody>
          <a:bodyPr/>
          <a:lstStyle/>
          <a:p>
            <a:r>
              <a:rPr lang="en-US" baseline="30000" dirty="0"/>
              <a:t>252</a:t>
            </a:r>
            <a:r>
              <a:rPr lang="en-US" dirty="0"/>
              <a:t>Cf: Part of the original and still primary mission of HFIR for the DOE Isotope Program</a:t>
            </a:r>
          </a:p>
          <a:p>
            <a:pPr lvl="1"/>
            <a:r>
              <a:rPr lang="en-US" dirty="0"/>
              <a:t>Generated in the flux trap from Cm target material provided by Savannah River</a:t>
            </a:r>
          </a:p>
          <a:p>
            <a:r>
              <a:rPr lang="en-US" baseline="30000" dirty="0"/>
              <a:t>238</a:t>
            </a:r>
            <a:r>
              <a:rPr lang="en-US" dirty="0"/>
              <a:t>Pu: Heat source for NASA RTGs</a:t>
            </a:r>
          </a:p>
          <a:p>
            <a:pPr lvl="1"/>
            <a:r>
              <a:rPr lang="en-US" baseline="30000" dirty="0"/>
              <a:t>237</a:t>
            </a:r>
            <a:r>
              <a:rPr lang="en-US" dirty="0"/>
              <a:t>NpO</a:t>
            </a:r>
            <a:r>
              <a:rPr lang="en-US" baseline="-25000" dirty="0"/>
              <a:t>2</a:t>
            </a:r>
            <a:r>
              <a:rPr lang="en-US" dirty="0"/>
              <a:t> feed material from INL originally generated at Savannah River</a:t>
            </a:r>
          </a:p>
          <a:p>
            <a:pPr lvl="1"/>
            <a:r>
              <a:rPr lang="en-US" dirty="0"/>
              <a:t>Irradiation for multiple cycles in the Be reflector</a:t>
            </a:r>
          </a:p>
          <a:p>
            <a:r>
              <a:rPr lang="en-US" dirty="0"/>
              <a:t>Anything else DOE Isotope Program desires</a:t>
            </a:r>
          </a:p>
          <a:p>
            <a:pPr lvl="1"/>
            <a:r>
              <a:rPr lang="en-US" dirty="0"/>
              <a:t>Industrial sources for radiography and other applications</a:t>
            </a:r>
          </a:p>
          <a:p>
            <a:pPr lvl="1"/>
            <a:r>
              <a:rPr lang="en-US" dirty="0"/>
              <a:t>Medical sources for therapy, diagnostics, or both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69CF7-027A-05ED-FAAF-480C61C1D0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46" r="17603"/>
          <a:stretch>
            <a:fillRect/>
          </a:stretch>
        </p:blipFill>
        <p:spPr>
          <a:xfrm>
            <a:off x="7263600" y="4207668"/>
            <a:ext cx="2547150" cy="222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70503-CA21-2764-7768-98E8A7368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84409" y="2356513"/>
            <a:ext cx="1822715" cy="18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59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5D54-1505-73CE-7AE8-83972234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design, analysis, and qualification radiation transport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FD038-21D4-332D-C34B-BB2FEB8A15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TCOMP</a:t>
            </a:r>
          </a:p>
          <a:p>
            <a:pPr lvl="1"/>
            <a:r>
              <a:rPr lang="en-US" dirty="0"/>
              <a:t>Prediction of </a:t>
            </a:r>
            <a:r>
              <a:rPr lang="en-US" baseline="30000" dirty="0"/>
              <a:t>252</a:t>
            </a:r>
            <a:r>
              <a:rPr lang="en-US" dirty="0"/>
              <a:t>Cf production</a:t>
            </a:r>
          </a:p>
          <a:p>
            <a:pPr lvl="1"/>
            <a:r>
              <a:rPr lang="en-US" dirty="0"/>
              <a:t>Nuclear data have been tuned to give accurate predictions based on past campaigns</a:t>
            </a:r>
          </a:p>
          <a:p>
            <a:r>
              <a:rPr lang="en-US" dirty="0"/>
              <a:t>ISOCHAIN</a:t>
            </a:r>
          </a:p>
          <a:p>
            <a:pPr lvl="1"/>
            <a:r>
              <a:rPr lang="en-US" dirty="0"/>
              <a:t>Simplified, user-friendly code for approximate activation and decay calculations</a:t>
            </a:r>
          </a:p>
          <a:p>
            <a:pPr lvl="1"/>
            <a:r>
              <a:rPr lang="en-US" dirty="0"/>
              <a:t>Nuclear data derived from “Lockheed Martin” Chart of the Nuclides or input by user</a:t>
            </a:r>
          </a:p>
          <a:p>
            <a:pPr marL="0" indent="0" algn="ctr">
              <a:buNone/>
            </a:pPr>
            <a:r>
              <a:rPr lang="en-US" b="1" dirty="0"/>
              <a:t>These tools do not directly use released, evaluated nuclear data.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4500C2-96EB-C3C4-FB90-E60B85B1A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905" y="2151529"/>
            <a:ext cx="5534113" cy="4229816"/>
          </a:xfrm>
        </p:spPr>
        <p:txBody>
          <a:bodyPr/>
          <a:lstStyle/>
          <a:p>
            <a:r>
              <a:rPr lang="en-US" dirty="0"/>
              <a:t>MCNP/ORIGEN</a:t>
            </a:r>
          </a:p>
          <a:p>
            <a:pPr lvl="1"/>
            <a:r>
              <a:rPr lang="en-US" dirty="0"/>
              <a:t>Flux tally from static MCNP calculation input to ORIGEN for activation and decay calculation</a:t>
            </a:r>
          </a:p>
          <a:p>
            <a:pPr lvl="1"/>
            <a:r>
              <a:rPr lang="en-US" dirty="0"/>
              <a:t>LANL-generated ACE data for MCNP and ORNL-generated AMPX data for ORIGEN</a:t>
            </a:r>
          </a:p>
          <a:p>
            <a:r>
              <a:rPr lang="en-US" dirty="0"/>
              <a:t>HFIRCON</a:t>
            </a:r>
          </a:p>
          <a:p>
            <a:pPr lvl="1"/>
            <a:r>
              <a:rPr lang="en-US" dirty="0"/>
              <a:t>Coupling of MCNP with ORIGEN to do cycle simulation including depletion, activation, decay, heat generation</a:t>
            </a:r>
          </a:p>
          <a:p>
            <a:pPr marL="0" lvl="1" indent="0" algn="ctr">
              <a:buNone/>
            </a:pPr>
            <a:r>
              <a:rPr lang="en-US" sz="2000" b="1" dirty="0"/>
              <a:t>In both standalone ORIGEN and HFIRCON, the JEFF-3.0 activation library is the primary source of nuclear data for depletion and activation.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5D5146-FDA3-EF85-2691-243F4A486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“Fit-for-purpose” or “Low-fidelity” tools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8F4E82-03C1-26F1-9530-6FB5C254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“General purpose” or “High-fidelity” tools</a:t>
            </a:r>
          </a:p>
        </p:txBody>
      </p:sp>
    </p:spTree>
    <p:extLst>
      <p:ext uri="{BB962C8B-B14F-4D97-AF65-F5344CB8AC3E}">
        <p14:creationId xmlns:p14="http://schemas.microsoft.com/office/powerpoint/2010/main" val="417472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CDF47A-4FB1-0784-FBE5-E7992B77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5E3077-1E46-C0C3-68EE-C4F1A949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Radioisotope production calculations would </a:t>
            </a:r>
            <a:r>
              <a:rPr lang="en-US"/>
              <a:t>benefit from a new </a:t>
            </a:r>
            <a:r>
              <a:rPr lang="en-US" dirty="0"/>
              <a:t>activation library, especially if it is consistent with ENDF data used in transport calculations</a:t>
            </a:r>
          </a:p>
          <a:p>
            <a:r>
              <a:rPr lang="en-US" dirty="0"/>
              <a:t>ORNL radioisotope production predictions and measurements may be helpful in providing validation for activation library evaluations</a:t>
            </a:r>
          </a:p>
          <a:p>
            <a:r>
              <a:rPr lang="en-US" dirty="0"/>
              <a:t>Other HFIR users may also be able to provide feedback</a:t>
            </a:r>
          </a:p>
          <a:p>
            <a:pPr lvl="1"/>
            <a:r>
              <a:rPr lang="en-US" dirty="0"/>
              <a:t>Neutron activation analysis laboratory</a:t>
            </a:r>
          </a:p>
          <a:p>
            <a:pPr lvl="1"/>
            <a:r>
              <a:rPr lang="en-US" dirty="0"/>
              <a:t>Fuel irradiation</a:t>
            </a:r>
          </a:p>
          <a:p>
            <a:pPr lvl="1"/>
            <a:r>
              <a:rPr lang="en-US" dirty="0"/>
              <a:t>Other materials irradiations</a:t>
            </a:r>
          </a:p>
        </p:txBody>
      </p:sp>
    </p:spTree>
    <p:extLst>
      <p:ext uri="{BB962C8B-B14F-4D97-AF65-F5344CB8AC3E}">
        <p14:creationId xmlns:p14="http://schemas.microsoft.com/office/powerpoint/2010/main" val="353870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2F3EC1-0D3D-982E-FB47-4B6ACE0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time and attention!</a:t>
            </a:r>
          </a:p>
        </p:txBody>
      </p:sp>
    </p:spTree>
    <p:extLst>
      <p:ext uri="{BB962C8B-B14F-4D97-AF65-F5344CB8AC3E}">
        <p14:creationId xmlns:p14="http://schemas.microsoft.com/office/powerpoint/2010/main" val="2752027524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91</TotalTime>
  <Words>460</Words>
  <Application>Microsoft Office PowerPoint</Application>
  <PresentationFormat>Widescreen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Roboto</vt:lpstr>
      <vt:lpstr>Roboto Light</vt:lpstr>
      <vt:lpstr>ORNL Presentation</vt:lpstr>
      <vt:lpstr>Activation Library Use in Target Design and Analysis for Radioisotope Production</vt:lpstr>
      <vt:lpstr>Outline</vt:lpstr>
      <vt:lpstr>High Flux Isotope Reactor (HFIR) description and operations</vt:lpstr>
      <vt:lpstr>Radioisotope products</vt:lpstr>
      <vt:lpstr>Target design, analysis, and qualification radiation transport tools</vt:lpstr>
      <vt:lpstr>Conclusions</vt:lpstr>
      <vt:lpstr>Thanks for your time and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Marshall, William (B.J.)</dc:creator>
  <cp:lastModifiedBy>Marshall, William (B.J.)</cp:lastModifiedBy>
  <cp:revision>14</cp:revision>
  <dcterms:created xsi:type="dcterms:W3CDTF">2025-10-13T13:30:48Z</dcterms:created>
  <dcterms:modified xsi:type="dcterms:W3CDTF">2026-01-05T21:43:54Z</dcterms:modified>
</cp:coreProperties>
</file>