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63" r:id="rId3"/>
    <p:sldId id="265" r:id="rId4"/>
    <p:sldId id="258" r:id="rId5"/>
    <p:sldId id="259" r:id="rId6"/>
    <p:sldId id="260" r:id="rId7"/>
    <p:sldId id="261" r:id="rId8"/>
    <p:sldId id="262" r:id="rId9"/>
    <p:sldId id="264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 snapToGrid="0" showGuides="1">
      <p:cViewPr varScale="1">
        <p:scale>
          <a:sx n="117" d="100"/>
          <a:sy n="117" d="100"/>
        </p:scale>
        <p:origin x="808" y="16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0BD02B-DEFA-DA64-7DA9-7EAE9EFCA13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70B482C-49E3-65BB-829F-0188A0192CB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248F938-026C-05E9-ABA7-F608FCFE49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B8BE4D-B392-CE41-B3E5-18B09838C776}" type="datetimeFigureOut">
              <a:rPr lang="en-US" smtClean="0"/>
              <a:t>1/6/26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A882C8-06B8-4F4C-B8E6-1F41DA05C7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9C16AC-F458-7E84-4E3B-CC813D48E3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23AB88-8A4A-CA48-A33F-5E18882222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75509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3208F5-544D-43BD-1DF6-CE02D4F22D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607EAC4-4B28-3DAF-856C-8C265A3CA09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308992A-3D60-222A-C657-3A1363D1F6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B8BE4D-B392-CE41-B3E5-18B09838C776}" type="datetimeFigureOut">
              <a:rPr lang="en-US" smtClean="0"/>
              <a:t>1/6/26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240456A-A48F-1B03-114C-43A81336D6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F16B03-0BC8-19E2-3AF1-C1BCCE1764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23AB88-8A4A-CA48-A33F-5E18882222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69844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1996121-302B-AEF9-DEF3-88EED0FAC3B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C98E167-1586-9278-0305-D2B24D29A92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2EB4C5A-7EFA-677F-9D2B-9975B89920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B8BE4D-B392-CE41-B3E5-18B09838C776}" type="datetimeFigureOut">
              <a:rPr lang="en-US" smtClean="0"/>
              <a:t>1/6/26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9AD62E9-044C-A406-13BF-B7C6F6B412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536102A-DB77-482C-DFC4-F75FE38120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23AB88-8A4A-CA48-A33F-5E18882222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12763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430E50-BF20-D970-496E-A73EABF838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124980-3176-B847-A16C-AD2FD5058F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6200BF-36C2-D7C8-7BF2-6CD3CF100B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B8BE4D-B392-CE41-B3E5-18B09838C776}" type="datetimeFigureOut">
              <a:rPr lang="en-US" smtClean="0"/>
              <a:t>1/6/26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586E2C7-B297-EB92-A713-60DED49E5B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965414-6812-EAC9-FDCC-AE696AD10B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23AB88-8A4A-CA48-A33F-5E18882222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6906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103937-5EA1-D5B5-4424-9A599658ED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3F0FA99-D009-E8D1-5DA5-928E249BD9C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03A22D-4A94-BD83-DA06-F0168DE2D3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B8BE4D-B392-CE41-B3E5-18B09838C776}" type="datetimeFigureOut">
              <a:rPr lang="en-US" smtClean="0"/>
              <a:t>1/6/26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40D74CE-87D9-CBE6-4246-7CA2219028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ED73CF-AA6D-BE7D-E56F-63B9FBD923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23AB88-8A4A-CA48-A33F-5E18882222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27234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834226-6064-7E23-37A7-F8BF702E2B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7AC1EE-08A3-507E-980D-071971A26C6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8F25B6B-3830-FD8A-364D-8809CAF19B0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ED5F937-70DB-9A09-88AB-AFF8FEEE8B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B8BE4D-B392-CE41-B3E5-18B09838C776}" type="datetimeFigureOut">
              <a:rPr lang="en-US" smtClean="0"/>
              <a:t>1/6/26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F986AF9-BD1C-1B3E-D197-142EF6AAC3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5395F2E-86A5-1BF1-2705-BAB6F207E0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23AB88-8A4A-CA48-A33F-5E18882222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12157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E46B6A-FDB7-7239-C135-6A0A563EF1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FBC3144-EA97-AEDA-38A5-9B2B7A10837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A40D704-2A40-AC68-FF10-4BD152DBA26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29F5FF7-A5E9-A461-96F7-6A13E1AB015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5E2F901-8646-9A21-7BE6-982B4B4B712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804C26C-CB23-7AF3-60DA-A6ABAE192C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B8BE4D-B392-CE41-B3E5-18B09838C776}" type="datetimeFigureOut">
              <a:rPr lang="en-US" smtClean="0"/>
              <a:t>1/6/26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E438E54-19B4-EEF8-F590-F68D27C74A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9BA125B-B731-9C34-71D2-95605854EA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23AB88-8A4A-CA48-A33F-5E18882222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01920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0EF8E2-74C8-87ED-D62E-A35BB27DB5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7CCAA5B-B8E8-F163-2578-B7035A27DE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B8BE4D-B392-CE41-B3E5-18B09838C776}" type="datetimeFigureOut">
              <a:rPr lang="en-US" smtClean="0"/>
              <a:t>1/6/26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BC7ABCD-04C2-FB00-8B1C-6A17BBE9AE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D210ED5-C887-8743-913A-5E2EDFE166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23AB88-8A4A-CA48-A33F-5E18882222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65465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9314E67-255F-9A94-06CB-72F3E333CF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B8BE4D-B392-CE41-B3E5-18B09838C776}" type="datetimeFigureOut">
              <a:rPr lang="en-US" smtClean="0"/>
              <a:t>1/6/26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EDC4819-CB84-3C9E-DB1F-5FEF7C6D29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3281009-AD5A-A19D-D94D-D22DF7A859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23AB88-8A4A-CA48-A33F-5E18882222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57854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4A5A1D-BF5A-43F5-369C-CB1D9E6EB0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82A844-B4EA-4BCE-1136-36EA642B63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7FE5CEE-D552-47E5-C7B5-1B10F6F0AC0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EDD4597-A26B-DE82-0BD7-B816BD6F7A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B8BE4D-B392-CE41-B3E5-18B09838C776}" type="datetimeFigureOut">
              <a:rPr lang="en-US" smtClean="0"/>
              <a:t>1/6/26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0B8E349-17B6-D7D9-3F20-DF1AC8C43C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2328EDB-4F7A-A11C-721F-DA30B63E86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23AB88-8A4A-CA48-A33F-5E18882222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52040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9655F3-BCE9-AA4F-B0AA-B624D3C6F1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783BD3E-9135-0DDA-0EC5-1924F5FE5B7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963F35F-C04D-1033-05C8-703CCA16922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97D1264-5439-180A-AC1B-F4E509E0CE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B8BE4D-B392-CE41-B3E5-18B09838C776}" type="datetimeFigureOut">
              <a:rPr lang="en-US" smtClean="0"/>
              <a:t>1/6/26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4489113-7229-583D-9105-ED5AA91813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EF3CC1F-C7D4-2033-797F-B868073EED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23AB88-8A4A-CA48-A33F-5E18882222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00920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BF71E46-8499-77B2-35D4-BF23C4C7F4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644559E-150F-B95C-71C2-226275C4A9B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16C8303-325A-8920-B591-8DF47C5DBCF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DB8BE4D-B392-CE41-B3E5-18B09838C776}" type="datetimeFigureOut">
              <a:rPr lang="en-US" smtClean="0"/>
              <a:t>1/6/26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A61016-F19C-C5F3-DBB6-245F01CBB7A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DBE641-D74B-2E7D-2EA7-65DAC57727F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A23AB88-8A4A-CA48-A33F-5E18882222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71201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5C0718-AC0E-CDF7-6DAF-421210100C6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TSL Validation using</a:t>
            </a:r>
            <a:br>
              <a:rPr lang="en-US" dirty="0"/>
            </a:br>
            <a:r>
              <a:rPr lang="en-US" dirty="0"/>
              <a:t>HTR-PROTEUS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0A3E5A7-9DDA-3A98-A9B7-4066EAFE45F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7"/>
            <a:ext cx="9144000" cy="2679019"/>
          </a:xfrm>
        </p:spPr>
        <p:txBody>
          <a:bodyPr>
            <a:normAutofit/>
          </a:bodyPr>
          <a:lstStyle/>
          <a:p>
            <a:r>
              <a:rPr lang="en-US" dirty="0"/>
              <a:t>John D. Bess (JFA), Volkan Seker (</a:t>
            </a:r>
            <a:r>
              <a:rPr lang="en-US" dirty="0" err="1"/>
              <a:t>UMich</a:t>
            </a:r>
            <a:r>
              <a:rPr lang="en-US" dirty="0"/>
              <a:t>), Olin W. Calvin (INL),</a:t>
            </a:r>
            <a:br>
              <a:rPr lang="en-US" dirty="0"/>
            </a:br>
            <a:r>
              <a:rPr lang="en-US" dirty="0"/>
              <a:t>Zachary D. Bevans (INL), Spencer C. Ercanbrack (INL), </a:t>
            </a:r>
            <a:br>
              <a:rPr lang="en-US" dirty="0"/>
            </a:br>
            <a:r>
              <a:rPr lang="en-US" dirty="0"/>
              <a:t>Javier </a:t>
            </a:r>
            <a:r>
              <a:rPr lang="en-US" dirty="0" err="1"/>
              <a:t>Ortensi</a:t>
            </a:r>
            <a:r>
              <a:rPr lang="en-US" dirty="0"/>
              <a:t> (X-energy, formerly INL)</a:t>
            </a:r>
          </a:p>
          <a:p>
            <a:endParaRPr lang="en-US" dirty="0"/>
          </a:p>
          <a:p>
            <a:r>
              <a:rPr lang="en-US" dirty="0"/>
              <a:t>CSEWG : Nuclear Data Week 2025 @ BNL</a:t>
            </a:r>
            <a:br>
              <a:rPr lang="en-US" dirty="0"/>
            </a:br>
            <a:r>
              <a:rPr lang="en-US" dirty="0"/>
              <a:t>January 6-9, 2025</a:t>
            </a:r>
          </a:p>
        </p:txBody>
      </p:sp>
    </p:spTree>
    <p:extLst>
      <p:ext uri="{BB962C8B-B14F-4D97-AF65-F5344CB8AC3E}">
        <p14:creationId xmlns:p14="http://schemas.microsoft.com/office/powerpoint/2010/main" val="23881833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3456AB-65CC-C03A-D921-21CB53A663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Objective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D101C9-CC45-311A-EFE9-A26257FF1C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Calculation of eigenvalues for HTR-PROTEUS cores using MCNP and various ENDF/B nuclear data libraries</a:t>
            </a:r>
          </a:p>
          <a:p>
            <a:pPr lvl="1"/>
            <a:r>
              <a:rPr lang="en-US" dirty="0"/>
              <a:t>-VII.0, -VII.1, -VIII.0, and -VIII.1</a:t>
            </a:r>
            <a:br>
              <a:rPr lang="en-US" dirty="0"/>
            </a:br>
            <a:endParaRPr lang="en-US" dirty="0"/>
          </a:p>
          <a:p>
            <a:r>
              <a:rPr lang="en-US" dirty="0"/>
              <a:t>Y-axis is (C-E)/</a:t>
            </a:r>
            <a:r>
              <a:rPr lang="en-US" dirty="0">
                <a:latin typeface="Symbol" pitchFamily="2" charset="2"/>
              </a:rPr>
              <a:t>s</a:t>
            </a:r>
            <a:r>
              <a:rPr lang="en-US" dirty="0"/>
              <a:t>, where C = calculated eigenvalue, E = benchmark experiment eigenvalue, and </a:t>
            </a:r>
            <a:r>
              <a:rPr lang="en-US" dirty="0">
                <a:latin typeface="Symbol" pitchFamily="2" charset="2"/>
              </a:rPr>
              <a:t>s</a:t>
            </a:r>
            <a:r>
              <a:rPr lang="en-US" dirty="0"/>
              <a:t> = 1</a:t>
            </a:r>
            <a:r>
              <a:rPr lang="en-US" dirty="0">
                <a:latin typeface="Symbol" pitchFamily="2" charset="2"/>
              </a:rPr>
              <a:t>s</a:t>
            </a:r>
            <a:r>
              <a:rPr lang="en-US" dirty="0"/>
              <a:t> uncertainty in benchmark value</a:t>
            </a:r>
          </a:p>
          <a:p>
            <a:pPr lvl="1"/>
            <a:r>
              <a:rPr lang="en-US" dirty="0"/>
              <a:t>Ideally, a good calculation falls within 1, 2, or 3</a:t>
            </a:r>
            <a:r>
              <a:rPr lang="en-US" dirty="0">
                <a:latin typeface="Symbol" pitchFamily="2" charset="2"/>
              </a:rPr>
              <a:t>s</a:t>
            </a:r>
          </a:p>
          <a:p>
            <a:pPr lvl="1"/>
            <a:r>
              <a:rPr lang="en-US" dirty="0"/>
              <a:t>Using revised HTR-PROTEUS critical configurations</a:t>
            </a:r>
          </a:p>
          <a:p>
            <a:endParaRPr lang="en-US" dirty="0">
              <a:latin typeface="Symbol" pitchFamily="2" charset="2"/>
            </a:endParaRPr>
          </a:p>
          <a:p>
            <a:r>
              <a:rPr lang="en-US" dirty="0">
                <a:latin typeface="Aptos" panose="020B0004020202020204" pitchFamily="34" charset="0"/>
              </a:rPr>
              <a:t>Look at the results; what stands out?</a:t>
            </a:r>
          </a:p>
        </p:txBody>
      </p:sp>
    </p:spTree>
    <p:extLst>
      <p:ext uri="{BB962C8B-B14F-4D97-AF65-F5344CB8AC3E}">
        <p14:creationId xmlns:p14="http://schemas.microsoft.com/office/powerpoint/2010/main" val="10047229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7762DAAD-9B15-0F3C-845D-D117D21EEFB5}"/>
              </a:ext>
            </a:extLst>
          </p:cNvPr>
          <p:cNvSpPr/>
          <p:nvPr/>
        </p:nvSpPr>
        <p:spPr>
          <a:xfrm>
            <a:off x="8291384" y="2891481"/>
            <a:ext cx="2248930" cy="3459892"/>
          </a:xfrm>
          <a:prstGeom prst="rect">
            <a:avLst/>
          </a:prstGeom>
          <a:solidFill>
            <a:srgbClr val="FFFF00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A80A354-E3E1-4FD5-0DFD-77313EFCD8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Target HTR-PROTEUS Values</a:t>
            </a:r>
            <a:br>
              <a:rPr lang="en-US" dirty="0"/>
            </a:br>
            <a:r>
              <a:rPr lang="en-US" sz="3600" dirty="0"/>
              <a:t>(to be submitted to next ICSBEP TRG)</a:t>
            </a:r>
          </a:p>
        </p:txBody>
      </p:sp>
      <p:pic>
        <p:nvPicPr>
          <p:cNvPr id="5" name="Content Placeholder 4" descr="A table of numbers and symbols&#10;&#10;AI-generated content may be incorrect.">
            <a:extLst>
              <a:ext uri="{FF2B5EF4-FFF2-40B4-BE49-F238E27FC236}">
                <a16:creationId xmlns:a16="http://schemas.microsoft.com/office/drawing/2014/main" id="{F4FB68ED-7542-358E-51CB-6E38ADBD519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clrChange>
              <a:clrFrom>
                <a:srgbClr val="FEFFFF"/>
              </a:clrFrom>
              <a:clrTo>
                <a:srgbClr val="FE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500936" y="1690688"/>
            <a:ext cx="9190128" cy="4802187"/>
          </a:xfrm>
        </p:spPr>
      </p:pic>
    </p:spTree>
    <p:extLst>
      <p:ext uri="{BB962C8B-B14F-4D97-AF65-F5344CB8AC3E}">
        <p14:creationId xmlns:p14="http://schemas.microsoft.com/office/powerpoint/2010/main" val="17129462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0BA9F0E2-3198-4C25-257F-F71FB2D47FC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50957" y="609378"/>
            <a:ext cx="7772400" cy="5639244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3906CECA-3818-E2E2-4E3D-88856D85740F}"/>
              </a:ext>
            </a:extLst>
          </p:cNvPr>
          <p:cNvSpPr txBox="1"/>
          <p:nvPr/>
        </p:nvSpPr>
        <p:spPr>
          <a:xfrm>
            <a:off x="444843" y="741405"/>
            <a:ext cx="3484606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Graphite TSL has a significant impact upon eigenvalue calculation.</a:t>
            </a:r>
          </a:p>
          <a:p>
            <a:endParaRPr lang="en-US" sz="2800" dirty="0"/>
          </a:p>
          <a:p>
            <a:r>
              <a:rPr lang="en-US" sz="2800" dirty="0"/>
              <a:t>As-expected, it is less pronounced in “water ingress” cores: 3, 6, 7, and 10.</a:t>
            </a:r>
          </a:p>
          <a:p>
            <a:endParaRPr lang="en-US" sz="2800" dirty="0"/>
          </a:p>
          <a:p>
            <a:r>
              <a:rPr lang="en-US" sz="2800" dirty="0"/>
              <a:t>Most 100% graphite TSL results within 3</a:t>
            </a:r>
            <a:r>
              <a:rPr lang="en-US" sz="2800" dirty="0">
                <a:latin typeface="Symbol" pitchFamily="2" charset="2"/>
              </a:rPr>
              <a:t>s</a:t>
            </a:r>
          </a:p>
        </p:txBody>
      </p:sp>
    </p:spTree>
    <p:extLst>
      <p:ext uri="{BB962C8B-B14F-4D97-AF65-F5344CB8AC3E}">
        <p14:creationId xmlns:p14="http://schemas.microsoft.com/office/powerpoint/2010/main" val="4652427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613C399A-D03E-2D8F-0B15-F74C364F9C5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88028" y="609378"/>
            <a:ext cx="7772400" cy="5639244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118863DE-0B3E-69D1-642A-8E493F6480B5}"/>
              </a:ext>
            </a:extLst>
          </p:cNvPr>
          <p:cNvSpPr txBox="1"/>
          <p:nvPr/>
        </p:nvSpPr>
        <p:spPr>
          <a:xfrm>
            <a:off x="444843" y="741405"/>
            <a:ext cx="3484606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TSL impact about the same.</a:t>
            </a:r>
          </a:p>
          <a:p>
            <a:endParaRPr lang="en-US" sz="2800" dirty="0"/>
          </a:p>
          <a:p>
            <a:r>
              <a:rPr lang="en-US" sz="2800" dirty="0"/>
              <a:t>The drop in eigenvalue is due to the increase in carbon absorption cross section</a:t>
            </a:r>
          </a:p>
          <a:p>
            <a:endParaRPr lang="en-US" sz="2800" dirty="0"/>
          </a:p>
          <a:p>
            <a:r>
              <a:rPr lang="en-US" sz="2800" dirty="0"/>
              <a:t>Most 100% graphite TSL results within 3</a:t>
            </a:r>
            <a:r>
              <a:rPr lang="en-US" sz="2800" dirty="0">
                <a:latin typeface="Symbol" pitchFamily="2" charset="2"/>
              </a:rPr>
              <a:t>s</a:t>
            </a:r>
          </a:p>
        </p:txBody>
      </p:sp>
    </p:spTree>
    <p:extLst>
      <p:ext uri="{BB962C8B-B14F-4D97-AF65-F5344CB8AC3E}">
        <p14:creationId xmlns:p14="http://schemas.microsoft.com/office/powerpoint/2010/main" val="19981626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4EA760C4-51BB-8173-B92A-9EDF9C1CF42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75670" y="609378"/>
            <a:ext cx="7772400" cy="5639244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7BA3226C-5917-7C2A-FAE9-939ACDE8F73B}"/>
              </a:ext>
            </a:extLst>
          </p:cNvPr>
          <p:cNvSpPr txBox="1"/>
          <p:nvPr/>
        </p:nvSpPr>
        <p:spPr>
          <a:xfrm>
            <a:off x="444843" y="741405"/>
            <a:ext cx="3484606" cy="56938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Something isn’t right with the free gas treatment of carbon</a:t>
            </a:r>
          </a:p>
          <a:p>
            <a:endParaRPr lang="en-US" sz="2800" dirty="0"/>
          </a:p>
          <a:p>
            <a:r>
              <a:rPr lang="en-US" sz="2800" dirty="0"/>
              <a:t>The porosity of HTR-PROTEUS graphite is ~25%</a:t>
            </a:r>
          </a:p>
          <a:p>
            <a:endParaRPr lang="en-US" sz="2800" dirty="0"/>
          </a:p>
          <a:p>
            <a:r>
              <a:rPr lang="en-US" sz="2800" dirty="0"/>
              <a:t>Less spread in “water ingress” cores</a:t>
            </a:r>
          </a:p>
          <a:p>
            <a:endParaRPr lang="en-US" sz="2800" dirty="0"/>
          </a:p>
          <a:p>
            <a:r>
              <a:rPr lang="en-US" sz="2800" dirty="0"/>
              <a:t>Most TSL results within 2</a:t>
            </a:r>
            <a:r>
              <a:rPr lang="en-US" sz="2800" dirty="0">
                <a:latin typeface="Symbol" pitchFamily="2" charset="2"/>
              </a:rPr>
              <a:t>s</a:t>
            </a:r>
          </a:p>
        </p:txBody>
      </p:sp>
    </p:spTree>
    <p:extLst>
      <p:ext uri="{BB962C8B-B14F-4D97-AF65-F5344CB8AC3E}">
        <p14:creationId xmlns:p14="http://schemas.microsoft.com/office/powerpoint/2010/main" val="40854327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6AE77254-AC24-C728-D313-B7640526430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38600" y="609378"/>
            <a:ext cx="7772400" cy="5639244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A10593CD-DB16-B9C2-273A-9C73FE936719}"/>
              </a:ext>
            </a:extLst>
          </p:cNvPr>
          <p:cNvSpPr txBox="1"/>
          <p:nvPr/>
        </p:nvSpPr>
        <p:spPr>
          <a:xfrm>
            <a:off x="444843" y="741405"/>
            <a:ext cx="3484606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Something isn’t right with the free gas treatment of carbon</a:t>
            </a:r>
          </a:p>
          <a:p>
            <a:endParaRPr lang="en-US" sz="2400" dirty="0"/>
          </a:p>
          <a:p>
            <a:r>
              <a:rPr lang="en-US" sz="2400" dirty="0"/>
              <a:t>The porosity of HTR-PROTEUS graphite is ~25%, </a:t>
            </a:r>
            <a:r>
              <a:rPr lang="en-US" sz="2400" baseline="30000" dirty="0"/>
              <a:t>235</a:t>
            </a:r>
            <a:r>
              <a:rPr lang="en-US" sz="2400" dirty="0"/>
              <a:t>U is 16.7%</a:t>
            </a:r>
          </a:p>
          <a:p>
            <a:endParaRPr lang="en-US" sz="2400" dirty="0"/>
          </a:p>
          <a:p>
            <a:r>
              <a:rPr lang="en-US" sz="2400" dirty="0"/>
              <a:t>10% vs. 20% </a:t>
            </a:r>
            <a:r>
              <a:rPr lang="en-US" sz="2400" baseline="30000" dirty="0"/>
              <a:t>235</a:t>
            </a:r>
            <a:r>
              <a:rPr lang="en-US" sz="2400" dirty="0"/>
              <a:t>U TSL had no real impact</a:t>
            </a:r>
          </a:p>
          <a:p>
            <a:endParaRPr lang="en-US" sz="2400" dirty="0"/>
          </a:p>
          <a:p>
            <a:r>
              <a:rPr lang="en-US" sz="2400" dirty="0"/>
              <a:t>Impact of </a:t>
            </a:r>
            <a:r>
              <a:rPr lang="en-US" sz="2400" dirty="0" err="1"/>
              <a:t>s</a:t>
            </a:r>
            <a:r>
              <a:rPr lang="en-US" sz="2400" baseline="-25000" dirty="0" err="1"/>
              <a:t>d</a:t>
            </a:r>
            <a:r>
              <a:rPr lang="en-US" sz="2400" dirty="0"/>
              <a:t> minor</a:t>
            </a:r>
          </a:p>
          <a:p>
            <a:endParaRPr lang="en-US" sz="2400" dirty="0"/>
          </a:p>
          <a:p>
            <a:r>
              <a:rPr lang="en-US" sz="2400" dirty="0"/>
              <a:t>Most TSL results within 2</a:t>
            </a:r>
            <a:r>
              <a:rPr lang="en-US" sz="2400" dirty="0">
                <a:latin typeface="Symbol" pitchFamily="2" charset="2"/>
              </a:rPr>
              <a:t>s</a:t>
            </a:r>
          </a:p>
        </p:txBody>
      </p:sp>
    </p:spTree>
    <p:extLst>
      <p:ext uri="{BB962C8B-B14F-4D97-AF65-F5344CB8AC3E}">
        <p14:creationId xmlns:p14="http://schemas.microsoft.com/office/powerpoint/2010/main" val="15932633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A865F477-688A-2399-63CE-2C4225F0FBF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26243" y="609378"/>
            <a:ext cx="7772400" cy="5639244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842611C4-7FCE-434C-ECBB-21170647171C}"/>
              </a:ext>
            </a:extLst>
          </p:cNvPr>
          <p:cNvSpPr txBox="1"/>
          <p:nvPr/>
        </p:nvSpPr>
        <p:spPr>
          <a:xfrm>
            <a:off x="444843" y="741405"/>
            <a:ext cx="3484606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Improvement of 100% graphite TSL with ENDF/B library evolution</a:t>
            </a:r>
          </a:p>
          <a:p>
            <a:endParaRPr lang="en-US" sz="2800" dirty="0">
              <a:latin typeface="Symbol" pitchFamily="2" charset="2"/>
            </a:endParaRPr>
          </a:p>
          <a:p>
            <a:r>
              <a:rPr lang="en-US" sz="2800" dirty="0"/>
              <a:t>Most 100% graphite TSL results within 3</a:t>
            </a:r>
            <a:r>
              <a:rPr lang="en-US" sz="2800" dirty="0">
                <a:latin typeface="Symbol" pitchFamily="2" charset="2"/>
              </a:rPr>
              <a:t>s</a:t>
            </a:r>
          </a:p>
        </p:txBody>
      </p:sp>
    </p:spTree>
    <p:extLst>
      <p:ext uri="{BB962C8B-B14F-4D97-AF65-F5344CB8AC3E}">
        <p14:creationId xmlns:p14="http://schemas.microsoft.com/office/powerpoint/2010/main" val="134339803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C09860B-6985-89C8-BA39-40D1D34FC53B}"/>
              </a:ext>
            </a:extLst>
          </p:cNvPr>
          <p:cNvSpPr/>
          <p:nvPr/>
        </p:nvSpPr>
        <p:spPr>
          <a:xfrm>
            <a:off x="4589017" y="0"/>
            <a:ext cx="3013967" cy="686341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40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68035436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208</TotalTime>
  <Words>331</Words>
  <Application>Microsoft Macintosh PowerPoint</Application>
  <PresentationFormat>Widescreen</PresentationFormat>
  <Paragraphs>43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Aptos</vt:lpstr>
      <vt:lpstr>Aptos Display</vt:lpstr>
      <vt:lpstr>Arial</vt:lpstr>
      <vt:lpstr>Symbol</vt:lpstr>
      <vt:lpstr>Office Theme</vt:lpstr>
      <vt:lpstr>TSL Validation using HTR-PROTEUS</vt:lpstr>
      <vt:lpstr>Objective</vt:lpstr>
      <vt:lpstr>Target HTR-PROTEUS Values (to be submitted to next ICSBEP TRG)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John Bess</dc:creator>
  <cp:lastModifiedBy>John Bess</cp:lastModifiedBy>
  <cp:revision>16</cp:revision>
  <dcterms:created xsi:type="dcterms:W3CDTF">2025-10-21T17:45:46Z</dcterms:created>
  <dcterms:modified xsi:type="dcterms:W3CDTF">2026-01-06T20:43:00Z</dcterms:modified>
</cp:coreProperties>
</file>