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76" r:id="rId2"/>
    <p:sldId id="258" r:id="rId3"/>
    <p:sldId id="779" r:id="rId4"/>
    <p:sldId id="791" r:id="rId5"/>
    <p:sldId id="259" r:id="rId6"/>
    <p:sldId id="792" r:id="rId7"/>
    <p:sldId id="794" r:id="rId8"/>
    <p:sldId id="795" r:id="rId9"/>
    <p:sldId id="796" r:id="rId10"/>
    <p:sldId id="797" r:id="rId11"/>
    <p:sldId id="799" r:id="rId12"/>
    <p:sldId id="801" r:id="rId13"/>
    <p:sldId id="802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9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3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5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9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0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2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4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0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4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8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C74B3-9A13-437D-A6FC-7FDA1D316E1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C00DA6E-43E0-D9F1-3834-081B4A761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899" y="1200150"/>
            <a:ext cx="6543675" cy="410881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Neutron Standards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The Evolution of Methods with Time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800" b="1" dirty="0">
              <a:solidFill>
                <a:schemeClr val="accent2"/>
              </a:solidFill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Allan D. Carlson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NIST Associate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5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Presented at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21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The CSEWG Meeting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21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Jan. 8 2025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/>
              <a:t>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500" b="1" dirty="0"/>
          </a:p>
        </p:txBody>
      </p:sp>
    </p:spTree>
  </p:cSld>
  <p:clrMapOvr>
    <a:masterClrMapping/>
  </p:clrMapOvr>
  <p:transition spd="slow" advTm="1037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52C8D-F297-6673-8C47-73A2F20E4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35F6C-81D0-C8B0-FBBF-F57495AC7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92AD6D-1F1C-4F72-20D1-7641899922B2}"/>
              </a:ext>
            </a:extLst>
          </p:cNvPr>
          <p:cNvSpPr txBox="1"/>
          <p:nvPr/>
        </p:nvSpPr>
        <p:spPr>
          <a:xfrm>
            <a:off x="0" y="658008"/>
            <a:ext cx="11828060" cy="5365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work was done so that ratios of SACS, that are known very well, could be used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GMAP can not use that data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 Schnabel has produced a Python based code that is in agreement with GMAP but can use ratios of SACS. It is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0" lvl="3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 of different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GMAPY minimization procedures are being examined with this code</a:t>
            </a:r>
          </a:p>
          <a:p>
            <a:pPr marL="2171700" lvl="4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Likelihood Estimation (MLE) and Markov Chain Monte Carlo (MCMC) have been investigated.</a:t>
            </a:r>
          </a:p>
          <a:p>
            <a:pPr marL="2628900" lvl="5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both valid and sound statistical approaches. The differences between them may provide as an estimate of the uncertainty due to the evaluation methods.</a:t>
            </a:r>
          </a:p>
          <a:p>
            <a:pPr marL="2628900" lvl="5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investigated for possible estimates of energy dependent USU as well as the cross section evaluations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was possible to determine the accuracy of the PPP correction used for the 2017 standards. </a:t>
            </a:r>
          </a:p>
          <a:p>
            <a:pPr marL="1714500" lvl="3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it was understood that the correction was minimized, not determined exactly, for previous standards evaluations.</a:t>
            </a:r>
          </a:p>
          <a:p>
            <a:pPr marL="2171700" lvl="4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is in almost all cases less than 0.4%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74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26DD6-CF5B-AF35-5F43-899D87E8C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9CD7E-E234-D958-9135-4D11698F7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39B64-C4C0-F7E9-4827-6DB9370CF74F}"/>
              </a:ext>
            </a:extLst>
          </p:cNvPr>
          <p:cNvSpPr txBox="1"/>
          <p:nvPr/>
        </p:nvSpPr>
        <p:spPr>
          <a:xfrm>
            <a:off x="0" y="658008"/>
            <a:ext cx="11828060" cy="8812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Denise Neudecker may discuss the AIACHNE collaboration work on the evaluation of the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Cf(sf) PFNS, I will only emphasize the importance of having that standard updated, agreeing with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Mannhart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result and in a form that can conveniently updated in the future. 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updated evaluation of the thermal constants (TNC) is underway.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Noguere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made improvements to the TNC database established by Axton, including new measurements.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 TNC database supports all quantity types and correlations that were in Axton’s work. 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TNC evaluation will use GMAPY with the TNC database and the existing GMAPY database.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should lead to consistent results for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and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239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 cross sections over a wide range of neutron energies.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Previously, rather than including the entire TNC database, the results of evaluations with the associated variance-covariance data, were used as a second independent data input subset to the analysis.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still concerns about whether high energy cross sections should impact the TNC.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status of the TNC results is still under discussion.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be the first time we use </a:t>
            </a:r>
            <a:r>
              <a:rPr lang="en-US" sz="2000" dirty="0"/>
              <a:t>IAEA Data Development Project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There will not be an ENDF/B-IX evaluation immediately associated with this evaluation.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the standards from this evaluation requires associating the resulting cross sections with this process.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81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06930-891A-D166-C38C-EB581A110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2FC58-78CB-76AB-4860-1DE860091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DB349C-1253-7740-CEEF-FA13636FD661}"/>
              </a:ext>
            </a:extLst>
          </p:cNvPr>
          <p:cNvSpPr txBox="1"/>
          <p:nvPr/>
        </p:nvSpPr>
        <p:spPr>
          <a:xfrm>
            <a:off x="0" y="658008"/>
            <a:ext cx="11828060" cy="481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An R-matrix analysis is underway for the hydrogen standard, that has been limited to 20 MeV.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 database being developed by Paris and Hale at LANL will allow an evaluation with an extended energy range to be produced. 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The present results are up to 100 MeV with the objective of extending the evaluation to 250 MeV.</a:t>
            </a:r>
          </a:p>
          <a:p>
            <a:pPr marL="1714500" lvl="3" indent="-34290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Consideration must be given to a possible hydrogen “composite evaluation” that will allow data to as high as 1 GeV for use by experimenters.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Work continues on an R-matrix analysis for the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standard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Paris and Hale did an evaluation for ENDF/B-VIII.1 that extended beyond the standards energy region.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In the standards energy region, It agreed with the standard.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Initial efforts for an independent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evaluation at LLNL by Thompson are underway.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It is hoped that the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standard can be extended to above 1 MeV, the present maximum energy.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Additional R-matrix work is being considered.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5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E96FD-1AEE-1804-7B01-30B3167EB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3C3E9-98AB-B0C5-CCE9-3DC7F8FFB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2DE490-2288-DB3F-3C83-9C7D3A41C6B3}"/>
              </a:ext>
            </a:extLst>
          </p:cNvPr>
          <p:cNvSpPr txBox="1"/>
          <p:nvPr/>
        </p:nvSpPr>
        <p:spPr>
          <a:xfrm>
            <a:off x="0" y="658008"/>
            <a:ext cx="11828060" cy="36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An evaluation of the standards will be done by combining the results of R-matrix and GMAPY analyses. 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R-matrix evaluation of the boron standards will not be done.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changes in that cross section may come from ratio data in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fit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be the first time we will use the </a:t>
            </a:r>
            <a:r>
              <a:rPr lang="en-US" sz="2000" dirty="0"/>
              <a:t>IAEA Data Development Project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There will not be an ENDF/B-IX evaluation immediately associated with this evaluation.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the standards from this evaluation requires associating the resulting cross sections with this process.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5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9CD9E-3F83-0818-F3A3-8E868ADBE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0E0E0-E40A-F431-F433-1B349B660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12" y="0"/>
            <a:ext cx="10515600" cy="1325563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ENDF/B-IV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610E0EB-69ED-2B80-81A8-60188B038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37" y="905239"/>
            <a:ext cx="1142772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 evaluations were done by drawing smooth curves through plots 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contating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 the measured values.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Uncertainties were obtained in an approximate manner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there was no thought of covariances.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  <a:endParaRPr lang="en-US" sz="1800" dirty="0">
              <a:cs typeface="Times New Roman" panose="02020603050405020304" pitchFamily="18" charset="0"/>
            </a:endParaRP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279AC1-ABA6-AB18-3FA4-66E79F3C5483}"/>
              </a:ext>
            </a:extLst>
          </p:cNvPr>
          <p:cNvSpPr txBox="1"/>
          <p:nvPr/>
        </p:nvSpPr>
        <p:spPr>
          <a:xfrm>
            <a:off x="432178" y="2044005"/>
            <a:ext cx="1047693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ENDF/B-V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Generalized Least Square was used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235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U(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n,f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evaluation for the energy range from 100keV to 20 MeV -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Poenitz</a:t>
            </a:r>
            <a:endParaRPr lang="en-US" sz="20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798E5-A22F-928D-D373-0C1545DE10D6}"/>
              </a:ext>
            </a:extLst>
          </p:cNvPr>
          <p:cNvSpPr txBox="1"/>
          <p:nvPr/>
        </p:nvSpPr>
        <p:spPr>
          <a:xfrm>
            <a:off x="715370" y="3318583"/>
            <a:ext cx="9767247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 Generalized Least Square method was applied for all the standard cross section data except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n.n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He(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n,p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standard.  The code used is GMA by 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Poenitz</a:t>
            </a:r>
            <a:endParaRPr lang="en-US" sz="20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10287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 rather complete set of measurement types were possible.</a:t>
            </a:r>
          </a:p>
          <a:p>
            <a:pPr marL="10287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R-matrix evaluations were done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Li and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B compound nuclei yielding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6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Li(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n,t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),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10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B(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</a:t>
            </a:r>
            <a:r>
              <a:rPr lang="en-US" altLang="en-US" sz="2000" dirty="0" err="1">
                <a:latin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</a:t>
            </a:r>
            <a:r>
              <a:rPr lang="en-US" altLang="en-US" sz="2000" baseline="30000" dirty="0"/>
              <a:t>10</a:t>
            </a:r>
            <a:r>
              <a:rPr lang="en-US" altLang="en-US" sz="2000" dirty="0"/>
              <a:t>B(n,</a:t>
            </a:r>
            <a:r>
              <a:rPr lang="en-US" altLang="en-US" sz="2000" dirty="0">
                <a:latin typeface="Symbol" panose="05050102010706020507" pitchFamily="18" charset="2"/>
              </a:rPr>
              <a:t>a</a:t>
            </a:r>
            <a:r>
              <a:rPr lang="en-US" altLang="en-US" sz="2000" baseline="-25000" dirty="0"/>
              <a:t>1</a:t>
            </a:r>
            <a:r>
              <a:rPr lang="en-US" altLang="en-US" sz="2000" dirty="0">
                <a:latin typeface="Symbol" panose="05050102010706020507" pitchFamily="18" charset="2"/>
              </a:rPr>
              <a:t>g</a:t>
            </a:r>
            <a:r>
              <a:rPr lang="en-US" altLang="en-US" sz="2000" dirty="0"/>
              <a:t>) 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standard cross sections-Hale</a:t>
            </a: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 method was established to combine the GMA and R-matrix results</a:t>
            </a: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Also R-matrix evaluations were done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n,n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),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He(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n,t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C(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n,c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standards 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altLang="en-US" sz="2000" dirty="0"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06278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1D780-B588-708F-2CE4-140CC8095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72BCD8-03C2-3E0F-2579-E2C931F8A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5" y="959893"/>
            <a:ext cx="11464117" cy="47494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D555E8-AB32-85BF-F8B7-69E4ABD45CBF}"/>
              </a:ext>
            </a:extLst>
          </p:cNvPr>
          <p:cNvSpPr txBox="1"/>
          <p:nvPr/>
        </p:nvSpPr>
        <p:spPr>
          <a:xfrm>
            <a:off x="918949" y="400334"/>
            <a:ext cx="1066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types used with GMA </a:t>
            </a:r>
          </a:p>
        </p:txBody>
      </p:sp>
    </p:spTree>
    <p:extLst>
      <p:ext uri="{BB962C8B-B14F-4D97-AF65-F5344CB8AC3E}">
        <p14:creationId xmlns:p14="http://schemas.microsoft.com/office/powerpoint/2010/main" val="14011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24E20-D618-686D-9D2A-758A4CBDE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491627-345F-9814-235B-78E90C477F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29" y="873457"/>
            <a:ext cx="6135964" cy="58692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FAEB35-EC25-FE4F-9B46-958010ACDDD1}"/>
              </a:ext>
            </a:extLst>
          </p:cNvPr>
          <p:cNvSpPr txBox="1"/>
          <p:nvPr/>
        </p:nvSpPr>
        <p:spPr>
          <a:xfrm>
            <a:off x="3612108" y="288682"/>
            <a:ext cx="6082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Evaluation Procedure</a:t>
            </a:r>
          </a:p>
        </p:txBody>
      </p:sp>
    </p:spTree>
    <p:extLst>
      <p:ext uri="{BB962C8B-B14F-4D97-AF65-F5344CB8AC3E}">
        <p14:creationId xmlns:p14="http://schemas.microsoft.com/office/powerpoint/2010/main" val="132640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1C55-F49F-EDAA-3521-CD121158B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0C180A-F925-A0B2-89FC-BBB56DD9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–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2006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D2BF38-6A49-6239-C7E9-2FB218F62AD6}"/>
              </a:ext>
            </a:extLst>
          </p:cNvPr>
          <p:cNvSpPr txBox="1"/>
          <p:nvPr/>
        </p:nvSpPr>
        <p:spPr>
          <a:xfrm>
            <a:off x="0" y="658008"/>
            <a:ext cx="11828060" cy="6473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evaluation was done realizing it was important to have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involvement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provide improved evaluations.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To make this happen, an IAEA Data Development Project was initiated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This project should provide a method for obtaining standards evaluations that are up-to-date whenever they are needed  by any nuclear data evaluation project, not just the ENDF/B files.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IAEA provided a Coordinated Research Project with participants from several countries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obtained mostly experimental support from the NEANDC WPEC.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Subgroup on Neutron Standards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CSEWG supported the effort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Committee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Committee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IAEA support was very important in actually producing the ENDF/B-VII standards evaluations.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methodology was very similar to that used for the ENDF/B-VI evaluations but two independent R-matrix codes were used.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9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E568A-D1EB-C861-F4D3-AA08C2E1D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0C6CA6-65B2-2593-C272-F6F6B499C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90" y="1268446"/>
            <a:ext cx="9107424" cy="5349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C9A0A0E-B6D8-16C3-D205-95D3DF6AF67E}"/>
              </a:ext>
            </a:extLst>
          </p:cNvPr>
          <p:cNvSpPr txBox="1"/>
          <p:nvPr/>
        </p:nvSpPr>
        <p:spPr>
          <a:xfrm>
            <a:off x="1019033" y="341194"/>
            <a:ext cx="10308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International Collaboration for the Standards Evaluation</a:t>
            </a:r>
          </a:p>
        </p:txBody>
      </p:sp>
    </p:spTree>
    <p:extLst>
      <p:ext uri="{BB962C8B-B14F-4D97-AF65-F5344CB8AC3E}">
        <p14:creationId xmlns:p14="http://schemas.microsoft.com/office/powerpoint/2010/main" val="290893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83F39-B429-A67C-E512-7DC526615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3F3DA-9516-4ADF-0A5B-EDACFF06D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–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2006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D8E423-001F-176B-3D9E-BC70E489BF25}"/>
              </a:ext>
            </a:extLst>
          </p:cNvPr>
          <p:cNvSpPr txBox="1"/>
          <p:nvPr/>
        </p:nvSpPr>
        <p:spPr>
          <a:xfrm>
            <a:off x="0" y="658008"/>
            <a:ext cx="11828060" cy="4565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evaluation (ENDF/B-VII), many comparisons of codes were  made to show consistency.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two codes used for the R-matrix analyses, EDA and RAC, the results for a simple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Li+n </a:t>
            </a:r>
          </a:p>
          <a:p>
            <a:pPr lvl="1">
              <a:buClr>
                <a:srgbClr val="189BD2"/>
              </a:buClr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were in agreement. The SAMMY code was instrumental in making some comparisons.</a:t>
            </a:r>
          </a:p>
          <a:p>
            <a:pPr lvl="1">
              <a:buClr>
                <a:srgbClr val="189BD2"/>
              </a:buClr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full database, the R-matrix codes gave slightly different results  due to different forms of chi-square expression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ENDF/B-VI evaluations there were problems with unusual results combining inconsistent data that were highly correlated. In that case uncertainties were increased to remove the problem.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ENDF/B-VII, the problem of inconsistent data that were highly correlated was looked at in detail leading to studies of different ways of treating the PPP effect.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decided to accept the Chiba-Smith method to minimize the effect (using percentage uncertainties ) 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evaluation process produced results for all the standards except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which was an evaluation by Hale, and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C(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that were not evaluated (but brought over from the previous evaluation).</a:t>
            </a:r>
          </a:p>
        </p:txBody>
      </p:sp>
    </p:spTree>
    <p:extLst>
      <p:ext uri="{BB962C8B-B14F-4D97-AF65-F5344CB8AC3E}">
        <p14:creationId xmlns:p14="http://schemas.microsoft.com/office/powerpoint/2010/main" val="3520436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E891C-1868-2A01-A19D-D1776FF4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AAB9E-2F48-CE7C-1613-F2189DDA1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ENDF/B-VIII (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77E4AC-9FA8-3C35-5DCB-75D4AD98DA8E}"/>
              </a:ext>
            </a:extLst>
          </p:cNvPr>
          <p:cNvSpPr txBox="1"/>
          <p:nvPr/>
        </p:nvSpPr>
        <p:spPr>
          <a:xfrm>
            <a:off x="0" y="639811"/>
            <a:ext cx="11828060" cy="6535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methodology was very similar to that used for the ENDF/B-VI evaluations.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evaluiations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obtained for all the standards except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which was carried over from the last evaluation.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noted that the 30 keV Maxwellian average cross section from this evaluation differed from the value used by the astrophysics community.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led to an investigation that showed there were problems with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Ratyuski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Kaeppeler measurement that was the basis of the astrophysics result.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astrophysics community now has accepted a value consistent with that obtained from our work.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30 keV Au(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MACS of our data is now a neutron cross section standard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was done on reference cross sections, that are not known as well as the standards but measurements can be made relative to them.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energy reference fission cross section-up to 1 GeV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238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239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gamma –ray production reference cross sections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/>
              <a:t>10</a:t>
            </a:r>
            <a:r>
              <a:rPr lang="en-US" altLang="en-US" sz="2000" dirty="0"/>
              <a:t>B(n,</a:t>
            </a:r>
            <a:r>
              <a:rPr lang="en-US" altLang="en-US" sz="2000" dirty="0">
                <a:latin typeface="Symbol" panose="05050102010706020507" pitchFamily="18" charset="2"/>
              </a:rPr>
              <a:t>a</a:t>
            </a:r>
            <a:r>
              <a:rPr lang="en-US" altLang="en-US" sz="2000" baseline="-25000" dirty="0"/>
              <a:t>1</a:t>
            </a:r>
            <a:r>
              <a:rPr lang="en-US" altLang="en-US" sz="2000" dirty="0">
                <a:latin typeface="Symbol" panose="05050102010706020507" pitchFamily="18" charset="2"/>
              </a:rPr>
              <a:t>g</a:t>
            </a:r>
            <a:r>
              <a:rPr lang="en-US" altLang="en-US" sz="2000" dirty="0"/>
              <a:t>)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thermal to 1 MeV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n,n’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0.8 MeV to 8 MeV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n,n’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3 to 16 MeV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5D961-89AC-1294-3BDB-B93941BD1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9912D6-A82C-AAD8-3966-4340896AA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ENDF/B-VIII (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DA462-B5E3-E974-B523-F90011AF8878}"/>
              </a:ext>
            </a:extLst>
          </p:cNvPr>
          <p:cNvSpPr txBox="1"/>
          <p:nvPr/>
        </p:nvSpPr>
        <p:spPr>
          <a:xfrm>
            <a:off x="0" y="658008"/>
            <a:ext cx="11828060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Fission Neutron Spectra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PFNS,  an evaluation was produced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Cf(sf) PFNS several measurements were investigated but no changes were suggested to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Mannhart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evaluation.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work on unrecognized systematic uncertainty (unidentified systematic uncertainty) was done (USU)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Assumed no energy dependence ( ok for Nu bar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Cf)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thermal constants evaluation using only microscopic data except a Maxwellian experiment by Lounsbury.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C(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by Hale was used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by Hale that extends to 20 MeV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was carried over from the previous evaluation.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02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73612</TotalTime>
  <Words>1704</Words>
  <Application>Microsoft Office PowerPoint</Application>
  <PresentationFormat>Widescreen</PresentationFormat>
  <Paragraphs>164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ENDF/B-IV</vt:lpstr>
      <vt:lpstr>PowerPoint Presentation</vt:lpstr>
      <vt:lpstr>PowerPoint Presentation</vt:lpstr>
      <vt:lpstr>ENDF/B-VII – the 2006 Standards Evaluation</vt:lpstr>
      <vt:lpstr>PowerPoint Presentation</vt:lpstr>
      <vt:lpstr>ENDF/B-VII – the 2006 Standards Evaluation (cont.)</vt:lpstr>
      <vt:lpstr>ENDF/B-VIII (the 2017 Standards Evaluation)</vt:lpstr>
      <vt:lpstr>ENDF/B-VIII (the 2017 Standards) (cont.)</vt:lpstr>
      <vt:lpstr>Work Leading to a New Standards Evaluation</vt:lpstr>
      <vt:lpstr>Work Leading to a New Standards Evaluation (cont.)</vt:lpstr>
      <vt:lpstr>Work Leading to a New Standards Evaluation (cont.)</vt:lpstr>
      <vt:lpstr>Work Leading to a New Standards Evaluation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Allan Carlson</dc:creator>
  <cp:lastModifiedBy>Allan Carlson</cp:lastModifiedBy>
  <cp:revision>165</cp:revision>
  <cp:lastPrinted>2026-01-06T16:28:28Z</cp:lastPrinted>
  <dcterms:created xsi:type="dcterms:W3CDTF">2019-04-26T00:26:23Z</dcterms:created>
  <dcterms:modified xsi:type="dcterms:W3CDTF">2026-01-08T11:34:29Z</dcterms:modified>
</cp:coreProperties>
</file>