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autoCompressPictures="0">
  <p:sldMasterIdLst>
    <p:sldMasterId id="2147483660" r:id="rId4"/>
  </p:sldMasterIdLst>
  <p:notesMasterIdLst>
    <p:notesMasterId r:id="rId31"/>
  </p:notesMasterIdLst>
  <p:handoutMasterIdLst>
    <p:handoutMasterId r:id="rId32"/>
  </p:handoutMasterIdLst>
  <p:sldIdLst>
    <p:sldId id="256" r:id="rId5"/>
    <p:sldId id="2147375419" r:id="rId6"/>
    <p:sldId id="2147375432" r:id="rId7"/>
    <p:sldId id="5936" r:id="rId8"/>
    <p:sldId id="2147375431" r:id="rId9"/>
    <p:sldId id="2147375453" r:id="rId10"/>
    <p:sldId id="2147375454" r:id="rId11"/>
    <p:sldId id="2147375458" r:id="rId12"/>
    <p:sldId id="5994" r:id="rId13"/>
    <p:sldId id="2147375457" r:id="rId14"/>
    <p:sldId id="2147375452" r:id="rId15"/>
    <p:sldId id="2147375455" r:id="rId16"/>
    <p:sldId id="4760" r:id="rId17"/>
    <p:sldId id="4767" r:id="rId18"/>
    <p:sldId id="4765" r:id="rId19"/>
    <p:sldId id="4791" r:id="rId20"/>
    <p:sldId id="556" r:id="rId21"/>
    <p:sldId id="558" r:id="rId22"/>
    <p:sldId id="2147375459" r:id="rId23"/>
    <p:sldId id="561" r:id="rId24"/>
    <p:sldId id="2147375460" r:id="rId25"/>
    <p:sldId id="5864" r:id="rId26"/>
    <p:sldId id="4762" r:id="rId27"/>
    <p:sldId id="4763" r:id="rId28"/>
    <p:sldId id="4764" r:id="rId29"/>
    <p:sldId id="4766" r:id="rId30"/>
  </p:sldIdLst>
  <p:sldSz cx="12192000" cy="6858000"/>
  <p:notesSz cx="7102475" cy="9388475"/>
  <p:embeddedFontLst>
    <p:embeddedFont>
      <p:font typeface="Bookman Old Style" panose="02050604050505020204" pitchFamily="18" charset="0"/>
      <p:regular r:id="rId33"/>
      <p:bold r:id="rId34"/>
      <p:italic r:id="rId35"/>
      <p:boldItalic r:id="rId36"/>
    </p:embeddedFont>
    <p:embeddedFont>
      <p:font typeface="Candara" panose="020E0502030303020204" pitchFamily="34" charset="0"/>
      <p:regular r:id="rId37"/>
      <p:bold r:id="rId38"/>
      <p:italic r:id="rId39"/>
      <p:boldItalic r:id="rId40"/>
    </p:embeddedFont>
    <p:embeddedFont>
      <p:font typeface="Franklin Gothic Book" panose="020B0503020102020204" pitchFamily="34" charset="0"/>
      <p:regular r:id="rId41"/>
      <p:italic r:id="rId4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40FF"/>
    <a:srgbClr val="B5D64A"/>
    <a:srgbClr val="008000"/>
    <a:srgbClr val="0091FF"/>
    <a:srgbClr val="00ACDB"/>
    <a:srgbClr val="BFBFBF"/>
    <a:srgbClr val="A6A6A6"/>
    <a:srgbClr val="7F7F7F"/>
    <a:srgbClr val="21A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45" autoAdjust="0"/>
    <p:restoredTop sz="95254" autoAdjust="0"/>
  </p:normalViewPr>
  <p:slideViewPr>
    <p:cSldViewPr snapToGrid="0" snapToObjects="1">
      <p:cViewPr varScale="1">
        <p:scale>
          <a:sx n="114" d="100"/>
          <a:sy n="114" d="100"/>
        </p:scale>
        <p:origin x="184" y="2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145" d="100"/>
          <a:sy n="145" d="100"/>
        </p:scale>
        <p:origin x="3739" y="91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7.fntdata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4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43" Type="http://schemas.openxmlformats.org/officeDocument/2006/relationships/presProps" Target="presProp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font" Target="fonts/font9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4F6B566-8F4F-2297-E09A-EC0A5919D7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AFEF84F-FF67-CFE6-EE39-7622459E9C49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D435C532-7310-4D0E-A33E-9CFB32DA3130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33D95DF-83FA-FE96-2EE5-1174D2E87D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967F68-58BC-4765-5D43-302ABEE7BAB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19FBC339-4610-4F10-854C-D2930A4EBF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6889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3092" y="0"/>
            <a:ext cx="3077739" cy="471054"/>
          </a:xfrm>
          <a:prstGeom prst="rect">
            <a:avLst/>
          </a:prstGeom>
        </p:spPr>
        <p:txBody>
          <a:bodyPr vert="horz" lIns="94229" tIns="47114" rIns="94229" bIns="47114" rtlCol="0"/>
          <a:lstStyle>
            <a:lvl1pPr algn="r">
              <a:defRPr sz="1200"/>
            </a:lvl1pPr>
          </a:lstStyle>
          <a:p>
            <a:fld id="{2E36F475-F7F5-6C41-B37C-656C49194CAF}" type="datetimeFigureOut">
              <a:rPr lang="en-US" smtClean="0"/>
              <a:t>9/12/25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35013" y="1173163"/>
            <a:ext cx="5632450" cy="31686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229" tIns="47114" rIns="94229" bIns="4711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10248" y="4518204"/>
            <a:ext cx="5681980" cy="3696712"/>
          </a:xfrm>
          <a:prstGeom prst="rect">
            <a:avLst/>
          </a:prstGeom>
        </p:spPr>
        <p:txBody>
          <a:bodyPr vert="horz" lIns="94229" tIns="47114" rIns="94229" bIns="47114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3092" y="8917422"/>
            <a:ext cx="3077739" cy="471053"/>
          </a:xfrm>
          <a:prstGeom prst="rect">
            <a:avLst/>
          </a:prstGeom>
        </p:spPr>
        <p:txBody>
          <a:bodyPr vert="horz" lIns="94229" tIns="47114" rIns="94229" bIns="47114" rtlCol="0" anchor="b"/>
          <a:lstStyle>
            <a:lvl1pPr algn="r">
              <a:defRPr sz="1200"/>
            </a:lvl1pPr>
          </a:lstStyle>
          <a:p>
            <a:fld id="{515839EF-EF2D-A244-8B03-02564FD387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280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2304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4CC285-335E-F7F0-4C94-D2879878A7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0295F74-6588-FCFD-54AE-15E0CA2E984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EDE5DC4-76EA-3BB9-5A33-43E15D6B43B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C33E494-F2B2-A73F-E0D6-C1260525C69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942289">
              <a:defRPr/>
            </a:pPr>
            <a:fld id="{515839EF-EF2D-A244-8B03-02564FD3872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42289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8136286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5839EF-EF2D-A244-8B03-02564FD38722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601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emf"/><Relationship Id="rId4" Type="http://schemas.openxmlformats.org/officeDocument/2006/relationships/image" Target="../media/image4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BFD422-CF21-5F4B-9F3C-D943F67A9BE0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02920" y="1174478"/>
            <a:ext cx="10962105" cy="1240412"/>
          </a:xfrm>
          <a:prstGeom prst="rect">
            <a:avLst/>
          </a:prstGeom>
        </p:spPr>
        <p:txBody>
          <a:bodyPr anchor="b" anchorCtr="0"/>
          <a:lstStyle>
            <a:lvl1pPr algn="l">
              <a:lnSpc>
                <a:spcPct val="100000"/>
              </a:lnSpc>
              <a:defRPr sz="4000" b="1" i="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dirty="0"/>
              <a:t>Title from Agenda</a:t>
            </a:r>
            <a:br>
              <a:rPr lang="en-US" dirty="0"/>
            </a:br>
            <a:r>
              <a:rPr lang="en-US" dirty="0"/>
              <a:t>Continuation of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4A5F0DF-C789-3B48-88B2-EEF178B1680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02920" y="5074920"/>
            <a:ext cx="4363736" cy="101962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SC-x Identifier</a:t>
            </a:r>
          </a:p>
          <a:p>
            <a:r>
              <a:rPr lang="en-US" dirty="0"/>
              <a:t>EIC CD-3A Review</a:t>
            </a:r>
          </a:p>
          <a:p>
            <a:r>
              <a:rPr lang="en-US" dirty="0"/>
              <a:t>November 14-16, 2023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87851E-C1E1-6E46-8D1B-95D6C188859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2920" y="3288714"/>
            <a:ext cx="10962105" cy="448978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2800" b="1">
                <a:solidFill>
                  <a:schemeClr val="bg1"/>
                </a:solidFill>
              </a:defRPr>
            </a:lvl1pPr>
            <a:lvl2pPr marL="457200" indent="0">
              <a:buFontTx/>
              <a:buNone/>
              <a:defRPr sz="2000"/>
            </a:lvl2pPr>
            <a:lvl3pPr marL="914400" indent="0">
              <a:buFontTx/>
              <a:buNone/>
              <a:defRPr sz="2000"/>
            </a:lvl3pPr>
            <a:lvl4pPr marL="1371600" indent="0">
              <a:buFontTx/>
              <a:buNone/>
              <a:defRPr sz="2000"/>
            </a:lvl4pPr>
            <a:lvl5pPr marL="1828800" indent="0">
              <a:buFontTx/>
              <a:buNone/>
              <a:defRPr sz="2000"/>
            </a:lvl5pPr>
          </a:lstStyle>
          <a:p>
            <a:pPr lvl="0"/>
            <a:r>
              <a:rPr lang="en-US" dirty="0"/>
              <a:t>Presenter Name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99D03B-F4BD-85C1-5955-B2BB7ACF4A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026314" y="472833"/>
            <a:ext cx="1632203" cy="4572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6D9F0E-4B80-0FD1-A24A-1C1B60A4BB4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7566183" y="472833"/>
            <a:ext cx="1787236" cy="4572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0496317-0189-6060-26F4-32FD05088972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067685" y="472833"/>
            <a:ext cx="1825604" cy="457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12F870F-A3EC-0442-4A49-50365EE5DD73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2920" y="2423582"/>
            <a:ext cx="10962105" cy="501650"/>
          </a:xfrm>
          <a:prstGeom prst="rect">
            <a:avLst/>
          </a:prstGeom>
        </p:spPr>
        <p:txBody>
          <a:bodyPr anchor="ctr"/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 sz="2800">
                <a:solidFill>
                  <a:schemeClr val="bg1"/>
                </a:solidFill>
              </a:defRPr>
            </a:lvl2pPr>
            <a:lvl3pPr>
              <a:defRPr sz="2800"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sz="2800" dirty="0"/>
              <a:t>Secondary title if needed</a:t>
            </a:r>
            <a:endParaRPr lang="en-US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FD74062-0C2E-090F-07DF-75D428DE15D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2920" y="4233687"/>
            <a:ext cx="10962105" cy="3795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FontTx/>
              <a:buNone/>
              <a:defRPr sz="2000">
                <a:solidFill>
                  <a:schemeClr val="bg1"/>
                </a:solidFill>
              </a:defRPr>
            </a:lvl1pPr>
            <a:lvl2pPr>
              <a:defRPr sz="20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2000">
                <a:solidFill>
                  <a:schemeClr val="bg1"/>
                </a:solidFill>
              </a:defRPr>
            </a:lvl4pPr>
            <a:lvl5pPr>
              <a:defRPr sz="20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WBS 6.0x.xxx WBS Name (Exact from WBS)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1DFAD954-7DFC-3150-35B3-444AB26BD58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02920" y="3738425"/>
            <a:ext cx="10962105" cy="47783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Project Role or Organizational Role if not Project</a:t>
            </a:r>
          </a:p>
        </p:txBody>
      </p:sp>
    </p:spTree>
    <p:extLst>
      <p:ext uri="{BB962C8B-B14F-4D97-AF65-F5344CB8AC3E}">
        <p14:creationId xmlns:p14="http://schemas.microsoft.com/office/powerpoint/2010/main" val="34199463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7" orient="horz" pos="2160">
          <p15:clr>
            <a:srgbClr val="FBAE40"/>
          </p15:clr>
        </p15:guide>
        <p15:guide id="8" pos="3840">
          <p15:clr>
            <a:srgbClr val="FBAE40"/>
          </p15:clr>
        </p15:guide>
        <p15:guide id="9" orient="horz" pos="3888">
          <p15:clr>
            <a:srgbClr val="FBAE40"/>
          </p15:clr>
        </p15:guide>
        <p15:guide id="10" pos="360">
          <p15:clr>
            <a:srgbClr val="FBAE40"/>
          </p15:clr>
        </p15:guide>
        <p15:guide id="11" pos="7320">
          <p15:clr>
            <a:srgbClr val="FBAE40"/>
          </p15:clr>
        </p15:guide>
        <p15:guide id="12" orient="horz" pos="3984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1 - Bulle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56E40-B484-1283-A234-15FBD88553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Slide Title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55240" y="567203"/>
            <a:ext cx="11521440" cy="5212080"/>
          </a:xfrm>
        </p:spPr>
        <p:txBody>
          <a:bodyPr/>
          <a:lstStyle>
            <a:lvl1pPr>
              <a:defRPr/>
            </a:lvl1pPr>
            <a:lvl2pPr marL="515938" indent="-228600">
              <a:defRPr/>
            </a:lvl2pPr>
            <a:lvl3pPr marL="744538" indent="-169863">
              <a:defRPr/>
            </a:lvl3pPr>
            <a:lvl4pPr marL="973138" indent="-169863">
              <a:defRPr/>
            </a:lvl4pPr>
            <a:lvl5pPr marL="1201738" indent="-169863">
              <a:defRPr/>
            </a:lvl5pPr>
          </a:lstStyle>
          <a:p>
            <a:pPr lvl="0"/>
            <a:r>
              <a:rPr lang="en-US" dirty="0"/>
              <a:t>Level 1 – Arial 24</a:t>
            </a:r>
          </a:p>
          <a:p>
            <a:pPr lvl="1"/>
            <a:r>
              <a:rPr lang="en-US" dirty="0"/>
              <a:t>Level 2 – Arial 20</a:t>
            </a:r>
          </a:p>
          <a:p>
            <a:pPr lvl="2"/>
            <a:r>
              <a:rPr lang="en-US" dirty="0"/>
              <a:t>Level 3 – Arial 18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</p:spTree>
    <p:extLst>
      <p:ext uri="{BB962C8B-B14F-4D97-AF65-F5344CB8AC3E}">
        <p14:creationId xmlns:p14="http://schemas.microsoft.com/office/powerpoint/2010/main" val="3145978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8D91B-7801-B3EC-7CA4-44C5BF1D94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61963" y="0"/>
            <a:ext cx="11499234" cy="4572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Title Only</a:t>
            </a:r>
          </a:p>
        </p:txBody>
      </p:sp>
    </p:spTree>
    <p:extLst>
      <p:ext uri="{BB962C8B-B14F-4D97-AF65-F5344CB8AC3E}">
        <p14:creationId xmlns:p14="http://schemas.microsoft.com/office/powerpoint/2010/main" val="11936333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4E68CE5-5A83-D94D-B3BA-C3405E85E5CF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September 12, 2025</a:t>
            </a:r>
          </a:p>
        </p:txBody>
      </p:sp>
    </p:spTree>
    <p:extLst>
      <p:ext uri="{BB962C8B-B14F-4D97-AF65-F5344CB8AC3E}">
        <p14:creationId xmlns:p14="http://schemas.microsoft.com/office/powerpoint/2010/main" val="29250612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4785F67-179E-4145-8BCB-4A0C61A894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0018" y="6316595"/>
            <a:ext cx="432486" cy="365125"/>
          </a:xfrm>
          <a:prstGeom prst="rect">
            <a:avLst/>
          </a:prstGeom>
        </p:spPr>
        <p:txBody>
          <a:bodyPr lIns="0" tIns="0" rIns="0" bIns="0" anchor="ctr"/>
          <a:lstStyle>
            <a:lvl1pPr algn="ctr">
              <a:defRPr sz="1000"/>
            </a:lvl1pPr>
          </a:lstStyle>
          <a:p>
            <a:pPr algn="ctr"/>
            <a:fld id="{933A556B-7C63-244D-9B7C-B0EA8042B3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82517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C65258C7-5BE3-51E9-6313-6F03042F3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2579" y="975365"/>
            <a:ext cx="11499925" cy="48658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356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1500" y="23751"/>
            <a:ext cx="11499925" cy="825178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dirty="0"/>
              <a:t>Heading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1609"/>
            <a:ext cx="11499925" cy="4865858"/>
          </a:xfrm>
        </p:spPr>
        <p:txBody>
          <a:bodyPr/>
          <a:lstStyle>
            <a:lvl1pPr>
              <a:defRPr>
                <a:latin typeface="Arial" charset="0"/>
                <a:ea typeface="Arial" charset="0"/>
                <a:cs typeface="Arial" charset="0"/>
              </a:defRPr>
            </a:lvl1pPr>
            <a:lvl2pPr>
              <a:defRPr>
                <a:latin typeface="Arial" charset="0"/>
                <a:ea typeface="Arial" charset="0"/>
                <a:cs typeface="Arial" charset="0"/>
              </a:defRPr>
            </a:lvl2pPr>
            <a:lvl3pPr>
              <a:defRPr>
                <a:latin typeface="Arial" charset="0"/>
                <a:ea typeface="Arial" charset="0"/>
                <a:cs typeface="Arial" charset="0"/>
              </a:defRPr>
            </a:lvl3pPr>
            <a:lvl4pPr>
              <a:defRPr>
                <a:latin typeface="Arial" charset="0"/>
                <a:ea typeface="Arial" charset="0"/>
                <a:cs typeface="Arial" charset="0"/>
              </a:defRPr>
            </a:lvl4pPr>
            <a:lvl5pPr>
              <a:defRPr>
                <a:latin typeface="Arial" charset="0"/>
                <a:ea typeface="Arial" charset="0"/>
                <a:cs typeface="Arial" charset="0"/>
              </a:defRPr>
            </a:lvl5pPr>
          </a:lstStyle>
          <a:p>
            <a:pPr lvl="0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724400" y="6362007"/>
            <a:ext cx="2743200" cy="365125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fld id="{893C5830-40F3-F04E-B2E3-10E6672BA8F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1296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Placeholder 1">
            <a:extLst>
              <a:ext uri="{FF2B5EF4-FFF2-40B4-BE49-F238E27FC236}">
                <a16:creationId xmlns:a16="http://schemas.microsoft.com/office/drawing/2014/main" id="{7E7747BA-6145-3552-2339-5F4BF5DF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0"/>
            <a:ext cx="11499925" cy="676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54C6E50E-3840-229D-97E9-6585956B40D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61963" y="981075"/>
            <a:ext cx="11499850" cy="50657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9604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AB150B5-704F-CF21-3183-8DB97C07706C}"/>
              </a:ext>
            </a:extLst>
          </p:cNvPr>
          <p:cNvCxnSpPr>
            <a:cxnSpLocks/>
          </p:cNvCxnSpPr>
          <p:nvPr userDrawn="1"/>
        </p:nvCxnSpPr>
        <p:spPr>
          <a:xfrm>
            <a:off x="452419" y="494380"/>
            <a:ext cx="11499925" cy="0"/>
          </a:xfrm>
          <a:prstGeom prst="line">
            <a:avLst/>
          </a:prstGeom>
          <a:ln w="25400">
            <a:gradFill>
              <a:gsLst>
                <a:gs pos="0">
                  <a:schemeClr val="bg2"/>
                </a:gs>
                <a:gs pos="100000">
                  <a:schemeClr val="accent5"/>
                </a:gs>
              </a:gsLst>
              <a:lin ang="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3BCFEFF2-44B8-687E-DAB3-7026DB467298}"/>
              </a:ext>
            </a:extLst>
          </p:cNvPr>
          <p:cNvSpPr txBox="1"/>
          <p:nvPr userDrawn="1"/>
        </p:nvSpPr>
        <p:spPr>
          <a:xfrm>
            <a:off x="365760" y="6490194"/>
            <a:ext cx="110431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ePIC</a:t>
            </a:r>
            <a:r>
              <a:rPr 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biweekly meeting September 12, 2025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B3137-4B00-CEAB-DCD1-3B470E06EA17}"/>
              </a:ext>
            </a:extLst>
          </p:cNvPr>
          <p:cNvSpPr txBox="1"/>
          <p:nvPr userDrawn="1"/>
        </p:nvSpPr>
        <p:spPr>
          <a:xfrm>
            <a:off x="11541499" y="6490193"/>
            <a:ext cx="513209" cy="307777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r"/>
            <a:fld id="{E5E7E6BA-9547-40BA-BC84-EED48D8D50C1}" type="slidenum">
              <a:rPr lang="en-US" sz="1400" b="0" smtClean="0">
                <a:solidFill>
                  <a:schemeClr val="tx1"/>
                </a:solidFill>
              </a:rPr>
              <a:pPr algn="r"/>
              <a:t>‹#›</a:t>
            </a:fld>
            <a:endParaRPr lang="en-US" sz="1400" b="0" dirty="0">
              <a:solidFill>
                <a:schemeClr val="tx1"/>
              </a:solidFill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893395C-F7F6-5A6A-DA24-169AA14F65DF}"/>
              </a:ext>
            </a:extLst>
          </p:cNvPr>
          <p:cNvCxnSpPr/>
          <p:nvPr userDrawn="1"/>
        </p:nvCxnSpPr>
        <p:spPr>
          <a:xfrm>
            <a:off x="455239" y="6294258"/>
            <a:ext cx="11499234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le Placeholder 9">
            <a:extLst>
              <a:ext uri="{FF2B5EF4-FFF2-40B4-BE49-F238E27FC236}">
                <a16:creationId xmlns:a16="http://schemas.microsoft.com/office/drawing/2014/main" id="{E7866077-7D9B-4430-B0C0-7F253295F3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963" y="0"/>
            <a:ext cx="11499234" cy="457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ECB0C19D-3CAB-5E13-FAF8-C95DA56F6F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62577" y="532329"/>
            <a:ext cx="11498620" cy="525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44521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82" r:id="rId2"/>
    <p:sldLayoutId id="2147483699" r:id="rId3"/>
    <p:sldLayoutId id="2147483701" r:id="rId4"/>
    <p:sldLayoutId id="2147483702" r:id="rId5"/>
    <p:sldLayoutId id="2147483703" r:id="rId6"/>
    <p:sldLayoutId id="214748370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u="none" kern="1200">
          <a:solidFill>
            <a:schemeClr val="tx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60375" indent="-23336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87388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41413" indent="-227013" algn="l" defTabSz="914400" rtl="0" eaLnBrk="1" latinLnBrk="0" hangingPunct="1">
        <a:lnSpc>
          <a:spcPct val="100000"/>
        </a:lnSpc>
        <a:spcBef>
          <a:spcPts val="0"/>
        </a:spcBef>
        <a:spcAft>
          <a:spcPts val="400"/>
        </a:spcAft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7" orient="horz" pos="2160" userDrawn="1">
          <p15:clr>
            <a:srgbClr val="F26B43"/>
          </p15:clr>
        </p15:guide>
        <p15:guide id="8" pos="3840" userDrawn="1">
          <p15:clr>
            <a:srgbClr val="F26B43"/>
          </p15:clr>
        </p15:guide>
        <p15:guide id="9" pos="360" userDrawn="1">
          <p15:clr>
            <a:srgbClr val="F26B43"/>
          </p15:clr>
        </p15:guide>
        <p15:guide id="10" orient="horz" pos="3888" userDrawn="1">
          <p15:clr>
            <a:srgbClr val="F26B43"/>
          </p15:clr>
        </p15:guide>
        <p15:guide id="11" pos="7320" userDrawn="1">
          <p15:clr>
            <a:srgbClr val="F26B43"/>
          </p15:clr>
        </p15:guide>
        <p15:guide id="12" orient="horz" pos="4128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brookhavenlab.sharepoint.com/:x:/s/EICPublicSharingDocs/EbyvmR-fBZ5Eo2V6Nl7eMcgBqtR1I7isGIvRyRK-nE-uJQ?e=XEN97b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brookhavenlab.sharepoint.com/:x:/s/EICPublicSharingDocs/EbyvmR-fBZ5Eo2V6Nl7eMcgBqtR1I7isGIvRyRK-nE-uJQ?e=T7bH0u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Detector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Documents/DET/Templates/Quality/Detector-6.10-QualityControlPlan.pdf" TargetMode="Externa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eic.jlab.org/Documents/DET/PID/pfRICH/Aerogel/Aerogel_Test_Stand_Q_A_Prodedures.pdf" TargetMode="External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156CBC-DA70-7741-BB3F-BCDBBE052F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4040" y="1174478"/>
            <a:ext cx="10962105" cy="1240412"/>
          </a:xfrm>
        </p:spPr>
        <p:txBody>
          <a:bodyPr/>
          <a:lstStyle/>
          <a:p>
            <a:r>
              <a:rPr lang="en-US" b="0" dirty="0"/>
              <a:t>EIC Project News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D0F4563-AB5E-1F4E-B28C-08AC132303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84200" y="3075354"/>
            <a:ext cx="10962105" cy="2766646"/>
          </a:xfrm>
        </p:spPr>
        <p:txBody>
          <a:bodyPr/>
          <a:lstStyle/>
          <a:p>
            <a:r>
              <a:rPr lang="en-US" dirty="0"/>
              <a:t>E.C. </a:t>
            </a:r>
            <a:r>
              <a:rPr lang="en-US" dirty="0" err="1"/>
              <a:t>Aschenauer</a:t>
            </a:r>
            <a:r>
              <a:rPr lang="en-US" dirty="0"/>
              <a:t> (BNL), R. Ent (</a:t>
            </a:r>
            <a:r>
              <a:rPr lang="en-US" dirty="0" err="1"/>
              <a:t>JLab</a:t>
            </a:r>
            <a:r>
              <a:rPr lang="en-US" dirty="0"/>
              <a:t>)</a:t>
            </a:r>
          </a:p>
          <a:p>
            <a:r>
              <a:rPr lang="en-US" b="0" dirty="0">
                <a:cs typeface="Arial" panose="020B0604020202020204" pitchFamily="34" charset="0"/>
              </a:rPr>
              <a:t>Co-Associate Directors for the EIC Experimental Program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D904B89-C718-9FD6-D411-229075A148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5215" y="5006601"/>
            <a:ext cx="4363736" cy="1019620"/>
          </a:xfrm>
        </p:spPr>
        <p:txBody>
          <a:bodyPr anchor="ctr">
            <a:noAutofit/>
          </a:bodyPr>
          <a:lstStyle/>
          <a:p>
            <a:r>
              <a:rPr lang="en-US" dirty="0" err="1"/>
              <a:t>ePIC</a:t>
            </a:r>
            <a:r>
              <a:rPr lang="en-US" dirty="0"/>
              <a:t> Bi-Weekly General Meeting</a:t>
            </a:r>
          </a:p>
          <a:p>
            <a:r>
              <a:rPr lang="en-US" dirty="0"/>
              <a:t>September 12</a:t>
            </a:r>
            <a:r>
              <a:rPr lang="en-US" baseline="30000" dirty="0"/>
              <a:t>th</a:t>
            </a:r>
            <a:r>
              <a:rPr lang="en-US" dirty="0"/>
              <a:t>, 2025</a:t>
            </a:r>
          </a:p>
        </p:txBody>
      </p:sp>
    </p:spTree>
    <p:extLst>
      <p:ext uri="{BB962C8B-B14F-4D97-AF65-F5344CB8AC3E}">
        <p14:creationId xmlns:p14="http://schemas.microsoft.com/office/powerpoint/2010/main" val="22467559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189F39F-47C8-4759-0D1D-231C66530E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EIC - </a:t>
            </a:r>
            <a:r>
              <a:rPr lang="en-US" dirty="0" err="1"/>
              <a:t>ePIC</a:t>
            </a:r>
            <a:r>
              <a:rPr lang="en-US" dirty="0"/>
              <a:t> Commissioning</a:t>
            </a:r>
          </a:p>
        </p:txBody>
      </p:sp>
      <p:sp>
        <p:nvSpPr>
          <p:cNvPr id="4" name="Right Arrow 3">
            <a:extLst>
              <a:ext uri="{FF2B5EF4-FFF2-40B4-BE49-F238E27FC236}">
                <a16:creationId xmlns:a16="http://schemas.microsoft.com/office/drawing/2014/main" id="{0FD34A9C-5707-6C3A-7E88-D1D26D48ACF0}"/>
              </a:ext>
            </a:extLst>
          </p:cNvPr>
          <p:cNvSpPr/>
          <p:nvPr/>
        </p:nvSpPr>
        <p:spPr>
          <a:xfrm>
            <a:off x="571500" y="889310"/>
            <a:ext cx="11049000" cy="400110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D7F7FA0-E903-1827-77EA-A43761E79923}"/>
              </a:ext>
            </a:extLst>
          </p:cNvPr>
          <p:cNvCxnSpPr>
            <a:cxnSpLocks/>
          </p:cNvCxnSpPr>
          <p:nvPr/>
        </p:nvCxnSpPr>
        <p:spPr>
          <a:xfrm>
            <a:off x="1490436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5EB98DE5-BF3A-8F2D-B861-C4EC4C4466E4}"/>
              </a:ext>
            </a:extLst>
          </p:cNvPr>
          <p:cNvCxnSpPr>
            <a:cxnSpLocks/>
          </p:cNvCxnSpPr>
          <p:nvPr/>
        </p:nvCxnSpPr>
        <p:spPr>
          <a:xfrm>
            <a:off x="8827404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CF16436-605E-716C-2353-7164E8C2E5D0}"/>
              </a:ext>
            </a:extLst>
          </p:cNvPr>
          <p:cNvCxnSpPr>
            <a:cxnSpLocks/>
          </p:cNvCxnSpPr>
          <p:nvPr/>
        </p:nvCxnSpPr>
        <p:spPr>
          <a:xfrm>
            <a:off x="10679541" y="837454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978A49B4-7C07-B7B8-4B9E-7C6EBDBC25EC}"/>
              </a:ext>
            </a:extLst>
          </p:cNvPr>
          <p:cNvCxnSpPr>
            <a:cxnSpLocks/>
          </p:cNvCxnSpPr>
          <p:nvPr/>
        </p:nvCxnSpPr>
        <p:spPr>
          <a:xfrm>
            <a:off x="6809268" y="820257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29DAAB4-1284-42C3-E880-0F927ECF0714}"/>
              </a:ext>
            </a:extLst>
          </p:cNvPr>
          <p:cNvCxnSpPr>
            <a:cxnSpLocks/>
          </p:cNvCxnSpPr>
          <p:nvPr/>
        </p:nvCxnSpPr>
        <p:spPr>
          <a:xfrm>
            <a:off x="4851052" y="808908"/>
            <a:ext cx="0" cy="64008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D1B4476-5F6F-4909-10C1-4559C1AD761C}"/>
              </a:ext>
            </a:extLst>
          </p:cNvPr>
          <p:cNvSpPr txBox="1"/>
          <p:nvPr/>
        </p:nvSpPr>
        <p:spPr>
          <a:xfrm>
            <a:off x="988344" y="499736"/>
            <a:ext cx="1167307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Q2/2033</a:t>
            </a:r>
            <a:endParaRPr lang="en-US" sz="2000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7B3B415-7809-7FF7-4077-C701D46DC30F}"/>
              </a:ext>
            </a:extLst>
          </p:cNvPr>
          <p:cNvSpPr txBox="1"/>
          <p:nvPr/>
        </p:nvSpPr>
        <p:spPr>
          <a:xfrm>
            <a:off x="905954" y="1540736"/>
            <a:ext cx="12402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err="1"/>
              <a:t>ePIC</a:t>
            </a:r>
            <a:r>
              <a:rPr lang="en-US" sz="1600" dirty="0"/>
              <a:t> fully assembled and Ready for Cosmic Data Taking 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78329073-590A-511F-5405-C1ADD3C80E9F}"/>
              </a:ext>
            </a:extLst>
          </p:cNvPr>
          <p:cNvSpPr txBox="1"/>
          <p:nvPr/>
        </p:nvSpPr>
        <p:spPr>
          <a:xfrm>
            <a:off x="1992320" y="923596"/>
            <a:ext cx="257314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ePIC</a:t>
            </a:r>
            <a:r>
              <a:rPr lang="en-US" sz="1400" dirty="0"/>
              <a:t> no-beam commissioning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0C4FDBF-1714-F13F-D739-EE0DD4E09238}"/>
              </a:ext>
            </a:extLst>
          </p:cNvPr>
          <p:cNvSpPr txBox="1"/>
          <p:nvPr/>
        </p:nvSpPr>
        <p:spPr>
          <a:xfrm>
            <a:off x="3720303" y="1469156"/>
            <a:ext cx="2233192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EIC first beam commissioning</a:t>
            </a:r>
          </a:p>
          <a:p>
            <a:pPr algn="ctr"/>
            <a:r>
              <a:rPr lang="en-US" sz="1600" dirty="0"/>
              <a:t>central </a:t>
            </a:r>
            <a:r>
              <a:rPr lang="en-US" sz="1600" dirty="0" err="1"/>
              <a:t>ePIC</a:t>
            </a:r>
            <a:r>
              <a:rPr lang="en-US" sz="1600" dirty="0"/>
              <a:t> in assembly hall</a:t>
            </a:r>
          </a:p>
          <a:p>
            <a:pPr algn="ctr"/>
            <a:endParaRPr lang="en-US" sz="1200" dirty="0"/>
          </a:p>
          <a:p>
            <a:pPr algn="ctr"/>
            <a:r>
              <a:rPr lang="en-US" sz="1600" dirty="0"/>
              <a:t>endcap calorimeters</a:t>
            </a:r>
          </a:p>
          <a:p>
            <a:pPr algn="ctr"/>
            <a:r>
              <a:rPr lang="en-US" sz="1600" dirty="0"/>
              <a:t>and beam pipe with instrumentation to have a first look on backgrounds</a:t>
            </a:r>
          </a:p>
          <a:p>
            <a:pPr algn="ctr"/>
            <a:r>
              <a:rPr lang="en-US" sz="1600" dirty="0"/>
              <a:t>Luminosity detector and hadron &amp; electron polarimeters fully installed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138B7E57-0E73-10DA-E0C6-F4D21B6F93C1}"/>
              </a:ext>
            </a:extLst>
          </p:cNvPr>
          <p:cNvSpPr txBox="1"/>
          <p:nvPr/>
        </p:nvSpPr>
        <p:spPr>
          <a:xfrm>
            <a:off x="6202216" y="1580261"/>
            <a:ext cx="12402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move central</a:t>
            </a:r>
          </a:p>
          <a:p>
            <a:pPr algn="ctr"/>
            <a:r>
              <a:rPr lang="en-US" sz="1600" dirty="0" err="1"/>
              <a:t>ePIC</a:t>
            </a:r>
            <a:r>
              <a:rPr lang="en-US" sz="1600" dirty="0"/>
              <a:t> into wide-angle hall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B5615C96-46EE-FF3E-BDA0-F5C3839BE67C}"/>
              </a:ext>
            </a:extLst>
          </p:cNvPr>
          <p:cNvSpPr txBox="1"/>
          <p:nvPr/>
        </p:nvSpPr>
        <p:spPr>
          <a:xfrm>
            <a:off x="8159700" y="1563952"/>
            <a:ext cx="13405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commission</a:t>
            </a:r>
          </a:p>
          <a:p>
            <a:pPr algn="ctr"/>
            <a:r>
              <a:rPr lang="en-US" sz="1600" dirty="0" err="1"/>
              <a:t>ePIC</a:t>
            </a:r>
            <a:r>
              <a:rPr lang="en-US" sz="1600" dirty="0"/>
              <a:t> with beam 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All auxiliary detectors, but RPs and OMDs are installed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825F85C9-9DD3-E758-5D46-8C3D4986E66E}"/>
              </a:ext>
            </a:extLst>
          </p:cNvPr>
          <p:cNvSpPr txBox="1"/>
          <p:nvPr/>
        </p:nvSpPr>
        <p:spPr>
          <a:xfrm>
            <a:off x="10063148" y="1529390"/>
            <a:ext cx="13405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Start of Science</a:t>
            </a:r>
          </a:p>
          <a:p>
            <a:pPr algn="ctr"/>
            <a:r>
              <a:rPr lang="en-US" sz="1600" dirty="0"/>
              <a:t>program</a:t>
            </a:r>
          </a:p>
          <a:p>
            <a:pPr algn="ctr"/>
            <a:endParaRPr lang="en-US" sz="1600" dirty="0"/>
          </a:p>
          <a:p>
            <a:pPr algn="ctr"/>
            <a:r>
              <a:rPr lang="en-US" sz="1600" dirty="0"/>
              <a:t>RPs and OMDs will be installed in year-2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6D8A8CFA-019C-6810-B7A4-865A06C6E9CF}"/>
              </a:ext>
            </a:extLst>
          </p:cNvPr>
          <p:cNvSpPr txBox="1"/>
          <p:nvPr/>
        </p:nvSpPr>
        <p:spPr>
          <a:xfrm>
            <a:off x="7541440" y="935476"/>
            <a:ext cx="268374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err="1"/>
              <a:t>ePIC</a:t>
            </a:r>
            <a:r>
              <a:rPr lang="en-US" sz="1400" dirty="0"/>
              <a:t> commissioning with beam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068F076D-244E-3897-9849-8B5EDDA32F95}"/>
              </a:ext>
            </a:extLst>
          </p:cNvPr>
          <p:cNvSpPr txBox="1"/>
          <p:nvPr/>
        </p:nvSpPr>
        <p:spPr>
          <a:xfrm>
            <a:off x="6642641" y="536703"/>
            <a:ext cx="30476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exact dates under development</a:t>
            </a:r>
          </a:p>
        </p:txBody>
      </p:sp>
      <p:cxnSp>
        <p:nvCxnSpPr>
          <p:cNvPr id="56" name="Straight Arrow Connector 55">
            <a:extLst>
              <a:ext uri="{FF2B5EF4-FFF2-40B4-BE49-F238E27FC236}">
                <a16:creationId xmlns:a16="http://schemas.microsoft.com/office/drawing/2014/main" id="{47CF7299-7525-BE9B-568E-BE002BC74228}"/>
              </a:ext>
            </a:extLst>
          </p:cNvPr>
          <p:cNvCxnSpPr>
            <a:cxnSpLocks/>
          </p:cNvCxnSpPr>
          <p:nvPr/>
        </p:nvCxnSpPr>
        <p:spPr>
          <a:xfrm>
            <a:off x="9797142" y="699791"/>
            <a:ext cx="907273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CEBE94A0-9164-D061-8934-FA0FDD59DFF9}"/>
              </a:ext>
            </a:extLst>
          </p:cNvPr>
          <p:cNvCxnSpPr>
            <a:cxnSpLocks/>
          </p:cNvCxnSpPr>
          <p:nvPr/>
        </p:nvCxnSpPr>
        <p:spPr>
          <a:xfrm flipH="1">
            <a:off x="5676399" y="699791"/>
            <a:ext cx="832030" cy="0"/>
          </a:xfrm>
          <a:prstGeom prst="straightConnector1">
            <a:avLst/>
          </a:prstGeom>
          <a:ln w="444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C3C91B96-66FB-DF3D-752A-1E619F07FF97}"/>
              </a:ext>
            </a:extLst>
          </p:cNvPr>
          <p:cNvSpPr txBox="1"/>
          <p:nvPr/>
        </p:nvSpPr>
        <p:spPr>
          <a:xfrm>
            <a:off x="4249365" y="535366"/>
            <a:ext cx="1398332" cy="400110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>
              <a:buClr>
                <a:srgbClr val="0096FF"/>
              </a:buClr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~ CY 2034</a:t>
            </a:r>
            <a:endParaRPr lang="en-US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CD8A8D4-073F-E8A4-7788-F3B64F6C1CC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0884" y="2874612"/>
            <a:ext cx="3722871" cy="22521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0FF542-7039-0F45-EA45-F1CAEEB4C9E1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78890" y="4257290"/>
            <a:ext cx="4367806" cy="265023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4A66504-9138-54AB-1D5D-EC438D5AE33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1A1F25"/>
              </a:clrFrom>
              <a:clrTo>
                <a:srgbClr val="1A1F25">
                  <a:alpha val="0"/>
                </a:srgbClr>
              </a:clrTo>
            </a:clrChange>
          </a:blip>
          <a:srcRect l="1873" t="1285" r="1740" b="6666"/>
          <a:stretch/>
        </p:blipFill>
        <p:spPr>
          <a:xfrm>
            <a:off x="7609424" y="3483117"/>
            <a:ext cx="4582576" cy="283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706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5A6C5-7A16-11A0-B0C2-697BBC7E9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CD-3A Status and CD-3B Scope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F70F8FCB-A211-40D0-42A0-197F32341A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25865815"/>
              </p:ext>
            </p:extLst>
          </p:nvPr>
        </p:nvGraphicFramePr>
        <p:xfrm>
          <a:off x="679269" y="550854"/>
          <a:ext cx="10941231" cy="5963920"/>
        </p:xfrm>
        <a:graphic>
          <a:graphicData uri="http://schemas.openxmlformats.org/drawingml/2006/table">
            <a:tbl>
              <a:tblPr firstRow="1" bandRow="1">
                <a:tableStyleId>{16D9F66E-5EB9-4882-86FB-DCBF35E3C3E4}</a:tableStyleId>
              </a:tblPr>
              <a:tblGrid>
                <a:gridCol w="926374">
                  <a:extLst>
                    <a:ext uri="{9D8B030D-6E8A-4147-A177-3AD203B41FA5}">
                      <a16:colId xmlns:a16="http://schemas.microsoft.com/office/drawing/2014/main" val="186432601"/>
                    </a:ext>
                  </a:extLst>
                </a:gridCol>
                <a:gridCol w="4492292">
                  <a:extLst>
                    <a:ext uri="{9D8B030D-6E8A-4147-A177-3AD203B41FA5}">
                      <a16:colId xmlns:a16="http://schemas.microsoft.com/office/drawing/2014/main" val="1577759042"/>
                    </a:ext>
                  </a:extLst>
                </a:gridCol>
                <a:gridCol w="5522565">
                  <a:extLst>
                    <a:ext uri="{9D8B030D-6E8A-4147-A177-3AD203B41FA5}">
                      <a16:colId xmlns:a16="http://schemas.microsoft.com/office/drawing/2014/main" val="15686044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Scope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Status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0508550"/>
                  </a:ext>
                </a:extLst>
              </a:tr>
              <a:tr h="370840">
                <a:tc rowSpan="5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dirty="0"/>
                    </a:p>
                    <a:p>
                      <a:pPr algn="ctr"/>
                      <a:r>
                        <a:rPr lang="en-US" dirty="0"/>
                        <a:t>CD-3A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Tungstate Crystals for the Detector Backward Electro-Magnetic (EM)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(1500 of 3000 crystals)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Contract awarded 3/5/2025 (CRYTUR) – 600 crystals delivered – quality tests completed on 470 crystals, all passed specifications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20766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Scintillating Fibers for the Detector Barrel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1125 km of 4900 km)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Forward EM Calorimeters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(750 km of 3000 km)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Barrel </a:t>
                      </a:r>
                      <a:r>
                        <a:rPr lang="en-US" sz="1200" b="1" dirty="0" err="1"/>
                        <a:t>SciFi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0" dirty="0"/>
                        <a:t>C</a:t>
                      </a:r>
                      <a:r>
                        <a:rPr lang="en-US" sz="1200" dirty="0"/>
                        <a:t>ontract with Kuraray close to be awarded </a:t>
                      </a:r>
                      <a:r>
                        <a:rPr lang="en-US" sz="1200" dirty="0">
                          <a:sym typeface="Wingdings" pitchFamily="2" charset="2"/>
                        </a:rPr>
                        <a:t> add DOE for final approval  award by the end of September 2025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Forward </a:t>
                      </a:r>
                      <a:r>
                        <a:rPr lang="en-US" sz="1200" b="1" dirty="0" err="1"/>
                        <a:t>SciFi</a:t>
                      </a:r>
                      <a:r>
                        <a:rPr lang="en-US" sz="1200" b="1" dirty="0"/>
                        <a:t>: </a:t>
                      </a:r>
                      <a:r>
                        <a:rPr lang="en-US" sz="1200" b="0" dirty="0"/>
                        <a:t>C</a:t>
                      </a:r>
                      <a:r>
                        <a:rPr lang="en-US" sz="1200" dirty="0"/>
                        <a:t>ontract awarded 3/12/2025 (</a:t>
                      </a:r>
                      <a:r>
                        <a:rPr lang="en-US" sz="1200" dirty="0" err="1"/>
                        <a:t>Luxium</a:t>
                      </a:r>
                      <a:r>
                        <a:rPr lang="en-US" sz="1200" dirty="0"/>
                        <a:t>) -&gt; 2</a:t>
                      </a:r>
                      <a:r>
                        <a:rPr lang="en-US" sz="1200" baseline="30000" dirty="0"/>
                        <a:t>nd</a:t>
                      </a:r>
                      <a:r>
                        <a:rPr lang="en-US" sz="1200" dirty="0"/>
                        <a:t> batch fulfills requirements </a:t>
                      </a:r>
                      <a:r>
                        <a:rPr lang="en-US" sz="1200" dirty="0">
                          <a:sym typeface="Wingdings" pitchFamily="2" charset="2"/>
                        </a:rPr>
                        <a:t> </a:t>
                      </a:r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38 km </a:t>
                      </a:r>
                      <a:r>
                        <a:rPr lang="en-US" sz="1200" b="0" i="0" u="none" strike="noStrike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received to date 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886857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Silicon Photomultipliers for the Detector Forward Hadronic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(321k of </a:t>
                      </a:r>
                      <a:r>
                        <a:rPr lang="en-US" sz="1050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540k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Contract awarded 11/25/2024 (Hamamatsu) </a:t>
                      </a:r>
                      <a:r>
                        <a:rPr lang="en-US" sz="1200" dirty="0">
                          <a:sym typeface="Wingdings" panose="05000000000000000000" pitchFamily="2" charset="2"/>
                        </a:rPr>
                        <a:t></a:t>
                      </a:r>
                      <a:r>
                        <a:rPr lang="en-US" sz="1200" dirty="0"/>
                        <a:t> first delivery of 100K arrived at BNL </a:t>
                      </a:r>
                      <a:r>
                        <a:rPr lang="en-US" sz="1200" dirty="0">
                          <a:sym typeface="Wingdings" pitchFamily="2" charset="2"/>
                        </a:rPr>
                        <a:t>QA at Yale starting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062819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Steel towers for the Detector Forward Hadronic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(650 towers of 1500)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All engineering test articles are finalized; Contract m</a:t>
                      </a:r>
                      <a:r>
                        <a:rPr lang="en-US" sz="1200" dirty="0">
                          <a:sym typeface="Wingdings" pitchFamily="2" charset="2"/>
                        </a:rPr>
                        <a:t>oving to DOE for bidding approval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340102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Detector Solenoid Magnet Design and Fabrication and Conductor</a:t>
                      </a:r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Solenoid: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becomes in-kind. Tender process starting in August led by Italy</a:t>
                      </a:r>
                    </a:p>
                    <a:p>
                      <a:r>
                        <a:rPr lang="en-US"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Conductor:</a:t>
                      </a:r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approved by DOE and only vendor signature missing 🥂 🍾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5905760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en-US" sz="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8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0294923"/>
                  </a:ext>
                </a:extLst>
              </a:tr>
              <a:tr h="370840">
                <a:tc rowSpan="6">
                  <a:txBody>
                    <a:bodyPr/>
                    <a:lstStyle/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400" dirty="0"/>
                    </a:p>
                    <a:p>
                      <a:pPr algn="ctr"/>
                      <a:endParaRPr lang="en-US" sz="1000" dirty="0"/>
                    </a:p>
                    <a:p>
                      <a:pPr algn="ctr"/>
                      <a:r>
                        <a:rPr lang="en-US" sz="1800" dirty="0"/>
                        <a:t>CD-3B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Lead Tungstate Crystals for the Detector Backward Electro-Magnetic (EM) Calorimeter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(1000 pieces cont. CD-3A)</a:t>
                      </a:r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Waiting for CD-3B approval</a:t>
                      </a:r>
                    </a:p>
                    <a:p>
                      <a:pPr algn="ctr"/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Implemented as options in CD-3A contracts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90241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Scintillating Fibers for the Detector Barrel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1264 km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cont. CD-3A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)</a:t>
                      </a: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and Forward EM Calorimeters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(1065 km cont. CD-3A</a:t>
                      </a:r>
                      <a:r>
                        <a:rPr lang="en-US" sz="10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5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105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279775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Steel towers for the Detector Forward Hadronic Calorimeter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(200 towers cont. CD-3A</a:t>
                      </a:r>
                      <a:r>
                        <a:rPr lang="en-US" sz="1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1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6526015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ea typeface="Times New Roman" panose="02020603050405020304" pitchFamily="18" charset="0"/>
                        </a:rPr>
                        <a:t>Detector Solenoid Magnet Power Supply</a:t>
                      </a:r>
                      <a:endParaRPr lang="en-US" sz="105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SOW is signed and approved; the specification document is approved.</a:t>
                      </a:r>
                    </a:p>
                    <a:p>
                      <a:r>
                        <a:rPr lang="en-US" sz="1200" b="0" i="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TPRR completed in August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7747589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Flux Return Steel for the Electron and Hadron Endcap Structures </a:t>
                      </a:r>
                      <a:r>
                        <a:rPr lang="en-US" sz="11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(50% of needed steel </a:t>
                      </a:r>
                      <a:r>
                        <a:rPr lang="en-US" sz="1100" dirty="0"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  <a:sym typeface="Wingdings" pitchFamily="2" charset="2"/>
                        </a:rPr>
                        <a:t> first phase hadron endcap)</a:t>
                      </a:r>
                      <a:endParaRPr lang="en-US" sz="1100" dirty="0"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procurement package nearly finalized, PRR planed for September 2025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2153022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VTRx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+: Versatile Link Plus Transceivers (</a:t>
                      </a:r>
                      <a:r>
                        <a:rPr lang="en-US" sz="1100" dirty="0">
                          <a:ea typeface="Times New Roman" panose="02020603050405020304" pitchFamily="18" charset="0"/>
                        </a:rPr>
                        <a:t>5500 pieces ) and </a:t>
                      </a: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lpGBT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: Low Power </a:t>
                      </a:r>
                      <a:r>
                        <a:rPr lang="en-US" sz="1200" dirty="0" err="1">
                          <a:ea typeface="Times New Roman" panose="02020603050405020304" pitchFamily="18" charset="0"/>
                        </a:rPr>
                        <a:t>GigaBit</a:t>
                      </a:r>
                      <a:r>
                        <a:rPr lang="en-US" sz="1200" dirty="0">
                          <a:ea typeface="Times New Roman" panose="02020603050405020304" pitchFamily="18" charset="0"/>
                        </a:rPr>
                        <a:t> Transceivers </a:t>
                      </a:r>
                      <a:r>
                        <a:rPr lang="en-US" sz="1100" dirty="0">
                          <a:ea typeface="Times New Roman" panose="02020603050405020304" pitchFamily="18" charset="0"/>
                        </a:rPr>
                        <a:t>(1500 pieces)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Procurement of components proceeding following the ER_2 MAPS sensor example --&gt; assembly will happen after HI-LHC components are done.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5460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792575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40EB1-6355-5938-8740-88347460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44286"/>
          </a:xfrm>
        </p:spPr>
        <p:txBody>
          <a:bodyPr/>
          <a:lstStyle/>
          <a:p>
            <a:r>
              <a:rPr lang="en-US" dirty="0"/>
              <a:t>Detector Envelope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277EA-F050-153F-A8B3-E9173ADD1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07" y="597038"/>
            <a:ext cx="11616467" cy="5113201"/>
          </a:xfrm>
        </p:spPr>
        <p:txBody>
          <a:bodyPr>
            <a:noAutofit/>
          </a:bodyPr>
          <a:lstStyle/>
          <a:p>
            <a:pPr marL="120650" marR="0" indent="-11113" algn="l" rtl="0" eaLnBrk="1" fontAlgn="auto" latinLnBrk="0" hangingPunct="1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Work has been ongoing to update the detector envelope and freeze some of the envelopes of the inner detectors to proceed with their design work towards production drawing packages.</a:t>
            </a:r>
          </a:p>
          <a:p>
            <a:pPr marL="120650" marR="0" indent="-11113" algn="l" rtl="0" eaLnBrk="1" fontAlgn="auto" latinLnBrk="0" hangingPunct="1">
              <a:buNone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0" marR="0" indent="-11113" algn="l" rtl="0" eaLnBrk="1" fontAlgn="auto" latinLnBrk="0" hangingPunct="1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for updated input to the service needs!</a:t>
            </a:r>
          </a:p>
          <a:p>
            <a:pPr marL="120650" marR="0" indent="-11113" algn="l" rtl="0" eaLnBrk="1" fontAlgn="auto" latinLnBrk="0" hangingPunct="1">
              <a:buNone/>
            </a:pPr>
            <a:endParaRPr lang="en-US" sz="2000" b="0" i="0" u="none" strike="noStrike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0" marR="0" indent="-11113" algn="l" rtl="0" eaLnBrk="1" fontAlgn="auto" latinLnBrk="0" hangingPunct="1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 are nearly ready to release, but hit recently one snag that we first had to resolve (see next slides)</a:t>
            </a: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3226812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8BECDC-FEBB-7F81-9FDC-2B6491C405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751"/>
            <a:ext cx="11499925" cy="468618"/>
          </a:xfrm>
        </p:spPr>
        <p:txBody>
          <a:bodyPr>
            <a:normAutofit fontScale="90000"/>
          </a:bodyPr>
          <a:lstStyle/>
          <a:p>
            <a:r>
              <a:rPr lang="en-US" dirty="0"/>
              <a:t>Current Layout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06B8D-E2EF-BC05-06CB-1861494712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761609"/>
            <a:ext cx="4459737" cy="5287824"/>
          </a:xfrm>
        </p:spPr>
        <p:txBody>
          <a:bodyPr>
            <a:normAutofit/>
          </a:bodyPr>
          <a:lstStyle/>
          <a:p>
            <a:r>
              <a:rPr lang="en-US" sz="2000" dirty="0"/>
              <a:t>Does not work</a:t>
            </a:r>
          </a:p>
          <a:p>
            <a:r>
              <a:rPr lang="en-US" sz="2000" dirty="0"/>
              <a:t>5.8 deg MPGD coverage angle</a:t>
            </a:r>
          </a:p>
          <a:p>
            <a:endParaRPr lang="en-US" sz="2000" dirty="0"/>
          </a:p>
          <a:p>
            <a:r>
              <a:rPr lang="en-US" sz="2000" dirty="0"/>
              <a:t>ToF:</a:t>
            </a:r>
          </a:p>
          <a:p>
            <a:pPr lvl="1"/>
            <a:r>
              <a:rPr lang="en-US" sz="1800" dirty="0"/>
              <a:t>Inner Face Z: 1675mm</a:t>
            </a:r>
          </a:p>
          <a:p>
            <a:pPr lvl="1"/>
            <a:r>
              <a:rPr lang="en-US" sz="1800" dirty="0"/>
              <a:t>Thickness Z: 75mm</a:t>
            </a:r>
          </a:p>
          <a:p>
            <a:pPr lvl="1"/>
            <a:r>
              <a:rPr lang="en-US" sz="1800" dirty="0"/>
              <a:t>Outer Radius: 600mm</a:t>
            </a:r>
          </a:p>
          <a:p>
            <a:pPr lvl="1"/>
            <a:endParaRPr lang="en-US" sz="1800" dirty="0"/>
          </a:p>
          <a:p>
            <a:r>
              <a:rPr lang="en-US" sz="2000" dirty="0"/>
              <a:t>MPGD:</a:t>
            </a:r>
          </a:p>
          <a:p>
            <a:pPr lvl="1"/>
            <a:r>
              <a:rPr lang="en-US" sz="1800" dirty="0"/>
              <a:t>Inner Face Z: 1500mm</a:t>
            </a:r>
          </a:p>
          <a:p>
            <a:pPr lvl="1"/>
            <a:r>
              <a:rPr lang="en-US" sz="1800" dirty="0"/>
              <a:t>Thickness Z: 150mm</a:t>
            </a:r>
          </a:p>
          <a:p>
            <a:pPr lvl="1"/>
            <a:r>
              <a:rPr lang="en-US" sz="1800" dirty="0"/>
              <a:t>Outer Radius: 500mm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3A37A4-6C97-7DD4-DBDE-5216F097A20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034" t="23878" r="8855" b="12682"/>
          <a:stretch>
            <a:fillRect/>
          </a:stretch>
        </p:blipFill>
        <p:spPr>
          <a:xfrm>
            <a:off x="5176495" y="254269"/>
            <a:ext cx="6749672" cy="29489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3BC65D8-0B74-D59A-5E14-56BDF6E947D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t="14861"/>
          <a:stretch>
            <a:fillRect/>
          </a:stretch>
        </p:blipFill>
        <p:spPr>
          <a:xfrm>
            <a:off x="5176495" y="3308138"/>
            <a:ext cx="6749672" cy="29489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8068144-7234-444B-A5E0-C05BC4169441}"/>
              </a:ext>
            </a:extLst>
          </p:cNvPr>
          <p:cNvSpPr txBox="1"/>
          <p:nvPr/>
        </p:nvSpPr>
        <p:spPr>
          <a:xfrm>
            <a:off x="1470582" y="5542961"/>
            <a:ext cx="3777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Slides Courtesy Roland Wimmer (also TIC meeting of last Monday)</a:t>
            </a:r>
          </a:p>
        </p:txBody>
      </p:sp>
    </p:spTree>
    <p:extLst>
      <p:ext uri="{BB962C8B-B14F-4D97-AF65-F5344CB8AC3E}">
        <p14:creationId xmlns:p14="http://schemas.microsoft.com/office/powerpoint/2010/main" val="16946699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FD55EE-CCC6-1737-3D2D-835452D20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01D2DF-4E24-ED33-8B6E-513161452C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751"/>
            <a:ext cx="11499925" cy="455198"/>
          </a:xfrm>
        </p:spPr>
        <p:txBody>
          <a:bodyPr>
            <a:normAutofit fontScale="90000"/>
          </a:bodyPr>
          <a:lstStyle/>
          <a:p>
            <a:r>
              <a:rPr lang="en-US" dirty="0"/>
              <a:t>Forward MPGD goes Backwards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AB2E768-2E51-5F82-4DD7-20D710A720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617866"/>
            <a:ext cx="5652837" cy="5454464"/>
          </a:xfrm>
        </p:spPr>
        <p:txBody>
          <a:bodyPr>
            <a:normAutofit fontScale="92500" lnSpcReduction="10000"/>
          </a:bodyPr>
          <a:lstStyle/>
          <a:p>
            <a:r>
              <a:rPr lang="en-US" sz="2000" dirty="0"/>
              <a:t>Requires moving the SVT disks towards IP. ToF will either be removable and supported by GST in option A or not removable and supported by the PST in option B. </a:t>
            </a:r>
          </a:p>
          <a:p>
            <a:r>
              <a:rPr lang="en-US" sz="2000" dirty="0"/>
              <a:t>MPGD:</a:t>
            </a:r>
          </a:p>
          <a:p>
            <a:pPr lvl="1"/>
            <a:r>
              <a:rPr lang="en-US" sz="1800" dirty="0"/>
              <a:t>Inner Face Z: 1285mm</a:t>
            </a:r>
          </a:p>
          <a:p>
            <a:pPr lvl="1"/>
            <a:r>
              <a:rPr lang="en-US" sz="1800" dirty="0"/>
              <a:t>Thickness Z: 150mm</a:t>
            </a:r>
          </a:p>
          <a:p>
            <a:pPr lvl="1"/>
            <a:r>
              <a:rPr lang="en-US" sz="1800" dirty="0"/>
              <a:t>Outer Radius: 450mm</a:t>
            </a:r>
          </a:p>
          <a:p>
            <a:r>
              <a:rPr lang="en-US" sz="2000" dirty="0"/>
              <a:t>A: ToF stays at current location</a:t>
            </a:r>
          </a:p>
          <a:p>
            <a:pPr lvl="1"/>
            <a:r>
              <a:rPr lang="en-US" sz="1800" dirty="0"/>
              <a:t>5.4 deg ToF coverage angle</a:t>
            </a:r>
          </a:p>
          <a:p>
            <a:pPr lvl="1"/>
            <a:r>
              <a:rPr lang="en-US" sz="1800" dirty="0"/>
              <a:t>ToF Inner Face Z: 1675mm</a:t>
            </a:r>
          </a:p>
          <a:p>
            <a:pPr lvl="1"/>
            <a:r>
              <a:rPr lang="en-US" sz="1800" dirty="0"/>
              <a:t>ToF Thickness Z: 75mm</a:t>
            </a:r>
          </a:p>
          <a:p>
            <a:pPr lvl="1"/>
            <a:r>
              <a:rPr lang="en-US" sz="1800" dirty="0"/>
              <a:t>ToF Outer Radius: 600mm</a:t>
            </a:r>
            <a:endParaRPr lang="en-US" sz="1600" dirty="0"/>
          </a:p>
          <a:p>
            <a:r>
              <a:rPr lang="en-US" sz="2000" dirty="0"/>
              <a:t>B: ToF is moved next to MPGD disks</a:t>
            </a:r>
          </a:p>
          <a:p>
            <a:pPr lvl="1"/>
            <a:r>
              <a:rPr lang="en-US" sz="1800" dirty="0"/>
              <a:t>7.7 deg ToF coverage angle</a:t>
            </a:r>
          </a:p>
          <a:p>
            <a:pPr lvl="1"/>
            <a:r>
              <a:rPr lang="en-US" sz="1800" dirty="0"/>
              <a:t>ToF Inner Face Z: 1475mm</a:t>
            </a:r>
          </a:p>
          <a:p>
            <a:pPr lvl="1"/>
            <a:r>
              <a:rPr lang="en-US" sz="1800" dirty="0"/>
              <a:t>ToF Thickness Z: 75mm</a:t>
            </a:r>
          </a:p>
          <a:p>
            <a:pPr lvl="1"/>
            <a:r>
              <a:rPr lang="en-US" sz="1800" dirty="0"/>
              <a:t>ToF Outer Radius: 450mm</a:t>
            </a:r>
          </a:p>
          <a:p>
            <a:pPr lvl="1"/>
            <a:endParaRPr lang="en-US" sz="1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1537DC-177A-3DD5-2B2E-95A2EAD038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89385" y="172831"/>
            <a:ext cx="5484144" cy="3076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55FD55C-9B16-968D-A618-3073E7729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337" y="3345098"/>
            <a:ext cx="5949192" cy="317226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15824AB-ED4F-D57B-D60C-6EC1EA1836DA}"/>
              </a:ext>
            </a:extLst>
          </p:cNvPr>
          <p:cNvSpPr/>
          <p:nvPr/>
        </p:nvSpPr>
        <p:spPr>
          <a:xfrm>
            <a:off x="6844146" y="340635"/>
            <a:ext cx="498763" cy="45519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61B3FE3-028D-A253-2611-E6A7AD719B0E}"/>
              </a:ext>
            </a:extLst>
          </p:cNvPr>
          <p:cNvSpPr/>
          <p:nvPr/>
        </p:nvSpPr>
        <p:spPr>
          <a:xfrm>
            <a:off x="6345383" y="3494853"/>
            <a:ext cx="498763" cy="455198"/>
          </a:xfrm>
          <a:prstGeom prst="rect">
            <a:avLst/>
          </a:prstGeom>
          <a:solidFill>
            <a:srgbClr val="C0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B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3C395DE-4B0B-4DE5-A7F3-AB6E9EEE41F7}"/>
              </a:ext>
            </a:extLst>
          </p:cNvPr>
          <p:cNvSpPr txBox="1"/>
          <p:nvPr/>
        </p:nvSpPr>
        <p:spPr>
          <a:xfrm>
            <a:off x="7182258" y="3523065"/>
            <a:ext cx="3801648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dirty="0"/>
              <a:t>B IS PREFERRED SOLUTION AS IT EASES SERVICEABILITY FOR </a:t>
            </a:r>
            <a:r>
              <a:rPr lang="en-US" sz="1400" dirty="0" err="1"/>
              <a:t>bTOF</a:t>
            </a:r>
            <a:r>
              <a:rPr lang="en-US" sz="1400" dirty="0"/>
              <a:t>/CYMBAL</a:t>
            </a:r>
          </a:p>
        </p:txBody>
      </p:sp>
    </p:spTree>
    <p:extLst>
      <p:ext uri="{BB962C8B-B14F-4D97-AF65-F5344CB8AC3E}">
        <p14:creationId xmlns:p14="http://schemas.microsoft.com/office/powerpoint/2010/main" val="94668997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E2EEDB-657F-DC6E-6E69-146C6AF31D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F4E70F-E8D8-0D10-571C-D5939752BC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751"/>
            <a:ext cx="11499925" cy="421726"/>
          </a:xfrm>
        </p:spPr>
        <p:txBody>
          <a:bodyPr>
            <a:normAutofit fontScale="90000"/>
          </a:bodyPr>
          <a:lstStyle/>
          <a:p>
            <a:r>
              <a:rPr lang="en-US" dirty="0"/>
              <a:t>New SVT locations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9258B7-4CF5-93B2-5068-075458D924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432925" y="571481"/>
            <a:ext cx="10070569" cy="467611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48A2F8-D3F2-C77E-B324-8A85D3C7D84B}"/>
              </a:ext>
            </a:extLst>
          </p:cNvPr>
          <p:cNvSpPr/>
          <p:nvPr/>
        </p:nvSpPr>
        <p:spPr>
          <a:xfrm>
            <a:off x="7492673" y="4442720"/>
            <a:ext cx="766234" cy="7154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A07C36E-6643-A087-DF7A-157D3ECCE7A0}"/>
              </a:ext>
            </a:extLst>
          </p:cNvPr>
          <p:cNvSpPr txBox="1"/>
          <p:nvPr/>
        </p:nvSpPr>
        <p:spPr>
          <a:xfrm>
            <a:off x="3027263" y="5352871"/>
            <a:ext cx="55787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333FF"/>
                </a:solidFill>
              </a:rPr>
              <a:t>Move from:             </a:t>
            </a:r>
            <a:r>
              <a:rPr lang="en-US" dirty="0"/>
              <a:t>Si-Disk-3: 700 mm  </a:t>
            </a:r>
            <a:r>
              <a:rPr lang="en-US" dirty="0">
                <a:sym typeface="Wingdings" pitchFamily="2" charset="2"/>
              </a:rPr>
              <a:t> 675 mm</a:t>
            </a:r>
          </a:p>
          <a:p>
            <a:r>
              <a:rPr lang="en-US" dirty="0">
                <a:sym typeface="Wingdings" pitchFamily="2" charset="2"/>
              </a:rPr>
              <a:t>                               Si-Disk-4: 1000 mm  925 mm</a:t>
            </a:r>
          </a:p>
          <a:p>
            <a:r>
              <a:rPr lang="en-US" dirty="0">
                <a:sym typeface="Wingdings" pitchFamily="2" charset="2"/>
              </a:rPr>
              <a:t>                               Si-Disk-5: 1350 mm  1200 mm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43843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70528-91A6-2937-E1FD-49DF1928B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Cooling Requirements – Deadline 03/17/2025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3CB5F4-8921-4DAD-CBBA-83D5883C5BD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71500" y="860960"/>
            <a:ext cx="7471488" cy="5334794"/>
          </a:xfrm>
        </p:spPr>
        <p:txBody>
          <a:bodyPr>
            <a:spAutoFit/>
          </a:bodyPr>
          <a:lstStyle/>
          <a:p>
            <a:r>
              <a:rPr lang="en-US" sz="1800" dirty="0"/>
              <a:t>Made an example of what we would like to see for the cooling from each subgroup.</a:t>
            </a:r>
          </a:p>
          <a:p>
            <a:r>
              <a:rPr lang="en-US" sz="1800" dirty="0"/>
              <a:t>Spreadsheet is </a:t>
            </a:r>
            <a:r>
              <a:rPr lang="en-US" sz="1800" dirty="0">
                <a:hlinkClick r:id="rId2"/>
              </a:rPr>
              <a:t>here</a:t>
            </a:r>
            <a:endParaRPr lang="en-US" sz="1800" dirty="0"/>
          </a:p>
          <a:p>
            <a:r>
              <a:rPr lang="en-US" sz="1800" dirty="0"/>
              <a:t>Some examples of information we would like:</a:t>
            </a:r>
          </a:p>
          <a:p>
            <a:pPr lvl="1"/>
            <a:r>
              <a:rPr lang="en-US" sz="1800" dirty="0"/>
              <a:t>Heat sources and where they are located on your detector</a:t>
            </a:r>
          </a:p>
          <a:p>
            <a:pPr lvl="2"/>
            <a:r>
              <a:rPr lang="en-US" sz="1600" dirty="0"/>
              <a:t>How are the heat sources distributed over your detector?</a:t>
            </a:r>
          </a:p>
          <a:p>
            <a:pPr lvl="2"/>
            <a:r>
              <a:rPr lang="en-US" sz="1600" dirty="0"/>
              <a:t>How many heat sources are there? Are they FEBs, ASICs, RDOs, etc.</a:t>
            </a:r>
          </a:p>
          <a:p>
            <a:pPr lvl="1"/>
            <a:r>
              <a:rPr lang="en-US" sz="1800" dirty="0"/>
              <a:t>What simulations have you done for heat distribution?</a:t>
            </a:r>
          </a:p>
          <a:p>
            <a:pPr lvl="2"/>
            <a:r>
              <a:rPr lang="en-US" sz="1600" dirty="0"/>
              <a:t>What assumptions did you make for these simulations?</a:t>
            </a:r>
          </a:p>
          <a:p>
            <a:pPr lvl="1"/>
            <a:r>
              <a:rPr lang="en-US" sz="1800" dirty="0"/>
              <a:t>What assumptions have you made about your cooling system?</a:t>
            </a:r>
          </a:p>
          <a:p>
            <a:pPr lvl="1"/>
            <a:r>
              <a:rPr lang="en-US" sz="1800" dirty="0"/>
              <a:t>What are your requirements for a cooling?</a:t>
            </a:r>
          </a:p>
          <a:p>
            <a:pPr lvl="2"/>
            <a:r>
              <a:rPr lang="en-US" sz="1600" dirty="0"/>
              <a:t>What is the required temperature stability?</a:t>
            </a:r>
          </a:p>
          <a:p>
            <a:pPr lvl="2"/>
            <a:r>
              <a:rPr lang="en-US" sz="1600" dirty="0"/>
              <a:t>What is the operating temperature?</a:t>
            </a:r>
          </a:p>
          <a:p>
            <a:pPr lvl="2"/>
            <a:r>
              <a:rPr lang="en-US" sz="1600" dirty="0"/>
              <a:t>Any limits on allowed vibration for the detector? </a:t>
            </a:r>
          </a:p>
          <a:p>
            <a:pPr lvl="1"/>
            <a:r>
              <a:rPr lang="en-US" sz="1800" dirty="0"/>
              <a:t>Are there any other heat sources not in the detector volume which need cooling?</a:t>
            </a:r>
          </a:p>
          <a:p>
            <a:pPr lvl="1"/>
            <a:r>
              <a:rPr lang="en-US" sz="1800" dirty="0"/>
              <a:t>Is there any other pertinent information we should know?</a:t>
            </a:r>
          </a:p>
        </p:txBody>
      </p:sp>
      <p:pic>
        <p:nvPicPr>
          <p:cNvPr id="5" name="Picture 4" descr="Graphical user interface&#10;&#10;AI-generated content may be incorrect.">
            <a:extLst>
              <a:ext uri="{FF2B5EF4-FFF2-40B4-BE49-F238E27FC236}">
                <a16:creationId xmlns:a16="http://schemas.microsoft.com/office/drawing/2014/main" id="{FAC358A6-A765-3FFA-D5AB-6CB24E3BB5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801" y="0"/>
            <a:ext cx="3396617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49EBC13-518F-4E20-80F3-0EC8C93640BD}"/>
              </a:ext>
            </a:extLst>
          </p:cNvPr>
          <p:cNvSpPr txBox="1"/>
          <p:nvPr/>
        </p:nvSpPr>
        <p:spPr>
          <a:xfrm>
            <a:off x="2814257" y="6222287"/>
            <a:ext cx="543313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3333FF"/>
                </a:solidFill>
              </a:rPr>
              <a:t>We understand there remain unknowns but please fill in what you can such that we can iterate.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01DE45-9EFE-76B6-185B-96BD90E13D0D}"/>
              </a:ext>
            </a:extLst>
          </p:cNvPr>
          <p:cNvSpPr txBox="1"/>
          <p:nvPr/>
        </p:nvSpPr>
        <p:spPr>
          <a:xfrm>
            <a:off x="3390900" y="533400"/>
            <a:ext cx="2634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3333FF"/>
                </a:solidFill>
              </a:rPr>
              <a:t>Slide from March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F2FED0C-3374-B2CD-CDCF-544BD28FABA5}"/>
              </a:ext>
            </a:extLst>
          </p:cNvPr>
          <p:cNvSpPr txBox="1"/>
          <p:nvPr/>
        </p:nvSpPr>
        <p:spPr>
          <a:xfrm>
            <a:off x="1316807" y="533400"/>
            <a:ext cx="8428037" cy="5078313"/>
          </a:xfrm>
          <a:prstGeom prst="rect">
            <a:avLst/>
          </a:prstGeom>
          <a:solidFill>
            <a:schemeClr val="bg1">
              <a:lumMod val="75000"/>
            </a:schemeClr>
          </a:solidFill>
          <a:effectLst>
            <a:outerShdw blurRad="50800" dist="254000" dir="2700000" sx="103000" sy="103000" algn="tl" rotWithShape="0">
              <a:schemeClr val="bg1">
                <a:lumMod val="75000"/>
                <a:alpha val="40000"/>
              </a:scheme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The information about cooling per subsystems becomes now really critical,</a:t>
            </a:r>
          </a:p>
          <a:p>
            <a:pPr algn="ctr"/>
            <a:r>
              <a:rPr lang="en-US" sz="3200" dirty="0"/>
              <a:t>as we get recommendations to develop a heat map of the detector frequently.</a:t>
            </a:r>
          </a:p>
          <a:p>
            <a:pPr algn="ctr"/>
            <a:r>
              <a:rPr lang="en-US" sz="3200" dirty="0"/>
              <a:t>At </a:t>
            </a:r>
            <a:r>
              <a:rPr lang="en-US" sz="3200" dirty="0">
                <a:hlinkClick r:id="rId4"/>
              </a:rPr>
              <a:t>Detector Parameters and Services per Subsystem.xlsx</a:t>
            </a:r>
            <a:endParaRPr lang="en-US" sz="3200" dirty="0"/>
          </a:p>
          <a:p>
            <a:pPr algn="ctr"/>
            <a:r>
              <a:rPr lang="en-US" sz="3200" dirty="0"/>
              <a:t>still several detectors missing </a:t>
            </a:r>
            <a:r>
              <a:rPr lang="en-US" sz="3600" dirty="0"/>
              <a:t>🥲</a:t>
            </a:r>
          </a:p>
          <a:p>
            <a:pPr algn="ctr"/>
            <a:r>
              <a:rPr lang="en-US" sz="3200" dirty="0" err="1"/>
              <a:t>hpDIRC</a:t>
            </a:r>
            <a:r>
              <a:rPr lang="en-US" sz="3200" dirty="0"/>
              <a:t>, </a:t>
            </a:r>
            <a:r>
              <a:rPr lang="en-US" sz="3200" dirty="0" err="1"/>
              <a:t>BarrelHCal</a:t>
            </a:r>
            <a:r>
              <a:rPr lang="en-US" sz="3200" dirty="0"/>
              <a:t>, </a:t>
            </a:r>
            <a:r>
              <a:rPr lang="en-US" sz="3200" dirty="0" err="1"/>
              <a:t>fHCal</a:t>
            </a:r>
            <a:r>
              <a:rPr lang="en-US" sz="3200" dirty="0"/>
              <a:t>, Electronics, </a:t>
            </a:r>
          </a:p>
          <a:p>
            <a:pPr algn="ctr"/>
            <a:r>
              <a:rPr lang="en-US" sz="3200" dirty="0"/>
              <a:t>Lumi, B0-detectors, OMDs</a:t>
            </a:r>
          </a:p>
          <a:p>
            <a:pPr algn="ctr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7394413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62B4517-E756-A0DE-E622-6C7589066434}"/>
              </a:ext>
            </a:extLst>
          </p:cNvPr>
          <p:cNvSpPr txBox="1">
            <a:spLocks/>
          </p:cNvSpPr>
          <p:nvPr/>
        </p:nvSpPr>
        <p:spPr>
          <a:xfrm>
            <a:off x="5181600" y="64008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81D3CC-1EA5-47FA-A1CC-C7419F014A45}" type="slidenum">
              <a:rPr lang="en-US">
                <a:latin typeface="Franklin Gothic Book" panose="020F0502020204030204"/>
              </a:rPr>
              <a:pPr/>
              <a:t>17</a:t>
            </a:fld>
            <a:endParaRPr lang="en-US" dirty="0">
              <a:latin typeface="Franklin Gothic Book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13A8F-7E35-5725-5F71-1AB7C3A51E48}"/>
              </a:ext>
            </a:extLst>
          </p:cNvPr>
          <p:cNvSpPr txBox="1">
            <a:spLocks noChangeAspect="1"/>
          </p:cNvSpPr>
          <p:nvPr/>
        </p:nvSpPr>
        <p:spPr>
          <a:xfrm>
            <a:off x="445477" y="32369"/>
            <a:ext cx="11512061" cy="307777"/>
          </a:xfrm>
          <a:prstGeom prst="rect">
            <a:avLst/>
          </a:prstGeom>
          <a:solidFill>
            <a:srgbClr val="9BA8B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9BA8B7">
                    <a:lumMod val="75000"/>
                  </a:srgbClr>
                </a:solidFill>
                <a:latin typeface="Bookman Old Style" panose="020F0302020204030204"/>
              </a:rPr>
              <a:t>Quality Assurance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728BC-F77F-9B9C-4460-8518BDED4332}"/>
              </a:ext>
            </a:extLst>
          </p:cNvPr>
          <p:cNvSpPr txBox="1"/>
          <p:nvPr/>
        </p:nvSpPr>
        <p:spPr>
          <a:xfrm>
            <a:off x="6003860" y="917811"/>
            <a:ext cx="5953678" cy="4770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lvl="1">
              <a:spcBef>
                <a:spcPts val="600"/>
              </a:spcBef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Quality assurance planning documents exist in a hierarchy, where the highest level documents provide general guidance and lower level documents become increasingly specific.</a:t>
            </a:r>
            <a:endParaRPr lang="en-US" sz="1700" b="1" dirty="0">
              <a:solidFill>
                <a:srgbClr val="E8E3CE">
                  <a:lumMod val="50000"/>
                </a:srgbClr>
              </a:solidFill>
              <a:latin typeface="Candara" panose="020E0502030303020204" pitchFamily="34" charset="0"/>
            </a:endParaRPr>
          </a:p>
          <a:p>
            <a:pPr marL="401638" lvl="1" indent="-228600">
              <a:spcBef>
                <a:spcPts val="600"/>
              </a:spcBef>
              <a:buFont typeface="+mj-lt"/>
              <a:buAutoNum type="arabicPeriod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E8E3CE">
                    <a:lumMod val="50000"/>
                  </a:srgbClr>
                </a:solidFill>
                <a:latin typeface="Candara" panose="020E0502030303020204" pitchFamily="34" charset="0"/>
              </a:rPr>
              <a:t>Product Quality Control Plan</a:t>
            </a:r>
            <a:endParaRPr lang="en-US" sz="1700" i="1" dirty="0">
              <a:solidFill>
                <a:srgbClr val="000000">
                  <a:lumMod val="50000"/>
                  <a:lumOff val="50000"/>
                </a:srgbClr>
              </a:solidFill>
              <a:latin typeface="Candara" panose="020E0502030303020204" pitchFamily="34" charset="0"/>
            </a:endParaRPr>
          </a:p>
          <a:p>
            <a:pPr marL="401638" lvl="2">
              <a:tabLst>
                <a:tab pos="168275" algn="l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Describes the overall approach for managing quality assurance issues, and identifies the systems, sub-systems, and components that will require quality control measures.</a:t>
            </a:r>
          </a:p>
          <a:p>
            <a:pPr marL="401638" lvl="1" indent="-228600">
              <a:spcBef>
                <a:spcPts val="600"/>
              </a:spcBef>
              <a:buFont typeface="+mj-lt"/>
              <a:buAutoNum type="arabicPeriod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E8E3CE">
                    <a:lumMod val="50000"/>
                  </a:srgbClr>
                </a:solidFill>
                <a:latin typeface="Candara" panose="020E0502030303020204" pitchFamily="34" charset="0"/>
              </a:rPr>
              <a:t>Individual Quality Control Plan</a:t>
            </a:r>
            <a:endParaRPr lang="en-US" sz="1700" i="1" dirty="0">
              <a:solidFill>
                <a:srgbClr val="000000">
                  <a:lumMod val="50000"/>
                  <a:lumOff val="50000"/>
                </a:srgbClr>
              </a:solidFill>
              <a:latin typeface="Candara" panose="020E0502030303020204" pitchFamily="34" charset="0"/>
            </a:endParaRPr>
          </a:p>
          <a:p>
            <a:pPr marL="401638" lvl="2">
              <a:tabLst>
                <a:tab pos="168275" algn="l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Provides references (or details) for each quality control measure that is required by within a sub-system or collection of components.</a:t>
            </a:r>
          </a:p>
          <a:p>
            <a:pPr marL="401638" lvl="1" indent="-228600">
              <a:spcBef>
                <a:spcPts val="600"/>
              </a:spcBef>
              <a:buFont typeface="+mj-lt"/>
              <a:buAutoNum type="arabicPeriod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E8E3CE">
                    <a:lumMod val="50000"/>
                  </a:srgbClr>
                </a:solidFill>
                <a:latin typeface="Candara" panose="020E0502030303020204" pitchFamily="34" charset="0"/>
              </a:rPr>
              <a:t>Component Inspection &amp; Test Plans</a:t>
            </a:r>
            <a:endParaRPr lang="en-US" sz="1700" i="1" dirty="0">
              <a:solidFill>
                <a:srgbClr val="000000">
                  <a:lumMod val="50000"/>
                  <a:lumOff val="50000"/>
                </a:srgbClr>
              </a:solidFill>
              <a:latin typeface="Candara" panose="020E0502030303020204" pitchFamily="34" charset="0"/>
            </a:endParaRPr>
          </a:p>
          <a:p>
            <a:pPr marL="401638" lvl="2">
              <a:tabLst>
                <a:tab pos="168275" algn="l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Provide detail methods, measures, and processes for assuring quality control for individual components throughout their development lifecycle.</a:t>
            </a:r>
            <a:endParaRPr lang="en-US" sz="1700" b="1" i="1" dirty="0">
              <a:solidFill>
                <a:srgbClr val="000000"/>
              </a:solidFill>
              <a:latin typeface="Candara" panose="020E0502030303020204" pitchFamily="34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0E1C2-345C-84F6-89A3-25A3B64CF0EC}"/>
              </a:ext>
            </a:extLst>
          </p:cNvPr>
          <p:cNvSpPr txBox="1">
            <a:spLocks noChangeAspect="1"/>
          </p:cNvSpPr>
          <p:nvPr/>
        </p:nvSpPr>
        <p:spPr>
          <a:xfrm>
            <a:off x="445478" y="184702"/>
            <a:ext cx="11512060" cy="65849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Hierarchy of Quality Assurance Documentation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6CCAC-33EF-486A-A651-012C42DD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26" y="872571"/>
            <a:ext cx="5485733" cy="533552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535BF80-84E9-AF7F-4452-3A580A3CAE2C}"/>
              </a:ext>
            </a:extLst>
          </p:cNvPr>
          <p:cNvSpPr txBox="1"/>
          <p:nvPr/>
        </p:nvSpPr>
        <p:spPr>
          <a:xfrm>
            <a:off x="3316419" y="5947421"/>
            <a:ext cx="329452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Slide Courtesy Walt Akers (also TIC Meeting of late May)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0318B57-CC9C-A5ED-5C5A-0326B59F720F}"/>
              </a:ext>
            </a:extLst>
          </p:cNvPr>
          <p:cNvSpPr txBox="1"/>
          <p:nvPr/>
        </p:nvSpPr>
        <p:spPr>
          <a:xfrm>
            <a:off x="6275520" y="5880896"/>
            <a:ext cx="56820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See </a:t>
            </a:r>
            <a:r>
              <a:rPr lang="en-US" sz="1400" i="1" dirty="0">
                <a:hlinkClick r:id="rId3"/>
              </a:rPr>
              <a:t>https://eic.jlab.org/Detector</a:t>
            </a:r>
            <a:r>
              <a:rPr lang="en-US" sz="1400" i="1" dirty="0"/>
              <a:t> for examples of all documents</a:t>
            </a:r>
          </a:p>
        </p:txBody>
      </p:sp>
    </p:spTree>
    <p:extLst>
      <p:ext uri="{BB962C8B-B14F-4D97-AF65-F5344CB8AC3E}">
        <p14:creationId xmlns:p14="http://schemas.microsoft.com/office/powerpoint/2010/main" val="27865104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62B4517-E756-A0DE-E622-6C7589066434}"/>
              </a:ext>
            </a:extLst>
          </p:cNvPr>
          <p:cNvSpPr txBox="1">
            <a:spLocks/>
          </p:cNvSpPr>
          <p:nvPr/>
        </p:nvSpPr>
        <p:spPr>
          <a:xfrm>
            <a:off x="5181600" y="64008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81D3CC-1EA5-47FA-A1CC-C7419F014A45}" type="slidenum">
              <a:rPr lang="en-US">
                <a:latin typeface="Franklin Gothic Book" panose="020F0502020204030204"/>
              </a:rPr>
              <a:pPr/>
              <a:t>18</a:t>
            </a:fld>
            <a:endParaRPr lang="en-US" dirty="0">
              <a:latin typeface="Franklin Gothic Book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13A8F-7E35-5725-5F71-1AB7C3A51E48}"/>
              </a:ext>
            </a:extLst>
          </p:cNvPr>
          <p:cNvSpPr txBox="1">
            <a:spLocks noChangeAspect="1"/>
          </p:cNvSpPr>
          <p:nvPr/>
        </p:nvSpPr>
        <p:spPr>
          <a:xfrm>
            <a:off x="445477" y="32369"/>
            <a:ext cx="11512061" cy="307777"/>
          </a:xfrm>
          <a:prstGeom prst="rect">
            <a:avLst/>
          </a:prstGeom>
          <a:solidFill>
            <a:srgbClr val="9BA8B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9BA8B7">
                    <a:lumMod val="75000"/>
                  </a:srgbClr>
                </a:solidFill>
                <a:latin typeface="Bookman Old Style" panose="020F0302020204030204"/>
              </a:rPr>
              <a:t>Quality Assurance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728BC-F77F-9B9C-4460-8518BDED4332}"/>
              </a:ext>
            </a:extLst>
          </p:cNvPr>
          <p:cNvSpPr txBox="1"/>
          <p:nvPr/>
        </p:nvSpPr>
        <p:spPr>
          <a:xfrm>
            <a:off x="6003860" y="917811"/>
            <a:ext cx="595367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lvl="1">
              <a:spcBef>
                <a:spcPts val="600"/>
              </a:spcBef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Individual Product Quality Control Plans (IQCP) typically refer to a single Level-3 or Level-4 WBS sub-system </a:t>
            </a:r>
            <a:r>
              <a:rPr lang="en-US" sz="1700" b="1" i="1" dirty="0">
                <a:solidFill>
                  <a:srgbClr val="000000"/>
                </a:solidFill>
                <a:latin typeface="Candara" panose="020E0502030303020204" pitchFamily="34" charset="0"/>
              </a:rPr>
              <a:t>(as categorized in the L2 product quality control plan) 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and provide references or details for how the quality control requirements in the Product Quality Control Plan will be satisfied.  These plans are:</a:t>
            </a:r>
            <a:endParaRPr lang="en-US" sz="1700" b="1" i="1" dirty="0">
              <a:solidFill>
                <a:srgbClr val="E8E3CE">
                  <a:lumMod val="50000"/>
                </a:srgbClr>
              </a:solidFill>
              <a:latin typeface="Candara" panose="020E0502030303020204" pitchFamily="34" charset="0"/>
            </a:endParaRPr>
          </a:p>
          <a:p>
            <a:pPr marL="401638" lvl="1" indent="-228600">
              <a:spcBef>
                <a:spcPts val="600"/>
              </a:spcBef>
              <a:buFont typeface="+mj-lt"/>
              <a:buAutoNum type="arabicPeriod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E8E3CE">
                    <a:lumMod val="50000"/>
                  </a:srgbClr>
                </a:solidFill>
                <a:latin typeface="Candara" panose="020E0502030303020204" pitchFamily="34" charset="0"/>
              </a:rPr>
              <a:t>Auto-Generated Where Possible</a:t>
            </a:r>
            <a:endParaRPr lang="en-US" sz="1700" i="1" dirty="0">
              <a:solidFill>
                <a:srgbClr val="000000">
                  <a:lumMod val="50000"/>
                  <a:lumOff val="50000"/>
                </a:srgbClr>
              </a:solidFill>
              <a:latin typeface="Candara" panose="020E0502030303020204" pitchFamily="34" charset="0"/>
            </a:endParaRPr>
          </a:p>
          <a:p>
            <a:pPr marL="401638" lvl="2">
              <a:tabLst>
                <a:tab pos="168275" algn="l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Whenever possible, the IQCP will be auto-generated using a spreadsheet that provides details about the components that are included in the plan, and references to external Inspection and Test Plans.</a:t>
            </a:r>
          </a:p>
          <a:p>
            <a:pPr marL="401638" lvl="1" indent="-228600">
              <a:spcBef>
                <a:spcPts val="600"/>
              </a:spcBef>
              <a:buFont typeface="+mj-lt"/>
              <a:buAutoNum type="arabicPeriod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E8E3CE">
                    <a:lumMod val="50000"/>
                  </a:srgbClr>
                </a:solidFill>
                <a:latin typeface="Candara" panose="020E0502030303020204" pitchFamily="34" charset="0"/>
              </a:rPr>
              <a:t>Detailed Where Necessary</a:t>
            </a:r>
          </a:p>
          <a:p>
            <a:pPr marL="401638" lvl="2">
              <a:tabLst>
                <a:tab pos="168275" algn="l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For details that are not provided in an existing Inspection and Test Plan, it may be necessary to provide specific detailed information within the IQCP.</a:t>
            </a:r>
          </a:p>
          <a:p>
            <a:pPr marL="401638" lvl="1" indent="-228600">
              <a:spcBef>
                <a:spcPts val="600"/>
              </a:spcBef>
              <a:buFont typeface="+mj-lt"/>
              <a:buAutoNum type="arabicPeriod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E8E3CE">
                    <a:lumMod val="50000"/>
                  </a:srgbClr>
                </a:solidFill>
                <a:latin typeface="Candara" panose="020E0502030303020204" pitchFamily="34" charset="0"/>
              </a:rPr>
              <a:t>A Roadmap for Reviewers</a:t>
            </a:r>
            <a:endParaRPr lang="en-US" sz="1700" dirty="0">
              <a:solidFill>
                <a:srgbClr val="000000">
                  <a:lumMod val="50000"/>
                  <a:lumOff val="50000"/>
                </a:srgbClr>
              </a:solidFill>
              <a:latin typeface="Candara" panose="020E0502030303020204" pitchFamily="34" charset="0"/>
            </a:endParaRPr>
          </a:p>
          <a:p>
            <a:pPr marL="401638" lvl="2">
              <a:tabLst>
                <a:tab pos="168275" algn="l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 IQCP provides a standard format for reviewers to use to find documentation that may exist in numerous locations and various formats. 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0E1C2-345C-84F6-89A3-25A3B64CF0EC}"/>
              </a:ext>
            </a:extLst>
          </p:cNvPr>
          <p:cNvSpPr txBox="1">
            <a:spLocks noChangeAspect="1"/>
          </p:cNvSpPr>
          <p:nvPr/>
        </p:nvSpPr>
        <p:spPr>
          <a:xfrm>
            <a:off x="445478" y="184702"/>
            <a:ext cx="11512060" cy="65849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The Individual Collective Quality Control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6CCAC-33EF-486A-A651-012C42DD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26" y="872571"/>
            <a:ext cx="5485733" cy="5335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D19E8FA-A858-C972-8249-ACC1A8AF3B28}"/>
              </a:ext>
            </a:extLst>
          </p:cNvPr>
          <p:cNvSpPr txBox="1"/>
          <p:nvPr/>
        </p:nvSpPr>
        <p:spPr>
          <a:xfrm>
            <a:off x="3565807" y="5965441"/>
            <a:ext cx="263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Reminder Slide (Courtesy Walt Akers)</a:t>
            </a:r>
          </a:p>
        </p:txBody>
      </p:sp>
    </p:spTree>
    <p:extLst>
      <p:ext uri="{BB962C8B-B14F-4D97-AF65-F5344CB8AC3E}">
        <p14:creationId xmlns:p14="http://schemas.microsoft.com/office/powerpoint/2010/main" val="239230440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C5B87-88EB-84FE-5033-4449C522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2891457-9F82-CE7F-E709-7807EDC664DE}"/>
              </a:ext>
            </a:extLst>
          </p:cNvPr>
          <p:cNvSpPr txBox="1">
            <a:spLocks/>
          </p:cNvSpPr>
          <p:nvPr/>
        </p:nvSpPr>
        <p:spPr>
          <a:xfrm>
            <a:off x="5181600" y="64008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81D3CC-1EA5-47FA-A1CC-C7419F014A45}" type="slidenum">
              <a:rPr lang="en-US">
                <a:latin typeface="Franklin Gothic Book" panose="020F0502020204030204"/>
              </a:rPr>
              <a:pPr/>
              <a:t>19</a:t>
            </a:fld>
            <a:endParaRPr lang="en-US" dirty="0">
              <a:latin typeface="Franklin Gothic Book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C814136-BED7-63B9-BAE2-107A7EA96C72}"/>
              </a:ext>
            </a:extLst>
          </p:cNvPr>
          <p:cNvSpPr txBox="1">
            <a:spLocks noChangeAspect="1"/>
          </p:cNvSpPr>
          <p:nvPr/>
        </p:nvSpPr>
        <p:spPr>
          <a:xfrm>
            <a:off x="445477" y="32369"/>
            <a:ext cx="11512061" cy="307777"/>
          </a:xfrm>
          <a:prstGeom prst="rect">
            <a:avLst/>
          </a:prstGeom>
          <a:solidFill>
            <a:srgbClr val="9BA8B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9BA8B7">
                    <a:lumMod val="75000"/>
                  </a:srgbClr>
                </a:solidFill>
                <a:latin typeface="Bookman Old Style" panose="020F0302020204030204"/>
              </a:rPr>
              <a:t>Quality Assurance Planning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0ECBC8A-A7E7-DD47-3EB2-AB08CDA877AF}"/>
              </a:ext>
            </a:extLst>
          </p:cNvPr>
          <p:cNvSpPr txBox="1">
            <a:spLocks noChangeAspect="1"/>
          </p:cNvSpPr>
          <p:nvPr/>
        </p:nvSpPr>
        <p:spPr>
          <a:xfrm>
            <a:off x="445478" y="184702"/>
            <a:ext cx="11512060" cy="65849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The Individual Collective Quality Control Plan</a:t>
            </a:r>
          </a:p>
        </p:txBody>
      </p:sp>
      <p:pic>
        <p:nvPicPr>
          <p:cNvPr id="4" name="Picture 3" descr="Diagram&#10;&#10;AI-generated content may be incorrect.">
            <a:extLst>
              <a:ext uri="{FF2B5EF4-FFF2-40B4-BE49-F238E27FC236}">
                <a16:creationId xmlns:a16="http://schemas.microsoft.com/office/drawing/2014/main" id="{0DCB0A01-ABF3-5EE3-5C3C-1551EAB75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9905" y="843194"/>
            <a:ext cx="4362511" cy="54425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97AFD2A-E02E-4FFC-89D1-AAB9C9226886}"/>
              </a:ext>
            </a:extLst>
          </p:cNvPr>
          <p:cNvSpPr txBox="1"/>
          <p:nvPr/>
        </p:nvSpPr>
        <p:spPr>
          <a:xfrm>
            <a:off x="6003860" y="917811"/>
            <a:ext cx="595367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There are 21 Individual Product Quality Control Plans (IQCP) foreseen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They follow the 21 sections of the umbrella detector product quality control plan 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  <a:hlinkClick r:id="rId3"/>
              </a:rPr>
              <a:t>https://eic.jlab.org/Documents/DET/Templates/Quality/Detector-6.10-QualityControlPlan.pdf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 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A template is autogenerated from an excel spread sheet with info on the components (are they in-kind, are they from a vendor, </a:t>
            </a:r>
            <a:r>
              <a:rPr lang="en-US" sz="17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etc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).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These are done by the project control account managers.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We will post the IQCP for the magnet shortly, and are working on the backward EM calorimeter, and then more.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 goal is to have a handful complete by the time of the </a:t>
            </a:r>
            <a:r>
              <a:rPr lang="en-US" sz="17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prebrief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 posting for the Baseline Readiness Assessment review.</a:t>
            </a:r>
          </a:p>
        </p:txBody>
      </p:sp>
    </p:spTree>
    <p:extLst>
      <p:ext uri="{BB962C8B-B14F-4D97-AF65-F5344CB8AC3E}">
        <p14:creationId xmlns:p14="http://schemas.microsoft.com/office/powerpoint/2010/main" val="38829595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C0F249-06C2-BCE5-AE3F-01C27FCCE40E}"/>
              </a:ext>
            </a:extLst>
          </p:cNvPr>
          <p:cNvSpPr txBox="1"/>
          <p:nvPr/>
        </p:nvSpPr>
        <p:spPr>
          <a:xfrm>
            <a:off x="489475" y="734652"/>
            <a:ext cx="11473925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Detector Reviews and Meetings 2025/2026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DOE and EIC Planning Dates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Baseline Readiness Assessment Reviews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err="1"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 Schedule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Detector Serviceability Work and Detector Envelope Update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ea typeface="Calibri" panose="020F0502020204030204" pitchFamily="34" charset="0"/>
                <a:cs typeface="Calibri" panose="020F0502020204030204" pitchFamily="34" charset="0"/>
              </a:rPr>
              <a:t>Work on Quality Control Documents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9475" y="0"/>
            <a:ext cx="11473925" cy="523415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+mn-lt"/>
              </a:rPr>
              <a:t>Outline</a:t>
            </a:r>
          </a:p>
        </p:txBody>
      </p:sp>
    </p:spTree>
    <p:extLst>
      <p:ext uri="{BB962C8B-B14F-4D97-AF65-F5344CB8AC3E}">
        <p14:creationId xmlns:p14="http://schemas.microsoft.com/office/powerpoint/2010/main" val="35364112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662B4517-E756-A0DE-E622-6C7589066434}"/>
              </a:ext>
            </a:extLst>
          </p:cNvPr>
          <p:cNvSpPr txBox="1">
            <a:spLocks/>
          </p:cNvSpPr>
          <p:nvPr/>
        </p:nvSpPr>
        <p:spPr>
          <a:xfrm>
            <a:off x="5181600" y="64008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81D3CC-1EA5-47FA-A1CC-C7419F014A45}" type="slidenum">
              <a:rPr lang="en-US">
                <a:latin typeface="Franklin Gothic Book" panose="020F0502020204030204"/>
              </a:rPr>
              <a:pPr/>
              <a:t>20</a:t>
            </a:fld>
            <a:endParaRPr lang="en-US" dirty="0">
              <a:latin typeface="Franklin Gothic Book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FE13A8F-7E35-5725-5F71-1AB7C3A51E48}"/>
              </a:ext>
            </a:extLst>
          </p:cNvPr>
          <p:cNvSpPr txBox="1">
            <a:spLocks noChangeAspect="1"/>
          </p:cNvSpPr>
          <p:nvPr/>
        </p:nvSpPr>
        <p:spPr>
          <a:xfrm>
            <a:off x="445477" y="32369"/>
            <a:ext cx="11512061" cy="307777"/>
          </a:xfrm>
          <a:prstGeom prst="rect">
            <a:avLst/>
          </a:prstGeom>
          <a:solidFill>
            <a:srgbClr val="9BA8B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9BA8B7">
                    <a:lumMod val="75000"/>
                  </a:srgbClr>
                </a:solidFill>
                <a:latin typeface="Bookman Old Style" panose="020F0302020204030204"/>
              </a:rPr>
              <a:t>Quality Assurance Planning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0728BC-F77F-9B9C-4460-8518BDED4332}"/>
              </a:ext>
            </a:extLst>
          </p:cNvPr>
          <p:cNvSpPr txBox="1"/>
          <p:nvPr/>
        </p:nvSpPr>
        <p:spPr>
          <a:xfrm>
            <a:off x="6003860" y="917811"/>
            <a:ext cx="5953678" cy="34317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3038" lvl="1">
              <a:spcBef>
                <a:spcPts val="600"/>
              </a:spcBef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Inspection and Test Plans are stand-alone documents that provide quality assurance information for individual components and parts. They are </a:t>
            </a:r>
            <a:r>
              <a:rPr lang="en-US" sz="1700" b="1" i="1" dirty="0">
                <a:solidFill>
                  <a:srgbClr val="000000"/>
                </a:solidFill>
                <a:latin typeface="Candara" panose="020E0502030303020204" pitchFamily="34" charset="0"/>
              </a:rPr>
              <a:t>highly specific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, </a:t>
            </a:r>
            <a:r>
              <a:rPr lang="en-US" sz="1700" b="1" i="1" dirty="0">
                <a:solidFill>
                  <a:srgbClr val="000000"/>
                </a:solidFill>
                <a:latin typeface="Candara" panose="020E0502030303020204" pitchFamily="34" charset="0"/>
              </a:rPr>
              <a:t>functionally formatted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, and </a:t>
            </a:r>
            <a:r>
              <a:rPr lang="en-US" sz="1700" b="1" i="1" dirty="0">
                <a:solidFill>
                  <a:srgbClr val="000000"/>
                </a:solidFill>
                <a:latin typeface="Candara" panose="020E0502030303020204" pitchFamily="34" charset="0"/>
              </a:rPr>
              <a:t>developed/maintained by systems experts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.</a:t>
            </a:r>
          </a:p>
          <a:p>
            <a:pPr marL="173038" lvl="1">
              <a:spcBef>
                <a:spcPts val="600"/>
              </a:spcBef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These documents are the heart of our quality control program and may include :</a:t>
            </a:r>
            <a:endParaRPr lang="en-US" sz="1700" b="1" dirty="0">
              <a:solidFill>
                <a:srgbClr val="E8E3CE">
                  <a:lumMod val="50000"/>
                </a:srgbClr>
              </a:solidFill>
              <a:latin typeface="Candara" panose="020E0502030303020204" pitchFamily="34" charset="0"/>
            </a:endParaRPr>
          </a:p>
          <a:p>
            <a:pPr marL="458788" lvl="1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958646"/>
                </a:solidFill>
                <a:latin typeface="Candara" panose="020E0502030303020204" pitchFamily="34" charset="0"/>
              </a:rPr>
              <a:t>Material Properties</a:t>
            </a:r>
          </a:p>
          <a:p>
            <a:pPr marL="458788" lvl="1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958646"/>
                </a:solidFill>
                <a:latin typeface="Candara" panose="020E0502030303020204" pitchFamily="34" charset="0"/>
              </a:rPr>
              <a:t>Test Setups and Plans</a:t>
            </a:r>
          </a:p>
          <a:p>
            <a:pPr marL="458788" lvl="1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958646"/>
                </a:solidFill>
                <a:latin typeface="Candara" panose="020E0502030303020204" pitchFamily="34" charset="0"/>
              </a:rPr>
              <a:t>Matrices of Component Quality Data</a:t>
            </a:r>
          </a:p>
          <a:p>
            <a:pPr marL="458788" lvl="1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958646"/>
                </a:solidFill>
                <a:latin typeface="Candara" panose="020E0502030303020204" pitchFamily="34" charset="0"/>
              </a:rPr>
              <a:t>Required Environmental Conditions</a:t>
            </a:r>
          </a:p>
          <a:p>
            <a:pPr marL="458788" lvl="1" indent="-285750">
              <a:spcBef>
                <a:spcPts val="600"/>
              </a:spcBef>
              <a:buFont typeface="Wingdings" panose="05000000000000000000" pitchFamily="2" charset="2"/>
              <a:buChar char="§"/>
              <a:tabLst>
                <a:tab pos="401638" algn="l"/>
                <a:tab pos="6342063" algn="r"/>
              </a:tabLst>
            </a:pPr>
            <a:r>
              <a:rPr lang="en-US" sz="1700" b="1" dirty="0">
                <a:solidFill>
                  <a:srgbClr val="958646"/>
                </a:solidFill>
                <a:latin typeface="Candara" panose="020E0502030303020204" pitchFamily="34" charset="0"/>
              </a:rPr>
              <a:t>Testing Resource Requirements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4C0E1C2-345C-84F6-89A3-25A3B64CF0EC}"/>
              </a:ext>
            </a:extLst>
          </p:cNvPr>
          <p:cNvSpPr txBox="1">
            <a:spLocks noChangeAspect="1"/>
          </p:cNvSpPr>
          <p:nvPr/>
        </p:nvSpPr>
        <p:spPr>
          <a:xfrm>
            <a:off x="445478" y="184702"/>
            <a:ext cx="11512060" cy="65849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The Inspection and Test Plan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56CCAC-33EF-486A-A651-012C42DD58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126" y="872571"/>
            <a:ext cx="5485733" cy="53355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E8E10C5-C0B8-4831-482A-1BC70F105BF2}"/>
              </a:ext>
            </a:extLst>
          </p:cNvPr>
          <p:cNvSpPr txBox="1"/>
          <p:nvPr/>
        </p:nvSpPr>
        <p:spPr>
          <a:xfrm>
            <a:off x="6275520" y="5344869"/>
            <a:ext cx="568201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i="1" dirty="0"/>
              <a:t>For a  nice example see </a:t>
            </a:r>
            <a:r>
              <a:rPr lang="en-US" sz="1400" i="1" dirty="0">
                <a:hlinkClick r:id="rId3"/>
              </a:rPr>
              <a:t>https://eic.jlab.org/Documents/DET/PID/pfRICH/Aerogel/Aerogel_Test_Stand_Q_A_Prodedures.pdf</a:t>
            </a:r>
            <a:r>
              <a:rPr lang="en-US" sz="1400" i="1" dirty="0"/>
              <a:t>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CC987E0-C8A5-52FB-1DCF-0D9B136276C5}"/>
              </a:ext>
            </a:extLst>
          </p:cNvPr>
          <p:cNvSpPr txBox="1"/>
          <p:nvPr/>
        </p:nvSpPr>
        <p:spPr>
          <a:xfrm>
            <a:off x="3565807" y="5965441"/>
            <a:ext cx="263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Reminder Slide (Courtesy Walt Akers)</a:t>
            </a:r>
          </a:p>
        </p:txBody>
      </p:sp>
    </p:spTree>
    <p:extLst>
      <p:ext uri="{BB962C8B-B14F-4D97-AF65-F5344CB8AC3E}">
        <p14:creationId xmlns:p14="http://schemas.microsoft.com/office/powerpoint/2010/main" val="406442978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9FD7F4-9889-F3FD-E151-847F9F1D02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lide Number Placeholder 1">
            <a:extLst>
              <a:ext uri="{FF2B5EF4-FFF2-40B4-BE49-F238E27FC236}">
                <a16:creationId xmlns:a16="http://schemas.microsoft.com/office/drawing/2014/main" id="{B70E5F3C-C165-78EC-D55E-0BC200A1D9E5}"/>
              </a:ext>
            </a:extLst>
          </p:cNvPr>
          <p:cNvSpPr txBox="1">
            <a:spLocks/>
          </p:cNvSpPr>
          <p:nvPr/>
        </p:nvSpPr>
        <p:spPr>
          <a:xfrm>
            <a:off x="5181600" y="6400801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981D3CC-1EA5-47FA-A1CC-C7419F014A45}" type="slidenum">
              <a:rPr lang="en-US">
                <a:latin typeface="Franklin Gothic Book" panose="020F0502020204030204"/>
              </a:rPr>
              <a:pPr/>
              <a:t>21</a:t>
            </a:fld>
            <a:endParaRPr lang="en-US" dirty="0">
              <a:latin typeface="Franklin Gothic Book" panose="020F0502020204030204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06CF9B-9F94-C1F4-9EE3-AC9078F8F177}"/>
              </a:ext>
            </a:extLst>
          </p:cNvPr>
          <p:cNvSpPr txBox="1">
            <a:spLocks noChangeAspect="1"/>
          </p:cNvSpPr>
          <p:nvPr/>
        </p:nvSpPr>
        <p:spPr>
          <a:xfrm>
            <a:off x="445477" y="32369"/>
            <a:ext cx="11512061" cy="307777"/>
          </a:xfrm>
          <a:prstGeom prst="rect">
            <a:avLst/>
          </a:prstGeom>
          <a:solidFill>
            <a:srgbClr val="9BA8B7">
              <a:lumMod val="20000"/>
              <a:lumOff val="80000"/>
            </a:srgbClr>
          </a:solidFill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kern="0" dirty="0">
                <a:solidFill>
                  <a:srgbClr val="9BA8B7">
                    <a:lumMod val="75000"/>
                  </a:srgbClr>
                </a:solidFill>
                <a:latin typeface="Bookman Old Style" panose="020F0302020204030204"/>
              </a:rPr>
              <a:t>Quality Assurance Planning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F19D4E83-8136-6254-3957-D54E11C22254}"/>
              </a:ext>
            </a:extLst>
          </p:cNvPr>
          <p:cNvSpPr txBox="1">
            <a:spLocks noChangeAspect="1"/>
          </p:cNvSpPr>
          <p:nvPr/>
        </p:nvSpPr>
        <p:spPr>
          <a:xfrm>
            <a:off x="445478" y="184702"/>
            <a:ext cx="11512060" cy="658492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700" i="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0000">
                    <a:lumMod val="75000"/>
                    <a:lumOff val="25000"/>
                  </a:srgbClr>
                </a:solidFill>
              </a:rPr>
              <a:t>Condensing and Collecting the Information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3BCC76-BE47-7936-1705-BF7EA7372303}"/>
              </a:ext>
            </a:extLst>
          </p:cNvPr>
          <p:cNvSpPr txBox="1"/>
          <p:nvPr/>
        </p:nvSpPr>
        <p:spPr>
          <a:xfrm>
            <a:off x="6003860" y="917811"/>
            <a:ext cx="595367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For the magnet there are 12 components prone to quality control but they are condensed into three inspection and test plans: conductor, magnet and magnet power supply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 backward EM calorimeter has 2 components prone to quality control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 PbWO4 crystal ITP will be posted, and can also be used for the B0 detector, the ZDC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 </a:t>
            </a:r>
            <a:r>
              <a:rPr lang="en-US" sz="17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SiPM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 inspection and test plan is written as generic plan following the </a:t>
            </a:r>
            <a:r>
              <a:rPr lang="en-US" sz="1700" b="1">
                <a:solidFill>
                  <a:srgbClr val="000000"/>
                </a:solidFill>
                <a:latin typeface="Candara" panose="020E0502030303020204" pitchFamily="34" charset="0"/>
              </a:rPr>
              <a:t>CD-3A procurements</a:t>
            </a:r>
            <a:endParaRPr lang="en-US" sz="1700" b="1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 vessel inspection and test plan for the </a:t>
            </a:r>
            <a:r>
              <a:rPr lang="en-US" sz="17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pfRICH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 (&amp; </a:t>
            </a:r>
            <a:r>
              <a:rPr lang="en-US" sz="17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dRICH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) will be written as a short and simple inspection and test plan, the aerogel ITP can be shared</a:t>
            </a:r>
          </a:p>
          <a:p>
            <a:pPr marL="458788" lvl="1" indent="-285750">
              <a:spcBef>
                <a:spcPts val="600"/>
              </a:spcBef>
              <a:buFont typeface="Arial" panose="020B0604020202020204" pitchFamily="34" charset="0"/>
              <a:buChar char="•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 hadron calorimeters have much in common so are written as one individual quality control plan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Some common inspection and test plans, some are specific to an individual HCAL</a:t>
            </a:r>
          </a:p>
          <a:p>
            <a:pPr marL="915988" lvl="2" indent="-285750">
              <a:spcBef>
                <a:spcPts val="600"/>
              </a:spcBef>
              <a:buFont typeface="Courier New" panose="02070309020205020404" pitchFamily="49" charset="0"/>
              <a:buChar char="o"/>
              <a:tabLst>
                <a:tab pos="401638" algn="l"/>
                <a:tab pos="5834063" algn="r"/>
              </a:tabLst>
            </a:pP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The </a:t>
            </a:r>
            <a:r>
              <a:rPr lang="en-US" sz="1700" b="1" dirty="0" err="1">
                <a:solidFill>
                  <a:srgbClr val="000000"/>
                </a:solidFill>
                <a:latin typeface="Candara" panose="020E0502030303020204" pitchFamily="34" charset="0"/>
              </a:rPr>
              <a:t>SiPM</a:t>
            </a:r>
            <a:r>
              <a:rPr lang="en-US" sz="1700" b="1" dirty="0">
                <a:solidFill>
                  <a:srgbClr val="000000"/>
                </a:solidFill>
                <a:latin typeface="Candara" panose="020E0502030303020204" pitchFamily="34" charset="0"/>
              </a:rPr>
              <a:t> inspection and test plan is the generic one</a:t>
            </a:r>
          </a:p>
        </p:txBody>
      </p:sp>
      <p:pic>
        <p:nvPicPr>
          <p:cNvPr id="3" name="Picture 2" descr="Diagram&#10;&#10;AI-generated content may be incorrect.">
            <a:extLst>
              <a:ext uri="{FF2B5EF4-FFF2-40B4-BE49-F238E27FC236}">
                <a16:creationId xmlns:a16="http://schemas.microsoft.com/office/drawing/2014/main" id="{E1B77392-563C-E491-0099-E514178C10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46" y="729631"/>
            <a:ext cx="4779264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7281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logo&#10;&#10;Description automatically generated with low confidence">
            <a:extLst>
              <a:ext uri="{FF2B5EF4-FFF2-40B4-BE49-F238E27FC236}">
                <a16:creationId xmlns:a16="http://schemas.microsoft.com/office/drawing/2014/main" id="{E210E534-57C2-164E-A621-4930B171B8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001" y="1233889"/>
            <a:ext cx="10508521" cy="3929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84858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24653-1B1C-3E61-AB33-2252107C0E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Option 1: Smaller Dia. Disks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92497CB-4619-8BF1-1F1F-F25CAE2B855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6" t="2354" r="11481" b="26314"/>
          <a:stretch>
            <a:fillRect/>
          </a:stretch>
        </p:blipFill>
        <p:spPr>
          <a:xfrm>
            <a:off x="5990167" y="305606"/>
            <a:ext cx="5926488" cy="298351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9D08A54-35B0-5C39-CBD7-544E71C40DE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b="8423"/>
          <a:stretch>
            <a:fillRect/>
          </a:stretch>
        </p:blipFill>
        <p:spPr>
          <a:xfrm>
            <a:off x="5990167" y="3353293"/>
            <a:ext cx="5926488" cy="298351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DA36FACB-D7F7-B596-F49C-65A189B645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761609"/>
            <a:ext cx="5300133" cy="5287824"/>
          </a:xfrm>
        </p:spPr>
        <p:txBody>
          <a:bodyPr>
            <a:normAutofit/>
          </a:bodyPr>
          <a:lstStyle/>
          <a:p>
            <a:r>
              <a:rPr lang="en-US" sz="2000" dirty="0"/>
              <a:t>Both disks shrink in diameter, MPGD disk would be attached to PST, unsure where ToF would be attached to. </a:t>
            </a:r>
          </a:p>
          <a:p>
            <a:r>
              <a:rPr lang="en-US" sz="2000" dirty="0"/>
              <a:t>7.4 deg MPGD coverage angle</a:t>
            </a:r>
          </a:p>
          <a:p>
            <a:endParaRPr lang="en-US" sz="2000" dirty="0"/>
          </a:p>
          <a:p>
            <a:r>
              <a:rPr lang="en-US" sz="2000" dirty="0"/>
              <a:t>ToF:</a:t>
            </a:r>
          </a:p>
          <a:p>
            <a:pPr lvl="1"/>
            <a:r>
              <a:rPr lang="en-US" sz="1800" dirty="0"/>
              <a:t>Inner Face Z: 1675mm</a:t>
            </a:r>
          </a:p>
          <a:p>
            <a:pPr lvl="1"/>
            <a:r>
              <a:rPr lang="en-US" sz="1800" dirty="0"/>
              <a:t>Thickness Z: 75mm</a:t>
            </a:r>
          </a:p>
          <a:p>
            <a:pPr lvl="1"/>
            <a:r>
              <a:rPr lang="en-US" sz="1800" dirty="0"/>
              <a:t>Outer Radius: 450mm</a:t>
            </a:r>
          </a:p>
          <a:p>
            <a:pPr lvl="1"/>
            <a:endParaRPr lang="en-US" sz="1800" dirty="0"/>
          </a:p>
          <a:p>
            <a:r>
              <a:rPr lang="en-US" sz="2000" dirty="0"/>
              <a:t>MPGD:</a:t>
            </a:r>
          </a:p>
          <a:p>
            <a:pPr lvl="1"/>
            <a:r>
              <a:rPr lang="en-US" sz="1800" dirty="0"/>
              <a:t>Inner Face Z: 1500mm</a:t>
            </a:r>
          </a:p>
          <a:p>
            <a:pPr lvl="1"/>
            <a:r>
              <a:rPr lang="en-US" sz="1800" dirty="0"/>
              <a:t>Thickness Z: 150mm</a:t>
            </a:r>
          </a:p>
          <a:p>
            <a:pPr lvl="1"/>
            <a:r>
              <a:rPr lang="en-US" sz="1800" dirty="0"/>
              <a:t>Outer Radius: 450mm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593126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192FE3-0045-757D-B30C-88954FCDB6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2: Removable Disks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BE4F44B-9285-A368-2CB1-86F27F70B5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914" r="3087" b="12959"/>
          <a:stretch>
            <a:fillRect/>
          </a:stretch>
        </p:blipFill>
        <p:spPr>
          <a:xfrm>
            <a:off x="6134100" y="208394"/>
            <a:ext cx="5803902" cy="29271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7C251B6-AF2E-B6F4-098D-11C9CC3486E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238"/>
          <a:stretch>
            <a:fillRect/>
          </a:stretch>
        </p:blipFill>
        <p:spPr>
          <a:xfrm>
            <a:off x="6134100" y="3253500"/>
            <a:ext cx="5803902" cy="2927182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0D787D2-F52B-4A9A-4C4F-A4D61BE8D3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761609"/>
            <a:ext cx="5376333" cy="5287824"/>
          </a:xfrm>
        </p:spPr>
        <p:txBody>
          <a:bodyPr>
            <a:normAutofit lnSpcReduction="10000"/>
          </a:bodyPr>
          <a:lstStyle/>
          <a:p>
            <a:r>
              <a:rPr lang="en-US" sz="2000" dirty="0"/>
              <a:t>Both disks would be removable, would need to figure out where to support them from. Disks will need wither space in X to move out or larger inner diameters to fit around flange (Flange doesn’t exist yet)</a:t>
            </a:r>
          </a:p>
          <a:p>
            <a:r>
              <a:rPr lang="en-US" sz="2000" dirty="0"/>
              <a:t>3.4 deg MPGD coverage angle</a:t>
            </a:r>
          </a:p>
          <a:p>
            <a:endParaRPr lang="en-US" sz="2000" dirty="0"/>
          </a:p>
          <a:p>
            <a:r>
              <a:rPr lang="en-US" sz="2000" dirty="0"/>
              <a:t>ToF:</a:t>
            </a:r>
          </a:p>
          <a:p>
            <a:pPr lvl="1"/>
            <a:r>
              <a:rPr lang="en-US" sz="1800" dirty="0"/>
              <a:t>Inner Face Z: 1825mm</a:t>
            </a:r>
          </a:p>
          <a:p>
            <a:pPr lvl="1"/>
            <a:r>
              <a:rPr lang="en-US" sz="1800" dirty="0"/>
              <a:t>Thickness Z: 75mm</a:t>
            </a:r>
          </a:p>
          <a:p>
            <a:pPr lvl="1"/>
            <a:r>
              <a:rPr lang="en-US" sz="1800" dirty="0"/>
              <a:t>Outer Radius: 630mm</a:t>
            </a:r>
          </a:p>
          <a:p>
            <a:pPr lvl="1"/>
            <a:endParaRPr lang="en-US" sz="1800" dirty="0"/>
          </a:p>
          <a:p>
            <a:r>
              <a:rPr lang="en-US" sz="2000" dirty="0"/>
              <a:t>MPGD:</a:t>
            </a:r>
          </a:p>
          <a:p>
            <a:pPr lvl="1"/>
            <a:r>
              <a:rPr lang="en-US" sz="1800" dirty="0"/>
              <a:t>Inner Face Z: 1650mm</a:t>
            </a:r>
          </a:p>
          <a:p>
            <a:pPr lvl="1"/>
            <a:r>
              <a:rPr lang="en-US" sz="1800" dirty="0"/>
              <a:t>Thickness Z: 150mm</a:t>
            </a:r>
          </a:p>
          <a:p>
            <a:pPr lvl="1"/>
            <a:r>
              <a:rPr lang="en-US" sz="1800" dirty="0"/>
              <a:t>Outer Radius: 630mm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3799379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D44E3-FC29-23E2-1EC0-4B1628E63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 3: MPGD goes Backwards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5735B2-BE12-5194-D824-7E0EE7CEE88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rcRect b="8152"/>
          <a:stretch>
            <a:fillRect/>
          </a:stretch>
        </p:blipFill>
        <p:spPr>
          <a:xfrm>
            <a:off x="6875014" y="490700"/>
            <a:ext cx="5156120" cy="27567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A25395-DAF0-12CE-7282-7A9900B6BB2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rcRect l="1953" t="-271" r="5032" b="7373"/>
          <a:stretch>
            <a:fillRect/>
          </a:stretch>
        </p:blipFill>
        <p:spPr>
          <a:xfrm>
            <a:off x="6875014" y="3474523"/>
            <a:ext cx="5156120" cy="2756732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07C2888-3445-CB29-BD52-284F4213F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1500" y="761609"/>
            <a:ext cx="6263223" cy="5287824"/>
          </a:xfrm>
        </p:spPr>
        <p:txBody>
          <a:bodyPr>
            <a:normAutofit/>
          </a:bodyPr>
          <a:lstStyle/>
          <a:p>
            <a:r>
              <a:rPr lang="en-US" sz="2000" dirty="0"/>
              <a:t>Requires moving the SVT disks around, need to figure out where we would support ToF from. ToF would still need to be removable.</a:t>
            </a:r>
          </a:p>
          <a:p>
            <a:r>
              <a:rPr lang="en-US" sz="2000" dirty="0"/>
              <a:t>4.9 deg MPGD coverage angle</a:t>
            </a:r>
          </a:p>
          <a:p>
            <a:endParaRPr lang="en-US" sz="2000" dirty="0"/>
          </a:p>
          <a:p>
            <a:r>
              <a:rPr lang="en-US" sz="2000" dirty="0"/>
              <a:t>ToF:</a:t>
            </a:r>
          </a:p>
          <a:p>
            <a:pPr lvl="1"/>
            <a:r>
              <a:rPr lang="en-US" sz="1800" dirty="0"/>
              <a:t>Inner Face Z: 1750mm</a:t>
            </a:r>
          </a:p>
          <a:p>
            <a:pPr lvl="1"/>
            <a:r>
              <a:rPr lang="en-US" sz="1800" dirty="0"/>
              <a:t>Thickness Z: 75mm</a:t>
            </a:r>
          </a:p>
          <a:p>
            <a:pPr lvl="1"/>
            <a:r>
              <a:rPr lang="en-US" sz="1800" dirty="0"/>
              <a:t>Outer Radius: 630mm</a:t>
            </a:r>
          </a:p>
          <a:p>
            <a:pPr lvl="1"/>
            <a:endParaRPr lang="en-US" sz="1800" dirty="0"/>
          </a:p>
          <a:p>
            <a:r>
              <a:rPr lang="en-US" sz="2000" dirty="0"/>
              <a:t>MPGD:</a:t>
            </a:r>
          </a:p>
          <a:p>
            <a:pPr lvl="1"/>
            <a:r>
              <a:rPr lang="en-US" sz="1800" dirty="0"/>
              <a:t>Inner Face Z: 1285mm</a:t>
            </a:r>
          </a:p>
          <a:p>
            <a:pPr lvl="1"/>
            <a:r>
              <a:rPr lang="en-US" sz="1800" dirty="0"/>
              <a:t>Thickness Z: 150mm</a:t>
            </a:r>
          </a:p>
          <a:p>
            <a:pPr lvl="1"/>
            <a:r>
              <a:rPr lang="en-US" sz="1800" dirty="0"/>
              <a:t>Outer Radius: 450mm</a:t>
            </a:r>
          </a:p>
          <a:p>
            <a:pPr lvl="1"/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019846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29606A-BC8A-C6F4-DED3-7F3C6CD07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0241BF-678B-4C09-1708-ECE81E49E6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23751"/>
            <a:ext cx="11499925" cy="421726"/>
          </a:xfrm>
        </p:spPr>
        <p:txBody>
          <a:bodyPr>
            <a:normAutofit fontScale="90000"/>
          </a:bodyPr>
          <a:lstStyle/>
          <a:p>
            <a:r>
              <a:rPr lang="en-US" dirty="0"/>
              <a:t>Old SVT Locations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3EAEA1A-DCB6-94AF-5E9E-4AD38FE83B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11518" y="620019"/>
            <a:ext cx="11008982" cy="464786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4B72412-7980-A355-1DF7-9425DEDC7052}"/>
              </a:ext>
            </a:extLst>
          </p:cNvPr>
          <p:cNvSpPr/>
          <p:nvPr/>
        </p:nvSpPr>
        <p:spPr>
          <a:xfrm>
            <a:off x="6827213" y="4442720"/>
            <a:ext cx="766234" cy="715434"/>
          </a:xfrm>
          <a:prstGeom prst="rect">
            <a:avLst/>
          </a:prstGeom>
          <a:noFill/>
          <a:ln w="38100"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0631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88CBC1-92BD-3EC2-60A0-F73154E7D7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991" y="0"/>
            <a:ext cx="11942010" cy="523415"/>
          </a:xfrm>
        </p:spPr>
        <p:txBody>
          <a:bodyPr>
            <a:noAutofit/>
          </a:bodyPr>
          <a:lstStyle/>
          <a:p>
            <a:r>
              <a:rPr lang="en-US" sz="2800" b="1" dirty="0">
                <a:latin typeface="+mn-lt"/>
              </a:rPr>
              <a:t>Detector </a:t>
            </a:r>
            <a:r>
              <a:rPr lang="en-US" sz="2800" b="1" dirty="0">
                <a:latin typeface="+mn-lt"/>
                <a:ea typeface="Calibri" panose="020F0502020204030204" pitchFamily="34" charset="0"/>
                <a:cs typeface="Calibri" panose="020F0502020204030204" pitchFamily="34" charset="0"/>
              </a:rPr>
              <a:t>Reviews &amp; Meetings planned for 2025/2026</a:t>
            </a:r>
            <a:endParaRPr lang="en-US" sz="2800" b="1" dirty="0">
              <a:latin typeface="+mn-lt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77E6E18-6C70-4667-5BFB-0F5C3422EF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1649" y="6533724"/>
            <a:ext cx="432486" cy="294041"/>
          </a:xfrm>
          <a:prstGeom prst="rect">
            <a:avLst/>
          </a:prstGeom>
        </p:spPr>
        <p:txBody>
          <a:bodyPr lIns="0" tIns="0" rIns="0" bIns="0" anchor="ctr"/>
          <a:lstStyle>
            <a:defPPr>
              <a:defRPr lang="en-US"/>
            </a:defPPr>
            <a:lvl1pPr marL="0" algn="ctr" defTabSz="914400" rtl="0" eaLnBrk="1" latinLnBrk="0" hangingPunct="1">
              <a:defRPr sz="10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33A556B-7C63-244D-9B7C-B0EA8042B330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C8846E-72E8-49DD-9490-62316BC7349A}"/>
              </a:ext>
            </a:extLst>
          </p:cNvPr>
          <p:cNvSpPr txBox="1"/>
          <p:nvPr/>
        </p:nvSpPr>
        <p:spPr>
          <a:xfrm>
            <a:off x="307865" y="523415"/>
            <a:ext cx="11884135" cy="63709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Preliminary Design Reviews (60% design maturity equivalent, called PDR, PDR2 or PDR3, pending the subsystem)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MPGD Tracking Detectors (6.10.03.02) – Summer/Fall 2025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checking November-January period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Note: FDR only after completion of first engineering test articles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Silicon Tracking Detectors (6.10.03.01) – Fall 2025 – TBD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Tentative January 2026</a:t>
            </a:r>
            <a:endParaRPr lang="en-US" sz="12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Cherenkov-based Particle Identification Detectors (6.10.04;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pfRICH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hpDIRC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dRICH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) –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April 1-2,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PDR2: AC-LGAD-based Particle Identification Detectors (6.10.04; BTOF, FTOF, common systems)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November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PDR3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: Barrel EM Cal (6.10.05.02) –</a:t>
            </a:r>
            <a:r>
              <a:rPr lang="en-US" sz="1200" b="1" dirty="0">
                <a:solidFill>
                  <a:srgbClr val="0432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Confirmed for September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17-18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PDR (60%) Barrel &amp; Forward &amp; Backward HCAL (6.10.05.01; 6.10.06.02; 6.10.06.03) and forward ECAL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week of October 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Magnet Cryogenics and infrastructure (6.10.07) – October 22 or 23, 2025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Moved to 1</a:t>
            </a:r>
            <a:r>
              <a:rPr lang="en-US" sz="1200" b="1" baseline="30000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st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week of November to integrate with overarching Cryogenics review.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Electronics/DAQ-computing (6.10.08. 6.10.09.01) – September 3-4, 2025  (this did not include slow controls)</a:t>
            </a:r>
            <a:endParaRPr lang="en-US" sz="1200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DAQ-Slow Controls (6.10.09.02)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early 2026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Later to ensure integration DAQ in the collider common platform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 30, 2025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– everything outside GST, includes cradle, HCAL, etc. </a:t>
            </a:r>
            <a:r>
              <a:rPr lang="en-US" sz="1200" dirty="0">
                <a:solidFill>
                  <a:srgbClr val="FF4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Week of Dec. 8 or Dec. 15</a:t>
            </a:r>
            <a:endParaRPr lang="en-US" sz="1200" dirty="0">
              <a:solidFill>
                <a:srgbClr val="FF4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PDR: Integration, Infrastructure and Installation (6.10.10)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December 15, 2025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everything inside GST </a:t>
            </a:r>
            <a:r>
              <a:rPr lang="en-US" sz="1200" dirty="0">
                <a:solidFill>
                  <a:srgbClr val="FF40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Week of Dec. 8 or Dec. 15</a:t>
            </a:r>
            <a:endParaRPr lang="en-US" sz="1200" dirty="0">
              <a:solidFill>
                <a:srgbClr val="FF40FF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PDR3: IR Integration and Auxiliary Detectors (6.10.11) – November/December 2025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March 2026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includes 6.10.14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lumi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detector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PDR2: Polarimetry (6.10.14) – September/October 2025</a:t>
            </a:r>
            <a:r>
              <a:rPr lang="en-US" sz="1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January 2026</a:t>
            </a:r>
          </a:p>
          <a:p>
            <a:pPr lvl="1"/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Final Design Reviews (FDR):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Final Design Review of the BABAR DIRC Bar Refurbishment for the High Performance DIRC Particle Identification Detector – April 1,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FDR: Backward EM Calorimetry 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February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2026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Project Reviews: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CD-3B Review – January 7-9, 2025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“Red Team” Review (acts as Director’s Review for DOE OPA Focused Status Review) – May 20-21, 2025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Focused Status Review – August 5-7,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Baseline Readiness Assessment Review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November 12-14, 2025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DOE OPA Independent Project Review – March 9-12, 2026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Other Meetings: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EIC International Computing Organization (EICO) – April 2–4, 2025 @BNL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Detector R&amp;D Day hosted by </a:t>
            </a:r>
            <a:r>
              <a:rPr lang="en-US" sz="12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ePIC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and EIC Project – April 16-17, 2025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Technical interchange meeting with EIC Computing and Software Advisory Committee (ECSAC) – May 12, 2025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</a:t>
            </a:r>
            <a:r>
              <a:rPr lang="en-US" sz="12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5-6, 2025 – Prague, Czech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DAC Meeting – Comprehensive look to design status and readiness for CD-2</a:t>
            </a:r>
            <a:r>
              <a:rPr lang="en-US" sz="12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June 11-13, 2025.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EIC Software &amp; Computing annual review – 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October 6-7 @ </a:t>
            </a:r>
            <a:r>
              <a:rPr lang="en-US" sz="1200" b="1" dirty="0" err="1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JLab</a:t>
            </a:r>
            <a:r>
              <a:rPr lang="en-US" sz="1200" b="1" dirty="0">
                <a:solidFill>
                  <a:srgbClr val="3333FF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(and Echelon 0–1 mini-workshop on October 8)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6</a:t>
            </a:r>
            <a:r>
              <a:rPr lang="en-US" sz="1200" baseline="30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</a:t>
            </a:r>
            <a:r>
              <a:rPr lang="en-U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RRB Meeting: November 4-5, 2025 - BNL </a:t>
            </a:r>
          </a:p>
        </p:txBody>
      </p:sp>
    </p:spTree>
    <p:extLst>
      <p:ext uri="{BB962C8B-B14F-4D97-AF65-F5344CB8AC3E}">
        <p14:creationId xmlns:p14="http://schemas.microsoft.com/office/powerpoint/2010/main" val="33843313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00CA69-C0CC-4F23-B8C8-47EDBD96B1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algn="ctr"/>
            <a:fld id="{933A556B-7C63-244D-9B7C-B0EA8042B330}" type="slidenum">
              <a:rPr lang="en-US" sz="1100" smtClean="0"/>
              <a:pPr algn="ctr"/>
              <a:t>4</a:t>
            </a:fld>
            <a:endParaRPr lang="en-US" sz="1100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E46ACAA-55C2-47F7-A2BC-189EDC9964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04988"/>
          </a:xfrm>
        </p:spPr>
        <p:txBody>
          <a:bodyPr/>
          <a:lstStyle/>
          <a:p>
            <a:r>
              <a:rPr lang="en-US" dirty="0"/>
              <a:t>DOE and EIC Planning Dates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FD33AF37-DA38-0462-083E-0DADC5DF60A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6074191"/>
              </p:ext>
            </p:extLst>
          </p:nvPr>
        </p:nvGraphicFramePr>
        <p:xfrm>
          <a:off x="462580" y="1218674"/>
          <a:ext cx="11503153" cy="4384172"/>
        </p:xfrm>
        <a:graphic>
          <a:graphicData uri="http://schemas.openxmlformats.org/drawingml/2006/table">
            <a:tbl>
              <a:tblPr firstRow="1" bandRow="1"/>
              <a:tblGrid>
                <a:gridCol w="4276690">
                  <a:extLst>
                    <a:ext uri="{9D8B030D-6E8A-4147-A177-3AD203B41FA5}">
                      <a16:colId xmlns:a16="http://schemas.microsoft.com/office/drawing/2014/main" val="3898981589"/>
                    </a:ext>
                  </a:extLst>
                </a:gridCol>
                <a:gridCol w="1650381">
                  <a:extLst>
                    <a:ext uri="{9D8B030D-6E8A-4147-A177-3AD203B41FA5}">
                      <a16:colId xmlns:a16="http://schemas.microsoft.com/office/drawing/2014/main" val="1559924210"/>
                    </a:ext>
                  </a:extLst>
                </a:gridCol>
                <a:gridCol w="4025588">
                  <a:extLst>
                    <a:ext uri="{9D8B030D-6E8A-4147-A177-3AD203B41FA5}">
                      <a16:colId xmlns:a16="http://schemas.microsoft.com/office/drawing/2014/main" val="974879860"/>
                    </a:ext>
                  </a:extLst>
                </a:gridCol>
                <a:gridCol w="1550494">
                  <a:extLst>
                    <a:ext uri="{9D8B030D-6E8A-4147-A177-3AD203B41FA5}">
                      <a16:colId xmlns:a16="http://schemas.microsoft.com/office/drawing/2014/main" val="2821486861"/>
                    </a:ext>
                  </a:extLst>
                </a:gridCol>
              </a:tblGrid>
              <a:tr h="319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Milestone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ADDC">
                        <a:lumMod val="5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6615833"/>
                  </a:ext>
                </a:extLst>
              </a:tr>
              <a:tr h="31905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kern="1200">
                          <a:solidFill>
                            <a:schemeClr val="dk1"/>
                          </a:solidFill>
                          <a:latin typeface="Arial" panose="020B0604020202020204"/>
                          <a:ea typeface="+mn-ea"/>
                          <a:cs typeface="Arial"/>
                        </a:rPr>
                        <a:t>DOE Independent Project Review (IPR)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algn="r"/>
                      <a:r>
                        <a:rPr lang="en-US" sz="1400" b="1" i="0">
                          <a:latin typeface="Arial"/>
                          <a:cs typeface="Arial"/>
                        </a:rPr>
                        <a:t>Jan. 7-9, 2025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kern="1200" spc="25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Arial"/>
                        </a:rPr>
                        <a:t>DOE RHIC R&amp;R/Injector Operations Review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Sept. 8-10,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567672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Start Developing Scope of Subprojects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January 10,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Machine Advisory Committee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Sept. 16-18,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5636161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IR SC Magnet Steering Group Meetings - Monthly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January 17,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Infrastructure Construction Advisory Committee</a:t>
                      </a:r>
                    </a:p>
                  </a:txBody>
                  <a:tcPr marL="6350" marR="63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October 2025</a:t>
                      </a:r>
                      <a:endParaRPr lang="en-US" sz="1400" b="0" i="0" u="none" strike="noStrike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635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7376565"/>
                  </a:ext>
                </a:extLst>
              </a:tr>
              <a:tr h="336550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 Advisory Committee Meeting 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91440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February 11,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Resource Review Board Meeting (BNL)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 kern="1200"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Nov. 4-5, 2025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69790264"/>
                  </a:ext>
                </a:extLst>
              </a:tr>
              <a:tr h="309874">
                <a:tc>
                  <a:txBody>
                    <a:bodyPr/>
                    <a:lstStyle/>
                    <a:p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EIC Advisory Board Meeting</a:t>
                      </a:r>
                      <a:endParaRPr lang="en-US"/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February 25, 2025</a:t>
                      </a:r>
                      <a:endParaRPr lang="en-US"/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5"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Assessments of Baseline Readiness for SPs</a:t>
                      </a:r>
                    </a:p>
                    <a:p>
                      <a:pPr marL="39687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Detector</a:t>
                      </a:r>
                    </a:p>
                    <a:p>
                      <a:pPr marL="39687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Interaction Region</a:t>
                      </a:r>
                    </a:p>
                    <a:p>
                      <a:pPr marL="39687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Accelerator Storage Rings</a:t>
                      </a:r>
                    </a:p>
                    <a:p>
                      <a:pPr marL="39687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Global and Energy and Luminosity Ramp-Up</a:t>
                      </a:r>
                    </a:p>
                    <a:p>
                      <a:pPr marL="396875" marR="0" lvl="0" indent="-2857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0" i="0">
                          <a:solidFill>
                            <a:schemeClr val="tx1"/>
                          </a:solidFill>
                          <a:latin typeface="+mn-lt"/>
                          <a:cs typeface="Arial"/>
                        </a:rPr>
                        <a:t>Electron Injector (follow-up to Apr ‘25 Review)</a:t>
                      </a:r>
                    </a:p>
                  </a:txBody>
                  <a:tcPr marL="6350" marR="63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rowSpan="5">
                  <a:txBody>
                    <a:bodyPr/>
                    <a:lstStyle/>
                    <a:p>
                      <a:pPr algn="r" fontAlgn="b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Nov. 12-14, 2025</a:t>
                      </a: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Nov. 18-20, 2025</a:t>
                      </a: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Jan. 14-16, 2025</a:t>
                      </a: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February 2026</a:t>
                      </a:r>
                    </a:p>
                    <a:p>
                      <a:pPr algn="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April 2026  </a:t>
                      </a:r>
                    </a:p>
                  </a:txBody>
                  <a:tcPr marL="635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3731458"/>
                  </a:ext>
                </a:extLst>
              </a:tr>
              <a:tr h="314610">
                <a:tc>
                  <a:txBody>
                    <a:bodyPr/>
                    <a:lstStyle/>
                    <a:p>
                      <a:pPr marL="603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Electron Injector Design and Cost Review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defTabSz="114300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April 8-10, 2025 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i="0" kern="1200" spc="25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T="635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04403402"/>
                  </a:ext>
                </a:extLst>
              </a:tr>
              <a:tr h="117609">
                <a:tc>
                  <a:txBody>
                    <a:bodyPr/>
                    <a:lstStyle/>
                    <a:p>
                      <a:pPr marL="603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Infrastructure Construction Advisory Committee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April 16-17, 2025     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i="0" kern="1200" spc="25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884929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Project Advisory Committee </a:t>
                      </a:r>
                      <a:r>
                        <a:rPr lang="en-US" sz="1400" b="0" i="0" u="none" strike="noStrike">
                          <a:solidFill>
                            <a:srgbClr val="C00000"/>
                          </a:solidFill>
                          <a:effectLst/>
                          <a:latin typeface="+mn-lt"/>
                        </a:rPr>
                        <a:t>"Red Team" </a:t>
                      </a: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Review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>
                        <a:tabLst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May 20-21, 2025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0" i="0" kern="1200" spc="25">
                        <a:solidFill>
                          <a:schemeClr val="dk1"/>
                        </a:solidFill>
                        <a:latin typeface="+mn-lt"/>
                        <a:ea typeface="+mn-ea"/>
                        <a:cs typeface="Arial"/>
                      </a:endParaRP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r" fontAlgn="b"/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41685607"/>
                  </a:ext>
                </a:extLst>
              </a:tr>
              <a:tr h="304737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Resource Review Board Meeting (Prague)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      June 5-6,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400" b="1" i="0" kern="1200" spc="25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 v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1" i="0" kern="1200" spc="25">
                        <a:solidFill>
                          <a:schemeClr val="dk1"/>
                        </a:solidFill>
                        <a:latin typeface="Arial"/>
                        <a:ea typeface="+mn-ea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0938530"/>
                  </a:ext>
                </a:extLst>
              </a:tr>
              <a:tr h="314807">
                <a:tc>
                  <a:txBody>
                    <a:bodyPr/>
                    <a:lstStyle/>
                    <a:p>
                      <a:pPr marL="603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Arial"/>
                          <a:ea typeface="+mn-ea"/>
                          <a:cs typeface="Arial"/>
                        </a:rPr>
                        <a:t>Detector Advisory Committee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defTabSz="1147763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11-13, 2025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 kern="1200" spc="25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Arial"/>
                        </a:rPr>
                        <a:t>RHIC Operations Conclude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~End 2025</a:t>
                      </a:r>
                      <a:endParaRPr lang="en-US" sz="1400" b="0" i="0">
                        <a:latin typeface="+mn-lt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424516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indent="0" algn="l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EIC Advisory Board Meeting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June 17, 2025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/>
                          <a:cs typeface="Arial"/>
                        </a:rPr>
                        <a:t>RHIC Removal and Repurposing (R&amp;R) Starts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>
                          <a:latin typeface="Arial"/>
                          <a:cs typeface="Arial"/>
                        </a:rPr>
                        <a:t>~Early 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6680182"/>
                  </a:ext>
                </a:extLst>
              </a:tr>
              <a:tr h="319052">
                <a:tc>
                  <a:txBody>
                    <a:bodyPr/>
                    <a:lstStyle/>
                    <a:p>
                      <a:pPr marL="60325" marR="0" lvl="0" indent="0" algn="l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DOE CD-3B ESAAB Approval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Pending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spc="25" dirty="0">
                          <a:latin typeface="Arial"/>
                          <a:cs typeface="Arial"/>
                        </a:rPr>
                        <a:t>DOE IPR </a:t>
                      </a:r>
                      <a:r>
                        <a:rPr lang="en-US" sz="1400" b="1" i="0" spc="-30" dirty="0">
                          <a:latin typeface="Arial"/>
                          <a:cs typeface="Arial"/>
                        </a:rPr>
                        <a:t>Comprehensive Review</a:t>
                      </a:r>
                      <a:endParaRPr lang="en-US" sz="1400" b="1" i="0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Arial"/>
                          <a:cs typeface="Arial"/>
                        </a:rPr>
                        <a:t>Mar 9-13, 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8163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11112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DOE IPR Focused Status Review</a:t>
                      </a:r>
                    </a:p>
                  </a:txBody>
                  <a:tcPr marL="6350" marR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August 5-7, 2025 </a:t>
                      </a:r>
                    </a:p>
                  </a:txBody>
                  <a:tcPr marL="6350" marT="635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i="0" spc="25">
                          <a:latin typeface="Arial"/>
                          <a:cs typeface="Arial"/>
                        </a:rPr>
                        <a:t>DOE </a:t>
                      </a:r>
                      <a:r>
                        <a:rPr lang="en-US" sz="1400" b="1" i="0" spc="20">
                          <a:latin typeface="Arial"/>
                          <a:cs typeface="Arial"/>
                        </a:rPr>
                        <a:t>CD-</a:t>
                      </a:r>
                      <a:r>
                        <a:rPr lang="en-US" sz="1400" b="1" i="0" spc="15">
                          <a:latin typeface="Arial"/>
                          <a:cs typeface="Arial"/>
                        </a:rPr>
                        <a:t>2/3 Approval for Accelerator Rings</a:t>
                      </a:r>
                      <a:endParaRPr lang="en-US" sz="1400" b="1" i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 panose="020B0604020202020204"/>
                        </a:defRPr>
                      </a:lvl9pPr>
                    </a:lstStyle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latin typeface="Arial"/>
                          <a:cs typeface="Arial"/>
                        </a:rPr>
                        <a:t>~End 2026</a:t>
                      </a:r>
                    </a:p>
                  </a:txBody>
                  <a:tcPr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80035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9839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40EB1-6355-5938-8740-88347460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44286"/>
          </a:xfrm>
        </p:spPr>
        <p:txBody>
          <a:bodyPr/>
          <a:lstStyle/>
          <a:p>
            <a:r>
              <a:rPr lang="en-US" dirty="0"/>
              <a:t>Assessments of Baseline Readiness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4277EA-F050-153F-A8B3-E9173ADD18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307" y="597038"/>
            <a:ext cx="11616467" cy="5113201"/>
          </a:xfrm>
        </p:spPr>
        <p:txBody>
          <a:bodyPr>
            <a:noAutofit/>
          </a:bodyPr>
          <a:lstStyle/>
          <a:p>
            <a:pPr marL="120650" marR="0" indent="-11113" algn="l" rtl="0" eaLnBrk="1" fontAlgn="auto" latinLnBrk="0" hangingPunct="1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Assessments of baseline readiness for each subproject will measure status and evaluate future work needed to be ready for a DOE CD-2 IPR.  The charge for these reviews includes </a:t>
            </a:r>
            <a:r>
              <a:rPr lang="en-US" sz="20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technical, cost, schedule, and management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 The charge will also evaluate plans to design to cost.</a:t>
            </a:r>
          </a:p>
          <a:p>
            <a:pPr marL="120650" marR="0" indent="-11113" algn="l" rtl="0" eaLnBrk="1" fontAlgn="auto" latinLnBrk="0" hangingPunct="1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charge for the Detector and Accelerator Storage Rings will be consistent with a CD-2 baselining review mid-late 2026; the charge for the other subprojects will reflect their lower design maturity</a:t>
            </a:r>
          </a:p>
          <a:p>
            <a:pPr marL="120650" marR="0" indent="-11113" algn="l" rtl="0" eaLnBrk="1" fontAlgn="auto" latinLnBrk="0" hangingPunct="1">
              <a:buNone/>
            </a:pPr>
            <a:endParaRPr lang="en-US" sz="2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0650" marR="0" indent="-11113" algn="l" rtl="0" eaLnBrk="1" fontAlgn="auto" latinLnBrk="0" hangingPunct="1">
              <a:buNone/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Director’s Reviews will be completed by mid-2026:</a:t>
            </a:r>
          </a:p>
          <a:p>
            <a:pPr marL="392113" marR="0" indent="-282575" algn="l" rtl="0" eaLnBrk="1" fontAlgn="auto" latinLnBrk="0" hangingPunct="1">
              <a:buNone/>
              <a:tabLst>
                <a:tab pos="904875" algn="l"/>
                <a:tab pos="8226425" algn="r"/>
              </a:tabLst>
            </a:pPr>
            <a:endParaRPr lang="en-US" sz="2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2113" marR="0" indent="-282575" algn="l" rtl="0" eaLnBrk="1" fontAlgn="auto" latinLnBrk="0" hangingPunct="1">
              <a:buNone/>
              <a:tabLst>
                <a:tab pos="339725" algn="l"/>
                <a:tab pos="10964863" algn="r"/>
              </a:tabLst>
            </a:pP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Electron Injector Complex - </a:t>
            </a:r>
            <a:r>
              <a:rPr lang="en-US" sz="20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Initial</a:t>
            </a: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April 8-10, 2025</a:t>
            </a:r>
          </a:p>
          <a:p>
            <a:pPr marL="392113" marR="0" indent="-282575" algn="l" rtl="0" eaLnBrk="1" fontAlgn="auto" latinLnBrk="0" hangingPunct="1">
              <a:buNone/>
              <a:tabLst>
                <a:tab pos="339725" algn="l"/>
                <a:tab pos="10964863" algn="r"/>
              </a:tabLst>
            </a:pPr>
            <a:r>
              <a:rPr lang="en-US" sz="8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Co-Chairs:  T. Raubenheimer, SLAC, MAC Chair &amp; E. Peoples-Evans, ANL, APS-U PM.</a:t>
            </a:r>
            <a:endParaRPr lang="en-US" sz="16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2113" indent="-282575">
              <a:buNone/>
              <a:tabLst>
                <a:tab pos="339725" algn="l"/>
                <a:tab pos="10964863" algn="r"/>
              </a:tabLst>
            </a:pP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Detector	</a:t>
            </a: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November 12-14, 2025</a:t>
            </a: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marL="392113" marR="0" indent="-282575" algn="l" rtl="0" eaLnBrk="1" fontAlgn="auto" latinLnBrk="0" hangingPunct="1">
              <a:buNone/>
              <a:tabLst>
                <a:tab pos="339725" algn="l"/>
                <a:tab pos="10964863" algn="r"/>
              </a:tabLst>
            </a:pPr>
            <a:r>
              <a:rPr lang="en-US" sz="800" kern="12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</a:t>
            </a:r>
            <a:r>
              <a:rPr lang="en-US" sz="16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Co-Chairs:  A. White, UTA, DAC Chair &amp; S. Nahn, FNAL, USCMS PM. </a:t>
            </a:r>
            <a:endParaRPr lang="en-US" sz="1600" b="0" i="0" u="none" strike="noStrike" dirty="0">
              <a:effectLst/>
              <a:latin typeface="Arial" panose="020B0604020202020204" pitchFamily="34" charset="0"/>
            </a:endParaRPr>
          </a:p>
          <a:p>
            <a:pPr marL="392113" indent="-282575">
              <a:buNone/>
              <a:tabLst>
                <a:tab pos="339725" algn="l"/>
                <a:tab pos="10964863" algn="r"/>
              </a:tabLst>
            </a:pP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Interaction Region	</a:t>
            </a: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November 18-20, 2025</a:t>
            </a:r>
            <a:endParaRPr lang="en-US" sz="2000" b="0" i="0" u="none" strike="noStrike" kern="120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92113" marR="0" indent="-282575" algn="l" rtl="0" eaLnBrk="1" fontAlgn="auto" latinLnBrk="0" hangingPunct="1">
              <a:buNone/>
              <a:tabLst>
                <a:tab pos="339725" algn="l"/>
                <a:tab pos="10964863" algn="r"/>
              </a:tabLst>
            </a:pPr>
            <a:r>
              <a:rPr lang="en-US" sz="1600" dirty="0">
                <a:latin typeface="Arial" panose="020B0604020202020204" pitchFamily="34" charset="0"/>
              </a:rPr>
              <a:t>		   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Co-Chairs:  O. Bruning, CERN, HL LHC PM, &amp; R. </a:t>
            </a:r>
            <a:r>
              <a:rPr lang="en-US" sz="1600" b="0" i="0" u="none" strike="noStrike" dirty="0" err="1">
                <a:effectLst/>
                <a:latin typeface="Arial" panose="020B0604020202020204" pitchFamily="34" charset="0"/>
              </a:rPr>
              <a:t>Carcagno</a:t>
            </a: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, FNAL retired, HL LHC AUP LHC Deputy PM.</a:t>
            </a:r>
          </a:p>
          <a:p>
            <a:pPr marL="392113" indent="-282575">
              <a:buNone/>
              <a:tabLst>
                <a:tab pos="339725" algn="l"/>
                <a:tab pos="10964863" algn="r"/>
              </a:tabLst>
            </a:pP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Accelerator Storage Rings	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14-16,</a:t>
            </a: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2026</a:t>
            </a: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marL="392113" marR="0" indent="-282575" algn="l" rtl="0" eaLnBrk="1" fontAlgn="auto" latinLnBrk="0" hangingPunct="1">
              <a:buNone/>
              <a:tabLst>
                <a:tab pos="339725" algn="l"/>
                <a:tab pos="10964863" algn="r"/>
              </a:tabLst>
            </a:pPr>
            <a:r>
              <a:rPr lang="en-US" sz="1600" b="0" i="0" u="none" strike="noStrike" dirty="0">
                <a:effectLst/>
                <a:latin typeface="Arial" panose="020B0604020202020204" pitchFamily="34" charset="0"/>
              </a:rPr>
              <a:t>		   Co-Chairs:  TBD</a:t>
            </a:r>
          </a:p>
          <a:p>
            <a:pPr marL="392113" marR="0" indent="-282575" algn="l" rtl="0" eaLnBrk="1" fontAlgn="auto" latinLnBrk="0" hangingPunct="1">
              <a:buNone/>
              <a:tabLst>
                <a:tab pos="339725" algn="l"/>
                <a:tab pos="10964863" algn="r"/>
              </a:tabLst>
            </a:pP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		Global Project and Energy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&amp;</a:t>
            </a: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Luminosity Ramp-up	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~February</a:t>
            </a: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2026</a:t>
            </a:r>
          </a:p>
          <a:p>
            <a:pPr marL="392113" marR="0" indent="-282575" algn="l" rtl="0" eaLnBrk="1" fontAlgn="auto" latinLnBrk="0" hangingPunct="1">
              <a:buNone/>
              <a:tabLst>
                <a:tab pos="339725" algn="l"/>
                <a:tab pos="10964863" algn="r"/>
              </a:tabLst>
            </a:pP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Electron Injector	~April, 2026</a:t>
            </a:r>
            <a:endParaRPr lang="en-US" sz="2000" b="0" i="0" u="none" strike="noStrike" dirty="0">
              <a:effectLst/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2560259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40EB1-6355-5938-8740-88347460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44286"/>
          </a:xfrm>
        </p:spPr>
        <p:txBody>
          <a:bodyPr/>
          <a:lstStyle/>
          <a:p>
            <a:r>
              <a:rPr lang="en-US" dirty="0"/>
              <a:t>November 12-14 Detector Baseline Readiness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959808-D0DE-45D4-BEEE-BCE7E2EDF614}"/>
              </a:ext>
            </a:extLst>
          </p:cNvPr>
          <p:cNvSpPr txBox="1"/>
          <p:nvPr/>
        </p:nvSpPr>
        <p:spPr>
          <a:xfrm>
            <a:off x="571500" y="544286"/>
            <a:ext cx="10658026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Co-Chairs: Steve Nahn (FNAL) and Andy White (UTA)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Committee near completed, ~18 people all confirmed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Readiness of documentation is done by </a:t>
            </a:r>
            <a:r>
              <a:rPr lang="en-US" sz="1600" dirty="0" err="1">
                <a:solidFill>
                  <a:srgbClr val="000000"/>
                </a:solidFill>
                <a:latin typeface="Aptos" panose="020B0004020202020204" pitchFamily="34" charset="0"/>
              </a:rPr>
              <a:t>prebrief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 posted ~2 weeks before review and asking committee to look at this in advance. Talks only include snapshots.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Pre-meeting with committee is done ~1 week in advance. This is organized by Jim </a:t>
            </a:r>
            <a:r>
              <a:rPr lang="en-US" sz="1600" dirty="0" err="1">
                <a:solidFill>
                  <a:srgbClr val="000000"/>
                </a:solidFill>
                <a:latin typeface="Aptos" panose="020B0004020202020204" pitchFamily="34" charset="0"/>
              </a:rPr>
              <a:t>Yeck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. Plan a 1.5 hour meeting to include: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		EIC Status and Plans (including accelerator status) – Jim </a:t>
            </a:r>
            <a:r>
              <a:rPr lang="en-US" sz="1600" dirty="0" err="1">
                <a:solidFill>
                  <a:srgbClr val="000000"/>
                </a:solidFill>
                <a:latin typeface="Aptos" panose="020B0004020202020204" pitchFamily="34" charset="0"/>
              </a:rPr>
              <a:t>Yeck</a:t>
            </a:r>
            <a:endParaRPr lang="en-US" sz="16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		</a:t>
            </a:r>
            <a:r>
              <a:rPr lang="en-US" sz="1600" dirty="0" err="1">
                <a:solidFill>
                  <a:srgbClr val="000000"/>
                </a:solidFill>
                <a:latin typeface="Aptos" panose="020B0004020202020204" pitchFamily="34" charset="0"/>
              </a:rPr>
              <a:t>ePIC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 Collaboration Status and Plans – John Lajoie/Silvia Dalla Torre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		Baseline Readiness Assessment Review Charge and Plan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		</a:t>
            </a:r>
            <a:r>
              <a:rPr lang="en-US" sz="1600" dirty="0" err="1">
                <a:solidFill>
                  <a:srgbClr val="000000"/>
                </a:solidFill>
                <a:latin typeface="Aptos" panose="020B0004020202020204" pitchFamily="34" charset="0"/>
              </a:rPr>
              <a:t>Prebrief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 and Performance Baseline Documentation Overview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Structure of Parallel Session Talks: Introduce Technical Scope, Updates since DAC meeting, Plans for Construction, snapshot of readiness of documentation, BOE and </a:t>
            </a:r>
            <a:r>
              <a:rPr lang="en-US" sz="1600" b="1" dirty="0">
                <a:solidFill>
                  <a:srgbClr val="000000"/>
                </a:solidFill>
                <a:latin typeface="Aptos" panose="020B0004020202020204" pitchFamily="34" charset="0"/>
              </a:rPr>
              <a:t>&gt;1/3 time for discussion</a:t>
            </a: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. Project Control Analysts are in the sessions.</a:t>
            </a:r>
          </a:p>
          <a:p>
            <a:pPr>
              <a:spcAft>
                <a:spcPts val="600"/>
              </a:spcAft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Three parallel sessions: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Technical I – Electronics and DAQ, Tracking, Particle Identification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Technical II – Integration, Infrastructure and Installation, Magnet, Calorimetry, Auxiliary Detectors, Polarimetry</a:t>
            </a:r>
          </a:p>
          <a:p>
            <a:pPr marL="342900" indent="-342900">
              <a:spcAft>
                <a:spcPts val="600"/>
              </a:spcAft>
              <a:buAutoNum type="arabicPeriod"/>
            </a:pPr>
            <a:r>
              <a:rPr lang="en-US" sz="1600" dirty="0">
                <a:solidFill>
                  <a:srgbClr val="000000"/>
                </a:solidFill>
                <a:latin typeface="Aptos" panose="020B0004020202020204" pitchFamily="34" charset="0"/>
              </a:rPr>
              <a:t>Management, Cost and Schedule – Project Readiness, Assumptions and Dependencies, In-Kind, Procurement Planning, Baseline Management and Control, Drill Downs, Interviews</a:t>
            </a:r>
          </a:p>
        </p:txBody>
      </p:sp>
    </p:spTree>
    <p:extLst>
      <p:ext uri="{BB962C8B-B14F-4D97-AF65-F5344CB8AC3E}">
        <p14:creationId xmlns:p14="http://schemas.microsoft.com/office/powerpoint/2010/main" val="1736751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2C40EB1-6355-5938-8740-88347460D5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544286"/>
          </a:xfrm>
        </p:spPr>
        <p:txBody>
          <a:bodyPr/>
          <a:lstStyle/>
          <a:p>
            <a:r>
              <a:rPr lang="en-US" dirty="0"/>
              <a:t>November 12-14 Detector Baseline Readiness Assessment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AD40171-6922-487A-97BF-09838CE75868}"/>
              </a:ext>
            </a:extLst>
          </p:cNvPr>
          <p:cNvSpPr txBox="1"/>
          <p:nvPr/>
        </p:nvSpPr>
        <p:spPr>
          <a:xfrm>
            <a:off x="746667" y="683952"/>
            <a:ext cx="10658026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dirty="0">
                <a:solidFill>
                  <a:srgbClr val="FF40FF"/>
                </a:solidFill>
                <a:latin typeface="Aptos" panose="020B0004020202020204" pitchFamily="34" charset="0"/>
              </a:rPr>
              <a:t>To be ready: Must have: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Aptos" panose="020B0004020202020204" pitchFamily="34" charset="0"/>
              </a:rPr>
              <a:t>WBS dictionary updates with scope descriptions and deliverables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P6 updates done (as applicable)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Basis Of Estimates in good order such that they are traceable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Remaining review (PDR, FDR) dates finalized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Some Interface Control Documents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Most Subsystem Individual Quality Control Plans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Some Inspection and Test Plans (component and unit tests, transportation)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Multi-Party ICRADAs started and Draft (In-Kind) Project Planning Document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900" dirty="0">
              <a:solidFill>
                <a:srgbClr val="000000"/>
              </a:solidFill>
              <a:latin typeface="Aptos" panose="020B000402020202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3333FF"/>
                </a:solidFill>
                <a:latin typeface="Aptos" panose="020B0004020202020204" pitchFamily="34" charset="0"/>
              </a:rPr>
              <a:t>Should have: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All Inspection and Test Plans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(In-Kind) Project Planning Documents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  <a:latin typeface="Aptos" panose="020B0004020202020204" pitchFamily="34" charset="0"/>
              </a:rPr>
              <a:t>Updated Budget Estimate Quotes (need them early 2026)</a:t>
            </a:r>
          </a:p>
        </p:txBody>
      </p:sp>
    </p:spTree>
    <p:extLst>
      <p:ext uri="{BB962C8B-B14F-4D97-AF65-F5344CB8AC3E}">
        <p14:creationId xmlns:p14="http://schemas.microsoft.com/office/powerpoint/2010/main" val="10375184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3944E6-B8A6-AA78-1CFF-2D4BA0D7DF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807F51B-8465-791B-A01D-1E20A54B8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2579" y="0"/>
            <a:ext cx="11499925" cy="448793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ePIC</a:t>
            </a:r>
            <a:r>
              <a:rPr lang="en-US" dirty="0"/>
              <a:t> Schedule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C448CD4-C8AD-4B20-E6DE-59F114713A74}"/>
              </a:ext>
            </a:extLst>
          </p:cNvPr>
          <p:cNvSpPr txBox="1"/>
          <p:nvPr/>
        </p:nvSpPr>
        <p:spPr>
          <a:xfrm>
            <a:off x="7519018" y="1772199"/>
            <a:ext cx="4443486" cy="3154710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Schedule Drivers:</a:t>
            </a:r>
            <a:endParaRPr lang="en-US" sz="1500" dirty="0"/>
          </a:p>
          <a:p>
            <a:pPr marL="20574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b="1" dirty="0">
                <a:solidFill>
                  <a:srgbClr val="0432FF"/>
                </a:solidFill>
              </a:rPr>
              <a:t>To hold the date for a CD-2 Independent Project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300" b="1" dirty="0">
                <a:solidFill>
                  <a:srgbClr val="0432FF"/>
                </a:solidFill>
              </a:rPr>
              <a:t>      Review (IPR) expected not before June 2026</a:t>
            </a:r>
          </a:p>
          <a:p>
            <a:pPr marL="20574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To keep the (inter)national user community engaged</a:t>
            </a:r>
          </a:p>
          <a:p>
            <a:pPr marL="0" lvl="1">
              <a:lnSpc>
                <a:spcPct val="100000"/>
              </a:lnSpc>
              <a:spcBef>
                <a:spcPts val="0"/>
              </a:spcBef>
            </a:pPr>
            <a:r>
              <a:rPr lang="en-US" sz="1300" dirty="0"/>
              <a:t>      and limit the danger to lose groups 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all subdetectors need to be more or less ready at the same time to be assembled to </a:t>
            </a:r>
            <a:r>
              <a:rPr lang="en-US" sz="1300" dirty="0" err="1"/>
              <a:t>ePIC</a:t>
            </a:r>
            <a:endParaRPr lang="en-US" sz="1300" dirty="0"/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Superconducting Solenoid </a:t>
            </a:r>
            <a:r>
              <a:rPr lang="en-US" sz="13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300" dirty="0">
                <a:sym typeface="Wingdings" pitchFamily="2" charset="2"/>
              </a:rPr>
              <a:t> CD-3A item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Silicon Sensors (MAPS, AC-LGAD &amp; ASTROPIX)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ASIC long time frames only one ASIC designed from scratch all others are modifications to existing ASICS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Items with long production times, single vendor and complex assembly  </a:t>
            </a:r>
            <a:r>
              <a:rPr lang="en-US" sz="1300" dirty="0">
                <a:solidFill>
                  <a:schemeClr val="bg2"/>
                </a:solidFill>
                <a:sym typeface="Wingdings" pitchFamily="2" charset="2"/>
              </a:rPr>
              <a:t></a:t>
            </a:r>
            <a:r>
              <a:rPr lang="en-US" sz="1300" dirty="0">
                <a:sym typeface="Wingdings" pitchFamily="2" charset="2"/>
              </a:rPr>
              <a:t> CD-3A &amp; CD-3B</a:t>
            </a:r>
          </a:p>
          <a:p>
            <a:pPr marL="285750" lvl="1" indent="-285750">
              <a:lnSpc>
                <a:spcPct val="100000"/>
              </a:lnSpc>
              <a:spcBef>
                <a:spcPts val="0"/>
              </a:spcBef>
              <a:buFont typeface="Wingdings" pitchFamily="2" charset="2"/>
              <a:buChar char="§"/>
            </a:pPr>
            <a:r>
              <a:rPr lang="en-US" sz="1300" dirty="0"/>
              <a:t>International agreements driving in-kind and MAPS design (agreement with CERN)</a:t>
            </a:r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67E1161-3C36-C76E-167B-9B8DE6E5F3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660" y="897299"/>
            <a:ext cx="6925560" cy="4404047"/>
          </a:xfrm>
          <a:prstGeom prst="rect">
            <a:avLst/>
          </a:prstGeom>
        </p:spPr>
      </p:pic>
      <p:sp>
        <p:nvSpPr>
          <p:cNvPr id="6" name="5-Point Star 5">
            <a:extLst>
              <a:ext uri="{FF2B5EF4-FFF2-40B4-BE49-F238E27FC236}">
                <a16:creationId xmlns:a16="http://schemas.microsoft.com/office/drawing/2014/main" id="{14C14366-C359-9A9F-4FA8-0869C0B9FD33}"/>
              </a:ext>
            </a:extLst>
          </p:cNvPr>
          <p:cNvSpPr/>
          <p:nvPr/>
        </p:nvSpPr>
        <p:spPr>
          <a:xfrm>
            <a:off x="5330283" y="1148576"/>
            <a:ext cx="167268" cy="2007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>
            <a:extLst>
              <a:ext uri="{FF2B5EF4-FFF2-40B4-BE49-F238E27FC236}">
                <a16:creationId xmlns:a16="http://schemas.microsoft.com/office/drawing/2014/main" id="{60173483-9DA3-5F89-276F-8678644AE997}"/>
              </a:ext>
            </a:extLst>
          </p:cNvPr>
          <p:cNvSpPr/>
          <p:nvPr/>
        </p:nvSpPr>
        <p:spPr>
          <a:xfrm>
            <a:off x="5627646" y="1156012"/>
            <a:ext cx="167268" cy="200722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FB2D74-5EB0-F0BA-5E02-2C1AC2A23DC5}"/>
              </a:ext>
            </a:extLst>
          </p:cNvPr>
          <p:cNvSpPr txBox="1"/>
          <p:nvPr/>
        </p:nvSpPr>
        <p:spPr>
          <a:xfrm>
            <a:off x="4359280" y="1094234"/>
            <a:ext cx="1031051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000" dirty="0"/>
              <a:t>Ready</a:t>
            </a:r>
          </a:p>
          <a:p>
            <a:pPr algn="r"/>
            <a:r>
              <a:rPr lang="en-US" sz="1000" dirty="0"/>
              <a:t>for non-beam</a:t>
            </a:r>
          </a:p>
          <a:p>
            <a:pPr algn="r"/>
            <a:r>
              <a:rPr lang="en-US" sz="1000" dirty="0"/>
              <a:t>commissioning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08D2705-2130-02DD-A0D3-30715C75328D}"/>
              </a:ext>
            </a:extLst>
          </p:cNvPr>
          <p:cNvSpPr txBox="1"/>
          <p:nvPr/>
        </p:nvSpPr>
        <p:spPr>
          <a:xfrm>
            <a:off x="5580474" y="1294289"/>
            <a:ext cx="103105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Ready</a:t>
            </a:r>
          </a:p>
          <a:p>
            <a:r>
              <a:rPr lang="en-US" sz="1000" dirty="0"/>
              <a:t>for</a:t>
            </a:r>
          </a:p>
          <a:p>
            <a:r>
              <a:rPr lang="en-US" sz="1000" dirty="0"/>
              <a:t>commissioning</a:t>
            </a:r>
          </a:p>
          <a:p>
            <a:r>
              <a:rPr lang="en-US" sz="1000" dirty="0"/>
              <a:t>with beam</a:t>
            </a:r>
          </a:p>
        </p:txBody>
      </p:sp>
    </p:spTree>
    <p:extLst>
      <p:ext uri="{BB962C8B-B14F-4D97-AF65-F5344CB8AC3E}">
        <p14:creationId xmlns:p14="http://schemas.microsoft.com/office/powerpoint/2010/main" val="157359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D32A42-426A-AA02-3EFA-FF4A93B1D9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EDD0FEFC-8CA6-473C-633A-FD64F71A67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High Level Installation Schedule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9C81F3F-880F-7DD1-E8AB-EC5AFF183D04}"/>
              </a:ext>
            </a:extLst>
          </p:cNvPr>
          <p:cNvSpPr txBox="1"/>
          <p:nvPr/>
        </p:nvSpPr>
        <p:spPr>
          <a:xfrm>
            <a:off x="1422838" y="3228568"/>
            <a:ext cx="71811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 </a:t>
            </a:r>
          </a:p>
        </p:txBody>
      </p:sp>
      <p:pic>
        <p:nvPicPr>
          <p:cNvPr id="8" name="Picture 7" descr="A diagram of a project&#10;&#10;AI-generated content may be incorrect.">
            <a:extLst>
              <a:ext uri="{FF2B5EF4-FFF2-40B4-BE49-F238E27FC236}">
                <a16:creationId xmlns:a16="http://schemas.microsoft.com/office/drawing/2014/main" id="{639B9988-7C31-2154-CFFB-4EC7C47738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2838" y="718474"/>
            <a:ext cx="9292724" cy="538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5194210"/>
      </p:ext>
    </p:extLst>
  </p:cSld>
  <p:clrMapOvr>
    <a:masterClrMapping/>
  </p:clrMapOvr>
</p:sld>
</file>

<file path=ppt/theme/theme1.xml><?xml version="1.0" encoding="utf-8"?>
<a:theme xmlns:a="http://schemas.openxmlformats.org/drawingml/2006/main" name="BNL">
  <a:themeElements>
    <a:clrScheme name="BNL_NSLS-II">
      <a:dk1>
        <a:srgbClr val="000000"/>
      </a:dk1>
      <a:lt1>
        <a:srgbClr val="FFFFFF"/>
      </a:lt1>
      <a:dk2>
        <a:srgbClr val="105B78"/>
      </a:dk2>
      <a:lt2>
        <a:srgbClr val="00ACDB"/>
      </a:lt2>
      <a:accent1>
        <a:srgbClr val="B2D33A"/>
      </a:accent1>
      <a:accent2>
        <a:srgbClr val="F68A1F"/>
      </a:accent2>
      <a:accent3>
        <a:srgbClr val="B62466"/>
      </a:accent3>
      <a:accent4>
        <a:srgbClr val="FFCC33"/>
      </a:accent4>
      <a:accent5>
        <a:srgbClr val="DA3525"/>
      </a:accent5>
      <a:accent6>
        <a:srgbClr val="50489D"/>
      </a:accent6>
      <a:hlink>
        <a:srgbClr val="4881C3"/>
      </a:hlink>
      <a:folHlink>
        <a:srgbClr val="24B574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C_PPT_Template_Widescreen_0923" id="{B3C6C6E8-A343-9F46-9C14-8D262507CB52}" vid="{B0F72776-BFD3-D14D-97CB-9DB1BA4DAEE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98D2554909C94BB45400E87C135FCB" ma:contentTypeVersion="10" ma:contentTypeDescription="Create a new document." ma:contentTypeScope="" ma:versionID="f6f58857f6daa4b711834340285195ba">
  <xsd:schema xmlns:xsd="http://www.w3.org/2001/XMLSchema" xmlns:xs="http://www.w3.org/2001/XMLSchema" xmlns:p="http://schemas.microsoft.com/office/2006/metadata/properties" xmlns:ns2="d767f846-2003-4795-b8a5-c12e60d56749" xmlns:ns3="3bfd71d5-c7ac-4dca-b865-a609d1eb4074" targetNamespace="http://schemas.microsoft.com/office/2006/metadata/properties" ma:root="true" ma:fieldsID="053b8f7372f1cfbe58d59be704c01563" ns2:_="" ns3:_="">
    <xsd:import namespace="d767f846-2003-4795-b8a5-c12e60d56749"/>
    <xsd:import namespace="3bfd71d5-c7ac-4dca-b865-a609d1eb4074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7f846-2003-4795-b8a5-c12e60d5674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a325a567-783b-4eae-ad25-f71283ef2f6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bfd71d5-c7ac-4dca-b865-a609d1eb4074" elementFormDefault="qualified">
    <xsd:import namespace="http://schemas.microsoft.com/office/2006/documentManagement/types"/>
    <xsd:import namespace="http://schemas.microsoft.com/office/infopath/2007/PartnerControls"/>
    <xsd:element name="TaxCatchAll" ma:index="13" nillable="true" ma:displayName="Taxonomy Catch All Column" ma:hidden="true" ma:list="{c11a0df5-9a12-49e9-8865-351e10a89734}" ma:internalName="TaxCatchAll" ma:showField="CatchAllData" ma:web="dd7425a4-fa23-406d-b478-3c2992d2d4b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767f846-2003-4795-b8a5-c12e60d56749">
      <Terms xmlns="http://schemas.microsoft.com/office/infopath/2007/PartnerControls"/>
    </lcf76f155ced4ddcb4097134ff3c332f>
    <TaxCatchAll xmlns="3bfd71d5-c7ac-4dca-b865-a609d1eb4074" xsi:nil="true"/>
  </documentManagement>
</p:properties>
</file>

<file path=customXml/itemProps1.xml><?xml version="1.0" encoding="utf-8"?>
<ds:datastoreItem xmlns:ds="http://schemas.openxmlformats.org/officeDocument/2006/customXml" ds:itemID="{0F209D19-ECD3-440E-A44C-BD3D2F26689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FDE2A7-6190-4660-96B1-4848D3073C4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7f846-2003-4795-b8a5-c12e60d56749"/>
    <ds:schemaRef ds:uri="3bfd71d5-c7ac-4dca-b865-a609d1eb407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765637A3-DEB1-4C7D-9F81-D2184D65C3B4}">
  <ds:schemaRefs>
    <ds:schemaRef ds:uri="http://purl.org/dc/terms/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http://schemas.microsoft.com/office/2006/metadata/properties"/>
    <ds:schemaRef ds:uri="d767f846-2003-4795-b8a5-c12e60d56749"/>
    <ds:schemaRef ds:uri="http://schemas.microsoft.com/office/infopath/2007/PartnerControls"/>
    <ds:schemaRef ds:uri="3bfd71d5-c7ac-4dca-b865-a609d1eb4074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EIC Long Lead Procurement Widescreen PPT Template</Template>
  <TotalTime>23584</TotalTime>
  <Words>3459</Words>
  <Application>Microsoft Macintosh PowerPoint</Application>
  <PresentationFormat>Widescreen</PresentationFormat>
  <Paragraphs>401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Franklin Gothic Book</vt:lpstr>
      <vt:lpstr>Courier New</vt:lpstr>
      <vt:lpstr>Aptos</vt:lpstr>
      <vt:lpstr>Arial</vt:lpstr>
      <vt:lpstr>Times New Roman</vt:lpstr>
      <vt:lpstr>Bookman Old Style</vt:lpstr>
      <vt:lpstr>Calibri</vt:lpstr>
      <vt:lpstr>Wingdings</vt:lpstr>
      <vt:lpstr>Candara</vt:lpstr>
      <vt:lpstr>BNL</vt:lpstr>
      <vt:lpstr>EIC Project News</vt:lpstr>
      <vt:lpstr>Outline</vt:lpstr>
      <vt:lpstr>Detector Reviews &amp; Meetings planned for 2025/2026</vt:lpstr>
      <vt:lpstr>DOE and EIC Planning Dates</vt:lpstr>
      <vt:lpstr>Assessments of Baseline Readiness</vt:lpstr>
      <vt:lpstr>November 12-14 Detector Baseline Readiness Assessment</vt:lpstr>
      <vt:lpstr>November 12-14 Detector Baseline Readiness Assessment</vt:lpstr>
      <vt:lpstr>ePIC Schedule</vt:lpstr>
      <vt:lpstr>High Level Installation Schedule</vt:lpstr>
      <vt:lpstr>EIC - ePIC Commissioning</vt:lpstr>
      <vt:lpstr>CD-3A Status and CD-3B Scope</vt:lpstr>
      <vt:lpstr>Detector Envelope</vt:lpstr>
      <vt:lpstr>Current Layout</vt:lpstr>
      <vt:lpstr>Forward MPGD goes Backwards</vt:lpstr>
      <vt:lpstr>New SVT locations</vt:lpstr>
      <vt:lpstr>Cooling Requirements – Deadline 03/17/2025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Option 1: Smaller Dia. Disks</vt:lpstr>
      <vt:lpstr>Option 2: Removable Disks</vt:lpstr>
      <vt:lpstr>Option 3: MPGD goes Backwards</vt:lpstr>
      <vt:lpstr>Old SVT Locations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&lt;LLP WBS – LLP Description&gt; CD-3A Director’s Review</dc:title>
  <dc:subject/>
  <dc:creator>ksmith@bnl.gov</dc:creator>
  <cp:keywords/>
  <dc:description/>
  <cp:lastModifiedBy>Elke-Caroline Aschenauer</cp:lastModifiedBy>
  <cp:revision>410</cp:revision>
  <cp:lastPrinted>2025-02-20T14:32:25Z</cp:lastPrinted>
  <dcterms:created xsi:type="dcterms:W3CDTF">2023-09-12T20:43:32Z</dcterms:created>
  <dcterms:modified xsi:type="dcterms:W3CDTF">2025-09-12T13:52:02Z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0x01010064DC25A386985D4D9C8290A9164CEF14</vt:lpwstr>
  </property>
  <property fmtid="{D5CDD505-2E9C-101B-9397-08002B2CF9AE}" pid="3" name="MediaServiceImageTags">
    <vt:lpwstr/>
  </property>
</Properties>
</file>