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59" r:id="rId7"/>
    <p:sldId id="260" r:id="rId8"/>
    <p:sldId id="268" r:id="rId9"/>
    <p:sldId id="267" r:id="rId10"/>
    <p:sldId id="269" r:id="rId11"/>
    <p:sldId id="271" r:id="rId12"/>
    <p:sldId id="281" r:id="rId13"/>
    <p:sldId id="272" r:id="rId14"/>
    <p:sldId id="270" r:id="rId15"/>
    <p:sldId id="261" r:id="rId16"/>
    <p:sldId id="282" r:id="rId17"/>
    <p:sldId id="278" r:id="rId18"/>
    <p:sldId id="279" r:id="rId19"/>
    <p:sldId id="280" r:id="rId20"/>
    <p:sldId id="283" r:id="rId21"/>
    <p:sldId id="273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A58B82-8EC4-48D3-B48A-7EE1262604A4}" type="datetimeFigureOut">
              <a:rPr lang="en-US" smtClean="0"/>
              <a:t>3/15/2017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17FD728-8F6B-4BEF-A3B1-1B2745CF37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Phenix</a:t>
            </a:r>
            <a:r>
              <a:rPr lang="en-US" dirty="0" smtClean="0"/>
              <a:t> Quench Detector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15,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18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Errors of Different Differentiator Methods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124420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Anti-Aliasing Filter</a:t>
            </a:r>
            <a:br>
              <a:rPr lang="en-US" dirty="0" smtClean="0"/>
            </a:br>
            <a:r>
              <a:rPr lang="en-US" dirty="0" smtClean="0"/>
              <a:t>Frequency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372789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 Filter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27977"/>
            <a:ext cx="8229600" cy="2252970"/>
          </a:xfrm>
        </p:spPr>
      </p:pic>
    </p:spTree>
    <p:extLst>
      <p:ext uri="{BB962C8B-B14F-4D97-AF65-F5344CB8AC3E}">
        <p14:creationId xmlns:p14="http://schemas.microsoft.com/office/powerpoint/2010/main" val="60732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Integrator</a:t>
            </a:r>
            <a:br>
              <a:rPr lang="en-US" dirty="0" smtClean="0"/>
            </a:br>
            <a:r>
              <a:rPr lang="en-US" dirty="0" smtClean="0"/>
              <a:t>Frequency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7770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Frequency Response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117205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Front-End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Copy RHIC Quench Detector Front End</a:t>
            </a:r>
          </a:p>
          <a:p>
            <a:pPr lvl="1"/>
            <a:r>
              <a:rPr lang="en-US" dirty="0" smtClean="0"/>
              <a:t>Use RHIC Quench Detector Front End up to AD210BN</a:t>
            </a:r>
          </a:p>
          <a:p>
            <a:pPr lvl="1"/>
            <a:r>
              <a:rPr lang="en-US" dirty="0" smtClean="0"/>
              <a:t>Anti-Aliasing Filter will be new design</a:t>
            </a:r>
          </a:p>
          <a:p>
            <a:r>
              <a:rPr lang="en-US" dirty="0" smtClean="0"/>
              <a:t>Voltage Clamp</a:t>
            </a:r>
          </a:p>
          <a:p>
            <a:pPr lvl="1"/>
            <a:r>
              <a:rPr lang="en-US" dirty="0" smtClean="0"/>
              <a:t>Designed for 300 V, exponential decay with a time constant of 39.5 seconds. (L/R = 2.57 H / 65 </a:t>
            </a:r>
            <a:r>
              <a:rPr lang="en-US" dirty="0" err="1" smtClean="0"/>
              <a:t>mOhm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current limiting resistors in magnet as part of circuit</a:t>
            </a:r>
          </a:p>
          <a:p>
            <a:r>
              <a:rPr lang="en-US" dirty="0" smtClean="0"/>
              <a:t>Open Lead Detection</a:t>
            </a:r>
          </a:p>
          <a:p>
            <a:pPr lvl="1"/>
            <a:r>
              <a:rPr lang="en-US" dirty="0" smtClean="0"/>
              <a:t>REF200 Current Source and balancing resistors</a:t>
            </a:r>
          </a:p>
          <a:p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Provided by AD210BN</a:t>
            </a:r>
          </a:p>
          <a:p>
            <a:pPr lvl="2"/>
            <a:r>
              <a:rPr lang="en-US" dirty="0" smtClean="0"/>
              <a:t>DC continuous 3500 </a:t>
            </a:r>
            <a:r>
              <a:rPr lang="en-US" dirty="0" err="1" smtClean="0"/>
              <a:t>Vpeak</a:t>
            </a:r>
            <a:endParaRPr lang="en-US" dirty="0" smtClean="0"/>
          </a:p>
          <a:p>
            <a:r>
              <a:rPr lang="en-US" dirty="0" smtClean="0"/>
              <a:t>Gains</a:t>
            </a:r>
          </a:p>
          <a:p>
            <a:pPr lvl="1"/>
            <a:r>
              <a:rPr lang="en-US" dirty="0" smtClean="0"/>
              <a:t>Gain of 10 for superconducting busses</a:t>
            </a:r>
          </a:p>
          <a:p>
            <a:pPr lvl="1"/>
            <a:r>
              <a:rPr lang="en-US" dirty="0" smtClean="0"/>
              <a:t>Gain of 1 for magnet coils, gas-cooled leads, flex bus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582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Front-End Electronics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1779"/>
            <a:ext cx="8229600" cy="1885367"/>
          </a:xfrm>
        </p:spPr>
      </p:pic>
    </p:spTree>
    <p:extLst>
      <p:ext uri="{BB962C8B-B14F-4D97-AF65-F5344CB8AC3E}">
        <p14:creationId xmlns:p14="http://schemas.microsoft.com/office/powerpoint/2010/main" val="133921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Taps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89015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</a:t>
            </a:r>
            <a:r>
              <a:rPr lang="en-US" dirty="0" smtClean="0"/>
              <a:t>Taps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44" y="1600200"/>
            <a:ext cx="6283911" cy="4708525"/>
          </a:xfrm>
        </p:spPr>
      </p:pic>
    </p:spTree>
    <p:extLst>
      <p:ext uri="{BB962C8B-B14F-4D97-AF65-F5344CB8AC3E}">
        <p14:creationId xmlns:p14="http://schemas.microsoft.com/office/powerpoint/2010/main" val="3981372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Taps continued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56" y="1600200"/>
            <a:ext cx="6761287" cy="4708525"/>
          </a:xfrm>
        </p:spPr>
      </p:pic>
    </p:spTree>
    <p:extLst>
      <p:ext uri="{BB962C8B-B14F-4D97-AF65-F5344CB8AC3E}">
        <p14:creationId xmlns:p14="http://schemas.microsoft.com/office/powerpoint/2010/main" val="144689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Superconducting Magnet with 25 Voltage Taps</a:t>
            </a:r>
          </a:p>
          <a:p>
            <a:pPr lvl="1"/>
            <a:r>
              <a:rPr lang="en-US" dirty="0" smtClean="0"/>
              <a:t>Additional 4 Redundant </a:t>
            </a:r>
            <a:r>
              <a:rPr lang="en-US" dirty="0"/>
              <a:t>T</a:t>
            </a:r>
            <a:r>
              <a:rPr lang="en-US" dirty="0" smtClean="0"/>
              <a:t>aps</a:t>
            </a:r>
          </a:p>
          <a:p>
            <a:r>
              <a:rPr lang="en-US" dirty="0" smtClean="0"/>
              <a:t>Energy Dump Resistor</a:t>
            </a:r>
          </a:p>
          <a:p>
            <a:r>
              <a:rPr lang="en-US" dirty="0" smtClean="0"/>
              <a:t>Quench Detector</a:t>
            </a:r>
          </a:p>
          <a:p>
            <a:r>
              <a:rPr lang="en-US" dirty="0" smtClean="0"/>
              <a:t>Strain Gage and Temperature Sensors System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0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Quench Detector Channel Assignments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8" y="1600200"/>
            <a:ext cx="804806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2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Cryo</a:t>
            </a:r>
            <a:r>
              <a:rPr lang="en-US" dirty="0"/>
              <a:t> interlock</a:t>
            </a:r>
            <a:endParaRPr lang="en-US" sz="2400" dirty="0"/>
          </a:p>
          <a:p>
            <a:pPr lvl="1"/>
            <a:r>
              <a:rPr lang="en-US" dirty="0" err="1"/>
              <a:t>Cryo</a:t>
            </a:r>
            <a:r>
              <a:rPr lang="en-US" dirty="0"/>
              <a:t> system is ready and at temperature</a:t>
            </a:r>
            <a:endParaRPr lang="en-US" sz="2000" dirty="0"/>
          </a:p>
          <a:p>
            <a:pPr lvl="0"/>
            <a:r>
              <a:rPr lang="en-US" dirty="0"/>
              <a:t>Gas-Cooled Lead Flow interlock</a:t>
            </a:r>
            <a:endParaRPr lang="en-US" sz="2400" dirty="0"/>
          </a:p>
          <a:p>
            <a:pPr lvl="1"/>
            <a:r>
              <a:rPr lang="en-US" dirty="0" smtClean="0"/>
              <a:t>Gas-Cooled </a:t>
            </a:r>
            <a:r>
              <a:rPr lang="en-US" dirty="0"/>
              <a:t>Lead Flow is appropriate for the Current</a:t>
            </a:r>
            <a:endParaRPr lang="en-US" sz="2000" dirty="0"/>
          </a:p>
          <a:p>
            <a:pPr lvl="0"/>
            <a:r>
              <a:rPr lang="en-US" dirty="0"/>
              <a:t>Quench System Interlock</a:t>
            </a:r>
            <a:endParaRPr lang="en-US" sz="2400" dirty="0"/>
          </a:p>
          <a:p>
            <a:pPr lvl="1"/>
            <a:r>
              <a:rPr lang="en-US" dirty="0"/>
              <a:t>Quench System is running and not in a quench state</a:t>
            </a:r>
            <a:endParaRPr lang="en-US" sz="2000" dirty="0"/>
          </a:p>
          <a:p>
            <a:pPr lvl="0"/>
            <a:r>
              <a:rPr lang="en-US" dirty="0"/>
              <a:t>Quench Contactor Interlock</a:t>
            </a:r>
            <a:endParaRPr lang="en-US" sz="2400" dirty="0"/>
          </a:p>
          <a:p>
            <a:pPr lvl="1"/>
            <a:r>
              <a:rPr lang="en-US" dirty="0"/>
              <a:t>Quench Switch is closed</a:t>
            </a:r>
          </a:p>
        </p:txBody>
      </p:sp>
    </p:spTree>
    <p:extLst>
      <p:ext uri="{BB962C8B-B14F-4D97-AF65-F5344CB8AC3E}">
        <p14:creationId xmlns:p14="http://schemas.microsoft.com/office/powerpoint/2010/main" val="2186661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Interlocks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POWER SUPPLY INTERLOCKS AND SIGNALS</a:t>
            </a:r>
            <a:endParaRPr lang="en-US" sz="2400" dirty="0"/>
          </a:p>
          <a:p>
            <a:r>
              <a:rPr lang="en-US" dirty="0"/>
              <a:t>Water Flow Interlock</a:t>
            </a:r>
          </a:p>
          <a:p>
            <a:pPr lvl="1"/>
            <a:r>
              <a:rPr lang="en-US" dirty="0"/>
              <a:t>ADDED FLOW SWITCH INTLK</a:t>
            </a:r>
            <a:endParaRPr lang="en-US" sz="2000" dirty="0"/>
          </a:p>
          <a:p>
            <a:pPr lvl="0"/>
            <a:r>
              <a:rPr lang="en-US" dirty="0"/>
              <a:t>SCR Fuse Interlock</a:t>
            </a:r>
            <a:endParaRPr lang="en-US" sz="2400" dirty="0"/>
          </a:p>
          <a:p>
            <a:pPr lvl="1"/>
            <a:r>
              <a:rPr lang="en-US" dirty="0" smtClean="0"/>
              <a:t>NO </a:t>
            </a:r>
            <a:r>
              <a:rPr lang="en-US" dirty="0"/>
              <a:t>SCR FUSE INTERLOCK </a:t>
            </a:r>
            <a:r>
              <a:rPr lang="en-US" dirty="0" smtClean="0"/>
              <a:t>– ALL </a:t>
            </a:r>
            <a:r>
              <a:rPr lang="en-US" dirty="0"/>
              <a:t>BUSS UNIT</a:t>
            </a:r>
            <a:endParaRPr lang="en-US" sz="2000" dirty="0"/>
          </a:p>
          <a:p>
            <a:pPr lvl="0"/>
            <a:r>
              <a:rPr lang="en-US" dirty="0"/>
              <a:t>SCR Over-Temperature Interlock</a:t>
            </a:r>
            <a:endParaRPr lang="en-US" sz="2400" dirty="0"/>
          </a:p>
          <a:p>
            <a:pPr lvl="1"/>
            <a:r>
              <a:rPr lang="en-US" dirty="0"/>
              <a:t>ADDED KLIXON TO EACH SCR 12 EACH PLUS CROWBAR SCR</a:t>
            </a:r>
            <a:endParaRPr lang="en-US" sz="2000" dirty="0"/>
          </a:p>
          <a:p>
            <a:pPr lvl="0"/>
            <a:r>
              <a:rPr lang="en-US" dirty="0"/>
              <a:t>Transformer Temperature Interlock</a:t>
            </a:r>
            <a:endParaRPr lang="en-US" sz="2400" dirty="0"/>
          </a:p>
          <a:p>
            <a:pPr lvl="1"/>
            <a:r>
              <a:rPr lang="en-US" dirty="0"/>
              <a:t>Rectifier 1</a:t>
            </a:r>
            <a:endParaRPr lang="en-US" sz="2000" dirty="0"/>
          </a:p>
          <a:p>
            <a:pPr lvl="1"/>
            <a:r>
              <a:rPr lang="en-US" dirty="0"/>
              <a:t>Rectifier 2</a:t>
            </a:r>
            <a:endParaRPr lang="en-US" sz="2000" dirty="0"/>
          </a:p>
          <a:p>
            <a:pPr lvl="1"/>
            <a:r>
              <a:rPr lang="en-US" dirty="0"/>
              <a:t>Interphase</a:t>
            </a:r>
            <a:endParaRPr lang="en-US" sz="2000" dirty="0"/>
          </a:p>
          <a:p>
            <a:pPr lvl="1"/>
            <a:r>
              <a:rPr lang="en-US" dirty="0"/>
              <a:t>ADDED KLIXONS TO MAIN TXFM – NOT INTERPHASE TFMR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2857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Cabinet Temperature Interlock</a:t>
            </a:r>
            <a:endParaRPr lang="en-US" sz="2400" dirty="0"/>
          </a:p>
          <a:p>
            <a:pPr lvl="1"/>
            <a:r>
              <a:rPr lang="en-US" dirty="0"/>
              <a:t>ADDED CUBICLE OT DEVICE</a:t>
            </a:r>
            <a:endParaRPr lang="en-US" sz="2000" dirty="0"/>
          </a:p>
          <a:p>
            <a:pPr lvl="0"/>
            <a:r>
              <a:rPr lang="en-US" dirty="0"/>
              <a:t>Control Power Interlock</a:t>
            </a:r>
            <a:endParaRPr lang="en-US" sz="2400" dirty="0"/>
          </a:p>
          <a:p>
            <a:pPr lvl="1"/>
            <a:r>
              <a:rPr lang="en-US" dirty="0"/>
              <a:t>CONTROL POWER HAS 10A BREAKERS IN FRONT OF PS</a:t>
            </a:r>
            <a:endParaRPr lang="en-US" sz="2000" dirty="0"/>
          </a:p>
          <a:p>
            <a:pPr lvl="0"/>
            <a:r>
              <a:rPr lang="en-US" dirty="0"/>
              <a:t>AC Input Under-Voltage</a:t>
            </a:r>
            <a:endParaRPr lang="en-US" sz="2400" dirty="0"/>
          </a:p>
          <a:p>
            <a:pPr lvl="1"/>
            <a:r>
              <a:rPr lang="en-US" dirty="0"/>
              <a:t>AC PHASE LOSS ONLY</a:t>
            </a:r>
            <a:endParaRPr lang="en-US" sz="2000" dirty="0"/>
          </a:p>
          <a:p>
            <a:pPr lvl="0"/>
            <a:r>
              <a:rPr lang="en-US" dirty="0"/>
              <a:t>AC Input Over-Current</a:t>
            </a:r>
            <a:endParaRPr lang="en-US" sz="2400" dirty="0"/>
          </a:p>
          <a:p>
            <a:pPr lvl="1"/>
            <a:r>
              <a:rPr lang="en-US" dirty="0" smtClean="0"/>
              <a:t>AC </a:t>
            </a:r>
            <a:r>
              <a:rPr lang="en-US" dirty="0"/>
              <a:t>CURRENT IMBALANCE RELAY</a:t>
            </a:r>
            <a:endParaRPr lang="en-US" sz="2000" dirty="0"/>
          </a:p>
          <a:p>
            <a:pPr lvl="0"/>
            <a:r>
              <a:rPr lang="en-US" dirty="0"/>
              <a:t>AC Sequence Interlock</a:t>
            </a:r>
            <a:endParaRPr lang="en-US" sz="2400" dirty="0"/>
          </a:p>
          <a:p>
            <a:pPr lvl="1"/>
            <a:r>
              <a:rPr lang="en-US" dirty="0"/>
              <a:t>AC SEQUENSE INTERLOCK BUILT IN TO REGULATOR BUCKET</a:t>
            </a:r>
            <a:endParaRPr lang="en-US" sz="2000" dirty="0"/>
          </a:p>
          <a:p>
            <a:pPr lvl="0"/>
            <a:r>
              <a:rPr lang="en-US" dirty="0"/>
              <a:t>DC Output Over-Voltage</a:t>
            </a:r>
            <a:endParaRPr lang="en-US" sz="2400" dirty="0"/>
          </a:p>
          <a:p>
            <a:pPr lvl="1"/>
            <a:r>
              <a:rPr lang="en-US" dirty="0"/>
              <a:t>NO PROTECTION</a:t>
            </a:r>
            <a:endParaRPr lang="en-US" sz="2000" dirty="0"/>
          </a:p>
          <a:p>
            <a:pPr lvl="0"/>
            <a:r>
              <a:rPr lang="en-US" dirty="0"/>
              <a:t>DC Output Over-Current</a:t>
            </a:r>
            <a:endParaRPr lang="en-US" sz="2400" dirty="0"/>
          </a:p>
          <a:p>
            <a:pPr lvl="1"/>
            <a:r>
              <a:rPr lang="en-US" dirty="0" smtClean="0"/>
              <a:t>DC </a:t>
            </a:r>
            <a:r>
              <a:rPr lang="en-US" dirty="0"/>
              <a:t>OVER CURRENT INTERLOCK BY FRONT PANEL METER TO PLC</a:t>
            </a:r>
            <a:endParaRPr lang="en-US" sz="2000" dirty="0"/>
          </a:p>
          <a:p>
            <a:pPr lvl="0"/>
            <a:r>
              <a:rPr lang="en-US" dirty="0"/>
              <a:t>Output Ripple Interlock</a:t>
            </a:r>
            <a:endParaRPr lang="en-US" sz="2400" dirty="0"/>
          </a:p>
          <a:p>
            <a:pPr lvl="1"/>
            <a:r>
              <a:rPr lang="en-US" dirty="0"/>
              <a:t>NO PROTECTION</a:t>
            </a:r>
            <a:endParaRPr lang="en-US" sz="2000" dirty="0"/>
          </a:p>
          <a:p>
            <a:pPr lvl="0"/>
            <a:r>
              <a:rPr lang="en-US" dirty="0"/>
              <a:t>Output Filter Fuse Interlock</a:t>
            </a:r>
            <a:endParaRPr lang="en-US" sz="2400" dirty="0"/>
          </a:p>
          <a:p>
            <a:pPr lvl="1"/>
            <a:r>
              <a:rPr lang="en-US" dirty="0"/>
              <a:t>OUTPUT FILTER FUSE AND TRIGGER INT TO PLC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10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Interlocks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Enclosure Door Interlock</a:t>
            </a:r>
            <a:endParaRPr lang="en-US" sz="2400" dirty="0"/>
          </a:p>
          <a:p>
            <a:pPr lvl="1"/>
            <a:r>
              <a:rPr lang="en-US" dirty="0"/>
              <a:t>FRONT AND REAR DOOR INT TO PLC</a:t>
            </a:r>
            <a:endParaRPr lang="en-US" sz="2000" dirty="0"/>
          </a:p>
          <a:p>
            <a:pPr lvl="0"/>
            <a:r>
              <a:rPr lang="en-US" dirty="0"/>
              <a:t>ADDED WATER LEAK DETECTION </a:t>
            </a:r>
            <a:endParaRPr lang="en-US" sz="2400" dirty="0"/>
          </a:p>
          <a:p>
            <a:pPr lvl="1"/>
            <a:r>
              <a:rPr lang="en-US" dirty="0"/>
              <a:t>INT TO PLC</a:t>
            </a:r>
            <a:endParaRPr lang="en-US" sz="2000" dirty="0"/>
          </a:p>
          <a:p>
            <a:pPr lvl="0"/>
            <a:r>
              <a:rPr lang="en-US" dirty="0"/>
              <a:t>GROUND FAULT</a:t>
            </a:r>
            <a:endParaRPr lang="en-US" sz="2400" dirty="0"/>
          </a:p>
          <a:p>
            <a:pPr lvl="1"/>
            <a:r>
              <a:rPr lang="en-US" dirty="0"/>
              <a:t>INT TO PLC</a:t>
            </a:r>
            <a:endParaRPr lang="en-US" sz="2000" dirty="0"/>
          </a:p>
          <a:p>
            <a:pPr lvl="0"/>
            <a:r>
              <a:rPr lang="en-US" dirty="0"/>
              <a:t>DCCT FAULT</a:t>
            </a:r>
            <a:endParaRPr lang="en-US" sz="2400" dirty="0"/>
          </a:p>
          <a:p>
            <a:pPr lvl="1"/>
            <a:r>
              <a:rPr lang="en-US" dirty="0"/>
              <a:t>INT TO PLC</a:t>
            </a:r>
            <a:endParaRPr lang="en-US" sz="2000" dirty="0"/>
          </a:p>
          <a:p>
            <a:pPr lvl="0"/>
            <a:r>
              <a:rPr lang="en-US" dirty="0"/>
              <a:t>ADDED WATER SOLENOID</a:t>
            </a:r>
            <a:endParaRPr lang="en-US" sz="2400" dirty="0"/>
          </a:p>
          <a:p>
            <a:pPr lvl="1"/>
            <a:r>
              <a:rPr lang="en-US" dirty="0"/>
              <a:t>CONTROL BY PLC</a:t>
            </a:r>
            <a:endParaRPr lang="en-US" sz="2000" dirty="0"/>
          </a:p>
          <a:p>
            <a:pPr lvl="0"/>
            <a:r>
              <a:rPr lang="en-US" dirty="0"/>
              <a:t>ADDED REAR DOOR FANS AND AIR VAINS</a:t>
            </a:r>
            <a:endParaRPr lang="en-US" sz="2400" dirty="0"/>
          </a:p>
          <a:p>
            <a:pPr lvl="1"/>
            <a:r>
              <a:rPr lang="en-US" dirty="0"/>
              <a:t>AIR VAINS ARE WARNING NOT INT</a:t>
            </a:r>
            <a:endParaRPr lang="en-US" sz="2000" dirty="0"/>
          </a:p>
          <a:p>
            <a:pPr marL="137160" indent="0">
              <a:buNone/>
            </a:pPr>
            <a:endParaRPr lang="en-US" sz="2400" dirty="0"/>
          </a:p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DUMP RESISTOR AND CONTACTOR</a:t>
            </a:r>
          </a:p>
          <a:p>
            <a:pPr lvl="1"/>
            <a:r>
              <a:rPr lang="en-US" dirty="0"/>
              <a:t>CONTACTOR LOCAL / REMOTE CONTROLS</a:t>
            </a:r>
          </a:p>
          <a:p>
            <a:pPr lvl="1"/>
            <a:r>
              <a:rPr lang="en-US" dirty="0"/>
              <a:t>CONTACTOR AUXILIARY CONTACTS</a:t>
            </a:r>
          </a:p>
          <a:p>
            <a:pPr lvl="1"/>
            <a:r>
              <a:rPr lang="en-US" dirty="0"/>
              <a:t>PS DCCT SIGNAL</a:t>
            </a:r>
          </a:p>
          <a:p>
            <a:pPr lvl="1"/>
            <a:r>
              <a:rPr lang="en-US" dirty="0"/>
              <a:t>RESISTOR GROUND OPTION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3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The system will be powered by a UPS</a:t>
            </a:r>
            <a:r>
              <a:rPr lang="en-US" dirty="0" smtClean="0"/>
              <a:t>.</a:t>
            </a:r>
            <a:endParaRPr lang="en-US" sz="2400" dirty="0"/>
          </a:p>
          <a:p>
            <a:pPr marL="137160" lv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lvl="0"/>
            <a:r>
              <a:rPr lang="en-US" dirty="0"/>
              <a:t>The system will have a watch dog timer.</a:t>
            </a:r>
            <a:endParaRPr lang="en-US" sz="2400" dirty="0"/>
          </a:p>
          <a:p>
            <a:pPr lvl="1"/>
            <a:r>
              <a:rPr lang="en-US" dirty="0"/>
              <a:t>The PXIe quench signal out will be a square wave that will be toggled every time the software completes a loop.</a:t>
            </a:r>
            <a:endParaRPr lang="en-US" sz="2000" dirty="0"/>
          </a:p>
          <a:p>
            <a:pPr lvl="2"/>
            <a:r>
              <a:rPr lang="en-US" sz="2400" dirty="0"/>
              <a:t>The signal will also be used to time the duration of a loop.</a:t>
            </a:r>
            <a:endParaRPr lang="en-US" sz="2000" dirty="0"/>
          </a:p>
          <a:p>
            <a:pPr lvl="1"/>
            <a:r>
              <a:rPr lang="en-US" dirty="0"/>
              <a:t>When a quench is detected the signal will go low, and stay low.</a:t>
            </a:r>
            <a:endParaRPr lang="en-US" sz="2000" dirty="0"/>
          </a:p>
          <a:p>
            <a:pPr lvl="1"/>
            <a:r>
              <a:rPr lang="en-US" dirty="0"/>
              <a:t>This signal will go to a board that will implement the watch dog timer and output the interlock quench signal.</a:t>
            </a:r>
            <a:endParaRPr lang="en-US" sz="2000" dirty="0"/>
          </a:p>
          <a:p>
            <a:pPr lvl="2"/>
            <a:r>
              <a:rPr lang="en-US" sz="2400" dirty="0"/>
              <a:t>The interlock quench signal will normally be high.</a:t>
            </a:r>
            <a:endParaRPr lang="en-US" sz="2000" dirty="0"/>
          </a:p>
          <a:p>
            <a:pPr lvl="2"/>
            <a:r>
              <a:rPr lang="en-US" sz="2400" dirty="0"/>
              <a:t> This board will look for transitions; if the transitions stop the board will lower the interlock quench signal.</a:t>
            </a:r>
            <a:endParaRPr lang="en-US" sz="2000" dirty="0"/>
          </a:p>
          <a:p>
            <a:pPr marL="13716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lvl="0"/>
            <a:r>
              <a:rPr lang="en-US" dirty="0"/>
              <a:t>Capability of real-time display of raw and processed data, on demand.</a:t>
            </a:r>
            <a:endParaRPr lang="en-US" sz="2400" dirty="0"/>
          </a:p>
          <a:p>
            <a:pPr marL="13716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lvl="0"/>
            <a:r>
              <a:rPr lang="en-US" dirty="0"/>
              <a:t>The system will have test points to monitor the measured parameters in real time.</a:t>
            </a:r>
            <a:endParaRPr lang="en-US" sz="2400" dirty="0"/>
          </a:p>
          <a:p>
            <a:pPr marL="13716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lvl="0"/>
            <a:r>
              <a:rPr lang="en-US" dirty="0"/>
              <a:t>The system will provide the ability to time-correlate the samples.</a:t>
            </a:r>
            <a:endParaRPr lang="en-US" sz="2400" dirty="0"/>
          </a:p>
          <a:p>
            <a:pPr lvl="1"/>
            <a:r>
              <a:rPr lang="en-US" dirty="0"/>
              <a:t>The Quench Detector will record the time of each event.</a:t>
            </a:r>
            <a:endParaRPr lang="en-US" sz="2000" dirty="0"/>
          </a:p>
          <a:p>
            <a:pPr lvl="1"/>
            <a:r>
              <a:rPr lang="en-US" dirty="0"/>
              <a:t>The fast and slow loggers will include the quench event signal to help time-correlate the samples.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8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Requirements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The Quench detector will have 24 channels (3 PXIe-4300 Boards).</a:t>
            </a:r>
            <a:endParaRPr lang="en-US" sz="2400" dirty="0"/>
          </a:p>
          <a:p>
            <a:pPr lvl="1"/>
            <a:r>
              <a:rPr lang="en-US" dirty="0"/>
              <a:t>Channels are listed in the Excel file.</a:t>
            </a:r>
            <a:endParaRPr lang="en-US" sz="2000" dirty="0"/>
          </a:p>
          <a:p>
            <a:pPr lvl="1"/>
            <a:r>
              <a:rPr lang="en-US" dirty="0"/>
              <a:t>Gains are listed in the Excel file. Assumptions are:</a:t>
            </a:r>
            <a:endParaRPr lang="en-US" sz="2000" dirty="0"/>
          </a:p>
          <a:p>
            <a:pPr lvl="2"/>
            <a:r>
              <a:rPr lang="en-US" sz="2400" dirty="0"/>
              <a:t>The maximum ramp rate is 3.125 A/sec.</a:t>
            </a:r>
            <a:endParaRPr lang="en-US" sz="2000" dirty="0"/>
          </a:p>
          <a:p>
            <a:pPr lvl="2"/>
            <a:r>
              <a:rPr lang="en-US" sz="2400" dirty="0"/>
              <a:t>The A/D will have 16 bits resolution for +/- 10 V input.</a:t>
            </a:r>
            <a:endParaRPr lang="en-US" sz="2000" dirty="0"/>
          </a:p>
          <a:p>
            <a:pPr lvl="1"/>
            <a:r>
              <a:rPr lang="en-US" dirty="0"/>
              <a:t>The system will sample at 720 Hz.</a:t>
            </a:r>
            <a:endParaRPr lang="en-US" sz="2000" dirty="0"/>
          </a:p>
          <a:p>
            <a:pPr lvl="2"/>
            <a:r>
              <a:rPr lang="en-US" sz="2400" dirty="0"/>
              <a:t>The system should have simultaneous sampling on all channels.</a:t>
            </a:r>
            <a:endParaRPr lang="en-US" sz="2000" dirty="0"/>
          </a:p>
          <a:p>
            <a:pPr lvl="2"/>
            <a:r>
              <a:rPr lang="en-US" sz="2400" dirty="0"/>
              <a:t>The sample clock will be from a PLL locked to the power line.</a:t>
            </a:r>
            <a:endParaRPr lang="en-US" sz="2000" dirty="0"/>
          </a:p>
          <a:p>
            <a:pPr lvl="3"/>
            <a:r>
              <a:rPr lang="en-US" dirty="0"/>
              <a:t>This same PLL will supply the clock for the fast logger.</a:t>
            </a:r>
            <a:endParaRPr lang="en-US" sz="1800" dirty="0"/>
          </a:p>
          <a:p>
            <a:pPr lvl="1"/>
            <a:r>
              <a:rPr lang="en-US" dirty="0"/>
              <a:t>It will have a hardware anti-aliasing filter.</a:t>
            </a:r>
            <a:endParaRPr lang="en-US" sz="2000" dirty="0"/>
          </a:p>
          <a:p>
            <a:pPr lvl="2"/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order.</a:t>
            </a:r>
            <a:endParaRPr lang="en-US" sz="2000" dirty="0"/>
          </a:p>
          <a:p>
            <a:pPr lvl="2"/>
            <a:r>
              <a:rPr lang="en-US" sz="2400" dirty="0"/>
              <a:t> corner frequency of 85 Hz.</a:t>
            </a:r>
            <a:endParaRPr lang="en-US" sz="2000" dirty="0"/>
          </a:p>
          <a:p>
            <a:pPr lvl="1"/>
            <a:r>
              <a:rPr lang="en-US" dirty="0"/>
              <a:t>It will have a software integrator.</a:t>
            </a:r>
            <a:endParaRPr lang="en-US" sz="2000" dirty="0"/>
          </a:p>
          <a:p>
            <a:pPr lvl="2"/>
            <a:r>
              <a:rPr lang="en-US" sz="2400" dirty="0"/>
              <a:t>Integrate 12 samples, this puts notches at integer multiples of 60 Hz.</a:t>
            </a:r>
            <a:endParaRPr lang="en-US" sz="2000" dirty="0"/>
          </a:p>
          <a:p>
            <a:pPr lvl="2"/>
            <a:r>
              <a:rPr lang="en-US" sz="2400" dirty="0"/>
              <a:t>No decimation.</a:t>
            </a:r>
            <a:endParaRPr lang="en-US" sz="2000" dirty="0"/>
          </a:p>
          <a:p>
            <a:pPr lvl="1"/>
            <a:r>
              <a:rPr lang="en-US" dirty="0"/>
              <a:t>The system will implement three algorithms.</a:t>
            </a:r>
            <a:endParaRPr lang="en-US" sz="2000" dirty="0"/>
          </a:p>
          <a:p>
            <a:pPr lvl="2"/>
            <a:r>
              <a:rPr lang="en-US" sz="2400" dirty="0" err="1"/>
              <a:t>Vmeas</a:t>
            </a:r>
            <a:r>
              <a:rPr lang="en-US" sz="2400" dirty="0"/>
              <a:t> – </a:t>
            </a:r>
            <a:r>
              <a:rPr lang="en-US" sz="2400" dirty="0" smtClean="0"/>
              <a:t>(L </a:t>
            </a:r>
            <a:r>
              <a:rPr lang="en-US" sz="2400" dirty="0"/>
              <a:t>* di/</a:t>
            </a:r>
            <a:r>
              <a:rPr lang="en-US" sz="2400" dirty="0" err="1"/>
              <a:t>dt.</a:t>
            </a:r>
            <a:r>
              <a:rPr lang="en-US" sz="2400" dirty="0"/>
              <a:t>)</a:t>
            </a:r>
            <a:endParaRPr lang="en-US" sz="2000" dirty="0"/>
          </a:p>
          <a:p>
            <a:pPr lvl="2"/>
            <a:r>
              <a:rPr lang="en-US" sz="2400" dirty="0" err="1"/>
              <a:t>Vhalf</a:t>
            </a:r>
            <a:r>
              <a:rPr lang="en-US" sz="2400" dirty="0"/>
              <a:t> coil comparison.</a:t>
            </a:r>
            <a:endParaRPr lang="en-US" sz="2000" dirty="0"/>
          </a:p>
          <a:p>
            <a:pPr lvl="3"/>
            <a:r>
              <a:rPr lang="en-US" dirty="0"/>
              <a:t>Half coils are not identical, may need a scaling factor between them.</a:t>
            </a:r>
            <a:endParaRPr lang="en-US" sz="1800" dirty="0"/>
          </a:p>
          <a:p>
            <a:pPr lvl="2"/>
            <a:r>
              <a:rPr lang="en-US" sz="2400" dirty="0"/>
              <a:t>For the gas-cooled leads and flex leads a fixed threshold</a:t>
            </a:r>
            <a:r>
              <a:rPr lang="en-US" sz="2400" dirty="0" smtClean="0"/>
              <a:t>.</a:t>
            </a:r>
            <a:r>
              <a:rPr lang="en-US" dirty="0"/>
              <a:t> </a:t>
            </a:r>
            <a:endParaRPr lang="en-US" sz="2400" dirty="0"/>
          </a:p>
          <a:p>
            <a:pPr lvl="1"/>
            <a:r>
              <a:rPr lang="en-US" dirty="0"/>
              <a:t>The system will trigger if any algorithm detects a quench.</a:t>
            </a:r>
            <a:endParaRPr lang="en-US" sz="2000" dirty="0"/>
          </a:p>
          <a:p>
            <a:pPr lvl="1"/>
            <a:r>
              <a:rPr lang="en-US" dirty="0"/>
              <a:t>The internal signals will be sent to circular buffers that stores 20 seconds of data (14400 samples/channel; 576 </a:t>
            </a:r>
            <a:r>
              <a:rPr lang="en-US" dirty="0" err="1"/>
              <a:t>kBytes</a:t>
            </a:r>
            <a:r>
              <a:rPr lang="en-US" dirty="0"/>
              <a:t> total storage).</a:t>
            </a:r>
            <a:endParaRPr lang="en-US" sz="2000" dirty="0"/>
          </a:p>
          <a:p>
            <a:pPr lvl="2"/>
            <a:r>
              <a:rPr lang="en-US" sz="2400" dirty="0"/>
              <a:t>The circular buffer will have 10,800 pre-trigger data points (3/4 buffer pre-trigger).</a:t>
            </a:r>
            <a:endParaRPr lang="en-US" sz="2000" dirty="0"/>
          </a:p>
          <a:p>
            <a:pPr lvl="2"/>
            <a:r>
              <a:rPr lang="en-US" sz="2400" dirty="0"/>
              <a:t>Graphs of the buffers should be available after a quench</a:t>
            </a:r>
            <a:r>
              <a:rPr lang="en-US" sz="2400" dirty="0" smtClean="0"/>
              <a:t>.</a:t>
            </a:r>
          </a:p>
          <a:p>
            <a:pPr lvl="2"/>
            <a:endParaRPr lang="en-US" sz="2000" dirty="0"/>
          </a:p>
          <a:p>
            <a:r>
              <a:rPr lang="en-US" dirty="0"/>
              <a:t>The system will have an adjustable time delay for each algorithm.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552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r>
              <a:rPr lang="en-US" dirty="0" err="1" smtClean="0"/>
              <a:t>Contimued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The fast logger will implement a circular buffer on 32 channels.</a:t>
            </a:r>
            <a:endParaRPr lang="en-US" sz="2400" dirty="0"/>
          </a:p>
          <a:p>
            <a:pPr lvl="1"/>
            <a:r>
              <a:rPr lang="en-US" dirty="0"/>
              <a:t>Sample Rate of 2880 Hz (4*720 Hz).</a:t>
            </a:r>
            <a:endParaRPr lang="en-US" sz="2000" dirty="0"/>
          </a:p>
          <a:p>
            <a:pPr lvl="2"/>
            <a:r>
              <a:rPr lang="en-US" sz="2400" dirty="0"/>
              <a:t>The sample clock will be from a PLL locked to the power line.</a:t>
            </a:r>
            <a:endParaRPr lang="en-US" sz="2000" dirty="0"/>
          </a:p>
          <a:p>
            <a:pPr lvl="1"/>
            <a:r>
              <a:rPr lang="en-US" dirty="0"/>
              <a:t>Gain of the analog section will be </a:t>
            </a:r>
            <a:endParaRPr lang="en-US" sz="2000" dirty="0"/>
          </a:p>
          <a:p>
            <a:pPr lvl="1"/>
            <a:r>
              <a:rPr lang="en-US" dirty="0"/>
              <a:t>Separate anti-aliasing filters from the Quench Detector.</a:t>
            </a:r>
            <a:endParaRPr lang="en-US" sz="2000" dirty="0"/>
          </a:p>
          <a:p>
            <a:pPr lvl="2"/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 order</a:t>
            </a:r>
            <a:endParaRPr lang="en-US" sz="2000" dirty="0"/>
          </a:p>
          <a:p>
            <a:pPr lvl="2"/>
            <a:r>
              <a:rPr lang="en-US" sz="2400" dirty="0"/>
              <a:t>Corner frequency of 340 Hz.</a:t>
            </a:r>
            <a:endParaRPr lang="en-US" sz="2000" dirty="0"/>
          </a:p>
          <a:p>
            <a:pPr lvl="1"/>
            <a:r>
              <a:rPr lang="en-US" dirty="0"/>
              <a:t>It will store 10 seconds of data per channel (28,800 samples/channel; 1.152 Mbytes total storage).</a:t>
            </a:r>
            <a:endParaRPr lang="en-US" sz="2000" dirty="0"/>
          </a:p>
          <a:p>
            <a:pPr lvl="2"/>
            <a:r>
              <a:rPr lang="en-US" sz="2400" dirty="0"/>
              <a:t>The circular buffer will have 21,600 pre-trigger data points (3/4 buffer pre-trigger)</a:t>
            </a:r>
            <a:endParaRPr lang="en-US" sz="2000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circular buffers </a:t>
            </a:r>
            <a:r>
              <a:rPr lang="en-US" dirty="0"/>
              <a:t>will stop on a quench signal.</a:t>
            </a:r>
            <a:endParaRPr lang="en-US" sz="2000" dirty="0"/>
          </a:p>
          <a:p>
            <a:pPr lvl="1"/>
            <a:r>
              <a:rPr lang="en-US" dirty="0"/>
              <a:t>Graphs of the buffers should be available after a quench</a:t>
            </a:r>
            <a:r>
              <a:rPr lang="en-US" dirty="0" smtClean="0"/>
              <a:t>.</a:t>
            </a:r>
          </a:p>
          <a:p>
            <a:pPr marL="585216" lvl="1" indent="0">
              <a:buNone/>
            </a:pPr>
            <a:endParaRPr lang="en-US" sz="2000" dirty="0"/>
          </a:p>
          <a:p>
            <a:pPr lvl="0"/>
            <a:r>
              <a:rPr lang="en-US" dirty="0"/>
              <a:t>The slow logger will store all 32 channels continuously.</a:t>
            </a:r>
            <a:endParaRPr lang="en-US" sz="2400" dirty="0"/>
          </a:p>
          <a:p>
            <a:pPr lvl="1"/>
            <a:r>
              <a:rPr lang="en-US" dirty="0"/>
              <a:t>Sample Rate of 1 Hz.</a:t>
            </a:r>
            <a:endParaRPr lang="en-US" sz="2000" dirty="0"/>
          </a:p>
          <a:p>
            <a:pPr lvl="1"/>
            <a:r>
              <a:rPr lang="en-US" dirty="0"/>
              <a:t>It will decimate the data from the fast logger.</a:t>
            </a:r>
            <a:endParaRPr lang="en-US" sz="2000" dirty="0"/>
          </a:p>
          <a:p>
            <a:pPr lvl="2"/>
            <a:r>
              <a:rPr lang="en-US" sz="2400" dirty="0"/>
              <a:t>? stage CIC anti-aliasing filter.</a:t>
            </a:r>
            <a:endParaRPr lang="en-US" sz="2000" dirty="0"/>
          </a:p>
          <a:p>
            <a:pPr lvl="1"/>
            <a:r>
              <a:rPr lang="en-US" dirty="0"/>
              <a:t>Graphs of the buffers should always be available.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8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Detection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system will implement three algorithms.</a:t>
            </a:r>
          </a:p>
          <a:p>
            <a:pPr lvl="2"/>
            <a:r>
              <a:rPr lang="en-US" sz="2400" dirty="0" err="1"/>
              <a:t>Vmeas</a:t>
            </a:r>
            <a:r>
              <a:rPr lang="en-US" sz="2400" dirty="0"/>
              <a:t> – (L * di/</a:t>
            </a:r>
            <a:r>
              <a:rPr lang="en-US" sz="2400" dirty="0" err="1"/>
              <a:t>dt.</a:t>
            </a:r>
            <a:r>
              <a:rPr lang="en-US" sz="2400" dirty="0"/>
              <a:t>)</a:t>
            </a:r>
            <a:endParaRPr lang="en-US" sz="2000" dirty="0"/>
          </a:p>
          <a:p>
            <a:pPr lvl="2"/>
            <a:r>
              <a:rPr lang="en-US" sz="2400" dirty="0" err="1"/>
              <a:t>Vhalf</a:t>
            </a:r>
            <a:r>
              <a:rPr lang="en-US" sz="2400" dirty="0"/>
              <a:t> coil comparison.</a:t>
            </a:r>
            <a:endParaRPr lang="en-US" sz="2000" dirty="0"/>
          </a:p>
          <a:p>
            <a:pPr lvl="3"/>
            <a:r>
              <a:rPr lang="en-US" dirty="0"/>
              <a:t>Half coils are not identical, may need a scaling factor between them.</a:t>
            </a:r>
            <a:endParaRPr lang="en-US" sz="1800" dirty="0"/>
          </a:p>
          <a:p>
            <a:pPr lvl="2"/>
            <a:r>
              <a:rPr lang="en-US" sz="2400" dirty="0"/>
              <a:t>For the gas-cooled leads and flex leads a fixed threshold</a:t>
            </a:r>
            <a:r>
              <a:rPr lang="en-US" sz="2400" dirty="0" smtClean="0"/>
              <a:t>.</a:t>
            </a:r>
          </a:p>
          <a:p>
            <a:r>
              <a:rPr lang="en-US" dirty="0" smtClean="0"/>
              <a:t>After Rotator failure in 2009 the half coil comparison was done on different Rotator magnets with the same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Processing Block Diagram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9" y="1600200"/>
            <a:ext cx="7494462" cy="4708525"/>
          </a:xfrm>
        </p:spPr>
      </p:pic>
    </p:spTree>
    <p:extLst>
      <p:ext uri="{BB962C8B-B14F-4D97-AF65-F5344CB8AC3E}">
        <p14:creationId xmlns:p14="http://schemas.microsoft.com/office/powerpoint/2010/main" val="1225888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Frequency Content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4197973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Differentiator Frequency Response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54212"/>
            <a:ext cx="5334000" cy="4000500"/>
          </a:xfrm>
        </p:spPr>
      </p:pic>
    </p:spTree>
    <p:extLst>
      <p:ext uri="{BB962C8B-B14F-4D97-AF65-F5344CB8AC3E}">
        <p14:creationId xmlns:p14="http://schemas.microsoft.com/office/powerpoint/2010/main" val="322207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2906</TotalTime>
  <Words>805</Words>
  <Application>Microsoft Office PowerPoint</Application>
  <PresentationFormat>On-screen Show (4:3)</PresentationFormat>
  <Paragraphs>168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sPhenix Quench Detector Review</vt:lpstr>
      <vt:lpstr>Overall Description</vt:lpstr>
      <vt:lpstr>Requirements</vt:lpstr>
      <vt:lpstr>Requirements Continued</vt:lpstr>
      <vt:lpstr>Requirements Contimued</vt:lpstr>
      <vt:lpstr>Quench Detection Algorithms</vt:lpstr>
      <vt:lpstr>Signal Processing Block Diagram</vt:lpstr>
      <vt:lpstr>Ramp Frequency Content</vt:lpstr>
      <vt:lpstr>Differentiator Frequency Response</vt:lpstr>
      <vt:lpstr>Percent Errors of Different Differentiator Methods</vt:lpstr>
      <vt:lpstr>Anti-Aliasing Filter Frequency Response</vt:lpstr>
      <vt:lpstr>Anti-Aliasing Filter Circuit</vt:lpstr>
      <vt:lpstr>Integrator Frequency Response</vt:lpstr>
      <vt:lpstr>Total Frequency Response</vt:lpstr>
      <vt:lpstr>Front-End Electronics</vt:lpstr>
      <vt:lpstr>RHIC Front-End Electronics</vt:lpstr>
      <vt:lpstr>Voltage Taps</vt:lpstr>
      <vt:lpstr>Voltage Taps continued</vt:lpstr>
      <vt:lpstr>Voltage Taps continued</vt:lpstr>
      <vt:lpstr>Quench Detector Channel Assignments</vt:lpstr>
      <vt:lpstr>Interlocks</vt:lpstr>
      <vt:lpstr>Interlocks continued</vt:lpstr>
      <vt:lpstr>Interlocks continued</vt:lpstr>
      <vt:lpstr>Interlocks continued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Quench Detector Review</dc:title>
  <dc:creator>Schultheiss, Carl</dc:creator>
  <cp:lastModifiedBy>Schultheiss, Carl</cp:lastModifiedBy>
  <cp:revision>45</cp:revision>
  <dcterms:created xsi:type="dcterms:W3CDTF">2017-03-13T14:30:33Z</dcterms:created>
  <dcterms:modified xsi:type="dcterms:W3CDTF">2017-03-15T17:04:28Z</dcterms:modified>
</cp:coreProperties>
</file>