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67" r:id="rId4"/>
    <p:sldId id="268" r:id="rId5"/>
    <p:sldId id="256" r:id="rId6"/>
    <p:sldId id="257" r:id="rId7"/>
    <p:sldId id="261" r:id="rId8"/>
    <p:sldId id="265" r:id="rId9"/>
    <p:sldId id="258" r:id="rId10"/>
    <p:sldId id="262" r:id="rId11"/>
    <p:sldId id="259" r:id="rId12"/>
    <p:sldId id="263" r:id="rId13"/>
    <p:sldId id="264" r:id="rId14"/>
    <p:sldId id="260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5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8980-A4CD-4B00-B8F1-A1E63EBC8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F37B0F-945B-400D-B08E-F37470F99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1257-4FAE-4AC6-A5D7-7EA7B943C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C32A-344A-4F30-938A-A39B11F8533C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F69A2-CA05-4173-98BE-04C0DD63D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E69B3-ADF5-441A-BCD6-D957AAFD8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D80D-BEC3-42EF-8257-D84505C00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52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21D36-5436-4C09-9D99-6645DDBAB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69E275-964A-444F-ACCB-34E2D8C64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F5478-C38D-436A-A79D-4A64F4E23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C32A-344A-4F30-938A-A39B11F8533C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AF47B-7414-4BFB-A3F0-A68F51C1E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E573B-9E52-474C-9901-192A54BC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D80D-BEC3-42EF-8257-D84505C00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83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6BE8CA-BB8B-4764-930C-8DFD26A9DB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9BF081-FABA-48B5-934A-CCD2F7CE7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BC2D5-B16C-4EB9-A0A9-98DF8CC9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C32A-344A-4F30-938A-A39B11F8533C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AF8A7-1149-40F1-85BB-7C3FB98D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6B755-B44F-4D00-8F3B-ED763999E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D80D-BEC3-42EF-8257-D84505C00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33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1B8DD-D100-4BE0-B9E4-CE858599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53C1-DC84-42B0-B94F-36DEC9054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5C79E-EB2D-4033-AD52-3F3A728B3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C32A-344A-4F30-938A-A39B11F8533C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5B7C8-BB47-4457-8E06-EFFD67204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263FF-50B9-4C90-8188-5188B0CC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D80D-BEC3-42EF-8257-D84505C00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80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F8819-0246-4EE4-9B1F-E44D2285B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140A6-0034-4DEC-86B6-C8AEB6024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BD706-C291-463D-A725-7675AA568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C32A-344A-4F30-938A-A39B11F8533C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96198-949B-49F7-BC70-63DFEB171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3D15C-343D-4CD1-B758-4EF36F9DF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D80D-BEC3-42EF-8257-D84505C00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4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D3373-9F9A-4E65-8DCF-B2B4814F7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664C6-6441-4029-9670-37D5799F2E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07AB8-A4B7-40A6-8C26-3721AB560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CC820-06A6-4D8A-9A6F-AF67644FA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C32A-344A-4F30-938A-A39B11F8533C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1E0A2-F771-4157-9419-963C4B17A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FDF67A-E987-4174-BF75-63E9B97A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D80D-BEC3-42EF-8257-D84505C00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06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52546-ADE6-4FEF-8376-006140B11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A4BB8-C6E6-46FB-928F-D4A751AFA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4C65FC-E573-4522-8E78-C7859CB06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A648DB-977B-4283-BDEA-093019B51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2F1175-E7EE-4FC7-B58E-1ADD62CABC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99B8A7-9EBF-4188-99FF-DD63E8984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C32A-344A-4F30-938A-A39B11F8533C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6D6A7C-2C44-449B-A9D1-CA7D2FCD6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E55EB7-0459-48E6-BCC0-201DC7FA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D80D-BEC3-42EF-8257-D84505C00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67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42B37-2CAD-44AF-B6EA-9022E28F9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77C988-FFD3-4EC3-B792-13559BBD8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C32A-344A-4F30-938A-A39B11F8533C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ADA88-904E-4069-A375-F600684C1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8464F-3C80-4057-9E36-0F57D34DE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D80D-BEC3-42EF-8257-D84505C00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084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F43251-AC6D-432F-9425-6033706E2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C32A-344A-4F30-938A-A39B11F8533C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06C268-B42C-4C80-9C72-335176EA8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FFE38-D1C3-49BF-AAB7-50D78482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D80D-BEC3-42EF-8257-D84505C00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85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4E68E-F3EE-46EB-A63D-38D65360C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3910C-658E-4EB4-8D46-62D5B5CAB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1C3F2-BEDE-4749-8E1F-34EE23FAF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02D9FD-4827-4DD9-9975-937EEBE9D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C32A-344A-4F30-938A-A39B11F8533C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EEF48-E0F9-42A9-9EE2-D36FCFF7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30398-A5CA-49AF-9FE5-0917C8D0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D80D-BEC3-42EF-8257-D84505C00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85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862B0-D05B-444E-B1F6-017C52426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ED7D34-27A3-4412-93D2-98E516CDFC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B3EEA-8916-42EE-8871-E9E9E47D8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F75AD-EB4A-46C0-B0D5-3F3CAA3B5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C32A-344A-4F30-938A-A39B11F8533C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E9C5F-80AF-4885-9AD7-11DE14ABC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B2460-46E0-49C4-8E84-AE0AEE465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D80D-BEC3-42EF-8257-D84505C00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79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5B60B6-4CC8-4E27-AC16-CC59C976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D9870-79A0-4423-85B4-30A00F00D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B4181-B7DF-4B77-939A-870B8AB0D2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0C32A-344A-4F30-938A-A39B11F8533C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6064B-2F31-4253-9245-EEBE188E1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0CE25-C29E-4402-84C8-C1802794E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6D80D-BEC3-42EF-8257-D84505C00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65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ic/epic/tree/flat_OB" TargetMode="External"/><Relationship Id="rId2" Type="http://schemas.openxmlformats.org/officeDocument/2006/relationships/hyperlink" Target="https://github.com/eic/epic/tree/SVTOB_UK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ithub.com/eic/epic/tree/curved_OB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ic/epic/tree/curved_OB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eic/epic/pull/92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5C0FD-3D1B-429A-8130-617990984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54364" y="-1279092"/>
            <a:ext cx="13900727" cy="2387600"/>
          </a:xfrm>
        </p:spPr>
        <p:txBody>
          <a:bodyPr>
            <a:normAutofit/>
          </a:bodyPr>
          <a:lstStyle/>
          <a:p>
            <a:r>
              <a:rPr lang="en-GB" sz="4800" b="1" i="0" dirty="0">
                <a:solidFill>
                  <a:srgbClr val="1A63A0"/>
                </a:solidFill>
                <a:effectLst/>
                <a:latin typeface="+mn-lt"/>
              </a:rPr>
              <a:t>SVT OB simulation geometry updates</a:t>
            </a:r>
            <a:endParaRPr lang="en-GB" sz="48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C1DE0-08FE-41B4-B79D-CCDA6E5FDD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5235" y="1329893"/>
            <a:ext cx="10547927" cy="1655762"/>
          </a:xfrm>
        </p:spPr>
        <p:txBody>
          <a:bodyPr/>
          <a:lstStyle/>
          <a:p>
            <a:r>
              <a:rPr lang="en-GB" dirty="0"/>
              <a:t>28 August 2025	 Aditya Yalavatti, Sam Henry 		University of Oxford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7C2386-2BEC-4E3C-B862-CA7A9EEC1504}"/>
              </a:ext>
            </a:extLst>
          </p:cNvPr>
          <p:cNvSpPr txBox="1"/>
          <p:nvPr/>
        </p:nvSpPr>
        <p:spPr>
          <a:xfrm>
            <a:off x="618838" y="1939640"/>
            <a:ext cx="1146430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Current </a:t>
            </a:r>
            <a:r>
              <a:rPr lang="en-GB" sz="2400" b="1" dirty="0" err="1"/>
              <a:t>ePIC</a:t>
            </a:r>
            <a:r>
              <a:rPr lang="en-GB" sz="2400" b="1" dirty="0"/>
              <a:t> outer Barrel simulation geometries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Full CAD-file version: </a:t>
            </a:r>
            <a:r>
              <a:rPr lang="en-GB" sz="2200" dirty="0">
                <a:hlinkClick r:id="rId2"/>
              </a:rPr>
              <a:t>https://github.com/eic/epic/tree/SVTOB_UK</a:t>
            </a:r>
            <a:r>
              <a:rPr lang="en-GB" sz="22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/>
              <a:t>Previously reported bugs fixed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/>
              <a:t>Used for hit maps and material thickness scans to aid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/>
              <a:t>Currently not working with </a:t>
            </a:r>
            <a:r>
              <a:rPr lang="en-GB" sz="2200" dirty="0" err="1"/>
              <a:t>eicrecon</a:t>
            </a:r>
            <a:endParaRPr lang="en-GB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/>
              <a:t>Likely too complex and slow for routine 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Simplified flat component model (Aditya Yalavatti): </a:t>
            </a:r>
            <a:r>
              <a:rPr lang="en-GB" sz="2200" dirty="0">
                <a:hlinkClick r:id="rId3"/>
              </a:rPr>
              <a:t>https://github.com/eic/epic/tree/flat_OB</a:t>
            </a:r>
            <a:r>
              <a:rPr lang="en-GB" sz="22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/>
              <a:t>Fully working, we will push to </a:t>
            </a:r>
            <a:r>
              <a:rPr lang="en-GB" sz="2200" dirty="0" err="1"/>
              <a:t>github</a:t>
            </a:r>
            <a:r>
              <a:rPr lang="en-GB" sz="2200" dirty="0"/>
              <a:t> very soon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Simplified model with curved silicon surfaces (Sam Henry): </a:t>
            </a:r>
            <a:r>
              <a:rPr lang="en-GB" sz="2200" dirty="0">
                <a:hlinkClick r:id="rId4"/>
              </a:rPr>
              <a:t>https://github.com/eic/epic/tree/curved_OB</a:t>
            </a:r>
            <a:r>
              <a:rPr lang="en-GB" sz="22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/>
              <a:t>Not yet working with </a:t>
            </a:r>
            <a:r>
              <a:rPr lang="en-GB" sz="2200" dirty="0" err="1"/>
              <a:t>eicrecon</a:t>
            </a: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Final goal: hybrid model with simplified curved surface for active silicon, and support structure from CAD files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79824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EA5BD-AE65-444E-8A9B-9A88B67EF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Material Scan – </a:t>
            </a:r>
            <a:r>
              <a:rPr lang="en-GB" b="1" dirty="0"/>
              <a:t>L3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0BFD31-3501-4E3A-B1C1-25FA0C03CC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" t="4586" r="7489" b="2552"/>
          <a:stretch/>
        </p:blipFill>
        <p:spPr>
          <a:xfrm>
            <a:off x="278400" y="1690688"/>
            <a:ext cx="5920799" cy="36668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ED1523-4CAA-4E50-8F64-28EA25BEA3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" t="5873" r="8006" b="5151"/>
          <a:stretch/>
        </p:blipFill>
        <p:spPr>
          <a:xfrm>
            <a:off x="6199199" y="1753978"/>
            <a:ext cx="5884801" cy="35402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82721A2-6ED6-4F46-845A-6B4A180F4718}"/>
              </a:ext>
            </a:extLst>
          </p:cNvPr>
          <p:cNvSpPr txBox="1"/>
          <p:nvPr/>
        </p:nvSpPr>
        <p:spPr>
          <a:xfrm>
            <a:off x="8875903" y="5538414"/>
            <a:ext cx="80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SVTOB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BCBBC1-B798-4370-AE27-39D2F2D9B9BE}"/>
              </a:ext>
            </a:extLst>
          </p:cNvPr>
          <p:cNvSpPr txBox="1"/>
          <p:nvPr/>
        </p:nvSpPr>
        <p:spPr>
          <a:xfrm>
            <a:off x="2512800" y="5538414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Simplified Model</a:t>
            </a:r>
          </a:p>
        </p:txBody>
      </p:sp>
    </p:spTree>
    <p:extLst>
      <p:ext uri="{BB962C8B-B14F-4D97-AF65-F5344CB8AC3E}">
        <p14:creationId xmlns:p14="http://schemas.microsoft.com/office/powerpoint/2010/main" val="3370057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64EF0-22AA-4DBB-B1C8-4045CE30C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Material Scan – </a:t>
            </a:r>
            <a:r>
              <a:rPr lang="en-GB" b="1" dirty="0"/>
              <a:t>L4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44423C-3866-4BFC-A240-70502A2875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t="5039" r="9228" b="2269"/>
          <a:stretch/>
        </p:blipFill>
        <p:spPr>
          <a:xfrm>
            <a:off x="209136" y="2008799"/>
            <a:ext cx="5679134" cy="3607201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DBEF6027-02C6-409B-A440-9F62551C1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" t="6692" r="8155" b="1971"/>
          <a:stretch/>
        </p:blipFill>
        <p:spPr>
          <a:xfrm>
            <a:off x="6163200" y="2058005"/>
            <a:ext cx="5679134" cy="3554289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9F6A58D-44EB-48A5-A50E-62061EE78851}"/>
              </a:ext>
            </a:extLst>
          </p:cNvPr>
          <p:cNvSpPr txBox="1"/>
          <p:nvPr/>
        </p:nvSpPr>
        <p:spPr>
          <a:xfrm>
            <a:off x="8875903" y="5538414"/>
            <a:ext cx="80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SVTOB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27D914-26C3-4D54-B818-479E75B16F7B}"/>
              </a:ext>
            </a:extLst>
          </p:cNvPr>
          <p:cNvSpPr txBox="1"/>
          <p:nvPr/>
        </p:nvSpPr>
        <p:spPr>
          <a:xfrm>
            <a:off x="2512800" y="5538414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Simplified Model</a:t>
            </a:r>
          </a:p>
        </p:txBody>
      </p:sp>
    </p:spTree>
    <p:extLst>
      <p:ext uri="{BB962C8B-B14F-4D97-AF65-F5344CB8AC3E}">
        <p14:creationId xmlns:p14="http://schemas.microsoft.com/office/powerpoint/2010/main" val="1037934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D6F37-D784-42D5-977B-44BBD03D4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Material Scan Comparison – </a:t>
            </a:r>
            <a:r>
              <a:rPr lang="en-GB" b="1" dirty="0"/>
              <a:t>L4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6460F0F-9BC5-4F59-B259-ED1CA3A0C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" t="4450" r="8228" b="2688"/>
          <a:stretch/>
        </p:blipFill>
        <p:spPr>
          <a:xfrm>
            <a:off x="388402" y="1931213"/>
            <a:ext cx="5707598" cy="3607201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6E4808-8955-4417-A860-93B73318EB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" t="4964" r="8347" b="3341"/>
          <a:stretch/>
        </p:blipFill>
        <p:spPr>
          <a:xfrm>
            <a:off x="6248745" y="1931213"/>
            <a:ext cx="5648454" cy="3556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E88360-C7AD-4F54-B4BE-EA021186BBA4}"/>
              </a:ext>
            </a:extLst>
          </p:cNvPr>
          <p:cNvSpPr txBox="1"/>
          <p:nvPr/>
        </p:nvSpPr>
        <p:spPr>
          <a:xfrm>
            <a:off x="8875903" y="5538414"/>
            <a:ext cx="80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SVTOB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EF8681-8E0F-425C-93EA-CCD599AD4C35}"/>
              </a:ext>
            </a:extLst>
          </p:cNvPr>
          <p:cNvSpPr txBox="1"/>
          <p:nvPr/>
        </p:nvSpPr>
        <p:spPr>
          <a:xfrm>
            <a:off x="2512800" y="5538414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Simplified Model</a:t>
            </a:r>
          </a:p>
        </p:txBody>
      </p:sp>
    </p:spTree>
    <p:extLst>
      <p:ext uri="{BB962C8B-B14F-4D97-AF65-F5344CB8AC3E}">
        <p14:creationId xmlns:p14="http://schemas.microsoft.com/office/powerpoint/2010/main" val="2888706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C825D-6A39-4399-99BB-7FEE0C6D3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Momentum Resolution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17C975-0D7D-411B-883D-92EF1A8AED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3076" r="3714" b="601"/>
          <a:stretch/>
        </p:blipFill>
        <p:spPr>
          <a:xfrm>
            <a:off x="838200" y="1690688"/>
            <a:ext cx="7056000" cy="497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83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6F4F2-4B16-494D-BE9E-6267D59F2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Momentum Resolution – </a:t>
            </a:r>
            <a:r>
              <a:rPr lang="en-GB" b="1" dirty="0"/>
              <a:t>Comparison</a:t>
            </a:r>
            <a:r>
              <a:rPr lang="en-GB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4F2A15-10C4-44BD-A921-80560E775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98" y="1690688"/>
            <a:ext cx="5599202" cy="38985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3F0508-9803-465E-AFA3-63A23F1E3CE7}"/>
              </a:ext>
            </a:extLst>
          </p:cNvPr>
          <p:cNvSpPr txBox="1"/>
          <p:nvPr/>
        </p:nvSpPr>
        <p:spPr>
          <a:xfrm>
            <a:off x="2283750" y="5703570"/>
            <a:ext cx="202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Standard Geometry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DDE2F9-F8EA-4E05-A85C-FA5D6F978518}"/>
              </a:ext>
            </a:extLst>
          </p:cNvPr>
          <p:cNvSpPr txBox="1"/>
          <p:nvPr/>
        </p:nvSpPr>
        <p:spPr>
          <a:xfrm>
            <a:off x="8080506" y="5703570"/>
            <a:ext cx="182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Braced Geometry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F6075A-011B-4F1C-8848-24E3C5B244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3076" r="3714" b="601"/>
          <a:stretch/>
        </p:blipFill>
        <p:spPr>
          <a:xfrm>
            <a:off x="6096000" y="1829241"/>
            <a:ext cx="5302199" cy="373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50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519256-F785-4913-992C-8532C0C97D0D}"/>
              </a:ext>
            </a:extLst>
          </p:cNvPr>
          <p:cNvSpPr txBox="1"/>
          <p:nvPr/>
        </p:nvSpPr>
        <p:spPr>
          <a:xfrm>
            <a:off x="233265" y="251927"/>
            <a:ext cx="11439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Simplified curved silicon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B3F812-F9CB-4EE2-AF9A-5757BD487E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50465" y="1271203"/>
            <a:ext cx="5731510" cy="2432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53D94E-75A5-43F8-B6EB-4F93F5D4A3E5}"/>
              </a:ext>
            </a:extLst>
          </p:cNvPr>
          <p:cNvSpPr txBox="1"/>
          <p:nvPr/>
        </p:nvSpPr>
        <p:spPr>
          <a:xfrm>
            <a:off x="363894" y="3629607"/>
            <a:ext cx="95452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First attempt: single curved surface above flat support for each stave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Radius of curvature &lt;&lt; barrel radius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Problem: </a:t>
            </a:r>
            <a:r>
              <a:rPr lang="en-GB" sz="2400" dirty="0" err="1"/>
              <a:t>eicrecon</a:t>
            </a:r>
            <a:r>
              <a:rPr lang="en-GB" sz="2400" dirty="0"/>
              <a:t> does not see hits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Likely issue with DD4HEP readout segmentation – may not be possible with </a:t>
            </a:r>
            <a:r>
              <a:rPr lang="en-GB" sz="2400" dirty="0" err="1"/>
              <a:t>CylindricalGridPhiZ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See: </a:t>
            </a:r>
            <a:r>
              <a:rPr lang="en-GB" sz="2400" dirty="0">
                <a:hlinkClick r:id="rId3"/>
              </a:rPr>
              <a:t>https://github.com/eic/epic/tree/curved_OB</a:t>
            </a:r>
            <a:br>
              <a:rPr lang="en-GB" sz="2400" dirty="0"/>
            </a:br>
            <a:r>
              <a:rPr lang="en-GB" sz="2400" dirty="0">
                <a:hlinkClick r:id="rId4"/>
              </a:rPr>
              <a:t>https://github.com/eic/epic/pull/924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7745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A196486-2862-4D51-878C-CD9BA0546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626" y="469739"/>
            <a:ext cx="7477125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F26939-3622-4908-AAB6-C32C232AC2CE}"/>
              </a:ext>
            </a:extLst>
          </p:cNvPr>
          <p:cNvSpPr txBox="1"/>
          <p:nvPr/>
        </p:nvSpPr>
        <p:spPr>
          <a:xfrm>
            <a:off x="419878" y="301786"/>
            <a:ext cx="44973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Outer barrels</a:t>
            </a:r>
          </a:p>
          <a:p>
            <a:endParaRPr lang="en-GB" sz="2400" dirty="0"/>
          </a:p>
          <a:p>
            <a:r>
              <a:rPr lang="en-GB" sz="2400" dirty="0"/>
              <a:t>L3: 46 staves at 271mm radius</a:t>
            </a:r>
          </a:p>
          <a:p>
            <a:r>
              <a:rPr lang="en-GB" sz="2400" dirty="0"/>
              <a:t>L4: 70 staves at 430mm radius</a:t>
            </a:r>
          </a:p>
          <a:p>
            <a:endParaRPr lang="en-GB" sz="2400" dirty="0"/>
          </a:p>
          <a:p>
            <a:r>
              <a:rPr lang="en-GB" sz="2400" dirty="0"/>
              <a:t>Staves – curved silicon on carbon </a:t>
            </a:r>
            <a:r>
              <a:rPr lang="en-GB" sz="2400" dirty="0" err="1"/>
              <a:t>fiber</a:t>
            </a:r>
            <a:r>
              <a:rPr lang="en-GB" sz="2400" dirty="0"/>
              <a:t> support</a:t>
            </a:r>
          </a:p>
        </p:txBody>
      </p:sp>
    </p:spTree>
    <p:extLst>
      <p:ext uri="{BB962C8B-B14F-4D97-AF65-F5344CB8AC3E}">
        <p14:creationId xmlns:p14="http://schemas.microsoft.com/office/powerpoint/2010/main" val="242293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2D4AB-495B-4598-AE26-82C01B452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82" y="120091"/>
            <a:ext cx="10515600" cy="1325563"/>
          </a:xfrm>
        </p:spPr>
        <p:txBody>
          <a:bodyPr/>
          <a:lstStyle/>
          <a:p>
            <a:r>
              <a:rPr lang="en-GB" dirty="0"/>
              <a:t>OB full CAD file model hit maps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38DCAF-D8B9-43CF-B6CE-F0689727B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18" y="2368626"/>
            <a:ext cx="5267078" cy="3608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F76EFD-0B2B-4352-89C6-2CD0FB306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862" y="2368625"/>
            <a:ext cx="5616469" cy="38173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01AD85-DD96-4258-9A94-1ACB112C3210}"/>
              </a:ext>
            </a:extLst>
          </p:cNvPr>
          <p:cNvSpPr txBox="1"/>
          <p:nvPr/>
        </p:nvSpPr>
        <p:spPr>
          <a:xfrm>
            <a:off x="507518" y="1228805"/>
            <a:ext cx="4143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Single stave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CB184C-4793-4871-9EBD-74BEC0387CF9}"/>
              </a:ext>
            </a:extLst>
          </p:cNvPr>
          <p:cNvSpPr txBox="1"/>
          <p:nvPr/>
        </p:nvSpPr>
        <p:spPr>
          <a:xfrm>
            <a:off x="992436" y="1994053"/>
            <a:ext cx="1332123" cy="374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5795AE-4AF0-4E50-A9C8-191653738547}"/>
              </a:ext>
            </a:extLst>
          </p:cNvPr>
          <p:cNvSpPr txBox="1"/>
          <p:nvPr/>
        </p:nvSpPr>
        <p:spPr>
          <a:xfrm>
            <a:off x="6250236" y="1784732"/>
            <a:ext cx="141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E882CF-6023-417C-91A8-06E47B2C9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82" y="195463"/>
            <a:ext cx="1091754" cy="299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82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908500-7D64-4E19-A73B-AB53CF272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846" y="3539731"/>
            <a:ext cx="4812329" cy="3046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EA2F59-905A-4EE9-929C-08DA0324F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666" y="3539731"/>
            <a:ext cx="5480039" cy="32289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703547-E0CB-4794-86D0-2053C156DE1C}"/>
              </a:ext>
            </a:extLst>
          </p:cNvPr>
          <p:cNvSpPr txBox="1"/>
          <p:nvPr/>
        </p:nvSpPr>
        <p:spPr>
          <a:xfrm>
            <a:off x="120431" y="6488668"/>
            <a:ext cx="4143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Single stave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86FED5-0041-4606-A385-4AE1E2EE0F6E}"/>
              </a:ext>
            </a:extLst>
          </p:cNvPr>
          <p:cNvSpPr txBox="1"/>
          <p:nvPr/>
        </p:nvSpPr>
        <p:spPr>
          <a:xfrm>
            <a:off x="171539" y="3539731"/>
            <a:ext cx="1332123" cy="374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CB2EC6-BBAC-46EA-8EA0-5A7FE1860948}"/>
              </a:ext>
            </a:extLst>
          </p:cNvPr>
          <p:cNvSpPr txBox="1"/>
          <p:nvPr/>
        </p:nvSpPr>
        <p:spPr>
          <a:xfrm>
            <a:off x="6198827" y="3544971"/>
            <a:ext cx="141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B3BFD0-B319-4DE6-9208-9A06BBCF8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541" y="34191"/>
            <a:ext cx="5342288" cy="35889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6A6106-6C90-4887-B707-E9615354E1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0737" y="182588"/>
            <a:ext cx="3845263" cy="3135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A0731F-D696-4DCD-9B2D-058AA0542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22" y="302584"/>
            <a:ext cx="2147371" cy="1325563"/>
          </a:xfrm>
        </p:spPr>
        <p:txBody>
          <a:bodyPr>
            <a:noAutofit/>
          </a:bodyPr>
          <a:lstStyle/>
          <a:p>
            <a:r>
              <a:rPr lang="en-GB" sz="3600" dirty="0"/>
              <a:t>Material thickness scans</a:t>
            </a:r>
          </a:p>
        </p:txBody>
      </p:sp>
    </p:spTree>
    <p:extLst>
      <p:ext uri="{BB962C8B-B14F-4D97-AF65-F5344CB8AC3E}">
        <p14:creationId xmlns:p14="http://schemas.microsoft.com/office/powerpoint/2010/main" val="1751724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5C0FD-3D1B-429A-8130-6179909847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 Simplified Model of Braces on the Standard </a:t>
            </a:r>
            <a:r>
              <a:rPr lang="en-GB" dirty="0" err="1"/>
              <a:t>ePIC</a:t>
            </a:r>
            <a:r>
              <a:rPr lang="en-GB" dirty="0"/>
              <a:t> Geometry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C1DE0-08FE-41B4-B79D-CCDA6E5FDD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Aditya Yalavatti</a:t>
            </a:r>
          </a:p>
        </p:txBody>
      </p:sp>
    </p:spTree>
    <p:extLst>
      <p:ext uri="{BB962C8B-B14F-4D97-AF65-F5344CB8AC3E}">
        <p14:creationId xmlns:p14="http://schemas.microsoft.com/office/powerpoint/2010/main" val="2168889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2954403-A69A-423A-8012-4FC091CC9A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1" t="4880" r="4876" b="17494"/>
          <a:stretch/>
        </p:blipFill>
        <p:spPr>
          <a:xfrm>
            <a:off x="7675200" y="3102268"/>
            <a:ext cx="3902400" cy="22485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36F8D4-14FB-4626-910C-A635FC6A1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Geometry Visualisation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39F2D-2D48-4D67-888A-9359AB17EDD7}"/>
              </a:ext>
            </a:extLst>
          </p:cNvPr>
          <p:cNvSpPr txBox="1"/>
          <p:nvPr/>
        </p:nvSpPr>
        <p:spPr>
          <a:xfrm>
            <a:off x="10014001" y="119315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D407ED-53BA-4991-AB10-7F5964BF50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6" t="3906" r="1093" b="-3906"/>
          <a:stretch/>
        </p:blipFill>
        <p:spPr>
          <a:xfrm>
            <a:off x="6313785" y="1130915"/>
            <a:ext cx="5040015" cy="3280281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F2C5E53-D0CA-45F0-974C-E114545F1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61" y="1449700"/>
            <a:ext cx="5721624" cy="4740775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40468A3-0345-4F5C-86A4-174E14586324}"/>
              </a:ext>
            </a:extLst>
          </p:cNvPr>
          <p:cNvSpPr txBox="1"/>
          <p:nvPr/>
        </p:nvSpPr>
        <p:spPr>
          <a:xfrm>
            <a:off x="10916232" y="422653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A84B6C-21AC-4FC7-95EA-3640C7A5E846}"/>
              </a:ext>
            </a:extLst>
          </p:cNvPr>
          <p:cNvSpPr txBox="1"/>
          <p:nvPr/>
        </p:nvSpPr>
        <p:spPr>
          <a:xfrm>
            <a:off x="2551032" y="6190475"/>
            <a:ext cx="1402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Silicon Barrel</a:t>
            </a:r>
          </a:p>
        </p:txBody>
      </p:sp>
    </p:spTree>
    <p:extLst>
      <p:ext uri="{BB962C8B-B14F-4D97-AF65-F5344CB8AC3E}">
        <p14:creationId xmlns:p14="http://schemas.microsoft.com/office/powerpoint/2010/main" val="3734424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0EA2E-72B4-45E2-A313-10EEC2D87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Hit Maps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B0D3F8-ACAA-4617-BB24-5ACBDEBD4A9D}"/>
              </a:ext>
            </a:extLst>
          </p:cNvPr>
          <p:cNvSpPr txBox="1"/>
          <p:nvPr/>
        </p:nvSpPr>
        <p:spPr>
          <a:xfrm>
            <a:off x="3152517" y="5966347"/>
            <a:ext cx="101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L4 Barrel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E4B9C2-7DFD-48F5-A9CF-F5140B55A000}"/>
              </a:ext>
            </a:extLst>
          </p:cNvPr>
          <p:cNvSpPr txBox="1"/>
          <p:nvPr/>
        </p:nvSpPr>
        <p:spPr>
          <a:xfrm>
            <a:off x="8922328" y="5966347"/>
            <a:ext cx="101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L3 Barrel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DE3AB4-F6D3-4A68-A6B3-904168E8BA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r="7638" b="2309"/>
          <a:stretch/>
        </p:blipFill>
        <p:spPr>
          <a:xfrm>
            <a:off x="417601" y="1669088"/>
            <a:ext cx="5918400" cy="43717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0B6BD9-D8C9-42CB-908A-67C3C14F5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50" y="1669088"/>
            <a:ext cx="6396365" cy="44655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0C2DA51-8D8D-4508-A675-D3F24376329D}"/>
              </a:ext>
            </a:extLst>
          </p:cNvPr>
          <p:cNvSpPr txBox="1"/>
          <p:nvPr/>
        </p:nvSpPr>
        <p:spPr>
          <a:xfrm>
            <a:off x="3529530" y="1575240"/>
            <a:ext cx="1069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726B65-1037-4F29-ABC9-67480C561E59}"/>
              </a:ext>
            </a:extLst>
          </p:cNvPr>
          <p:cNvSpPr txBox="1"/>
          <p:nvPr/>
        </p:nvSpPr>
        <p:spPr>
          <a:xfrm>
            <a:off x="3451401" y="1622164"/>
            <a:ext cx="15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99923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F2F62-A85A-4BF9-AD0A-E60AAE8D8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2D Thickness Map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7FD86-9BB4-48DD-82B4-7FC458C34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8" y="1836000"/>
            <a:ext cx="4880379" cy="3391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621868-F88E-43FD-8117-B88BAC1F80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"/>
          <a:stretch/>
        </p:blipFill>
        <p:spPr>
          <a:xfrm>
            <a:off x="5479200" y="1710344"/>
            <a:ext cx="6289162" cy="35168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A97784-7AD0-462D-A043-9AC6D2FBD7EA}"/>
              </a:ext>
            </a:extLst>
          </p:cNvPr>
          <p:cNvSpPr txBox="1"/>
          <p:nvPr/>
        </p:nvSpPr>
        <p:spPr>
          <a:xfrm>
            <a:off x="8424047" y="534035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EFBD34-168B-4A69-AA65-7D288A62A8D5}"/>
              </a:ext>
            </a:extLst>
          </p:cNvPr>
          <p:cNvSpPr txBox="1"/>
          <p:nvPr/>
        </p:nvSpPr>
        <p:spPr>
          <a:xfrm>
            <a:off x="2664093" y="534035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L3</a:t>
            </a:r>
          </a:p>
        </p:txBody>
      </p:sp>
    </p:spTree>
    <p:extLst>
      <p:ext uri="{BB962C8B-B14F-4D97-AF65-F5344CB8AC3E}">
        <p14:creationId xmlns:p14="http://schemas.microsoft.com/office/powerpoint/2010/main" val="233106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B430A-2173-4964-A473-724DDB6A8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Material Scan – </a:t>
            </a:r>
            <a:r>
              <a:rPr lang="en-GB" b="1" dirty="0"/>
              <a:t>L3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D16E54B-D01F-43AB-9C0A-244D33644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" t="5466" r="7368" b="2461"/>
          <a:stretch/>
        </p:blipFill>
        <p:spPr>
          <a:xfrm>
            <a:off x="244800" y="1741088"/>
            <a:ext cx="5920799" cy="3666861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37F5B4-623C-4927-8B06-5F825603FD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" r="8793"/>
          <a:stretch/>
        </p:blipFill>
        <p:spPr>
          <a:xfrm>
            <a:off x="6096000" y="1505415"/>
            <a:ext cx="5896000" cy="40329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9182B6-13E7-45C4-92EE-27C51D5108F7}"/>
              </a:ext>
            </a:extLst>
          </p:cNvPr>
          <p:cNvSpPr txBox="1"/>
          <p:nvPr/>
        </p:nvSpPr>
        <p:spPr>
          <a:xfrm>
            <a:off x="2512800" y="5538414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Simplified Model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C1B731-9798-464C-BB2A-DD540F6DA3D1}"/>
              </a:ext>
            </a:extLst>
          </p:cNvPr>
          <p:cNvSpPr txBox="1"/>
          <p:nvPr/>
        </p:nvSpPr>
        <p:spPr>
          <a:xfrm>
            <a:off x="8875903" y="5538414"/>
            <a:ext cx="80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SVTOB</a:t>
            </a:r>
          </a:p>
        </p:txBody>
      </p:sp>
    </p:spTree>
    <p:extLst>
      <p:ext uri="{BB962C8B-B14F-4D97-AF65-F5344CB8AC3E}">
        <p14:creationId xmlns:p14="http://schemas.microsoft.com/office/powerpoint/2010/main" val="3577607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340</Words>
  <Application>Microsoft Office PowerPoint</Application>
  <PresentationFormat>Widescreen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SVT OB simulation geometry updates</vt:lpstr>
      <vt:lpstr>PowerPoint Presentation</vt:lpstr>
      <vt:lpstr>OB full CAD file model hit maps </vt:lpstr>
      <vt:lpstr>Material thickness scans</vt:lpstr>
      <vt:lpstr>A Simplified Model of Braces on the Standard ePIC Geometry</vt:lpstr>
      <vt:lpstr>Geometry Visualisation</vt:lpstr>
      <vt:lpstr>Hit Maps</vt:lpstr>
      <vt:lpstr>2D Thickness Map</vt:lpstr>
      <vt:lpstr>Material Scan – L3</vt:lpstr>
      <vt:lpstr>Material Scan – L3</vt:lpstr>
      <vt:lpstr>Material Scan – L4</vt:lpstr>
      <vt:lpstr>Material Scan Comparison – L4</vt:lpstr>
      <vt:lpstr>Momentum Resolution</vt:lpstr>
      <vt:lpstr>Momentum Resolution – Comparison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Modifying the Standard ePIC Geometry</dc:title>
  <dc:creator>Aditya Yalavatti</dc:creator>
  <cp:lastModifiedBy>Samuel Henry</cp:lastModifiedBy>
  <cp:revision>21</cp:revision>
  <dcterms:created xsi:type="dcterms:W3CDTF">2025-08-20T13:03:19Z</dcterms:created>
  <dcterms:modified xsi:type="dcterms:W3CDTF">2025-08-28T14:51:42Z</dcterms:modified>
</cp:coreProperties>
</file>