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sldIdLst>
    <p:sldId id="258" r:id="rId5"/>
    <p:sldId id="365" r:id="rId6"/>
    <p:sldId id="376" r:id="rId7"/>
    <p:sldId id="377" r:id="rId8"/>
    <p:sldId id="378" r:id="rId9"/>
    <p:sldId id="379" r:id="rId10"/>
    <p:sldId id="351" r:id="rId11"/>
    <p:sldId id="356" r:id="rId12"/>
    <p:sldId id="355" r:id="rId13"/>
    <p:sldId id="357" r:id="rId14"/>
    <p:sldId id="364" r:id="rId15"/>
    <p:sldId id="367" r:id="rId16"/>
    <p:sldId id="368" r:id="rId17"/>
    <p:sldId id="369" r:id="rId18"/>
    <p:sldId id="371" r:id="rId19"/>
    <p:sldId id="373" r:id="rId20"/>
    <p:sldId id="374" r:id="rId21"/>
    <p:sldId id="375" r:id="rId22"/>
    <p:sldId id="380" r:id="rId23"/>
    <p:sldId id="381" r:id="rId24"/>
    <p:sldId id="382" r:id="rId25"/>
    <p:sldId id="383" r:id="rId26"/>
    <p:sldId id="3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0"/>
    <a:srgbClr val="ED2547"/>
    <a:srgbClr val="2F2CF3"/>
    <a:srgbClr val="80B62C"/>
    <a:srgbClr val="031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C4E5C-BDA6-41C7-AFA2-6A599C71CB75}" type="datetimeFigureOut">
              <a:rPr lang="en-GB" smtClean="0"/>
              <a:t>08/12/2025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990AB-AE32-4994-ABDE-8C7CB44CD6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90AB-AE32-4994-ABDE-8C7CB44CD6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66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990AB-AE32-4994-ABDE-8C7CB44CD6B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91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3887-A965-A9F4-1CAD-33EA068B8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CA298-7790-76D1-C3B7-BF4E8866D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58CB9-60ED-E73E-C9F9-7A391B78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C610-42F5-4B58-869A-508B3C19CB61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F005C-58D3-CBB0-F260-8CD30A80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2CC36-C5F5-F589-DC2E-2083E0F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3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3705-A15E-6A55-9A6C-4B64475A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FCAAE-D4E6-6E91-6A6A-0C17B4A34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7E02-2F75-9F9F-5009-74DC3A23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7F8D-A668-4138-AD45-F5EB9B24F978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61C0-EB38-F970-C17E-C1E41594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CD22-8F18-2A1B-6383-5F46270A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02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131FF3-AE84-8631-6D96-68F8A2437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707E3-9AB2-7649-27FD-C4A6D707D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6F92C-CE45-F25A-7C17-9586AF14B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42BC9-5D50-4B37-BAAC-ED99FC276BE7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8C64-9790-DEE3-1C99-2E3BF017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7903-F079-1622-3547-08AA2ADA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54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3D346-B0DE-B8D3-80C7-0BBEB621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1E9D-AB12-A544-02DC-6D4A96E5E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68AB5-9F6A-2AF6-A501-7BAD10C8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ABD5-6AA8-4B0D-911F-389CE3A85415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988F2-97FD-799D-3983-6E7718B2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7C78D-D2A8-5D76-3FCF-91AED414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0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200B-9FDE-054D-7F6E-65EAE95C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D9E48-C9AE-50C2-ABF1-B1183703D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4DEA3-5AE5-8588-318E-7A7BA546B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6455-52D4-4534-B904-65D9AF835774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4B12-95C9-63CD-8868-9BD4887E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CDC8B-F9FF-617D-4C5D-DBB360C1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1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1B2F-84D1-EE7A-1E36-D0BA68F5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218C2-3352-3271-6436-7CD77C1BE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C8156-3DE2-1C90-21C6-1B06A1C6B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AC01-19A6-F226-592F-FA72C1E93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4C0B6-74B9-443B-9A36-B570ADCB3E09}" type="datetime1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CB2C0-A72B-F658-831A-3EE10202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23389-DE28-5103-8D65-153FB2E8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70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5BFB-5657-504D-978F-262D6A2E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71311-EED8-E56C-4C74-E8A2E3AC1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A0CB2-6D06-2C19-92AB-55117A953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ACB54-253A-439B-8D02-3C8BF242B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2F5A6-B070-5116-61BE-20D765496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C69AD-036E-E2AF-076D-32666BBB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8B79-F943-42C1-9049-FA3AA69E2387}" type="datetime1">
              <a:rPr lang="en-GB" smtClean="0"/>
              <a:t>08/12/2025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9C148-C4CA-63DA-0964-107E6C3F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63171-D2CE-EF48-C017-6F72EEE5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17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5B32-ECF0-00C0-BF85-8FE80474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1E85C-B7C1-7458-8C81-93DF70AC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541E-8A60-4266-9DEE-382E470E74F8}" type="datetime1">
              <a:rPr lang="en-GB" smtClean="0"/>
              <a:t>08/12/2025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08A2B-CF18-F3C3-1C4A-9B7B3114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54BF6-96B3-E0F4-0C0E-63C47DB5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89D6B-8B9D-F96F-8AD6-F2962A29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43F9-350E-406F-9CFA-D0C8C39962E8}" type="datetime1">
              <a:rPr lang="en-GB" smtClean="0"/>
              <a:t>08/12/2025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640E1-910D-9BC1-D089-A1838B93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3E00B-D64D-BC0D-4AB8-26A439A8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25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DF7B-3C08-DFE8-EF2D-44D60692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46F0-2C17-629F-1EC4-1A9B05342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336DF-E643-5011-CB6E-28AE389E2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43B31-50D1-328D-506C-6148DA62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6D24-B4EA-4B53-AE50-98E8DEA7435D}" type="datetime1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FEAC-1E2F-EA99-74FD-C8AF3038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92FC5-0E27-BA0D-2471-C032FDA4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68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AFBD7-84C1-B588-679D-4473E7E5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133D7-98FD-D2B7-1BE9-0BF52DC86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8BF03-1A8A-E068-3510-F3DD7BB0B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38FFB-2876-DC8B-4B49-69F8177B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0474-F43B-4970-B969-6A3D8D225D3F}" type="datetime1">
              <a:rPr lang="en-GB" smtClean="0"/>
              <a:t>08/12/2025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2426C-9894-B846-B8B7-0410B493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76D0C-367A-2349-D0BB-B18D5FCA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8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E89E6-1D75-E239-3BFE-5D2CEBAF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AFA7-16D0-B1DD-4677-518B91C0C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0BF30-6985-19B4-BB66-7FCCAC70C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234469-D835-4962-B7CA-48F6B8A64B03}" type="datetime1">
              <a:rPr lang="en-GB" smtClean="0"/>
              <a:t>08/12/2025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4753-B712-AC71-8EED-D6492DD99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5EB91-7E21-0CC7-5693-DE1830BF0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17889A-8522-4ECF-9F47-8FE86DF3F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7FD5-40A2-A916-BA75-0ED5F6111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823" y="1743971"/>
            <a:ext cx="9144000" cy="2387600"/>
          </a:xfrm>
        </p:spPr>
        <p:txBody>
          <a:bodyPr lIns="91440" tIns="45720" rIns="91440" bIns="45720" anchor="b"/>
          <a:lstStyle/>
          <a:p>
            <a:pPr algn="l"/>
            <a:r>
              <a:rPr lang="en-US" noProof="0">
                <a:solidFill>
                  <a:schemeClr val="bg1"/>
                </a:solidFill>
              </a:rPr>
              <a:t>Update on DIRC Photon Sensor Tests at </a:t>
            </a:r>
            <a:r>
              <a:rPr lang="en-US" noProof="0" err="1">
                <a:solidFill>
                  <a:schemeClr val="bg1"/>
                </a:solidFill>
              </a:rPr>
              <a:t>UoG</a:t>
            </a:r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CE60B-34BA-F242-B4A6-3156DAB77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823" y="4131571"/>
            <a:ext cx="9144000" cy="655002"/>
          </a:xfrm>
        </p:spPr>
        <p:txBody>
          <a:bodyPr lIns="91440" tIns="45720" rIns="91440" bIns="45720" anchor="t"/>
          <a:lstStyle/>
          <a:p>
            <a:pPr algn="just"/>
            <a:r>
              <a:rPr lang="en-GB" noProof="0">
                <a:solidFill>
                  <a:schemeClr val="bg1"/>
                </a:solidFill>
              </a:rPr>
              <a:t>2025</a:t>
            </a:r>
          </a:p>
        </p:txBody>
      </p:sp>
      <p:pic>
        <p:nvPicPr>
          <p:cNvPr id="6" name="Picture 5" descr="A logo with a red arrow and blue and white letters&#10;&#10;AI-generated content may be incorrect.">
            <a:extLst>
              <a:ext uri="{FF2B5EF4-FFF2-40B4-BE49-F238E27FC236}">
                <a16:creationId xmlns:a16="http://schemas.microsoft.com/office/drawing/2014/main" id="{6873648C-B704-0300-6925-EB6CC08BA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63" y="1268203"/>
            <a:ext cx="1367014" cy="984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075D5-2077-3D7B-84EE-5575A3F8E9CA}"/>
              </a:ext>
            </a:extLst>
          </p:cNvPr>
          <p:cNvSpPr txBox="1"/>
          <p:nvPr/>
        </p:nvSpPr>
        <p:spPr>
          <a:xfrm>
            <a:off x="797823" y="5562328"/>
            <a:ext cx="3523349" cy="969496"/>
          </a:xfrm>
          <a:prstGeom prst="rect">
            <a:avLst/>
          </a:prstGeom>
          <a:solidFill>
            <a:srgbClr val="003460"/>
          </a:solidFill>
          <a:ln w="12700">
            <a:solidFill>
              <a:schemeClr val="bg1">
                <a:lumMod val="9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noProof="0">
                <a:solidFill>
                  <a:schemeClr val="bg1"/>
                </a:solidFill>
              </a:rPr>
              <a:t>Andrew Cheyne</a:t>
            </a:r>
            <a:endParaRPr lang="en-GB" sz="1100" noProof="0">
              <a:solidFill>
                <a:schemeClr val="bg1"/>
              </a:solidFill>
            </a:endParaRPr>
          </a:p>
          <a:p>
            <a:r>
              <a:rPr lang="en-GB" sz="1200" noProof="0">
                <a:solidFill>
                  <a:schemeClr val="bg1"/>
                </a:solidFill>
              </a:rPr>
              <a:t>Rachel Montgomery</a:t>
            </a:r>
            <a:endParaRPr lang="en-GB" sz="1100" noProof="0">
              <a:solidFill>
                <a:schemeClr val="bg1"/>
              </a:solidFill>
            </a:endParaRPr>
          </a:p>
          <a:p>
            <a:r>
              <a:rPr lang="en-GB" sz="1200" noProof="0">
                <a:solidFill>
                  <a:schemeClr val="bg1"/>
                </a:solidFill>
              </a:rPr>
              <a:t>Kathleen Ramage</a:t>
            </a:r>
          </a:p>
          <a:p>
            <a:endParaRPr lang="en-GB" sz="1050" noProof="0">
              <a:solidFill>
                <a:schemeClr val="bg1"/>
              </a:solidFill>
            </a:endParaRPr>
          </a:p>
          <a:p>
            <a:r>
              <a:rPr lang="en-GB" sz="1050" i="1" noProof="0">
                <a:solidFill>
                  <a:schemeClr val="bg1"/>
                </a:solidFill>
              </a:rPr>
              <a:t>Updated </a:t>
            </a:r>
            <a:r>
              <a:rPr lang="en-GB" sz="1050" i="1">
                <a:solidFill>
                  <a:schemeClr val="bg1"/>
                </a:solidFill>
              </a:rPr>
              <a:t>8</a:t>
            </a:r>
            <a:r>
              <a:rPr lang="en-GB" sz="1050" i="1" noProof="0" err="1">
                <a:solidFill>
                  <a:schemeClr val="bg1"/>
                </a:solidFill>
              </a:rPr>
              <a:t>th</a:t>
            </a:r>
            <a:r>
              <a:rPr lang="en-GB" sz="1050" i="1" noProof="0">
                <a:solidFill>
                  <a:schemeClr val="bg1"/>
                </a:solidFill>
              </a:rPr>
              <a:t> December 2025</a:t>
            </a:r>
            <a:endParaRPr lang="en-GB" sz="1100" i="1" noProof="0">
              <a:solidFill>
                <a:schemeClr val="bg1"/>
              </a:solidFill>
            </a:endParaRPr>
          </a:p>
        </p:txBody>
      </p:sp>
      <p:pic>
        <p:nvPicPr>
          <p:cNvPr id="5" name="Picture 4" descr="Printed Marque example">
            <a:extLst>
              <a:ext uri="{FF2B5EF4-FFF2-40B4-BE49-F238E27FC236}">
                <a16:creationId xmlns:a16="http://schemas.microsoft.com/office/drawing/2014/main" id="{7658F9A5-B8F9-8F68-7501-62F8431B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1" r="11735" b="19855"/>
          <a:stretch>
            <a:fillRect/>
          </a:stretch>
        </p:blipFill>
        <p:spPr bwMode="auto">
          <a:xfrm>
            <a:off x="9123680" y="150602"/>
            <a:ext cx="2875280" cy="1117601"/>
          </a:xfrm>
          <a:prstGeom prst="rect">
            <a:avLst/>
          </a:prstGeom>
          <a:solidFill>
            <a:srgbClr val="003460"/>
          </a:solidFill>
        </p:spPr>
      </p:pic>
    </p:spTree>
    <p:extLst>
      <p:ext uri="{BB962C8B-B14F-4D97-AF65-F5344CB8AC3E}">
        <p14:creationId xmlns:p14="http://schemas.microsoft.com/office/powerpoint/2010/main" val="67561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36D41-5F4E-7DBA-387A-0517E99E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FF5E4D-8656-9B69-F79E-D7BC98EF7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TTS measurement with scope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325B9960-E708-D26E-7FF5-CC8183A9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FD23-4A38-F7F6-738D-8EFF701A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10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4E4FB-341F-10BC-EA05-631782767692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23" descr="A comparison of a normal distribution&#10;&#10;AI-generated content may be incorrect.">
            <a:extLst>
              <a:ext uri="{FF2B5EF4-FFF2-40B4-BE49-F238E27FC236}">
                <a16:creationId xmlns:a16="http://schemas.microsoft.com/office/drawing/2014/main" id="{96667148-F9B9-08AD-3D0C-974C3AD95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2" y="1439429"/>
            <a:ext cx="5430078" cy="2787376"/>
          </a:xfrm>
          <a:prstGeom prst="rect">
            <a:avLst/>
          </a:prstGeom>
        </p:spPr>
      </p:pic>
      <p:pic>
        <p:nvPicPr>
          <p:cNvPr id="12" name="Content Placeholder 22" descr="A graph of a function&#10;&#10;AI-generated content may be incorrect.">
            <a:extLst>
              <a:ext uri="{FF2B5EF4-FFF2-40B4-BE49-F238E27FC236}">
                <a16:creationId xmlns:a16="http://schemas.microsoft.com/office/drawing/2014/main" id="{B80B08F0-3894-A2E6-2F03-4CCF5502C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640" y="1412876"/>
            <a:ext cx="5181600" cy="39202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C919ED46-129F-7367-D271-F649897251C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77022" y="4525962"/>
                <a:ext cx="5929656" cy="2114550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GB" sz="2000" noProof="0">
                    <a:solidFill>
                      <a:srgbClr val="003460"/>
                    </a:solidFill>
                  </a:rPr>
                  <a:t>Reference results from A. Lehmann et al [1].</a:t>
                </a:r>
              </a:p>
              <a:p>
                <a:r>
                  <a:rPr lang="en-GB" sz="2000" noProof="0">
                    <a:solidFill>
                      <a:srgbClr val="003460"/>
                    </a:solidFill>
                  </a:rPr>
                  <a:t>Note that a direct comparison for these results is not possible as no 3:10:1 data collected from [1]</a:t>
                </a:r>
              </a:p>
              <a:p>
                <a:pPr marL="0" indent="0" algn="ctr">
                  <a:buNone/>
                </a:pPr>
                <a:endParaRPr lang="en-GB" sz="2000" b="1" i="1" noProof="0">
                  <a:solidFill>
                    <a:srgbClr val="003460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</a:rPr>
                            <m:t>𝑻𝑻𝑺</m:t>
                          </m:r>
                        </m:sub>
                      </m:sSub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𝟑𝟒</m:t>
                      </m:r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𝟖𝟖</m:t>
                      </m:r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𝒑𝒔</m:t>
                      </m:r>
                    </m:oMath>
                  </m:oMathPara>
                </a14:m>
                <a:endParaRPr lang="en-GB" sz="2000" b="1" noProof="0">
                  <a:solidFill>
                    <a:srgbClr val="003460"/>
                  </a:solidFill>
                </a:endParaRPr>
              </a:p>
            </p:txBody>
          </p:sp>
        </mc:Choice>
        <mc:Fallback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C919ED46-129F-7367-D271-F649897251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77022" y="4525962"/>
                <a:ext cx="5929656" cy="2114550"/>
              </a:xfrm>
              <a:blipFill>
                <a:blip r:embed="rId5"/>
                <a:stretch>
                  <a:fillRect l="-926" t="-25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973C5089-F793-FB49-4BA3-133498BC791D}"/>
              </a:ext>
            </a:extLst>
          </p:cNvPr>
          <p:cNvSpPr txBox="1">
            <a:spLocks/>
          </p:cNvSpPr>
          <p:nvPr/>
        </p:nvSpPr>
        <p:spPr>
          <a:xfrm>
            <a:off x="7189991" y="5583238"/>
            <a:ext cx="4648949" cy="5384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noProof="0">
                <a:solidFill>
                  <a:srgbClr val="003460"/>
                </a:solidFill>
              </a:rPr>
              <a:t>Results obtained for 3:10:1 tube (?)</a:t>
            </a:r>
          </a:p>
        </p:txBody>
      </p:sp>
    </p:spTree>
    <p:extLst>
      <p:ext uri="{BB962C8B-B14F-4D97-AF65-F5344CB8AC3E}">
        <p14:creationId xmlns:p14="http://schemas.microsoft.com/office/powerpoint/2010/main" val="97396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63C5F-DACB-9A89-8F40-2BD69680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3DC82F-E863-C8B1-310B-2A298AAE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TTS vs HV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73836FD-5C80-2725-82D9-A4C280F8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AAFFA-02E8-287D-DB06-F118945D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11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5423E7-894C-F66E-6824-AEA8624E1F93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6" descr="A graph with blue and white lines&#10;&#10;AI-generated content may be incorrect.">
            <a:extLst>
              <a:ext uri="{FF2B5EF4-FFF2-40B4-BE49-F238E27FC236}">
                <a16:creationId xmlns:a16="http://schemas.microsoft.com/office/drawing/2014/main" id="{4DA7E6FC-6AA1-D59E-3CDF-756124B8BD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6584"/>
          <a:stretch>
            <a:fillRect/>
          </a:stretch>
        </p:blipFill>
        <p:spPr>
          <a:xfrm>
            <a:off x="375386" y="1376141"/>
            <a:ext cx="7170820" cy="5423339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274D44B-D864-ED32-35EC-35A2EC6E055E}"/>
              </a:ext>
            </a:extLst>
          </p:cNvPr>
          <p:cNvSpPr txBox="1">
            <a:spLocks/>
          </p:cNvSpPr>
          <p:nvPr/>
        </p:nvSpPr>
        <p:spPr>
          <a:xfrm>
            <a:off x="7744326" y="3429000"/>
            <a:ext cx="3936733" cy="1143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rgbClr val="003460"/>
                </a:solidFill>
              </a:rPr>
              <a:t>S</a:t>
            </a:r>
            <a:r>
              <a:rPr lang="en-GB" sz="2000">
                <a:solidFill>
                  <a:srgbClr val="003460"/>
                </a:solidFill>
              </a:rPr>
              <a:t>aw an </a:t>
            </a:r>
            <a:r>
              <a:rPr lang="en-GB" sz="2000" b="1">
                <a:solidFill>
                  <a:srgbClr val="003460"/>
                </a:solidFill>
              </a:rPr>
              <a:t>improvement</a:t>
            </a:r>
            <a:r>
              <a:rPr lang="en-GB" sz="2000">
                <a:solidFill>
                  <a:srgbClr val="003460"/>
                </a:solidFill>
              </a:rPr>
              <a:t> of TTS with increasing voltage applied, as expected.</a:t>
            </a:r>
            <a:endParaRPr lang="en-GB" sz="2000" noProof="0">
              <a:solidFill>
                <a:srgbClr val="003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7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26AE-F016-1AF0-48E1-88CE1B39D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5E6BA9-1019-EC0B-74FA-63FDBFF37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Gain from SPE integral fit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A346C8C6-9826-745F-28A9-C2950380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479-60A4-8AB5-957A-6137AA91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12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9EC89B-ADFA-1B41-5E9F-356B6BF26DAA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rectangular red rectangle with black text and numbers&#10;&#10;AI-generated content may be incorrect.">
            <a:extLst>
              <a:ext uri="{FF2B5EF4-FFF2-40B4-BE49-F238E27FC236}">
                <a16:creationId xmlns:a16="http://schemas.microsoft.com/office/drawing/2014/main" id="{4986BD3D-9BE5-3EAC-426E-BDC0EF80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7" t="11985" r="2141" b="6520"/>
          <a:stretch>
            <a:fillRect/>
          </a:stretch>
        </p:blipFill>
        <p:spPr>
          <a:xfrm>
            <a:off x="6096000" y="2161352"/>
            <a:ext cx="5448300" cy="952500"/>
          </a:xfrm>
          <a:prstGeom prst="rect">
            <a:avLst/>
          </a:prstGeom>
        </p:spPr>
      </p:pic>
      <p:pic>
        <p:nvPicPr>
          <p:cNvPr id="12" name="Content Placeholder 2" descr="A diagram of a graph&#10;&#10;AI-generated content may be incorrect.">
            <a:extLst>
              <a:ext uri="{FF2B5EF4-FFF2-40B4-BE49-F238E27FC236}">
                <a16:creationId xmlns:a16="http://schemas.microsoft.com/office/drawing/2014/main" id="{EF16CAB0-51C4-45B3-9D48-2C1FBC8E2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72660" y="3835775"/>
            <a:ext cx="5853363" cy="22037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id="{DA932E30-6526-05EF-550A-9E32EAEEE5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022" y="1565780"/>
                <a:ext cx="5195638" cy="490274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noProof="0">
                    <a:solidFill>
                      <a:srgbClr val="003460"/>
                    </a:solidFill>
                  </a:rPr>
                  <a:t>Photoelectron (PE) gain was calculated using the fit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noProof="0" smtClean="0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b="0" i="1" noProof="0" smtClean="0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  <m:t>𝑀𝐶𝑃</m:t>
                        </m:r>
                      </m:sub>
                    </m:sSub>
                    <m:d>
                      <m:dPr>
                        <m:ctrlPr>
                          <a:rPr lang="en-GB" sz="2000" b="0" i="1" noProof="0" smtClean="0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noProof="0" smtClean="0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noProof="0">
                    <a:solidFill>
                      <a:srgbClr val="003460"/>
                    </a:solidFill>
                  </a:rPr>
                  <a:t>, then distance between the</a:t>
                </a:r>
                <a:r>
                  <a:rPr lang="en-GB" sz="2000" b="1" noProof="0">
                    <a:solidFill>
                      <a:srgbClr val="003460"/>
                    </a:solidFill>
                  </a:rPr>
                  <a:t> pedestal </a:t>
                </a:r>
                <a:r>
                  <a:rPr lang="en-GB" sz="2000" noProof="0">
                    <a:solidFill>
                      <a:srgbClr val="003460"/>
                    </a:solidFill>
                  </a:rPr>
                  <a:t>and </a:t>
                </a:r>
                <a:r>
                  <a:rPr lang="en-GB" sz="2000" b="1" noProof="0">
                    <a:solidFill>
                      <a:srgbClr val="003460"/>
                    </a:solidFill>
                  </a:rPr>
                  <a:t>1</a:t>
                </a:r>
                <a:r>
                  <a:rPr lang="en-GB" sz="2000" b="1" baseline="30000" noProof="0">
                    <a:solidFill>
                      <a:srgbClr val="003460"/>
                    </a:solidFill>
                  </a:rPr>
                  <a:t>st</a:t>
                </a:r>
                <a:r>
                  <a:rPr lang="en-GB" sz="2000" b="1" noProof="0">
                    <a:solidFill>
                      <a:srgbClr val="003460"/>
                    </a:solidFill>
                  </a:rPr>
                  <a:t> PE peak</a:t>
                </a:r>
                <a:endParaRPr lang="en-GB" sz="2000" noProof="0">
                  <a:solidFill>
                    <a:srgbClr val="003460"/>
                  </a:solidFill>
                </a:endParaRPr>
              </a:p>
              <a:p>
                <a:pPr lvl="1"/>
                <a:r>
                  <a:rPr lang="en-GB" sz="2000">
                    <a:solidFill>
                      <a:srgbClr val="003460"/>
                    </a:solidFill>
                  </a:rPr>
                  <a:t>Poisson sum of Gaussian distributions.</a:t>
                </a:r>
                <a:endParaRPr lang="en-GB" sz="2000" noProof="0">
                  <a:solidFill>
                    <a:srgbClr val="003460"/>
                  </a:solidFill>
                </a:endParaRPr>
              </a:p>
              <a:p>
                <a:endParaRPr lang="en-GB" sz="2000" noProof="0">
                  <a:solidFill>
                    <a:srgbClr val="003460"/>
                  </a:solidFill>
                </a:endParaRPr>
              </a:p>
              <a:p>
                <a:r>
                  <a:rPr lang="en-GB" sz="2000" noProof="0">
                    <a:solidFill>
                      <a:srgbClr val="003460"/>
                    </a:solidFill>
                  </a:rPr>
                  <a:t>Typical mean PE number was </a:t>
                </a:r>
                <a:r>
                  <a:rPr lang="en-GB" sz="2000" b="1" noProof="0">
                    <a:solidFill>
                      <a:srgbClr val="003460"/>
                    </a:solidFill>
                  </a:rPr>
                  <a:t>0.15</a:t>
                </a:r>
                <a:r>
                  <a:rPr lang="en-GB" sz="2000" noProof="0">
                    <a:solidFill>
                      <a:srgbClr val="003460"/>
                    </a:solidFill>
                  </a:rPr>
                  <a:t> </a:t>
                </a:r>
                <a:r>
                  <a:rPr lang="en-GB" sz="2000" b="1" noProof="0">
                    <a:solidFill>
                      <a:srgbClr val="003460"/>
                    </a:solidFill>
                  </a:rPr>
                  <a:t>per trigger </a:t>
                </a:r>
                <a:r>
                  <a:rPr lang="en-GB" sz="2000" noProof="0">
                    <a:solidFill>
                      <a:srgbClr val="003460"/>
                    </a:solidFill>
                  </a:rPr>
                  <a:t>– single </a:t>
                </a:r>
                <a:r>
                  <a:rPr lang="en-GB" sz="2000">
                    <a:solidFill>
                      <a:srgbClr val="003460"/>
                    </a:solidFill>
                  </a:rPr>
                  <a:t>PE</a:t>
                </a:r>
                <a:r>
                  <a:rPr lang="en-GB" sz="2000" noProof="0">
                    <a:solidFill>
                      <a:srgbClr val="003460"/>
                    </a:solidFill>
                  </a:rPr>
                  <a:t> regime.</a:t>
                </a:r>
              </a:p>
              <a:p>
                <a:pPr lvl="1"/>
                <a:r>
                  <a:rPr lang="en-GB" sz="2000" noProof="0">
                    <a:solidFill>
                      <a:srgbClr val="003460"/>
                    </a:solidFill>
                  </a:rPr>
                  <a:t>To find this, scope on single trigger and count signals per 100 triggers</a:t>
                </a:r>
              </a:p>
              <a:p>
                <a:pPr lvl="1"/>
                <a:endParaRPr lang="en-GB" sz="2000" noProof="0">
                  <a:solidFill>
                    <a:srgbClr val="003460"/>
                  </a:solidFill>
                </a:endParaRPr>
              </a:p>
              <a:p>
                <a:r>
                  <a:rPr lang="en-GB" sz="2000" noProof="0">
                    <a:solidFill>
                      <a:srgbClr val="003460"/>
                    </a:solidFill>
                  </a:rPr>
                  <a:t>Aimed to cross check gain with previous data, as seen in [1]</a:t>
                </a:r>
              </a:p>
              <a:p>
                <a:pPr marL="0" indent="0">
                  <a:buNone/>
                </a:pPr>
                <a:endParaRPr lang="en-GB" sz="2000" noProof="0">
                  <a:solidFill>
                    <a:srgbClr val="003460"/>
                  </a:solidFill>
                </a:endParaRPr>
              </a:p>
            </p:txBody>
          </p:sp>
        </mc:Choice>
        <mc:Fallback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id="{DA932E30-6526-05EF-550A-9E32EAEE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22" y="1565780"/>
                <a:ext cx="5195638" cy="4902740"/>
              </a:xfrm>
              <a:prstGeom prst="rect">
                <a:avLst/>
              </a:prstGeom>
              <a:blipFill>
                <a:blip r:embed="rId5"/>
                <a:stretch>
                  <a:fillRect l="-1056" t="-1244" r="-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94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D2CB9-F874-CFDD-0C0E-B89A4EDA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84479D-3ECC-3FCA-B743-DC91FC4A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Gain curve comparison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5A5CBE5D-8BEF-3C47-5815-1B0109EC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1C353-276C-8779-DE63-7B011E75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13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BB5F3B-A6D6-7207-3C24-AC8749758DD8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74D1E94A-2088-329E-D8E3-BB0B54AC1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b="45654"/>
          <a:stretch>
            <a:fillRect/>
          </a:stretch>
        </p:blipFill>
        <p:spPr>
          <a:xfrm>
            <a:off x="893716" y="1376141"/>
            <a:ext cx="4599249" cy="3768344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C8F0C702-7A13-616D-DE8B-B6FE3F8195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204"/>
          <a:stretch>
            <a:fillRect/>
          </a:stretch>
        </p:blipFill>
        <p:spPr>
          <a:xfrm>
            <a:off x="6096000" y="1376141"/>
            <a:ext cx="4966094" cy="3428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B1D115-0722-6B94-D0B4-4979E19CB81C}"/>
              </a:ext>
            </a:extLst>
          </p:cNvPr>
          <p:cNvSpPr txBox="1"/>
          <p:nvPr/>
        </p:nvSpPr>
        <p:spPr>
          <a:xfrm>
            <a:off x="893716" y="5413719"/>
            <a:ext cx="48826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noProof="0">
                <a:solidFill>
                  <a:srgbClr val="003460"/>
                </a:solidFill>
              </a:rPr>
              <a:t>Comparison of </a:t>
            </a:r>
            <a:r>
              <a:rPr lang="en-GB" sz="2000" b="1" noProof="0">
                <a:solidFill>
                  <a:srgbClr val="003460"/>
                </a:solidFill>
              </a:rPr>
              <a:t>digitiser </a:t>
            </a:r>
            <a:r>
              <a:rPr lang="en-GB" sz="2000" noProof="0">
                <a:solidFill>
                  <a:srgbClr val="003460"/>
                </a:solidFill>
              </a:rPr>
              <a:t>and </a:t>
            </a:r>
            <a:r>
              <a:rPr lang="en-GB" sz="2000" b="1" noProof="0">
                <a:solidFill>
                  <a:srgbClr val="003460"/>
                </a:solidFill>
              </a:rPr>
              <a:t>scope </a:t>
            </a:r>
            <a:r>
              <a:rPr lang="en-GB" sz="2000" noProof="0">
                <a:solidFill>
                  <a:srgbClr val="003460"/>
                </a:solidFill>
              </a:rPr>
              <a:t>results versus previous data (grey).</a:t>
            </a:r>
            <a:endParaRPr lang="en-GB" sz="2000" b="1" u="sng" noProof="0">
              <a:solidFill>
                <a:srgbClr val="003460"/>
              </a:solidFill>
              <a:highlight>
                <a:srgbClr val="C0C0C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B4E5F6-7CAB-3CC6-33CE-9B43E74F0CAD}"/>
              </a:ext>
            </a:extLst>
          </p:cNvPr>
          <p:cNvSpPr txBox="1"/>
          <p:nvPr/>
        </p:nvSpPr>
        <p:spPr>
          <a:xfrm>
            <a:off x="6132381" y="4804895"/>
            <a:ext cx="52214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>
                <a:solidFill>
                  <a:srgbClr val="003460"/>
                </a:solidFill>
              </a:rPr>
              <a:t>The ratio of </a:t>
            </a:r>
            <a:r>
              <a:rPr lang="en-GB" sz="2000" b="1" noProof="0">
                <a:solidFill>
                  <a:srgbClr val="003460"/>
                </a:solidFill>
              </a:rPr>
              <a:t>recorded</a:t>
            </a:r>
            <a:r>
              <a:rPr lang="en-GB" sz="2000" noProof="0">
                <a:solidFill>
                  <a:srgbClr val="003460"/>
                </a:solidFill>
              </a:rPr>
              <a:t>/</a:t>
            </a:r>
            <a:r>
              <a:rPr lang="en-GB" sz="2000" b="1" noProof="0">
                <a:solidFill>
                  <a:srgbClr val="003460"/>
                </a:solidFill>
              </a:rPr>
              <a:t>expected </a:t>
            </a:r>
            <a:r>
              <a:rPr lang="en-GB" sz="2000" noProof="0">
                <a:solidFill>
                  <a:srgbClr val="003460"/>
                </a:solidFill>
              </a:rPr>
              <a:t>can see gain is similar to GSI results.</a:t>
            </a:r>
          </a:p>
          <a:p>
            <a:endParaRPr lang="en-GB" sz="2000" noProof="0">
              <a:solidFill>
                <a:srgbClr val="003460"/>
              </a:solidFill>
            </a:endParaRPr>
          </a:p>
          <a:p>
            <a:r>
              <a:rPr lang="en-GB" sz="2000" b="1" noProof="0">
                <a:solidFill>
                  <a:schemeClr val="bg1">
                    <a:lumMod val="10000"/>
                  </a:schemeClr>
                </a:solidFill>
              </a:rPr>
              <a:t>Digitiser</a:t>
            </a:r>
            <a:r>
              <a:rPr lang="en-GB" sz="2000" noProof="0"/>
              <a:t>/</a:t>
            </a:r>
            <a:r>
              <a:rPr lang="en-GB" sz="2000" b="1" noProof="0">
                <a:solidFill>
                  <a:srgbClr val="FF0000"/>
                </a:solidFill>
              </a:rPr>
              <a:t>scope </a:t>
            </a:r>
            <a:r>
              <a:rPr lang="en-GB" sz="2000" noProof="0">
                <a:solidFill>
                  <a:srgbClr val="003460"/>
                </a:solidFill>
              </a:rPr>
              <a:t>is mostly flat – suggesting consistency between methods.</a:t>
            </a:r>
          </a:p>
        </p:txBody>
      </p:sp>
    </p:spTree>
    <p:extLst>
      <p:ext uri="{BB962C8B-B14F-4D97-AF65-F5344CB8AC3E}">
        <p14:creationId xmlns:p14="http://schemas.microsoft.com/office/powerpoint/2010/main" val="322966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4E06B-9900-B94F-A05C-7906AF0A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7B7B-F977-3711-17C9-BDA7A2275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503488"/>
            <a:ext cx="6434792" cy="2387600"/>
          </a:xfrm>
        </p:spPr>
        <p:txBody>
          <a:bodyPr/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Photek MCP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978818B-ADC7-8B1B-C3B3-21955E3FA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478808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Mapping and initial results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FEC5D2-C030-EC90-0FE2-94D2669AC2E1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686ED02-60E7-92FF-865F-87BBE244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8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ECD4-9AC9-175E-401D-21085787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B010FE-A5BC-7321-1B87-C39B5C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Setup 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4A99ECC5-331B-B682-755D-073E21D2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23F7D-F4C0-9E60-3A88-421BDD9D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15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9B6B99-3B37-FD0E-A1C4-B978E077E227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070A47-A43B-D431-F4F5-1071FF910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9"/>
          <a:stretch>
            <a:fillRect/>
          </a:stretch>
        </p:blipFill>
        <p:spPr>
          <a:xfrm>
            <a:off x="5042200" y="1527047"/>
            <a:ext cx="3647074" cy="44967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Content Placeholder 5" descr="A group of wires and wires on a black surface&#10;&#10;AI-generated content may be incorrect.">
            <a:extLst>
              <a:ext uri="{FF2B5EF4-FFF2-40B4-BE49-F238E27FC236}">
                <a16:creationId xmlns:a16="http://schemas.microsoft.com/office/drawing/2014/main" id="{8D4A25D1-68E9-FA5B-B114-AAC59810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45" t="286" r="214" b="-286"/>
          <a:stretch>
            <a:fillRect/>
          </a:stretch>
        </p:blipFill>
        <p:spPr>
          <a:xfrm rot="5400000">
            <a:off x="305321" y="2000733"/>
            <a:ext cx="4234140" cy="354940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EF28FDF-C78C-BB01-4FB0-99192C124AE7}"/>
              </a:ext>
            </a:extLst>
          </p:cNvPr>
          <p:cNvSpPr/>
          <p:nvPr/>
        </p:nvSpPr>
        <p:spPr>
          <a:xfrm>
            <a:off x="1627156" y="3775438"/>
            <a:ext cx="415465" cy="6052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712A37-263C-2833-0CED-E09A321D0B1E}"/>
              </a:ext>
            </a:extLst>
          </p:cNvPr>
          <p:cNvSpPr txBox="1"/>
          <p:nvPr/>
        </p:nvSpPr>
        <p:spPr>
          <a:xfrm>
            <a:off x="8922149" y="2588973"/>
            <a:ext cx="2837036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000" noProof="0">
                <a:solidFill>
                  <a:srgbClr val="003460"/>
                </a:solidFill>
              </a:rPr>
              <a:t>Photek device mounted like Photonis.</a:t>
            </a:r>
            <a:endParaRPr lang="en-GB" sz="2000" u="sng" noProof="0">
              <a:solidFill>
                <a:srgbClr val="003460"/>
              </a:solidFill>
              <a:highlight>
                <a:srgbClr val="C0C0C0"/>
              </a:highlight>
            </a:endParaRPr>
          </a:p>
          <a:p>
            <a:pPr algn="ctr"/>
            <a:endParaRPr lang="en-GB" sz="2000" u="sng">
              <a:solidFill>
                <a:srgbClr val="003460"/>
              </a:solidFill>
              <a:highlight>
                <a:srgbClr val="C0C0C0"/>
              </a:highlight>
            </a:endParaRPr>
          </a:p>
          <a:p>
            <a:pPr algn="ctr"/>
            <a:r>
              <a:rPr lang="en-GB" sz="2000" noProof="0">
                <a:solidFill>
                  <a:srgbClr val="003460"/>
                </a:solidFill>
              </a:rPr>
              <a:t>16 x 16 pixels</a:t>
            </a:r>
          </a:p>
          <a:p>
            <a:pPr algn="ctr"/>
            <a:endParaRPr lang="en-GB" sz="2000" u="sng">
              <a:solidFill>
                <a:srgbClr val="003460"/>
              </a:solidFill>
              <a:highlight>
                <a:srgbClr val="C0C0C0"/>
              </a:highlight>
            </a:endParaRPr>
          </a:p>
          <a:p>
            <a:pPr algn="ctr"/>
            <a:r>
              <a:rPr lang="en-GB" sz="2000">
                <a:solidFill>
                  <a:srgbClr val="003460"/>
                </a:solidFill>
              </a:rPr>
              <a:t>Read out back plane breakout board. Only possible in 8 distinct sections. </a:t>
            </a:r>
            <a:endParaRPr lang="en-GB" sz="2000" noProof="0">
              <a:solidFill>
                <a:srgbClr val="003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C966-2C44-7DF9-4EF8-42DE81FD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9EA71D-425E-937F-4B8F-187153C8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003460"/>
                </a:solidFill>
              </a:rPr>
              <a:t>Channel mapping</a:t>
            </a:r>
            <a:r>
              <a:rPr lang="en-GB" sz="4000" noProof="0">
                <a:solidFill>
                  <a:srgbClr val="003460"/>
                </a:solidFill>
              </a:rPr>
              <a:t> 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6CB84101-A917-7B58-EC25-C5744842D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667BD-1DBF-F39E-00D1-819D5811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16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207962-EC7D-2CF1-41D1-129BA5083551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0AD9BB6-4AFB-AA9C-82B3-169D254D2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4" t="14928" r="4982" b="9639"/>
          <a:stretch>
            <a:fillRect/>
          </a:stretch>
        </p:blipFill>
        <p:spPr>
          <a:xfrm>
            <a:off x="6098572" y="1238251"/>
            <a:ext cx="6013384" cy="51732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ED13FE-43FB-68B5-CB4D-93CAE91B5123}"/>
              </a:ext>
            </a:extLst>
          </p:cNvPr>
          <p:cNvGrpSpPr/>
          <p:nvPr/>
        </p:nvGrpSpPr>
        <p:grpSpPr>
          <a:xfrm>
            <a:off x="5696115" y="2563814"/>
            <a:ext cx="2914485" cy="2875441"/>
            <a:chOff x="5386136" y="2675531"/>
            <a:chExt cx="2914485" cy="2875441"/>
          </a:xfrm>
        </p:grpSpPr>
        <p:pic>
          <p:nvPicPr>
            <p:cNvPr id="8" name="Picture 7" descr="A blue and green gradient&#10;&#10;AI-generated content may be incorrect.">
              <a:extLst>
                <a:ext uri="{FF2B5EF4-FFF2-40B4-BE49-F238E27FC236}">
                  <a16:creationId xmlns:a16="http://schemas.microsoft.com/office/drawing/2014/main" id="{928FF28B-8223-E3C5-0418-74CF7E2B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729" t="5519" r="18778" b="8609"/>
            <a:stretch>
              <a:fillRect/>
            </a:stretch>
          </p:blipFill>
          <p:spPr>
            <a:xfrm rot="10800000">
              <a:off x="5386136" y="2675531"/>
              <a:ext cx="2336076" cy="28754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B8D584-D328-661D-AC52-0763C609F3BE}"/>
                </a:ext>
              </a:extLst>
            </p:cNvPr>
            <p:cNvSpPr/>
            <p:nvPr/>
          </p:nvSpPr>
          <p:spPr>
            <a:xfrm>
              <a:off x="6555122" y="3379664"/>
              <a:ext cx="1168983" cy="734724"/>
            </a:xfrm>
            <a:prstGeom prst="rect">
              <a:avLst/>
            </a:prstGeom>
            <a:solidFill>
              <a:srgbClr val="EB605E">
                <a:alpha val="22000"/>
              </a:srgbClr>
            </a:solidFill>
            <a:ln>
              <a:solidFill>
                <a:srgbClr val="EB60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78A5B480-99F9-CCE1-D75D-60B91CE1AFDF}"/>
                </a:ext>
              </a:extLst>
            </p:cNvPr>
            <p:cNvSpPr/>
            <p:nvPr/>
          </p:nvSpPr>
          <p:spPr>
            <a:xfrm rot="20940000">
              <a:off x="7479437" y="3580660"/>
              <a:ext cx="821184" cy="266330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Content Placeholder 7" descr="A screenshot of a graph&#10;&#10;AI-generated content may be incorrect.">
            <a:extLst>
              <a:ext uri="{FF2B5EF4-FFF2-40B4-BE49-F238E27FC236}">
                <a16:creationId xmlns:a16="http://schemas.microsoft.com/office/drawing/2014/main" id="{56D2FDC2-0371-44B2-308F-2FD4C1163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35" y="3393044"/>
            <a:ext cx="5112229" cy="31034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DA8D22-C12C-89B6-8C22-B79D6EC75522}"/>
              </a:ext>
            </a:extLst>
          </p:cNvPr>
          <p:cNvSpPr txBox="1"/>
          <p:nvPr/>
        </p:nvSpPr>
        <p:spPr>
          <a:xfrm>
            <a:off x="607037" y="1397532"/>
            <a:ext cx="48826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>
                <a:solidFill>
                  <a:srgbClr val="003460"/>
                </a:solidFill>
              </a:rPr>
              <a:t>Channel with </a:t>
            </a:r>
            <a:r>
              <a:rPr lang="en-GB" sz="2000" b="1" noProof="0">
                <a:solidFill>
                  <a:srgbClr val="003460"/>
                </a:solidFill>
              </a:rPr>
              <a:t>most signals</a:t>
            </a:r>
            <a:r>
              <a:rPr lang="en-GB" sz="2000" noProof="0">
                <a:solidFill>
                  <a:srgbClr val="003460"/>
                </a:solidFill>
              </a:rPr>
              <a:t> below -10mV identified.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3460"/>
                </a:solidFill>
              </a:rPr>
              <a:t>Channel 17 chosen as reference.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0034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>
                <a:solidFill>
                  <a:srgbClr val="003460"/>
                </a:solidFill>
              </a:rPr>
              <a:t>Some channels missing from breakout board – not rectangular area. </a:t>
            </a:r>
            <a:endParaRPr lang="en-GB" sz="2000" b="1" u="sng" noProof="0">
              <a:solidFill>
                <a:srgbClr val="003460"/>
              </a:solidFill>
              <a:highlight>
                <a:srgbClr val="C0C0C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noProof="0">
              <a:solidFill>
                <a:srgbClr val="003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05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4B027-3CB3-9E92-FF51-77E7C6A1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88435A-FBD8-5A28-8F62-F778318C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TTS comparison with scope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BBE1F27F-17CC-37FB-F166-FBEEC2CD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2B57-E044-56B1-E4D4-C9062B5C6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17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AE4E47-AAD6-C665-1339-AA45BE860E6A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8926575F-E962-8DD8-B444-424C975C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16" y="1284860"/>
            <a:ext cx="5438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8271C-F610-A351-8AFB-EB0D254D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80" y="1125210"/>
            <a:ext cx="4563152" cy="34098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7">
                <a:extLst>
                  <a:ext uri="{FF2B5EF4-FFF2-40B4-BE49-F238E27FC236}">
                    <a16:creationId xmlns:a16="http://schemas.microsoft.com/office/drawing/2014/main" id="{F704486D-1D37-8B37-BF5A-258ABF2BBDB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77022" y="4525962"/>
                <a:ext cx="6143818" cy="2114550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r>
                  <a:rPr lang="en-GB" sz="2000" noProof="0">
                    <a:solidFill>
                      <a:srgbClr val="003460"/>
                    </a:solidFill>
                  </a:rPr>
                  <a:t>Reference the MCP paper this is from [2]</a:t>
                </a:r>
                <a:endParaRPr lang="en-GB" sz="2000">
                  <a:solidFill>
                    <a:srgbClr val="003460"/>
                  </a:solidFill>
                </a:endParaRPr>
              </a:p>
              <a:p>
                <a:endParaRPr lang="en-GB" sz="2000" b="1" i="1" noProof="0">
                  <a:solidFill>
                    <a:srgbClr val="003460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3460"/>
                              </a:solidFill>
                              <a:latin typeface="Cambria Math" panose="02040503050406030204" pitchFamily="18" charset="0"/>
                            </a:rPr>
                            <m:t>𝑻𝑻𝑺</m:t>
                          </m:r>
                        </m:sub>
                      </m:sSub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𝟕𝟕</m:t>
                      </m:r>
                      <m:r>
                        <a:rPr lang="en-GB" sz="2000" b="1" i="1" noProof="0" smtClean="0">
                          <a:solidFill>
                            <a:srgbClr val="003460"/>
                          </a:solidFill>
                          <a:latin typeface="Cambria Math" panose="02040503050406030204" pitchFamily="18" charset="0"/>
                        </a:rPr>
                        <m:t>𝒑𝒔</m:t>
                      </m:r>
                    </m:oMath>
                  </m:oMathPara>
                </a14:m>
                <a:endParaRPr lang="en-GB" sz="2000" b="1" noProof="0">
                  <a:solidFill>
                    <a:srgbClr val="003460"/>
                  </a:solidFill>
                </a:endParaRPr>
              </a:p>
              <a:p>
                <a:pPr marL="0" indent="0" algn="ctr">
                  <a:buNone/>
                </a:pPr>
                <a:endParaRPr lang="en-GB" sz="2000" b="1" noProof="0">
                  <a:solidFill>
                    <a:srgbClr val="003460"/>
                  </a:solidFill>
                </a:endParaRPr>
              </a:p>
              <a:p>
                <a:r>
                  <a:rPr lang="en-GB" sz="2000" noProof="0">
                    <a:solidFill>
                      <a:srgbClr val="003460"/>
                    </a:solidFill>
                  </a:rPr>
                  <a:t>Close to reference and 2ps </a:t>
                </a:r>
                <a:r>
                  <a:rPr lang="en-GB" sz="2000">
                    <a:solidFill>
                      <a:srgbClr val="003460"/>
                    </a:solidFill>
                  </a:rPr>
                  <a:t>difference with Photonis</a:t>
                </a:r>
                <a:r>
                  <a:rPr lang="en-GB" sz="2000" noProof="0">
                    <a:solidFill>
                      <a:srgbClr val="003460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7" name="Content Placeholder 7">
                <a:extLst>
                  <a:ext uri="{FF2B5EF4-FFF2-40B4-BE49-F238E27FC236}">
                    <a16:creationId xmlns:a16="http://schemas.microsoft.com/office/drawing/2014/main" id="{F704486D-1D37-8B37-BF5A-258ABF2BB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77022" y="4525962"/>
                <a:ext cx="6143818" cy="2114550"/>
              </a:xfrm>
              <a:blipFill>
                <a:blip r:embed="rId5"/>
                <a:stretch>
                  <a:fillRect l="-893" t="-2594" r="-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25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B487B-3ED7-5CC6-CCF7-F73CE715E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578C6C-A178-3186-E35C-B7082E0C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TTS reducing laser tune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46512269-CBFE-9000-BA85-1281B91F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5FF8B-2713-EAE5-D6F1-235B8014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18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5E01BD-7EF4-CA9B-B0CA-986547B715CF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73B59DB-5665-F51F-B46E-2CCE1219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6" y="1147546"/>
            <a:ext cx="6277996" cy="5500688"/>
          </a:xfrm>
          <a:prstGeom prst="rect">
            <a:avLst/>
          </a:prstGeom>
        </p:spPr>
      </p:pic>
      <p:pic>
        <p:nvPicPr>
          <p:cNvPr id="10" name="Content Placeholder 4" descr="A graph of a laser&#10;&#10;AI-generated content may be incorrect.">
            <a:extLst>
              <a:ext uri="{FF2B5EF4-FFF2-40B4-BE49-F238E27FC236}">
                <a16:creationId xmlns:a16="http://schemas.microsoft.com/office/drawing/2014/main" id="{348147A1-8877-A3F6-1036-FC5971BC8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455" y="1595821"/>
            <a:ext cx="5181600" cy="29114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CE2D31-20EF-7A86-B95B-857136EE1014}"/>
                  </a:ext>
                </a:extLst>
              </p:cNvPr>
              <p:cNvSpPr txBox="1"/>
              <p:nvPr/>
            </p:nvSpPr>
            <p:spPr>
              <a:xfrm>
                <a:off x="6702303" y="4726979"/>
                <a:ext cx="5250751" cy="16312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noProof="0">
                    <a:solidFill>
                      <a:srgbClr val="003460"/>
                    </a:solidFill>
                  </a:rPr>
                  <a:t>Reducing tune increased TTS peak population.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>
                  <a:solidFill>
                    <a:srgbClr val="003460"/>
                  </a:solidFill>
                </a:endParaRPr>
              </a:p>
              <a:p>
                <a:pPr algn="ctr"/>
                <a:r>
                  <a:rPr lang="en-US" sz="2000" noProof="0">
                    <a:solidFill>
                      <a:srgbClr val="003460"/>
                    </a:solidFill>
                  </a:rPr>
                  <a:t>Tune 30, 2 peak fit: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GB" sz="2000" b="1" i="1">
                            <a:solidFill>
                              <a:srgbClr val="003460"/>
                            </a:solidFill>
                            <a:latin typeface="Cambria Math" panose="02040503050406030204" pitchFamily="18" charset="0"/>
                          </a:rPr>
                          <m:t>𝑻𝑻𝑺</m:t>
                        </m:r>
                      </m:sub>
                    </m:sSub>
                    <m:r>
                      <a:rPr lang="en-GB" sz="2000" b="1" i="1">
                        <a:solidFill>
                          <a:srgbClr val="0034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3460"/>
                        </a:solidFill>
                        <a:latin typeface="Cambria Math" panose="02040503050406030204" pitchFamily="18" charset="0"/>
                      </a:rPr>
                      <m:t>𝟐𝟖</m:t>
                    </m:r>
                    <m:r>
                      <a:rPr lang="en-US" sz="2000" b="1" i="1">
                        <a:solidFill>
                          <a:srgbClr val="0034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>
                        <a:solidFill>
                          <a:srgbClr val="003460"/>
                        </a:solidFill>
                        <a:latin typeface="Cambria Math" panose="02040503050406030204" pitchFamily="18" charset="0"/>
                      </a:rPr>
                      <m:t>𝟕𝟕</m:t>
                    </m:r>
                    <m:r>
                      <a:rPr lang="en-GB" sz="2000" b="1" i="1">
                        <a:solidFill>
                          <a:srgbClr val="003460"/>
                        </a:solidFill>
                        <a:latin typeface="Cambria Math" panose="02040503050406030204" pitchFamily="18" charset="0"/>
                      </a:rPr>
                      <m:t>𝒑𝒔</m:t>
                    </m:r>
                  </m:oMath>
                </a14:m>
                <a:endParaRPr lang="en-US" sz="2000" noProof="0">
                  <a:solidFill>
                    <a:srgbClr val="0034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noProof="0">
                  <a:solidFill>
                    <a:srgbClr val="00346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CE2D31-20EF-7A86-B95B-857136EE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303" y="4726979"/>
                <a:ext cx="5250751" cy="1631216"/>
              </a:xfrm>
              <a:prstGeom prst="rect">
                <a:avLst/>
              </a:prstGeom>
              <a:blipFill>
                <a:blip r:embed="rId5"/>
                <a:stretch>
                  <a:fillRect l="-1044" t="-1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866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52B6-9A80-DC52-93EF-BD3255224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939730-CE13-0489-3003-AE7F13AF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3460"/>
                </a:solidFill>
              </a:rPr>
              <a:t>G</a:t>
            </a:r>
            <a:r>
              <a:rPr lang="en-GB" sz="4000">
                <a:solidFill>
                  <a:srgbClr val="003460"/>
                </a:solidFill>
              </a:rPr>
              <a:t>ain 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0721678-DA38-F4D9-7A5A-9067E884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1F937-BA5F-A669-40BA-8A1E61AE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19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20B52F-F093-2B0E-E08C-E26EB74244F6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082E7-02F7-90A9-DFE4-6C06D57B8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70"/>
          <a:stretch>
            <a:fillRect/>
          </a:stretch>
        </p:blipFill>
        <p:spPr bwMode="auto">
          <a:xfrm>
            <a:off x="254300" y="1376141"/>
            <a:ext cx="6597879" cy="44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579C7B-40D4-2F64-FFB9-7B4D49F69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1"/>
          <a:stretch>
            <a:fillRect/>
          </a:stretch>
        </p:blipFill>
        <p:spPr bwMode="auto">
          <a:xfrm>
            <a:off x="6960097" y="1644785"/>
            <a:ext cx="4977603" cy="15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5C183-9A5B-3E5E-A2AD-3823E43F3D4F}"/>
              </a:ext>
            </a:extLst>
          </p:cNvPr>
          <p:cNvSpPr txBox="1"/>
          <p:nvPr/>
        </p:nvSpPr>
        <p:spPr>
          <a:xfrm>
            <a:off x="7356825" y="3840011"/>
            <a:ext cx="442979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3460"/>
                </a:solidFill>
              </a:rPr>
              <a:t>Ratio is consistent with Photonis.</a:t>
            </a:r>
            <a:endParaRPr lang="en-US" sz="2000" noProof="0">
              <a:solidFill>
                <a:srgbClr val="0034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noProof="0">
              <a:solidFill>
                <a:srgbClr val="003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86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1BC7-4165-F378-6AEB-AC278791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8E1D9-3A75-143A-0CD2-1A832BF39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400489"/>
            <a:ext cx="6782562" cy="2387600"/>
          </a:xfrm>
        </p:spPr>
        <p:txBody>
          <a:bodyPr/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Cherenkov Detectors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32CA11E-DA43-4858-DB7F-C87A194D9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478808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Particle identification for </a:t>
            </a:r>
            <a:r>
              <a:rPr lang="en-GB" noProof="0" err="1">
                <a:solidFill>
                  <a:srgbClr val="003460"/>
                </a:solidFill>
              </a:rPr>
              <a:t>ePIC</a:t>
            </a:r>
            <a:endParaRPr lang="en-GB" noProof="0">
              <a:solidFill>
                <a:srgbClr val="0034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44C9FB-23F5-FE68-EF0B-5BC29C026AD3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8D8E54CF-11C3-0DB9-981F-ABF8AC1B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7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F0F64-C218-0E9B-B9EE-AEF3F7F7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8B6F1E-A08F-D8FD-CC77-D0B1AF9D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3460"/>
                </a:solidFill>
              </a:rPr>
              <a:t>F</a:t>
            </a:r>
            <a:r>
              <a:rPr lang="en-GB" sz="4000" err="1">
                <a:solidFill>
                  <a:srgbClr val="003460"/>
                </a:solidFill>
              </a:rPr>
              <a:t>uture</a:t>
            </a:r>
            <a:r>
              <a:rPr lang="en-GB" sz="4000">
                <a:solidFill>
                  <a:srgbClr val="003460"/>
                </a:solidFill>
              </a:rPr>
              <a:t> plans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249A6391-16DB-0B48-39A2-19D198460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2CCCA-783B-DFC1-3541-4B59C4B7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20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55D86C-DCE7-2B8A-CD4F-B722C5CDDFE6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6EAA2E-B7B9-3CCA-E326-3F4F952B4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6" y="1439430"/>
            <a:ext cx="5323540" cy="3373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3D666-AAB6-AC44-8EB9-4A87A32B6CB3}"/>
              </a:ext>
            </a:extLst>
          </p:cNvPr>
          <p:cNvSpPr txBox="1"/>
          <p:nvPr/>
        </p:nvSpPr>
        <p:spPr>
          <a:xfrm>
            <a:off x="6016435" y="1830668"/>
            <a:ext cx="488265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b="1">
                <a:solidFill>
                  <a:srgbClr val="003460"/>
                </a:solidFill>
              </a:rPr>
              <a:t>Photek:​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Gain scan underway</a:t>
            </a:r>
            <a:r>
              <a:rPr lang="en-US">
                <a:solidFill>
                  <a:srgbClr val="003460"/>
                </a:solidFill>
              </a:rPr>
              <a:t> of Photek tube at all 8 readout locations​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3460"/>
                </a:solidFill>
              </a:rPr>
              <a:t>8 orientations * 32 ​(some missing channels)​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3460"/>
                </a:solidFill>
              </a:rPr>
              <a:t>Timing measurements between pixels​ with mask and diffuser.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QE</a:t>
            </a:r>
            <a:r>
              <a:rPr lang="en-US">
                <a:solidFill>
                  <a:srgbClr val="003460"/>
                </a:solidFill>
              </a:rPr>
              <a:t> using:​ Calibrated photodiode and LED and/or​ monochromator​</a:t>
            </a:r>
          </a:p>
          <a:p>
            <a:pPr fontAlgn="base"/>
            <a:r>
              <a:rPr lang="en-US">
                <a:solidFill>
                  <a:srgbClr val="003460"/>
                </a:solidFill>
              </a:rPr>
              <a:t>​</a:t>
            </a:r>
          </a:p>
          <a:p>
            <a:pPr fontAlgn="base"/>
            <a:r>
              <a:rPr lang="en-US" b="1">
                <a:solidFill>
                  <a:srgbClr val="003460"/>
                </a:solidFill>
              </a:rPr>
              <a:t>Photonis​: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3460"/>
                </a:solidFill>
              </a:rPr>
              <a:t>Gain scan of Photonis​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3460"/>
                </a:solidFill>
              </a:rPr>
              <a:t>Timing measurements like above.​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3460"/>
                </a:solidFill>
              </a:rPr>
              <a:t>QE like above​</a:t>
            </a:r>
          </a:p>
          <a:p>
            <a:pPr fontAlgn="base"/>
            <a:r>
              <a:rPr lang="en-US">
                <a:solidFill>
                  <a:srgbClr val="003460"/>
                </a:solidFill>
              </a:rPr>
              <a:t>​</a:t>
            </a:r>
          </a:p>
          <a:p>
            <a:pPr fontAlgn="base"/>
            <a:r>
              <a:rPr lang="en-US" b="1">
                <a:solidFill>
                  <a:srgbClr val="003460"/>
                </a:solidFill>
              </a:rPr>
              <a:t>HRPPD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noProof="0">
              <a:solidFill>
                <a:srgbClr val="003460"/>
              </a:solidFill>
            </a:endParaRP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7AD8A4FB-BC4A-6964-98CC-B02A35920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386" y="3096477"/>
            <a:ext cx="332523" cy="332523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DE360D5-E2B0-24E3-59BD-DC8899BCD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386" y="3572343"/>
            <a:ext cx="332523" cy="3325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124AF1-41AD-49C2-C906-1E717FF17021}"/>
              </a:ext>
            </a:extLst>
          </p:cNvPr>
          <p:cNvSpPr/>
          <p:nvPr/>
        </p:nvSpPr>
        <p:spPr>
          <a:xfrm>
            <a:off x="635267" y="3349592"/>
            <a:ext cx="1203158" cy="222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0FC799-2E38-9D8B-DF82-EFE537629230}"/>
              </a:ext>
            </a:extLst>
          </p:cNvPr>
          <p:cNvSpPr/>
          <p:nvPr/>
        </p:nvSpPr>
        <p:spPr>
          <a:xfrm>
            <a:off x="635267" y="4019393"/>
            <a:ext cx="1203158" cy="222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CCFC34-5C2E-489A-D816-A25D09598E76}"/>
              </a:ext>
            </a:extLst>
          </p:cNvPr>
          <p:cNvSpPr/>
          <p:nvPr/>
        </p:nvSpPr>
        <p:spPr>
          <a:xfrm>
            <a:off x="635267" y="4271019"/>
            <a:ext cx="1337912" cy="222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686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0ECEB-9C81-E970-FE42-BDA2A5B27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F32232-91E9-B8DA-E959-FED0B58D10BF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0E49693-06C8-3F3D-BF71-FE24CA627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503488"/>
            <a:ext cx="6434792" cy="2387600"/>
          </a:xfrm>
        </p:spPr>
        <p:txBody>
          <a:bodyPr/>
          <a:lstStyle/>
          <a:p>
            <a:pPr algn="l"/>
            <a:r>
              <a:rPr lang="en-US">
                <a:solidFill>
                  <a:srgbClr val="003460"/>
                </a:solidFill>
              </a:rPr>
              <a:t>B</a:t>
            </a:r>
            <a:r>
              <a:rPr lang="en-GB" err="1">
                <a:solidFill>
                  <a:srgbClr val="003460"/>
                </a:solidFill>
              </a:rPr>
              <a:t>ackup</a:t>
            </a:r>
            <a:r>
              <a:rPr lang="en-GB">
                <a:solidFill>
                  <a:srgbClr val="003460"/>
                </a:solidFill>
              </a:rPr>
              <a:t> Slides</a:t>
            </a:r>
            <a:endParaRPr lang="en-GB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E2E386FD-FC10-0CD0-5BF6-A3474099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77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67821-CAE0-4C4D-CC6E-D2D352F6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9363B6-FAE1-E6DD-F42C-0C7CAA5E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3460"/>
                </a:solidFill>
              </a:rPr>
              <a:t>Log timing fits</a:t>
            </a:r>
            <a:r>
              <a:rPr lang="en-GB" sz="4000">
                <a:solidFill>
                  <a:srgbClr val="003460"/>
                </a:solidFill>
              </a:rPr>
              <a:t> 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712A15AA-EBE7-4B4B-E06E-039D4A17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F34A8-B51A-F1B4-E6CC-B0E64AFB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22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B84B3F-456F-744E-7269-170D0C9F3ADD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5DF83CA6-8F9B-C60F-6B1D-9B554AD6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05" y="1257733"/>
            <a:ext cx="62674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33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5C177-F1E4-6373-4DE5-03964884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C7DF89-03C1-32A2-B2A3-D4CC55EA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3460"/>
                </a:solidFill>
              </a:rPr>
              <a:t>Laser profiles</a:t>
            </a:r>
            <a:r>
              <a:rPr lang="en-GB" sz="4000">
                <a:solidFill>
                  <a:srgbClr val="003460"/>
                </a:solidFill>
              </a:rPr>
              <a:t> 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BF77E9E-7CFD-DE3C-556D-B00B7133A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EC6AA-7624-515B-618D-E960E0B7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23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3BB093-3990-5747-EEE2-133602A3FFD9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B4E917-FE92-1214-3257-B9FB58B3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0349" y="1184888"/>
            <a:ext cx="3992404" cy="53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675FCC5-E260-32E8-7CA6-1393AB44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8072" y="998199"/>
            <a:ext cx="4152424" cy="55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50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BE40-B4BC-A154-3764-E9C62F7A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47C157-5A2F-E7BC-1F6A-406F1494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Particle identification system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19077DEA-BD9E-5ACB-3E10-76EE85A5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9EE9A1-B37C-445C-2FCC-38F91703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3</a:t>
            </a:fld>
            <a:endParaRPr lang="en-GB" noProof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FF3F9-0B4D-0AC9-1AA4-8417676392D8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3D4A277-5D04-6301-43B4-F83FE62F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0102"/>
            <a:ext cx="10408185" cy="48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8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B3616-88AE-148B-81A0-8534A258B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EA12DE-EFAA-EDD6-6EFA-4625DC08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 noProof="0" err="1">
                <a:solidFill>
                  <a:srgbClr val="003460"/>
                </a:solidFill>
              </a:rPr>
              <a:t>hpDIRC</a:t>
            </a:r>
            <a:r>
              <a:rPr lang="en-US" sz="4000" noProof="0">
                <a:solidFill>
                  <a:srgbClr val="003460"/>
                </a:solidFill>
              </a:rPr>
              <a:t> photon sensors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5248B075-D7BF-661A-8329-9E105E41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241F00-759E-C637-F2F3-1652EFDD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197168AB-D6B6-89A6-BBAA-5D2139F7A225}"/>
              </a:ext>
            </a:extLst>
          </p:cNvPr>
          <p:cNvSpPr txBox="1">
            <a:spLocks/>
          </p:cNvSpPr>
          <p:nvPr/>
        </p:nvSpPr>
        <p:spPr>
          <a:xfrm>
            <a:off x="6096000" y="1862488"/>
            <a:ext cx="5518979" cy="4044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3460"/>
                </a:solidFill>
              </a:rPr>
              <a:t>12 optically isolated sectors.</a:t>
            </a:r>
          </a:p>
          <a:p>
            <a:pPr marL="0" indent="0">
              <a:buNone/>
            </a:pPr>
            <a:endParaRPr lang="en-GB" sz="2000" b="1">
              <a:solidFill>
                <a:srgbClr val="003460"/>
              </a:solidFill>
            </a:endParaRPr>
          </a:p>
          <a:p>
            <a:r>
              <a:rPr lang="en-US" sz="2000" b="1">
                <a:solidFill>
                  <a:srgbClr val="003460"/>
                </a:solidFill>
              </a:rPr>
              <a:t>Photon sensors:</a:t>
            </a:r>
          </a:p>
          <a:p>
            <a:pPr lvl="1"/>
            <a:r>
              <a:rPr lang="en-US" sz="2000">
                <a:solidFill>
                  <a:srgbClr val="003460"/>
                </a:solidFill>
              </a:rPr>
              <a:t>Cherenkov angle reconstructed for each track from hit positions and arrival times</a:t>
            </a:r>
          </a:p>
          <a:p>
            <a:pPr lvl="1"/>
            <a:r>
              <a:rPr lang="en-US" sz="2000">
                <a:solidFill>
                  <a:srgbClr val="003460"/>
                </a:solidFill>
              </a:rPr>
              <a:t>SPE and TOF capability </a:t>
            </a:r>
            <a:r>
              <a:rPr lang="en-US" sz="2000" b="1">
                <a:solidFill>
                  <a:srgbClr val="003460"/>
                </a:solidFill>
              </a:rPr>
              <a:t>(&lt;75ps)</a:t>
            </a:r>
          </a:p>
          <a:p>
            <a:pPr lvl="1"/>
            <a:r>
              <a:rPr lang="en-US" sz="2000" b="1">
                <a:solidFill>
                  <a:srgbClr val="003460"/>
                </a:solidFill>
              </a:rPr>
              <a:t>&lt;1mm </a:t>
            </a:r>
            <a:r>
              <a:rPr lang="en-US" sz="2000">
                <a:solidFill>
                  <a:srgbClr val="003460"/>
                </a:solidFill>
              </a:rPr>
              <a:t>spatial resolution</a:t>
            </a:r>
          </a:p>
          <a:p>
            <a:pPr lvl="1"/>
            <a:r>
              <a:rPr lang="en-US" sz="2000">
                <a:solidFill>
                  <a:srgbClr val="003460"/>
                </a:solidFill>
              </a:rPr>
              <a:t>Low dark count rate (few kHz/cm2 acceptable)</a:t>
            </a:r>
          </a:p>
          <a:p>
            <a:pPr marL="0" indent="0">
              <a:buNone/>
            </a:pPr>
            <a:r>
              <a:rPr lang="en-US" sz="2000">
                <a:solidFill>
                  <a:srgbClr val="003460"/>
                </a:solidFill>
              </a:rPr>
              <a:t>→ Pixelated </a:t>
            </a:r>
            <a:r>
              <a:rPr lang="en-US" sz="2000">
                <a:solidFill>
                  <a:srgbClr val="ED2547"/>
                </a:solidFill>
              </a:rPr>
              <a:t>MCP-PMT </a:t>
            </a:r>
            <a:r>
              <a:rPr lang="en-US" sz="2000">
                <a:solidFill>
                  <a:srgbClr val="003460"/>
                </a:solidFill>
              </a:rPr>
              <a:t>(</a:t>
            </a:r>
            <a:r>
              <a:rPr lang="en-US" sz="2000" err="1">
                <a:solidFill>
                  <a:srgbClr val="003460"/>
                </a:solidFill>
              </a:rPr>
              <a:t>MicroChannel</a:t>
            </a:r>
            <a:r>
              <a:rPr lang="en-US" sz="2000">
                <a:solidFill>
                  <a:srgbClr val="003460"/>
                </a:solidFill>
              </a:rPr>
              <a:t> Plate </a:t>
            </a:r>
            <a:r>
              <a:rPr lang="en-US" sz="2000" err="1">
                <a:solidFill>
                  <a:srgbClr val="003460"/>
                </a:solidFill>
              </a:rPr>
              <a:t>PhotoMultiplier</a:t>
            </a:r>
            <a:r>
              <a:rPr lang="en-US" sz="2000">
                <a:solidFill>
                  <a:srgbClr val="003460"/>
                </a:solidFill>
              </a:rPr>
              <a:t> Tube) photo sensors or </a:t>
            </a:r>
            <a:r>
              <a:rPr lang="en-US" sz="2000">
                <a:solidFill>
                  <a:srgbClr val="ED2547"/>
                </a:solidFill>
              </a:rPr>
              <a:t>HRPPDs</a:t>
            </a:r>
            <a:r>
              <a:rPr lang="en-US" sz="2000">
                <a:solidFill>
                  <a:srgbClr val="003460"/>
                </a:solidFill>
              </a:rPr>
              <a:t> (High Resolution Picosecond Photodetectors) </a:t>
            </a:r>
          </a:p>
          <a:p>
            <a:pPr marL="0" indent="0">
              <a:buNone/>
            </a:pPr>
            <a:endParaRPr lang="en-GB" sz="2000" noProof="0">
              <a:solidFill>
                <a:srgbClr val="00346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80F33C-CCAA-2D9E-5F02-87E7B86E6961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E529340-30DB-13BD-1152-B9CD12ED2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28" t="357" r="2749" b="291"/>
          <a:stretch>
            <a:fillRect/>
          </a:stretch>
        </p:blipFill>
        <p:spPr>
          <a:xfrm>
            <a:off x="398633" y="1724491"/>
            <a:ext cx="5008580" cy="3411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E7A8D-16B6-AAE8-68BA-2C204F9716C9}"/>
              </a:ext>
            </a:extLst>
          </p:cNvPr>
          <p:cNvSpPr txBox="1"/>
          <p:nvPr/>
        </p:nvSpPr>
        <p:spPr>
          <a:xfrm>
            <a:off x="2157984" y="1338903"/>
            <a:ext cx="1682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003460"/>
                </a:solidFill>
              </a:rPr>
              <a:t>hpDIRC</a:t>
            </a:r>
            <a:endParaRPr lang="en-GB" sz="2000" b="1">
              <a:solidFill>
                <a:srgbClr val="0034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0E2A4-5A69-3BE7-039F-E2120FD2006E}"/>
              </a:ext>
            </a:extLst>
          </p:cNvPr>
          <p:cNvSpPr/>
          <p:nvPr/>
        </p:nvSpPr>
        <p:spPr>
          <a:xfrm>
            <a:off x="4087368" y="4142232"/>
            <a:ext cx="1353312" cy="265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52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7669A-913C-07C3-21BF-654078C72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28585F-FCA7-5B2B-F288-3B264315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 noProof="0">
                <a:solidFill>
                  <a:srgbClr val="003460"/>
                </a:solidFill>
              </a:rPr>
              <a:t>MCP-PMT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818DE5BB-150E-4D5E-F23B-9CCFE758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C136E0-2B23-F26A-FF0F-547BA10D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5</a:t>
            </a:fld>
            <a:endParaRPr lang="en-GB" noProof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522771-2215-99C4-4A69-CB8574761753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484AFE-66C6-9ED3-45BB-67951CE7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152" y="1376141"/>
            <a:ext cx="5323540" cy="3373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0880B0-F531-B1C6-3CFA-365E68AF4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21" y="3853443"/>
            <a:ext cx="4784089" cy="2673462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6F9547E-ADA0-A64B-6556-E9CEFAD7F6EC}"/>
              </a:ext>
            </a:extLst>
          </p:cNvPr>
          <p:cNvSpPr txBox="1">
            <a:spLocks/>
          </p:cNvSpPr>
          <p:nvPr/>
        </p:nvSpPr>
        <p:spPr>
          <a:xfrm>
            <a:off x="577021" y="1461540"/>
            <a:ext cx="5518979" cy="2391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003460"/>
                </a:solidFill>
              </a:rPr>
              <a:t>M</a:t>
            </a:r>
            <a:r>
              <a:rPr lang="en-GB" sz="2000">
                <a:solidFill>
                  <a:srgbClr val="003460"/>
                </a:solidFill>
              </a:rPr>
              <a:t>CP-PMTs are an </a:t>
            </a:r>
            <a:r>
              <a:rPr lang="en-GB" sz="2000" b="1">
                <a:solidFill>
                  <a:srgbClr val="003460"/>
                </a:solidFill>
              </a:rPr>
              <a:t>established</a:t>
            </a:r>
            <a:r>
              <a:rPr lang="en-GB" sz="2000">
                <a:solidFill>
                  <a:srgbClr val="003460"/>
                </a:solidFill>
              </a:rPr>
              <a:t> technology.</a:t>
            </a:r>
          </a:p>
          <a:p>
            <a:endParaRPr lang="en-GB" sz="2000">
              <a:solidFill>
                <a:srgbClr val="003460"/>
              </a:solidFill>
            </a:endParaRPr>
          </a:p>
          <a:p>
            <a:r>
              <a:rPr lang="en-GB" sz="2000">
                <a:solidFill>
                  <a:srgbClr val="003460"/>
                </a:solidFill>
              </a:rPr>
              <a:t>Photoelectron multiplication occurs in µm channels with </a:t>
            </a:r>
            <a:r>
              <a:rPr lang="en-GB" sz="2000" b="1">
                <a:solidFill>
                  <a:srgbClr val="003460"/>
                </a:solidFill>
              </a:rPr>
              <a:t>mm amplification path</a:t>
            </a:r>
            <a:r>
              <a:rPr lang="en-GB" sz="2000">
                <a:solidFill>
                  <a:srgbClr val="003460"/>
                </a:solidFill>
              </a:rPr>
              <a:t>.</a:t>
            </a:r>
          </a:p>
          <a:p>
            <a:pPr lvl="1"/>
            <a:r>
              <a:rPr lang="en-GB" sz="2000">
                <a:solidFill>
                  <a:srgbClr val="003460"/>
                </a:solidFill>
              </a:rPr>
              <a:t>Fast timing resolution and TTS.</a:t>
            </a:r>
          </a:p>
          <a:p>
            <a:pPr lvl="1"/>
            <a:r>
              <a:rPr lang="en-GB" sz="2000">
                <a:solidFill>
                  <a:srgbClr val="003460"/>
                </a:solidFill>
              </a:rPr>
              <a:t>Operation under high magnetic fields.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F1290E5-B37D-2C09-51B8-E7CF0C5A9177}"/>
              </a:ext>
            </a:extLst>
          </p:cNvPr>
          <p:cNvSpPr txBox="1">
            <a:spLocks/>
          </p:cNvSpPr>
          <p:nvPr/>
        </p:nvSpPr>
        <p:spPr>
          <a:xfrm>
            <a:off x="6169152" y="5265813"/>
            <a:ext cx="5518979" cy="8515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rgbClr val="003460"/>
                </a:solidFill>
              </a:rPr>
              <a:t>Aim</a:t>
            </a:r>
            <a:r>
              <a:rPr lang="en-US" sz="2000">
                <a:solidFill>
                  <a:srgbClr val="003460"/>
                </a:solidFill>
              </a:rPr>
              <a:t>: 	Compare Photek MCP-PMT with </a:t>
            </a:r>
            <a:r>
              <a:rPr lang="en-US" sz="2000" err="1">
                <a:solidFill>
                  <a:srgbClr val="003460"/>
                </a:solidFill>
              </a:rPr>
              <a:t>Incom</a:t>
            </a:r>
            <a:r>
              <a:rPr lang="en-US" sz="2000">
                <a:solidFill>
                  <a:srgbClr val="003460"/>
                </a:solidFill>
              </a:rPr>
              <a:t> 	HRPPD for </a:t>
            </a:r>
            <a:r>
              <a:rPr lang="en-US" sz="2000" err="1">
                <a:solidFill>
                  <a:srgbClr val="003460"/>
                </a:solidFill>
              </a:rPr>
              <a:t>hpDIRC</a:t>
            </a:r>
            <a:endParaRPr lang="en-GB" sz="2000">
              <a:solidFill>
                <a:srgbClr val="0034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6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23C33-6914-EB86-ED6E-8D012F568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DCE970-B238-0557-ECBB-0BE83174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3460"/>
                </a:solidFill>
              </a:rPr>
              <a:t>Testing setup</a:t>
            </a:r>
            <a:endParaRPr lang="en-GB" sz="4000" noProof="0">
              <a:solidFill>
                <a:srgbClr val="003460"/>
              </a:solidFill>
            </a:endParaRP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409E0EC6-36D1-BAAB-3375-E3B8F3FEC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DC4C91-75A6-1FE5-D83B-74FFF97F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6</a:t>
            </a:fld>
            <a:endParaRPr lang="en-GB" noProof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187416-D1FA-1902-FA08-1F3F523E6748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C3C751-1D98-B486-62C6-59167BCDD045}"/>
              </a:ext>
            </a:extLst>
          </p:cNvPr>
          <p:cNvGrpSpPr/>
          <p:nvPr/>
        </p:nvGrpSpPr>
        <p:grpSpPr>
          <a:xfrm>
            <a:off x="254300" y="1376141"/>
            <a:ext cx="5583936" cy="4921651"/>
            <a:chOff x="512064" y="1434699"/>
            <a:chExt cx="5583936" cy="4921651"/>
          </a:xfrm>
        </p:grpSpPr>
        <p:pic>
          <p:nvPicPr>
            <p:cNvPr id="6" name="Picture 5" descr="A machine with wires and wires&#10;&#10;AI-generated content may be incorrect.">
              <a:extLst>
                <a:ext uri="{FF2B5EF4-FFF2-40B4-BE49-F238E27FC236}">
                  <a16:creationId xmlns:a16="http://schemas.microsoft.com/office/drawing/2014/main" id="{91EA6517-962C-D0FB-4C6B-B2D6AAD90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96"/>
            <a:stretch>
              <a:fillRect/>
            </a:stretch>
          </p:blipFill>
          <p:spPr>
            <a:xfrm>
              <a:off x="512064" y="1434699"/>
              <a:ext cx="5583936" cy="49216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B5FCEC-7879-DE17-9CFB-0221F64EAD97}"/>
                </a:ext>
              </a:extLst>
            </p:cNvPr>
            <p:cNvSpPr txBox="1"/>
            <p:nvPr/>
          </p:nvSpPr>
          <p:spPr>
            <a:xfrm>
              <a:off x="2390440" y="1930669"/>
              <a:ext cx="26517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Thorlabs XY stepper motors</a:t>
              </a:r>
              <a:endParaRPr lang="en-GB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4497B0-1B38-4D7C-6AA8-8C792FDBDC39}"/>
                </a:ext>
              </a:extLst>
            </p:cNvPr>
            <p:cNvSpPr txBox="1"/>
            <p:nvPr/>
          </p:nvSpPr>
          <p:spPr>
            <a:xfrm>
              <a:off x="730088" y="2813395"/>
              <a:ext cx="12336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PiLAS laser</a:t>
              </a:r>
              <a:endParaRPr lang="en-GB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F60CD-9D6D-9747-D506-A8ECCF34CBBC}"/>
                </a:ext>
              </a:extLst>
            </p:cNvPr>
            <p:cNvSpPr txBox="1"/>
            <p:nvPr/>
          </p:nvSpPr>
          <p:spPr>
            <a:xfrm>
              <a:off x="2734864" y="3707531"/>
              <a:ext cx="11056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MCP-PMT</a:t>
              </a:r>
              <a:endParaRPr lang="en-GB" sz="1600"/>
            </a:p>
          </p:txBody>
        </p:sp>
      </p:grpSp>
      <p:pic>
        <p:nvPicPr>
          <p:cNvPr id="15" name="Picture 14" descr="A desk with a computer and a white board&#10;&#10;AI-generated content may be incorrect.">
            <a:extLst>
              <a:ext uri="{FF2B5EF4-FFF2-40B4-BE49-F238E27FC236}">
                <a16:creationId xmlns:a16="http://schemas.microsoft.com/office/drawing/2014/main" id="{CF35807A-E68A-B4ED-FAEE-F9020745B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30620" b="14800"/>
          <a:stretch>
            <a:fillRect/>
          </a:stretch>
        </p:blipFill>
        <p:spPr>
          <a:xfrm>
            <a:off x="6144268" y="1376141"/>
            <a:ext cx="5681764" cy="2728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C13549-F290-59BB-BAD8-E26725DEF615}"/>
              </a:ext>
            </a:extLst>
          </p:cNvPr>
          <p:cNvSpPr txBox="1"/>
          <p:nvPr/>
        </p:nvSpPr>
        <p:spPr>
          <a:xfrm>
            <a:off x="8646339" y="3358567"/>
            <a:ext cx="1357198" cy="34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Oscilloscope</a:t>
            </a:r>
            <a:endParaRPr lang="en-GB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6A059-4DB2-614C-9977-277549D16AAA}"/>
              </a:ext>
            </a:extLst>
          </p:cNvPr>
          <p:cNvSpPr txBox="1"/>
          <p:nvPr/>
        </p:nvSpPr>
        <p:spPr>
          <a:xfrm>
            <a:off x="9830100" y="2309292"/>
            <a:ext cx="11056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CAEN digitiser</a:t>
            </a:r>
            <a:endParaRPr lang="en-GB" sz="1600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718956FF-D9B0-0048-BEFF-56D2ABDD3074}"/>
              </a:ext>
            </a:extLst>
          </p:cNvPr>
          <p:cNvSpPr/>
          <p:nvPr/>
        </p:nvSpPr>
        <p:spPr>
          <a:xfrm>
            <a:off x="5429180" y="2828215"/>
            <a:ext cx="1107752" cy="5303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5258AE-7596-CED0-3F82-56816F7F687D}"/>
              </a:ext>
            </a:extLst>
          </p:cNvPr>
          <p:cNvSpPr txBox="1"/>
          <p:nvPr/>
        </p:nvSpPr>
        <p:spPr>
          <a:xfrm>
            <a:off x="2260483" y="2811916"/>
            <a:ext cx="10592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ND filters</a:t>
            </a:r>
            <a:endParaRPr lang="en-GB" sz="1600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9E01DCDD-B04C-BD29-8424-F95908639F10}"/>
              </a:ext>
            </a:extLst>
          </p:cNvPr>
          <p:cNvSpPr txBox="1">
            <a:spLocks/>
          </p:cNvSpPr>
          <p:nvPr/>
        </p:nvSpPr>
        <p:spPr>
          <a:xfrm>
            <a:off x="6242785" y="4338090"/>
            <a:ext cx="5583247" cy="1612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>
                <a:solidFill>
                  <a:srgbClr val="003460"/>
                </a:solidFill>
              </a:rPr>
              <a:t>Initial Photonis set up:</a:t>
            </a:r>
          </a:p>
          <a:p>
            <a:r>
              <a:rPr lang="en-US" sz="2000">
                <a:solidFill>
                  <a:srgbClr val="003460"/>
                </a:solidFill>
              </a:rPr>
              <a:t>8 x 8</a:t>
            </a:r>
            <a:r>
              <a:rPr lang="en-US" sz="2000" noProof="0">
                <a:solidFill>
                  <a:srgbClr val="003460"/>
                </a:solidFill>
              </a:rPr>
              <a:t> pixel device</a:t>
            </a:r>
          </a:p>
          <a:p>
            <a:r>
              <a:rPr lang="en-US" sz="2000">
                <a:solidFill>
                  <a:srgbClr val="003460"/>
                </a:solidFill>
              </a:rPr>
              <a:t>Used to cross-check with results published by A. Lehman et al [1].</a:t>
            </a:r>
            <a:endParaRPr lang="en-US" sz="2000" noProof="0">
              <a:solidFill>
                <a:srgbClr val="003460"/>
              </a:solidFill>
            </a:endParaRPr>
          </a:p>
          <a:p>
            <a:pPr marL="0" indent="0">
              <a:buNone/>
            </a:pPr>
            <a:endParaRPr lang="en-GB" sz="2000" noProof="0">
              <a:solidFill>
                <a:srgbClr val="0034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21AB5-5239-9E69-2D98-719570443674}"/>
              </a:ext>
            </a:extLst>
          </p:cNvPr>
          <p:cNvSpPr txBox="1"/>
          <p:nvPr/>
        </p:nvSpPr>
        <p:spPr>
          <a:xfrm>
            <a:off x="8501733" y="6444476"/>
            <a:ext cx="265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3460"/>
                </a:solidFill>
              </a:rPr>
              <a:t>[1] https://arxiv.org/abs/2403.13938</a:t>
            </a:r>
          </a:p>
        </p:txBody>
      </p:sp>
    </p:spTree>
    <p:extLst>
      <p:ext uri="{BB962C8B-B14F-4D97-AF65-F5344CB8AC3E}">
        <p14:creationId xmlns:p14="http://schemas.microsoft.com/office/powerpoint/2010/main" val="3805800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1C9BB-B6C0-C8D7-BB3E-27FFA873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CB34-8DBF-FEB9-3672-A87933715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503488"/>
            <a:ext cx="6434792" cy="2387600"/>
          </a:xfrm>
        </p:spPr>
        <p:txBody>
          <a:bodyPr/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Photonis MCP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672DFCBD-6DB4-EC93-EE4D-BF5CCFCF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478808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noProof="0">
                <a:solidFill>
                  <a:srgbClr val="003460"/>
                </a:solidFill>
              </a:rPr>
              <a:t>Benchmarking and timing results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92709-12F0-C8FA-5F73-AD9BECD21948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7167985E-D0E8-4662-19D1-BC654CAD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441F-2252-4299-60BC-B0E925E2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3833D-46F7-4163-FCCC-84CD4F3E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PiLAS picosecond pulsed laser</a:t>
            </a:r>
          </a:p>
        </p:txBody>
      </p:sp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E4B34692-8420-43A0-76B4-EE6DC8AA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148E3992-5EA9-983C-20C1-96B02C95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3" y="3205442"/>
            <a:ext cx="8191934" cy="31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D67C26-23C1-7804-2A66-5CAABE73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18CB7C6-FEA5-FF43-7CC9-AEF255FD3E08}"/>
              </a:ext>
            </a:extLst>
          </p:cNvPr>
          <p:cNvSpPr txBox="1">
            <a:spLocks/>
          </p:cNvSpPr>
          <p:nvPr/>
        </p:nvSpPr>
        <p:spPr>
          <a:xfrm>
            <a:off x="577021" y="1565780"/>
            <a:ext cx="10905917" cy="1685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noProof="0">
                <a:solidFill>
                  <a:srgbClr val="003460"/>
                </a:solidFill>
              </a:rPr>
              <a:t>Blue</a:t>
            </a:r>
            <a:r>
              <a:rPr lang="en-GB" sz="2000" b="1" noProof="0">
                <a:solidFill>
                  <a:srgbClr val="003460"/>
                </a:solidFill>
              </a:rPr>
              <a:t> </a:t>
            </a:r>
            <a:r>
              <a:rPr lang="en-GB" sz="2000" noProof="0">
                <a:solidFill>
                  <a:srgbClr val="003460"/>
                </a:solidFill>
              </a:rPr>
              <a:t>(407.2nm) and </a:t>
            </a:r>
            <a:r>
              <a:rPr lang="en-GB" sz="2000" b="1" noProof="0">
                <a:solidFill>
                  <a:srgbClr val="003460"/>
                </a:solidFill>
              </a:rPr>
              <a:t>Red</a:t>
            </a:r>
            <a:r>
              <a:rPr lang="en-GB" sz="2000" noProof="0">
                <a:solidFill>
                  <a:srgbClr val="003460"/>
                </a:solidFill>
              </a:rPr>
              <a:t> (634.7nm) laser with 2ps jitter and 36ps FWHM.</a:t>
            </a:r>
          </a:p>
          <a:p>
            <a:r>
              <a:rPr lang="en-GB" sz="2000" noProof="0">
                <a:solidFill>
                  <a:srgbClr val="003460"/>
                </a:solidFill>
              </a:rPr>
              <a:t>Laser spot </a:t>
            </a:r>
            <a:r>
              <a:rPr lang="en-GB" sz="2000" b="1" noProof="0">
                <a:solidFill>
                  <a:srgbClr val="003460"/>
                </a:solidFill>
              </a:rPr>
              <a:t>diameter</a:t>
            </a:r>
            <a:r>
              <a:rPr lang="en-GB" sz="2000" noProof="0">
                <a:solidFill>
                  <a:srgbClr val="003460"/>
                </a:solidFill>
              </a:rPr>
              <a:t> at detector focal plane measured with CCD to be </a:t>
            </a:r>
            <a:r>
              <a:rPr lang="en-GB" sz="2000" b="1" noProof="0">
                <a:solidFill>
                  <a:srgbClr val="003460"/>
                </a:solidFill>
              </a:rPr>
              <a:t>0.890mm.</a:t>
            </a:r>
          </a:p>
          <a:p>
            <a:r>
              <a:rPr lang="en-GB" sz="2000" noProof="0">
                <a:solidFill>
                  <a:srgbClr val="003460"/>
                </a:solidFill>
              </a:rPr>
              <a:t>ND filters to control photon level, </a:t>
            </a:r>
            <a:r>
              <a:rPr lang="en-GB" sz="2000">
                <a:solidFill>
                  <a:srgbClr val="003460"/>
                </a:solidFill>
              </a:rPr>
              <a:t>f</a:t>
            </a:r>
            <a:r>
              <a:rPr lang="en-GB" sz="2000" noProof="0" err="1">
                <a:solidFill>
                  <a:srgbClr val="003460"/>
                </a:solidFill>
              </a:rPr>
              <a:t>lood</a:t>
            </a:r>
            <a:r>
              <a:rPr lang="en-GB" sz="2000" noProof="0">
                <a:solidFill>
                  <a:srgbClr val="003460"/>
                </a:solidFill>
              </a:rPr>
              <a:t> field available via diffuser.</a:t>
            </a:r>
          </a:p>
          <a:p>
            <a:r>
              <a:rPr lang="en-GB" sz="2000">
                <a:solidFill>
                  <a:srgbClr val="003460"/>
                </a:solidFill>
              </a:rPr>
              <a:t>Position shifted with Thorlabs XY stepper motor.</a:t>
            </a:r>
            <a:endParaRPr lang="en-GB" sz="2000" noProof="0">
              <a:solidFill>
                <a:srgbClr val="003460"/>
              </a:solidFill>
            </a:endParaRPr>
          </a:p>
          <a:p>
            <a:endParaRPr lang="en-GB" sz="2000" noProof="0">
              <a:solidFill>
                <a:srgbClr val="00346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3DCEF-CE13-8C5C-C303-9E0A111424BD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4E2DD5-DBC3-72AF-8786-0E9C48CBE444}"/>
              </a:ext>
            </a:extLst>
          </p:cNvPr>
          <p:cNvSpPr txBox="1"/>
          <p:nvPr/>
        </p:nvSpPr>
        <p:spPr>
          <a:xfrm>
            <a:off x="4658379" y="635214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>
                <a:solidFill>
                  <a:srgbClr val="003460"/>
                </a:solidFill>
              </a:rPr>
              <a:t>CCD image of laser spot</a:t>
            </a:r>
          </a:p>
        </p:txBody>
      </p:sp>
    </p:spTree>
    <p:extLst>
      <p:ext uri="{BB962C8B-B14F-4D97-AF65-F5344CB8AC3E}">
        <p14:creationId xmlns:p14="http://schemas.microsoft.com/office/powerpoint/2010/main" val="248321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CA973-309D-EFD2-D9E2-5AD113615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299A0-7DBD-EC6D-253F-5920C82F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0" y="113867"/>
            <a:ext cx="9575800" cy="1325563"/>
          </a:xfrm>
        </p:spPr>
        <p:txBody>
          <a:bodyPr>
            <a:normAutofit/>
          </a:bodyPr>
          <a:lstStyle/>
          <a:p>
            <a:r>
              <a:rPr lang="en-GB" sz="4000" noProof="0">
                <a:solidFill>
                  <a:srgbClr val="003460"/>
                </a:solidFill>
              </a:rPr>
              <a:t>Scope measurements with MCP</a:t>
            </a:r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756AE8-75D5-99BD-E2DD-15AB1B7A8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4752" y="3920580"/>
            <a:ext cx="4083518" cy="231954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E860B-F680-4BCC-252A-0AA53A0D5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022" y="1565780"/>
            <a:ext cx="5813618" cy="2354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noProof="0">
                <a:solidFill>
                  <a:srgbClr val="003460"/>
                </a:solidFill>
              </a:rPr>
              <a:t>Oscilloscope was used to: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noProof="0">
                <a:solidFill>
                  <a:srgbClr val="003460"/>
                </a:solidFill>
              </a:rPr>
              <a:t>Measure </a:t>
            </a:r>
            <a:r>
              <a:rPr lang="en-GB" sz="2000" b="1" noProof="0">
                <a:solidFill>
                  <a:srgbClr val="003460"/>
                </a:solidFill>
              </a:rPr>
              <a:t>integral</a:t>
            </a:r>
            <a:r>
              <a:rPr lang="en-GB" sz="2000" noProof="0">
                <a:solidFill>
                  <a:srgbClr val="003460"/>
                </a:solidFill>
              </a:rPr>
              <a:t> of a signal within a fixed window for gain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noProof="0">
                <a:solidFill>
                  <a:srgbClr val="003460"/>
                </a:solidFill>
              </a:rPr>
              <a:t>Measure </a:t>
            </a:r>
            <a:r>
              <a:rPr lang="en-GB" sz="2000" b="1" noProof="0">
                <a:solidFill>
                  <a:srgbClr val="003460"/>
                </a:solidFill>
              </a:rPr>
              <a:t>time difference</a:t>
            </a:r>
            <a:r>
              <a:rPr lang="en-GB" sz="2000" noProof="0">
                <a:solidFill>
                  <a:srgbClr val="003460"/>
                </a:solidFill>
              </a:rPr>
              <a:t> between laser (</a:t>
            </a:r>
            <a:r>
              <a:rPr lang="en-GB" sz="2000" noProof="0">
                <a:solidFill>
                  <a:srgbClr val="ED2547"/>
                </a:solidFill>
              </a:rPr>
              <a:t>red</a:t>
            </a:r>
            <a:r>
              <a:rPr lang="en-GB" sz="2000" noProof="0">
                <a:solidFill>
                  <a:srgbClr val="003460"/>
                </a:solidFill>
              </a:rPr>
              <a:t>) and signal (</a:t>
            </a:r>
            <a:r>
              <a:rPr lang="en-GB" sz="2000" noProof="0">
                <a:solidFill>
                  <a:srgbClr val="80B62C"/>
                </a:solidFill>
              </a:rPr>
              <a:t>green</a:t>
            </a:r>
            <a:r>
              <a:rPr lang="en-GB" sz="2000" noProof="0">
                <a:solidFill>
                  <a:srgbClr val="003460"/>
                </a:solidFill>
              </a:rPr>
              <a:t>) for TTS (transit time spread)</a:t>
            </a:r>
          </a:p>
          <a:p>
            <a:pPr marL="0" indent="0">
              <a:buNone/>
            </a:pPr>
            <a:endParaRPr lang="en-GB" sz="2000" noProof="0">
              <a:solidFill>
                <a:srgbClr val="003460"/>
              </a:solidFill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80FCBF6-67D3-916C-E7A2-F7213621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97577"/>
            <a:ext cx="5611528" cy="3158773"/>
          </a:xfrm>
          <a:prstGeom prst="rect">
            <a:avLst/>
          </a:prstGeom>
        </p:spPr>
      </p:pic>
      <p:pic>
        <p:nvPicPr>
          <p:cNvPr id="3" name="Picture 2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8A2D5484-6FC0-6DFF-EF9B-325C7CB9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5" y="150602"/>
            <a:ext cx="2732165" cy="12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74725-5910-48E5-5A1C-E8276E9C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889A-8522-4ECF-9F47-8FE86DF3F6A8}" type="slidenum">
              <a:rPr lang="en-GB" noProof="0" smtClean="0"/>
              <a:t>9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BEE6DF-53B6-DE14-A06C-D8DC9CA43BB6}"/>
              </a:ext>
            </a:extLst>
          </p:cNvPr>
          <p:cNvCxnSpPr>
            <a:cxnSpLocks/>
          </p:cNvCxnSpPr>
          <p:nvPr/>
        </p:nvCxnSpPr>
        <p:spPr>
          <a:xfrm>
            <a:off x="375386" y="1106906"/>
            <a:ext cx="882636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121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1E07573BD0674AB01BFB4CF7E2230E" ma:contentTypeVersion="17" ma:contentTypeDescription="Create a new document." ma:contentTypeScope="" ma:versionID="4b645009baeacb4ac354c1c642c6b3d7">
  <xsd:schema xmlns:xsd="http://www.w3.org/2001/XMLSchema" xmlns:xs="http://www.w3.org/2001/XMLSchema" xmlns:p="http://schemas.microsoft.com/office/2006/metadata/properties" xmlns:ns3="b27b14e0-64e1-46de-a2ca-0daa7207e016" xmlns:ns4="95b0825f-c178-4a79-b3b0-2b523bee6a51" targetNamespace="http://schemas.microsoft.com/office/2006/metadata/properties" ma:root="true" ma:fieldsID="0a03cf782a25a2e7e7df77947b99caa9" ns3:_="" ns4:_="">
    <xsd:import namespace="b27b14e0-64e1-46de-a2ca-0daa7207e016"/>
    <xsd:import namespace="95b0825f-c178-4a79-b3b0-2b523bee6a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b14e0-64e1-46de-a2ca-0daa7207e0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0825f-c178-4a79-b3b0-2b523bee6a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27b14e0-64e1-46de-a2ca-0daa7207e016" xsi:nil="true"/>
  </documentManagement>
</p:properties>
</file>

<file path=customXml/itemProps1.xml><?xml version="1.0" encoding="utf-8"?>
<ds:datastoreItem xmlns:ds="http://schemas.openxmlformats.org/officeDocument/2006/customXml" ds:itemID="{BDAB6E25-7D17-4D91-8C29-2A7F8AF61D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7b14e0-64e1-46de-a2ca-0daa7207e016"/>
    <ds:schemaRef ds:uri="95b0825f-c178-4a79-b3b0-2b523bee6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FBBCAC-711C-4137-8851-A5E825AD79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F3940-6277-441A-AF89-3389C293F56E}">
  <ds:schemaRefs>
    <ds:schemaRef ds:uri="http://purl.org/dc/terms/"/>
    <ds:schemaRef ds:uri="95b0825f-c178-4a79-b3b0-2b523bee6a51"/>
    <ds:schemaRef ds:uri="http://purl.org/dc/dcmitype/"/>
    <ds:schemaRef ds:uri="http://schemas.microsoft.com/office/infopath/2007/PartnerControls"/>
    <ds:schemaRef ds:uri="http://www.w3.org/XML/1998/namespace"/>
    <ds:schemaRef ds:uri="b27b14e0-64e1-46de-a2ca-0daa7207e01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698</Words>
  <Application>Microsoft Office PowerPoint</Application>
  <PresentationFormat>Widescreen</PresentationFormat>
  <Paragraphs>132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Cambria Math</vt:lpstr>
      <vt:lpstr>Office Theme</vt:lpstr>
      <vt:lpstr>Update on DIRC Photon Sensor Tests at UoG</vt:lpstr>
      <vt:lpstr>Cherenkov Detectors</vt:lpstr>
      <vt:lpstr>Particle identification system</vt:lpstr>
      <vt:lpstr>hpDIRC photon sensors</vt:lpstr>
      <vt:lpstr>MCP-PMT</vt:lpstr>
      <vt:lpstr>Testing setup</vt:lpstr>
      <vt:lpstr>Photonis MCP</vt:lpstr>
      <vt:lpstr>PiLAS picosecond pulsed laser</vt:lpstr>
      <vt:lpstr>Scope measurements with MCP</vt:lpstr>
      <vt:lpstr>TTS measurement with scope</vt:lpstr>
      <vt:lpstr>TTS vs HV</vt:lpstr>
      <vt:lpstr>Gain from SPE integral fit</vt:lpstr>
      <vt:lpstr>Gain curve comparison</vt:lpstr>
      <vt:lpstr>Photek MCP</vt:lpstr>
      <vt:lpstr>Setup </vt:lpstr>
      <vt:lpstr>Channel mapping </vt:lpstr>
      <vt:lpstr>TTS comparison with scope</vt:lpstr>
      <vt:lpstr>TTS reducing laser tune</vt:lpstr>
      <vt:lpstr>Gain </vt:lpstr>
      <vt:lpstr>Future plans</vt:lpstr>
      <vt:lpstr>Backup Slides</vt:lpstr>
      <vt:lpstr>Log timing fits </vt:lpstr>
      <vt:lpstr>Laser profiles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Kathleen Ramage</dc:creator>
  <cp:lastModifiedBy>Kathleen Ramage (PGR)</cp:lastModifiedBy>
  <cp:revision>1</cp:revision>
  <dcterms:created xsi:type="dcterms:W3CDTF">2025-12-04T14:12:45Z</dcterms:created>
  <dcterms:modified xsi:type="dcterms:W3CDTF">2025-12-08T13:05:17Z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0x010100391E07573BD0674AB01BFB4CF7E2230E</vt:lpwstr>
  </property>
</Properties>
</file>