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723" r:id="rId2"/>
    <p:sldId id="736" r:id="rId3"/>
    <p:sldId id="839" r:id="rId4"/>
    <p:sldId id="848" r:id="rId5"/>
    <p:sldId id="845" r:id="rId6"/>
    <p:sldId id="844" r:id="rId7"/>
    <p:sldId id="846" r:id="rId8"/>
    <p:sldId id="838" r:id="rId9"/>
    <p:sldId id="814" r:id="rId10"/>
    <p:sldId id="847" r:id="rId11"/>
    <p:sldId id="817" r:id="rId12"/>
    <p:sldId id="823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0FF00"/>
    <a:srgbClr val="1B3791"/>
    <a:srgbClr val="FF3399"/>
    <a:srgbClr val="BC6916"/>
    <a:srgbClr val="D8791A"/>
    <a:srgbClr val="000099"/>
    <a:srgbClr val="FF99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95736" autoAdjust="0"/>
  </p:normalViewPr>
  <p:slideViewPr>
    <p:cSldViewPr>
      <p:cViewPr>
        <p:scale>
          <a:sx n="50" d="100"/>
          <a:sy n="50" d="100"/>
        </p:scale>
        <p:origin x="-1142" y="-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514" y="-102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5806" cy="51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l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496" y="1"/>
            <a:ext cx="3075805" cy="51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554"/>
            <a:ext cx="3075806" cy="51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l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496" y="9722554"/>
            <a:ext cx="3075805" cy="51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3720D0A-A361-4B4F-807F-5894B9007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49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4038" cy="474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l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8472" y="0"/>
            <a:ext cx="3054038" cy="474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7750" y="790575"/>
            <a:ext cx="5057775" cy="3792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4433" y="4899969"/>
            <a:ext cx="5224013" cy="458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906"/>
            <a:ext cx="3054038" cy="474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l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8472" y="9720906"/>
            <a:ext cx="3054038" cy="474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CAF85348-0EAA-4D40-BAFD-B72245B7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76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7" y="1772816"/>
            <a:ext cx="8568953" cy="108012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7" y="3573016"/>
            <a:ext cx="8568953" cy="16085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4778"/>
            <a:ext cx="2508796" cy="80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704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17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-nds.iaea.org/" TargetMode="External"/><Relationship Id="rId3" Type="http://schemas.openxmlformats.org/officeDocument/2006/relationships/slideLayout" Target="../slideLayouts/slideLayout3.xml"/><Relationship Id="rId7" Type="http://schemas.openxmlformats.org/officeDocument/2006/relationships/hyperlink" Target="mailto:R.CapoteNoy@iaea.or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rotWithShape="1">
          <a:gsLst>
            <a:gs pos="0">
              <a:srgbClr val="80C2D9"/>
            </a:gs>
            <a:gs pos="50000">
              <a:srgbClr val="DDECC7"/>
            </a:gs>
            <a:gs pos="100000">
              <a:srgbClr val="EEF5E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2"/>
          <p:cNvSpPr>
            <a:spLocks noChangeShapeType="1"/>
          </p:cNvSpPr>
          <p:nvPr userDrawn="1"/>
        </p:nvSpPr>
        <p:spPr bwMode="ltGray">
          <a:xfrm flipV="1">
            <a:off x="0" y="6248400"/>
            <a:ext cx="9144000" cy="4763"/>
          </a:xfrm>
          <a:prstGeom prst="line">
            <a:avLst/>
          </a:prstGeom>
          <a:noFill/>
          <a:ln w="698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0" y="6308725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0A26A835-422F-47D2-8141-29F36A3410DB}" type="slidenum">
              <a:rPr lang="es-ES" sz="2000" smtClean="0">
                <a:solidFill>
                  <a:schemeClr val="tx1"/>
                </a:solidFill>
              </a:rPr>
              <a:pPr eaLnBrk="1" hangingPunct="1">
                <a:defRPr/>
              </a:pPr>
              <a:t>‹#›</a:t>
            </a:fld>
            <a:endParaRPr lang="es-ES" sz="2000" dirty="0" smtClean="0">
              <a:solidFill>
                <a:schemeClr val="tx1"/>
              </a:solidFill>
            </a:endParaRPr>
          </a:p>
        </p:txBody>
      </p:sp>
      <p:sp>
        <p:nvSpPr>
          <p:cNvPr id="8" name="Rectangle 9"/>
          <p:cNvSpPr txBox="1">
            <a:spLocks noChangeArrowheads="1"/>
          </p:cNvSpPr>
          <p:nvPr userDrawn="1"/>
        </p:nvSpPr>
        <p:spPr bwMode="auto">
          <a:xfrm>
            <a:off x="400050" y="6297424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Mini-CSWEG 2017</a:t>
            </a:r>
          </a:p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</a:rPr>
              <a:t>4-5 May 2017, LANL, NM, USA</a:t>
            </a:r>
            <a:endParaRPr lang="fr-FR" b="1" dirty="0" smtClean="0">
              <a:solidFill>
                <a:srgbClr val="0000FF"/>
              </a:solidFill>
            </a:endParaRPr>
          </a:p>
        </p:txBody>
      </p:sp>
      <p:sp>
        <p:nvSpPr>
          <p:cNvPr id="9" name="Rectangle 9"/>
          <p:cNvSpPr txBox="1">
            <a:spLocks noChangeArrowheads="1"/>
          </p:cNvSpPr>
          <p:nvPr userDrawn="1"/>
        </p:nvSpPr>
        <p:spPr bwMode="auto">
          <a:xfrm>
            <a:off x="3962400" y="6248400"/>
            <a:ext cx="3162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Roberto Capote, IAEA Nuclear Data Section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e-mail: </a:t>
            </a:r>
            <a:r>
              <a:rPr lang="en-US" b="1" u="sng" dirty="0" smtClean="0">
                <a:solidFill>
                  <a:schemeClr val="tx1"/>
                </a:solidFill>
                <a:hlinkClick r:id="rId7"/>
              </a:rPr>
              <a:t>R.CapoteNoy@iaea.org</a:t>
            </a:r>
            <a:endParaRPr lang="en-US" b="1" u="sng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 Web:    </a:t>
            </a:r>
            <a:r>
              <a:rPr lang="en-US" b="1" u="sng" dirty="0" smtClean="0">
                <a:solidFill>
                  <a:schemeClr val="tx1"/>
                </a:solidFill>
                <a:hlinkClick r:id="rId8"/>
              </a:rPr>
              <a:t>http://www-nds.iaea.org</a:t>
            </a:r>
            <a:r>
              <a:rPr lang="en-US" b="1" u="sng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920" y="6297424"/>
            <a:ext cx="1744980" cy="5605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066800" y="1300162"/>
            <a:ext cx="11201400" cy="190023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Benchmarking IAEA CIELO </a:t>
            </a:r>
            <a:br>
              <a:rPr lang="en-US" sz="4800" b="1" dirty="0" smtClean="0"/>
            </a:br>
            <a:r>
              <a:rPr lang="en-US" sz="4800" b="1" dirty="0" smtClean="0"/>
              <a:t>evaluations of </a:t>
            </a:r>
            <a:r>
              <a:rPr lang="en-US" sz="4800" b="1" i="1" dirty="0" smtClean="0"/>
              <a:t>n</a:t>
            </a:r>
            <a:r>
              <a:rPr lang="en-US" sz="4800" b="1" dirty="0" smtClean="0"/>
              <a:t> + </a:t>
            </a:r>
            <a:r>
              <a:rPr lang="en-US" sz="4800" b="1" baseline="30000" dirty="0" smtClean="0"/>
              <a:t>235,238</a:t>
            </a:r>
            <a:r>
              <a:rPr lang="en-US" sz="4800" b="1" dirty="0" smtClean="0"/>
              <a:t>U  </a:t>
            </a:r>
            <a:r>
              <a:rPr lang="en-US" sz="4400" b="1" dirty="0" smtClean="0">
                <a:latin typeface="+mn-lt"/>
              </a:rPr>
              <a:t> </a:t>
            </a:r>
            <a:endParaRPr lang="en-US" sz="4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267200"/>
            <a:ext cx="8624888" cy="218296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sz="2800" dirty="0" smtClean="0">
                <a:solidFill>
                  <a:srgbClr val="FF0000"/>
                </a:solidFill>
              </a:rPr>
              <a:t>	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          </a:t>
            </a:r>
            <a:r>
              <a:rPr lang="en-GB" sz="2800" dirty="0" smtClean="0">
                <a:solidFill>
                  <a:schemeClr val="bg1"/>
                </a:solidFill>
              </a:rPr>
              <a:t>Roberto Capote</a:t>
            </a:r>
            <a:r>
              <a:rPr lang="en-GB" sz="2800" dirty="0">
                <a:solidFill>
                  <a:schemeClr val="bg1"/>
                </a:solidFill>
              </a:rPr>
              <a:t/>
            </a:r>
            <a:br>
              <a:rPr lang="en-GB" sz="2800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		Deputy Section Head, Nuclear Data Section</a:t>
            </a: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		International Atomic Energy Agency</a:t>
            </a: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		Department for Nuclear Sciences and Applications </a:t>
            </a:r>
          </a:p>
          <a:p>
            <a:pPr>
              <a:lnSpc>
                <a:spcPct val="90000"/>
              </a:lnSpc>
            </a:pPr>
            <a:endParaRPr lang="en-GB" sz="20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	mini-CSWEG 2017, 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LANL, USA, 4-5 May 2017 </a:t>
            </a:r>
          </a:p>
        </p:txBody>
      </p:sp>
    </p:spTree>
    <p:extLst>
      <p:ext uri="{BB962C8B-B14F-4D97-AF65-F5344CB8AC3E}">
        <p14:creationId xmlns:p14="http://schemas.microsoft.com/office/powerpoint/2010/main" val="395319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7" y="146517"/>
            <a:ext cx="8293983" cy="59494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810000" y="1676400"/>
            <a:ext cx="44855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EXPERIMENT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RENORMALIZED</a:t>
            </a:r>
            <a:endParaRPr lang="en-GB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021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5710535"/>
            <a:ext cx="8835176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LLNL Pulsed Sphere calculations by B. Kiedrowski using MCNP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385024" y="-76200"/>
            <a:ext cx="88351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kern="0" dirty="0" smtClean="0">
                <a:solidFill>
                  <a:srgbClr val="0000FF"/>
                </a:solidFill>
                <a:sym typeface="Symbol"/>
              </a:rPr>
              <a:t>LLNL Pulsed Sphere (14MeV n + </a:t>
            </a:r>
            <a:r>
              <a:rPr lang="en-GB" altLang="en-US" kern="0" baseline="30000" dirty="0" smtClean="0">
                <a:solidFill>
                  <a:srgbClr val="0000FF"/>
                </a:solidFill>
                <a:sym typeface="Symbol"/>
              </a:rPr>
              <a:t>238</a:t>
            </a:r>
            <a:r>
              <a:rPr lang="en-GB" altLang="en-US" kern="0" dirty="0" smtClean="0">
                <a:solidFill>
                  <a:srgbClr val="0000FF"/>
                </a:solidFill>
                <a:sym typeface="Symbol"/>
              </a:rPr>
              <a:t>U)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055"/>
            <a:ext cx="9144000" cy="5094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757" y="3239495"/>
            <a:ext cx="5343243" cy="1637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010400" y="3657600"/>
            <a:ext cx="655949" cy="338554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00FF"/>
                </a:solidFill>
                <a:sym typeface="Symbol"/>
              </a:rPr>
              <a:t>  2   </a:t>
            </a:r>
            <a:endParaRPr lang="en-GB" sz="1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0400" y="4038600"/>
            <a:ext cx="707245" cy="338554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  <a:sym typeface="Symbol"/>
              </a:rPr>
              <a:t>  4    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3657600"/>
            <a:ext cx="3831755" cy="707886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GB" sz="2000" dirty="0" smtClean="0"/>
              <a:t>              IAEA CIELO  ib46 (</a:t>
            </a:r>
            <a:r>
              <a:rPr lang="en-GB" sz="2000" dirty="0" smtClean="0">
                <a:sym typeface="Symbol"/>
              </a:rPr>
              <a:t>2)</a:t>
            </a:r>
            <a:endParaRPr lang="en-GB" sz="2000" dirty="0" smtClean="0"/>
          </a:p>
          <a:p>
            <a:r>
              <a:rPr lang="en-GB" sz="2000" dirty="0" smtClean="0"/>
              <a:t>              IAEA </a:t>
            </a:r>
            <a:r>
              <a:rPr lang="en-GB" sz="2000" dirty="0"/>
              <a:t>CIELO  </a:t>
            </a:r>
            <a:r>
              <a:rPr lang="en-GB" sz="2000" dirty="0" smtClean="0"/>
              <a:t>ib51 </a:t>
            </a:r>
            <a:r>
              <a:rPr lang="en-GB" sz="2000" dirty="0"/>
              <a:t>(</a:t>
            </a:r>
            <a:r>
              <a:rPr lang="en-GB" sz="2000" dirty="0" smtClean="0">
                <a:sym typeface="Symbol"/>
              </a:rPr>
              <a:t>4)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103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5349"/>
            <a:ext cx="9144000" cy="51409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28645" y="-76200"/>
            <a:ext cx="31149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rgbClr val="0000FF"/>
                </a:solidFill>
              </a:rPr>
              <a:t>Thanks !</a:t>
            </a:r>
            <a:endParaRPr lang="en-GB" sz="6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7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872805"/>
            <a:ext cx="9525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2800" b="0" dirty="0" smtClean="0">
                <a:solidFill>
                  <a:schemeClr val="tx1"/>
                </a:solidFill>
              </a:rPr>
              <a:t>ENDF/B-VIII.</a:t>
            </a:r>
            <a:r>
              <a:rPr lang="en-GB" sz="2800" b="0" dirty="0" smtClean="0">
                <a:solidFill>
                  <a:schemeClr val="tx1"/>
                </a:solidFill>
                <a:sym typeface="Symbol"/>
              </a:rPr>
              <a:t></a:t>
            </a:r>
            <a:r>
              <a:rPr lang="en-GB" sz="2800" b="0" dirty="0">
                <a:solidFill>
                  <a:schemeClr val="tx1"/>
                </a:solidFill>
                <a:sym typeface="Symbol"/>
              </a:rPr>
              <a:t>3 </a:t>
            </a:r>
            <a:r>
              <a:rPr lang="en-GB" sz="2800" b="0" dirty="0" smtClean="0">
                <a:solidFill>
                  <a:schemeClr val="tx1"/>
                </a:solidFill>
                <a:sym typeface="Symbol"/>
              </a:rPr>
              <a:t>= </a:t>
            </a:r>
            <a:r>
              <a:rPr lang="en-GB" sz="2800" b="0" dirty="0">
                <a:solidFill>
                  <a:schemeClr val="tx1"/>
                </a:solidFill>
              </a:rPr>
              <a:t>ENDF/B-VIII.</a:t>
            </a:r>
            <a:r>
              <a:rPr lang="en-GB" sz="2800" b="0" dirty="0">
                <a:solidFill>
                  <a:schemeClr val="tx1"/>
                </a:solidFill>
                <a:sym typeface="Symbol"/>
              </a:rPr>
              <a:t>2 (IAEA </a:t>
            </a:r>
            <a:r>
              <a:rPr lang="en-GB" sz="2800" b="0" dirty="0" smtClean="0">
                <a:solidFill>
                  <a:schemeClr val="tx1"/>
                </a:solidFill>
                <a:sym typeface="Symbol"/>
              </a:rPr>
              <a:t>u</a:t>
            </a:r>
            <a:r>
              <a:rPr lang="en-GB" sz="2800" b="0" dirty="0" smtClean="0">
                <a:solidFill>
                  <a:schemeClr val="tx1"/>
                </a:solidFill>
              </a:rPr>
              <a:t>238-b46) 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2800" b="0" dirty="0">
                <a:solidFill>
                  <a:schemeClr val="tx1"/>
                </a:solidFill>
              </a:rPr>
              <a:t>ENDF/B-VIII.</a:t>
            </a:r>
            <a:r>
              <a:rPr lang="en-GB" sz="2800" b="0" dirty="0" smtClean="0">
                <a:solidFill>
                  <a:schemeClr val="tx1"/>
                </a:solidFill>
                <a:sym typeface="Symbol"/>
              </a:rPr>
              <a:t>4 </a:t>
            </a:r>
            <a:r>
              <a:rPr lang="en-GB" sz="2800" b="0" dirty="0">
                <a:solidFill>
                  <a:schemeClr val="tx1"/>
                </a:solidFill>
                <a:sym typeface="Symbol"/>
              </a:rPr>
              <a:t>= </a:t>
            </a:r>
            <a:r>
              <a:rPr lang="en-GB" sz="2800" b="0" dirty="0" smtClean="0">
                <a:solidFill>
                  <a:schemeClr val="tx1"/>
                </a:solidFill>
                <a:sym typeface="Symbol"/>
              </a:rPr>
              <a:t>IAEA u</a:t>
            </a:r>
            <a:r>
              <a:rPr lang="en-GB" sz="2800" b="0" dirty="0" smtClean="0">
                <a:solidFill>
                  <a:schemeClr val="tx1"/>
                </a:solidFill>
              </a:rPr>
              <a:t>238-b51 … (prelim. STD)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2800" b="0" dirty="0">
                <a:solidFill>
                  <a:srgbClr val="FF0000"/>
                </a:solidFill>
              </a:rPr>
              <a:t>ENDF/B-VIII.post</a:t>
            </a:r>
            <a:r>
              <a:rPr lang="en-GB" sz="2800" b="0" dirty="0">
                <a:solidFill>
                  <a:srgbClr val="FF0000"/>
                </a:solidFill>
                <a:sym typeface="Symbol"/>
              </a:rPr>
              <a:t>4 = IAEA </a:t>
            </a:r>
            <a:r>
              <a:rPr lang="en-GB" sz="2800" b="0" dirty="0" smtClean="0">
                <a:solidFill>
                  <a:srgbClr val="FF0000"/>
                </a:solidFill>
                <a:sym typeface="Symbol"/>
              </a:rPr>
              <a:t>u</a:t>
            </a:r>
            <a:r>
              <a:rPr lang="en-GB" sz="2800" b="0" dirty="0" smtClean="0">
                <a:solidFill>
                  <a:srgbClr val="FF0000"/>
                </a:solidFill>
              </a:rPr>
              <a:t>238-b58 </a:t>
            </a:r>
            <a:r>
              <a:rPr lang="en-GB" sz="2800" b="0" dirty="0">
                <a:solidFill>
                  <a:srgbClr val="FF0000"/>
                </a:solidFill>
              </a:rPr>
              <a:t>… (STD 2017)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GB" sz="2800" b="0" dirty="0">
              <a:solidFill>
                <a:srgbClr val="FF000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GB" sz="2800" b="0" dirty="0" smtClean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04800" y="0"/>
            <a:ext cx="9525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i="1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sz="4400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IAEA CIELO evaluations: </a:t>
            </a:r>
            <a:r>
              <a:rPr lang="en-GB" sz="4400" i="1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n</a:t>
            </a:r>
            <a:r>
              <a:rPr lang="en-GB" sz="4400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 + </a:t>
            </a:r>
            <a:r>
              <a:rPr lang="en-GB" sz="4400" baseline="30000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235,238</a:t>
            </a:r>
            <a:r>
              <a:rPr lang="en-GB" sz="4400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U</a:t>
            </a:r>
          </a:p>
          <a:p>
            <a:endParaRPr lang="en-GB" sz="900" dirty="0" smtClean="0">
              <a:solidFill>
                <a:srgbClr val="0000FF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586805"/>
            <a:ext cx="9525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2800" b="0" dirty="0">
                <a:solidFill>
                  <a:schemeClr val="tx1"/>
                </a:solidFill>
              </a:rPr>
              <a:t>ENDF/B-VIII.</a:t>
            </a:r>
            <a:r>
              <a:rPr lang="en-GB" sz="2800" b="0" dirty="0">
                <a:solidFill>
                  <a:schemeClr val="tx1"/>
                </a:solidFill>
                <a:sym typeface="Symbol"/>
              </a:rPr>
              <a:t>3 = </a:t>
            </a:r>
            <a:r>
              <a:rPr lang="en-GB" sz="2800" b="0" dirty="0">
                <a:solidFill>
                  <a:schemeClr val="tx1"/>
                </a:solidFill>
              </a:rPr>
              <a:t>ENDF/B-VIII.</a:t>
            </a:r>
            <a:r>
              <a:rPr lang="en-GB" sz="2800" b="0" dirty="0">
                <a:solidFill>
                  <a:schemeClr val="tx1"/>
                </a:solidFill>
                <a:sym typeface="Symbol"/>
              </a:rPr>
              <a:t>2 (IAEA</a:t>
            </a:r>
            <a:r>
              <a:rPr lang="en-GB" sz="2800" b="0" dirty="0" smtClean="0">
                <a:solidFill>
                  <a:schemeClr val="tx1"/>
                </a:solidFill>
                <a:sym typeface="Symbol"/>
              </a:rPr>
              <a:t> u</a:t>
            </a:r>
            <a:r>
              <a:rPr lang="en-GB" sz="2800" b="0" dirty="0" smtClean="0">
                <a:solidFill>
                  <a:schemeClr val="tx1"/>
                </a:solidFill>
              </a:rPr>
              <a:t>238-b18) 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2800" b="0" dirty="0">
                <a:solidFill>
                  <a:schemeClr val="tx1"/>
                </a:solidFill>
              </a:rPr>
              <a:t>ENDF/B-VIII.</a:t>
            </a:r>
            <a:r>
              <a:rPr lang="en-GB" sz="2800" b="0" dirty="0" smtClean="0">
                <a:solidFill>
                  <a:schemeClr val="tx1"/>
                </a:solidFill>
                <a:sym typeface="Symbol"/>
              </a:rPr>
              <a:t>4 </a:t>
            </a:r>
            <a:r>
              <a:rPr lang="en-GB" sz="2800" b="0" dirty="0">
                <a:solidFill>
                  <a:schemeClr val="tx1"/>
                </a:solidFill>
                <a:sym typeface="Symbol"/>
              </a:rPr>
              <a:t>= </a:t>
            </a:r>
            <a:r>
              <a:rPr lang="en-GB" sz="2800" b="0" dirty="0" smtClean="0">
                <a:solidFill>
                  <a:schemeClr val="tx1"/>
                </a:solidFill>
                <a:sym typeface="Symbol"/>
              </a:rPr>
              <a:t>IAEA u</a:t>
            </a:r>
            <a:r>
              <a:rPr lang="en-GB" sz="2800" b="0" dirty="0" smtClean="0">
                <a:solidFill>
                  <a:schemeClr val="tx1"/>
                </a:solidFill>
              </a:rPr>
              <a:t>235-b36 … (prelim. STD)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2800" b="0" dirty="0" smtClean="0">
                <a:solidFill>
                  <a:srgbClr val="FF0000"/>
                </a:solidFill>
              </a:rPr>
              <a:t>ENDF/B-VIII.post</a:t>
            </a:r>
            <a:r>
              <a:rPr lang="en-GB" sz="2800" b="0" dirty="0" smtClean="0">
                <a:solidFill>
                  <a:srgbClr val="FF0000"/>
                </a:solidFill>
                <a:sym typeface="Symbol"/>
              </a:rPr>
              <a:t></a:t>
            </a:r>
            <a:r>
              <a:rPr lang="en-GB" sz="2800" b="0" dirty="0">
                <a:solidFill>
                  <a:srgbClr val="FF0000"/>
                </a:solidFill>
                <a:sym typeface="Symbol"/>
              </a:rPr>
              <a:t>4 = IAEA </a:t>
            </a:r>
            <a:r>
              <a:rPr lang="en-GB" sz="2800" b="0" dirty="0" smtClean="0">
                <a:solidFill>
                  <a:srgbClr val="FF0000"/>
                </a:solidFill>
                <a:sym typeface="Symbol"/>
              </a:rPr>
              <a:t>u</a:t>
            </a:r>
            <a:r>
              <a:rPr lang="en-GB" sz="2800" b="0" dirty="0" smtClean="0">
                <a:solidFill>
                  <a:srgbClr val="FF0000"/>
                </a:solidFill>
              </a:rPr>
              <a:t>235-b46… </a:t>
            </a:r>
            <a:r>
              <a:rPr lang="en-GB" sz="2800" b="0" dirty="0">
                <a:solidFill>
                  <a:srgbClr val="FF0000"/>
                </a:solidFill>
              </a:rPr>
              <a:t>(STD 2017)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GB" sz="2800" b="0" dirty="0" smtClean="0">
              <a:solidFill>
                <a:srgbClr val="FF000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GB" sz="2800" b="0" dirty="0">
              <a:solidFill>
                <a:srgbClr val="FF000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GB" sz="2800" b="0" dirty="0" smtClean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838200"/>
            <a:ext cx="11544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aseline="30000" dirty="0" smtClean="0"/>
              <a:t>235</a:t>
            </a:r>
            <a:r>
              <a:rPr lang="en-GB" sz="4400" dirty="0" smtClean="0"/>
              <a:t>U</a:t>
            </a:r>
            <a:endParaRPr lang="en-GB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3417517" y="3116759"/>
            <a:ext cx="11544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aseline="30000" dirty="0" smtClean="0"/>
              <a:t>238</a:t>
            </a:r>
            <a:r>
              <a:rPr lang="en-GB" sz="4400" dirty="0" smtClean="0"/>
              <a:t>U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59956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761999"/>
            <a:ext cx="6019800" cy="540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304800" y="0"/>
            <a:ext cx="952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i="1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sz="4400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ENDF/B </a:t>
            </a:r>
            <a:r>
              <a:rPr lang="en-GB" sz="4400" dirty="0" err="1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evals</a:t>
            </a:r>
            <a:r>
              <a:rPr lang="en-GB" sz="4400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, LANL </a:t>
            </a:r>
            <a:r>
              <a:rPr lang="en-GB" sz="4400" dirty="0" err="1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Mosteller</a:t>
            </a:r>
            <a:r>
              <a:rPr lang="en-GB" sz="4400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 suite</a:t>
            </a:r>
            <a:endParaRPr lang="en-GB" sz="900" dirty="0" smtClean="0">
              <a:solidFill>
                <a:srgbClr val="0000FF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048000"/>
            <a:ext cx="190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0000FF"/>
                </a:solidFill>
              </a:rPr>
              <a:t>N=119</a:t>
            </a:r>
            <a:endParaRPr lang="en-GB" sz="4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3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21" b="-5869"/>
          <a:stretch/>
        </p:blipFill>
        <p:spPr bwMode="auto">
          <a:xfrm>
            <a:off x="457200" y="72000"/>
            <a:ext cx="8469923" cy="64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6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9233"/>
            <a:ext cx="7791450" cy="6012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324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7007"/>
            <a:ext cx="7653337" cy="587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3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1004"/>
            <a:ext cx="7772400" cy="5944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052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89916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5710535"/>
            <a:ext cx="8835176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LLNL Pulsed Spheres calculations by B. Kiedrowski using MCNP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385024" y="-76200"/>
            <a:ext cx="88351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kern="0" dirty="0" smtClean="0">
                <a:solidFill>
                  <a:srgbClr val="0000FF"/>
                </a:solidFill>
                <a:sym typeface="Symbol"/>
              </a:rPr>
              <a:t>LLNL Pulsed Sphere (14MeV n + </a:t>
            </a:r>
            <a:r>
              <a:rPr lang="en-GB" altLang="en-US" kern="0" baseline="30000" dirty="0" smtClean="0">
                <a:solidFill>
                  <a:srgbClr val="0000FF"/>
                </a:solidFill>
                <a:sym typeface="Symbol"/>
              </a:rPr>
              <a:t>235</a:t>
            </a:r>
            <a:r>
              <a:rPr lang="en-GB" altLang="en-US" kern="0" dirty="0" smtClean="0">
                <a:solidFill>
                  <a:srgbClr val="0000FF"/>
                </a:solidFill>
                <a:sym typeface="Symbol"/>
              </a:rPr>
              <a:t>U)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866775"/>
            <a:ext cx="26289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790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024" y="-76200"/>
            <a:ext cx="88351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kern="0" dirty="0" smtClean="0">
                <a:solidFill>
                  <a:srgbClr val="0000FF"/>
                </a:solidFill>
                <a:sym typeface="Symbol"/>
              </a:rPr>
              <a:t>LLNL Pulsed Sphere (14MeV n + </a:t>
            </a:r>
            <a:r>
              <a:rPr lang="en-GB" altLang="en-US" kern="0" baseline="30000" dirty="0" smtClean="0">
                <a:solidFill>
                  <a:srgbClr val="0000FF"/>
                </a:solidFill>
                <a:sym typeface="Symbol"/>
              </a:rPr>
              <a:t>235</a:t>
            </a:r>
            <a:r>
              <a:rPr lang="en-GB" altLang="en-US" kern="0" dirty="0" smtClean="0">
                <a:solidFill>
                  <a:srgbClr val="0000FF"/>
                </a:solidFill>
                <a:sym typeface="Symbol"/>
              </a:rPr>
              <a:t>U)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88" y="761999"/>
            <a:ext cx="8587312" cy="494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301" y="3167062"/>
            <a:ext cx="5513499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6600" y="3505200"/>
            <a:ext cx="3834127" cy="523220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GB" sz="2800" dirty="0" smtClean="0"/>
              <a:t>                 IAEA CIELO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5710535"/>
            <a:ext cx="8835176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LLNL Pulsed Spheres calculations by B. Kiedrowski using MCNP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0022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10018</TotalTime>
  <Words>181</Words>
  <Application>Microsoft Office PowerPoint</Application>
  <PresentationFormat>On-screen Show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Notebook</vt:lpstr>
      <vt:lpstr>Benchmarking IAEA CIELO  evaluations of n + 235,238U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IAEA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CAPOTE NOY, Roberto</dc:creator>
  <cp:lastModifiedBy>CAPOTE NOY, Roberto Mario</cp:lastModifiedBy>
  <cp:revision>1013</cp:revision>
  <cp:lastPrinted>2014-10-29T14:15:06Z</cp:lastPrinted>
  <dcterms:created xsi:type="dcterms:W3CDTF">2004-06-28T13:44:54Z</dcterms:created>
  <dcterms:modified xsi:type="dcterms:W3CDTF">2017-05-04T16:32:35Z</dcterms:modified>
</cp:coreProperties>
</file>