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5" r:id="rId3"/>
    <p:sldId id="283" r:id="rId4"/>
    <p:sldId id="284" r:id="rId5"/>
    <p:sldId id="277" r:id="rId6"/>
    <p:sldId id="285" r:id="rId7"/>
    <p:sldId id="267" r:id="rId8"/>
    <p:sldId id="281" r:id="rId9"/>
    <p:sldId id="282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/>
    <p:restoredTop sz="94676"/>
  </p:normalViewPr>
  <p:slideViewPr>
    <p:cSldViewPr snapToGrid="0" snapToObjects="1">
      <p:cViewPr>
        <p:scale>
          <a:sx n="150" d="100"/>
          <a:sy n="150" d="100"/>
        </p:scale>
        <p:origin x="256" y="-28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Los Alamos National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5/3/17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Los Alamos National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plot revised cross sections from </a:t>
            </a:r>
            <a:r>
              <a:rPr lang="en-US" dirty="0" err="1" smtClean="0"/>
              <a:t>soln</a:t>
            </a:r>
            <a:r>
              <a:rPr lang="en-US" dirty="0" smtClean="0"/>
              <a:t> 10e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89730-9738-F644-8A35-3FE93577E1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321028"/>
            <a:ext cx="7542237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529192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3" y="5271918"/>
            <a:ext cx="961301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334000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8467"/>
            <a:ext cx="3810000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2743202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/>
            </a:r>
            <a:b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 smtClean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2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NOTE</a:t>
            </a:r>
            <a:r>
              <a:rPr lang="en-US" sz="1200" b="0" dirty="0" smtClean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 smtClean="0">
                <a:solidFill>
                  <a:srgbClr val="000000"/>
                </a:solidFill>
              </a:rPr>
              <a:t>-IN </a:t>
            </a:r>
            <a:r>
              <a:rPr lang="en-US" sz="1200" b="0" dirty="0" smtClean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 smtClean="0">
                <a:solidFill>
                  <a:srgbClr val="000000"/>
                </a:solidFill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 smtClean="0">
                <a:effectLst/>
              </a:rPr>
              <a:t/>
            </a:r>
            <a:br>
              <a:rPr lang="en-US" sz="1200" dirty="0" smtClean="0">
                <a:effectLst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600428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9144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 smtClean="0">
                <a:solidFill>
                  <a:schemeClr val="bg1"/>
                </a:solidFill>
              </a:rPr>
              <a:t>Click to add title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165407"/>
            <a:ext cx="35433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presenter/s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3772967"/>
            <a:ext cx="35433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360361"/>
            <a:ext cx="77724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 smtClean="0"/>
              <a:t>Click to add subtitle/venue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8" y="5441602"/>
            <a:ext cx="194733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LA-UR# </a:t>
            </a:r>
            <a:endParaRPr lang="en-US" dirty="0"/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4572000" y="4989149"/>
            <a:ext cx="4572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Los Alamos National Security, LLC for the U.S. Department of Energy's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agenda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1" y="943031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1" y="1260593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1" y="1853260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 smtClean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3030"/>
            <a:ext cx="3886200" cy="4328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agenda item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7" name="Picture 16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20149"/>
            <a:ext cx="8229600" cy="820911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9470"/>
            <a:ext cx="82296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9853"/>
            <a:ext cx="9144000" cy="50908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9852"/>
            <a:ext cx="8229600" cy="5010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09"/>
            <a:ext cx="9144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icon to insert photo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046995"/>
            <a:ext cx="5393342" cy="46165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statement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114871"/>
            <a:ext cx="101168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450791"/>
            <a:ext cx="101168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1786711"/>
            <a:ext cx="101168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122632"/>
            <a:ext cx="101168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1"/>
            <a:ext cx="101168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335921"/>
            <a:ext cx="101168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727310"/>
            <a:ext cx="101168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5409848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1D5B3236-18E5-3B4C-8E1C-B869DE6D9E98}" type="datetime1">
              <a:rPr lang="en-US" smtClean="0"/>
              <a:t>5/3/17</a:t>
            </a:fld>
            <a:r>
              <a:rPr lang="en-US" smtClean="0"/>
              <a:t>   </a:t>
            </a:r>
            <a:r>
              <a:rPr lang="en-US" dirty="0" smtClean="0"/>
              <a:t>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238744"/>
            <a:ext cx="101168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611989"/>
            <a:ext cx="101168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1985234"/>
            <a:ext cx="101168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358479"/>
            <a:ext cx="101168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373245"/>
            <a:ext cx="101168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808120"/>
            <a:ext cx="101168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 smtClean="0">
                <a:solidFill>
                  <a:srgbClr val="0D0C2E"/>
                </a:solidFill>
              </a:rPr>
              <a:t>This is</a:t>
            </a:r>
            <a:r>
              <a:rPr lang="en-US" sz="800" baseline="0" dirty="0" smtClean="0">
                <a:solidFill>
                  <a:srgbClr val="0D0C2E"/>
                </a:solidFill>
              </a:rPr>
              <a:t> the lab color palette.</a:t>
            </a:r>
            <a:endParaRPr lang="en-US" sz="800" baseline="0" dirty="0" smtClean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2419"/>
            <a:ext cx="9122834" cy="6942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Status of </a:t>
            </a:r>
            <a:r>
              <a:rPr lang="en-US" dirty="0" smtClean="0"/>
              <a:t>ENDF/B-VIII.0/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dirty="0" smtClean="0"/>
              <a:t>4 for Light-Element Evaluations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5048250" y="3253440"/>
            <a:ext cx="2952750" cy="60690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G. M. Hale and M. W. Paris</a:t>
            </a:r>
          </a:p>
          <a:p>
            <a:r>
              <a:rPr lang="en-US" dirty="0" smtClean="0"/>
              <a:t>Group T-2</a:t>
            </a:r>
          </a:p>
          <a:p>
            <a:r>
              <a:rPr lang="en-US" dirty="0" smtClean="0"/>
              <a:t>Los Alamos National Laboratory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048250" y="3860349"/>
            <a:ext cx="2952750" cy="327941"/>
          </a:xfrm>
        </p:spPr>
        <p:txBody>
          <a:bodyPr/>
          <a:lstStyle/>
          <a:p>
            <a:r>
              <a:rPr lang="en-US" dirty="0" smtClean="0"/>
              <a:t>May 4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02833" y="1533818"/>
            <a:ext cx="6498167" cy="1073218"/>
          </a:xfrm>
        </p:spPr>
        <p:txBody>
          <a:bodyPr/>
          <a:lstStyle/>
          <a:p>
            <a:r>
              <a:rPr lang="en-US" dirty="0" smtClean="0"/>
              <a:t>Mini-CSEWG</a:t>
            </a:r>
            <a:endParaRPr lang="en-US" dirty="0" smtClean="0"/>
          </a:p>
          <a:p>
            <a:r>
              <a:rPr lang="en-US" dirty="0" smtClean="0"/>
              <a:t>4-5 May 2017</a:t>
            </a:r>
            <a:endParaRPr lang="en-US" dirty="0" smtClean="0"/>
          </a:p>
          <a:p>
            <a:r>
              <a:rPr lang="en-US" dirty="0" smtClean="0"/>
              <a:t>Los Alamos </a:t>
            </a:r>
            <a:r>
              <a:rPr lang="en-US" dirty="0" smtClean="0"/>
              <a:t>National Laboratory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LA-UR-16-</a:t>
            </a:r>
            <a:r>
              <a:rPr lang="fi-FI" dirty="0"/>
              <a:t>28727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-100413"/>
            <a:ext cx="8229600" cy="820911"/>
          </a:xfrm>
        </p:spPr>
        <p:txBody>
          <a:bodyPr/>
          <a:lstStyle/>
          <a:p>
            <a:r>
              <a:rPr lang="en-US" smtClean="0"/>
              <a:t>n+p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912"/>
            <a:ext cx="27305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827992"/>
            <a:ext cx="1904999" cy="1873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93" y="2591191"/>
            <a:ext cx="2811993" cy="2840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96" y="2624027"/>
            <a:ext cx="2702005" cy="275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6896" y="1242338"/>
            <a:ext cx="3860801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Changes from VII.1 for 0 ≤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n</a:t>
            </a:r>
            <a:r>
              <a:rPr lang="en-US" dirty="0" smtClean="0"/>
              <a:t> ≤ 20 MeV are within uncertainties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data are fit well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Small change in thermal capture cross section had large effect on solution </a:t>
            </a:r>
            <a:r>
              <a:rPr lang="en-US" dirty="0" err="1" smtClean="0"/>
              <a:t>criticals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R-matrix analysis presently goes to 100 MeV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Still to do:  </a:t>
            </a:r>
            <a:r>
              <a:rPr lang="en-US" dirty="0" err="1" smtClean="0"/>
              <a:t>Covariances</a:t>
            </a:r>
            <a:r>
              <a:rPr lang="en-US" dirty="0" smtClean="0"/>
              <a:t> on differential cross sections (</a:t>
            </a:r>
            <a:r>
              <a:rPr lang="en-US" dirty="0" err="1" smtClean="0"/>
              <a:t>c.m</a:t>
            </a:r>
            <a:r>
              <a:rPr lang="en-US" dirty="0" smtClean="0"/>
              <a:t>. and lab); Extend analysis to at least 200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7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n+</a:t>
            </a:r>
            <a:r>
              <a:rPr lang="en-US" baseline="30000" dirty="0" smtClean="0"/>
              <a:t>9</a:t>
            </a:r>
            <a:r>
              <a:rPr lang="en-US" dirty="0" smtClean="0"/>
              <a:t>Be: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935567"/>
            <a:ext cx="3378200" cy="2364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514"/>
            <a:ext cx="3144763" cy="2201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63" y="3199695"/>
            <a:ext cx="3157362" cy="2210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00463" y="913469"/>
            <a:ext cx="4445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Still to do: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Improve description of (n,2n)2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 breakup cross section in R-matrix analysis using hyper-spherical coordinates</a:t>
            </a:r>
          </a:p>
          <a:p>
            <a:pPr marL="285750" indent="-285750">
              <a:buFont typeface="Courier New" charset="0"/>
              <a:buChar char="o"/>
            </a:pPr>
            <a:endParaRPr lang="en-US" dirty="0" smtClean="0"/>
          </a:p>
          <a:p>
            <a:pPr marL="285750" indent="-285750">
              <a:buFont typeface="Courier New" charset="0"/>
              <a:buChar char="o"/>
            </a:pPr>
            <a:r>
              <a:rPr lang="en-US" dirty="0" err="1" smtClean="0"/>
              <a:t>Covariances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2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n+</a:t>
            </a:r>
            <a:r>
              <a:rPr lang="en-US" baseline="30000" dirty="0" smtClean="0"/>
              <a:t>6</a:t>
            </a:r>
            <a:r>
              <a:rPr lang="en-US" dirty="0" smtClean="0"/>
              <a:t>Li: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5" y="959123"/>
            <a:ext cx="4110609" cy="3226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61" y="796404"/>
            <a:ext cx="4157662" cy="3389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6030" y="4185588"/>
            <a:ext cx="757899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Fitted (unsmoothed) GMA standard cross section in place of (</a:t>
            </a:r>
            <a:r>
              <a:rPr lang="en-US" dirty="0" err="1" smtClean="0"/>
              <a:t>n,t</a:t>
            </a:r>
            <a:r>
              <a:rPr lang="en-US" dirty="0" smtClean="0"/>
              <a:t>) data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Still to do: </a:t>
            </a:r>
            <a:r>
              <a:rPr lang="en-US" dirty="0" err="1" smtClean="0"/>
              <a:t>Covariances</a:t>
            </a:r>
            <a:r>
              <a:rPr lang="en-US" dirty="0" smtClean="0"/>
              <a:t>, capture cross section</a:t>
            </a:r>
          </a:p>
        </p:txBody>
      </p:sp>
    </p:spTree>
    <p:extLst>
      <p:ext uri="{BB962C8B-B14F-4D97-AF65-F5344CB8AC3E}">
        <p14:creationId xmlns:p14="http://schemas.microsoft.com/office/powerpoint/2010/main" val="111074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820911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n+</a:t>
            </a:r>
            <a:r>
              <a:rPr lang="en-US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12,13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C: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85667" y="5406761"/>
            <a:ext cx="296333" cy="304271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19100" indent="-238115" eaLnBrk="0" hangingPunct="0"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52462" indent="-190492" eaLnBrk="0" hangingPunct="0"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33447" indent="-190492" eaLnBrk="0" hangingPunct="0"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14431" indent="-190492" eaLnBrk="0" hangingPunct="0"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095416" indent="-190492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0"/>
              <a:buChar char="§"/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476401" indent="-190492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0"/>
              <a:buChar char="§"/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57386" indent="-190492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0"/>
              <a:buChar char="§"/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38370" indent="-190492" eaLnBrk="0" fontAlgn="base" hangingPunct="0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charset="0"/>
              <a:buChar char="§"/>
              <a:defRPr sz="1667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67"/>
              <a:t>Slide </a:t>
            </a:r>
            <a:fld id="{FB21460C-B9F6-1647-A13F-FBF706E69D41}" type="slidenum">
              <a:rPr lang="en-US" sz="667"/>
              <a:pPr/>
              <a:t>5</a:t>
            </a:fld>
            <a:endParaRPr lang="en-US" sz="667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43" y="820911"/>
            <a:ext cx="2614678" cy="2434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73" y="743726"/>
            <a:ext cx="2635836" cy="2511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9084"/>
            <a:ext cx="2633230" cy="1843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249" y="1145792"/>
            <a:ext cx="348826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n+C</a:t>
            </a:r>
            <a:r>
              <a:rPr lang="en-US" dirty="0" smtClean="0"/>
              <a:t> elastic cross section about 2% higher than VII.1 near 2 MeV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Seems to have little effect on benchmarks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Still to do: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dirty="0" err="1" smtClean="0"/>
              <a:t>Covariances</a:t>
            </a:r>
            <a:endParaRPr lang="en-US" dirty="0" smtClean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Improve </a:t>
            </a:r>
            <a:r>
              <a:rPr lang="en-US" baseline="30000" dirty="0" smtClean="0"/>
              <a:t>13</a:t>
            </a:r>
            <a:r>
              <a:rPr lang="en-US" dirty="0" smtClean="0"/>
              <a:t>C(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 </a:t>
            </a:r>
            <a:r>
              <a:rPr lang="en-US" dirty="0" err="1" smtClean="0"/>
              <a:t>xs</a:t>
            </a:r>
            <a:endParaRPr lang="en-US" dirty="0" smtClean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Add </a:t>
            </a:r>
            <a:r>
              <a:rPr lang="en-US" baseline="30000" dirty="0" smtClean="0"/>
              <a:t>13</a:t>
            </a:r>
            <a:r>
              <a:rPr lang="en-US" dirty="0" smtClean="0"/>
              <a:t>C(</a:t>
            </a:r>
            <a:r>
              <a:rPr lang="en-US" dirty="0" err="1" smtClean="0"/>
              <a:t>n,n’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) files </a:t>
            </a:r>
          </a:p>
          <a:p>
            <a:pPr marL="742950" lvl="1" indent="-285750">
              <a:buFont typeface="Courier New" charset="0"/>
              <a:buChar char="o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35" y="3255078"/>
            <a:ext cx="2701608" cy="18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n+</a:t>
            </a:r>
            <a:r>
              <a:rPr lang="en-US" baseline="30000" dirty="0" smtClean="0"/>
              <a:t>10</a:t>
            </a:r>
            <a:r>
              <a:rPr lang="en-US" dirty="0" smtClean="0"/>
              <a:t>B: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4" y="820912"/>
            <a:ext cx="3092356" cy="2365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" y="2935212"/>
            <a:ext cx="3104365" cy="2474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0" y="3074467"/>
            <a:ext cx="2991762" cy="2335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8984" y="1055612"/>
            <a:ext cx="287866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Fitted (unsmoothed) GMA 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) cross sections in place of data up to 1 MeV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Made extensive changes in 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 smtClean="0"/>
              <a:t>) and total cross sections above 1 MeV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u="sng" dirty="0" smtClean="0"/>
              <a:t>Still to do</a:t>
            </a:r>
            <a:r>
              <a:rPr lang="en-US" dirty="0" smtClean="0"/>
              <a:t>: </a:t>
            </a:r>
            <a:r>
              <a:rPr lang="en-US" dirty="0" err="1" smtClean="0"/>
              <a:t>Covariances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37" y="469304"/>
            <a:ext cx="3819237" cy="29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6563"/>
            <a:ext cx="8229600" cy="820911"/>
          </a:xfrm>
        </p:spPr>
        <p:txBody>
          <a:bodyPr/>
          <a:lstStyle/>
          <a:p>
            <a:r>
              <a:rPr lang="en-US" dirty="0" smtClean="0"/>
              <a:t>n+</a:t>
            </a:r>
            <a:r>
              <a:rPr lang="en-US" baseline="30000" dirty="0" smtClean="0"/>
              <a:t>16</a:t>
            </a:r>
            <a:r>
              <a:rPr lang="en-US" dirty="0" smtClean="0"/>
              <a:t>O: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3DBB-B53F-EE46-80FC-FF5BF5CB9F97}" type="datetime1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85667" y="5406761"/>
            <a:ext cx="296333" cy="304271"/>
          </a:xfrm>
          <a:prstGeom prst="rect">
            <a:avLst/>
          </a:prstGeom>
        </p:spPr>
        <p:txBody>
          <a:bodyPr/>
          <a:lstStyle/>
          <a:p>
            <a:fld id="{01D86CDD-6771-EB4B-9F2F-56142968B361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67" y="3002228"/>
            <a:ext cx="3008368" cy="2331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98" y="748010"/>
            <a:ext cx="3008370" cy="2375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00" y="2855434"/>
            <a:ext cx="2932168" cy="2459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79970" y="1076347"/>
            <a:ext cx="2986230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 data well represented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Little change in critical benchmarks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Capture cross section improved (? need astrophysics feedback)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u="sng" dirty="0" smtClean="0"/>
              <a:t>Still to do</a:t>
            </a:r>
            <a:r>
              <a:rPr lang="en-US" dirty="0" smtClean="0"/>
              <a:t>: </a:t>
            </a:r>
            <a:r>
              <a:rPr lang="en-US" dirty="0" err="1" smtClean="0"/>
              <a:t>covariances</a:t>
            </a:r>
            <a:r>
              <a:rPr lang="en-US" dirty="0" smtClean="0"/>
              <a:t> (calculated up to 7 MeV, but not formatted)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16" name="Date Placeholder 2"/>
          <p:cNvSpPr txBox="1">
            <a:spLocks/>
          </p:cNvSpPr>
          <p:nvPr/>
        </p:nvSpPr>
        <p:spPr>
          <a:xfrm>
            <a:off x="6190449" y="5485622"/>
            <a:ext cx="1085462" cy="1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B050BD-D5D4-004B-87E1-382D8D28594F}" type="datetime1">
              <a:rPr lang="en-US" smtClean="0"/>
              <a:pPr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-813602" y="5485622"/>
            <a:ext cx="1684189" cy="151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Los Alamos National Laboratory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700661"/>
            <a:ext cx="2971599" cy="2413176"/>
            <a:chOff x="889001" y="820912"/>
            <a:chExt cx="5692811" cy="446193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01" y="820912"/>
              <a:ext cx="5692811" cy="446193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718" y="1269645"/>
              <a:ext cx="3341629" cy="2599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3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for the Light-Element Standards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374F-CA81-0646-AF3A-C91421FC3DD9}" type="datetime1">
              <a:rPr lang="en-US" smtClean="0"/>
              <a:t>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UNCLASSIFIED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1333" y="984250"/>
            <a:ext cx="34290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Arial" charset="0"/>
              <a:buChar char="•"/>
            </a:pPr>
            <a:r>
              <a:rPr lang="en-US" sz="1500" dirty="0"/>
              <a:t>n-p scattering: N-N analysis goes up to 100 MeV; plan to to extend it to 200 MeV.</a:t>
            </a:r>
          </a:p>
          <a:p>
            <a:pPr marL="238115" indent="-238115">
              <a:buFont typeface="Arial" charset="0"/>
              <a:buChar char="•"/>
            </a:pPr>
            <a:endParaRPr lang="en-US" sz="1500" dirty="0"/>
          </a:p>
          <a:p>
            <a:pPr marL="238115" indent="-238115">
              <a:buFont typeface="Arial" charset="0"/>
              <a:buChar char="•"/>
            </a:pPr>
            <a:endParaRPr lang="en-US" sz="1500" dirty="0"/>
          </a:p>
          <a:p>
            <a:pPr marL="238115" indent="-238115">
              <a:buFont typeface="Arial" charset="0"/>
              <a:buChar char="•"/>
            </a:pPr>
            <a:endParaRPr lang="en-US" sz="1500" dirty="0"/>
          </a:p>
          <a:p>
            <a:pPr marL="238115" indent="-238115">
              <a:buFont typeface="Arial" charset="0"/>
              <a:buChar char="•"/>
            </a:pPr>
            <a:r>
              <a:rPr lang="en-US" sz="1500" baseline="30000" dirty="0"/>
              <a:t>6</a:t>
            </a:r>
            <a:r>
              <a:rPr lang="en-US" sz="1500" dirty="0"/>
              <a:t>Li(</a:t>
            </a:r>
            <a:r>
              <a:rPr lang="en-US" sz="1500" dirty="0" err="1"/>
              <a:t>n,t</a:t>
            </a:r>
            <a:r>
              <a:rPr lang="en-US" sz="1500" dirty="0"/>
              <a:t>):  </a:t>
            </a:r>
            <a:r>
              <a:rPr lang="en-US" sz="1500" baseline="30000" dirty="0"/>
              <a:t>7</a:t>
            </a:r>
            <a:r>
              <a:rPr lang="en-US" sz="1500" dirty="0"/>
              <a:t>Li analysis gives excellent fits (</a:t>
            </a:r>
            <a:r>
              <a:rPr lang="en-US" sz="1500" dirty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1500" baseline="30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sz="1500" dirty="0">
                <a:latin typeface="Symbol" charset="2"/>
                <a:ea typeface="Symbol" charset="2"/>
                <a:cs typeface="Symbol" charset="2"/>
              </a:rPr>
              <a:t>/n=</a:t>
            </a:r>
            <a:r>
              <a:rPr lang="en-US" sz="1500" dirty="0"/>
              <a:t>1.36) to data up to 4 MeV.</a:t>
            </a:r>
          </a:p>
          <a:p>
            <a:pPr marL="238115" indent="-238115">
              <a:buFont typeface="Arial" charset="0"/>
              <a:buChar char="•"/>
            </a:pPr>
            <a:endParaRPr lang="en-US" sz="1500" dirty="0"/>
          </a:p>
          <a:p>
            <a:pPr marL="238115" indent="-238115">
              <a:buFont typeface="Arial" charset="0"/>
              <a:buChar char="•"/>
            </a:pPr>
            <a:endParaRPr lang="en-US" sz="1500" dirty="0"/>
          </a:p>
          <a:p>
            <a:pPr marL="238115" indent="-238115">
              <a:buFont typeface="Arial" charset="0"/>
              <a:buChar char="•"/>
            </a:pPr>
            <a:endParaRPr lang="en-US" sz="1500" dirty="0"/>
          </a:p>
          <a:p>
            <a:pPr marL="238115" indent="-238115">
              <a:buFont typeface="Arial" charset="0"/>
              <a:buChar char="•"/>
            </a:pPr>
            <a:r>
              <a:rPr lang="en-US" sz="1500" baseline="30000" dirty="0"/>
              <a:t>10</a:t>
            </a:r>
            <a:r>
              <a:rPr lang="en-US" sz="1500" dirty="0"/>
              <a:t>B(</a:t>
            </a:r>
            <a:r>
              <a:rPr lang="en-US" sz="1500" dirty="0" err="1"/>
              <a:t>n,</a:t>
            </a:r>
            <a:r>
              <a:rPr lang="en-US" sz="1500" dirty="0" err="1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sz="1500" dirty="0"/>
              <a:t>):  </a:t>
            </a:r>
            <a:r>
              <a:rPr lang="en-US" sz="1500" baseline="30000" dirty="0"/>
              <a:t>11</a:t>
            </a:r>
            <a:r>
              <a:rPr lang="en-US" sz="1500" dirty="0"/>
              <a:t>B analysis gives excellent  fits (</a:t>
            </a:r>
            <a:r>
              <a:rPr lang="en-US" sz="1500" dirty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z="1500" baseline="30000" dirty="0"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sz="1500" dirty="0">
                <a:latin typeface="Symbol" charset="2"/>
                <a:ea typeface="Symbol" charset="2"/>
                <a:cs typeface="Symbol" charset="2"/>
              </a:rPr>
              <a:t>/n=</a:t>
            </a:r>
            <a:r>
              <a:rPr lang="en-US" sz="1500" dirty="0"/>
              <a:t>1.14) to data up to 1 MeV.</a:t>
            </a:r>
          </a:p>
          <a:p>
            <a:endParaRPr lang="en-US" sz="1500" dirty="0"/>
          </a:p>
          <a:p>
            <a:pPr marL="238115" indent="-238115">
              <a:buFont typeface="Arial" charset="0"/>
              <a:buChar char="•"/>
            </a:pPr>
            <a:r>
              <a:rPr lang="en-US" sz="1500" dirty="0"/>
              <a:t>Natural carbon: </a:t>
            </a:r>
            <a:r>
              <a:rPr lang="en-US" sz="1500" dirty="0" err="1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1500" baseline="-25000" dirty="0" err="1"/>
              <a:t>el</a:t>
            </a:r>
            <a:r>
              <a:rPr lang="en-US" sz="1500" dirty="0"/>
              <a:t> increased ~2% at 2 MeV, as already shown. </a:t>
            </a:r>
          </a:p>
          <a:p>
            <a:endParaRPr lang="en-US" sz="1500" dirty="0"/>
          </a:p>
          <a:p>
            <a:endParaRPr lang="en-US" sz="15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45" y="3051901"/>
            <a:ext cx="3092356" cy="23658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25" y="787548"/>
            <a:ext cx="2979132" cy="23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5/3/17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89001" y="820912"/>
            <a:ext cx="5692811" cy="4461933"/>
            <a:chOff x="889001" y="820912"/>
            <a:chExt cx="5692811" cy="44619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001" y="820912"/>
              <a:ext cx="5692811" cy="446193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719" y="1269645"/>
              <a:ext cx="3341629" cy="2599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317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A131498-EA21-3244-B464-FF6D0B486D42}" vid="{D644DE98-4194-E94A-9DDD-D381A07DF1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LANL_beta-blue</Template>
  <TotalTime>843</TotalTime>
  <Words>392</Words>
  <Application>Microsoft Macintosh PowerPoint</Application>
  <PresentationFormat>On-screen Show (16:10)</PresentationFormat>
  <Paragraphs>79</Paragraphs>
  <Slides>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Courier New</vt:lpstr>
      <vt:lpstr>ＭＳ Ｐゴシック</vt:lpstr>
      <vt:lpstr>Symbol</vt:lpstr>
      <vt:lpstr>Wingdings</vt:lpstr>
      <vt:lpstr>Arial</vt:lpstr>
      <vt:lpstr>Office Theme</vt:lpstr>
      <vt:lpstr>Status of ENDF/B-VIII.0/b4 for Light-Element Evaluations         </vt:lpstr>
      <vt:lpstr>n+p:</vt:lpstr>
      <vt:lpstr>n+9Be:</vt:lpstr>
      <vt:lpstr>n+6Li:</vt:lpstr>
      <vt:lpstr>       n+12,13C:</vt:lpstr>
      <vt:lpstr>n+10B:</vt:lpstr>
      <vt:lpstr>n+16O:</vt:lpstr>
      <vt:lpstr>Analyses for the Light-Element Standards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Resonances in the (g,n0) Measurement of Holt et al. </dc:title>
  <dc:creator>Microsoft Office User</dc:creator>
  <cp:lastModifiedBy>Microsoft Office User</cp:lastModifiedBy>
  <cp:revision>25</cp:revision>
  <dcterms:created xsi:type="dcterms:W3CDTF">2016-12-15T16:36:29Z</dcterms:created>
  <dcterms:modified xsi:type="dcterms:W3CDTF">2017-05-04T14:47:14Z</dcterms:modified>
</cp:coreProperties>
</file>